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rawings/drawing3.xml" ContentType="application/vnd.openxmlformats-officedocument.drawingml.chartshap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8.xml" ContentType="application/vnd.openxmlformats-officedocument.drawingml.chart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49"/>
  </p:notesMasterIdLst>
  <p:handoutMasterIdLst>
    <p:handoutMasterId r:id="rId50"/>
  </p:handoutMasterIdLst>
  <p:sldIdLst>
    <p:sldId id="502" r:id="rId2"/>
    <p:sldId id="418" r:id="rId3"/>
    <p:sldId id="474" r:id="rId4"/>
    <p:sldId id="439" r:id="rId5"/>
    <p:sldId id="441" r:id="rId6"/>
    <p:sldId id="436" r:id="rId7"/>
    <p:sldId id="445" r:id="rId8"/>
    <p:sldId id="444" r:id="rId9"/>
    <p:sldId id="442" r:id="rId10"/>
    <p:sldId id="318" r:id="rId11"/>
    <p:sldId id="344" r:id="rId12"/>
    <p:sldId id="503" r:id="rId13"/>
    <p:sldId id="354" r:id="rId14"/>
    <p:sldId id="335" r:id="rId15"/>
    <p:sldId id="359" r:id="rId16"/>
    <p:sldId id="477" r:id="rId17"/>
    <p:sldId id="307" r:id="rId18"/>
    <p:sldId id="478" r:id="rId19"/>
    <p:sldId id="365" r:id="rId20"/>
    <p:sldId id="342" r:id="rId21"/>
    <p:sldId id="357" r:id="rId22"/>
    <p:sldId id="317" r:id="rId23"/>
    <p:sldId id="316" r:id="rId24"/>
    <p:sldId id="315" r:id="rId25"/>
    <p:sldId id="435" r:id="rId26"/>
    <p:sldId id="405" r:id="rId27"/>
    <p:sldId id="407" r:id="rId28"/>
    <p:sldId id="323" r:id="rId29"/>
    <p:sldId id="409" r:id="rId30"/>
    <p:sldId id="421" r:id="rId31"/>
    <p:sldId id="476" r:id="rId32"/>
    <p:sldId id="343" r:id="rId33"/>
    <p:sldId id="319" r:id="rId34"/>
    <p:sldId id="408" r:id="rId35"/>
    <p:sldId id="413" r:id="rId36"/>
    <p:sldId id="428" r:id="rId37"/>
    <p:sldId id="462" r:id="rId38"/>
    <p:sldId id="466" r:id="rId39"/>
    <p:sldId id="487" r:id="rId40"/>
    <p:sldId id="495" r:id="rId41"/>
    <p:sldId id="489" r:id="rId42"/>
    <p:sldId id="498" r:id="rId43"/>
    <p:sldId id="491" r:id="rId44"/>
    <p:sldId id="372" r:id="rId45"/>
    <p:sldId id="448" r:id="rId46"/>
    <p:sldId id="397" r:id="rId47"/>
    <p:sldId id="396" r:id="rId48"/>
  </p:sldIdLst>
  <p:sldSz cx="9906000" cy="6858000" type="A4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3399"/>
    <a:srgbClr val="003366"/>
    <a:srgbClr val="CC3300"/>
    <a:srgbClr val="FF3300"/>
    <a:srgbClr val="FF0000"/>
    <a:srgbClr val="FF5050"/>
    <a:srgbClr val="C4151C"/>
    <a:srgbClr val="3BAF01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51" autoAdjust="0"/>
    <p:restoredTop sz="99635" autoAdjust="0"/>
  </p:normalViewPr>
  <p:slideViewPr>
    <p:cSldViewPr>
      <p:cViewPr>
        <p:scale>
          <a:sx n="89" d="100"/>
          <a:sy n="89" d="100"/>
        </p:scale>
        <p:origin x="-444" y="24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HusainovFI\&#1056;&#1072;&#1073;&#1086;&#1095;&#1080;&#1081;%20&#1089;&#1090;&#1086;&#1083;\&#1055;&#1088;&#1077;&#1079;&#1077;&#1085;&#1090;&#1072;&#1094;&#1080;&#1080;%20&#1076;&#1083;&#1103;%20&#1056;&#1046;&#1044;\&#1056;&#1080;&#1089;%20&#1076;&#1080;&#1085;&#1072;&#1084;&#1080;&#1082;&#1072;%20&#1087;&#1086;&#1082;&#1072;&#1079;&#1072;&#1090;&#1077;&#1083;&#1077;&#1081;%20&#1087;&#1086;%202009%20&#1075;.xls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&#1052;&#1086;&#1080;%20&#1056;&#1040;&#1041;%20&#1044;&#1054;&#1050;%20&#1055;&#1043;&#1050;%202016\&#1043;&#1054;-10%20&#1080;%20&#1076;&#1088;%20&#1089;&#1090;&#1072;&#1090;&#1080;&#1089;&#1090;&#1080;&#1082;&#1072;%20&#1087;&#1086;%20&#1089;&#1077;&#1090;&#1080;%20&#1056;&#1046;&#1044;\&#1056;&#1080;&#1089;%20&#1076;&#1083;&#1103;%20&#1073;&#1083;&#1086;&#1075;&#1072;%20&#1087;&#1086;%20&#1080;&#1090;&#1086;&#1075;&#1072;&#1084;%202017%20&#1075;\&#1056;&#1080;&#1089;_&#1044;&#1080;&#1085;&#1072;&#1084;&#1080;&#1082;&#1072;%20&#1087;&#1088;&#1086;&#1094;&#1077;&#1085;&#1090;&#1072;%20&#1087;&#1086;&#1088;%20&#1087;&#1088;&#1086;&#1073;&#1077;&#1075;&#1072;%201970-2017%20&#1075;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HusainovFaI\Desktop\&#1044;&#1086;&#1082;&#1083;&#1072;&#1076;%20&#1082;%20&#1056;&#1101;&#1085;&#1076;%20&#1082;&#1086;&#1085;&#1092;&#1077;&#1088;%2011%2002%202018%20&#1057;&#1055;&#1073;\&#1055;&#1086;&#1084;&#1077;&#1089;&#1103;&#1095;&#1085;&#1072;&#1103;%20&#1076;&#1080;&#1085;&#1072;&#1084;&#1080;&#1082;&#1072;%20&#1089;&#1090;&#1072;&#1074;&#1082;&#1080;%20&#1055;&#1042;%202011-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6.%20&#1055;&#1086;&#1082;&#1072;&#1079;&#1072;&#1090;&#1077;&#1083;&#1080;%20&#1088;&#1072;&#1073;&#1086;&#1090;&#1099;%20&#1056;&#1046;&#1044;\&#1057;&#1090;&#1072;&#1090;&#1080;&#1089;&#1090;&#1080;&#1082;&#1072;%20&#1074;&#1072;&#1075;&#1086;&#1085;&#1085;&#1099;&#1077;%20&#1087;&#1072;&#1088;&#1082;&#1080;%202001-2013&#1086;&#1073;&#1085;&#1086;&#1074;&#1083;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F:\6.%20&#1055;&#1086;&#1082;&#1072;&#1079;&#1072;&#1090;&#1077;&#1083;&#1080;%20&#1088;&#1072;&#1073;&#1086;&#1090;&#1099;%20&#1056;&#1046;&#1044;\&#1057;&#1090;&#1072;&#1090;&#1080;&#1089;&#1090;&#1080;&#1082;&#1072;%20&#1074;&#1072;&#1075;&#1086;&#1085;&#1085;&#1099;&#1077;%20&#1087;&#1072;&#1088;&#1082;&#1080;%202001-2013&#1086;&#1073;&#1085;&#1086;&#1074;&#1083;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P\Desktop\&#1052;&#1072;&#1090;&#1077;&#1088;&#1080;&#1072;&#1083;&#1099;%20&#1087;&#1088;&#1086;%20&#1046;&#1044;%20&#1057;&#1057;&#1057;&#1056;\&#1056;&#1080;&#1089;%20&#1044;&#1080;&#1085;&#1072;&#1084;&#1080;&#1082;&#1072;%20&#1074;&#1072;&#1075;%20&#1087;&#1072;&#1088;&#1082;&#1086;&#1074;%202001-2011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1\Desktop\&#1042;&#1064;&#1069;%20&#1088;&#1072;&#1073;%20&#1075;&#1088;&#1091;&#1087;&#1087;&#1072;%20&#1046;&#1044;\_&#1044;&#1086;&#1082;&#1083;&#1072;&#1076;%201%20&#1076;&#1083;&#1103;%20&#1042;&#1064;&#1069;%20(&#1069;&#1082;&#1089;&#1087;&#1077;&#1088;&#1090;&#1085;&#1099;&#1081;%20&#1080;&#1085;&#1089;&#1090;&#1080;&#1090;&#1091;&#1090;)\&#1058;&#1072;&#1088;&#1080;&#1092;&#1099;%20&#1089;&#1086;&#1086;&#1090;&#1085;&#1086;&#1096;&#1077;&#1085;&#1080;&#1077;%20&#1089;&#1086;&#1089;&#1090;&#1072;&#1074;&#1083;&#1103;&#1102;&#1097;&#1080;&#1093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56;&#1040;&#1041;%20&#1044;&#1054;&#1050;%20&#1055;&#1043;&#1050;%202016\_&#1052;&#1086;&#1080;%20&#1087;&#1088;&#1077;&#1087;&#1086;&#1076;&#1072;&#1074;&#1072;&#1090;&#1077;&#1083;&#1100;&#1089;&#1082;&#1080;&#1077;%20&#1092;&#1072;&#1081;&#1083;&#1099;&#1052;&#1048;&#1048;&#1058;\&#1044;&#1086;&#1082;&#1083;&#1072;&#1076;%20&#1082;%20&#1056;&#1101;&#1085;&#1076;%20&#1082;&#1086;&#1085;&#1092;&#1077;&#1088;%2011%2002%202018%20&#1057;&#1055;&#1073;\&#1063;&#1077;&#1088;&#1085;&#1086;&#1074;&#1099;&#1077;%20&#1084;&#1072;&#1090;&#1077;&#1088;&#1080;&#1072;&#1083;&#1099;\&#1055;&#1088;&#1086;&#1080;&#1079;&#1074;&#1086;&#1076;&#1089;&#1090;&#1074;&#1086;%20&#1074;&#1072;&#1075;&#1086;&#1085;&#1086;&#1074;%201992-2017%20&#1075;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&#1052;&#1086;&#1080;%20&#1056;&#1040;&#1041;%20&#1044;&#1054;&#1050;%20&#1055;&#1043;&#1050;%202016\&#1043;&#1054;-10%20&#1080;%20&#1076;&#1088;%20&#1089;&#1090;&#1072;&#1090;&#1080;&#1089;&#1090;&#1080;&#1082;&#1072;%20&#1087;&#1086;%20&#1089;&#1077;&#1090;&#1080;%20&#1056;&#1046;&#1044;\&#1056;&#1080;&#1089;%20&#1076;&#1083;&#1103;%20&#1073;&#1083;&#1086;&#1075;&#1072;%20&#1087;&#1086;%20&#1080;&#1090;&#1086;&#1075;&#1072;&#1084;%202017%20&#1075;\&#1056;&#1080;&#1089;_&#1057;&#1082;&#1086;&#1088;&#1086;&#1089;&#1090;&#1100;%20&#1076;&#1086;&#1089;&#1090;&#1072;&#1074;&#1082;&#1080;%20&#1075;&#1088;&#1091;&#1079;&#1072;%201970-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56;&#1040;&#1041;%20&#1044;&#1054;&#1050;%20&#1055;&#1043;&#1050;%202016\&#1043;&#1054;-10%20&#1080;%20&#1076;&#1088;%20&#1089;&#1090;&#1072;&#1090;&#1080;&#1089;&#1090;&#1080;&#1082;&#1072;%20&#1087;&#1086;%20&#1089;&#1077;&#1090;&#1080;%20&#1056;&#1046;&#1044;\&#1056;&#1080;&#1089;%20&#1076;&#1083;&#1103;%20&#1073;&#1083;&#1086;&#1075;&#1072;%20&#1087;&#1086;%20&#1080;&#1090;&#1086;&#1075;&#1072;&#1084;%202017%20&#1075;\&#1056;&#1080;&#1089;_&#1059;&#1095;&#1072;&#1089;&#1090;&#1082;%20&#1080;%20&#1090;&#1077;&#1093;&#1085;&#1080;&#1095;%20&#1089;&#1082;&#1086;&#1088;&#1086;&#1089;&#1090;&#1100;1970-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sainovFaI\Desktop\&#1056;&#1080;&#1089;_&#1055;&#1088;&#1086;&#1089;&#1088;&#1086;&#1095;&#1082;&#1072;%20&#1089;&#1088;&#1086;&#1082;&#1086;&#1074;%20&#1076;&#1086;&#1089;&#1090;%20&#1076;&#1086;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/>
            </a:pPr>
            <a:r>
              <a:rPr lang="ru-RU" sz="1800"/>
              <a:t>Динамика приобретения новых вагонов МПС РФ и динамика ВВП </a:t>
            </a:r>
          </a:p>
        </c:rich>
      </c:tx>
      <c:layout>
        <c:manualLayout>
          <c:xMode val="edge"/>
          <c:yMode val="edge"/>
          <c:x val="9.814546708031735E-2"/>
          <c:y val="4.5792232308012222E-2"/>
        </c:manualLayout>
      </c:layout>
    </c:title>
    <c:plotArea>
      <c:layout>
        <c:manualLayout>
          <c:layoutTarget val="inner"/>
          <c:xMode val="edge"/>
          <c:yMode val="edge"/>
          <c:x val="8.4798345398140365E-2"/>
          <c:y val="0.17401129943503013"/>
          <c:w val="0.82109617373319665"/>
          <c:h val="0.78870056497175056"/>
        </c:manualLayout>
      </c:layout>
      <c:barChart>
        <c:barDir val="col"/>
        <c:grouping val="clustered"/>
        <c:ser>
          <c:idx val="1"/>
          <c:order val="0"/>
          <c:tx>
            <c:strRef>
              <c:f>'табл приобр ваг мпс93-2003'!$A$4</c:f>
              <c:strCache>
                <c:ptCount val="1"/>
                <c:pt idx="0">
                  <c:v>МПС РФ, ед.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'табл приобр ваг мпс93-2003'!$B$3:$L$3</c:f>
              <c:numCache>
                <c:formatCode>General</c:formatCode>
                <c:ptCount val="11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</c:numCache>
            </c:numRef>
          </c:cat>
          <c:val>
            <c:numRef>
              <c:f>'табл приобр ваг мпс93-2003'!$B$4:$L$4</c:f>
              <c:numCache>
                <c:formatCode>General</c:formatCode>
                <c:ptCount val="11"/>
                <c:pt idx="0">
                  <c:v>9465</c:v>
                </c:pt>
                <c:pt idx="1">
                  <c:v>8533</c:v>
                </c:pt>
                <c:pt idx="2">
                  <c:v>7800</c:v>
                </c:pt>
                <c:pt idx="3">
                  <c:v>6681</c:v>
                </c:pt>
                <c:pt idx="4">
                  <c:v>3509</c:v>
                </c:pt>
                <c:pt idx="5">
                  <c:v>2102</c:v>
                </c:pt>
                <c:pt idx="6">
                  <c:v>1557</c:v>
                </c:pt>
                <c:pt idx="7">
                  <c:v>1000</c:v>
                </c:pt>
                <c:pt idx="8">
                  <c:v>104</c:v>
                </c:pt>
                <c:pt idx="9">
                  <c:v>1440</c:v>
                </c:pt>
                <c:pt idx="10">
                  <c:v>3480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56-415B-9137-0E9D4EB145EA}"/>
            </c:ext>
          </c:extLst>
        </c:ser>
        <c:axId val="78203904"/>
        <c:axId val="78238464"/>
      </c:barChart>
      <c:lineChart>
        <c:grouping val="standard"/>
        <c:ser>
          <c:idx val="0"/>
          <c:order val="1"/>
          <c:tx>
            <c:strRef>
              <c:f>'табл приобр ваг мпс93-2003'!$A$5</c:f>
              <c:strCache>
                <c:ptCount val="1"/>
                <c:pt idx="0">
                  <c:v>ВВП, в % к 1993 г.</c:v>
                </c:pt>
              </c:strCache>
            </c:strRef>
          </c:tx>
          <c:spPr>
            <a:ln w="38100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numRef>
              <c:f>'табл приобр ваг мпс93-2003'!$B$3:$L$3</c:f>
              <c:numCache>
                <c:formatCode>General</c:formatCode>
                <c:ptCount val="11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</c:numCache>
            </c:numRef>
          </c:cat>
          <c:val>
            <c:numRef>
              <c:f>'табл приобр ваг мпс93-2003'!$B$5:$L$5</c:f>
              <c:numCache>
                <c:formatCode>General</c:formatCode>
                <c:ptCount val="11"/>
                <c:pt idx="0">
                  <c:v>100</c:v>
                </c:pt>
                <c:pt idx="1">
                  <c:v>79</c:v>
                </c:pt>
                <c:pt idx="2">
                  <c:v>76.599999999999994</c:v>
                </c:pt>
                <c:pt idx="3">
                  <c:v>72.8</c:v>
                </c:pt>
                <c:pt idx="4">
                  <c:v>74.3</c:v>
                </c:pt>
                <c:pt idx="5">
                  <c:v>64.599999999999994</c:v>
                </c:pt>
                <c:pt idx="6">
                  <c:v>67.2</c:v>
                </c:pt>
                <c:pt idx="7">
                  <c:v>75.2</c:v>
                </c:pt>
                <c:pt idx="8">
                  <c:v>78.900000000000006</c:v>
                </c:pt>
                <c:pt idx="9">
                  <c:v>81.8</c:v>
                </c:pt>
                <c:pt idx="10">
                  <c:v>87.5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56-415B-9137-0E9D4EB145EA}"/>
            </c:ext>
          </c:extLst>
        </c:ser>
        <c:marker val="1"/>
        <c:axId val="78240384"/>
        <c:axId val="78258560"/>
      </c:lineChart>
      <c:catAx>
        <c:axId val="78203904"/>
        <c:scaling>
          <c:orientation val="minMax"/>
        </c:scaling>
        <c:axPos val="b"/>
        <c:numFmt formatCode="General" sourceLinked="1"/>
        <c:majorTickMark val="cross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ru-RU"/>
          </a:p>
        </c:txPr>
        <c:crossAx val="78238464"/>
        <c:crosses val="autoZero"/>
        <c:lblAlgn val="ctr"/>
        <c:lblOffset val="100"/>
        <c:tickLblSkip val="1"/>
        <c:tickMarkSkip val="1"/>
      </c:catAx>
      <c:valAx>
        <c:axId val="78238464"/>
        <c:scaling>
          <c:orientation val="minMax"/>
          <c:max val="15000"/>
        </c:scaling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ru-RU"/>
                  <a:t>приобретено вагонов, единиц.</a:t>
                </a:r>
              </a:p>
            </c:rich>
          </c:tx>
          <c:layout>
            <c:manualLayout>
              <c:xMode val="edge"/>
              <c:yMode val="edge"/>
              <c:x val="6.2047569803516571E-3"/>
              <c:y val="0.3288135593220377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cross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ru-RU"/>
          </a:p>
        </c:txPr>
        <c:crossAx val="78203904"/>
        <c:crosses val="autoZero"/>
        <c:crossBetween val="between"/>
      </c:valAx>
      <c:catAx>
        <c:axId val="78240384"/>
        <c:scaling>
          <c:orientation val="minMax"/>
        </c:scaling>
        <c:delete val="1"/>
        <c:axPos val="b"/>
        <c:numFmt formatCode="General" sourceLinked="1"/>
        <c:tickLblPos val="none"/>
        <c:crossAx val="78258560"/>
        <c:crosses val="autoZero"/>
        <c:lblAlgn val="ctr"/>
        <c:lblOffset val="100"/>
      </c:catAx>
      <c:valAx>
        <c:axId val="7825856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ru-RU"/>
                  <a:t>ВВП, в процентах к 1993 г.</a:t>
                </a:r>
              </a:p>
            </c:rich>
          </c:tx>
          <c:layout>
            <c:manualLayout>
              <c:xMode val="edge"/>
              <c:yMode val="edge"/>
              <c:x val="0.94002068252326865"/>
              <c:y val="0.35932203389830814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cross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ru-RU"/>
          </a:p>
        </c:txPr>
        <c:crossAx val="78240384"/>
        <c:crosses val="max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3391933815925561"/>
          <c:y val="0.23050847457627308"/>
          <c:w val="0.24370906583936769"/>
          <c:h val="9.4915254237288166E-2"/>
        </c:manualLayout>
      </c:layout>
      <c:spPr>
        <a:solidFill>
          <a:srgbClr val="FFFFFF">
            <a:alpha val="18000"/>
          </a:srgbClr>
        </a:solidFill>
        <a:ln w="3175">
          <a:noFill/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ru-RU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ru-RU"/>
    </a:p>
  </c:txPr>
  <c:externalData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Динамика коэффициента порожнего пробега вагона (к общему) на железных дорогах СССР и России в 1970-2017 гг, в %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7.8755312219879151E-2"/>
          <c:y val="0.13703474722694839"/>
          <c:w val="0.87277895034999886"/>
          <c:h val="0.77186411694922952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70C0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'табл порож пробег'!$A$3:$A$34</c:f>
              <c:numCache>
                <c:formatCode>General</c:formatCode>
                <c:ptCount val="32"/>
                <c:pt idx="0">
                  <c:v>1970</c:v>
                </c:pt>
                <c:pt idx="1">
                  <c:v>1975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  <c:pt idx="28">
                  <c:v>2014</c:v>
                </c:pt>
                <c:pt idx="29">
                  <c:v>2015</c:v>
                </c:pt>
                <c:pt idx="30">
                  <c:v>2016</c:v>
                </c:pt>
                <c:pt idx="31">
                  <c:v>2017</c:v>
                </c:pt>
              </c:numCache>
            </c:numRef>
          </c:cat>
          <c:val>
            <c:numRef>
              <c:f>'табл порож пробег'!$B$3:$B$34</c:f>
              <c:numCache>
                <c:formatCode>General</c:formatCode>
                <c:ptCount val="32"/>
                <c:pt idx="0">
                  <c:v>28.7</c:v>
                </c:pt>
                <c:pt idx="1">
                  <c:v>27.9</c:v>
                </c:pt>
                <c:pt idx="2">
                  <c:v>30.1</c:v>
                </c:pt>
                <c:pt idx="3">
                  <c:v>31</c:v>
                </c:pt>
                <c:pt idx="4">
                  <c:v>32.200000000000003</c:v>
                </c:pt>
                <c:pt idx="5" formatCode="0.0">
                  <c:v>34</c:v>
                </c:pt>
                <c:pt idx="6" formatCode="0.0">
                  <c:v>36.6</c:v>
                </c:pt>
                <c:pt idx="7" formatCode="0.0">
                  <c:v>38.800000000000004</c:v>
                </c:pt>
                <c:pt idx="8" formatCode="0.0">
                  <c:v>40.6</c:v>
                </c:pt>
                <c:pt idx="9" formatCode="0.0">
                  <c:v>41.1</c:v>
                </c:pt>
                <c:pt idx="10" formatCode="0.0">
                  <c:v>42.6</c:v>
                </c:pt>
                <c:pt idx="11" formatCode="0.0">
                  <c:v>42.2</c:v>
                </c:pt>
                <c:pt idx="12" formatCode="0.0">
                  <c:v>41.4</c:v>
                </c:pt>
                <c:pt idx="13" formatCode="0.0">
                  <c:v>40.200000000000003</c:v>
                </c:pt>
                <c:pt idx="14" formatCode="0.0">
                  <c:v>39.5</c:v>
                </c:pt>
                <c:pt idx="15" formatCode="0.0">
                  <c:v>39.200000000000003</c:v>
                </c:pt>
                <c:pt idx="16" formatCode="0.0">
                  <c:v>39.9</c:v>
                </c:pt>
                <c:pt idx="17" formatCode="0.0">
                  <c:v>39.9</c:v>
                </c:pt>
                <c:pt idx="18" formatCode="0.0">
                  <c:v>39.9</c:v>
                </c:pt>
                <c:pt idx="19" formatCode="0.0">
                  <c:v>39.6</c:v>
                </c:pt>
                <c:pt idx="20" formatCode="0.0">
                  <c:v>40.200000000000003</c:v>
                </c:pt>
                <c:pt idx="21" formatCode="0.0">
                  <c:v>39.300000000000004</c:v>
                </c:pt>
                <c:pt idx="22" formatCode="0.0">
                  <c:v>39.1</c:v>
                </c:pt>
                <c:pt idx="23" formatCode="0.0">
                  <c:v>41.3</c:v>
                </c:pt>
                <c:pt idx="24" formatCode="0.0">
                  <c:v>40.5</c:v>
                </c:pt>
                <c:pt idx="25" formatCode="0.0">
                  <c:v>40.200000000000003</c:v>
                </c:pt>
                <c:pt idx="26" formatCode="0.0">
                  <c:v>40.300000000000004</c:v>
                </c:pt>
                <c:pt idx="27" formatCode="0.0">
                  <c:v>40.800000000000004</c:v>
                </c:pt>
                <c:pt idx="28" formatCode="0.0">
                  <c:v>40.9</c:v>
                </c:pt>
                <c:pt idx="29" formatCode="0.0">
                  <c:v>40.700000000000003</c:v>
                </c:pt>
                <c:pt idx="30" formatCode="0.0">
                  <c:v>40.6</c:v>
                </c:pt>
                <c:pt idx="31" formatCode="0.0">
                  <c:v>40.4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99-48A4-ADA5-2CB009443706}"/>
            </c:ext>
          </c:extLst>
        </c:ser>
        <c:dLbls>
          <c:showVal val="1"/>
        </c:dLbls>
        <c:axId val="91772800"/>
        <c:axId val="91779072"/>
      </c:barChart>
      <c:catAx>
        <c:axId val="917728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годы</a:t>
                </a:r>
              </a:p>
            </c:rich>
          </c:tx>
          <c:layout/>
        </c:title>
        <c:numFmt formatCode="General" sourceLinked="1"/>
        <c:tickLblPos val="nextTo"/>
        <c:crossAx val="91779072"/>
        <c:crosses val="autoZero"/>
        <c:auto val="1"/>
        <c:lblAlgn val="ctr"/>
        <c:lblOffset val="100"/>
      </c:catAx>
      <c:valAx>
        <c:axId val="91779072"/>
        <c:scaling>
          <c:orientation val="minMax"/>
          <c:max val="60"/>
          <c:min val="0"/>
        </c:scaling>
        <c:axPos val="l"/>
        <c:majorGridlines>
          <c:spPr>
            <a:ln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проценты</a:t>
                </a:r>
              </a:p>
            </c:rich>
          </c:tx>
          <c:layout/>
        </c:title>
        <c:numFmt formatCode="General" sourceLinked="1"/>
        <c:tickLblPos val="nextTo"/>
        <c:crossAx val="91772800"/>
        <c:crosses val="autoZero"/>
        <c:crossBetween val="between"/>
        <c:majorUnit val="5"/>
      </c:valAx>
    </c:plotArea>
    <c:plotVisOnly val="1"/>
    <c:dispBlanksAs val="gap"/>
  </c:chart>
  <c:spPr>
    <a:noFill/>
    <a:ln>
      <a:noFill/>
    </a:ln>
  </c:spPr>
  <c:txPr>
    <a:bodyPr/>
    <a:lstStyle/>
    <a:p>
      <a:pPr>
        <a:defRPr>
          <a:solidFill>
            <a:schemeClr val="bg1"/>
          </a:solidFill>
          <a:latin typeface="+mj-lt"/>
        </a:defRPr>
      </a:pPr>
      <a:endParaRPr lang="ru-RU"/>
    </a:p>
  </c:txPr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/>
              <a:t>Помесячная динамика среднесуточной ставки аренды полувагона за 2010-2017 гг., </a:t>
            </a:r>
            <a:r>
              <a:rPr lang="ru-RU" b="0" dirty="0"/>
              <a:t>руб. за вагон в сутки</a:t>
            </a:r>
          </a:p>
        </c:rich>
      </c:tx>
      <c:layout>
        <c:manualLayout>
          <c:xMode val="edge"/>
          <c:yMode val="edge"/>
          <c:x val="0.17961117555800921"/>
          <c:y val="1.464301997380398E-2"/>
        </c:manualLayout>
      </c:layout>
    </c:title>
    <c:plotArea>
      <c:layout>
        <c:manualLayout>
          <c:layoutTarget val="inner"/>
          <c:xMode val="edge"/>
          <c:yMode val="edge"/>
          <c:x val="8.5388981014445808E-2"/>
          <c:y val="0.11602064978771741"/>
          <c:w val="0.91121996007039818"/>
          <c:h val="0.72668263572316649"/>
        </c:manualLayout>
      </c:layout>
      <c:lineChart>
        <c:grouping val="standard"/>
        <c:ser>
          <c:idx val="0"/>
          <c:order val="0"/>
          <c:spPr>
            <a:ln w="76200">
              <a:solidFill>
                <a:srgbClr val="FF0000"/>
              </a:solidFill>
            </a:ln>
          </c:spPr>
          <c:marker>
            <c:symbol val="none"/>
          </c:marker>
          <c:dLbls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ED5-4E92-B375-C6C309E5AC08}"/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D5-4E92-B375-C6C309E5AC08}"/>
                </c:ext>
              </c:extLst>
            </c:dLbl>
            <c:dLbl>
              <c:idx val="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D5-4E92-B375-C6C309E5AC08}"/>
                </c:ext>
              </c:extLst>
            </c:dLbl>
            <c:dLbl>
              <c:idx val="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D5-4E92-B375-C6C309E5AC08}"/>
                </c:ext>
              </c:extLst>
            </c:dLbl>
            <c:dLbl>
              <c:idx val="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ED5-4E92-B375-C6C309E5AC08}"/>
                </c:ext>
              </c:extLst>
            </c:dLbl>
            <c:dLbl>
              <c:idx val="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D5-4E92-B375-C6C309E5AC08}"/>
                </c:ext>
              </c:extLst>
            </c:dLbl>
            <c:dLbl>
              <c:idx val="9"/>
              <c:layout>
                <c:manualLayout>
                  <c:x val="-3.0390254338876987E-2"/>
                  <c:y val="-2.021263839218652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ED5-4E92-B375-C6C309E5AC08}"/>
                </c:ext>
              </c:extLst>
            </c:dLbl>
            <c:dLbl>
              <c:idx val="10"/>
              <c:layout>
                <c:manualLayout>
                  <c:x val="-2.0832522520875977E-2"/>
                  <c:y val="-3.067193837347518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D5-4E92-B375-C6C309E5AC08}"/>
                </c:ext>
              </c:extLst>
            </c:dLbl>
            <c:dLbl>
              <c:idx val="1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ED5-4E92-B375-C6C309E5AC08}"/>
                </c:ext>
              </c:extLst>
            </c:dLbl>
            <c:dLbl>
              <c:idx val="1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D5-4E92-B375-C6C309E5AC08}"/>
                </c:ext>
              </c:extLst>
            </c:dLbl>
            <c:dLbl>
              <c:idx val="1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ED5-4E92-B375-C6C309E5AC08}"/>
                </c:ext>
              </c:extLst>
            </c:dLbl>
            <c:dLbl>
              <c:idx val="1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ED5-4E92-B375-C6C309E5AC08}"/>
                </c:ext>
              </c:extLst>
            </c:dLbl>
            <c:dLbl>
              <c:idx val="17"/>
              <c:layout>
                <c:manualLayout>
                  <c:x val="-2.2638170506065255E-2"/>
                  <c:y val="-2.439635838470197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ED5-4E92-B375-C6C309E5AC08}"/>
                </c:ext>
              </c:extLst>
            </c:dLbl>
            <c:dLbl>
              <c:idx val="18"/>
              <c:layout>
                <c:manualLayout>
                  <c:x val="-4.9637849048043492E-3"/>
                  <c:y val="-1.924362954510116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ED5-4E92-B375-C6C309E5AC08}"/>
                </c:ext>
              </c:extLst>
            </c:dLbl>
            <c:dLbl>
              <c:idx val="19"/>
              <c:layout>
                <c:manualLayout>
                  <c:x val="-1.4520877038277532E-2"/>
                  <c:y val="-2.758425196850394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ED5-4E92-B375-C6C309E5AC08}"/>
                </c:ext>
              </c:extLst>
            </c:dLbl>
            <c:dLbl>
              <c:idx val="2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ED5-4E92-B375-C6C309E5AC08}"/>
                </c:ext>
              </c:extLst>
            </c:dLbl>
            <c:dLbl>
              <c:idx val="2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ED5-4E92-B375-C6C309E5AC08}"/>
                </c:ext>
              </c:extLst>
            </c:dLbl>
            <c:dLbl>
              <c:idx val="2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D5-4E92-B375-C6C309E5AC08}"/>
                </c:ext>
              </c:extLst>
            </c:dLbl>
            <c:dLbl>
              <c:idx val="23"/>
              <c:layout>
                <c:manualLayout>
                  <c:x val="-6.9670722714736052E-3"/>
                  <c:y val="-3.179477828429341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ED5-4E92-B375-C6C309E5AC08}"/>
                </c:ext>
              </c:extLst>
            </c:dLbl>
            <c:dLbl>
              <c:idx val="2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ED5-4E92-B375-C6C309E5AC08}"/>
                </c:ext>
              </c:extLst>
            </c:dLbl>
            <c:dLbl>
              <c:idx val="26"/>
              <c:layout>
                <c:manualLayout>
                  <c:x val="-2.3344001262012165E-2"/>
                  <c:y val="2.925785329465403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ED5-4E92-B375-C6C309E5AC08}"/>
                </c:ext>
              </c:extLst>
            </c:dLbl>
            <c:dLbl>
              <c:idx val="2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D5-4E92-B375-C6C309E5AC08}"/>
                </c:ext>
              </c:extLst>
            </c:dLbl>
            <c:dLbl>
              <c:idx val="30"/>
              <c:layout>
                <c:manualLayout>
                  <c:x val="-8.9842679089209981E-3"/>
                  <c:y val="-2.230449838844424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ED5-4E92-B375-C6C309E5AC08}"/>
                </c:ext>
              </c:extLst>
            </c:dLbl>
            <c:dLbl>
              <c:idx val="3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D5-4E92-B375-C6C309E5AC08}"/>
                </c:ext>
              </c:extLst>
            </c:dLbl>
            <c:dLbl>
              <c:idx val="3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ED5-4E92-B375-C6C309E5AC08}"/>
                </c:ext>
              </c:extLst>
            </c:dLbl>
            <c:dLbl>
              <c:idx val="33"/>
              <c:layout>
                <c:manualLayout>
                  <c:x val="-6.2534873894920882E-3"/>
                  <c:y val="-2.230449838844424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ED5-4E92-B375-C6C309E5AC08}"/>
                </c:ext>
              </c:extLst>
            </c:dLbl>
            <c:dLbl>
              <c:idx val="3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ED5-4E92-B375-C6C309E5AC08}"/>
                </c:ext>
              </c:extLst>
            </c:dLbl>
            <c:dLbl>
              <c:idx val="35"/>
              <c:layout>
                <c:manualLayout>
                  <c:x val="-1.4473136752973445E-3"/>
                  <c:y val="-2.230449838844432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DED5-4E92-B375-C6C309E5AC08}"/>
                </c:ext>
              </c:extLst>
            </c:dLbl>
            <c:dLbl>
              <c:idx val="3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DED5-4E92-B375-C6C309E5AC08}"/>
                </c:ext>
              </c:extLst>
            </c:dLbl>
            <c:dLbl>
              <c:idx val="3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DED5-4E92-B375-C6C309E5AC08}"/>
                </c:ext>
              </c:extLst>
            </c:dLbl>
            <c:dLbl>
              <c:idx val="4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DED5-4E92-B375-C6C309E5AC08}"/>
                </c:ext>
              </c:extLst>
            </c:dLbl>
            <c:dLbl>
              <c:idx val="4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DED5-4E92-B375-C6C309E5AC08}"/>
                </c:ext>
              </c:extLst>
            </c:dLbl>
            <c:dLbl>
              <c:idx val="47"/>
              <c:layout>
                <c:manualLayout>
                  <c:x val="-3.7825977720929002E-4"/>
                  <c:y val="-3.179477828429341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ED5-4E92-B375-C6C309E5AC08}"/>
                </c:ext>
              </c:extLst>
            </c:dLbl>
            <c:dLbl>
              <c:idx val="4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DED5-4E92-B375-C6C309E5AC08}"/>
                </c:ext>
              </c:extLst>
            </c:dLbl>
            <c:dLbl>
              <c:idx val="52"/>
              <c:layout>
                <c:manualLayout>
                  <c:x val="-1.9197387051584979E-2"/>
                  <c:y val="2.162456153296770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DED5-4E92-B375-C6C309E5AC08}"/>
                </c:ext>
              </c:extLst>
            </c:dLbl>
            <c:dLbl>
              <c:idx val="5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DED5-4E92-B375-C6C309E5AC08}"/>
                </c:ext>
              </c:extLst>
            </c:dLbl>
            <c:dLbl>
              <c:idx val="57"/>
              <c:layout>
                <c:manualLayout>
                  <c:x val="-1.783199679187044E-2"/>
                  <c:y val="2.162456153296778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DED5-4E92-B375-C6C309E5AC08}"/>
                </c:ext>
              </c:extLst>
            </c:dLbl>
            <c:dLbl>
              <c:idx val="6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DED5-4E92-B375-C6C309E5AC08}"/>
                </c:ext>
              </c:extLst>
            </c:dLbl>
            <c:dLbl>
              <c:idx val="6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DED5-4E92-B375-C6C309E5AC08}"/>
                </c:ext>
              </c:extLst>
            </c:dLbl>
            <c:dLbl>
              <c:idx val="6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DED5-4E92-B375-C6C309E5AC08}"/>
                </c:ext>
              </c:extLst>
            </c:dLbl>
            <c:dLbl>
              <c:idx val="7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DED5-4E92-B375-C6C309E5AC08}"/>
                </c:ext>
              </c:extLst>
            </c:dLbl>
            <c:dLbl>
              <c:idx val="7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DED5-4E92-B375-C6C309E5AC08}"/>
                </c:ext>
              </c:extLst>
            </c:dLbl>
            <c:dLbl>
              <c:idx val="7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ED5-4E92-B375-C6C309E5AC08}"/>
                </c:ext>
              </c:extLst>
            </c:dLbl>
            <c:dLbl>
              <c:idx val="74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DED5-4E92-B375-C6C309E5AC08}"/>
                </c:ext>
              </c:extLst>
            </c:dLbl>
            <c:dLbl>
              <c:idx val="7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DED5-4E92-B375-C6C309E5AC08}"/>
                </c:ext>
              </c:extLst>
            </c:dLbl>
            <c:dLbl>
              <c:idx val="8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DED5-4E92-B375-C6C309E5AC08}"/>
                </c:ext>
              </c:extLst>
            </c:dLbl>
            <c:dLbl>
              <c:idx val="84"/>
              <c:layout>
                <c:manualLayout>
                  <c:x val="1.6394359110539639E-3"/>
                  <c:y val="-1.393705840341339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DED5-4E92-B375-C6C309E5AC08}"/>
                </c:ext>
              </c:extLst>
            </c:dLbl>
            <c:dLbl>
              <c:idx val="85"/>
              <c:layout>
                <c:manualLayout>
                  <c:x val="-3.0830512064351927E-2"/>
                  <c:y val="-2.439635838470202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DED5-4E92-B375-C6C309E5AC08}"/>
                </c:ext>
              </c:extLst>
            </c:dLbl>
            <c:dLbl>
              <c:idx val="86"/>
              <c:layout>
                <c:manualLayout>
                  <c:x val="-2.9465121804637472E-2"/>
                  <c:y val="-2.439635838470194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DED5-4E92-B375-C6C309E5AC08}"/>
                </c:ext>
              </c:extLst>
            </c:dLbl>
            <c:dLbl>
              <c:idx val="87"/>
              <c:layout>
                <c:manualLayout>
                  <c:x val="-3.4926682843495101E-2"/>
                  <c:y val="-2.858007837721737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DED5-4E92-B375-C6C309E5AC08}"/>
                </c:ext>
              </c:extLst>
            </c:dLbl>
            <c:dLbl>
              <c:idx val="88"/>
              <c:layout>
                <c:manualLayout>
                  <c:x val="-3.6292073103209442E-2"/>
                  <c:y val="-2.021263839218652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DED5-4E92-B375-C6C309E5AC08}"/>
                </c:ext>
              </c:extLst>
            </c:dLbl>
            <c:dLbl>
              <c:idx val="8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DED5-4E92-B375-C6C309E5AC08}"/>
                </c:ext>
              </c:extLst>
            </c:dLbl>
            <c:dLbl>
              <c:idx val="9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DED5-4E92-B375-C6C309E5AC08}"/>
                </c:ext>
              </c:extLst>
            </c:dLbl>
            <c:dLbl>
              <c:idx val="9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DED5-4E92-B375-C6C309E5AC08}"/>
                </c:ext>
              </c:extLst>
            </c:dLbl>
            <c:dLbl>
              <c:idx val="93"/>
              <c:layout>
                <c:manualLayout>
                  <c:x val="-2.8099731544923158E-2"/>
                  <c:y val="-2.230449838844427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DED5-4E92-B375-C6C309E5AC08}"/>
                </c:ext>
              </c:extLst>
            </c:dLbl>
            <c:dLbl>
              <c:idx val="9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DED5-4E92-B375-C6C309E5AC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ru-RU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Лист1!$A$6:$A$103</c:f>
              <c:numCache>
                <c:formatCode>mmm/yy</c:formatCode>
                <c:ptCount val="98"/>
                <c:pt idx="1">
                  <c:v>40179</c:v>
                </c:pt>
                <c:pt idx="2">
                  <c:v>40210</c:v>
                </c:pt>
                <c:pt idx="3">
                  <c:v>40238</c:v>
                </c:pt>
                <c:pt idx="4">
                  <c:v>40269</c:v>
                </c:pt>
                <c:pt idx="5">
                  <c:v>40299</c:v>
                </c:pt>
                <c:pt idx="6">
                  <c:v>40330</c:v>
                </c:pt>
                <c:pt idx="7">
                  <c:v>40360</c:v>
                </c:pt>
                <c:pt idx="8">
                  <c:v>40391</c:v>
                </c:pt>
                <c:pt idx="9">
                  <c:v>40422</c:v>
                </c:pt>
                <c:pt idx="10">
                  <c:v>40452</c:v>
                </c:pt>
                <c:pt idx="11">
                  <c:v>40483</c:v>
                </c:pt>
                <c:pt idx="12">
                  <c:v>40513</c:v>
                </c:pt>
                <c:pt idx="13">
                  <c:v>40544</c:v>
                </c:pt>
                <c:pt idx="14">
                  <c:v>40575</c:v>
                </c:pt>
                <c:pt idx="15">
                  <c:v>40603</c:v>
                </c:pt>
                <c:pt idx="16">
                  <c:v>40634</c:v>
                </c:pt>
                <c:pt idx="17">
                  <c:v>40664</c:v>
                </c:pt>
                <c:pt idx="18">
                  <c:v>40695</c:v>
                </c:pt>
                <c:pt idx="19">
                  <c:v>40725</c:v>
                </c:pt>
                <c:pt idx="20">
                  <c:v>40756</c:v>
                </c:pt>
                <c:pt idx="21">
                  <c:v>40787</c:v>
                </c:pt>
                <c:pt idx="22">
                  <c:v>40817</c:v>
                </c:pt>
                <c:pt idx="23">
                  <c:v>40848</c:v>
                </c:pt>
                <c:pt idx="24">
                  <c:v>40878</c:v>
                </c:pt>
                <c:pt idx="25">
                  <c:v>40909</c:v>
                </c:pt>
                <c:pt idx="26">
                  <c:v>40940</c:v>
                </c:pt>
                <c:pt idx="27">
                  <c:v>40969</c:v>
                </c:pt>
                <c:pt idx="28">
                  <c:v>41000</c:v>
                </c:pt>
                <c:pt idx="29">
                  <c:v>41030</c:v>
                </c:pt>
                <c:pt idx="30">
                  <c:v>41061</c:v>
                </c:pt>
                <c:pt idx="31">
                  <c:v>41091</c:v>
                </c:pt>
                <c:pt idx="32">
                  <c:v>41122</c:v>
                </c:pt>
                <c:pt idx="33">
                  <c:v>41153</c:v>
                </c:pt>
                <c:pt idx="34">
                  <c:v>41183</c:v>
                </c:pt>
                <c:pt idx="35">
                  <c:v>41214</c:v>
                </c:pt>
                <c:pt idx="36">
                  <c:v>41244</c:v>
                </c:pt>
                <c:pt idx="37">
                  <c:v>41275</c:v>
                </c:pt>
                <c:pt idx="38">
                  <c:v>41306</c:v>
                </c:pt>
                <c:pt idx="39">
                  <c:v>41334</c:v>
                </c:pt>
                <c:pt idx="40">
                  <c:v>41365</c:v>
                </c:pt>
                <c:pt idx="41">
                  <c:v>41395</c:v>
                </c:pt>
                <c:pt idx="42">
                  <c:v>41426</c:v>
                </c:pt>
                <c:pt idx="43">
                  <c:v>41456</c:v>
                </c:pt>
                <c:pt idx="44">
                  <c:v>41487</c:v>
                </c:pt>
                <c:pt idx="45">
                  <c:v>41518</c:v>
                </c:pt>
                <c:pt idx="46">
                  <c:v>41548</c:v>
                </c:pt>
                <c:pt idx="47">
                  <c:v>41579</c:v>
                </c:pt>
                <c:pt idx="48">
                  <c:v>41609</c:v>
                </c:pt>
                <c:pt idx="49">
                  <c:v>41640</c:v>
                </c:pt>
                <c:pt idx="50">
                  <c:v>41671</c:v>
                </c:pt>
                <c:pt idx="51">
                  <c:v>41699</c:v>
                </c:pt>
                <c:pt idx="52">
                  <c:v>41730</c:v>
                </c:pt>
                <c:pt idx="53">
                  <c:v>41760</c:v>
                </c:pt>
                <c:pt idx="54">
                  <c:v>41791</c:v>
                </c:pt>
                <c:pt idx="55">
                  <c:v>41821</c:v>
                </c:pt>
                <c:pt idx="56">
                  <c:v>41852</c:v>
                </c:pt>
                <c:pt idx="57">
                  <c:v>41883</c:v>
                </c:pt>
                <c:pt idx="58">
                  <c:v>41913</c:v>
                </c:pt>
                <c:pt idx="59">
                  <c:v>41944</c:v>
                </c:pt>
                <c:pt idx="60">
                  <c:v>41974</c:v>
                </c:pt>
                <c:pt idx="61">
                  <c:v>42005</c:v>
                </c:pt>
                <c:pt idx="62">
                  <c:v>42036</c:v>
                </c:pt>
                <c:pt idx="63">
                  <c:v>42064</c:v>
                </c:pt>
                <c:pt idx="64">
                  <c:v>42095</c:v>
                </c:pt>
                <c:pt idx="65">
                  <c:v>42125</c:v>
                </c:pt>
                <c:pt idx="66">
                  <c:v>42156</c:v>
                </c:pt>
                <c:pt idx="67">
                  <c:v>42186</c:v>
                </c:pt>
                <c:pt idx="68">
                  <c:v>42217</c:v>
                </c:pt>
                <c:pt idx="69">
                  <c:v>42248</c:v>
                </c:pt>
                <c:pt idx="70">
                  <c:v>42278</c:v>
                </c:pt>
                <c:pt idx="71">
                  <c:v>42309</c:v>
                </c:pt>
                <c:pt idx="72">
                  <c:v>42339</c:v>
                </c:pt>
                <c:pt idx="73">
                  <c:v>42370</c:v>
                </c:pt>
                <c:pt idx="74">
                  <c:v>42401</c:v>
                </c:pt>
                <c:pt idx="75">
                  <c:v>42430</c:v>
                </c:pt>
                <c:pt idx="76">
                  <c:v>42461</c:v>
                </c:pt>
                <c:pt idx="77">
                  <c:v>42491</c:v>
                </c:pt>
                <c:pt idx="78">
                  <c:v>42522</c:v>
                </c:pt>
                <c:pt idx="79">
                  <c:v>42552</c:v>
                </c:pt>
                <c:pt idx="80">
                  <c:v>42583</c:v>
                </c:pt>
                <c:pt idx="81">
                  <c:v>42614</c:v>
                </c:pt>
                <c:pt idx="82">
                  <c:v>42644</c:v>
                </c:pt>
                <c:pt idx="83">
                  <c:v>42675</c:v>
                </c:pt>
                <c:pt idx="84">
                  <c:v>42705</c:v>
                </c:pt>
                <c:pt idx="85">
                  <c:v>42736</c:v>
                </c:pt>
                <c:pt idx="86">
                  <c:v>42767</c:v>
                </c:pt>
                <c:pt idx="87">
                  <c:v>42795</c:v>
                </c:pt>
                <c:pt idx="88">
                  <c:v>42826</c:v>
                </c:pt>
                <c:pt idx="89">
                  <c:v>42856</c:v>
                </c:pt>
                <c:pt idx="90">
                  <c:v>42887</c:v>
                </c:pt>
                <c:pt idx="91">
                  <c:v>42917</c:v>
                </c:pt>
                <c:pt idx="92">
                  <c:v>42948</c:v>
                </c:pt>
                <c:pt idx="93">
                  <c:v>42979</c:v>
                </c:pt>
                <c:pt idx="94">
                  <c:v>43009</c:v>
                </c:pt>
                <c:pt idx="95">
                  <c:v>43040</c:v>
                </c:pt>
                <c:pt idx="96">
                  <c:v>43070</c:v>
                </c:pt>
                <c:pt idx="97">
                  <c:v>43101</c:v>
                </c:pt>
              </c:numCache>
            </c:numRef>
          </c:cat>
          <c:val>
            <c:numRef>
              <c:f>Лист1!$B$6:$B$103</c:f>
              <c:numCache>
                <c:formatCode>General</c:formatCode>
                <c:ptCount val="98"/>
                <c:pt idx="0">
                  <c:v>1300</c:v>
                </c:pt>
                <c:pt idx="1">
                  <c:v>683</c:v>
                </c:pt>
                <c:pt idx="2">
                  <c:v>700</c:v>
                </c:pt>
                <c:pt idx="3">
                  <c:v>750</c:v>
                </c:pt>
                <c:pt idx="4">
                  <c:v>783</c:v>
                </c:pt>
                <c:pt idx="5">
                  <c:v>800</c:v>
                </c:pt>
                <c:pt idx="6">
                  <c:v>833</c:v>
                </c:pt>
                <c:pt idx="7">
                  <c:v>867</c:v>
                </c:pt>
                <c:pt idx="8">
                  <c:v>900</c:v>
                </c:pt>
                <c:pt idx="9" formatCode="#,##0">
                  <c:v>1000</c:v>
                </c:pt>
                <c:pt idx="10" formatCode="#,##0">
                  <c:v>1150</c:v>
                </c:pt>
                <c:pt idx="11" formatCode="#,##0">
                  <c:v>1150</c:v>
                </c:pt>
                <c:pt idx="12" formatCode="#,##0">
                  <c:v>1100</c:v>
                </c:pt>
                <c:pt idx="13">
                  <c:v>1300</c:v>
                </c:pt>
                <c:pt idx="14">
                  <c:v>1300</c:v>
                </c:pt>
                <c:pt idx="15">
                  <c:v>1290</c:v>
                </c:pt>
                <c:pt idx="16">
                  <c:v>1300</c:v>
                </c:pt>
                <c:pt idx="17">
                  <c:v>1330</c:v>
                </c:pt>
                <c:pt idx="18">
                  <c:v>1380</c:v>
                </c:pt>
                <c:pt idx="19">
                  <c:v>1450</c:v>
                </c:pt>
                <c:pt idx="20">
                  <c:v>1550</c:v>
                </c:pt>
                <c:pt idx="21">
                  <c:v>1575</c:v>
                </c:pt>
                <c:pt idx="22">
                  <c:v>1600</c:v>
                </c:pt>
                <c:pt idx="23">
                  <c:v>1550</c:v>
                </c:pt>
                <c:pt idx="24">
                  <c:v>1550</c:v>
                </c:pt>
                <c:pt idx="25">
                  <c:v>1650</c:v>
                </c:pt>
                <c:pt idx="26">
                  <c:v>1600</c:v>
                </c:pt>
                <c:pt idx="27">
                  <c:v>1580</c:v>
                </c:pt>
                <c:pt idx="28">
                  <c:v>1580</c:v>
                </c:pt>
                <c:pt idx="29">
                  <c:v>1600</c:v>
                </c:pt>
                <c:pt idx="30">
                  <c:v>1620</c:v>
                </c:pt>
                <c:pt idx="31">
                  <c:v>1600</c:v>
                </c:pt>
                <c:pt idx="32">
                  <c:v>1460</c:v>
                </c:pt>
                <c:pt idx="33">
                  <c:v>1360</c:v>
                </c:pt>
                <c:pt idx="34">
                  <c:v>1250</c:v>
                </c:pt>
                <c:pt idx="35">
                  <c:v>1050</c:v>
                </c:pt>
                <c:pt idx="36">
                  <c:v>950</c:v>
                </c:pt>
                <c:pt idx="37">
                  <c:v>750</c:v>
                </c:pt>
                <c:pt idx="38">
                  <c:v>700</c:v>
                </c:pt>
                <c:pt idx="39">
                  <c:v>700</c:v>
                </c:pt>
                <c:pt idx="40">
                  <c:v>750</c:v>
                </c:pt>
                <c:pt idx="41">
                  <c:v>750</c:v>
                </c:pt>
                <c:pt idx="42">
                  <c:v>720</c:v>
                </c:pt>
                <c:pt idx="43">
                  <c:v>750</c:v>
                </c:pt>
                <c:pt idx="44">
                  <c:v>750</c:v>
                </c:pt>
                <c:pt idx="45">
                  <c:v>740</c:v>
                </c:pt>
                <c:pt idx="46">
                  <c:v>700</c:v>
                </c:pt>
                <c:pt idx="47">
                  <c:v>700</c:v>
                </c:pt>
                <c:pt idx="48">
                  <c:v>665</c:v>
                </c:pt>
                <c:pt idx="49">
                  <c:v>590</c:v>
                </c:pt>
                <c:pt idx="50">
                  <c:v>590</c:v>
                </c:pt>
                <c:pt idx="51">
                  <c:v>570</c:v>
                </c:pt>
                <c:pt idx="52">
                  <c:v>560</c:v>
                </c:pt>
                <c:pt idx="53">
                  <c:v>490</c:v>
                </c:pt>
                <c:pt idx="54">
                  <c:v>540</c:v>
                </c:pt>
                <c:pt idx="55">
                  <c:v>500</c:v>
                </c:pt>
                <c:pt idx="56">
                  <c:v>485</c:v>
                </c:pt>
                <c:pt idx="57">
                  <c:v>480</c:v>
                </c:pt>
                <c:pt idx="58">
                  <c:v>450</c:v>
                </c:pt>
                <c:pt idx="59">
                  <c:v>450</c:v>
                </c:pt>
                <c:pt idx="60">
                  <c:v>475</c:v>
                </c:pt>
                <c:pt idx="61">
                  <c:v>525</c:v>
                </c:pt>
                <c:pt idx="62">
                  <c:v>525</c:v>
                </c:pt>
                <c:pt idx="63">
                  <c:v>425</c:v>
                </c:pt>
                <c:pt idx="64">
                  <c:v>500</c:v>
                </c:pt>
                <c:pt idx="65">
                  <c:v>500</c:v>
                </c:pt>
                <c:pt idx="66">
                  <c:v>425</c:v>
                </c:pt>
                <c:pt idx="67">
                  <c:v>415</c:v>
                </c:pt>
                <c:pt idx="68">
                  <c:v>450</c:v>
                </c:pt>
                <c:pt idx="69">
                  <c:v>485</c:v>
                </c:pt>
                <c:pt idx="70">
                  <c:v>475</c:v>
                </c:pt>
                <c:pt idx="71">
                  <c:v>485</c:v>
                </c:pt>
                <c:pt idx="72">
                  <c:v>540</c:v>
                </c:pt>
                <c:pt idx="73">
                  <c:v>550</c:v>
                </c:pt>
                <c:pt idx="74">
                  <c:v>575</c:v>
                </c:pt>
                <c:pt idx="75">
                  <c:v>600</c:v>
                </c:pt>
                <c:pt idx="76">
                  <c:v>600</c:v>
                </c:pt>
                <c:pt idx="77">
                  <c:v>625</c:v>
                </c:pt>
                <c:pt idx="78">
                  <c:v>650</c:v>
                </c:pt>
                <c:pt idx="79">
                  <c:v>650</c:v>
                </c:pt>
                <c:pt idx="80">
                  <c:v>725</c:v>
                </c:pt>
                <c:pt idx="81">
                  <c:v>775</c:v>
                </c:pt>
                <c:pt idx="82">
                  <c:v>775</c:v>
                </c:pt>
                <c:pt idx="83">
                  <c:v>850</c:v>
                </c:pt>
                <c:pt idx="84">
                  <c:v>900</c:v>
                </c:pt>
                <c:pt idx="85">
                  <c:v>950</c:v>
                </c:pt>
                <c:pt idx="86">
                  <c:v>1025</c:v>
                </c:pt>
                <c:pt idx="87">
                  <c:v>1150</c:v>
                </c:pt>
                <c:pt idx="88">
                  <c:v>1225</c:v>
                </c:pt>
                <c:pt idx="89">
                  <c:v>1350</c:v>
                </c:pt>
                <c:pt idx="90">
                  <c:v>1400</c:v>
                </c:pt>
                <c:pt idx="91">
                  <c:v>1400</c:v>
                </c:pt>
                <c:pt idx="92">
                  <c:v>1400</c:v>
                </c:pt>
                <c:pt idx="93">
                  <c:v>1400</c:v>
                </c:pt>
                <c:pt idx="94">
                  <c:v>1500</c:v>
                </c:pt>
                <c:pt idx="95">
                  <c:v>1575</c:v>
                </c:pt>
                <c:pt idx="96">
                  <c:v>1600</c:v>
                </c:pt>
                <c:pt idx="97">
                  <c:v>1600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8-DED5-4E92-B375-C6C309E5AC08}"/>
            </c:ext>
          </c:extLst>
        </c:ser>
        <c:dLbls>
          <c:showVal val="1"/>
        </c:dLbls>
        <c:marker val="1"/>
        <c:axId val="92848512"/>
        <c:axId val="92850048"/>
      </c:lineChart>
      <c:dateAx>
        <c:axId val="92848512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600"/>
            </a:pPr>
            <a:endParaRPr lang="ru-RU"/>
          </a:p>
        </c:txPr>
        <c:crossAx val="92850048"/>
        <c:crosses val="autoZero"/>
        <c:auto val="1"/>
        <c:lblOffset val="100"/>
        <c:baseTimeUnit val="months"/>
        <c:majorUnit val="1"/>
        <c:majorTimeUnit val="months"/>
      </c:dateAx>
      <c:valAx>
        <c:axId val="92850048"/>
        <c:scaling>
          <c:orientation val="minMax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руб. за вагон в сутки</a:t>
                </a:r>
              </a:p>
            </c:rich>
          </c:tx>
          <c:layout/>
        </c:title>
        <c:numFmt formatCode="General" sourceLinked="1"/>
        <c:tickLblPos val="nextTo"/>
        <c:crossAx val="92848512"/>
        <c:crosses val="autoZero"/>
        <c:crossBetween val="between"/>
      </c:valAx>
      <c:spPr>
        <a:ln>
          <a:noFill/>
        </a:ln>
      </c:spPr>
    </c:plotArea>
    <c:plotVisOnly val="1"/>
    <c:dispBlanksAs val="gap"/>
  </c:chart>
  <c:spPr>
    <a:ln>
      <a:noFill/>
    </a:ln>
  </c:spPr>
  <c:txPr>
    <a:bodyPr/>
    <a:lstStyle/>
    <a:p>
      <a:pPr>
        <a:defRPr>
          <a:solidFill>
            <a:schemeClr val="accent5">
              <a:lumMod val="50000"/>
            </a:schemeClr>
          </a:solidFill>
          <a:latin typeface="+mj-lt"/>
        </a:defRPr>
      </a:pPr>
      <a:endParaRPr lang="ru-RU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-RU" sz="1400" b="1" i="0" u="none" strike="noStrike" baseline="0" dirty="0">
                <a:solidFill>
                  <a:srgbClr val="000000"/>
                </a:solidFill>
                <a:latin typeface="Arial Cyr"/>
                <a:cs typeface="Arial Cyr"/>
              </a:rPr>
              <a:t> Динамика парка грузовых вагонов российской принадлежности </a:t>
            </a:r>
          </a:p>
          <a:p>
            <a:pPr>
              <a:defRPr sz="14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Arial Cyr"/>
                <a:cs typeface="Arial Cyr"/>
              </a:rPr>
              <a:t>в том числе парка ОАО "РЖД", парка ДЗО ОАО "РЖД" и парка приватных вагонов независимых частных компаний в 2001-2013 гг. (по состоянию на конец года),</a:t>
            </a:r>
            <a:r>
              <a:rPr lang="ru-RU" sz="1400" b="1" i="0" u="none" strike="noStrike" baseline="0" dirty="0">
                <a:solidFill>
                  <a:srgbClr val="000000"/>
                </a:solidFill>
                <a:latin typeface="Arial Cyr"/>
                <a:cs typeface="Arial Cyr"/>
              </a:rPr>
              <a:t> 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Arial Cyr"/>
                <a:cs typeface="Arial Cyr"/>
              </a:rPr>
              <a:t>тыс. единиц </a:t>
            </a:r>
          </a:p>
        </c:rich>
      </c:tx>
      <c:layout>
        <c:manualLayout>
          <c:xMode val="edge"/>
          <c:yMode val="edge"/>
          <c:x val="0.13340227507755947"/>
          <c:y val="4.5197740112994364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8.790072388831438E-2"/>
          <c:y val="0.21059238536332789"/>
          <c:w val="0.85935884177869704"/>
          <c:h val="0.74319623439387894"/>
        </c:manualLayout>
      </c:layout>
      <c:barChart>
        <c:barDir val="col"/>
        <c:grouping val="clustered"/>
        <c:ser>
          <c:idx val="0"/>
          <c:order val="0"/>
          <c:tx>
            <c:strRef>
              <c:f>'табл к Рис 1 2 и 3'!$A$4</c:f>
              <c:strCache>
                <c:ptCount val="1"/>
                <c:pt idx="0">
                  <c:v>Парк грузовых вагонов РФ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dLbls>
            <c:dLbl>
              <c:idx val="6"/>
              <c:layout>
                <c:manualLayout>
                  <c:x val="5.3524850241730392E-5"/>
                  <c:y val="-1.9223808888295755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D3-4E06-9D3C-5E75800A1393}"/>
                </c:ext>
              </c:extLst>
            </c:dLbl>
            <c:dLbl>
              <c:idx val="7"/>
              <c:layout>
                <c:manualLayout>
                  <c:x val="2.1992959256514981E-3"/>
                  <c:y val="-2.7885937986565423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D3-4E06-9D3C-5E75800A1393}"/>
                </c:ext>
              </c:extLst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1 2 и 3'!$B$3:$N$3</c:f>
              <c:strCache>
                <c:ptCount val="13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 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strCache>
            </c:strRef>
          </c:cat>
          <c:val>
            <c:numRef>
              <c:f>'табл к Рис 1 2 и 3'!$B$4:$N$4</c:f>
              <c:numCache>
                <c:formatCode>0.0</c:formatCode>
                <c:ptCount val="13"/>
                <c:pt idx="0">
                  <c:v>800.7</c:v>
                </c:pt>
                <c:pt idx="1">
                  <c:v>798.80000000000007</c:v>
                </c:pt>
                <c:pt idx="2">
                  <c:v>816.59999999999991</c:v>
                </c:pt>
                <c:pt idx="3">
                  <c:v>857</c:v>
                </c:pt>
                <c:pt idx="4">
                  <c:v>876.40000000000009</c:v>
                </c:pt>
                <c:pt idx="5">
                  <c:v>909.90000000000009</c:v>
                </c:pt>
                <c:pt idx="6">
                  <c:v>975.49999999999989</c:v>
                </c:pt>
                <c:pt idx="7">
                  <c:v>1004.3459999999998</c:v>
                </c:pt>
                <c:pt idx="8">
                  <c:v>991.9</c:v>
                </c:pt>
                <c:pt idx="9">
                  <c:v>1026.7</c:v>
                </c:pt>
                <c:pt idx="10">
                  <c:v>1091.8</c:v>
                </c:pt>
                <c:pt idx="11">
                  <c:v>1151.5</c:v>
                </c:pt>
                <c:pt idx="12">
                  <c:v>1200.5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BD3-4E06-9D3C-5E75800A1393}"/>
            </c:ext>
          </c:extLst>
        </c:ser>
        <c:ser>
          <c:idx val="1"/>
          <c:order val="1"/>
          <c:tx>
            <c:strRef>
              <c:f>'табл к Рис 1 2 и 3'!$A$5</c:f>
              <c:strCache>
                <c:ptCount val="1"/>
                <c:pt idx="0">
                  <c:v>Инвентарный парк ОАО "РЖД" </c:v>
                </c:pt>
              </c:strCache>
            </c:strRef>
          </c:tx>
          <c:spPr>
            <a:solidFill>
              <a:srgbClr val="FF5050"/>
            </a:solidFill>
            <a:ln w="12700">
              <a:solidFill>
                <a:srgbClr val="000000"/>
              </a:solidFill>
              <a:prstDash val="solid"/>
            </a:ln>
          </c:spPr>
          <c:dLbls>
            <c:dLbl>
              <c:idx val="0"/>
              <c:layout>
                <c:manualLayout>
                  <c:x val="8.6085981754866047E-3"/>
                  <c:y val="-1.7129765558966149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D3-4E06-9D3C-5E75800A1393}"/>
                </c:ext>
              </c:extLst>
            </c:dLbl>
            <c:dLbl>
              <c:idx val="1"/>
              <c:layout>
                <c:manualLayout>
                  <c:x val="1.5459670436748684E-2"/>
                  <c:y val="-2.1322478757951829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D3-4E06-9D3C-5E75800A1393}"/>
                </c:ext>
              </c:extLst>
            </c:dLbl>
            <c:dLbl>
              <c:idx val="2"/>
              <c:layout>
                <c:manualLayout>
                  <c:x val="1.1969481064091401E-2"/>
                  <c:y val="-1.5343209217491901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D3-4E06-9D3C-5E75800A1393}"/>
                </c:ext>
              </c:extLst>
            </c:dLbl>
            <c:dLbl>
              <c:idx val="3"/>
              <c:layout>
                <c:manualLayout>
                  <c:x val="1.5718174835177661E-2"/>
                  <c:y val="-1.0287290359891448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D3-4E06-9D3C-5E75800A1393}"/>
                </c:ext>
              </c:extLst>
            </c:dLbl>
            <c:dLbl>
              <c:idx val="4"/>
              <c:layout>
                <c:manualLayout>
                  <c:x val="1.2227985462520395E-2"/>
                  <c:y val="-1.0161839939499083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D3-4E06-9D3C-5E75800A1393}"/>
                </c:ext>
              </c:extLst>
            </c:dLbl>
            <c:dLbl>
              <c:idx val="5"/>
              <c:layout>
                <c:manualLayout>
                  <c:x val="2.1147310050566442E-2"/>
                  <c:y val="-1.335860136127052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BD3-4E06-9D3C-5E75800A1393}"/>
                </c:ext>
              </c:extLst>
            </c:dLbl>
            <c:dLbl>
              <c:idx val="6"/>
              <c:layout>
                <c:manualLayout>
                  <c:x val="1.4554742187733316E-2"/>
                  <c:y val="-1.1966190666844722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BD3-4E06-9D3C-5E75800A1393}"/>
                </c:ext>
              </c:extLst>
            </c:dLbl>
            <c:dLbl>
              <c:idx val="7"/>
              <c:layout>
                <c:manualLayout>
                  <c:x val="1.0030426651684151E-2"/>
                  <c:y val="-2.3712620668179196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BD3-4E06-9D3C-5E75800A1393}"/>
                </c:ext>
              </c:extLst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rgbClr val="FF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1 2 и 3'!$B$3:$N$3</c:f>
              <c:strCache>
                <c:ptCount val="13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 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strCache>
            </c:strRef>
          </c:cat>
          <c:val>
            <c:numRef>
              <c:f>'табл к Рис 1 2 и 3'!$B$5:$N$5</c:f>
              <c:numCache>
                <c:formatCode>0.0</c:formatCode>
                <c:ptCount val="13"/>
                <c:pt idx="0">
                  <c:v>639.70000000000005</c:v>
                </c:pt>
                <c:pt idx="1">
                  <c:v>625.20000000000005</c:v>
                </c:pt>
                <c:pt idx="2">
                  <c:v>621.29999999999995</c:v>
                </c:pt>
                <c:pt idx="3">
                  <c:v>634.5</c:v>
                </c:pt>
                <c:pt idx="4">
                  <c:v>624.1</c:v>
                </c:pt>
                <c:pt idx="5">
                  <c:v>629.70000000000005</c:v>
                </c:pt>
                <c:pt idx="6">
                  <c:v>568.29999999999995</c:v>
                </c:pt>
                <c:pt idx="7">
                  <c:v>404.24599999999987</c:v>
                </c:pt>
                <c:pt idx="8">
                  <c:v>339.2</c:v>
                </c:pt>
                <c:pt idx="9">
                  <c:v>213.8</c:v>
                </c:pt>
                <c:pt idx="10">
                  <c:v>97.2</c:v>
                </c:pt>
                <c:pt idx="11">
                  <c:v>62.2</c:v>
                </c:pt>
                <c:pt idx="12">
                  <c:v>54.2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BD3-4E06-9D3C-5E75800A1393}"/>
            </c:ext>
          </c:extLst>
        </c:ser>
        <c:ser>
          <c:idx val="2"/>
          <c:order val="2"/>
          <c:tx>
            <c:strRef>
              <c:f>'табл к Рис 1 2 и 3'!$A$6</c:f>
              <c:strCache>
                <c:ptCount val="1"/>
                <c:pt idx="0">
                  <c:v>Парк независимых собственников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dLbls>
            <c:dLbl>
              <c:idx val="0"/>
              <c:layout>
                <c:manualLayout>
                  <c:x val="7.2429002217535782E-3"/>
                  <c:y val="-9.981582810623316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BD3-4E06-9D3C-5E75800A1393}"/>
                </c:ext>
              </c:extLst>
            </c:dLbl>
            <c:dLbl>
              <c:idx val="1"/>
              <c:layout>
                <c:manualLayout>
                  <c:x val="8.9233416660559704E-3"/>
                  <c:y val="-8.6994973085990773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BD3-4E06-9D3C-5E75800A1393}"/>
                </c:ext>
              </c:extLst>
            </c:dLbl>
            <c:dLbl>
              <c:idx val="2"/>
              <c:layout>
                <c:manualLayout>
                  <c:x val="1.2672035437142223E-2"/>
                  <c:y val="-8.3743938787311754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BD3-4E06-9D3C-5E75800A1393}"/>
                </c:ext>
              </c:extLst>
            </c:dLbl>
            <c:dLbl>
              <c:idx val="3"/>
              <c:layout>
                <c:manualLayout>
                  <c:x val="1.2284224554660782E-2"/>
                  <c:y val="-6.2253658970594884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BD3-4E06-9D3C-5E75800A1393}"/>
                </c:ext>
              </c:extLst>
            </c:dLbl>
            <c:dLbl>
              <c:idx val="4"/>
              <c:layout>
                <c:manualLayout>
                  <c:x val="1.6033026895422981E-2"/>
                  <c:y val="-9.1922238533742543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BD3-4E06-9D3C-5E75800A1393}"/>
                </c:ext>
              </c:extLst>
            </c:dLbl>
            <c:dLbl>
              <c:idx val="5"/>
              <c:layout>
                <c:manualLayout>
                  <c:x val="1.6679342176333472E-2"/>
                  <c:y val="-8.290048489701449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BD3-4E06-9D3C-5E75800A1393}"/>
                </c:ext>
              </c:extLst>
            </c:dLbl>
            <c:dLbl>
              <c:idx val="6"/>
              <c:layout>
                <c:manualLayout>
                  <c:x val="1.6291531293851975E-2"/>
                  <c:y val="-4.2112193602917881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BD3-4E06-9D3C-5E75800A1393}"/>
                </c:ext>
              </c:extLst>
            </c:dLbl>
            <c:dLbl>
              <c:idx val="7"/>
              <c:layout>
                <c:manualLayout>
                  <c:x val="1.280134192119466E-2"/>
                  <c:y val="-1.8676987410471326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BD3-4E06-9D3C-5E75800A1393}"/>
                </c:ext>
              </c:extLst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1 2 и 3'!$B$3:$N$3</c:f>
              <c:strCache>
                <c:ptCount val="13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 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strCache>
            </c:strRef>
          </c:cat>
          <c:val>
            <c:numRef>
              <c:f>'табл к Рис 1 2 и 3'!$B$6:$N$6</c:f>
              <c:numCache>
                <c:formatCode>0.0</c:formatCode>
                <c:ptCount val="13"/>
                <c:pt idx="0">
                  <c:v>161</c:v>
                </c:pt>
                <c:pt idx="1">
                  <c:v>173.6</c:v>
                </c:pt>
                <c:pt idx="2">
                  <c:v>195.3</c:v>
                </c:pt>
                <c:pt idx="3">
                  <c:v>222.5</c:v>
                </c:pt>
                <c:pt idx="4">
                  <c:v>252.3</c:v>
                </c:pt>
                <c:pt idx="5">
                  <c:v>280.2</c:v>
                </c:pt>
                <c:pt idx="6">
                  <c:v>352.8</c:v>
                </c:pt>
                <c:pt idx="7">
                  <c:v>390.9</c:v>
                </c:pt>
                <c:pt idx="8">
                  <c:v>415.5</c:v>
                </c:pt>
                <c:pt idx="9">
                  <c:v>508</c:v>
                </c:pt>
                <c:pt idx="10">
                  <c:v>603.70000000000005</c:v>
                </c:pt>
                <c:pt idx="11">
                  <c:v>891.6</c:v>
                </c:pt>
                <c:pt idx="12">
                  <c:v>949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7BD3-4E06-9D3C-5E75800A1393}"/>
            </c:ext>
          </c:extLst>
        </c:ser>
        <c:ser>
          <c:idx val="3"/>
          <c:order val="3"/>
          <c:tx>
            <c:strRef>
              <c:f>'табл к Рис 1 2 и 3'!$A$7</c:f>
              <c:strCache>
                <c:ptCount val="1"/>
                <c:pt idx="0">
                  <c:v>Парк ДЗО ОАО "РЖД"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1"/>
              <a:tileRect/>
            </a:gradFill>
            <a:ln w="12700">
              <a:solidFill>
                <a:srgbClr val="000000"/>
              </a:solidFill>
              <a:prstDash val="solid"/>
            </a:ln>
          </c:spPr>
          <c:dLbls>
            <c:dLbl>
              <c:idx val="7"/>
              <c:layout>
                <c:manualLayout>
                  <c:x val="9.7224144810233865E-3"/>
                  <c:y val="-9.6502513457004096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BD3-4E06-9D3C-5E75800A1393}"/>
                </c:ext>
              </c:extLst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1 2 и 3'!$B$3:$N$3</c:f>
              <c:strCache>
                <c:ptCount val="13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 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strCache>
            </c:strRef>
          </c:cat>
          <c:val>
            <c:numRef>
              <c:f>'табл к Рис 1 2 и 3'!$B$7:$N$7</c:f>
              <c:numCache>
                <c:formatCode>General</c:formatCode>
                <c:ptCount val="13"/>
                <c:pt idx="6">
                  <c:v>54.4</c:v>
                </c:pt>
                <c:pt idx="7">
                  <c:v>209.2</c:v>
                </c:pt>
                <c:pt idx="8" formatCode="0.0">
                  <c:v>237.1</c:v>
                </c:pt>
                <c:pt idx="9">
                  <c:v>304.89999999999986</c:v>
                </c:pt>
                <c:pt idx="10">
                  <c:v>390.9</c:v>
                </c:pt>
                <c:pt idx="11">
                  <c:v>197.7</c:v>
                </c:pt>
                <c:pt idx="12" formatCode="0.0">
                  <c:v>197.3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7BD3-4E06-9D3C-5E75800A1393}"/>
            </c:ext>
          </c:extLst>
        </c:ser>
        <c:dLbls>
          <c:showVal val="1"/>
        </c:dLbls>
        <c:axId val="79455744"/>
        <c:axId val="79457280"/>
      </c:barChart>
      <c:catAx>
        <c:axId val="79455744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79457280"/>
        <c:crosses val="autoZero"/>
        <c:auto val="1"/>
        <c:lblAlgn val="ctr"/>
        <c:lblOffset val="100"/>
        <c:tickLblSkip val="1"/>
        <c:tickMarkSkip val="1"/>
      </c:catAx>
      <c:valAx>
        <c:axId val="79457280"/>
        <c:scaling>
          <c:orientation val="minMax"/>
          <c:max val="1400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ru-RU"/>
                  <a:t>тыс. единиц</a:t>
                </a:r>
              </a:p>
            </c:rich>
          </c:tx>
          <c:layout>
            <c:manualLayout>
              <c:xMode val="edge"/>
              <c:yMode val="edge"/>
              <c:x val="1.2754222681833851E-2"/>
              <c:y val="0.33672316384180923"/>
            </c:manualLayout>
          </c:layout>
          <c:spPr>
            <a:noFill/>
            <a:ln w="25400">
              <a:noFill/>
            </a:ln>
          </c:spPr>
        </c:title>
        <c:numFmt formatCode="0.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79455744"/>
        <c:crosses val="autoZero"/>
        <c:crossBetween val="between"/>
        <c:minorUnit val="50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9.1003204552277422E-2"/>
          <c:y val="0.22584665007767107"/>
          <c:w val="0.32988624612202794"/>
          <c:h val="0.13276836158192165"/>
        </c:manualLayout>
      </c:layout>
      <c:spPr>
        <a:solidFill>
          <a:srgbClr val="FFFFFF">
            <a:alpha val="41000"/>
          </a:srgbClr>
        </a:solidFill>
        <a:ln w="25400">
          <a:noFill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ru-RU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>
                <a:latin typeface="+mj-lt"/>
              </a:defRPr>
            </a:pPr>
            <a:r>
              <a:rPr lang="ru-RU" dirty="0">
                <a:latin typeface="+mj-lt"/>
              </a:rPr>
              <a:t>Динамика долей вагонных парков ОАО "РЖД", ДЗО и независимых собственников в 2001-2013 гг. (данные на конец каждого года)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6.243021117918357E-2"/>
          <c:y val="0.1350695665543892"/>
          <c:w val="0.86653457099256859"/>
          <c:h val="0.71527242984648753"/>
        </c:manualLayout>
      </c:layout>
      <c:barChart>
        <c:barDir val="col"/>
        <c:grouping val="stacked"/>
        <c:ser>
          <c:idx val="0"/>
          <c:order val="0"/>
          <c:tx>
            <c:strRef>
              <c:f>'табл к Рис 1 2 и 3'!$A$24</c:f>
              <c:strCache>
                <c:ptCount val="1"/>
                <c:pt idx="0">
                  <c:v>Инвентарный парк ОАО "РЖД" 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000000"/>
              </a:solidFill>
            </a:ln>
          </c:spPr>
          <c:dLbls>
            <c:spPr>
              <a:noFill/>
            </c:sp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1 2 и 3'!$B$23:$N$23</c:f>
              <c:strCache>
                <c:ptCount val="13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 </c:v>
                </c:pt>
                <c:pt idx="10">
                  <c:v>2011 г. </c:v>
                </c:pt>
                <c:pt idx="11">
                  <c:v>2012 г. </c:v>
                </c:pt>
                <c:pt idx="12">
                  <c:v>2013 г. </c:v>
                </c:pt>
              </c:strCache>
            </c:strRef>
          </c:cat>
          <c:val>
            <c:numRef>
              <c:f>'табл к Рис 1 2 и 3'!$B$24:$N$24</c:f>
              <c:numCache>
                <c:formatCode>0.0%</c:formatCode>
                <c:ptCount val="13"/>
                <c:pt idx="0">
                  <c:v>0.79892593980267268</c:v>
                </c:pt>
                <c:pt idx="1">
                  <c:v>0.78267401101652501</c:v>
                </c:pt>
                <c:pt idx="2">
                  <c:v>0.76083761939750205</c:v>
                </c:pt>
                <c:pt idx="3">
                  <c:v>0.74037339556592752</c:v>
                </c:pt>
                <c:pt idx="4">
                  <c:v>0.71211775445002279</c:v>
                </c:pt>
                <c:pt idx="5">
                  <c:v>0.6920540718760303</c:v>
                </c:pt>
                <c:pt idx="6">
                  <c:v>0.58257303946693972</c:v>
                </c:pt>
                <c:pt idx="7">
                  <c:v>0.40249674912828842</c:v>
                </c:pt>
                <c:pt idx="8">
                  <c:v>0.34196995664885582</c:v>
                </c:pt>
                <c:pt idx="9">
                  <c:v>0.2082399922080452</c:v>
                </c:pt>
                <c:pt idx="10">
                  <c:v>8.9027294376259475E-2</c:v>
                </c:pt>
                <c:pt idx="11">
                  <c:v>5.4016500217108167E-2</c:v>
                </c:pt>
                <c:pt idx="12">
                  <c:v>4.5147855060391484E-2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678-422A-9D21-3BCE1E046298}"/>
            </c:ext>
          </c:extLst>
        </c:ser>
        <c:ser>
          <c:idx val="2"/>
          <c:order val="1"/>
          <c:tx>
            <c:strRef>
              <c:f>'табл к Рис 1 2 и 3'!$A$26</c:f>
              <c:strCache>
                <c:ptCount val="1"/>
                <c:pt idx="0">
                  <c:v>Парк ДЗО ОАО "РЖД"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000000"/>
              </a:solidFill>
            </a:ln>
          </c:spPr>
          <c:dLbls>
            <c:spPr>
              <a:noFill/>
              <a:ln>
                <a:noFill/>
              </a:ln>
              <a:effectLst/>
            </c:sp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1 2 и 3'!$B$23:$N$23</c:f>
              <c:strCache>
                <c:ptCount val="13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 </c:v>
                </c:pt>
                <c:pt idx="10">
                  <c:v>2011 г. </c:v>
                </c:pt>
                <c:pt idx="11">
                  <c:v>2012 г. </c:v>
                </c:pt>
                <c:pt idx="12">
                  <c:v>2013 г. </c:v>
                </c:pt>
              </c:strCache>
            </c:strRef>
          </c:cat>
          <c:val>
            <c:numRef>
              <c:f>'табл к Рис 1 2 и 3'!$B$26:$N$26</c:f>
              <c:numCache>
                <c:formatCode>General</c:formatCode>
                <c:ptCount val="13"/>
                <c:pt idx="6" formatCode="0.0%">
                  <c:v>5.576627370579193E-2</c:v>
                </c:pt>
                <c:pt idx="7" formatCode="0.0%">
                  <c:v>0.20829475101210146</c:v>
                </c:pt>
                <c:pt idx="8" formatCode="0.0%">
                  <c:v>0.23903619316463359</c:v>
                </c:pt>
                <c:pt idx="9" formatCode="0.0%">
                  <c:v>0.29697087756891027</c:v>
                </c:pt>
                <c:pt idx="10" formatCode="0.0%">
                  <c:v>0.35803260670452475</c:v>
                </c:pt>
                <c:pt idx="11" formatCode="0.0%">
                  <c:v>0.17168910117238392</c:v>
                </c:pt>
                <c:pt idx="12" formatCode="0.0%">
                  <c:v>0.16434818825489386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678-422A-9D21-3BCE1E046298}"/>
            </c:ext>
          </c:extLst>
        </c:ser>
        <c:ser>
          <c:idx val="1"/>
          <c:order val="2"/>
          <c:tx>
            <c:strRef>
              <c:f>'табл к Рис 1 2 и 3'!$A$25</c:f>
              <c:strCache>
                <c:ptCount val="1"/>
                <c:pt idx="0">
                  <c:v>Парк независимых собственников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0000"/>
              </a:solidFill>
            </a:ln>
          </c:spPr>
          <c:dLbls>
            <c:spPr>
              <a:solidFill>
                <a:sysClr val="window" lastClr="FFFFFF"/>
              </a:solidFill>
            </c:sp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1 2 и 3'!$B$23:$N$23</c:f>
              <c:strCache>
                <c:ptCount val="13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 </c:v>
                </c:pt>
                <c:pt idx="10">
                  <c:v>2011 г. </c:v>
                </c:pt>
                <c:pt idx="11">
                  <c:v>2012 г. </c:v>
                </c:pt>
                <c:pt idx="12">
                  <c:v>2013 г. </c:v>
                </c:pt>
              </c:strCache>
            </c:strRef>
          </c:cat>
          <c:val>
            <c:numRef>
              <c:f>'табл к Рис 1 2 и 3'!$B$25:$N$25</c:f>
              <c:numCache>
                <c:formatCode>0.0%</c:formatCode>
                <c:ptCount val="13"/>
                <c:pt idx="0">
                  <c:v>0.20107406019732743</c:v>
                </c:pt>
                <c:pt idx="1">
                  <c:v>0.21732598898347524</c:v>
                </c:pt>
                <c:pt idx="2">
                  <c:v>0.23916238060249831</c:v>
                </c:pt>
                <c:pt idx="3">
                  <c:v>0.25962660443407237</c:v>
                </c:pt>
                <c:pt idx="4">
                  <c:v>0.28788224554997738</c:v>
                </c:pt>
                <c:pt idx="5">
                  <c:v>0.30794592812396976</c:v>
                </c:pt>
                <c:pt idx="6">
                  <c:v>0.36166068682726832</c:v>
                </c:pt>
                <c:pt idx="7">
                  <c:v>0.38920849985961042</c:v>
                </c:pt>
                <c:pt idx="8">
                  <c:v>0.41889303357193264</c:v>
                </c:pt>
                <c:pt idx="9">
                  <c:v>0.49478913022304477</c:v>
                </c:pt>
                <c:pt idx="10">
                  <c:v>0.55294009891921603</c:v>
                </c:pt>
                <c:pt idx="11">
                  <c:v>0.77429439861050853</c:v>
                </c:pt>
                <c:pt idx="12">
                  <c:v>0.79050395668471474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678-422A-9D21-3BCE1E046298}"/>
            </c:ext>
          </c:extLst>
        </c:ser>
        <c:dLbls>
          <c:showVal val="1"/>
        </c:dLbls>
        <c:overlap val="100"/>
        <c:axId val="78174464"/>
        <c:axId val="79495168"/>
      </c:barChart>
      <c:catAx>
        <c:axId val="78174464"/>
        <c:scaling>
          <c:orientation val="minMax"/>
        </c:scaling>
        <c:axPos val="b"/>
        <c:numFmt formatCode="General" sourceLinked="0"/>
        <c:tickLblPos val="nextTo"/>
        <c:crossAx val="79495168"/>
        <c:crosses val="autoZero"/>
        <c:auto val="1"/>
        <c:lblAlgn val="ctr"/>
        <c:lblOffset val="100"/>
      </c:catAx>
      <c:valAx>
        <c:axId val="79495168"/>
        <c:scaling>
          <c:orientation val="minMax"/>
          <c:max val="1"/>
        </c:scaling>
        <c:axPos val="l"/>
        <c:majorGridlines/>
        <c:numFmt formatCode="0.0%" sourceLinked="1"/>
        <c:tickLblPos val="nextTo"/>
        <c:crossAx val="78174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6436638338989256E-2"/>
          <c:y val="0.89454150697591628"/>
          <c:w val="0.91805511080859392"/>
          <c:h val="9.9132298494100046E-2"/>
        </c:manualLayout>
      </c:layout>
      <c:txPr>
        <a:bodyPr/>
        <a:lstStyle/>
        <a:p>
          <a:pPr>
            <a:defRPr sz="1200">
              <a:latin typeface="+mj-lt"/>
            </a:defRPr>
          </a:pPr>
          <a:endParaRPr lang="ru-RU"/>
        </a:p>
      </c:txPr>
    </c:legend>
    <c:plotVisOnly val="1"/>
    <c:dispBlanksAs val="gap"/>
  </c:chart>
  <c:spPr>
    <a:ln>
      <a:noFill/>
    </a:ln>
  </c:spPr>
  <c:txPr>
    <a:bodyPr/>
    <a:lstStyle/>
    <a:p>
      <a:pPr>
        <a:defRPr b="0">
          <a:solidFill>
            <a:schemeClr val="bg1"/>
          </a:solidFill>
        </a:defRPr>
      </a:pPr>
      <a:endParaRPr lang="ru-RU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8"/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/>
              <a:t>Динамика парка российских вагонов в 2001-2011 гг.</a:t>
            </a:r>
          </a:p>
          <a:p>
            <a:pPr>
              <a:defRPr/>
            </a:pPr>
            <a:r>
              <a:rPr lang="ru-RU"/>
              <a:t>(тысяч единиц)</a:t>
            </a:r>
          </a:p>
        </c:rich>
      </c:tx>
      <c:layout>
        <c:manualLayout>
          <c:xMode val="edge"/>
          <c:yMode val="edge"/>
          <c:x val="8.3836570067432684E-2"/>
          <c:y val="2.9359842814992348E-2"/>
        </c:manualLayout>
      </c:layout>
    </c:title>
    <c:plotArea>
      <c:layout>
        <c:manualLayout>
          <c:layoutTarget val="inner"/>
          <c:xMode val="edge"/>
          <c:yMode val="edge"/>
          <c:x val="6.49449489208999E-2"/>
          <c:y val="0.15916315827776917"/>
          <c:w val="0.88731396188165768"/>
          <c:h val="0.78264991398892414"/>
        </c:manualLayout>
      </c:layout>
      <c:lineChart>
        <c:grouping val="standard"/>
        <c:ser>
          <c:idx val="0"/>
          <c:order val="0"/>
          <c:tx>
            <c:strRef>
              <c:f>'Табл к рис 2'!$A$15</c:f>
              <c:strCache>
                <c:ptCount val="1"/>
                <c:pt idx="0">
                  <c:v>Парк РЖД плюс парк ДЗО РЖД  (вкл. вагоны ПГК и ВГК)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circle"/>
            <c:size val="9"/>
            <c:spPr>
              <a:solidFill>
                <a:schemeClr val="tx1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>
                <c:manualLayout>
                  <c:x val="-1.6538461037599622E-2"/>
                  <c:y val="3.385826981575235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209-43C5-993F-9A0443D7F9F5}"/>
                </c:ext>
              </c:extLst>
            </c:dLbl>
            <c:dLbl>
              <c:idx val="1"/>
              <c:layout>
                <c:manualLayout>
                  <c:x val="-1.7916666124066238E-2"/>
                  <c:y val="3.611548780346909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09-43C5-993F-9A0443D7F9F5}"/>
                </c:ext>
              </c:extLst>
            </c:dLbl>
            <c:dLbl>
              <c:idx val="2"/>
              <c:layout>
                <c:manualLayout>
                  <c:x val="-2.2051281383466199E-2"/>
                  <c:y val="3.160105182803564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09-43C5-993F-9A0443D7F9F5}"/>
                </c:ext>
              </c:extLst>
            </c:dLbl>
            <c:dLbl>
              <c:idx val="3"/>
              <c:layout>
                <c:manualLayout>
                  <c:x val="-2.2051281383466199E-2"/>
                  <c:y val="3.385826981575227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09-43C5-993F-9A0443D7F9F5}"/>
                </c:ext>
              </c:extLst>
            </c:dLbl>
            <c:dLbl>
              <c:idx val="4"/>
              <c:layout>
                <c:manualLayout>
                  <c:x val="-2.3429486469932773E-2"/>
                  <c:y val="4.062992377890274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09-43C5-993F-9A0443D7F9F5}"/>
                </c:ext>
              </c:extLst>
            </c:dLbl>
            <c:dLbl>
              <c:idx val="5"/>
              <c:layout>
                <c:manualLayout>
                  <c:x val="-2.3429486469932773E-2"/>
                  <c:y val="2.257217987716825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09-43C5-993F-9A0443D7F9F5}"/>
                </c:ext>
              </c:extLst>
            </c:dLbl>
            <c:dLbl>
              <c:idx val="6"/>
              <c:layout>
                <c:manualLayout>
                  <c:x val="-3.9811176887560681E-2"/>
                  <c:y val="2.935984696828150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09-43C5-993F-9A0443D7F9F5}"/>
                </c:ext>
              </c:extLst>
            </c:dLbl>
            <c:dLbl>
              <c:idx val="7"/>
              <c:layout>
                <c:manualLayout>
                  <c:x val="-4.1189340383546866E-2"/>
                  <c:y val="-2.488277948307321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09-43C5-993F-9A0443D7F9F5}"/>
                </c:ext>
              </c:extLst>
            </c:dLbl>
            <c:dLbl>
              <c:idx val="8"/>
              <c:layout>
                <c:manualLayout>
                  <c:x val="-3.1456980286223429E-2"/>
                  <c:y val="-3.620356777436726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09-43C5-993F-9A0443D7F9F5}"/>
                </c:ext>
              </c:extLst>
            </c:dLbl>
            <c:dLbl>
              <c:idx val="9"/>
              <c:layout>
                <c:manualLayout>
                  <c:x val="-2.530413625304137E-2"/>
                  <c:y val="-2.711864406779659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09-43C5-993F-9A0443D7F9F5}"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2'!$B$14:$L$14</c:f>
              <c:strCache>
                <c:ptCount val="11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</c:v>
                </c:pt>
                <c:pt idx="10">
                  <c:v>2011 г.</c:v>
                </c:pt>
              </c:strCache>
            </c:strRef>
          </c:cat>
          <c:val>
            <c:numRef>
              <c:f>'Табл к рис 2'!$B$15:$L$15</c:f>
              <c:numCache>
                <c:formatCode>0.0</c:formatCode>
                <c:ptCount val="11"/>
                <c:pt idx="0">
                  <c:v>639.70000000000005</c:v>
                </c:pt>
                <c:pt idx="1">
                  <c:v>625.20000000000005</c:v>
                </c:pt>
                <c:pt idx="2">
                  <c:v>621.29999999999995</c:v>
                </c:pt>
                <c:pt idx="3">
                  <c:v>634.5</c:v>
                </c:pt>
                <c:pt idx="4">
                  <c:v>624.1</c:v>
                </c:pt>
                <c:pt idx="5">
                  <c:v>629.70000000000005</c:v>
                </c:pt>
                <c:pt idx="6">
                  <c:v>622.69999999999993</c:v>
                </c:pt>
                <c:pt idx="7">
                  <c:v>613.44599999999957</c:v>
                </c:pt>
                <c:pt idx="8">
                  <c:v>576.29999999999995</c:v>
                </c:pt>
                <c:pt idx="9">
                  <c:v>518.70000000000005</c:v>
                </c:pt>
                <c:pt idx="10">
                  <c:v>488.1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4209-43C5-993F-9A0443D7F9F5}"/>
            </c:ext>
          </c:extLst>
        </c:ser>
        <c:ser>
          <c:idx val="1"/>
          <c:order val="1"/>
          <c:tx>
            <c:strRef>
              <c:f>'Табл к рис 2'!$A$16</c:f>
              <c:strCache>
                <c:ptCount val="1"/>
                <c:pt idx="0">
                  <c:v>Парк независимых собственников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square"/>
            <c:size val="9"/>
            <c:spPr>
              <a:solidFill>
                <a:srgbClr val="3BAF01"/>
              </a:solidFill>
              <a:ln w="22225">
                <a:solidFill>
                  <a:srgbClr val="3BAF01"/>
                </a:solidFill>
              </a:ln>
            </c:spPr>
          </c:marker>
          <c:dLbls>
            <c:dLbl>
              <c:idx val="0"/>
              <c:layout>
                <c:manualLayout>
                  <c:x val="-2.607044016989175E-2"/>
                  <c:y val="3.0116063338654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209-43C5-993F-9A0443D7F9F5}"/>
                </c:ext>
              </c:extLst>
            </c:dLbl>
            <c:dLbl>
              <c:idx val="1"/>
              <c:layout>
                <c:manualLayout>
                  <c:x val="-2.4705062240806649E-2"/>
                  <c:y val="2.966684478312388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209-43C5-993F-9A0443D7F9F5}"/>
                </c:ext>
              </c:extLst>
            </c:dLbl>
            <c:dLbl>
              <c:idx val="2"/>
              <c:layout>
                <c:manualLayout>
                  <c:x val="-2.6185905988461641E-2"/>
                  <c:y val="2.770916790850350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209-43C5-993F-9A0443D7F9F5}"/>
                </c:ext>
              </c:extLst>
            </c:dLbl>
            <c:dLbl>
              <c:idx val="3"/>
              <c:layout>
                <c:manualLayout>
                  <c:x val="-2.4974482484136352E-2"/>
                  <c:y val="3.794726867816575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209-43C5-993F-9A0443D7F9F5}"/>
                </c:ext>
              </c:extLst>
            </c:dLbl>
            <c:dLbl>
              <c:idx val="4"/>
              <c:layout>
                <c:manualLayout>
                  <c:x val="-2.898084536030604E-2"/>
                  <c:y val="3.990511149979589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209-43C5-993F-9A0443D7F9F5}"/>
                </c:ext>
              </c:extLst>
            </c:dLbl>
            <c:dLbl>
              <c:idx val="5"/>
              <c:layout>
                <c:manualLayout>
                  <c:x val="-1.9474482161606143E-2"/>
                  <c:y val="3.598925990952569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209-43C5-993F-9A0443D7F9F5}"/>
                </c:ext>
              </c:extLst>
            </c:dLbl>
            <c:dLbl>
              <c:idx val="6"/>
              <c:layout>
                <c:manualLayout>
                  <c:x val="-1.9500069559017369E-2"/>
                  <c:y val="4.456938410426782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209-43C5-993F-9A0443D7F9F5}"/>
                </c:ext>
              </c:extLst>
            </c:dLbl>
            <c:dLbl>
              <c:idx val="7"/>
              <c:layout>
                <c:manualLayout>
                  <c:x val="-1.7577549641737852E-2"/>
                  <c:y val="4.07126651541440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209-43C5-993F-9A0443D7F9F5}"/>
                </c:ext>
              </c:extLst>
            </c:dLbl>
            <c:dLbl>
              <c:idx val="8"/>
              <c:layout>
                <c:manualLayout>
                  <c:x val="-4.6765673278182001E-3"/>
                  <c:y val="3.393834245295615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209-43C5-993F-9A0443D7F9F5}"/>
                </c:ext>
              </c:extLst>
            </c:dLbl>
            <c:dLbl>
              <c:idx val="9"/>
              <c:layout>
                <c:manualLayout>
                  <c:x val="3.8929440389294406E-3"/>
                  <c:y val="2.485875706214689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209-43C5-993F-9A0443D7F9F5}"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2'!$B$14:$L$14</c:f>
              <c:strCache>
                <c:ptCount val="11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</c:v>
                </c:pt>
                <c:pt idx="10">
                  <c:v>2011 г.</c:v>
                </c:pt>
              </c:strCache>
            </c:strRef>
          </c:cat>
          <c:val>
            <c:numRef>
              <c:f>'Табл к рис 2'!$B$16:$L$16</c:f>
              <c:numCache>
                <c:formatCode>0.0</c:formatCode>
                <c:ptCount val="11"/>
                <c:pt idx="0">
                  <c:v>161</c:v>
                </c:pt>
                <c:pt idx="1">
                  <c:v>173.6</c:v>
                </c:pt>
                <c:pt idx="2">
                  <c:v>195.3</c:v>
                </c:pt>
                <c:pt idx="3">
                  <c:v>222.5</c:v>
                </c:pt>
                <c:pt idx="4">
                  <c:v>252.3</c:v>
                </c:pt>
                <c:pt idx="5">
                  <c:v>280.2</c:v>
                </c:pt>
                <c:pt idx="6">
                  <c:v>352.8</c:v>
                </c:pt>
                <c:pt idx="7">
                  <c:v>390.9</c:v>
                </c:pt>
                <c:pt idx="8">
                  <c:v>415.5</c:v>
                </c:pt>
                <c:pt idx="9">
                  <c:v>508</c:v>
                </c:pt>
                <c:pt idx="10">
                  <c:v>603.70000000000005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4209-43C5-993F-9A0443D7F9F5}"/>
            </c:ext>
          </c:extLst>
        </c:ser>
        <c:ser>
          <c:idx val="2"/>
          <c:order val="2"/>
          <c:tx>
            <c:strRef>
              <c:f>'Табл к рис 2'!$A$17</c:f>
              <c:strCache>
                <c:ptCount val="1"/>
                <c:pt idx="0">
                  <c:v>Всего</c:v>
                </c:pt>
              </c:strCache>
            </c:strRef>
          </c:tx>
          <c:marker>
            <c:symbol val="circle"/>
            <c:size val="9"/>
            <c:spPr>
              <a:ln w="22225" cap="rnd"/>
            </c:spPr>
          </c:marker>
          <c:dLbls>
            <c:dLbl>
              <c:idx val="0"/>
              <c:layout>
                <c:manualLayout>
                  <c:x val="-2.2051281383466202E-2"/>
                  <c:y val="-3.3858269815752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209-43C5-993F-9A0443D7F9F5}"/>
                </c:ext>
              </c:extLst>
            </c:dLbl>
            <c:dLbl>
              <c:idx val="1"/>
              <c:layout>
                <c:manualLayout>
                  <c:x val="-1.7916666124066238E-2"/>
                  <c:y val="-3.3858269815752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209-43C5-993F-9A0443D7F9F5}"/>
                </c:ext>
              </c:extLst>
            </c:dLbl>
            <c:dLbl>
              <c:idx val="2"/>
              <c:layout>
                <c:manualLayout>
                  <c:x val="-2.0673076296999566E-2"/>
                  <c:y val="-3.385826981575235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209-43C5-993F-9A0443D7F9F5}"/>
                </c:ext>
              </c:extLst>
            </c:dLbl>
            <c:dLbl>
              <c:idx val="3"/>
              <c:layout>
                <c:manualLayout>
                  <c:x val="-2.0673076296999566E-2"/>
                  <c:y val="-3.160105182803559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209-43C5-993F-9A0443D7F9F5}"/>
                </c:ext>
              </c:extLst>
            </c:dLbl>
            <c:dLbl>
              <c:idx val="4"/>
              <c:layout>
                <c:manualLayout>
                  <c:x val="-1.7916666124066238E-2"/>
                  <c:y val="-3.160105182803559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209-43C5-993F-9A0443D7F9F5}"/>
                </c:ext>
              </c:extLst>
            </c:dLbl>
            <c:dLbl>
              <c:idx val="5"/>
              <c:layout>
                <c:manualLayout>
                  <c:x val="-2.0673076296999566E-2"/>
                  <c:y val="-3.160105182803549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209-43C5-993F-9A0443D7F9F5}"/>
                </c:ext>
              </c:extLst>
            </c:dLbl>
            <c:dLbl>
              <c:idx val="6"/>
              <c:layout>
                <c:manualLayout>
                  <c:x val="-1.929487121053294E-2"/>
                  <c:y val="-3.385826981575235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209-43C5-993F-9A0443D7F9F5}"/>
                </c:ext>
              </c:extLst>
            </c:dLbl>
            <c:dLbl>
              <c:idx val="7"/>
              <c:layout>
                <c:manualLayout>
                  <c:x val="-2.7564101729332675E-2"/>
                  <c:y val="-3.385826981575235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209-43C5-993F-9A0443D7F9F5}"/>
                </c:ext>
              </c:extLst>
            </c:dLbl>
            <c:dLbl>
              <c:idx val="8"/>
              <c:layout>
                <c:manualLayout>
                  <c:x val="-2.3429486469932773E-2"/>
                  <c:y val="-3.385826981575235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209-43C5-993F-9A0443D7F9F5}"/>
                </c:ext>
              </c:extLst>
            </c:dLbl>
            <c:dLbl>
              <c:idx val="9"/>
              <c:layout>
                <c:manualLayout>
                  <c:x val="-3.3118478035799565E-2"/>
                  <c:y val="-3.5548670598504493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209-43C5-993F-9A0443D7F9F5}"/>
                </c:ext>
              </c:extLst>
            </c:dLbl>
            <c:dLbl>
              <c:idx val="10"/>
              <c:layout>
                <c:manualLayout>
                  <c:x val="-2.4576802723531192E-2"/>
                  <c:y val="-2.7397851318117141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209-43C5-993F-9A0443D7F9F5}"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'Табл к рис 2'!$B$14:$L$14</c:f>
              <c:strCache>
                <c:ptCount val="11"/>
                <c:pt idx="0">
                  <c:v>2001 г.</c:v>
                </c:pt>
                <c:pt idx="1">
                  <c:v>2002 г.</c:v>
                </c:pt>
                <c:pt idx="2">
                  <c:v>2003 г.</c:v>
                </c:pt>
                <c:pt idx="3">
                  <c:v>2004 г.</c:v>
                </c:pt>
                <c:pt idx="4">
                  <c:v>2005 г.</c:v>
                </c:pt>
                <c:pt idx="5">
                  <c:v>2006 г.</c:v>
                </c:pt>
                <c:pt idx="6">
                  <c:v>2007 г.</c:v>
                </c:pt>
                <c:pt idx="7">
                  <c:v>2008 г.</c:v>
                </c:pt>
                <c:pt idx="8">
                  <c:v>2009 г.</c:v>
                </c:pt>
                <c:pt idx="9">
                  <c:v>2010 г.</c:v>
                </c:pt>
                <c:pt idx="10">
                  <c:v>2011 г.</c:v>
                </c:pt>
              </c:strCache>
            </c:strRef>
          </c:cat>
          <c:val>
            <c:numRef>
              <c:f>'Табл к рис 2'!$B$17:$L$17</c:f>
              <c:numCache>
                <c:formatCode>0.0</c:formatCode>
                <c:ptCount val="11"/>
                <c:pt idx="0">
                  <c:v>800.7</c:v>
                </c:pt>
                <c:pt idx="1">
                  <c:v>798.80000000000007</c:v>
                </c:pt>
                <c:pt idx="2">
                  <c:v>816.59999999999991</c:v>
                </c:pt>
                <c:pt idx="3">
                  <c:v>857</c:v>
                </c:pt>
                <c:pt idx="4">
                  <c:v>876.40000000000009</c:v>
                </c:pt>
                <c:pt idx="5">
                  <c:v>909.90000000000009</c:v>
                </c:pt>
                <c:pt idx="6">
                  <c:v>975.5</c:v>
                </c:pt>
                <c:pt idx="7">
                  <c:v>1004.3459999999995</c:v>
                </c:pt>
                <c:pt idx="8">
                  <c:v>991.9</c:v>
                </c:pt>
                <c:pt idx="9">
                  <c:v>1026.7</c:v>
                </c:pt>
                <c:pt idx="10">
                  <c:v>1091.8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4209-43C5-993F-9A0443D7F9F5}"/>
            </c:ext>
          </c:extLst>
        </c:ser>
        <c:dLbls>
          <c:showVal val="1"/>
        </c:dLbls>
        <c:marker val="1"/>
        <c:axId val="84945920"/>
        <c:axId val="84964096"/>
      </c:lineChart>
      <c:catAx>
        <c:axId val="84945920"/>
        <c:scaling>
          <c:orientation val="minMax"/>
        </c:scaling>
        <c:axPos val="b"/>
        <c:numFmt formatCode="General" sourceLinked="1"/>
        <c:majorTickMark val="none"/>
        <c:tickLblPos val="nextTo"/>
        <c:crossAx val="84964096"/>
        <c:crosses val="autoZero"/>
        <c:auto val="1"/>
        <c:lblAlgn val="ctr"/>
        <c:lblOffset val="100"/>
      </c:catAx>
      <c:valAx>
        <c:axId val="84964096"/>
        <c:scaling>
          <c:orientation val="minMax"/>
        </c:scaling>
        <c:axPos val="l"/>
        <c:majorGridlines/>
        <c:numFmt formatCode="0.0" sourceLinked="1"/>
        <c:majorTickMark val="none"/>
        <c:tickLblPos val="nextTo"/>
        <c:crossAx val="84945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387397144298322"/>
          <c:y val="0.81027908034162277"/>
          <c:w val="0.51612602855701717"/>
          <c:h val="0.14192890223332544"/>
        </c:manualLayout>
      </c:layout>
      <c:spPr>
        <a:noFill/>
        <a:ln>
          <a:noFill/>
        </a:ln>
      </c:spPr>
      <c:txPr>
        <a:bodyPr/>
        <a:lstStyle/>
        <a:p>
          <a:pPr>
            <a:defRPr sz="1200" b="0"/>
          </a:pPr>
          <a:endParaRPr lang="ru-RU"/>
        </a:p>
      </c:txPr>
    </c:legend>
    <c:plotVisOnly val="1"/>
    <c:dispBlanksAs val="zero"/>
  </c:chart>
  <c:spPr>
    <a:ln>
      <a:noFill/>
    </a:ln>
  </c:spPr>
  <c:txPr>
    <a:bodyPr/>
    <a:lstStyle/>
    <a:p>
      <a:pPr>
        <a:defRPr b="1">
          <a:solidFill>
            <a:schemeClr val="bg1"/>
          </a:solidFill>
          <a:latin typeface="+mj-lt"/>
        </a:defRPr>
      </a:pPr>
      <a:endParaRPr lang="ru-RU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Структура железнодорожных грузовых тарифов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5.5889765779877067E-2"/>
          <c:y val="9.2794861168669793E-2"/>
          <c:w val="0.60673166094243591"/>
          <c:h val="0.83298068794032321"/>
        </c:manualLayout>
      </c:layout>
      <c:barChart>
        <c:barDir val="col"/>
        <c:grouping val="stacked"/>
        <c:ser>
          <c:idx val="0"/>
          <c:order val="0"/>
          <c:tx>
            <c:strRef>
              <c:f>Лист1!$A$15</c:f>
              <c:strCache>
                <c:ptCount val="1"/>
                <c:pt idx="0">
                  <c:v>И - Инфраструктурная составляющая</c:v>
                </c:pt>
              </c:strCache>
            </c:strRef>
          </c:tx>
          <c:spPr>
            <a:solidFill>
              <a:srgbClr val="FF0000"/>
            </a:solidFill>
          </c:spPr>
          <c:dLbls>
            <c:delete val="1"/>
          </c:dLbls>
          <c:cat>
            <c:strRef>
              <c:f>Лист1!$B$14:$D$14</c:f>
              <c:strCache>
                <c:ptCount val="3"/>
                <c:pt idx="0">
                  <c:v>Структура тарифа по Прейскуранту № 10-01</c:v>
                </c:pt>
                <c:pt idx="1">
                  <c:v>Дерегулирование: этап 1</c:v>
                </c:pt>
                <c:pt idx="2">
                  <c:v>Дерегулирование: этап 2</c:v>
                </c:pt>
              </c:strCache>
            </c:strRef>
          </c:cat>
          <c:val>
            <c:numRef>
              <c:f>Лист1!$B$15:$D$15</c:f>
              <c:numCache>
                <c:formatCode>General</c:formatCode>
                <c:ptCount val="3"/>
                <c:pt idx="0">
                  <c:v>55</c:v>
                </c:pt>
                <c:pt idx="1">
                  <c:v>55</c:v>
                </c:pt>
                <c:pt idx="2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99-4A8D-90B8-775650EE3347}"/>
            </c:ext>
          </c:extLst>
        </c:ser>
        <c:ser>
          <c:idx val="1"/>
          <c:order val="1"/>
          <c:tx>
            <c:strRef>
              <c:f>Лист1!$A$16</c:f>
              <c:strCache>
                <c:ptCount val="1"/>
                <c:pt idx="0">
                  <c:v>Л - Локомотивная составляющая</c:v>
                </c:pt>
              </c:strCache>
            </c:strRef>
          </c:tx>
          <c:spPr>
            <a:solidFill>
              <a:srgbClr val="00B0F0"/>
            </a:solidFill>
          </c:spPr>
          <c:dLbls>
            <c:delete val="1"/>
          </c:dLbls>
          <c:cat>
            <c:strRef>
              <c:f>Лист1!$B$14:$D$14</c:f>
              <c:strCache>
                <c:ptCount val="3"/>
                <c:pt idx="0">
                  <c:v>Структура тарифа по Прейскуранту № 10-01</c:v>
                </c:pt>
                <c:pt idx="1">
                  <c:v>Дерегулирование: этап 1</c:v>
                </c:pt>
                <c:pt idx="2">
                  <c:v>Дерегулирование: этап 2</c:v>
                </c:pt>
              </c:strCache>
            </c:strRef>
          </c:cat>
          <c:val>
            <c:numRef>
              <c:f>Лист1!$B$16:$D$16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99-4A8D-90B8-775650EE3347}"/>
            </c:ext>
          </c:extLst>
        </c:ser>
        <c:ser>
          <c:idx val="2"/>
          <c:order val="2"/>
          <c:tx>
            <c:strRef>
              <c:f>Лист1!$A$17</c:f>
              <c:strCache>
                <c:ptCount val="1"/>
                <c:pt idx="0">
                  <c:v>В - Вагонная составляющая</c:v>
                </c:pt>
              </c:strCache>
            </c:strRef>
          </c:tx>
          <c:spPr>
            <a:solidFill>
              <a:srgbClr val="92D050"/>
            </a:solidFill>
          </c:spPr>
          <c:dLbls>
            <c:delete val="1"/>
          </c:dLbls>
          <c:cat>
            <c:strRef>
              <c:f>Лист1!$B$14:$D$14</c:f>
              <c:strCache>
                <c:ptCount val="3"/>
                <c:pt idx="0">
                  <c:v>Структура тарифа по Прейскуранту № 10-01</c:v>
                </c:pt>
                <c:pt idx="1">
                  <c:v>Дерегулирование: этап 1</c:v>
                </c:pt>
                <c:pt idx="2">
                  <c:v>Дерегулирование: этап 2</c:v>
                </c:pt>
              </c:strCache>
            </c:strRef>
          </c:cat>
          <c:val>
            <c:numRef>
              <c:f>Лист1!$B$17:$D$17</c:f>
              <c:numCache>
                <c:formatCode>General</c:formatCode>
                <c:ptCount val="3"/>
                <c:pt idx="0">
                  <c:v>15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499-4A8D-90B8-775650EE3347}"/>
            </c:ext>
          </c:extLst>
        </c:ser>
        <c:dLbls>
          <c:showVal val="1"/>
        </c:dLbls>
        <c:overlap val="100"/>
        <c:axId val="85305984"/>
        <c:axId val="85127552"/>
      </c:barChart>
      <c:catAx>
        <c:axId val="85305984"/>
        <c:scaling>
          <c:orientation val="minMax"/>
        </c:scaling>
        <c:axPos val="b"/>
        <c:numFmt formatCode="General" sourceLinked="0"/>
        <c:tickLblPos val="nextTo"/>
        <c:crossAx val="85127552"/>
        <c:crosses val="autoZero"/>
        <c:auto val="1"/>
        <c:lblAlgn val="ctr"/>
        <c:lblOffset val="100"/>
      </c:catAx>
      <c:valAx>
        <c:axId val="85127552"/>
        <c:scaling>
          <c:orientation val="minMax"/>
        </c:scaling>
        <c:axPos val="l"/>
        <c:majorGridlines/>
        <c:numFmt formatCode="General" sourceLinked="1"/>
        <c:tickLblPos val="nextTo"/>
        <c:crossAx val="853059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5989415389742889"/>
          <c:y val="0.33621137488227487"/>
          <c:w val="0.32783311839059132"/>
          <c:h val="0.31087501681790336"/>
        </c:manualLayout>
      </c:layout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</c:chart>
  <c:spPr>
    <a:ln w="3175">
      <a:noFill/>
    </a:ln>
  </c:spPr>
  <c:txPr>
    <a:bodyPr/>
    <a:lstStyle/>
    <a:p>
      <a:pPr>
        <a:defRPr>
          <a:solidFill>
            <a:schemeClr val="bg1"/>
          </a:solidFill>
          <a:latin typeface="+mj-lt"/>
        </a:defRPr>
      </a:pPr>
      <a:endParaRPr lang="ru-RU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b="0"/>
            </a:pPr>
            <a:r>
              <a:rPr lang="ru-RU" b="0"/>
              <a:t>Производство грузовых вагонов в России в 1992-2017 гг, </a:t>
            </a:r>
          </a:p>
          <a:p>
            <a:pPr>
              <a:defRPr b="0"/>
            </a:pPr>
            <a:r>
              <a:rPr lang="ru-RU" b="0"/>
              <a:t>тыс. единиц</a:t>
            </a:r>
          </a:p>
        </c:rich>
      </c:tx>
      <c:layout>
        <c:manualLayout>
          <c:xMode val="edge"/>
          <c:yMode val="edge"/>
          <c:x val="0.15550340068211393"/>
          <c:y val="3.5862071714841549E-2"/>
        </c:manualLayout>
      </c:layout>
    </c:title>
    <c:plotArea>
      <c:layout>
        <c:manualLayout>
          <c:layoutTarget val="inner"/>
          <c:xMode val="edge"/>
          <c:yMode val="edge"/>
          <c:x val="8.1233002191589229E-2"/>
          <c:y val="0.17710780613817811"/>
          <c:w val="0.87922154184758561"/>
          <c:h val="0.70699391789894461"/>
        </c:manualLayout>
      </c:layout>
      <c:barChart>
        <c:barDir val="col"/>
        <c:grouping val="clustered"/>
        <c:ser>
          <c:idx val="1"/>
          <c:order val="0"/>
          <c:tx>
            <c:strRef>
              <c:f>'табл пр ваг'!$E$4</c:f>
              <c:strCache>
                <c:ptCount val="1"/>
                <c:pt idx="0">
                  <c:v>тыс. ед.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'табл пр ваг'!$D$5:$D$30</c:f>
              <c:numCache>
                <c:formatCode>General</c:formatCode>
                <c:ptCount val="2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</c:numCache>
            </c:numRef>
          </c:cat>
          <c:val>
            <c:numRef>
              <c:f>'табл пр ваг'!$E$5:$E$30</c:f>
              <c:numCache>
                <c:formatCode>0.0</c:formatCode>
                <c:ptCount val="26"/>
                <c:pt idx="0">
                  <c:v>17</c:v>
                </c:pt>
                <c:pt idx="1">
                  <c:v>12</c:v>
                </c:pt>
                <c:pt idx="2">
                  <c:v>8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6.5</c:v>
                </c:pt>
                <c:pt idx="10">
                  <c:v>10.7</c:v>
                </c:pt>
                <c:pt idx="11">
                  <c:v>27</c:v>
                </c:pt>
                <c:pt idx="12">
                  <c:v>35.300000000000004</c:v>
                </c:pt>
                <c:pt idx="13">
                  <c:v>35.200000000000003</c:v>
                </c:pt>
                <c:pt idx="14">
                  <c:v>33.700000000000003</c:v>
                </c:pt>
                <c:pt idx="15">
                  <c:v>38.6</c:v>
                </c:pt>
                <c:pt idx="16" formatCode="General">
                  <c:v>42.7</c:v>
                </c:pt>
                <c:pt idx="17">
                  <c:v>23.6</c:v>
                </c:pt>
                <c:pt idx="18" formatCode="General">
                  <c:v>50.5</c:v>
                </c:pt>
                <c:pt idx="19" formatCode="General">
                  <c:v>62.9</c:v>
                </c:pt>
                <c:pt idx="20" formatCode="General">
                  <c:v>71.7</c:v>
                </c:pt>
                <c:pt idx="21" formatCode="General">
                  <c:v>60.1</c:v>
                </c:pt>
                <c:pt idx="22" formatCode="General">
                  <c:v>55.1</c:v>
                </c:pt>
                <c:pt idx="23" formatCode="General">
                  <c:v>28.7</c:v>
                </c:pt>
                <c:pt idx="24" formatCode="General">
                  <c:v>36.4</c:v>
                </c:pt>
                <c:pt idx="25">
                  <c:v>58.3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71-4AF5-9402-4EDE885163FD}"/>
            </c:ext>
          </c:extLst>
        </c:ser>
        <c:dLbls>
          <c:showVal val="1"/>
        </c:dLbls>
        <c:axId val="85379328"/>
        <c:axId val="85671936"/>
      </c:barChart>
      <c:catAx>
        <c:axId val="85379328"/>
        <c:scaling>
          <c:orientation val="minMax"/>
        </c:scaling>
        <c:axPos val="b"/>
        <c:numFmt formatCode="General" sourceLinked="1"/>
        <c:tickLblPos val="nextTo"/>
        <c:crossAx val="85671936"/>
        <c:crosses val="autoZero"/>
        <c:auto val="1"/>
        <c:lblAlgn val="ctr"/>
        <c:lblOffset val="100"/>
      </c:catAx>
      <c:valAx>
        <c:axId val="85671936"/>
        <c:scaling>
          <c:orientation val="minMax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тыс. единиц</a:t>
                </a:r>
              </a:p>
            </c:rich>
          </c:tx>
          <c:layout>
            <c:manualLayout>
              <c:xMode val="edge"/>
              <c:yMode val="edge"/>
              <c:x val="9.4827704791045735E-3"/>
              <c:y val="0.42483266581266577"/>
            </c:manualLayout>
          </c:layout>
        </c:title>
        <c:numFmt formatCode="0.0" sourceLinked="1"/>
        <c:tickLblPos val="nextTo"/>
        <c:crossAx val="85379328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>
          <a:solidFill>
            <a:schemeClr val="bg1"/>
          </a:solidFill>
          <a:latin typeface="+mj-lt"/>
        </a:defRPr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b="0"/>
            </a:pPr>
            <a:r>
              <a:rPr lang="ru-RU" b="0" dirty="0"/>
              <a:t>Средняя скорость доставки одной отправки железнодорожным транспортом в 1970-201</a:t>
            </a:r>
            <a:r>
              <a:rPr lang="en-US" b="0" dirty="0"/>
              <a:t>7</a:t>
            </a:r>
            <a:r>
              <a:rPr lang="ru-RU" b="0" dirty="0"/>
              <a:t> гг.*, км/сутки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8.821823955750481E-2"/>
          <c:y val="0.14969517291129669"/>
          <c:w val="0.87628438283383214"/>
          <c:h val="0.7361960503605699"/>
        </c:manualLayout>
      </c:layout>
      <c:barChart>
        <c:barDir val="col"/>
        <c:grouping val="clustered"/>
        <c:ser>
          <c:idx val="1"/>
          <c:order val="0"/>
          <c:spPr>
            <a:solidFill>
              <a:schemeClr val="accent4">
                <a:lumMod val="75000"/>
              </a:schemeClr>
            </a:solidFill>
          </c:spPr>
          <c:dLbls>
            <c:dLbl>
              <c:idx val="1"/>
              <c:layout>
                <c:manualLayout>
                  <c:x val="9.5597483194629265E-3"/>
                  <c:y val="-6.324548960889886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71-409B-A891-BE4633AE4817}"/>
                </c:ext>
              </c:extLst>
            </c:dLbl>
            <c:dLbl>
              <c:idx val="2"/>
              <c:layout>
                <c:manualLayout>
                  <c:x val="-5.4627133254073826E-3"/>
                  <c:y val="8.4325659491927898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71-409B-A891-BE4633AE4817}"/>
                </c:ext>
              </c:extLst>
            </c:dLbl>
            <c:dLbl>
              <c:idx val="3"/>
              <c:layout>
                <c:manualLayout>
                  <c:x val="-1.3656783313518461E-3"/>
                  <c:y val="8.4327319478531802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71-409B-A891-BE4633AE4817}"/>
                </c:ext>
              </c:extLst>
            </c:dLbl>
            <c:dLbl>
              <c:idx val="4"/>
              <c:layout>
                <c:manualLayout>
                  <c:x val="2.7312491289767874E-3"/>
                  <c:y val="-2.1081829869632951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71-409B-A891-BE4633AE4817}"/>
                </c:ext>
              </c:extLst>
            </c:dLbl>
            <c:dLbl>
              <c:idx val="5"/>
              <c:layout>
                <c:manualLayout>
                  <c:x val="-2.7313566627036913E-3"/>
                  <c:y val="-4.0055476752302623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71-409B-A891-BE4633AE4817}"/>
                </c:ext>
              </c:extLst>
            </c:dLbl>
            <c:dLbl>
              <c:idx val="6"/>
              <c:layout>
                <c:manualLayout>
                  <c:x val="-6.8283916567592274E-3"/>
                  <c:y val="-2.5298361842219945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71-409B-A891-BE4633AE4817}"/>
                </c:ext>
              </c:extLst>
            </c:dLbl>
            <c:dLbl>
              <c:idx val="7"/>
              <c:layout>
                <c:manualLayout>
                  <c:x val="-1.3656783313518461E-3"/>
                  <c:y val="-8.4327319478531056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871-409B-A891-BE4633AE4817}"/>
                </c:ext>
              </c:extLst>
            </c:dLbl>
            <c:dLbl>
              <c:idx val="8"/>
              <c:layout>
                <c:manualLayout>
                  <c:x val="0"/>
                  <c:y val="4.2161999752662015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871-409B-A891-BE4633AE4817}"/>
                </c:ext>
              </c:extLst>
            </c:dLbl>
            <c:dLbl>
              <c:idx val="9"/>
              <c:layout>
                <c:manualLayout>
                  <c:x val="1.3656783313518962E-3"/>
                  <c:y val="-4.2163659739265129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871-409B-A891-BE4633AE4817}"/>
                </c:ext>
              </c:extLst>
            </c:dLbl>
            <c:dLbl>
              <c:idx val="10"/>
              <c:layout>
                <c:manualLayout>
                  <c:x val="5.0074293687054055E-17"/>
                  <c:y val="-4.2163659739265901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871-409B-A891-BE4633AE4817}"/>
                </c:ext>
              </c:extLst>
            </c:dLbl>
            <c:dLbl>
              <c:idx val="11"/>
              <c:layout>
                <c:manualLayout>
                  <c:x val="-2.7313566627036913E-3"/>
                  <c:y val="-1.2649097921779767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871-409B-A891-BE4633AE4817}"/>
                </c:ext>
              </c:extLst>
            </c:dLbl>
            <c:dLbl>
              <c:idx val="12"/>
              <c:layout>
                <c:manualLayout>
                  <c:x val="2.7313566627036913E-3"/>
                  <c:y val="-2.3190012856596248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871-409B-A891-BE4633AE4817}"/>
                </c:ext>
              </c:extLst>
            </c:dLbl>
            <c:dLbl>
              <c:idx val="13"/>
              <c:layout>
                <c:manualLayout>
                  <c:x val="-2.7313566627036913E-3"/>
                  <c:y val="-4.2163659739265901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871-409B-A891-BE4633AE4817}"/>
                </c:ext>
              </c:extLst>
            </c:dLbl>
            <c:dLbl>
              <c:idx val="14"/>
              <c:layout>
                <c:manualLayout>
                  <c:x val="5.4627133254073826E-3"/>
                  <c:y val="-1.054091493481648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871-409B-A891-BE4633AE4817}"/>
                </c:ext>
              </c:extLst>
            </c:dLbl>
            <c:dLbl>
              <c:idx val="15"/>
              <c:layout>
                <c:manualLayout>
                  <c:x val="0"/>
                  <c:y val="1.054091493481648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871-409B-A891-BE4633AE4817}"/>
                </c:ext>
              </c:extLst>
            </c:dLbl>
            <c:dLbl>
              <c:idx val="16"/>
              <c:layout>
                <c:manualLayout>
                  <c:x val="0"/>
                  <c:y val="-4.2163659739265901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871-409B-A891-BE4633AE4817}"/>
                </c:ext>
              </c:extLst>
            </c:dLbl>
            <c:dLbl>
              <c:idx val="17"/>
              <c:layout>
                <c:manualLayout>
                  <c:x val="0"/>
                  <c:y val="-1.4757280908743061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871-409B-A891-BE4633AE4817}"/>
                </c:ext>
              </c:extLst>
            </c:dLbl>
            <c:dLbl>
              <c:idx val="18"/>
              <c:layout>
                <c:manualLayout>
                  <c:x val="0"/>
                  <c:y val="8.4327319478531802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871-409B-A891-BE4633AE4817}"/>
                </c:ext>
              </c:extLst>
            </c:dLbl>
            <c:dLbl>
              <c:idx val="19"/>
              <c:layout>
                <c:manualLayout>
                  <c:x val="0"/>
                  <c:y val="-1.2649097921779767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871-409B-A891-BE4633AE4817}"/>
                </c:ext>
              </c:extLst>
            </c:dLbl>
            <c:dLbl>
              <c:idx val="20"/>
              <c:layout>
                <c:manualLayout>
                  <c:x val="-8.1940699881110687E-3"/>
                  <c:y val="8.4327319478531802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871-409B-A891-BE4633AE4817}"/>
                </c:ext>
              </c:extLst>
            </c:dLbl>
            <c:dLbl>
              <c:idx val="24"/>
              <c:layout>
                <c:manualLayout>
                  <c:x val="-5.4627133254072802E-3"/>
                  <c:y val="2.1080169883029055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871-409B-A891-BE4633AE4817}"/>
                </c:ext>
              </c:extLst>
            </c:dLbl>
            <c:dLbl>
              <c:idx val="25"/>
              <c:layout>
                <c:manualLayout>
                  <c:x val="-2.7313566627036913E-3"/>
                  <c:y val="-1.054091493481648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871-409B-A891-BE4633AE4817}"/>
                </c:ext>
              </c:extLst>
            </c:dLbl>
            <c:dLbl>
              <c:idx val="26"/>
              <c:layout>
                <c:manualLayout>
                  <c:x val="4.0970349940556375E-3"/>
                  <c:y val="-8.4328979465135723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871-409B-A891-BE4633AE4817}"/>
                </c:ext>
              </c:extLst>
            </c:dLbl>
            <c:dLbl>
              <c:idx val="27"/>
              <c:layout>
                <c:manualLayout>
                  <c:x val="0"/>
                  <c:y val="-2.1081829869632951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871-409B-A891-BE4633AE4817}"/>
                </c:ext>
              </c:extLst>
            </c:dLbl>
            <c:dLbl>
              <c:idx val="28"/>
              <c:layout>
                <c:manualLayout>
                  <c:x val="-5.4627133254074823E-3"/>
                  <c:y val="0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871-409B-A891-BE4633AE4817}"/>
                </c:ext>
              </c:extLst>
            </c:dLbl>
            <c:dLbl>
              <c:idx val="29"/>
              <c:layout>
                <c:manualLayout>
                  <c:x val="9.5597483194627235E-3"/>
                  <c:y val="-6.2723524581365575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871-409B-A891-BE4633AE48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'Табл-скорость'!$A$4:$A$33</c:f>
              <c:numCache>
                <c:formatCode>General</c:formatCode>
                <c:ptCount val="30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1997</c:v>
                </c:pt>
                <c:pt idx="10">
                  <c:v>1998</c:v>
                </c:pt>
                <c:pt idx="11">
                  <c:v>1999</c:v>
                </c:pt>
                <c:pt idx="12">
                  <c:v>2000</c:v>
                </c:pt>
                <c:pt idx="13">
                  <c:v>2001</c:v>
                </c:pt>
                <c:pt idx="14">
                  <c:v>2002</c:v>
                </c:pt>
                <c:pt idx="15">
                  <c:v>2003</c:v>
                </c:pt>
                <c:pt idx="16">
                  <c:v>2004</c:v>
                </c:pt>
                <c:pt idx="17">
                  <c:v>2005</c:v>
                </c:pt>
                <c:pt idx="18">
                  <c:v>2006</c:v>
                </c:pt>
                <c:pt idx="19">
                  <c:v>2007</c:v>
                </c:pt>
                <c:pt idx="20">
                  <c:v>2008</c:v>
                </c:pt>
                <c:pt idx="21">
                  <c:v>2009</c:v>
                </c:pt>
                <c:pt idx="22">
                  <c:v>2010</c:v>
                </c:pt>
                <c:pt idx="23">
                  <c:v>2011</c:v>
                </c:pt>
                <c:pt idx="24">
                  <c:v>2012</c:v>
                </c:pt>
                <c:pt idx="25">
                  <c:v>2013</c:v>
                </c:pt>
                <c:pt idx="26">
                  <c:v>2014</c:v>
                </c:pt>
                <c:pt idx="27">
                  <c:v>2015</c:v>
                </c:pt>
                <c:pt idx="28">
                  <c:v>2016</c:v>
                </c:pt>
                <c:pt idx="29">
                  <c:v>2017</c:v>
                </c:pt>
              </c:numCache>
            </c:numRef>
          </c:cat>
          <c:val>
            <c:numRef>
              <c:f>'Табл-скорость'!$B$4:$B$33</c:f>
              <c:numCache>
                <c:formatCode>0.0</c:formatCode>
                <c:ptCount val="30"/>
                <c:pt idx="0">
                  <c:v>229</c:v>
                </c:pt>
                <c:pt idx="1">
                  <c:v>239</c:v>
                </c:pt>
                <c:pt idx="2">
                  <c:v>203</c:v>
                </c:pt>
                <c:pt idx="3">
                  <c:v>210</c:v>
                </c:pt>
                <c:pt idx="4">
                  <c:v>212</c:v>
                </c:pt>
                <c:pt idx="5">
                  <c:v>212</c:v>
                </c:pt>
                <c:pt idx="6">
                  <c:v>209</c:v>
                </c:pt>
                <c:pt idx="7">
                  <c:v>206</c:v>
                </c:pt>
                <c:pt idx="8">
                  <c:v>198</c:v>
                </c:pt>
                <c:pt idx="9">
                  <c:v>200</c:v>
                </c:pt>
                <c:pt idx="10">
                  <c:v>263</c:v>
                </c:pt>
                <c:pt idx="11">
                  <c:v>269</c:v>
                </c:pt>
                <c:pt idx="12">
                  <c:v>272</c:v>
                </c:pt>
                <c:pt idx="13">
                  <c:v>241.5</c:v>
                </c:pt>
                <c:pt idx="14">
                  <c:v>289.5</c:v>
                </c:pt>
                <c:pt idx="15">
                  <c:v>252</c:v>
                </c:pt>
                <c:pt idx="16">
                  <c:v>269</c:v>
                </c:pt>
                <c:pt idx="17">
                  <c:v>280</c:v>
                </c:pt>
                <c:pt idx="18">
                  <c:v>277</c:v>
                </c:pt>
                <c:pt idx="19">
                  <c:v>284</c:v>
                </c:pt>
                <c:pt idx="20">
                  <c:v>273</c:v>
                </c:pt>
                <c:pt idx="21">
                  <c:v>290</c:v>
                </c:pt>
                <c:pt idx="22">
                  <c:v>274</c:v>
                </c:pt>
                <c:pt idx="23">
                  <c:v>247</c:v>
                </c:pt>
                <c:pt idx="24">
                  <c:v>219</c:v>
                </c:pt>
                <c:pt idx="25">
                  <c:v>223</c:v>
                </c:pt>
                <c:pt idx="26">
                  <c:v>299.2</c:v>
                </c:pt>
                <c:pt idx="27">
                  <c:v>341.2</c:v>
                </c:pt>
                <c:pt idx="28">
                  <c:v>361</c:v>
                </c:pt>
                <c:pt idx="29">
                  <c:v>362.3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8871-409B-A891-BE4633AE4817}"/>
            </c:ext>
          </c:extLst>
        </c:ser>
        <c:dLbls>
          <c:showVal val="1"/>
        </c:dLbls>
        <c:axId val="91153152"/>
        <c:axId val="91155072"/>
      </c:barChart>
      <c:catAx>
        <c:axId val="91153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годы</a:t>
                </a:r>
              </a:p>
            </c:rich>
          </c:tx>
          <c:layout/>
        </c:title>
        <c:numFmt formatCode="General" sourceLinked="1"/>
        <c:tickLblPos val="nextTo"/>
        <c:txPr>
          <a:bodyPr rot="-5400000" vert="horz"/>
          <a:lstStyle/>
          <a:p>
            <a:pPr>
              <a:defRPr/>
            </a:pPr>
            <a:endParaRPr lang="ru-RU"/>
          </a:p>
        </c:txPr>
        <c:crossAx val="91155072"/>
        <c:crosses val="autoZero"/>
        <c:auto val="1"/>
        <c:lblAlgn val="ctr"/>
        <c:lblOffset val="100"/>
      </c:catAx>
      <c:valAx>
        <c:axId val="91155072"/>
        <c:scaling>
          <c:orientation val="minMax"/>
          <c:max val="400"/>
          <c:min val="0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км/сут.</a:t>
                </a:r>
              </a:p>
            </c:rich>
          </c:tx>
          <c:layout/>
        </c:title>
        <c:numFmt formatCode="0.0" sourceLinked="1"/>
        <c:tickLblPos val="nextTo"/>
        <c:crossAx val="91153152"/>
        <c:crosses val="autoZero"/>
        <c:crossBetween val="between"/>
      </c:valAx>
      <c:spPr>
        <a:ln w="9525"/>
      </c:spPr>
    </c:plotArea>
    <c:plotVisOnly val="1"/>
    <c:dispBlanksAs val="gap"/>
  </c:chart>
  <c:spPr>
    <a:ln>
      <a:noFill/>
    </a:ln>
  </c:spPr>
  <c:txPr>
    <a:bodyPr/>
    <a:lstStyle/>
    <a:p>
      <a:pPr>
        <a:defRPr>
          <a:solidFill>
            <a:schemeClr val="bg1"/>
          </a:solidFill>
          <a:latin typeface="+mj-lt"/>
        </a:defRPr>
      </a:pPr>
      <a:endParaRPr lang="ru-RU"/>
    </a:p>
  </c:txPr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Динамика участковой и технической скоростей на железнодорожном транспорте в 1970-2017 гг., км</a:t>
            </a:r>
            <a:r>
              <a:rPr lang="en-US"/>
              <a:t>/</a:t>
            </a:r>
            <a:r>
              <a:rPr lang="ru-RU"/>
              <a:t>час.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8.93218324248157E-2"/>
          <c:y val="0.13484740986324084"/>
          <c:w val="0.87422274938478928"/>
          <c:h val="0.74671761292996275"/>
        </c:manualLayout>
      </c:layout>
      <c:lineChart>
        <c:grouping val="standard"/>
        <c:ser>
          <c:idx val="0"/>
          <c:order val="0"/>
          <c:tx>
            <c:strRef>
              <c:f>'Лист1 (2)'!$B$1</c:f>
              <c:strCache>
                <c:ptCount val="1"/>
                <c:pt idx="0">
                  <c:v>Участковая скорость</c:v>
                </c:pt>
              </c:strCache>
            </c:strRef>
          </c:tx>
          <c:spPr>
            <a:ln w="60325">
              <a:solidFill>
                <a:srgbClr val="FF0000"/>
              </a:solidFill>
            </a:ln>
          </c:spPr>
          <c:marker>
            <c:symbol val="circle"/>
            <c:size val="7"/>
            <c:spPr>
              <a:solidFill>
                <a:sysClr val="window" lastClr="FFFFFF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2"/>
              <c:layout>
                <c:manualLayout>
                  <c:x val="-2.6411236722490804E-2"/>
                  <c:y val="2.925785329465396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DF-4D41-A0AA-47AE18CE2A98}"/>
                </c:ext>
              </c:extLst>
            </c:dLbl>
            <c:dLbl>
              <c:idx val="5"/>
              <c:layout>
                <c:manualLayout>
                  <c:x val="-2.2317004474856159E-2"/>
                  <c:y val="2.925785329465396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DF-4D41-A0AA-47AE18CE2A98}"/>
                </c:ext>
              </c:extLst>
            </c:dLbl>
            <c:dLbl>
              <c:idx val="11"/>
              <c:layout>
                <c:manualLayout>
                  <c:x val="-2.2317004474856159E-2"/>
                  <c:y val="2.925785329465396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DF-4D41-A0AA-47AE18CE2A98}"/>
                </c:ext>
              </c:extLst>
            </c:dLbl>
            <c:dLbl>
              <c:idx val="28"/>
              <c:layout>
                <c:manualLayout>
                  <c:x val="-2.0952260392311267E-2"/>
                  <c:y val="-3.179477828429341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DF-4D41-A0AA-47AE18CE2A98}"/>
                </c:ext>
              </c:extLst>
            </c:dLbl>
            <c:dLbl>
              <c:idx val="29"/>
              <c:layout>
                <c:manualLayout>
                  <c:x val="-2.2317004474856159E-2"/>
                  <c:y val="-4.442635723166185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DF-4D41-A0AA-47AE18CE2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ru-RU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'Лист1 (2)'!$A$7:$A$42</c:f>
              <c:numCache>
                <c:formatCode>General</c:formatCode>
                <c:ptCount val="36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</c:numCache>
            </c:numRef>
          </c:cat>
          <c:val>
            <c:numRef>
              <c:f>'Лист1 (2)'!$B$7:$B$42</c:f>
              <c:numCache>
                <c:formatCode>General</c:formatCode>
                <c:ptCount val="36"/>
                <c:pt idx="0">
                  <c:v>33.5</c:v>
                </c:pt>
                <c:pt idx="1">
                  <c:v>33.4</c:v>
                </c:pt>
                <c:pt idx="2">
                  <c:v>30.6</c:v>
                </c:pt>
                <c:pt idx="3">
                  <c:v>30.9</c:v>
                </c:pt>
                <c:pt idx="4">
                  <c:v>32.300000000000004</c:v>
                </c:pt>
                <c:pt idx="5">
                  <c:v>31.8</c:v>
                </c:pt>
                <c:pt idx="6">
                  <c:v>32.300000000000004</c:v>
                </c:pt>
                <c:pt idx="7" formatCode="0.0">
                  <c:v>32.5</c:v>
                </c:pt>
                <c:pt idx="8" formatCode="0.0">
                  <c:v>33</c:v>
                </c:pt>
                <c:pt idx="9" formatCode="0.0">
                  <c:v>33.800000000000004</c:v>
                </c:pt>
                <c:pt idx="10" formatCode="0.0">
                  <c:v>35.700000000000003</c:v>
                </c:pt>
                <c:pt idx="11" formatCode="0.0">
                  <c:v>35.700000000000003</c:v>
                </c:pt>
                <c:pt idx="12" formatCode="0.0">
                  <c:v>36.700000000000003</c:v>
                </c:pt>
                <c:pt idx="13" formatCode="0.0">
                  <c:v>36.9</c:v>
                </c:pt>
                <c:pt idx="14" formatCode="0.0">
                  <c:v>37.9</c:v>
                </c:pt>
                <c:pt idx="15" formatCode="0.0">
                  <c:v>38.6</c:v>
                </c:pt>
                <c:pt idx="16" formatCode="0.0">
                  <c:v>39.300000000000004</c:v>
                </c:pt>
                <c:pt idx="17" formatCode="0.0">
                  <c:v>38.5</c:v>
                </c:pt>
                <c:pt idx="18" formatCode="0.0">
                  <c:v>38.6</c:v>
                </c:pt>
                <c:pt idx="19" formatCode="0.0">
                  <c:v>38.700000000000003</c:v>
                </c:pt>
                <c:pt idx="20" formatCode="0.0">
                  <c:v>38.200000000000003</c:v>
                </c:pt>
                <c:pt idx="21" formatCode="0.0">
                  <c:v>39</c:v>
                </c:pt>
                <c:pt idx="22" formatCode="0.0">
                  <c:v>39.6</c:v>
                </c:pt>
                <c:pt idx="23" formatCode="0.0">
                  <c:v>40.200000000000003</c:v>
                </c:pt>
                <c:pt idx="24" formatCode="0.0">
                  <c:v>40.300000000000004</c:v>
                </c:pt>
                <c:pt idx="25" formatCode="0.0">
                  <c:v>40.300000000000004</c:v>
                </c:pt>
                <c:pt idx="26" formatCode="0.0">
                  <c:v>40.6</c:v>
                </c:pt>
                <c:pt idx="27" formatCode="0.0">
                  <c:v>41.57</c:v>
                </c:pt>
                <c:pt idx="28" formatCode="0.0">
                  <c:v>41.160000000000011</c:v>
                </c:pt>
                <c:pt idx="29" formatCode="0.0">
                  <c:v>37.07</c:v>
                </c:pt>
                <c:pt idx="30" formatCode="0.0">
                  <c:v>36</c:v>
                </c:pt>
                <c:pt idx="31" formatCode="0.0">
                  <c:v>36.800000000000004</c:v>
                </c:pt>
                <c:pt idx="32" formatCode="0.0">
                  <c:v>37.700000000000003</c:v>
                </c:pt>
                <c:pt idx="33" formatCode="0.0">
                  <c:v>39.1</c:v>
                </c:pt>
                <c:pt idx="34" formatCode="0.0">
                  <c:v>39.700000000000003</c:v>
                </c:pt>
                <c:pt idx="35" formatCode="0.0">
                  <c:v>40.300000000000004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5DF-4D41-A0AA-47AE18CE2A98}"/>
            </c:ext>
          </c:extLst>
        </c:ser>
        <c:ser>
          <c:idx val="1"/>
          <c:order val="1"/>
          <c:tx>
            <c:strRef>
              <c:f>'Лист1 (2)'!$C$1</c:f>
              <c:strCache>
                <c:ptCount val="1"/>
                <c:pt idx="0">
                  <c:v>Техническая скорость</c:v>
                </c:pt>
              </c:strCache>
            </c:strRef>
          </c:tx>
          <c:spPr>
            <a:ln w="47625">
              <a:solidFill>
                <a:srgbClr val="00B050"/>
              </a:solidFill>
            </a:ln>
          </c:spPr>
          <c:marker>
            <c:symbol val="squar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0"/>
              <c:layout>
                <c:manualLayout>
                  <c:x val="-2.5046492639945888E-2"/>
                  <c:y val="3.136311645254869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5DF-4D41-A0AA-47AE18CE2A98}"/>
                </c:ext>
              </c:extLst>
            </c:dLbl>
            <c:dLbl>
              <c:idx val="1"/>
              <c:layout>
                <c:manualLayout>
                  <c:x val="-2.5046492639945909E-2"/>
                  <c:y val="3.136311645254869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DF-4D41-A0AA-47AE18CE2A98}"/>
                </c:ext>
              </c:extLst>
            </c:dLbl>
            <c:dLbl>
              <c:idx val="2"/>
              <c:layout>
                <c:manualLayout>
                  <c:x val="-2.5046492639945909E-2"/>
                  <c:y val="3.55736427683381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5DF-4D41-A0AA-47AE18CE2A98}"/>
                </c:ext>
              </c:extLst>
            </c:dLbl>
            <c:dLbl>
              <c:idx val="5"/>
              <c:layout>
                <c:manualLayout>
                  <c:x val="-2.7775980805035679E-2"/>
                  <c:y val="3.1363116452548696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5DF-4D41-A0AA-47AE18CE2A98}"/>
                </c:ext>
              </c:extLst>
            </c:dLbl>
            <c:dLbl>
              <c:idx val="11"/>
              <c:layout>
                <c:manualLayout>
                  <c:x val="-2.7775980805035679E-2"/>
                  <c:y val="2.925785329465396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5DF-4D41-A0AA-47AE18CE2A98}"/>
                </c:ext>
              </c:extLst>
            </c:dLbl>
            <c:dLbl>
              <c:idx val="28"/>
              <c:layout>
                <c:manualLayout>
                  <c:x val="-2.3681748557401044E-2"/>
                  <c:y val="-3.1794944053046004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5DF-4D41-A0AA-47AE18CE2A98}"/>
                </c:ext>
              </c:extLst>
            </c:dLbl>
            <c:dLbl>
              <c:idx val="30"/>
              <c:layout/>
              <c:tx>
                <c:rich>
                  <a:bodyPr/>
                  <a:lstStyle/>
                  <a:p>
                    <a:pPr>
                      <a:defRPr sz="700"/>
                    </a:pPr>
                    <a:r>
                      <a:rPr lang="en-US" sz="700"/>
                      <a:t>45,2</a:t>
                    </a:r>
                  </a:p>
                </c:rich>
              </c:tx>
              <c:spPr/>
              <c:dLblPos val="t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5DF-4D41-A0AA-47AE18CE2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ru-RU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'Лист1 (2)'!$A$7:$A$42</c:f>
              <c:numCache>
                <c:formatCode>General</c:formatCode>
                <c:ptCount val="36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</c:numCache>
            </c:numRef>
          </c:cat>
          <c:val>
            <c:numRef>
              <c:f>'Лист1 (2)'!$C$7:$C$42</c:f>
              <c:numCache>
                <c:formatCode>General</c:formatCode>
                <c:ptCount val="36"/>
                <c:pt idx="0">
                  <c:v>46.4</c:v>
                </c:pt>
                <c:pt idx="1">
                  <c:v>46.6</c:v>
                </c:pt>
                <c:pt idx="2">
                  <c:v>43.6</c:v>
                </c:pt>
                <c:pt idx="3">
                  <c:v>43.5</c:v>
                </c:pt>
                <c:pt idx="4">
                  <c:v>44.1</c:v>
                </c:pt>
                <c:pt idx="5">
                  <c:v>43.4</c:v>
                </c:pt>
                <c:pt idx="6">
                  <c:v>43.5</c:v>
                </c:pt>
                <c:pt idx="7" formatCode="0.0">
                  <c:v>43.5</c:v>
                </c:pt>
                <c:pt idx="8" formatCode="0.0">
                  <c:v>43.8</c:v>
                </c:pt>
                <c:pt idx="9" formatCode="0.0">
                  <c:v>44</c:v>
                </c:pt>
                <c:pt idx="10" formatCode="0.0">
                  <c:v>44.3</c:v>
                </c:pt>
                <c:pt idx="11" formatCode="0.0">
                  <c:v>43.6</c:v>
                </c:pt>
                <c:pt idx="12" formatCode="0.0">
                  <c:v>43.7</c:v>
                </c:pt>
                <c:pt idx="13" formatCode="0.0">
                  <c:v>43.8</c:v>
                </c:pt>
                <c:pt idx="14" formatCode="0.0">
                  <c:v>44.4</c:v>
                </c:pt>
                <c:pt idx="15" formatCode="0.0">
                  <c:v>45</c:v>
                </c:pt>
                <c:pt idx="16" formatCode="0.0">
                  <c:v>45.5</c:v>
                </c:pt>
                <c:pt idx="17" formatCode="0.0">
                  <c:v>45.2</c:v>
                </c:pt>
                <c:pt idx="18" formatCode="0.0">
                  <c:v>45.7</c:v>
                </c:pt>
                <c:pt idx="19" formatCode="0.0">
                  <c:v>45.9</c:v>
                </c:pt>
                <c:pt idx="20" formatCode="0.0">
                  <c:v>45.8</c:v>
                </c:pt>
                <c:pt idx="21" formatCode="0.0">
                  <c:v>46.8</c:v>
                </c:pt>
                <c:pt idx="22" formatCode="0.0">
                  <c:v>47.5</c:v>
                </c:pt>
                <c:pt idx="23" formatCode="0.0">
                  <c:v>48.4</c:v>
                </c:pt>
                <c:pt idx="24" formatCode="0.0">
                  <c:v>48.7</c:v>
                </c:pt>
                <c:pt idx="25" formatCode="0.0">
                  <c:v>48.9</c:v>
                </c:pt>
                <c:pt idx="26" formatCode="0.0">
                  <c:v>49.11</c:v>
                </c:pt>
                <c:pt idx="27" formatCode="0.0">
                  <c:v>49.27</c:v>
                </c:pt>
                <c:pt idx="28" formatCode="0.0">
                  <c:v>49.28</c:v>
                </c:pt>
                <c:pt idx="29" formatCode="0.0">
                  <c:v>46.54</c:v>
                </c:pt>
                <c:pt idx="30" formatCode="0.0">
                  <c:v>45.2</c:v>
                </c:pt>
                <c:pt idx="31">
                  <c:v>45.6</c:v>
                </c:pt>
                <c:pt idx="32">
                  <c:v>45.6</c:v>
                </c:pt>
                <c:pt idx="33">
                  <c:v>46.4</c:v>
                </c:pt>
                <c:pt idx="34">
                  <c:v>46.7</c:v>
                </c:pt>
                <c:pt idx="35" formatCode="0.0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35DF-4D41-A0AA-47AE18CE2A98}"/>
            </c:ext>
          </c:extLst>
        </c:ser>
        <c:dLbls>
          <c:showVal val="1"/>
        </c:dLbls>
        <c:marker val="1"/>
        <c:axId val="91223552"/>
        <c:axId val="91225088"/>
      </c:lineChart>
      <c:catAx>
        <c:axId val="91223552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/>
            </a:pPr>
            <a:endParaRPr lang="ru-RU"/>
          </a:p>
        </c:txPr>
        <c:crossAx val="91225088"/>
        <c:crosses val="autoZero"/>
        <c:auto val="1"/>
        <c:lblAlgn val="ctr"/>
        <c:lblOffset val="100"/>
      </c:catAx>
      <c:valAx>
        <c:axId val="91225088"/>
        <c:scaling>
          <c:orientation val="minMax"/>
          <c:min val="10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км./час</a:t>
                </a:r>
              </a:p>
            </c:rich>
          </c:tx>
          <c:layout/>
        </c:title>
        <c:numFmt formatCode="General" sourceLinked="1"/>
        <c:tickLblPos val="nextTo"/>
        <c:crossAx val="91223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208042232704159"/>
          <c:y val="0.65450957314546232"/>
          <c:w val="0.25198198839748287"/>
          <c:h val="0.17719121425611273"/>
        </c:manualLayout>
      </c:layout>
      <c:spPr>
        <a:noFill/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>
          <a:solidFill>
            <a:schemeClr val="bg1"/>
          </a:solidFill>
          <a:latin typeface="+mj-lt"/>
        </a:defRPr>
      </a:pPr>
      <a:endParaRPr lang="ru-RU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/>
              <a:t>Динамика доли отправок, прибывших с невыполнением срока доставки (с просрочкой) на железных дорогах СССР и России в 1975-2015 </a:t>
            </a:r>
            <a:r>
              <a:rPr lang="ru-RU" dirty="0" err="1"/>
              <a:t>гг</a:t>
            </a:r>
            <a:r>
              <a:rPr lang="ru-RU" dirty="0"/>
              <a:t>, в %*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8.1485328614363944E-2"/>
          <c:y val="0.17457026487162633"/>
          <c:w val="0.87277895034999886"/>
          <c:h val="0.69438671079823266"/>
        </c:manualLayout>
      </c:layout>
      <c:barChart>
        <c:barDir val="col"/>
        <c:grouping val="clustered"/>
        <c:ser>
          <c:idx val="1"/>
          <c:order val="0"/>
          <c:spPr>
            <a:solidFill>
              <a:srgbClr val="990000"/>
            </a:solidFill>
          </c:spPr>
          <c:dLbls>
            <c:spPr>
              <a:noFill/>
              <a:ln>
                <a:noFill/>
              </a:ln>
              <a:effectLst/>
            </c:sp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'Табл-Просрочка'!$A$4:$A$37</c:f>
              <c:numCache>
                <c:formatCode>General</c:formatCode>
                <c:ptCount val="34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6">
                  <c:v>1997</c:v>
                </c:pt>
                <c:pt idx="17">
                  <c:v>1998</c:v>
                </c:pt>
                <c:pt idx="18">
                  <c:v>1999</c:v>
                </c:pt>
                <c:pt idx="19">
                  <c:v>2000</c:v>
                </c:pt>
                <c:pt idx="20">
                  <c:v>2001</c:v>
                </c:pt>
                <c:pt idx="21">
                  <c:v>2002</c:v>
                </c:pt>
                <c:pt idx="22">
                  <c:v>2003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  <c:pt idx="31">
                  <c:v>2014</c:v>
                </c:pt>
                <c:pt idx="32">
                  <c:v>2015</c:v>
                </c:pt>
                <c:pt idx="33">
                  <c:v>2016</c:v>
                </c:pt>
              </c:numCache>
            </c:numRef>
          </c:cat>
          <c:val>
            <c:numRef>
              <c:f>'Табл-Просрочка'!$B$4:$B$37</c:f>
              <c:numCache>
                <c:formatCode>0.0</c:formatCode>
                <c:ptCount val="34"/>
                <c:pt idx="0">
                  <c:v>24.4</c:v>
                </c:pt>
                <c:pt idx="1">
                  <c:v>26</c:v>
                </c:pt>
                <c:pt idx="2">
                  <c:v>28.5</c:v>
                </c:pt>
                <c:pt idx="3">
                  <c:v>30.5</c:v>
                </c:pt>
                <c:pt idx="4">
                  <c:v>32.300000000000004</c:v>
                </c:pt>
                <c:pt idx="5">
                  <c:v>33.200000000000003</c:v>
                </c:pt>
                <c:pt idx="6">
                  <c:v>34.6</c:v>
                </c:pt>
                <c:pt idx="7">
                  <c:v>35.1</c:v>
                </c:pt>
                <c:pt idx="8">
                  <c:v>34</c:v>
                </c:pt>
                <c:pt idx="9">
                  <c:v>33.5</c:v>
                </c:pt>
                <c:pt idx="10">
                  <c:v>35.6</c:v>
                </c:pt>
                <c:pt idx="11">
                  <c:v>34</c:v>
                </c:pt>
                <c:pt idx="12">
                  <c:v>34.800000000000004</c:v>
                </c:pt>
                <c:pt idx="13">
                  <c:v>34.200000000000003</c:v>
                </c:pt>
                <c:pt idx="14">
                  <c:v>41.1</c:v>
                </c:pt>
                <c:pt idx="16">
                  <c:v>13.9</c:v>
                </c:pt>
                <c:pt idx="17">
                  <c:v>16.5</c:v>
                </c:pt>
                <c:pt idx="18">
                  <c:v>18.8</c:v>
                </c:pt>
                <c:pt idx="19">
                  <c:v>20</c:v>
                </c:pt>
                <c:pt idx="20">
                  <c:v>23.6</c:v>
                </c:pt>
                <c:pt idx="21">
                  <c:v>23.1</c:v>
                </c:pt>
                <c:pt idx="22">
                  <c:v>15.3</c:v>
                </c:pt>
                <c:pt idx="24">
                  <c:v>11.2</c:v>
                </c:pt>
                <c:pt idx="25">
                  <c:v>14.1</c:v>
                </c:pt>
                <c:pt idx="26">
                  <c:v>9.5</c:v>
                </c:pt>
                <c:pt idx="27">
                  <c:v>12.8</c:v>
                </c:pt>
                <c:pt idx="28">
                  <c:v>18.399999999999999</c:v>
                </c:pt>
                <c:pt idx="29">
                  <c:v>27.5</c:v>
                </c:pt>
                <c:pt idx="30">
                  <c:v>22.5</c:v>
                </c:pt>
                <c:pt idx="31">
                  <c:v>12.9</c:v>
                </c:pt>
                <c:pt idx="32">
                  <c:v>7.1</c:v>
                </c:pt>
                <c:pt idx="33">
                  <c:v>3.9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84-41C0-92F3-B524021F0858}"/>
            </c:ext>
          </c:extLst>
        </c:ser>
        <c:dLbls>
          <c:showVal val="1"/>
        </c:dLbls>
        <c:axId val="91651072"/>
        <c:axId val="91579136"/>
      </c:barChart>
      <c:catAx>
        <c:axId val="91651072"/>
        <c:scaling>
          <c:orientation val="minMax"/>
        </c:scaling>
        <c:axPos val="b"/>
        <c:numFmt formatCode="General" sourceLinked="1"/>
        <c:tickLblPos val="low"/>
        <c:txPr>
          <a:bodyPr rot="-5400000" vert="horz"/>
          <a:lstStyle/>
          <a:p>
            <a:pPr>
              <a:defRPr/>
            </a:pPr>
            <a:endParaRPr lang="ru-RU"/>
          </a:p>
        </c:txPr>
        <c:crossAx val="91579136"/>
        <c:crosses val="autoZero"/>
        <c:auto val="1"/>
        <c:lblAlgn val="ctr"/>
        <c:lblOffset val="100"/>
      </c:catAx>
      <c:valAx>
        <c:axId val="91579136"/>
        <c:scaling>
          <c:orientation val="minMax"/>
          <c:max val="50"/>
          <c:min val="0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проценты</a:t>
                </a:r>
              </a:p>
            </c:rich>
          </c:tx>
          <c:layout/>
        </c:title>
        <c:numFmt formatCode="0.0" sourceLinked="1"/>
        <c:tickLblPos val="nextTo"/>
        <c:crossAx val="91651072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>
          <a:solidFill>
            <a:schemeClr val="bg1"/>
          </a:solidFill>
          <a:latin typeface="+mj-lt"/>
        </a:defRPr>
      </a:pPr>
      <a:endParaRPr lang="ru-RU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0901B-4E0D-4EBA-ACC3-FD741140FA5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ru-RU"/>
        </a:p>
      </dgm:t>
    </dgm:pt>
    <dgm:pt modelId="{1D952D2C-C3AA-48D1-84D4-1F0CC96C0DB2}">
      <dgm:prSet phldrT="[Текст]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b="1" dirty="0">
              <a:latin typeface="+mj-lt"/>
            </a:rPr>
            <a:t>Американская модель</a:t>
          </a:r>
        </a:p>
      </dgm:t>
    </dgm:pt>
    <dgm:pt modelId="{70ADE501-0A51-4370-9FF3-7FC7EDA3BA42}" type="parTrans" cxnId="{78B1A563-B3C9-43CF-AB3C-15CC05ABD77E}">
      <dgm:prSet/>
      <dgm:spPr/>
      <dgm:t>
        <a:bodyPr/>
        <a:lstStyle/>
        <a:p>
          <a:endParaRPr lang="ru-RU"/>
        </a:p>
      </dgm:t>
    </dgm:pt>
    <dgm:pt modelId="{02353931-7970-4EE0-AA31-29EA5E8DA552}" type="sibTrans" cxnId="{78B1A563-B3C9-43CF-AB3C-15CC05ABD77E}">
      <dgm:prSet/>
      <dgm:spPr/>
      <dgm:t>
        <a:bodyPr/>
        <a:lstStyle/>
        <a:p>
          <a:endParaRPr lang="ru-RU"/>
        </a:p>
      </dgm:t>
    </dgm:pt>
    <dgm:pt modelId="{609F6703-1621-402E-9685-BAF362443A99}">
      <dgm:prSet phldrT="[Текст]"/>
      <dgm:spPr>
        <a:solidFill>
          <a:srgbClr val="FF00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dirty="0">
              <a:latin typeface="+mj-lt"/>
            </a:rPr>
            <a:t>Высокий уровень монопольной власти, высокая вероятность дискриминации в доступе к инфраструктуре</a:t>
          </a:r>
        </a:p>
      </dgm:t>
    </dgm:pt>
    <dgm:pt modelId="{91A523BB-CD32-4466-A28B-FB4188E6E1AB}" type="parTrans" cxnId="{A5AD9942-EC91-4C77-944D-43F644AB031B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ru-RU"/>
        </a:p>
      </dgm:t>
    </dgm:pt>
    <dgm:pt modelId="{C701FE2D-EB15-4A97-80EC-B408C9AE252B}" type="sibTrans" cxnId="{A5AD9942-EC91-4C77-944D-43F644AB031B}">
      <dgm:prSet/>
      <dgm:spPr/>
      <dgm:t>
        <a:bodyPr/>
        <a:lstStyle/>
        <a:p>
          <a:endParaRPr lang="ru-RU"/>
        </a:p>
      </dgm:t>
    </dgm:pt>
    <dgm:pt modelId="{B0170CF2-04B0-4F84-8CC1-672869DF476D}">
      <dgm:prSet phldrT="[Текст]" custT="1"/>
      <dgm:spPr>
        <a:solidFill>
          <a:srgbClr val="92D05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dirty="0">
              <a:latin typeface="+mj-lt"/>
            </a:rPr>
            <a:t>Более высокие стимулы к инвестированию в инфраструктуру</a:t>
          </a:r>
        </a:p>
      </dgm:t>
    </dgm:pt>
    <dgm:pt modelId="{2EC1F114-AA4C-4ACE-863C-E5C1DBADF77A}" type="parTrans" cxnId="{783C85B2-6939-44F4-8598-69BC1AA5B911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ru-RU"/>
        </a:p>
      </dgm:t>
    </dgm:pt>
    <dgm:pt modelId="{772E888A-6AA0-4960-9C8F-5DFED68D769F}" type="sibTrans" cxnId="{783C85B2-6939-44F4-8598-69BC1AA5B911}">
      <dgm:prSet/>
      <dgm:spPr/>
      <dgm:t>
        <a:bodyPr/>
        <a:lstStyle/>
        <a:p>
          <a:endParaRPr lang="ru-RU"/>
        </a:p>
      </dgm:t>
    </dgm:pt>
    <dgm:pt modelId="{DF754E69-BC9F-458A-A0C3-51FD1A9949C1}">
      <dgm:prSet phldrT="[Текст]"/>
      <dgm:spPr>
        <a:solidFill>
          <a:schemeClr val="accent6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b="1" dirty="0">
              <a:latin typeface="+mj-lt"/>
            </a:rPr>
            <a:t>Европейская модель</a:t>
          </a:r>
        </a:p>
      </dgm:t>
    </dgm:pt>
    <dgm:pt modelId="{5CBAF7A4-F843-42D1-A2EE-4E5054912029}" type="parTrans" cxnId="{E905E5F8-E3A8-444D-950D-E7D44DAF2D20}">
      <dgm:prSet/>
      <dgm:spPr/>
      <dgm:t>
        <a:bodyPr/>
        <a:lstStyle/>
        <a:p>
          <a:endParaRPr lang="ru-RU"/>
        </a:p>
      </dgm:t>
    </dgm:pt>
    <dgm:pt modelId="{E88C48AA-4A9A-49F7-A04D-20AD195B88FD}" type="sibTrans" cxnId="{E905E5F8-E3A8-444D-950D-E7D44DAF2D20}">
      <dgm:prSet/>
      <dgm:spPr/>
      <dgm:t>
        <a:bodyPr/>
        <a:lstStyle/>
        <a:p>
          <a:endParaRPr lang="ru-RU"/>
        </a:p>
      </dgm:t>
    </dgm:pt>
    <dgm:pt modelId="{891096A6-E9E8-44BD-B6A9-3851BC79CF2E}">
      <dgm:prSet phldrT="[Текст]"/>
      <dgm:spPr>
        <a:solidFill>
          <a:srgbClr val="92D05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dirty="0">
              <a:latin typeface="+mj-lt"/>
            </a:rPr>
            <a:t>Низкий уровень монопольной власти перевозчиков, низкая вероятность дискриминации в доступе к инфраструктуре</a:t>
          </a:r>
        </a:p>
      </dgm:t>
    </dgm:pt>
    <dgm:pt modelId="{ED46A4EF-64DF-42FB-9DF6-5E2578173BAE}" type="parTrans" cxnId="{CAF0D927-E25E-4103-AE1C-339E8B3560F8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ru-RU"/>
        </a:p>
      </dgm:t>
    </dgm:pt>
    <dgm:pt modelId="{F6D574D3-9D77-44BB-94A7-69BB9023CAC5}" type="sibTrans" cxnId="{CAF0D927-E25E-4103-AE1C-339E8B3560F8}">
      <dgm:prSet/>
      <dgm:spPr/>
      <dgm:t>
        <a:bodyPr/>
        <a:lstStyle/>
        <a:p>
          <a:endParaRPr lang="ru-RU"/>
        </a:p>
      </dgm:t>
    </dgm:pt>
    <dgm:pt modelId="{38B4C256-C4F7-45D8-9ABF-CB72AAAA76E7}">
      <dgm:prSet phldrT="[Текст]" custT="1"/>
      <dgm:spPr>
        <a:solidFill>
          <a:srgbClr val="FF00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dirty="0">
              <a:latin typeface="+mj-lt"/>
            </a:rPr>
            <a:t>Низкие стимулы к инвестированию в развитие инфраструктуры</a:t>
          </a:r>
        </a:p>
      </dgm:t>
    </dgm:pt>
    <dgm:pt modelId="{CBB1C29F-4E0D-4F66-9314-E44AC3A4C4CF}" type="parTrans" cxnId="{9A74A12F-C337-4204-AB97-53FB31C9E9E8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ru-RU"/>
        </a:p>
      </dgm:t>
    </dgm:pt>
    <dgm:pt modelId="{CEE1E40B-23A6-4086-AFF5-7D745383A0E8}" type="sibTrans" cxnId="{9A74A12F-C337-4204-AB97-53FB31C9E9E8}">
      <dgm:prSet/>
      <dgm:spPr/>
      <dgm:t>
        <a:bodyPr/>
        <a:lstStyle/>
        <a:p>
          <a:endParaRPr lang="ru-RU"/>
        </a:p>
      </dgm:t>
    </dgm:pt>
    <dgm:pt modelId="{0A55EBBE-409E-4FFF-B534-69D70C250C9D}" type="pres">
      <dgm:prSet presAssocID="{9710901B-4E0D-4EBA-ACC3-FD741140FA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084896A-8163-4CA1-B61B-37200F5CAE34}" type="pres">
      <dgm:prSet presAssocID="{1D952D2C-C3AA-48D1-84D4-1F0CC96C0DB2}" presName="root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72E7F9-F9D2-4673-A874-F21860AE15FD}" type="pres">
      <dgm:prSet presAssocID="{1D952D2C-C3AA-48D1-84D4-1F0CC96C0DB2}" presName="root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8332F3B-7E2F-4065-9C45-18B200A0B671}" type="pres">
      <dgm:prSet presAssocID="{1D952D2C-C3AA-48D1-84D4-1F0CC96C0DB2}" presName="rootText" presStyleLbl="node1" presStyleIdx="0" presStyleCnt="2" custScaleX="148763" custScaleY="151895" custLinFactNeighborX="29861" custLinFactNeighborY="-13444"/>
      <dgm:spPr/>
      <dgm:t>
        <a:bodyPr/>
        <a:lstStyle/>
        <a:p>
          <a:endParaRPr lang="ru-RU"/>
        </a:p>
      </dgm:t>
    </dgm:pt>
    <dgm:pt modelId="{747663F9-19AC-460E-90F9-B6B5F6AC87CF}" type="pres">
      <dgm:prSet presAssocID="{1D952D2C-C3AA-48D1-84D4-1F0CC96C0DB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0437B2F-32D2-4ED3-BC39-1FF2910F08A2}" type="pres">
      <dgm:prSet presAssocID="{1D952D2C-C3AA-48D1-84D4-1F0CC96C0DB2}" presName="childShap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DFBC371-84FD-486B-8799-36CCEECFF483}" type="pres">
      <dgm:prSet presAssocID="{91A523BB-CD32-4466-A28B-FB4188E6E1AB}" presName="Name13" presStyleLbl="parChTrans1D2" presStyleIdx="0" presStyleCnt="4"/>
      <dgm:spPr/>
      <dgm:t>
        <a:bodyPr/>
        <a:lstStyle/>
        <a:p>
          <a:endParaRPr lang="ru-RU"/>
        </a:p>
      </dgm:t>
    </dgm:pt>
    <dgm:pt modelId="{D3E8F7A2-1F63-4890-B133-22A0500023C0}" type="pres">
      <dgm:prSet presAssocID="{609F6703-1621-402E-9685-BAF362443A99}" presName="childText" presStyleLbl="bgAcc1" presStyleIdx="0" presStyleCnt="4" custScaleX="192194" custLinFactNeighborX="-6257" custLinFactNeighborY="-69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1BCB24-282A-46A2-A7CE-3BB648D0E04B}" type="pres">
      <dgm:prSet presAssocID="{2EC1F114-AA4C-4ACE-863C-E5C1DBADF77A}" presName="Name13" presStyleLbl="parChTrans1D2" presStyleIdx="1" presStyleCnt="4"/>
      <dgm:spPr/>
      <dgm:t>
        <a:bodyPr/>
        <a:lstStyle/>
        <a:p>
          <a:endParaRPr lang="ru-RU"/>
        </a:p>
      </dgm:t>
    </dgm:pt>
    <dgm:pt modelId="{089F5439-3A1D-4846-97B3-9C554F8BB1A6}" type="pres">
      <dgm:prSet presAssocID="{B0170CF2-04B0-4F84-8CC1-672869DF476D}" presName="childText" presStyleLbl="bgAcc1" presStyleIdx="1" presStyleCnt="4" custScaleX="193616" custLinFactNeighborX="-6257" custLinFactNeighborY="-158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5103E4-492B-47A6-AF32-A9C346E7516F}" type="pres">
      <dgm:prSet presAssocID="{DF754E69-BC9F-458A-A0C3-51FD1A9949C1}" presName="root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7291A46-575F-486F-82AF-42A6F125AA9B}" type="pres">
      <dgm:prSet presAssocID="{DF754E69-BC9F-458A-A0C3-51FD1A9949C1}" presName="root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CC4C453-9057-44E5-BB58-ABC00AFF4AC0}" type="pres">
      <dgm:prSet presAssocID="{DF754E69-BC9F-458A-A0C3-51FD1A9949C1}" presName="rootText" presStyleLbl="node1" presStyleIdx="1" presStyleCnt="2" custScaleX="158291" custScaleY="146956" custLinFactNeighborX="23902" custLinFactNeighborY="-9609"/>
      <dgm:spPr/>
      <dgm:t>
        <a:bodyPr/>
        <a:lstStyle/>
        <a:p>
          <a:endParaRPr lang="ru-RU"/>
        </a:p>
      </dgm:t>
    </dgm:pt>
    <dgm:pt modelId="{7F68E7FC-4951-4DA9-830B-90AC0B416068}" type="pres">
      <dgm:prSet presAssocID="{DF754E69-BC9F-458A-A0C3-51FD1A9949C1}" presName="rootConnector" presStyleLbl="node1" presStyleIdx="1" presStyleCnt="2"/>
      <dgm:spPr/>
      <dgm:t>
        <a:bodyPr/>
        <a:lstStyle/>
        <a:p>
          <a:endParaRPr lang="ru-RU"/>
        </a:p>
      </dgm:t>
    </dgm:pt>
    <dgm:pt modelId="{9068EF67-5B2D-4DB1-B345-5AE0209CBBE4}" type="pres">
      <dgm:prSet presAssocID="{DF754E69-BC9F-458A-A0C3-51FD1A9949C1}" presName="childShap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AC875B6-FE6F-40B3-B278-6342EDAAF5F5}" type="pres">
      <dgm:prSet presAssocID="{ED46A4EF-64DF-42FB-9DF6-5E2578173BAE}" presName="Name13" presStyleLbl="parChTrans1D2" presStyleIdx="2" presStyleCnt="4"/>
      <dgm:spPr/>
      <dgm:t>
        <a:bodyPr/>
        <a:lstStyle/>
        <a:p>
          <a:endParaRPr lang="ru-RU"/>
        </a:p>
      </dgm:t>
    </dgm:pt>
    <dgm:pt modelId="{F693C72E-8CF0-4260-A36E-A6B4C805E232}" type="pres">
      <dgm:prSet presAssocID="{891096A6-E9E8-44BD-B6A9-3851BC79CF2E}" presName="childText" presStyleLbl="bgAcc1" presStyleIdx="2" presStyleCnt="4" custScaleX="199956" custLinFactNeighborX="-9696" custLinFactNeighborY="-46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64A19F-BF56-4FD1-B509-F159C61220E3}" type="pres">
      <dgm:prSet presAssocID="{CBB1C29F-4E0D-4F66-9314-E44AC3A4C4CF}" presName="Name13" presStyleLbl="parChTrans1D2" presStyleIdx="3" presStyleCnt="4"/>
      <dgm:spPr/>
      <dgm:t>
        <a:bodyPr/>
        <a:lstStyle/>
        <a:p>
          <a:endParaRPr lang="ru-RU"/>
        </a:p>
      </dgm:t>
    </dgm:pt>
    <dgm:pt modelId="{776016F3-88E4-40AC-9819-323E21C02971}" type="pres">
      <dgm:prSet presAssocID="{38B4C256-C4F7-45D8-9ABF-CB72AAAA76E7}" presName="childText" presStyleLbl="bgAcc1" presStyleIdx="3" presStyleCnt="4" custScaleX="203861" custScaleY="98115" custLinFactNeighborX="-12136" custLinFactNeighborY="-108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05E5F8-E3A8-444D-950D-E7D44DAF2D20}" srcId="{9710901B-4E0D-4EBA-ACC3-FD741140FA57}" destId="{DF754E69-BC9F-458A-A0C3-51FD1A9949C1}" srcOrd="1" destOrd="0" parTransId="{5CBAF7A4-F843-42D1-A2EE-4E5054912029}" sibTransId="{E88C48AA-4A9A-49F7-A04D-20AD195B88FD}"/>
    <dgm:cxn modelId="{D763AB51-289D-4FD7-98E2-EBC91C9990EE}" type="presOf" srcId="{38B4C256-C4F7-45D8-9ABF-CB72AAAA76E7}" destId="{776016F3-88E4-40AC-9819-323E21C02971}" srcOrd="0" destOrd="0" presId="urn:microsoft.com/office/officeart/2005/8/layout/hierarchy3"/>
    <dgm:cxn modelId="{F880D76D-DFF5-46F0-97C1-F773E50CCBCD}" type="presOf" srcId="{DF754E69-BC9F-458A-A0C3-51FD1A9949C1}" destId="{7F68E7FC-4951-4DA9-830B-90AC0B416068}" srcOrd="1" destOrd="0" presId="urn:microsoft.com/office/officeart/2005/8/layout/hierarchy3"/>
    <dgm:cxn modelId="{CAF0D927-E25E-4103-AE1C-339E8B3560F8}" srcId="{DF754E69-BC9F-458A-A0C3-51FD1A9949C1}" destId="{891096A6-E9E8-44BD-B6A9-3851BC79CF2E}" srcOrd="0" destOrd="0" parTransId="{ED46A4EF-64DF-42FB-9DF6-5E2578173BAE}" sibTransId="{F6D574D3-9D77-44BB-94A7-69BB9023CAC5}"/>
    <dgm:cxn modelId="{78B1A563-B3C9-43CF-AB3C-15CC05ABD77E}" srcId="{9710901B-4E0D-4EBA-ACC3-FD741140FA57}" destId="{1D952D2C-C3AA-48D1-84D4-1F0CC96C0DB2}" srcOrd="0" destOrd="0" parTransId="{70ADE501-0A51-4370-9FF3-7FC7EDA3BA42}" sibTransId="{02353931-7970-4EE0-AA31-29EA5E8DA552}"/>
    <dgm:cxn modelId="{A5AD9942-EC91-4C77-944D-43F644AB031B}" srcId="{1D952D2C-C3AA-48D1-84D4-1F0CC96C0DB2}" destId="{609F6703-1621-402E-9685-BAF362443A99}" srcOrd="0" destOrd="0" parTransId="{91A523BB-CD32-4466-A28B-FB4188E6E1AB}" sibTransId="{C701FE2D-EB15-4A97-80EC-B408C9AE252B}"/>
    <dgm:cxn modelId="{839E317A-A589-406C-8BF2-BD7DB6F85369}" type="presOf" srcId="{9710901B-4E0D-4EBA-ACC3-FD741140FA57}" destId="{0A55EBBE-409E-4FFF-B534-69D70C250C9D}" srcOrd="0" destOrd="0" presId="urn:microsoft.com/office/officeart/2005/8/layout/hierarchy3"/>
    <dgm:cxn modelId="{89F16D69-A12C-44F1-9638-D6639DA2362A}" type="presOf" srcId="{DF754E69-BC9F-458A-A0C3-51FD1A9949C1}" destId="{2CC4C453-9057-44E5-BB58-ABC00AFF4AC0}" srcOrd="0" destOrd="0" presId="urn:microsoft.com/office/officeart/2005/8/layout/hierarchy3"/>
    <dgm:cxn modelId="{7A742857-6F93-45DF-8CEA-680C3F771D87}" type="presOf" srcId="{91A523BB-CD32-4466-A28B-FB4188E6E1AB}" destId="{DDFBC371-84FD-486B-8799-36CCEECFF483}" srcOrd="0" destOrd="0" presId="urn:microsoft.com/office/officeart/2005/8/layout/hierarchy3"/>
    <dgm:cxn modelId="{9A74A12F-C337-4204-AB97-53FB31C9E9E8}" srcId="{DF754E69-BC9F-458A-A0C3-51FD1A9949C1}" destId="{38B4C256-C4F7-45D8-9ABF-CB72AAAA76E7}" srcOrd="1" destOrd="0" parTransId="{CBB1C29F-4E0D-4F66-9314-E44AC3A4C4CF}" sibTransId="{CEE1E40B-23A6-4086-AFF5-7D745383A0E8}"/>
    <dgm:cxn modelId="{90433DFA-6875-4141-B422-51CA1267E564}" type="presOf" srcId="{B0170CF2-04B0-4F84-8CC1-672869DF476D}" destId="{089F5439-3A1D-4846-97B3-9C554F8BB1A6}" srcOrd="0" destOrd="0" presId="urn:microsoft.com/office/officeart/2005/8/layout/hierarchy3"/>
    <dgm:cxn modelId="{84241930-418C-4FA4-9CCA-ABE5957ED7B8}" type="presOf" srcId="{609F6703-1621-402E-9685-BAF362443A99}" destId="{D3E8F7A2-1F63-4890-B133-22A0500023C0}" srcOrd="0" destOrd="0" presId="urn:microsoft.com/office/officeart/2005/8/layout/hierarchy3"/>
    <dgm:cxn modelId="{ED8ED1F1-73AA-4092-9A3F-DF929E299C5C}" type="presOf" srcId="{ED46A4EF-64DF-42FB-9DF6-5E2578173BAE}" destId="{AAC875B6-FE6F-40B3-B278-6342EDAAF5F5}" srcOrd="0" destOrd="0" presId="urn:microsoft.com/office/officeart/2005/8/layout/hierarchy3"/>
    <dgm:cxn modelId="{E23C9923-183C-42AE-AA4E-A458316FB301}" type="presOf" srcId="{891096A6-E9E8-44BD-B6A9-3851BC79CF2E}" destId="{F693C72E-8CF0-4260-A36E-A6B4C805E232}" srcOrd="0" destOrd="0" presId="urn:microsoft.com/office/officeart/2005/8/layout/hierarchy3"/>
    <dgm:cxn modelId="{7554DEA6-8632-43E7-AA3A-A6933E363595}" type="presOf" srcId="{CBB1C29F-4E0D-4F66-9314-E44AC3A4C4CF}" destId="{B264A19F-BF56-4FD1-B509-F159C61220E3}" srcOrd="0" destOrd="0" presId="urn:microsoft.com/office/officeart/2005/8/layout/hierarchy3"/>
    <dgm:cxn modelId="{A288E861-2971-4B98-B753-4E1BF5C1DB7B}" type="presOf" srcId="{2EC1F114-AA4C-4ACE-863C-E5C1DBADF77A}" destId="{C51BCB24-282A-46A2-A7CE-3BB648D0E04B}" srcOrd="0" destOrd="0" presId="urn:microsoft.com/office/officeart/2005/8/layout/hierarchy3"/>
    <dgm:cxn modelId="{0747E2F0-1FD0-4506-A511-887884A5F856}" type="presOf" srcId="{1D952D2C-C3AA-48D1-84D4-1F0CC96C0DB2}" destId="{08332F3B-7E2F-4065-9C45-18B200A0B671}" srcOrd="0" destOrd="0" presId="urn:microsoft.com/office/officeart/2005/8/layout/hierarchy3"/>
    <dgm:cxn modelId="{110A0B84-507A-45CC-96D7-D126CCB78A9D}" type="presOf" srcId="{1D952D2C-C3AA-48D1-84D4-1F0CC96C0DB2}" destId="{747663F9-19AC-460E-90F9-B6B5F6AC87CF}" srcOrd="1" destOrd="0" presId="urn:microsoft.com/office/officeart/2005/8/layout/hierarchy3"/>
    <dgm:cxn modelId="{783C85B2-6939-44F4-8598-69BC1AA5B911}" srcId="{1D952D2C-C3AA-48D1-84D4-1F0CC96C0DB2}" destId="{B0170CF2-04B0-4F84-8CC1-672869DF476D}" srcOrd="1" destOrd="0" parTransId="{2EC1F114-AA4C-4ACE-863C-E5C1DBADF77A}" sibTransId="{772E888A-6AA0-4960-9C8F-5DFED68D769F}"/>
    <dgm:cxn modelId="{21002267-94B6-454A-8E23-B92F3A145058}" type="presParOf" srcId="{0A55EBBE-409E-4FFF-B534-69D70C250C9D}" destId="{F084896A-8163-4CA1-B61B-37200F5CAE34}" srcOrd="0" destOrd="0" presId="urn:microsoft.com/office/officeart/2005/8/layout/hierarchy3"/>
    <dgm:cxn modelId="{C25CB26D-1316-46AF-A9D4-6F6EFA54F017}" type="presParOf" srcId="{F084896A-8163-4CA1-B61B-37200F5CAE34}" destId="{6472E7F9-F9D2-4673-A874-F21860AE15FD}" srcOrd="0" destOrd="0" presId="urn:microsoft.com/office/officeart/2005/8/layout/hierarchy3"/>
    <dgm:cxn modelId="{EF1DAE5F-3AD2-45CB-B424-34A471036263}" type="presParOf" srcId="{6472E7F9-F9D2-4673-A874-F21860AE15FD}" destId="{08332F3B-7E2F-4065-9C45-18B200A0B671}" srcOrd="0" destOrd="0" presId="urn:microsoft.com/office/officeart/2005/8/layout/hierarchy3"/>
    <dgm:cxn modelId="{36FE1A5D-48EC-4E68-9A9C-97D16A5AAD10}" type="presParOf" srcId="{6472E7F9-F9D2-4673-A874-F21860AE15FD}" destId="{747663F9-19AC-460E-90F9-B6B5F6AC87CF}" srcOrd="1" destOrd="0" presId="urn:microsoft.com/office/officeart/2005/8/layout/hierarchy3"/>
    <dgm:cxn modelId="{4A28F23F-5EA2-4C41-8330-4E31A007CEC7}" type="presParOf" srcId="{F084896A-8163-4CA1-B61B-37200F5CAE34}" destId="{B0437B2F-32D2-4ED3-BC39-1FF2910F08A2}" srcOrd="1" destOrd="0" presId="urn:microsoft.com/office/officeart/2005/8/layout/hierarchy3"/>
    <dgm:cxn modelId="{7AE59847-3242-4B63-BEE7-BE6B6A9698EA}" type="presParOf" srcId="{B0437B2F-32D2-4ED3-BC39-1FF2910F08A2}" destId="{DDFBC371-84FD-486B-8799-36CCEECFF483}" srcOrd="0" destOrd="0" presId="urn:microsoft.com/office/officeart/2005/8/layout/hierarchy3"/>
    <dgm:cxn modelId="{50D268B7-5B72-4DB0-AE14-3F28966D003B}" type="presParOf" srcId="{B0437B2F-32D2-4ED3-BC39-1FF2910F08A2}" destId="{D3E8F7A2-1F63-4890-B133-22A0500023C0}" srcOrd="1" destOrd="0" presId="urn:microsoft.com/office/officeart/2005/8/layout/hierarchy3"/>
    <dgm:cxn modelId="{AA95F835-C617-425E-9006-AF1DD89D9FF4}" type="presParOf" srcId="{B0437B2F-32D2-4ED3-BC39-1FF2910F08A2}" destId="{C51BCB24-282A-46A2-A7CE-3BB648D0E04B}" srcOrd="2" destOrd="0" presId="urn:microsoft.com/office/officeart/2005/8/layout/hierarchy3"/>
    <dgm:cxn modelId="{32F42357-0E3F-4A7F-907E-24E686ED3D15}" type="presParOf" srcId="{B0437B2F-32D2-4ED3-BC39-1FF2910F08A2}" destId="{089F5439-3A1D-4846-97B3-9C554F8BB1A6}" srcOrd="3" destOrd="0" presId="urn:microsoft.com/office/officeart/2005/8/layout/hierarchy3"/>
    <dgm:cxn modelId="{864BCB53-3D62-4C59-99A8-CC252AAB5F67}" type="presParOf" srcId="{0A55EBBE-409E-4FFF-B534-69D70C250C9D}" destId="{875103E4-492B-47A6-AF32-A9C346E7516F}" srcOrd="1" destOrd="0" presId="urn:microsoft.com/office/officeart/2005/8/layout/hierarchy3"/>
    <dgm:cxn modelId="{F10C8AA5-1B5D-4E0F-B465-0EBD0D0A0B2F}" type="presParOf" srcId="{875103E4-492B-47A6-AF32-A9C346E7516F}" destId="{17291A46-575F-486F-82AF-42A6F125AA9B}" srcOrd="0" destOrd="0" presId="urn:microsoft.com/office/officeart/2005/8/layout/hierarchy3"/>
    <dgm:cxn modelId="{1245053F-ACB9-4354-9E9A-1D70EF4A487D}" type="presParOf" srcId="{17291A46-575F-486F-82AF-42A6F125AA9B}" destId="{2CC4C453-9057-44E5-BB58-ABC00AFF4AC0}" srcOrd="0" destOrd="0" presId="urn:microsoft.com/office/officeart/2005/8/layout/hierarchy3"/>
    <dgm:cxn modelId="{BAAA3042-10ED-4D4B-AE49-821CE8E85134}" type="presParOf" srcId="{17291A46-575F-486F-82AF-42A6F125AA9B}" destId="{7F68E7FC-4951-4DA9-830B-90AC0B416068}" srcOrd="1" destOrd="0" presId="urn:microsoft.com/office/officeart/2005/8/layout/hierarchy3"/>
    <dgm:cxn modelId="{790DCBF9-3F50-4869-92CB-7F7F246D8A4D}" type="presParOf" srcId="{875103E4-492B-47A6-AF32-A9C346E7516F}" destId="{9068EF67-5B2D-4DB1-B345-5AE0209CBBE4}" srcOrd="1" destOrd="0" presId="urn:microsoft.com/office/officeart/2005/8/layout/hierarchy3"/>
    <dgm:cxn modelId="{EE7C98C6-5234-4233-A835-F2FBF3721B03}" type="presParOf" srcId="{9068EF67-5B2D-4DB1-B345-5AE0209CBBE4}" destId="{AAC875B6-FE6F-40B3-B278-6342EDAAF5F5}" srcOrd="0" destOrd="0" presId="urn:microsoft.com/office/officeart/2005/8/layout/hierarchy3"/>
    <dgm:cxn modelId="{E34EAE62-BAFF-4FC2-BF82-D256C14658FE}" type="presParOf" srcId="{9068EF67-5B2D-4DB1-B345-5AE0209CBBE4}" destId="{F693C72E-8CF0-4260-A36E-A6B4C805E232}" srcOrd="1" destOrd="0" presId="urn:microsoft.com/office/officeart/2005/8/layout/hierarchy3"/>
    <dgm:cxn modelId="{B766BF3B-6042-4FB7-A225-FEE5F4202500}" type="presParOf" srcId="{9068EF67-5B2D-4DB1-B345-5AE0209CBBE4}" destId="{B264A19F-BF56-4FD1-B509-F159C61220E3}" srcOrd="2" destOrd="0" presId="urn:microsoft.com/office/officeart/2005/8/layout/hierarchy3"/>
    <dgm:cxn modelId="{50098C19-43C8-4210-AE85-8B077E01404E}" type="presParOf" srcId="{9068EF67-5B2D-4DB1-B345-5AE0209CBBE4}" destId="{776016F3-88E4-40AC-9819-323E21C02971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2F3B-7E2F-4065-9C45-18B200A0B671}">
      <dsp:nvSpPr>
        <dsp:cNvPr id="0" name=""/>
        <dsp:cNvSpPr/>
      </dsp:nvSpPr>
      <dsp:spPr>
        <a:xfrm>
          <a:off x="630083" y="540076"/>
          <a:ext cx="3122892" cy="159432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>
              <a:latin typeface="+mj-lt"/>
            </a:rPr>
            <a:t>Американская модель</a:t>
          </a:r>
        </a:p>
      </dsp:txBody>
      <dsp:txXfrm>
        <a:off x="676779" y="586772"/>
        <a:ext cx="3029500" cy="1500928"/>
      </dsp:txXfrm>
    </dsp:sp>
    <dsp:sp modelId="{DDFBC371-84FD-486B-8799-36CCEECFF483}">
      <dsp:nvSpPr>
        <dsp:cNvPr id="0" name=""/>
        <dsp:cNvSpPr/>
      </dsp:nvSpPr>
      <dsp:spPr>
        <a:xfrm>
          <a:off x="522728" y="2134396"/>
          <a:ext cx="419644" cy="855608"/>
        </a:xfrm>
        <a:custGeom>
          <a:avLst/>
          <a:gdLst/>
          <a:ahLst/>
          <a:cxnLst/>
          <a:rect l="0" t="0" r="0" b="0"/>
          <a:pathLst>
            <a:path>
              <a:moveTo>
                <a:pt x="419644" y="0"/>
              </a:moveTo>
              <a:lnTo>
                <a:pt x="0" y="855608"/>
              </a:lnTo>
            </a:path>
          </a:pathLst>
        </a:custGeom>
        <a:noFill/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8F7A2-1F63-4890-B133-22A0500023C0}">
      <dsp:nvSpPr>
        <dsp:cNvPr id="0" name=""/>
        <dsp:cNvSpPr/>
      </dsp:nvSpPr>
      <dsp:spPr>
        <a:xfrm>
          <a:off x="522728" y="2465194"/>
          <a:ext cx="3227690" cy="1049619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</a:rPr>
            <a:t>Высокий уровень монопольной власти, высокая вероятность дискриминации в доступе к инфраструктуре</a:t>
          </a:r>
        </a:p>
      </dsp:txBody>
      <dsp:txXfrm>
        <a:off x="553470" y="2495936"/>
        <a:ext cx="3166206" cy="988135"/>
      </dsp:txXfrm>
    </dsp:sp>
    <dsp:sp modelId="{C51BCB24-282A-46A2-A7CE-3BB648D0E04B}">
      <dsp:nvSpPr>
        <dsp:cNvPr id="0" name=""/>
        <dsp:cNvSpPr/>
      </dsp:nvSpPr>
      <dsp:spPr>
        <a:xfrm>
          <a:off x="522728" y="2134396"/>
          <a:ext cx="419644" cy="2073629"/>
        </a:xfrm>
        <a:custGeom>
          <a:avLst/>
          <a:gdLst/>
          <a:ahLst/>
          <a:cxnLst/>
          <a:rect l="0" t="0" r="0" b="0"/>
          <a:pathLst>
            <a:path>
              <a:moveTo>
                <a:pt x="419644" y="0"/>
              </a:moveTo>
              <a:lnTo>
                <a:pt x="0" y="2073629"/>
              </a:lnTo>
            </a:path>
          </a:pathLst>
        </a:custGeom>
        <a:noFill/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F5439-3A1D-4846-97B3-9C554F8BB1A6}">
      <dsp:nvSpPr>
        <dsp:cNvPr id="0" name=""/>
        <dsp:cNvSpPr/>
      </dsp:nvSpPr>
      <dsp:spPr>
        <a:xfrm>
          <a:off x="522728" y="3683215"/>
          <a:ext cx="3251571" cy="104961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</a:rPr>
            <a:t>Более высокие стимулы к инвестированию в инфраструктуру</a:t>
          </a:r>
        </a:p>
      </dsp:txBody>
      <dsp:txXfrm>
        <a:off x="553470" y="3713957"/>
        <a:ext cx="3190087" cy="988135"/>
      </dsp:txXfrm>
    </dsp:sp>
    <dsp:sp modelId="{2CC4C453-9057-44E5-BB58-ABC00AFF4AC0}">
      <dsp:nvSpPr>
        <dsp:cNvPr id="0" name=""/>
        <dsp:cNvSpPr/>
      </dsp:nvSpPr>
      <dsp:spPr>
        <a:xfrm>
          <a:off x="4241368" y="580329"/>
          <a:ext cx="3322907" cy="1542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>
              <a:latin typeface="+mj-lt"/>
            </a:rPr>
            <a:t>Европейская модель</a:t>
          </a:r>
        </a:p>
      </dsp:txBody>
      <dsp:txXfrm>
        <a:off x="4286546" y="625507"/>
        <a:ext cx="3232551" cy="1452123"/>
      </dsp:txXfrm>
    </dsp:sp>
    <dsp:sp modelId="{AAC875B6-FE6F-40B3-B278-6342EDAAF5F5}">
      <dsp:nvSpPr>
        <dsp:cNvPr id="0" name=""/>
        <dsp:cNvSpPr/>
      </dsp:nvSpPr>
      <dsp:spPr>
        <a:xfrm>
          <a:off x="4241355" y="2122808"/>
          <a:ext cx="332303" cy="838772"/>
        </a:xfrm>
        <a:custGeom>
          <a:avLst/>
          <a:gdLst/>
          <a:ahLst/>
          <a:cxnLst/>
          <a:rect l="0" t="0" r="0" b="0"/>
          <a:pathLst>
            <a:path>
              <a:moveTo>
                <a:pt x="332303" y="0"/>
              </a:moveTo>
              <a:lnTo>
                <a:pt x="0" y="838772"/>
              </a:lnTo>
            </a:path>
          </a:pathLst>
        </a:custGeom>
        <a:noFill/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C72E-8CF0-4260-A36E-A6B4C805E232}">
      <dsp:nvSpPr>
        <dsp:cNvPr id="0" name=""/>
        <dsp:cNvSpPr/>
      </dsp:nvSpPr>
      <dsp:spPr>
        <a:xfrm>
          <a:off x="4241355" y="2436770"/>
          <a:ext cx="3358044" cy="104961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</a:rPr>
            <a:t>Низкий уровень монопольной власти перевозчиков, низкая вероятность дискриминации в доступе к инфраструктуре</a:t>
          </a:r>
        </a:p>
      </dsp:txBody>
      <dsp:txXfrm>
        <a:off x="4272097" y="2467512"/>
        <a:ext cx="3296560" cy="988135"/>
      </dsp:txXfrm>
    </dsp:sp>
    <dsp:sp modelId="{B264A19F-BF56-4FD1-B509-F159C61220E3}">
      <dsp:nvSpPr>
        <dsp:cNvPr id="0" name=""/>
        <dsp:cNvSpPr/>
      </dsp:nvSpPr>
      <dsp:spPr>
        <a:xfrm>
          <a:off x="4200378" y="2122808"/>
          <a:ext cx="373280" cy="2076090"/>
        </a:xfrm>
        <a:custGeom>
          <a:avLst/>
          <a:gdLst/>
          <a:ahLst/>
          <a:cxnLst/>
          <a:rect l="0" t="0" r="0" b="0"/>
          <a:pathLst>
            <a:path>
              <a:moveTo>
                <a:pt x="373280" y="0"/>
              </a:moveTo>
              <a:lnTo>
                <a:pt x="0" y="2076090"/>
              </a:lnTo>
            </a:path>
          </a:pathLst>
        </a:custGeom>
        <a:noFill/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016F3-88E4-40AC-9819-323E21C02971}">
      <dsp:nvSpPr>
        <dsp:cNvPr id="0" name=""/>
        <dsp:cNvSpPr/>
      </dsp:nvSpPr>
      <dsp:spPr>
        <a:xfrm>
          <a:off x="4200378" y="3683981"/>
          <a:ext cx="3423625" cy="102983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</a:rPr>
            <a:t>Низкие стимулы к инвестированию в развитие инфраструктуры</a:t>
          </a:r>
        </a:p>
      </dsp:txBody>
      <dsp:txXfrm>
        <a:off x="4230541" y="3714144"/>
        <a:ext cx="3363299" cy="96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0.92102</cdr:x>
      <cdr:y>0.70346</cdr:y>
    </cdr:from>
    <cdr:to>
      <cdr:x>0.93383</cdr:x>
      <cdr:y>0.84844</cdr:y>
    </cdr:to>
    <cdr:sp macro="" textlink="">
      <cdr:nvSpPr>
        <cdr:cNvPr id="3" name="Правая фигурная скобка 2"/>
        <cdr:cNvSpPr/>
      </cdr:nvSpPr>
      <cdr:spPr bwMode="auto">
        <a:xfrm xmlns:a="http://schemas.openxmlformats.org/drawingml/2006/main">
          <a:off x="8562578" y="4236641"/>
          <a:ext cx="119063" cy="873125"/>
        </a:xfrm>
        <a:prstGeom xmlns:a="http://schemas.openxmlformats.org/drawingml/2006/main" prst="rightBrace">
          <a:avLst/>
        </a:prstGeom>
        <a:noFill xmlns:a="http://schemas.openxmlformats.org/drawingml/2006/main"/>
        <a:ln xmlns:a="http://schemas.openxmlformats.org/drawingml/2006/main" w="158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0.95518</cdr:x>
      <cdr:y>0.70675</cdr:y>
    </cdr:from>
    <cdr:to>
      <cdr:x>0.98292</cdr:x>
      <cdr:y>0.85173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8880078" y="4256484"/>
          <a:ext cx="257969" cy="873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0.91979</cdr:x>
      <cdr:y>0.72982</cdr:y>
    </cdr:from>
    <cdr:to>
      <cdr:x>1</cdr:x>
      <cdr:y>0.86161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8551140" y="4395398"/>
          <a:ext cx="745657" cy="7937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1100" b="1" dirty="0">
              <a:latin typeface="+mj-lt"/>
            </a:rPr>
            <a:t>20,9 %</a:t>
          </a:r>
        </a:p>
        <a:p xmlns:a="http://schemas.openxmlformats.org/drawingml/2006/main">
          <a:pPr algn="ctr"/>
          <a:r>
            <a:rPr lang="ru-RU" sz="1100" dirty="0">
              <a:latin typeface="+mj-lt"/>
            </a:rPr>
            <a:t>Холдинг "РЖД"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0.11429</cdr:x>
      <cdr:y>0.66924</cdr:y>
    </cdr:from>
    <cdr:to>
      <cdr:x>0.19407</cdr:x>
      <cdr:y>0.73871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64444" y="4037166"/>
          <a:ext cx="74295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1800" b="1" dirty="0">
              <a:latin typeface="+mj-lt"/>
            </a:rPr>
            <a:t>55 %</a:t>
          </a:r>
        </a:p>
      </cdr:txBody>
    </cdr:sp>
  </cdr:relSizeAnchor>
  <cdr:relSizeAnchor xmlns:cdr="http://schemas.openxmlformats.org/drawingml/2006/chartDrawing">
    <cdr:from>
      <cdr:x>0.11039</cdr:x>
      <cdr:y>0.24866</cdr:y>
    </cdr:from>
    <cdr:to>
      <cdr:x>0.19016</cdr:x>
      <cdr:y>0.31813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028086" y="1500034"/>
          <a:ext cx="74295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800" b="1" dirty="0">
              <a:latin typeface="+mj-lt"/>
            </a:rPr>
            <a:t>15 %</a:t>
          </a:r>
        </a:p>
      </cdr:txBody>
    </cdr:sp>
  </cdr:relSizeAnchor>
  <cdr:relSizeAnchor xmlns:cdr="http://schemas.openxmlformats.org/drawingml/2006/chartDrawing">
    <cdr:from>
      <cdr:x>0.11243</cdr:x>
      <cdr:y>0.4</cdr:y>
    </cdr:from>
    <cdr:to>
      <cdr:x>0.19221</cdr:x>
      <cdr:y>0.46947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047135" y="2413000"/>
          <a:ext cx="74295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800" b="1" dirty="0">
              <a:latin typeface="+mj-lt"/>
            </a:rPr>
            <a:t>30 %</a:t>
          </a:r>
        </a:p>
      </cdr:txBody>
    </cdr:sp>
  </cdr:relSizeAnchor>
  <cdr:relSizeAnchor xmlns:cdr="http://schemas.openxmlformats.org/drawingml/2006/chartDrawing">
    <cdr:from>
      <cdr:x>0.68891</cdr:x>
      <cdr:y>0.70645</cdr:y>
    </cdr:from>
    <cdr:to>
      <cdr:x>0.98141</cdr:x>
      <cdr:y>0.97557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406640" y="3780503"/>
          <a:ext cx="2720156" cy="14401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dirty="0">
              <a:latin typeface="+mj-lt"/>
            </a:rPr>
            <a:t>Инфраструктурная составляющая по Прейскуранту № 10-01 = И+Л</a:t>
          </a:r>
        </a:p>
      </cdr:txBody>
    </cdr:sp>
  </cdr:relSizeAnchor>
  <cdr:relSizeAnchor xmlns:cdr="http://schemas.openxmlformats.org/drawingml/2006/chartDrawing">
    <cdr:from>
      <cdr:x>0.1933</cdr:x>
      <cdr:y>0.34105</cdr:y>
    </cdr:from>
    <cdr:to>
      <cdr:x>0.23011</cdr:x>
      <cdr:y>0.90316</cdr:y>
    </cdr:to>
    <cdr:sp macro="" textlink="">
      <cdr:nvSpPr>
        <cdr:cNvPr id="6" name="Правая фигурная скобка 5"/>
        <cdr:cNvSpPr/>
      </cdr:nvSpPr>
      <cdr:spPr>
        <a:xfrm xmlns:a="http://schemas.openxmlformats.org/drawingml/2006/main">
          <a:off x="1800225" y="2057400"/>
          <a:ext cx="342900" cy="3390900"/>
        </a:xfrm>
        <a:prstGeom xmlns:a="http://schemas.openxmlformats.org/drawingml/2006/main" prst="rightBrace">
          <a:avLst/>
        </a:prstGeom>
        <a:ln xmlns:a="http://schemas.openxmlformats.org/drawingml/2006/main" w="19050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0.19225</cdr:x>
      <cdr:y>0.22639</cdr:y>
    </cdr:from>
    <cdr:to>
      <cdr:x>0.21056</cdr:x>
      <cdr:y>0.3332</cdr:y>
    </cdr:to>
    <cdr:sp macro="" textlink="">
      <cdr:nvSpPr>
        <cdr:cNvPr id="7" name="Правая фигурная скобка 6"/>
        <cdr:cNvSpPr/>
      </cdr:nvSpPr>
      <cdr:spPr>
        <a:xfrm xmlns:a="http://schemas.openxmlformats.org/drawingml/2006/main">
          <a:off x="1790514" y="1365717"/>
          <a:ext cx="170515" cy="644338"/>
        </a:xfrm>
        <a:prstGeom xmlns:a="http://schemas.openxmlformats.org/drawingml/2006/main" prst="rightBrace">
          <a:avLst/>
        </a:prstGeom>
        <a:ln xmlns:a="http://schemas.openxmlformats.org/drawingml/2006/main" w="12700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0.22434</cdr:x>
      <cdr:y>0.24448</cdr:y>
    </cdr:from>
    <cdr:to>
      <cdr:x>0.27493</cdr:x>
      <cdr:y>0.31579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089355" y="1474839"/>
          <a:ext cx="471129" cy="4301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2400" b="1"/>
            <a:t>В</a:t>
          </a:r>
        </a:p>
      </cdr:txBody>
    </cdr:sp>
  </cdr:relSizeAnchor>
  <cdr:relSizeAnchor xmlns:cdr="http://schemas.openxmlformats.org/drawingml/2006/chartDrawing">
    <cdr:from>
      <cdr:x>0.23639</cdr:x>
      <cdr:y>0.58228</cdr:y>
    </cdr:from>
    <cdr:to>
      <cdr:x>0.28698</cdr:x>
      <cdr:y>0.65358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2201606" y="3512575"/>
          <a:ext cx="471129" cy="4301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400" b="1"/>
            <a:t>И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0.84367</cdr:x>
      <cdr:y>0.30379</cdr:y>
    </cdr:from>
    <cdr:to>
      <cdr:x>0.84726</cdr:x>
      <cdr:y>0.89741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="" xmlns:a16="http://schemas.microsoft.com/office/drawing/2014/main" id="{D86FF06C-5B95-4334-A492-0B80EE1FC59F}"/>
            </a:ext>
          </a:extLst>
        </cdr:cNvPr>
        <cdr:cNvCxnSpPr/>
      </cdr:nvCxnSpPr>
      <cdr:spPr>
        <a:xfrm xmlns:a="http://schemas.openxmlformats.org/drawingml/2006/main" flipH="1" flipV="1">
          <a:off x="7845672" y="1845292"/>
          <a:ext cx="33385" cy="3605812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0.531</cdr:x>
      <cdr:y>0.19698</cdr:y>
    </cdr:from>
    <cdr:to>
      <cdr:x>0.80323</cdr:x>
      <cdr:y>0.27603</cdr:y>
    </cdr:to>
    <cdr:sp macro="" textlink="">
      <cdr:nvSpPr>
        <cdr:cNvPr id="2" name="Прямоугольная выноска 1"/>
        <cdr:cNvSpPr/>
      </cdr:nvSpPr>
      <cdr:spPr>
        <a:xfrm xmlns:a="http://schemas.openxmlformats.org/drawingml/2006/main">
          <a:off x="4937990" y="1196505"/>
          <a:ext cx="2531578" cy="480172"/>
        </a:xfrm>
        <a:prstGeom xmlns:a="http://schemas.openxmlformats.org/drawingml/2006/main" prst="wedgeRectCallout">
          <a:avLst>
            <a:gd name="adj1" fmla="val 63703"/>
            <a:gd name="adj2" fmla="val 93875"/>
          </a:avLst>
        </a:prstGeom>
        <a:solidFill xmlns:a="http://schemas.openxmlformats.org/drawingml/2006/main">
          <a:sysClr val="window" lastClr="FFFFFF"/>
        </a:solidFill>
        <a:ln xmlns:a="http://schemas.openxmlformats.org/drawingml/2006/main" w="95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ru-RU" sz="1100" baseline="0">
              <a:solidFill>
                <a:srgbClr val="FF0000"/>
              </a:solidFill>
              <a:effectLst/>
              <a:latin typeface="+mj-lt"/>
              <a:ea typeface="+mn-ea"/>
              <a:cs typeface="+mn-cs"/>
            </a:rPr>
            <a:t>В 2014 г. изменилась методика учёта скорости доставки груза.</a:t>
          </a:r>
          <a:endParaRPr lang="ru-RU">
            <a:solidFill>
              <a:srgbClr val="FF0000"/>
            </a:solidFill>
            <a:effectLst/>
            <a:latin typeface="+mj-lt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0.08672</cdr:x>
      <cdr:y>0.29612</cdr:y>
    </cdr:from>
    <cdr:to>
      <cdr:x>0.45553</cdr:x>
      <cdr:y>0.31362</cdr:y>
    </cdr:to>
    <cdr:sp macro="" textlink="">
      <cdr:nvSpPr>
        <cdr:cNvPr id="3" name="Левая круглая скобка 2"/>
        <cdr:cNvSpPr/>
      </cdr:nvSpPr>
      <cdr:spPr>
        <a:xfrm xmlns:a="http://schemas.openxmlformats.org/drawingml/2006/main" rot="5400000">
          <a:off x="2468137" y="137023"/>
          <a:ext cx="106288" cy="3429672"/>
        </a:xfrm>
        <a:prstGeom xmlns:a="http://schemas.openxmlformats.org/drawingml/2006/main" prst="leftBracket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0.54627</cdr:x>
      <cdr:y>0.26689</cdr:y>
    </cdr:from>
    <cdr:to>
      <cdr:x>0.95807</cdr:x>
      <cdr:y>0.27785</cdr:y>
    </cdr:to>
    <cdr:sp macro="" textlink="">
      <cdr:nvSpPr>
        <cdr:cNvPr id="4" name="Левая круглая скобка 3"/>
        <cdr:cNvSpPr/>
      </cdr:nvSpPr>
      <cdr:spPr>
        <a:xfrm xmlns:a="http://schemas.openxmlformats.org/drawingml/2006/main" rot="5400000">
          <a:off x="6961441" y="-260278"/>
          <a:ext cx="66602" cy="3829485"/>
        </a:xfrm>
        <a:prstGeom xmlns:a="http://schemas.openxmlformats.org/drawingml/2006/main" prst="leftBracket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0.11292</cdr:x>
      <cdr:y>0.22801</cdr:y>
    </cdr:from>
    <cdr:to>
      <cdr:x>0.41917</cdr:x>
      <cdr:y>0.26817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050775" y="1375460"/>
          <a:ext cx="2849940" cy="2422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200" b="1" dirty="0">
              <a:solidFill>
                <a:srgbClr val="FF0000"/>
              </a:solidFill>
              <a:latin typeface="+mj-lt"/>
            </a:rPr>
            <a:t>МПС и единый</a:t>
          </a:r>
          <a:r>
            <a:rPr lang="ru-RU" sz="1200" b="1" baseline="0" dirty="0">
              <a:solidFill>
                <a:srgbClr val="FF0000"/>
              </a:solidFill>
              <a:latin typeface="+mj-lt"/>
            </a:rPr>
            <a:t> вагонный парк</a:t>
          </a:r>
          <a:endParaRPr lang="ru-RU" sz="1200" b="1" dirty="0">
            <a:solidFill>
              <a:srgbClr val="FF0000"/>
            </a:solidFill>
            <a:latin typeface="+mj-lt"/>
          </a:endParaRPr>
        </a:p>
      </cdr:txBody>
    </cdr:sp>
  </cdr:relSizeAnchor>
  <cdr:relSizeAnchor xmlns:cdr="http://schemas.openxmlformats.org/drawingml/2006/chartDrawing">
    <cdr:from>
      <cdr:x>0.54671</cdr:x>
      <cdr:y>0.21075</cdr:y>
    </cdr:from>
    <cdr:to>
      <cdr:x>0.94882</cdr:x>
      <cdr:y>0.26448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087560" y="1271354"/>
          <a:ext cx="3741964" cy="32412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200" b="1" dirty="0">
              <a:solidFill>
                <a:srgbClr val="FF0000"/>
              </a:solidFill>
              <a:latin typeface="+mj-lt"/>
            </a:rPr>
            <a:t>РЖД и конкуренция между операторами</a:t>
          </a:r>
        </a:p>
      </cdr:txBody>
    </cdr:sp>
  </cdr:relSizeAnchor>
  <cdr:relSizeAnchor xmlns:cdr="http://schemas.openxmlformats.org/drawingml/2006/chartDrawing">
    <cdr:from>
      <cdr:x>0.44204</cdr:x>
      <cdr:y>0.14064</cdr:y>
    </cdr:from>
    <cdr:to>
      <cdr:x>0.54755</cdr:x>
      <cdr:y>0.26685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4110731" y="854302"/>
          <a:ext cx="981181" cy="7666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000" b="1" dirty="0">
              <a:solidFill>
                <a:srgbClr val="FF0000"/>
              </a:solidFill>
              <a:latin typeface="+mj-lt"/>
            </a:rPr>
            <a:t>МПС и появление первых операторов</a:t>
          </a:r>
        </a:p>
      </cdr:txBody>
    </cdr:sp>
  </cdr:relSizeAnchor>
  <cdr:relSizeAnchor xmlns:cdr="http://schemas.openxmlformats.org/drawingml/2006/chartDrawing">
    <cdr:from>
      <cdr:x>0.46092</cdr:x>
      <cdr:y>0.26782</cdr:y>
    </cdr:from>
    <cdr:to>
      <cdr:x>0.53819</cdr:x>
      <cdr:y>0.28336</cdr:y>
    </cdr:to>
    <cdr:sp macro="" textlink="">
      <cdr:nvSpPr>
        <cdr:cNvPr id="8" name="Левая круглая скобка 7"/>
        <cdr:cNvSpPr/>
      </cdr:nvSpPr>
      <cdr:spPr>
        <a:xfrm xmlns:a="http://schemas.openxmlformats.org/drawingml/2006/main" rot="5400000">
          <a:off x="4598339" y="1314724"/>
          <a:ext cx="94373" cy="718553"/>
        </a:xfrm>
        <a:prstGeom xmlns:a="http://schemas.openxmlformats.org/drawingml/2006/main" prst="leftBracket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0.51592</cdr:x>
      <cdr:y>0.27761</cdr:y>
    </cdr:from>
    <cdr:to>
      <cdr:x>0.61146</cdr:x>
      <cdr:y>0.63344</cdr:y>
    </cdr:to>
    <cdr:cxnSp macro="">
      <cdr:nvCxnSpPr>
        <cdr:cNvPr id="4" name="Прямая со стрелкой 3">
          <a:extLst xmlns:a="http://schemas.openxmlformats.org/drawingml/2006/main">
            <a:ext uri="{FF2B5EF4-FFF2-40B4-BE49-F238E27FC236}">
              <a16:creationId xmlns="" xmlns:a16="http://schemas.microsoft.com/office/drawing/2014/main" id="{805F69EE-7B90-4E0C-882A-F02C0520E2C2}"/>
            </a:ext>
          </a:extLst>
        </cdr:cNvPr>
        <cdr:cNvCxnSpPr/>
      </cdr:nvCxnSpPr>
      <cdr:spPr>
        <a:xfrm xmlns:a="http://schemas.openxmlformats.org/drawingml/2006/main">
          <a:off x="4860648" y="1685396"/>
          <a:ext cx="900120" cy="2160288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0.57412</cdr:x>
      <cdr:y>0.32471</cdr:y>
    </cdr:from>
    <cdr:to>
      <cdr:x>0.77157</cdr:x>
      <cdr:y>0.45815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5408966" y="1971391"/>
          <a:ext cx="1860240" cy="810106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1100" b="1" dirty="0">
              <a:solidFill>
                <a:srgbClr val="FF0000"/>
              </a:solidFill>
              <a:latin typeface="+mj-lt"/>
            </a:rPr>
            <a:t>Январь 2015 г. вагонный парк достиг максимума и затем начал снижаться</a:t>
          </a:r>
        </a:p>
      </cdr:txBody>
    </cdr:sp>
  </cdr:relSizeAnchor>
  <cdr:relSizeAnchor xmlns:cdr="http://schemas.openxmlformats.org/drawingml/2006/chartDrawing">
    <cdr:from>
      <cdr:x>0.75477</cdr:x>
      <cdr:y>0.24795</cdr:y>
    </cdr:from>
    <cdr:to>
      <cdr:x>0.82165</cdr:x>
      <cdr:y>0.61861</cdr:y>
    </cdr:to>
    <cdr:cxnSp macro="">
      <cdr:nvCxnSpPr>
        <cdr:cNvPr id="10" name="Прямая со стрелкой 9">
          <a:extLst xmlns:a="http://schemas.openxmlformats.org/drawingml/2006/main">
            <a:ext uri="{FF2B5EF4-FFF2-40B4-BE49-F238E27FC236}">
              <a16:creationId xmlns="" xmlns:a16="http://schemas.microsoft.com/office/drawing/2014/main" id="{BABE0A6D-1C03-4A8F-8D87-45DAF9A0B53E}"/>
            </a:ext>
          </a:extLst>
        </cdr:cNvPr>
        <cdr:cNvCxnSpPr/>
      </cdr:nvCxnSpPr>
      <cdr:spPr>
        <a:xfrm xmlns:a="http://schemas.openxmlformats.org/drawingml/2006/main" flipH="1">
          <a:off x="7110950" y="1505372"/>
          <a:ext cx="630082" cy="2250300"/>
        </a:xfrm>
        <a:prstGeom xmlns:a="http://schemas.openxmlformats.org/drawingml/2006/main" prst="straightConnector1">
          <a:avLst/>
        </a:prstGeom>
        <a:ln xmlns:a="http://schemas.openxmlformats.org/drawingml/2006/main" w="22225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0.76433</cdr:x>
      <cdr:y>0.20348</cdr:y>
    </cdr:from>
    <cdr:to>
      <cdr:x>0.88412</cdr:x>
      <cdr:y>0.25123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7200960" y="1235336"/>
          <a:ext cx="1128580" cy="289898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 b="1" dirty="0">
              <a:solidFill>
                <a:srgbClr val="FF0000"/>
              </a:solidFill>
              <a:latin typeface="+mj-lt"/>
            </a:rPr>
            <a:t>Январь 2016</a:t>
          </a:r>
        </a:p>
      </cdr:txBody>
    </cdr:sp>
  </cdr:relSizeAnchor>
  <cdr:relSizeAnchor xmlns:cdr="http://schemas.openxmlformats.org/drawingml/2006/chartDrawing">
    <cdr:from>
      <cdr:x>0.64968</cdr:x>
      <cdr:y>0.45552</cdr:y>
    </cdr:from>
    <cdr:to>
      <cdr:x>0.67284</cdr:x>
      <cdr:y>0.60378</cdr:y>
    </cdr:to>
    <cdr:cxnSp macro="">
      <cdr:nvCxnSpPr>
        <cdr:cNvPr id="6" name="Прямая со стрелкой 5">
          <a:extLst xmlns:a="http://schemas.openxmlformats.org/drawingml/2006/main">
            <a:ext uri="{FF2B5EF4-FFF2-40B4-BE49-F238E27FC236}">
              <a16:creationId xmlns="" xmlns:a16="http://schemas.microsoft.com/office/drawing/2014/main" id="{42D3B9F2-CAB5-481C-817F-B11F787FB3FE}"/>
            </a:ext>
          </a:extLst>
        </cdr:cNvPr>
        <cdr:cNvCxnSpPr/>
      </cdr:nvCxnSpPr>
      <cdr:spPr>
        <a:xfrm xmlns:a="http://schemas.openxmlformats.org/drawingml/2006/main" flipH="1">
          <a:off x="6120845" y="2765540"/>
          <a:ext cx="218241" cy="90010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0.42038</cdr:x>
      <cdr:y>0.159</cdr:y>
    </cdr:from>
    <cdr:to>
      <cdr:x>0.61696</cdr:x>
      <cdr:y>0.27548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3960528" y="965300"/>
          <a:ext cx="1852006" cy="707202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100" b="1" dirty="0">
              <a:solidFill>
                <a:srgbClr val="FF0000"/>
              </a:solidFill>
              <a:latin typeface="+mj-lt"/>
            </a:rPr>
            <a:t>Август 2014-фактический запрет продления сроков службы вагона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121"/>
            <a:ext cx="2945659" cy="49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9121"/>
            <a:ext cx="2945659" cy="49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7041C5D-37CE-418D-83AC-F609528B7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2131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42" y="4715353"/>
            <a:ext cx="5434993" cy="446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121"/>
            <a:ext cx="2945659" cy="49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9121"/>
            <a:ext cx="2945659" cy="49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0" tIns="45745" rIns="91490" bIns="4574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1ABC10-AACA-416B-BC9B-087C01B587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38395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2109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011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2804C74-4891-432B-BDB9-FDB4166B76EF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10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639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114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BDC9487-351C-44C7-8BA3-1073ABA8F38D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11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599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7885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40D0B840-1F96-4564-A7E9-32ED8DA83096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12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2378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318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2C69BAD-97EC-42A9-93B2-F372A9602D03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13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4411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E0D7A416-BD92-420C-81AA-112EE9DA2E56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14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0921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626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6804A0C3-0458-4EE2-BE6D-CF36A5BA5C04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15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6452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8C050-228C-426E-A940-F7E4C29D85B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1637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7284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27395570-3F89-43AE-B6B5-BC5BB00CFEA0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17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903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8C050-228C-426E-A940-F7E4C29D85B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3960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830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64F42DA7-24CE-41C7-9DD5-A766838A63FD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19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763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7373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92FD38A-4714-4565-A06A-2A19458D9A27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4201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0035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295FE976-3C8F-4EA9-A675-ABF8A6300E6D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20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4408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933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579E4FC1-BDC9-466D-B337-765450B99ADE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21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2393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0138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3118EE52-C06F-4F09-9C3D-98AEEDCCFD88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22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83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02404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66EE4495-508E-43F5-92D6-F785150874B5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23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146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0342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E278B1AD-914D-4335-AEDF-9BEF87DB3B41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24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053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0547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249948AF-5009-4C76-9D15-5B0C6A6CA45E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25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9271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0650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D6F40F5-87E4-4A8A-9DCD-EDDE639C8072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26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0134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0854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77A52086-00C4-4264-9970-D041BD898C3D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28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2054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059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A44C6D2-A233-460F-8A89-EEA1B6AAE575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29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4143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162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F03552C-EEAC-415E-9249-7368CE93C7D2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30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760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7885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40D0B840-1F96-4564-A7E9-32ED8DA83096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2378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059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A44C6D2-A233-460F-8A89-EEA1B6AAE575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31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2636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2644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77BD38B9-32C0-4558-ABEC-72F94BA3C954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32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2316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85D51EA-5597-4F40-8549-FA741C44958C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33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2340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674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95CB4F2-7622-4884-87FB-8523F0401571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34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2514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4CEBF235-3DFE-4DEC-8C28-16BDF8D398D8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35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346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878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3939DCD-4D61-4C18-94CF-56D945D5AAEB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36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481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3210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912C860-0473-4DE0-86D7-76F68BF8996F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37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333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4CEBF235-3DFE-4DEC-8C28-16BDF8D398D8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38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7884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2186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975B072-2CC0-4E6D-B9B3-921BA001524E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39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3168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8C050-228C-426E-A940-F7E4C29D85B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2855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81924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3B5B7CF9-1A0B-40EC-8FFD-A0B48256D879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4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29635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469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96372A8-C87B-4FD2-8B33-5C01E4646F3A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41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3676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469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96372A8-C87B-4FD2-8B33-5C01E4646F3A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42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4809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1469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96372A8-C87B-4FD2-8B33-5C01E4646F3A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43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3243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2698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384A339-D90D-4414-8ECD-E340FCDADA95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44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0998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9114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BDC9487-351C-44C7-8BA3-1073ABA8F38D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45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60996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28004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2D8955D2-0A66-4AB3-A08D-73175B3F3676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46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13661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12902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B6BF6A8-9A01-43F5-A91C-7574875CE6CB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47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32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83972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966C231-11E5-45B8-86E7-73961E8A0F92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5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012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84996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29AD9654-A8EC-4BFC-B31A-EA395ABBA4FF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6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357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86020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CE2946F6-B1C8-4813-A535-207287C0E7C5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7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093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87044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7440C83-9D8E-4AC2-A941-2615B6056709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8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35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itchFamily="34" charset="0"/>
            </a:endParaRPr>
          </a:p>
        </p:txBody>
      </p:sp>
      <p:sp>
        <p:nvSpPr>
          <p:cNvPr id="88068" name="Номер слайда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9384" indent="-284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751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2519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47524" indent="-2275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02530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7535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12541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546" indent="-2275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38F1555-18B6-4E6A-8CDB-A6A72FE63167}" type="slidenum">
              <a:rPr lang="ru-RU" altLang="ru-RU" sz="1200">
                <a:latin typeface="Arial" pitchFamily="34" charset="0"/>
              </a:rPr>
              <a:pPr eaLnBrk="1" hangingPunct="1">
                <a:defRPr/>
              </a:pPr>
              <a:t>9</a:t>
            </a:fld>
            <a:endParaRPr lang="ru-RU" altLang="ru-RU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857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9154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485900" y="333169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E9B0-A1C5-47E3-9861-BE8ADFCD53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8915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7AED-B506-4913-A405-24AB3886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846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675BB-7BE5-4A74-B21F-92D19D8F79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00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85021-3E91-4F21-A7DB-9D6A3F7BCF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154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3550" y="609600"/>
            <a:ext cx="767715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33550" y="2507786"/>
            <a:ext cx="767715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92B74-42D0-44A3-BF79-BE7CF55381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25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9534-68FD-4F3C-9CAE-DA2EF3B29B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9443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032111" y="1535113"/>
            <a:ext cx="437859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95300" y="2362201"/>
            <a:ext cx="4376870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362201"/>
            <a:ext cx="4378590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D403-4EFE-4DC3-A055-92F7D695CB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73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CF5A6-B01C-4B20-8AF0-163375D348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070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3D366-A1DA-47ED-99EC-E6968208F6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5325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5300" y="1524001"/>
            <a:ext cx="3259006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604D7-7170-4939-81DA-A7D85F7B5B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4532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59436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81200" y="1831975"/>
            <a:ext cx="59436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81200" y="1166787"/>
            <a:ext cx="59436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EE12-1914-423A-9AFF-BE459F9218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6440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95300" y="6416675"/>
            <a:ext cx="23114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ct val="20000"/>
              </a:spcBef>
              <a:defRPr kumimoji="0" sz="1200">
                <a:solidFill>
                  <a:schemeClr val="tx1">
                    <a:shade val="50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ru-RU"/>
              <a:t>ЦЭС ОАО "РЖД"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384550" y="6416675"/>
            <a:ext cx="31369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spcBef>
                <a:spcPct val="20000"/>
              </a:spcBef>
              <a:defRPr kumimoji="0" sz="1200">
                <a:solidFill>
                  <a:schemeClr val="tx1">
                    <a:shade val="50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585200" y="6416675"/>
            <a:ext cx="8255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spcBef>
                <a:spcPct val="20000"/>
              </a:spcBef>
              <a:defRPr kumimoji="0" sz="1200">
                <a:solidFill>
                  <a:schemeClr val="tx1">
                    <a:shade val="50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7AF7195-4446-47F3-ACE8-A594C7D7A0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8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ecc.ru/img/news/kirienko4_s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n-nn.ru/images/dpix/644_b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6.jpeg"/><Relationship Id="rId4" Type="http://schemas.openxmlformats.org/officeDocument/2006/relationships/hyperlink" Target="http://dic.academic.ru/pictures/enc_biography/0af5940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://img-fotki.yandex.ru/get/52/min-net05.226/0_17b39_d5c702a2_X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hyperlink" Target="http://press.rzd.ru/dbmm/images/9/121/2358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299E9-C953-41DB-8A10-C22467C7FD75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57136" y="5148272"/>
            <a:ext cx="452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+mj-lt"/>
              </a:rPr>
              <a:t>Фарид Хусаинов </a:t>
            </a:r>
          </a:p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кандидат экономических наук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112" y="6053152"/>
            <a:ext cx="922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+mj-lt"/>
              </a:rPr>
              <a:t>Москва, </a:t>
            </a:r>
            <a:r>
              <a:rPr lang="ru-RU" sz="1800" dirty="0" smtClean="0">
                <a:solidFill>
                  <a:schemeClr val="bg1"/>
                </a:solidFill>
                <a:latin typeface="+mj-lt"/>
              </a:rPr>
              <a:t>19 мая </a:t>
            </a:r>
            <a:r>
              <a:rPr lang="ru-RU" sz="1800" dirty="0">
                <a:solidFill>
                  <a:schemeClr val="bg1"/>
                </a:solidFill>
                <a:latin typeface="+mj-lt"/>
              </a:rPr>
              <a:t>2018  г.</a:t>
            </a: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>
          <a:xfrm>
            <a:off x="3332784" y="6399396"/>
            <a:ext cx="3136900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2448" y="3749101"/>
            <a:ext cx="859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Cyr" panose="020B0604020202020204" pitchFamily="34" charset="0"/>
                <a:cs typeface="Arial Cyr" panose="020B0604020202020204" pitchFamily="34" charset="0"/>
              </a:rPr>
              <a:t>Доклад на 14-х Чтениях памяти Г.В. Лебедева</a:t>
            </a:r>
            <a:endParaRPr lang="ru-RU" dirty="0">
              <a:solidFill>
                <a:schemeClr val="bg1"/>
              </a:solidFill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014C36C3-4F5F-4C8D-8B8F-AF12A21C65E0}"/>
              </a:ext>
            </a:extLst>
          </p:cNvPr>
          <p:cNvSpPr/>
          <p:nvPr/>
        </p:nvSpPr>
        <p:spPr>
          <a:xfrm>
            <a:off x="182364" y="1869759"/>
            <a:ext cx="9541272" cy="1508105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ru-RU" sz="3200" b="1" dirty="0">
                <a:solidFill>
                  <a:srgbClr val="002060"/>
                </a:solidFill>
                <a:latin typeface="+mj-lt"/>
              </a:rPr>
              <a:t>Структурная реформа железнодорожного транспорта в России: </a:t>
            </a:r>
            <a:endParaRPr lang="en-US" sz="32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ru-RU" sz="2800" dirty="0">
                <a:solidFill>
                  <a:srgbClr val="002060"/>
                </a:solidFill>
                <a:latin typeface="+mj-lt"/>
              </a:rPr>
              <a:t>достижения, проблемы и перспективы (1998-2018)</a:t>
            </a:r>
            <a:endParaRPr lang="ru-RU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925999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524B8B5A-3316-4746-A413-579C023C0687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10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graphicFrame>
        <p:nvGraphicFramePr>
          <p:cNvPr id="5" name="Диаграмма 4"/>
          <p:cNvGraphicFramePr>
            <a:graphicFrameLocks noGrp="1"/>
          </p:cNvGraphicFramePr>
          <p:nvPr/>
        </p:nvGraphicFramePr>
        <p:xfrm>
          <a:off x="542412" y="278580"/>
          <a:ext cx="9210675" cy="615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631825" y="6396038"/>
            <a:ext cx="900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900">
                <a:solidFill>
                  <a:schemeClr val="bg1"/>
                </a:solidFill>
                <a:latin typeface="Arial" pitchFamily="34" charset="0"/>
              </a:rPr>
              <a:t>Источник: Хусаинов Ф.И. Демонополизация железнодорожного транспорта и развитие системы операторских компаний.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900">
                <a:solidFill>
                  <a:schemeClr val="bg1"/>
                </a:solidFill>
                <a:latin typeface="Arial" pitchFamily="34" charset="0"/>
              </a:rPr>
              <a:t>Монография – Саратов, Новый ветер, - 322 с</a:t>
            </a:r>
            <a:r>
              <a:rPr lang="ru-RU" altLang="ru-RU" sz="1100">
                <a:solidFill>
                  <a:schemeClr val="bg1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917C5178-E5F2-4136-A46F-AC84C91F9419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11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2675" y="1808163"/>
            <a:ext cx="5130800" cy="3871912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ru-RU">
              <a:cs typeface="+mn-cs"/>
            </a:endParaRPr>
          </a:p>
        </p:txBody>
      </p:sp>
      <p:pic>
        <p:nvPicPr>
          <p:cNvPr id="22532" name="Picture 1" descr="E:\2_ДомашнийПК\Фото\Портреты\РЖД\375626_20020110202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1089025"/>
            <a:ext cx="2651125" cy="1979613"/>
          </a:xfrm>
          <a:prstGeom prst="rect">
            <a:avLst/>
          </a:prstGeom>
          <a:noFill/>
          <a:ln w="44450">
            <a:solidFill>
              <a:srgbClr val="C4151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1173163" y="2168525"/>
            <a:ext cx="4770437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ea typeface="TimesNewRomanPSMT"/>
              </a:rPr>
              <a:t>    «Неумение или нежелание изменяться в соответствии с требованиями времени представляет для железнодорожного транспорта большую опасность, чем сами изменения, какими бы сложными они ни были».</a:t>
            </a:r>
          </a:p>
          <a:p>
            <a:pPr algn="just">
              <a:defRPr/>
            </a:pPr>
            <a:endParaRPr lang="ru-RU" sz="1400" dirty="0">
              <a:solidFill>
                <a:schemeClr val="bg1"/>
              </a:solidFill>
              <a:latin typeface="+mj-lt"/>
              <a:cs typeface="+mn-cs"/>
            </a:endParaRPr>
          </a:p>
          <a:p>
            <a:pPr algn="just" eaLnBrk="0" hangingPunct="0"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ea typeface="TimesNewRomanPSMT"/>
              </a:rPr>
              <a:t>Из доклада министра путей сообщения Н.Е. Аксёненко </a:t>
            </a:r>
            <a:endParaRPr lang="ru-RU" sz="1400" dirty="0">
              <a:solidFill>
                <a:schemeClr val="bg1"/>
              </a:solidFill>
              <a:latin typeface="+mj-lt"/>
              <a:cs typeface="+mn-cs"/>
            </a:endParaRPr>
          </a:p>
          <a:p>
            <a:pPr algn="just" eaLnBrk="0" hangingPunct="0">
              <a:defRPr/>
            </a:pPr>
            <a:endParaRPr lang="ru-RU" sz="1100" dirty="0">
              <a:solidFill>
                <a:schemeClr val="bg1"/>
              </a:solidFill>
              <a:latin typeface="+mj-lt"/>
              <a:ea typeface="TimesNewRomanPSMT"/>
            </a:endParaRPr>
          </a:p>
          <a:p>
            <a:pPr algn="r" eaLnBrk="0" hangingPunct="0">
              <a:defRPr/>
            </a:pPr>
            <a:r>
              <a:rPr lang="ru-RU" sz="1100" dirty="0">
                <a:solidFill>
                  <a:schemeClr val="bg1"/>
                </a:solidFill>
                <a:latin typeface="+mj-lt"/>
                <a:ea typeface="TimesNewRomanPSMT"/>
              </a:rPr>
              <a:t>(Железнодорожный транспорт. 2000. № 9. С. 4.)</a:t>
            </a:r>
            <a:endParaRPr lang="ru-RU" sz="11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43713" y="3429000"/>
            <a:ext cx="2792412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400" b="1" dirty="0">
                <a:solidFill>
                  <a:schemeClr val="bg1"/>
                </a:solidFill>
                <a:latin typeface="+mj-lt"/>
                <a:cs typeface="+mn-cs"/>
              </a:rPr>
              <a:t>Н.Е. Аксёненко –министр путей сообщения РФ в 1997-2002 гг. </a:t>
            </a:r>
          </a:p>
          <a:p>
            <a:pPr>
              <a:defRPr/>
            </a:pPr>
            <a:endParaRPr lang="ru-RU" sz="1400" dirty="0">
              <a:solidFill>
                <a:schemeClr val="bg1"/>
              </a:solidFill>
              <a:latin typeface="+mj-lt"/>
              <a:cs typeface="+mn-cs"/>
            </a:endParaRPr>
          </a:p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(</a:t>
            </a:r>
            <a:r>
              <a:rPr lang="ru-RU" sz="1200" dirty="0">
                <a:solidFill>
                  <a:schemeClr val="bg1"/>
                </a:solidFill>
                <a:latin typeface="+mj-lt"/>
                <a:cs typeface="+mn-cs"/>
              </a:rPr>
              <a:t>с 12.05.1999 г. по 16.09.1999 г. – первый заместитель председателя Правительства РФ, с 16.09.1999 г. по 10.01.2000 г . совмещал должности первого заместителя председателя Правительства РФ и Министра путей сообщения РФ</a:t>
            </a: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). 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1813" y="368300"/>
            <a:ext cx="47720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Измениться – или умереть!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6675411-E986-4D24-A8E7-010A062847F8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12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92472" y="1628760"/>
            <a:ext cx="8821176" cy="461665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002060"/>
                </a:solidFill>
                <a:latin typeface="+mj-lt"/>
              </a:rPr>
              <a:t>2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. Программа реформ</a:t>
            </a:r>
            <a:endParaRPr lang="ru-RU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89887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3BF2590-87DF-4DAB-911F-D03DF06F6283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13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277813"/>
            <a:ext cx="8101013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ctr">
              <a:defRPr/>
            </a:pP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Плюсы и минусы двух моделей, при их реализации на сети российских железных дорог</a:t>
            </a:r>
            <a:endParaRPr lang="ru-RU" dirty="0">
              <a:solidFill>
                <a:srgbClr val="C00000"/>
              </a:solidFill>
              <a:latin typeface="+mj-lt"/>
              <a:cs typeface="+mn-cs"/>
            </a:endParaRPr>
          </a:p>
        </p:txBody>
      </p:sp>
      <p:graphicFrame>
        <p:nvGraphicFramePr>
          <p:cNvPr id="9" name="Схема 8"/>
          <p:cNvGraphicFramePr/>
          <p:nvPr/>
        </p:nvGraphicFramePr>
        <p:xfrm>
          <a:off x="1082484" y="818652"/>
          <a:ext cx="7831044" cy="558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6C52A3F2-D738-4FCD-A0F1-3D60EBACA86A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14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722313" y="320675"/>
            <a:ext cx="8551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Первый вариант концепции реформирования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железнодорожного транспорта был утверждён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правительством С.В. Кириенко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rgbClr val="C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448" y="1358724"/>
            <a:ext cx="8101080" cy="175432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ru-RU" altLang="ru-RU" sz="1800">
              <a:solidFill>
                <a:srgbClr val="C00000"/>
              </a:solidFill>
              <a:latin typeface="Arial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ru-RU" altLang="ru-RU" sz="180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15 мая 1998 г. было подписано Постановление Правительства № 448  </a:t>
            </a:r>
          </a:p>
          <a:p>
            <a:pPr algn="ctr" eaLnBrk="1" hangingPunct="1">
              <a:defRPr/>
            </a:pPr>
            <a:r>
              <a:rPr lang="ru-RU" altLang="ru-RU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«</a:t>
            </a:r>
            <a:r>
              <a:rPr lang="ru-RU" altLang="ru-RU" b="1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О Концепции структурной реформы федерального железнодорожного транспорта</a:t>
            </a:r>
            <a:r>
              <a:rPr lang="ru-RU" altLang="ru-RU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»</a:t>
            </a:r>
          </a:p>
          <a:p>
            <a:pPr algn="ctr" eaLnBrk="1" hangingPunct="1">
              <a:defRPr/>
            </a:pPr>
            <a:endParaRPr lang="ru-RU" altLang="ru-RU">
              <a:solidFill>
                <a:srgbClr val="C000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6631" name="Rectangle 1"/>
          <p:cNvSpPr>
            <a:spLocks noChangeArrowheads="1"/>
          </p:cNvSpPr>
          <p:nvPr/>
        </p:nvSpPr>
        <p:spPr bwMode="auto">
          <a:xfrm>
            <a:off x="812800" y="3519488"/>
            <a:ext cx="47704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Концепция не предусматривала ни акционирования, ни приватизации: "Железные дороги - государственные унитарные предприятия».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Лишь грузовые компании-операторы (да и то, на третьем, заключительном этапе) могли быть акционированы.</a:t>
            </a:r>
            <a:endParaRPr lang="ru-RU" altLang="ru-RU" sz="1800" b="1">
              <a:solidFill>
                <a:srgbClr val="C00000"/>
              </a:solidFill>
              <a:latin typeface="Arial" pitchFamily="34" charset="0"/>
            </a:endParaRPr>
          </a:p>
        </p:txBody>
      </p:sp>
      <p:pic>
        <p:nvPicPr>
          <p:cNvPr id="26632" name="Picture 2" descr="Картинка 45 из 3588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3519488"/>
            <a:ext cx="1665288" cy="221932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275" y="5949950"/>
            <a:ext cx="2879725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С.В. Кириенко – председатель Правительства РФ </a:t>
            </a:r>
          </a:p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с апреля по август 1998 г.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E5A9A4E6-FDA4-4F4B-892E-080685F73835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15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448" y="548616"/>
            <a:ext cx="7561008" cy="175432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ru-RU" sz="1800" dirty="0">
              <a:solidFill>
                <a:srgbClr val="C00000"/>
              </a:solidFill>
              <a:latin typeface="Arial" pitchFamily="34" charset="0"/>
              <a:ea typeface="Times New Roman" pitchFamily="18" charset="0"/>
            </a:endParaRPr>
          </a:p>
          <a:p>
            <a:pPr algn="ctr">
              <a:defRPr/>
            </a:pPr>
            <a:r>
              <a:rPr lang="ru-RU" sz="1800" dirty="0">
                <a:solidFill>
                  <a:srgbClr val="C00000"/>
                </a:solidFill>
                <a:latin typeface="Arial" pitchFamily="34" charset="0"/>
                <a:ea typeface="TimesNewRomanPSMT"/>
                <a:cs typeface="Arial" pitchFamily="34" charset="0"/>
              </a:rPr>
              <a:t>К середине 2000 года в МПС был разработан проект </a:t>
            </a:r>
          </a:p>
          <a:p>
            <a:pPr algn="ctr">
              <a:defRPr/>
            </a:pPr>
            <a:r>
              <a:rPr lang="ru-RU" b="1" dirty="0">
                <a:solidFill>
                  <a:srgbClr val="C00000"/>
                </a:solidFill>
                <a:latin typeface="Arial" pitchFamily="34" charset="0"/>
                <a:ea typeface="TimesNewRomanPSMT"/>
                <a:cs typeface="Arial" pitchFamily="34" charset="0"/>
              </a:rPr>
              <a:t>«Концепции развития структурной реформы железнодорожного транспорта России»</a:t>
            </a:r>
            <a:r>
              <a:rPr lang="ru-RU" sz="1800" dirty="0">
                <a:solidFill>
                  <a:srgbClr val="C00000"/>
                </a:solidFill>
                <a:latin typeface="Arial" pitchFamily="34" charset="0"/>
                <a:ea typeface="TimesNewRomanPSMT"/>
                <a:cs typeface="Arial" pitchFamily="34" charset="0"/>
              </a:rPr>
              <a:t>.</a:t>
            </a:r>
          </a:p>
          <a:p>
            <a:pPr algn="ctr">
              <a:defRPr/>
            </a:pPr>
            <a:endParaRPr lang="ru-RU" dirty="0">
              <a:solidFill>
                <a:srgbClr val="C00000"/>
              </a:solidFill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27654" name="Rectangle 1"/>
          <p:cNvSpPr>
            <a:spLocks noChangeArrowheads="1"/>
          </p:cNvSpPr>
          <p:nvPr/>
        </p:nvSpPr>
        <p:spPr bwMode="auto">
          <a:xfrm>
            <a:off x="901700" y="2528888"/>
            <a:ext cx="63023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solidFill>
                  <a:srgbClr val="C00000"/>
                </a:solidFill>
                <a:latin typeface="Arial" pitchFamily="34" charset="0"/>
                <a:ea typeface="TimesNewRomanPSMT"/>
              </a:rPr>
              <a:t>   В июне 2000 г. причастные провели итоговое обсуждение проекта Концепции на заседании в Сочи, а 25 июля состоялось еще одно совещание в Москве уже с участием министра экономического развития и торговли Германа Грефа и руководителя Рабочего центра экономических реформ при Правительстве РФ Владимира Мау.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solidFill>
                  <a:srgbClr val="C00000"/>
                </a:solidFill>
                <a:latin typeface="Arial" pitchFamily="34" charset="0"/>
                <a:ea typeface="TimesNewRomanPSMT"/>
              </a:rPr>
              <a:t>   16 августа 2000 г. Николай Аксененко представил проект Концепции на коллегии МПС.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solidFill>
                  <a:srgbClr val="C00000"/>
                </a:solidFill>
                <a:latin typeface="Arial" pitchFamily="34" charset="0"/>
                <a:ea typeface="TimesNewRomanPSMT"/>
              </a:rPr>
              <a:t>    Его аргументация строилась в основном на том, что отрасль нуждается в инвестициях, а в силу своего правового статуса не имеет современных инвестиционных инструментов. При этом Аксененко отметил как парадокс такое положение, когда </a:t>
            </a:r>
            <a:r>
              <a:rPr lang="ru-RU" altLang="ru-RU" sz="1600">
                <a:solidFill>
                  <a:srgbClr val="C00000"/>
                </a:solidFill>
                <a:latin typeface="Calibri" pitchFamily="34" charset="0"/>
                <a:ea typeface="TimesNewRomanPSMT"/>
              </a:rPr>
              <a:t>«</a:t>
            </a:r>
            <a:r>
              <a:rPr lang="ru-RU" altLang="ru-RU" sz="1600">
                <a:solidFill>
                  <a:srgbClr val="C00000"/>
                </a:solidFill>
                <a:latin typeface="Arial" pitchFamily="34" charset="0"/>
                <a:ea typeface="TimesNewRomanPSMT"/>
              </a:rPr>
              <a:t>самое государственное</a:t>
            </a:r>
            <a:r>
              <a:rPr lang="ru-RU" altLang="ru-RU" sz="1600">
                <a:solidFill>
                  <a:srgbClr val="C00000"/>
                </a:solidFill>
                <a:latin typeface="Calibri" pitchFamily="34" charset="0"/>
                <a:ea typeface="TimesNewRomanPSMT"/>
              </a:rPr>
              <a:t>»</a:t>
            </a:r>
            <a:r>
              <a:rPr lang="ru-RU" altLang="ru-RU" sz="1600">
                <a:solidFill>
                  <a:srgbClr val="C00000"/>
                </a:solidFill>
                <a:latin typeface="Arial" pitchFamily="34" charset="0"/>
                <a:ea typeface="TimesNewRomanPSMT"/>
              </a:rPr>
              <a:t> из хозяйственных министерств, МПС получает от бюджета наименьшую сумму средств на капвложения. 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F3DB202-1219-40E3-8621-12D463F33F36}" type="slidenum">
              <a:rPr lang="ru-RU" sz="3600" b="1" smtClean="0">
                <a:solidFill>
                  <a:srgbClr val="C4151C"/>
                </a:solidFill>
                <a:latin typeface="RussianRail G Pro Medium" pitchFamily="50" charset="-52"/>
              </a:rPr>
              <a:pPr/>
              <a:t>16</a:t>
            </a:fld>
            <a:endParaRPr lang="ru-RU" sz="3600" b="1">
              <a:solidFill>
                <a:srgbClr val="C4151C"/>
              </a:solidFill>
              <a:latin typeface="RussianRail G Pro Medium" pitchFamily="50" charset="-52"/>
            </a:endParaRPr>
          </a:p>
        </p:txBody>
      </p:sp>
      <p:sp>
        <p:nvSpPr>
          <p:cNvPr id="5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2448" y="368592"/>
            <a:ext cx="5760768" cy="6030804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843252" y="4149096"/>
            <a:ext cx="27927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Б.Е. Немцов – первый вице-премьер Правительства РФ </a:t>
            </a:r>
          </a:p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в 1997-1998 гг.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92472" y="638628"/>
            <a:ext cx="549073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NewRomanPSMT"/>
                <a:cs typeface="Arial" pitchFamily="34" charset="0"/>
              </a:rPr>
              <a:t>   Эта концепция нацелена на то, что бы снизить тарифы, а главный её смысл состоит в том, что бы внутри железнодорожного</a:t>
            </a:r>
            <a:r>
              <a:rPr kumimoji="0" lang="ru-RU" sz="16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NewRomanPSMT"/>
                <a:cs typeface="Arial" pitchFamily="34" charset="0"/>
              </a:rPr>
              <a:t> транспорта России выделить два сектора. Один – монопольный сектор, к которому относится в первую очередь, всё, что связано с железнодорожным полотном, всё, что связано фактически с контролем за железнодорожными перевозками; и потенциально-конкурентный сектор – речь идёт о самих железнодорожных компаниях, которые могут потенциально стать конкурентными, если на одном и том же перегоне, например, могут работать более, чем одна компания.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aseline="0" dirty="0">
                <a:solidFill>
                  <a:srgbClr val="C00000"/>
                </a:solidFill>
                <a:latin typeface="Arial" pitchFamily="34" charset="0"/>
                <a:ea typeface="TimesNewRomanPSMT"/>
                <a:cs typeface="Arial" pitchFamily="34" charset="0"/>
              </a:rPr>
              <a:t>   В течении 1998 и 1999 г. уже должны быть созданы первые грузовые компании и, когда действительно будет конкуренция, мы будем отходить от государственного регулирования тарифов и будем делать тарифы свободными.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TimesNewRomanPSM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Из доклада первого заместителя Председателя Правительства РФ Б.Е. Немцова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на Всероссийском тарифном съезде потребителей услуг и работников железнодорожного транспорта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(«Бюллетень транспортной информации»,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№ 7, 1998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г.)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3264" y="998676"/>
            <a:ext cx="2609850" cy="22860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60F95427-37E0-44E5-B95E-6E74A7C92564}"/>
              </a:ext>
            </a:extLst>
          </p:cNvPr>
          <p:cNvSpPr/>
          <p:nvPr/>
        </p:nvSpPr>
        <p:spPr>
          <a:xfrm>
            <a:off x="6843252" y="4149096"/>
            <a:ext cx="1170156" cy="2700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9653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9A59F934-6561-4CDF-9923-D4AB1EA81632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17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2313" y="3338513"/>
            <a:ext cx="6210300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Программа, должна была реализовываться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в три этапа: </a:t>
            </a:r>
          </a:p>
          <a:p>
            <a:pPr>
              <a:defRPr/>
            </a:pPr>
            <a:r>
              <a:rPr lang="ru-RU" sz="2000" b="1" dirty="0">
                <a:solidFill>
                  <a:srgbClr val="C00000"/>
                </a:solidFill>
                <a:latin typeface="+mj-lt"/>
                <a:cs typeface="+mn-cs"/>
              </a:rPr>
              <a:t>первый этап - 2001-2002 годы; </a:t>
            </a:r>
          </a:p>
          <a:p>
            <a:pPr>
              <a:defRPr/>
            </a:pPr>
            <a:r>
              <a:rPr lang="ru-RU" sz="2000" b="1" dirty="0">
                <a:solidFill>
                  <a:srgbClr val="C00000"/>
                </a:solidFill>
                <a:latin typeface="+mj-lt"/>
                <a:cs typeface="+mn-cs"/>
              </a:rPr>
              <a:t>второй этап - 2003-2005 годы; </a:t>
            </a:r>
          </a:p>
          <a:p>
            <a:pPr>
              <a:defRPr/>
            </a:pPr>
            <a:r>
              <a:rPr lang="ru-RU" sz="2000" b="1" dirty="0">
                <a:solidFill>
                  <a:srgbClr val="C00000"/>
                </a:solidFill>
                <a:latin typeface="+mj-lt"/>
                <a:cs typeface="+mn-cs"/>
              </a:rPr>
              <a:t>третий этап - 2006-2010 годы.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448" y="368592"/>
            <a:ext cx="7470996" cy="24006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ru-RU" sz="1800" dirty="0">
              <a:solidFill>
                <a:srgbClr val="C00000"/>
              </a:solidFill>
              <a:latin typeface="Arial" pitchFamily="34" charset="0"/>
              <a:ea typeface="Times New Roman" pitchFamily="18" charset="0"/>
            </a:endParaRPr>
          </a:p>
          <a:p>
            <a:pPr algn="ctr">
              <a:defRPr/>
            </a:pPr>
            <a:r>
              <a:rPr lang="ru-RU" sz="2000" dirty="0">
                <a:solidFill>
                  <a:srgbClr val="C00000"/>
                </a:solidFill>
                <a:latin typeface="+mj-lt"/>
              </a:rPr>
              <a:t>18 мая 2001 г. Постановлением Правительства РФ № 384, подписанным М.М. Касьяновым</a:t>
            </a:r>
          </a:p>
          <a:p>
            <a:pPr algn="ctr">
              <a:defRPr/>
            </a:pPr>
            <a:r>
              <a:rPr lang="ru-RU" sz="2000" dirty="0">
                <a:solidFill>
                  <a:srgbClr val="C00000"/>
                </a:solidFill>
                <a:latin typeface="+mj-lt"/>
              </a:rPr>
              <a:t> была утверждена </a:t>
            </a:r>
          </a:p>
          <a:p>
            <a:pPr algn="ctr">
              <a:defRPr/>
            </a:pPr>
            <a:r>
              <a:rPr lang="ru-RU" b="1" dirty="0">
                <a:solidFill>
                  <a:srgbClr val="C00000"/>
                </a:solidFill>
                <a:latin typeface="+mj-lt"/>
              </a:rPr>
              <a:t>«Программа структурной реформы </a:t>
            </a:r>
          </a:p>
          <a:p>
            <a:pPr algn="ctr">
              <a:defRPr/>
            </a:pPr>
            <a:r>
              <a:rPr lang="ru-RU" b="1" dirty="0">
                <a:solidFill>
                  <a:srgbClr val="C00000"/>
                </a:solidFill>
                <a:latin typeface="+mj-lt"/>
              </a:rPr>
              <a:t>на железнодорожном транспорте»</a:t>
            </a:r>
            <a:endParaRPr lang="ru-RU" dirty="0">
              <a:solidFill>
                <a:srgbClr val="C00000"/>
              </a:solidFill>
              <a:latin typeface="+mj-lt"/>
              <a:ea typeface="Times New Roman" pitchFamily="18" charset="0"/>
            </a:endParaRPr>
          </a:p>
          <a:p>
            <a:pPr algn="ctr">
              <a:defRPr/>
            </a:pPr>
            <a:endParaRPr lang="ru-RU" dirty="0">
              <a:solidFill>
                <a:srgbClr val="C00000"/>
              </a:solidFill>
              <a:latin typeface="Arial" pitchFamily="34" charset="0"/>
              <a:ea typeface="Times New Roman" pitchFamily="18" charset="0"/>
            </a:endParaRPr>
          </a:p>
        </p:txBody>
      </p:sp>
      <p:pic>
        <p:nvPicPr>
          <p:cNvPr id="28679" name="Picture 2" descr="Картинка 48 из 160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3338513"/>
            <a:ext cx="2339975" cy="27305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483350" y="6219825"/>
            <a:ext cx="30622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М.М. Касьянов – Председатель Правительства РФ в 2001-2003 гг.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F3DB202-1219-40E3-8621-12D463F33F36}" type="slidenum">
              <a:rPr lang="ru-RU" sz="3600" b="1" smtClean="0">
                <a:solidFill>
                  <a:srgbClr val="C4151C"/>
                </a:solidFill>
                <a:latin typeface="RussianRail G Pro Medium" pitchFamily="50" charset="-52"/>
              </a:rPr>
              <a:pPr/>
              <a:t>18</a:t>
            </a:fld>
            <a:endParaRPr lang="ru-RU" sz="3600" b="1">
              <a:solidFill>
                <a:srgbClr val="C4151C"/>
              </a:solidFill>
              <a:latin typeface="RussianRail G Pro Medium" pitchFamily="50" charset="-52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Удельный вес отправок, доставленных с просрочкой, %</a:t>
            </a:r>
            <a:endParaRPr kumimoji="0" lang="ru-RU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92832" y="1268712"/>
            <a:ext cx="5940792" cy="5130684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32424" y="4059084"/>
            <a:ext cx="29727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Е.Г. Ясин – </a:t>
            </a:r>
            <a:r>
              <a:rPr lang="ru-RU" sz="1400" dirty="0" err="1">
                <a:solidFill>
                  <a:schemeClr val="bg1"/>
                </a:solidFill>
                <a:latin typeface="+mj-lt"/>
              </a:rPr>
              <a:t>д.э.н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., профессор, </a:t>
            </a:r>
          </a:p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в 1994-1997 гг. министр экономики РФ, </a:t>
            </a:r>
          </a:p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с апреля 1997 по март1998 министр «без портфеля», </a:t>
            </a:r>
          </a:p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с 1998 г. – научный руководитель ГУ «Высшая школа экономики».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782844" y="1479513"/>
            <a:ext cx="567075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  Один участников разработки Концепции</a:t>
            </a:r>
            <a:r>
              <a:rPr kumimoji="0" lang="ru-RU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-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Е.Г. Ясин впоследствии, в апреле 2000 года, вспоминал: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</a:rPr>
              <a:t>   «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Принципиально разных позиций тогда было две. Одна - за радикальное реформирование отрасли, другая - против. Железнодорожники рьяно поддерживали вторую точку зрения. Сейчас же ситуация повторяется. Только позиция МПС изменилась на 180 градусов. Ныне железнодорожники ратуют за структурное реформирование своей отрасли. И я, естественно, пытаюсь понять, что же произошло».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052880" y="5319252"/>
            <a:ext cx="5400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30238" algn="l"/>
              </a:tabLst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Ясин Е.Г. Компания не решит всех проблем //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30238" algn="l"/>
              </a:tabLst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«Гудок»</a:t>
            </a:r>
            <a:r>
              <a:rPr kumimoji="0" lang="ru-RU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от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3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октября 2000 г.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2052" name="Picture 4" descr="http://light.finam.ru/files_jpg/yasin(59509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24" y="1358724"/>
            <a:ext cx="2610348" cy="261034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71277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4ED943E2-A49C-4C35-ABCE-05A5B1442C3F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19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01700" y="908050"/>
            <a:ext cx="8642350" cy="5294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Реализация структурной реформы предполагается путем </a:t>
            </a: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разделения </a:t>
            </a:r>
            <a:r>
              <a:rPr lang="ru-RU" b="1" i="1" dirty="0">
                <a:solidFill>
                  <a:srgbClr val="C00000"/>
                </a:solidFill>
                <a:latin typeface="+mj-lt"/>
                <a:cs typeface="+mn-cs"/>
              </a:rPr>
              <a:t>монопольного</a:t>
            </a: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 и </a:t>
            </a:r>
            <a:r>
              <a:rPr lang="ru-RU" b="1" i="1" dirty="0">
                <a:solidFill>
                  <a:srgbClr val="C00000"/>
                </a:solidFill>
                <a:latin typeface="+mj-lt"/>
                <a:cs typeface="+mn-cs"/>
              </a:rPr>
              <a:t>конкурентного</a:t>
            </a: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 секторов</a:t>
            </a: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 на федеральном железнодорожном транспорте.</a:t>
            </a:r>
          </a:p>
          <a:p>
            <a:pPr algn="just">
              <a:defRPr/>
            </a:pPr>
            <a:endParaRPr lang="ru-RU" sz="1800" dirty="0">
              <a:solidFill>
                <a:srgbClr val="C00000"/>
              </a:solidFill>
              <a:latin typeface="+mj-lt"/>
              <a:cs typeface="+mn-cs"/>
            </a:endParaRPr>
          </a:p>
          <a:p>
            <a:pPr algn="just">
              <a:defRPr/>
            </a:pP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К </a:t>
            </a:r>
            <a:r>
              <a:rPr lang="ru-RU" sz="1800" b="1" dirty="0">
                <a:solidFill>
                  <a:srgbClr val="C00000"/>
                </a:solidFill>
                <a:latin typeface="+mj-lt"/>
                <a:cs typeface="+mn-cs"/>
              </a:rPr>
              <a:t>монопольному</a:t>
            </a: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 сектору относятся:</a:t>
            </a:r>
          </a:p>
          <a:p>
            <a:pPr algn="just">
              <a:defRPr/>
            </a:pP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 - инфраструктура железнодорожного транспорта (железнодорожные пути и путевое хозяйство, системы и устройства электроснабжения, сигнализации и связи, локомотивное хозяйство, станции);</a:t>
            </a:r>
          </a:p>
          <a:p>
            <a:pPr algn="just">
              <a:defRPr/>
            </a:pP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- услуги, оказываемые предприятиями и организациями инфраструктуры железнодорожного транспорта;</a:t>
            </a:r>
          </a:p>
          <a:p>
            <a:pPr algn="just">
              <a:defRPr/>
            </a:pP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- технические и информационные системы железнодорожного транспорта, в том числе обеспечивающие управление движением поездов.</a:t>
            </a:r>
          </a:p>
          <a:p>
            <a:pPr algn="just">
              <a:defRPr/>
            </a:pPr>
            <a:endParaRPr lang="ru-RU" sz="1800" dirty="0">
              <a:solidFill>
                <a:srgbClr val="C00000"/>
              </a:solidFill>
              <a:latin typeface="+mj-lt"/>
              <a:cs typeface="+mn-cs"/>
            </a:endParaRPr>
          </a:p>
          <a:p>
            <a:pPr algn="just">
              <a:defRPr/>
            </a:pP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К </a:t>
            </a:r>
            <a:r>
              <a:rPr lang="ru-RU" sz="1800" b="1" dirty="0">
                <a:solidFill>
                  <a:srgbClr val="C00000"/>
                </a:solidFill>
                <a:latin typeface="+mj-lt"/>
                <a:cs typeface="+mn-cs"/>
              </a:rPr>
              <a:t>конкурентному</a:t>
            </a: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 сектору на железнодорожном транспорте относятся:</a:t>
            </a:r>
          </a:p>
          <a:p>
            <a:pPr algn="just">
              <a:defRPr/>
            </a:pP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-доставка грузов и пассажиров;</a:t>
            </a:r>
          </a:p>
          <a:p>
            <a:pPr algn="just">
              <a:defRPr/>
            </a:pPr>
            <a:r>
              <a:rPr lang="ru-RU" sz="1800" dirty="0">
                <a:solidFill>
                  <a:srgbClr val="C00000"/>
                </a:solidFill>
                <a:latin typeface="+mj-lt"/>
                <a:cs typeface="+mn-cs"/>
              </a:rPr>
              <a:t>-услуги, оказываемые грузовыми и пассажирскими компаниями, а так же весь комплекс транспортно-экспедиционных услуг.</a:t>
            </a:r>
          </a:p>
          <a:p>
            <a:pPr>
              <a:defRPr/>
            </a:pPr>
            <a:r>
              <a:rPr lang="ru-RU" sz="2000" b="1" dirty="0">
                <a:solidFill>
                  <a:srgbClr val="C00000"/>
                </a:solidFill>
                <a:latin typeface="+mj-lt"/>
                <a:cs typeface="+mn-cs"/>
              </a:rPr>
              <a:t>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189DBD2-2F58-4C59-9379-9BC1D1187AEE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7430" y="278580"/>
            <a:ext cx="8551140" cy="1200329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C3300"/>
                </a:solidFill>
                <a:latin typeface="+mj-lt"/>
              </a:rPr>
              <a:t>Структурная реформа железнодорожного транспорта в России: </a:t>
            </a:r>
            <a:r>
              <a:rPr lang="ru-RU" dirty="0">
                <a:solidFill>
                  <a:srgbClr val="CC3300"/>
                </a:solidFill>
                <a:latin typeface="+mj-lt"/>
              </a:rPr>
              <a:t>достижения, проблемы и перспективы </a:t>
            </a:r>
          </a:p>
          <a:p>
            <a:pPr algn="ctr"/>
            <a:r>
              <a:rPr lang="ru-RU" dirty="0">
                <a:solidFill>
                  <a:srgbClr val="CC3300"/>
                </a:solidFill>
                <a:latin typeface="+mj-lt"/>
              </a:rPr>
              <a:t>(1998-2018)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2364" y="1776012"/>
            <a:ext cx="9541272" cy="3062377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+mj-lt"/>
              </a:rPr>
              <a:t>Накануне реформ. Измениться – или умереть!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ru-RU" dirty="0" smtClean="0">
                <a:solidFill>
                  <a:srgbClr val="002060"/>
                </a:solidFill>
                <a:latin typeface="+mj-lt"/>
              </a:rPr>
              <a:t>Программа реформ</a:t>
            </a:r>
            <a:endParaRPr lang="ru-RU" dirty="0">
              <a:solidFill>
                <a:srgbClr val="002060"/>
              </a:solidFill>
              <a:latin typeface="+mj-lt"/>
            </a:endParaRP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ru-RU" dirty="0">
                <a:solidFill>
                  <a:srgbClr val="002060"/>
                </a:solidFill>
                <a:latin typeface="+mj-lt"/>
              </a:rPr>
              <a:t>От экономики дефицита - к рынку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ru-RU" dirty="0">
                <a:solidFill>
                  <a:srgbClr val="002060"/>
                </a:solidFill>
                <a:latin typeface="+mj-lt"/>
              </a:rPr>
              <a:t>О либерализации тарифов и «невидимой руке рынка» 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ru-RU" dirty="0">
                <a:solidFill>
                  <a:srgbClr val="002060"/>
                </a:solidFill>
                <a:latin typeface="+mj-lt"/>
              </a:rPr>
              <a:t>Прерванный полёт. Проблемы незавершённой 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либерализации</a:t>
            </a:r>
            <a:endParaRPr lang="ru-RU" dirty="0">
              <a:solidFill>
                <a:srgbClr val="002060"/>
              </a:solidFill>
              <a:latin typeface="+mj-lt"/>
            </a:endParaRP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ru-RU" dirty="0">
                <a:solidFill>
                  <a:srgbClr val="002060"/>
                </a:solidFill>
                <a:latin typeface="+mj-lt"/>
              </a:rPr>
              <a:t>Противоречивые 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итоги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23A92F5F-4D96-489E-BA0C-35F5BC31155C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20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3046" y="1628760"/>
            <a:ext cx="8790518" cy="461665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rgbClr val="002060"/>
                </a:solidFill>
                <a:latin typeface="+mj-lt"/>
              </a:rPr>
              <a:t>3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. </a:t>
            </a:r>
            <a:r>
              <a:rPr lang="ru-RU" dirty="0">
                <a:solidFill>
                  <a:srgbClr val="002060"/>
                </a:solidFill>
                <a:latin typeface="+mj-lt"/>
              </a:rPr>
              <a:t>От экономики дефицита - к рынку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3046" y="2151847"/>
            <a:ext cx="8790518" cy="461665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rgbClr val="002060"/>
                </a:solidFill>
                <a:latin typeface="+mj-lt"/>
              </a:rPr>
              <a:t>(2001-2014)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63638"/>
            <a:ext cx="938371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E59B1CF0-03F3-435B-A48A-CA23C49C454B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21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3163" y="908050"/>
            <a:ext cx="8101012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defRPr/>
            </a:pPr>
            <a:endParaRPr lang="ru-RU" b="1" dirty="0">
              <a:solidFill>
                <a:schemeClr val="bg1"/>
              </a:solidFill>
              <a:latin typeface="+mj-lt"/>
              <a:cs typeface="+mn-cs"/>
            </a:endParaRPr>
          </a:p>
          <a:p>
            <a:pPr marL="457200" indent="-457200">
              <a:defRPr/>
            </a:pPr>
            <a:endParaRPr lang="ru-RU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300" y="6119813"/>
            <a:ext cx="8501063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  <a:cs typeface="+mn-cs"/>
              </a:rPr>
              <a:t>Источник: Хусаинов Ф.И.  Экономические реформы на железнодорожном транспорте. Монография. - М.: Издательский дом "Наука", 2012.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963A7764-CA2A-4E59-9442-988D0438E12A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22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313" y="6159500"/>
            <a:ext cx="53101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cs typeface="+mn-cs"/>
              </a:rPr>
              <a:t>*</a:t>
            </a: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ДЗО – дочерние и зависимые общества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588" y="6467475"/>
            <a:ext cx="3690937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  <a:cs typeface="+mn-cs"/>
              </a:rPr>
              <a:t>Источник: РЖД</a:t>
            </a:r>
          </a:p>
        </p:txBody>
      </p:sp>
      <p:graphicFrame>
        <p:nvGraphicFramePr>
          <p:cNvPr id="11" name="Диаграмма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4034353"/>
              </p:ext>
            </p:extLst>
          </p:nvPr>
        </p:nvGraphicFramePr>
        <p:xfrm>
          <a:off x="542412" y="188568"/>
          <a:ext cx="9210335" cy="5831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91C6A7F-107E-4973-B3AD-7AA35B8E7E2C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23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588" y="6519863"/>
            <a:ext cx="3690937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  <a:cs typeface="+mn-cs"/>
              </a:rPr>
              <a:t>Источник:  РЖД</a:t>
            </a:r>
          </a:p>
        </p:txBody>
      </p:sp>
      <p:graphicFrame>
        <p:nvGraphicFramePr>
          <p:cNvPr id="10" name="Диаграмма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252808"/>
              </p:ext>
            </p:extLst>
          </p:nvPr>
        </p:nvGraphicFramePr>
        <p:xfrm>
          <a:off x="452401" y="417711"/>
          <a:ext cx="9475548" cy="602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7660B9B7-0B4D-4807-9071-9E0A495D1E83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24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graphicFrame>
        <p:nvGraphicFramePr>
          <p:cNvPr id="10" name="Диаграмма 9"/>
          <p:cNvGraphicFramePr>
            <a:graphicFrameLocks noGrp="1"/>
          </p:cNvGraphicFramePr>
          <p:nvPr/>
        </p:nvGraphicFramePr>
        <p:xfrm>
          <a:off x="812448" y="368592"/>
          <a:ext cx="8731164" cy="621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3588" y="6497638"/>
            <a:ext cx="3690937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  <a:cs typeface="+mn-cs"/>
              </a:rPr>
              <a:t>Источник: РЖД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277813"/>
            <a:ext cx="790575" cy="452437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92BDAFE-0486-4D25-A6AD-9DDD38537BC4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25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313" y="6500813"/>
            <a:ext cx="49688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100" dirty="0">
                <a:solidFill>
                  <a:schemeClr val="bg1"/>
                </a:solidFill>
                <a:latin typeface="+mj-lt"/>
                <a:cs typeface="+mn-cs"/>
              </a:rPr>
              <a:t>Источники: Росстат, МПС РФ, РЖД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4" y="728639"/>
            <a:ext cx="9284088" cy="57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E3BBFB5B-0662-4F84-9917-C8355436195F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26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2406" y="1500174"/>
            <a:ext cx="8842602" cy="830997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rgbClr val="002060"/>
                </a:solidFill>
                <a:latin typeface="+mj-lt"/>
              </a:rPr>
              <a:t>4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. </a:t>
            </a:r>
            <a:r>
              <a:rPr lang="ru-RU" dirty="0">
                <a:solidFill>
                  <a:srgbClr val="002060"/>
                </a:solidFill>
                <a:latin typeface="+mj-lt"/>
              </a:rPr>
              <a:t>О либерализации 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вагонной составляющей тарифа </a:t>
            </a:r>
            <a:r>
              <a:rPr lang="ru-RU" dirty="0">
                <a:solidFill>
                  <a:srgbClr val="002060"/>
                </a:solidFill>
                <a:latin typeface="+mj-lt"/>
              </a:rPr>
              <a:t>и «невидимой руке рынка» 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Прямоугольник 5"/>
          <p:cNvSpPr>
            <a:spLocks noChangeArrowheads="1"/>
          </p:cNvSpPr>
          <p:nvPr/>
        </p:nvSpPr>
        <p:spPr bwMode="auto">
          <a:xfrm>
            <a:off x="8732838" y="277813"/>
            <a:ext cx="903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CECF946-A11B-4A00-8521-FEA802EB36DD}" type="slidenum">
              <a:rPr lang="ru-RU" altLang="ru-RU" sz="3600" b="1">
                <a:solidFill>
                  <a:srgbClr val="C4151C"/>
                </a:solidFill>
                <a:latin typeface="RussianRail G Pro Medium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graphicFrame>
        <p:nvGraphicFramePr>
          <p:cNvPr id="9" name="Диаграмм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0552879"/>
              </p:ext>
            </p:extLst>
          </p:nvPr>
        </p:nvGraphicFramePr>
        <p:xfrm>
          <a:off x="303161" y="1088689"/>
          <a:ext cx="9299677" cy="535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662310F9-FC06-4E75-9DA3-DA74D7C31F96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28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00" y="6399213"/>
            <a:ext cx="2789238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100" dirty="0">
                <a:solidFill>
                  <a:schemeClr val="bg1"/>
                </a:solidFill>
                <a:latin typeface="+mj-lt"/>
                <a:cs typeface="+mn-cs"/>
              </a:rPr>
              <a:t>Источник: Росстат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=""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8688646"/>
              </p:ext>
            </p:extLst>
          </p:nvPr>
        </p:nvGraphicFramePr>
        <p:xfrm>
          <a:off x="300037" y="390525"/>
          <a:ext cx="9305925" cy="607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1DC6AB5B-FE79-4F91-9D77-988A87D0DA9B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29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700" y="188913"/>
            <a:ext cx="8281988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+mj-lt"/>
                <a:cs typeface="+mn-cs"/>
              </a:rPr>
              <a:t>Среднее значение ставок аренды подвижного состава (полувагоны), рублей за вагон в сутки</a:t>
            </a:r>
            <a:r>
              <a:rPr lang="ru-RU" dirty="0">
                <a:cs typeface="+mn-c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364" y="6411119"/>
            <a:ext cx="733583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200" dirty="0">
                <a:solidFill>
                  <a:schemeClr val="bg1"/>
                </a:solidFill>
                <a:latin typeface="+mj-lt"/>
                <a:cs typeface="+mn-cs"/>
              </a:rPr>
              <a:t>Источник:  журнал «Промышленные грузы» </a:t>
            </a:r>
            <a:r>
              <a:rPr lang="en-US" sz="1200" dirty="0">
                <a:solidFill>
                  <a:schemeClr val="bg1"/>
                </a:solidFill>
                <a:latin typeface="+mj-lt"/>
                <a:cs typeface="+mn-cs"/>
              </a:rPr>
              <a:t>http://www.pg-online.ru</a:t>
            </a:r>
            <a:endParaRPr lang="ru-RU" sz="12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3" cstate="print"/>
          <a:srcRect t="10396"/>
          <a:stretch/>
        </p:blipFill>
        <p:spPr bwMode="auto">
          <a:xfrm>
            <a:off x="272376" y="1448736"/>
            <a:ext cx="9001200" cy="4860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6675411-E986-4D24-A8E7-010A062847F8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92472" y="1628760"/>
            <a:ext cx="8821176" cy="461665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rgbClr val="002060"/>
                </a:solidFill>
                <a:latin typeface="+mj-lt"/>
              </a:rPr>
              <a:t>1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. Накануне реформ. Измениться или умереть</a:t>
            </a:r>
            <a:endParaRPr lang="ru-RU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898873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A8B30E9-4F19-4ED5-ACFF-056EE3153C88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30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225" y="702989"/>
            <a:ext cx="828198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+mj-lt"/>
                <a:cs typeface="+mn-cs"/>
              </a:rPr>
              <a:t>Среднее значение ставок аренды подвижного состава,</a:t>
            </a:r>
          </a:p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+mj-lt"/>
                <a:cs typeface="+mn-cs"/>
              </a:rPr>
              <a:t>в % к уровню января 2008 г.</a:t>
            </a:r>
            <a:r>
              <a:rPr lang="ru-RU" dirty="0">
                <a:cs typeface="+mn-c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364" y="6362046"/>
            <a:ext cx="81565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100" dirty="0">
                <a:solidFill>
                  <a:schemeClr val="bg1"/>
                </a:solidFill>
                <a:latin typeface="+mj-lt"/>
              </a:rPr>
              <a:t>Источник: Информационно-аналитический центр СРО НП СОЖТ (http://www.railsovet.ru)</a:t>
            </a:r>
            <a:endParaRPr lang="ru-RU" sz="11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pic>
        <p:nvPicPr>
          <p:cNvPr id="9" name="Рисунок 8" descr="C:\Users\1\Desktop\Книга 4 Реформа ЖД\stavki_dec2014ok.jp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4" y="1538748"/>
            <a:ext cx="9451260" cy="46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3 ЖД тарифы\Графики по инд тарифов\sravnenie20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7" y="458604"/>
            <a:ext cx="9343939" cy="60477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1DC6AB5B-FE79-4F91-9D77-988A87D0DA9B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31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414" y="6506369"/>
            <a:ext cx="733583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200" dirty="0">
                <a:solidFill>
                  <a:schemeClr val="bg1"/>
                </a:solidFill>
                <a:latin typeface="+mj-lt"/>
                <a:cs typeface="+mn-cs"/>
              </a:rPr>
              <a:t>Источник:  Аналитический центр НП СОЖТ</a:t>
            </a:r>
          </a:p>
        </p:txBody>
      </p:sp>
    </p:spTree>
    <p:extLst>
      <p:ext uri="{BB962C8B-B14F-4D97-AF65-F5344CB8AC3E}">
        <p14:creationId xmlns="" xmlns:p14="http://schemas.microsoft.com/office/powerpoint/2010/main" val="3511439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3376C29-218A-47BF-A997-51BA8ECC905E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32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2424" y="1538748"/>
            <a:ext cx="9181224" cy="830997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rgbClr val="002060"/>
                </a:solidFill>
                <a:latin typeface="+mj-lt"/>
              </a:rPr>
              <a:t>5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. </a:t>
            </a:r>
            <a:r>
              <a:rPr lang="ru-RU" dirty="0">
                <a:solidFill>
                  <a:srgbClr val="002060"/>
                </a:solidFill>
                <a:latin typeface="+mj-lt"/>
              </a:rPr>
              <a:t>Прерванный полёт. Проблемы незавершённой либерализации 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AB8F9AA-9937-4E0E-860A-1853FD3F6740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33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375" y="1609605"/>
            <a:ext cx="873125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С 1989 по 2009 гг. произошло сокращение инфраструктуры, в частности: 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– на </a:t>
            </a:r>
            <a:r>
              <a:rPr lang="ru-RU" sz="1800" b="1" dirty="0">
                <a:solidFill>
                  <a:srgbClr val="FF0000"/>
                </a:solidFill>
                <a:latin typeface="+mj-lt"/>
                <a:cs typeface="+mn-cs"/>
              </a:rPr>
              <a:t>18% </a:t>
            </a: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уменьшилось общее количество железнодорожных станций; 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– на  </a:t>
            </a:r>
            <a:r>
              <a:rPr lang="ru-RU" sz="1800" b="1" dirty="0">
                <a:solidFill>
                  <a:srgbClr val="FF0000"/>
                </a:solidFill>
                <a:latin typeface="+mj-lt"/>
                <a:cs typeface="+mn-cs"/>
              </a:rPr>
              <a:t>9% </a:t>
            </a: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сократилась развёрнутая длина станционных путей; 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– на </a:t>
            </a:r>
            <a:r>
              <a:rPr lang="ru-RU" sz="1800" b="1" dirty="0">
                <a:solidFill>
                  <a:srgbClr val="FF0000"/>
                </a:solidFill>
                <a:latin typeface="+mj-lt"/>
                <a:cs typeface="+mn-cs"/>
              </a:rPr>
              <a:t>20% </a:t>
            </a: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сократилась длина </a:t>
            </a:r>
            <a:r>
              <a:rPr lang="ru-RU" sz="1800" dirty="0" err="1">
                <a:solidFill>
                  <a:schemeClr val="bg1"/>
                </a:solidFill>
                <a:latin typeface="+mj-lt"/>
                <a:cs typeface="+mn-cs"/>
              </a:rPr>
              <a:t>приемо-отправочных</a:t>
            </a: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 путей; 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– на </a:t>
            </a:r>
            <a:r>
              <a:rPr lang="ru-RU" sz="1800" b="1" dirty="0">
                <a:solidFill>
                  <a:srgbClr val="FF0000"/>
                </a:solidFill>
                <a:latin typeface="+mj-lt"/>
                <a:cs typeface="+mn-cs"/>
              </a:rPr>
              <a:t>20% </a:t>
            </a: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сократилась длина сортировочных путей; 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– общее количество сортировочных станций уменьшилось с более 200 до 61; 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– более 15 % железнодорожных путей имеют просроченный срок службы. 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     </a:t>
            </a:r>
            <a:r>
              <a:rPr lang="x-none" sz="1800" dirty="0">
                <a:solidFill>
                  <a:schemeClr val="bg1"/>
                </a:solidFill>
                <a:latin typeface="+mj-lt"/>
                <a:cs typeface="+mn-cs"/>
              </a:rPr>
              <a:t>Общее количество сортировочных станций уменьшилось с более 200 в 1999 г. до 61 в 2009 г.</a:t>
            </a:r>
            <a:endParaRPr lang="ru-RU" sz="1800" dirty="0">
              <a:solidFill>
                <a:schemeClr val="bg1"/>
              </a:solidFill>
              <a:latin typeface="+mj-lt"/>
              <a:cs typeface="+mn-cs"/>
            </a:endParaRP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     С1996 по 2009 гг. количество раздельных пунктов с путевым развитием на сети «РЖД» сократилось на 1065 или на </a:t>
            </a:r>
            <a:r>
              <a:rPr lang="ru-RU" sz="1800" b="1" dirty="0">
                <a:solidFill>
                  <a:srgbClr val="FF0000"/>
                </a:solidFill>
                <a:latin typeface="+mj-lt"/>
                <a:cs typeface="+mn-cs"/>
              </a:rPr>
              <a:t>17,1 %</a:t>
            </a: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, в т.ч. разъездов – на 52,9 %,  обгонных пунктов – на 75,7 %.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     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     Таким образом возник </a:t>
            </a:r>
            <a:r>
              <a:rPr lang="ru-RU" sz="1800" b="1" dirty="0">
                <a:solidFill>
                  <a:srgbClr val="FF0000"/>
                </a:solidFill>
                <a:latin typeface="+mj-lt"/>
                <a:cs typeface="+mn-cs"/>
              </a:rPr>
              <a:t>дефицит</a:t>
            </a:r>
            <a:r>
              <a:rPr lang="ru-RU" sz="1800" dirty="0">
                <a:solidFill>
                  <a:srgbClr val="FF0000"/>
                </a:solidFill>
                <a:latin typeface="+mj-lt"/>
                <a:cs typeface="+mn-cs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пропускных способностей инфраструктуры.</a:t>
            </a:r>
          </a:p>
          <a:p>
            <a:pPr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     Важным фактором стал </a:t>
            </a:r>
            <a:r>
              <a:rPr lang="ru-RU" sz="1800" b="1" dirty="0">
                <a:solidFill>
                  <a:srgbClr val="FF0000"/>
                </a:solidFill>
                <a:latin typeface="+mj-lt"/>
                <a:cs typeface="+mn-cs"/>
              </a:rPr>
              <a:t>дефицит </a:t>
            </a: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локомотивной тяги</a:t>
            </a:r>
            <a:r>
              <a:rPr lang="ru-RU" sz="1800" b="1" dirty="0">
                <a:solidFill>
                  <a:schemeClr val="bg1"/>
                </a:solidFill>
                <a:latin typeface="+mj-lt"/>
                <a:cs typeface="+mn-cs"/>
              </a:rPr>
              <a:t>.</a:t>
            </a:r>
          </a:p>
          <a:p>
            <a:pPr>
              <a:defRPr/>
            </a:pPr>
            <a:endParaRPr lang="ru-RU" sz="18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2520" y="458604"/>
            <a:ext cx="702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CC3300"/>
                </a:solidFill>
                <a:latin typeface="+mj-lt"/>
              </a:rPr>
              <a:t>А что с инфраструктурой?</a:t>
            </a:r>
          </a:p>
          <a:p>
            <a:pPr algn="ctr"/>
            <a:endParaRPr lang="ru-RU" dirty="0">
              <a:solidFill>
                <a:srgbClr val="CC33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4DD9CA9C-A0A4-4DCB-BF55-DC7A3181F5B7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34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327400" y="6394450"/>
            <a:ext cx="4538663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2484" y="6325572"/>
            <a:ext cx="7112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200" dirty="0">
                <a:solidFill>
                  <a:schemeClr val="bg1"/>
                </a:solidFill>
                <a:latin typeface="+mj-lt"/>
                <a:cs typeface="+mn-cs"/>
              </a:rPr>
              <a:t>*Данные с 1970 по 1990 – по </a:t>
            </a:r>
            <a:r>
              <a:rPr lang="ru-RU" sz="1200" dirty="0" err="1">
                <a:solidFill>
                  <a:schemeClr val="bg1"/>
                </a:solidFill>
                <a:latin typeface="+mj-lt"/>
                <a:cs typeface="+mn-cs"/>
              </a:rPr>
              <a:t>жд</a:t>
            </a:r>
            <a:r>
              <a:rPr lang="ru-RU" sz="1200" dirty="0">
                <a:solidFill>
                  <a:schemeClr val="bg1"/>
                </a:solidFill>
                <a:latin typeface="+mj-lt"/>
                <a:cs typeface="+mn-cs"/>
              </a:rPr>
              <a:t> СССР, с 1997 по 2012 по </a:t>
            </a:r>
            <a:r>
              <a:rPr lang="ru-RU" sz="1200" dirty="0" err="1">
                <a:solidFill>
                  <a:schemeClr val="bg1"/>
                </a:solidFill>
                <a:latin typeface="+mj-lt"/>
                <a:cs typeface="+mn-cs"/>
              </a:rPr>
              <a:t>жд</a:t>
            </a:r>
            <a:r>
              <a:rPr lang="ru-RU" sz="1200" dirty="0">
                <a:solidFill>
                  <a:schemeClr val="bg1"/>
                </a:solidFill>
                <a:latin typeface="+mj-lt"/>
                <a:cs typeface="+mn-cs"/>
              </a:rPr>
              <a:t> России</a:t>
            </a:r>
          </a:p>
        </p:txBody>
      </p:sp>
      <p:graphicFrame>
        <p:nvGraphicFramePr>
          <p:cNvPr id="6" name="Диаграмм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0392070"/>
              </p:ext>
            </p:extLst>
          </p:nvPr>
        </p:nvGraphicFramePr>
        <p:xfrm>
          <a:off x="303296" y="391862"/>
          <a:ext cx="9299408" cy="607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352" y="6576191"/>
            <a:ext cx="5220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+mj-lt"/>
              </a:rPr>
              <a:t>Источник: РЖД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05664CC-78CA-4C71-BA8A-9928BCC49DBE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35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graphicFrame>
        <p:nvGraphicFramePr>
          <p:cNvPr id="6" name="Диаграмм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2120384"/>
              </p:ext>
            </p:extLst>
          </p:nvPr>
        </p:nvGraphicFramePr>
        <p:xfrm>
          <a:off x="303296" y="391862"/>
          <a:ext cx="9299408" cy="607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36" y="6535579"/>
            <a:ext cx="5220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+mj-lt"/>
              </a:rPr>
              <a:t>Источник: РЖД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277813"/>
            <a:ext cx="790575" cy="452437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C986326A-BD52-4AF3-8751-5B7275B583E3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36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72376" y="6252727"/>
            <a:ext cx="8866187" cy="460082"/>
          </a:xfrm>
          <a:prstGeom prst="rect">
            <a:avLst/>
          </a:prstGeom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000" dirty="0">
                <a:solidFill>
                  <a:schemeClr val="bg1"/>
                </a:solidFill>
                <a:latin typeface="+mj-lt"/>
              </a:rPr>
              <a:t>* 1975-2003 гг. доля отправок, прибывших с просрочкой определялась два раза в год – в феврале и в сентябре (отчёт ф. ЦО-31), приводятся данные за сентябрь соответствующего года; данные за 2007-2016 гг. данные в целом за год по Годовым отчётам «РЖД». </a:t>
            </a:r>
            <a:endParaRPr lang="ru-RU" sz="9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Диаграмм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6224146"/>
              </p:ext>
            </p:extLst>
          </p:nvPr>
        </p:nvGraphicFramePr>
        <p:xfrm>
          <a:off x="301144" y="388697"/>
          <a:ext cx="9303712" cy="6080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277813"/>
            <a:ext cx="790575" cy="452437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205DAFC-2D7D-453D-88C9-D95BACBC8888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37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graphicFrame>
        <p:nvGraphicFramePr>
          <p:cNvPr id="5" name="Диаграмм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5443235"/>
              </p:ext>
            </p:extLst>
          </p:nvPr>
        </p:nvGraphicFramePr>
        <p:xfrm>
          <a:off x="303296" y="391862"/>
          <a:ext cx="9299408" cy="607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67230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05664CC-78CA-4C71-BA8A-9928BCC49DBE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38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14525" y="27654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Рабочий парк и оборот грузового вагона на РЖД за период с 21 по 30 декабря 2009 г.</a:t>
            </a:r>
            <a:endParaRPr kumimoji="0" lang="ru-RU" altLang="ru-RU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Источник: Филипченко С.А. Новые методы учёта парка грузовых вагонов и расчёта оборота вагона // Железнодорожный транспорт. – 2010. - № 4. – С.67-70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7" y="2078820"/>
            <a:ext cx="4590612" cy="319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24" y="2078820"/>
            <a:ext cx="4680624" cy="330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2520" y="458788"/>
            <a:ext cx="7380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Сравнение показателей железных дорог СССР и США в 1950-1985 </a:t>
            </a:r>
            <a:r>
              <a:rPr lang="ru-RU" b="1" dirty="0" err="1">
                <a:solidFill>
                  <a:srgbClr val="C00000"/>
                </a:solidFill>
                <a:latin typeface="+mj-lt"/>
                <a:cs typeface="+mn-cs"/>
              </a:rPr>
              <a:t>гг</a:t>
            </a:r>
            <a:endParaRPr lang="ru-RU" b="1" dirty="0">
              <a:solidFill>
                <a:srgbClr val="C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418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277813"/>
            <a:ext cx="790575" cy="452437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C0BE2F32-1573-4AB7-BC4F-DA24AF414E6F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39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122" y="1268712"/>
            <a:ext cx="943175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    Большинство предложений по «усилению плановых начал», «усилению качества планирования», «использованию практик, хорошо зарекомендовавших себя в советское время» было отклонено благодаря активным выступлениям транспортного и экспертного сообщества.</a:t>
            </a:r>
          </a:p>
          <a:p>
            <a:pPr algn="just"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    На протяжении 2014-2016 гг. РЖД пришлось отказаться от некоторых наиболее одиозных инициатив.</a:t>
            </a:r>
          </a:p>
          <a:p>
            <a:pPr algn="just"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    Более того, в 2015-2016 гг. новым президентом РЖД </a:t>
            </a:r>
            <a:r>
              <a:rPr lang="ru-RU" sz="2000" dirty="0" err="1">
                <a:solidFill>
                  <a:schemeClr val="bg1"/>
                </a:solidFill>
                <a:latin typeface="+mj-lt"/>
                <a:cs typeface="+mn-cs"/>
              </a:rPr>
              <a:t>О.Белозёровым</a:t>
            </a: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были реализованы некоторые предложения, ранее высказываемые оппонентами РЖД - упрощение процесса заключения договоров об организации перевозок грузов, некоторое упрощение системы планирования (отмена заявок ф.ГУ-12 для некоторых видов перевозок), сокращение сроков подачи заявок и т.п.</a:t>
            </a:r>
          </a:p>
          <a:p>
            <a:pPr algn="just">
              <a:defRPr/>
            </a:pPr>
            <a:endParaRPr lang="ru-RU" sz="2000" dirty="0">
              <a:solidFill>
                <a:schemeClr val="bg1"/>
              </a:solidFill>
              <a:latin typeface="+mj-lt"/>
              <a:cs typeface="+mn-cs"/>
            </a:endParaRPr>
          </a:p>
          <a:p>
            <a:pPr algn="just"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    Всё это породило оптимистические ожидания у участников рынка.</a:t>
            </a:r>
          </a:p>
          <a:p>
            <a:pPr algn="just"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    Впрочем, уже к началу 2018 г. эти оптимистические ожидания развеялись. Все реформаторские действия приостановились.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477" y="368592"/>
            <a:ext cx="801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+mj-lt"/>
              </a:rPr>
              <a:t>Некоторые элементы либерализации системы в 2015-2016 гг.</a:t>
            </a:r>
          </a:p>
        </p:txBody>
      </p:sp>
    </p:spTree>
    <p:extLst>
      <p:ext uri="{BB962C8B-B14F-4D97-AF65-F5344CB8AC3E}">
        <p14:creationId xmlns="" xmlns:p14="http://schemas.microsoft.com/office/powerpoint/2010/main" val="198432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2800" y="277813"/>
            <a:ext cx="5670550" cy="6211887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331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C487BA7-AA2E-443F-A8F8-F0870FC765C7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4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>
                <a:latin typeface="Arial" pitchFamily="34" charset="0"/>
                <a:cs typeface="Times New Roman" pitchFamily="18" charset="0"/>
              </a:rPr>
              <a:t>Удельный вес отправок, доставленных с просрочкой, %</a:t>
            </a:r>
            <a:endParaRPr lang="ru-RU" altLang="ru-RU" sz="90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188" y="458788"/>
            <a:ext cx="5311775" cy="3662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   В целом, существовавшие на железнодорожном транспорте экономические отношения, как и во всем народном хозяйстве, носили затратный характер. </a:t>
            </a:r>
          </a:p>
          <a:p>
            <a:pPr algn="just"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   Они не содержали внутренних двигателей или стимулов для наращивания эффективности работы, создания более качественных и по возможности менее дорогостоящих продуктов или услуг. </a:t>
            </a:r>
          </a:p>
          <a:p>
            <a:pPr algn="just"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   В этом заключался самый глубинный недостаток советской модели железнодорожного транспорта, заводящий ее, как и всю социалистическую систему, в неизбежный тупик.</a:t>
            </a:r>
          </a:p>
          <a:p>
            <a:pPr algn="just">
              <a:defRPr/>
            </a:pPr>
            <a:endParaRPr lang="ru-RU" sz="1600" dirty="0">
              <a:solidFill>
                <a:schemeClr val="bg1"/>
              </a:solidFill>
              <a:latin typeface="+mj-lt"/>
              <a:cs typeface="+mn-cs"/>
            </a:endParaRPr>
          </a:p>
          <a:p>
            <a:pPr algn="r"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Гурьев А.И. Из тупика. История одной реформы</a:t>
            </a:r>
          </a:p>
          <a:p>
            <a:pPr>
              <a:defRPr/>
            </a:pPr>
            <a:endParaRPr lang="ru-RU" dirty="0">
              <a:cs typeface="+mn-cs"/>
            </a:endParaRPr>
          </a:p>
        </p:txBody>
      </p:sp>
      <p:pic>
        <p:nvPicPr>
          <p:cNvPr id="122882" name="Picture 2" descr="http://guryevandrey.narod.ru/book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3276" y="1088688"/>
            <a:ext cx="2455548" cy="39400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3968750"/>
            <a:ext cx="1457325" cy="20478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2413" y="4868863"/>
            <a:ext cx="3511550" cy="1169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Гурьев А.И – Первый заместитель главного редактора журнала «РЖД-Партнер»</a:t>
            </a:r>
            <a:r>
              <a:rPr lang="ru-RU" sz="1400" dirty="0">
                <a:cs typeface="+mn-cs"/>
              </a:rPr>
              <a:t>.</a:t>
            </a: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и газеты «Гудок», канд.ист.наук, доцент </a:t>
            </a:r>
          </a:p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кафедры Истории ПГУПС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F3DB202-1219-40E3-8621-12D463F33F36}" type="slidenum">
              <a:rPr lang="ru-RU" sz="3600" b="1" smtClean="0">
                <a:solidFill>
                  <a:srgbClr val="C4151C"/>
                </a:solidFill>
                <a:latin typeface="RussianRail G Pro Medium" pitchFamily="50" charset="-52"/>
              </a:rPr>
              <a:pPr/>
              <a:t>40</a:t>
            </a:fld>
            <a:endParaRPr lang="ru-RU" sz="3600" b="1">
              <a:solidFill>
                <a:srgbClr val="C4151C"/>
              </a:solidFill>
              <a:latin typeface="RussianRail G Pro Medium" pitchFamily="50" charset="-52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7549E8-2E61-488B-86BE-AF47C17672F5}"/>
              </a:ext>
            </a:extLst>
          </p:cNvPr>
          <p:cNvSpPr txBox="1"/>
          <p:nvPr/>
        </p:nvSpPr>
        <p:spPr>
          <a:xfrm>
            <a:off x="362388" y="6440863"/>
            <a:ext cx="634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+mj-lt"/>
              </a:rPr>
              <a:t>Источник: экспертные оценки (2010), «Промышленные грузы» (2011-2017)</a:t>
            </a:r>
          </a:p>
        </p:txBody>
      </p:sp>
      <p:graphicFrame>
        <p:nvGraphicFramePr>
          <p:cNvPr id="8" name="Диаграмма 7"/>
          <p:cNvGraphicFramePr>
            <a:graphicFrameLocks noGrp="1"/>
          </p:cNvGraphicFramePr>
          <p:nvPr>
            <p:extLst/>
          </p:nvPr>
        </p:nvGraphicFramePr>
        <p:xfrm>
          <a:off x="182364" y="393424"/>
          <a:ext cx="9421321" cy="607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1082484" y="4599156"/>
            <a:ext cx="82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Как и предсказывали большинство экспертов, запрет продления срока службы вагонов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привёл к снижению предложения вагонов на рынке и увеличению ставок аренды вагона. За весь банкет в конечном счёте заплатили грузоотправители и покупатели продукции, перевозимой железнодорожным транспортом.</a:t>
            </a:r>
          </a:p>
        </p:txBody>
      </p:sp>
    </p:spTree>
    <p:extLst>
      <p:ext uri="{BB962C8B-B14F-4D97-AF65-F5344CB8AC3E}">
        <p14:creationId xmlns="" xmlns:p14="http://schemas.microsoft.com/office/powerpoint/2010/main" val="4122075556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3683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8B4C3DF-6972-42EE-B24F-91CAF784A896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41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24" y="1628760"/>
            <a:ext cx="837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990000"/>
                </a:solidFill>
                <a:latin typeface="+mj-lt"/>
              </a:rPr>
              <a:t>6</a:t>
            </a:r>
            <a:r>
              <a:rPr lang="ru-RU" dirty="0" smtClean="0">
                <a:solidFill>
                  <a:srgbClr val="990000"/>
                </a:solidFill>
                <a:latin typeface="+mj-lt"/>
              </a:rPr>
              <a:t>. </a:t>
            </a:r>
            <a:r>
              <a:rPr lang="ru-RU" dirty="0">
                <a:solidFill>
                  <a:srgbClr val="990000"/>
                </a:solidFill>
                <a:latin typeface="+mj-lt"/>
              </a:rPr>
              <a:t>Противоречивые </a:t>
            </a:r>
            <a:r>
              <a:rPr lang="ru-RU" dirty="0" smtClean="0">
                <a:solidFill>
                  <a:srgbClr val="990000"/>
                </a:solidFill>
                <a:latin typeface="+mj-lt"/>
              </a:rPr>
              <a:t>итоги</a:t>
            </a:r>
            <a:endParaRPr lang="ru-RU" dirty="0">
              <a:solidFill>
                <a:srgbClr val="99000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7557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3683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8B4C3DF-6972-42EE-B24F-91CAF784A896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42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418" y="1172001"/>
            <a:ext cx="8731164" cy="4893647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  Таким образом, рассматривая период </a:t>
            </a: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с 2000 по 2015 </a:t>
            </a:r>
            <a:r>
              <a:rPr lang="ru-RU" b="1" dirty="0" err="1">
                <a:solidFill>
                  <a:srgbClr val="C00000"/>
                </a:solidFill>
                <a:latin typeface="+mj-lt"/>
                <a:cs typeface="+mn-cs"/>
              </a:rPr>
              <a:t>гг</a:t>
            </a: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, </a:t>
            </a: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можно отметить, что в той части железнодорожной отрасли, которая была затронута реформами, т.е. в сфере оперирования вагонными парками, куда был допущен частный капитал и </a:t>
            </a:r>
            <a:r>
              <a:rPr lang="ru-RU" dirty="0" err="1">
                <a:solidFill>
                  <a:srgbClr val="C00000"/>
                </a:solidFill>
                <a:latin typeface="+mj-lt"/>
                <a:cs typeface="+mn-cs"/>
              </a:rPr>
              <a:t>либерализована</a:t>
            </a: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система ценообразования, наблюдался бурный рост: росли инвестиции, увеличивался парк вагонов, повышалось качество транспортного обслуживания. Кроме того, благодаря конкуренции, с середины 2012 г. по 2015 год снижались тарифные ставки операторов.  </a:t>
            </a:r>
          </a:p>
          <a:p>
            <a:pPr algn="just">
              <a:defRPr/>
            </a:pP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  А в сфере инфраструктуры и локомотивного хозяйства, до которых реформы пока не дошли, наблюдается стагнация, дефицит и отсутствие стимулов к развитию.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2748" y="548616"/>
            <a:ext cx="405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Итоги 2000-2015 гг.</a:t>
            </a:r>
          </a:p>
        </p:txBody>
      </p:sp>
    </p:spTree>
    <p:extLst>
      <p:ext uri="{BB962C8B-B14F-4D97-AF65-F5344CB8AC3E}">
        <p14:creationId xmlns="" xmlns:p14="http://schemas.microsoft.com/office/powerpoint/2010/main" val="1234123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3683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8B4C3DF-6972-42EE-B24F-91CAF784A896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43</a:t>
            </a:fld>
            <a:endParaRPr lang="ru-RU" altLang="ru-RU" sz="3600" b="1" dirty="0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436" y="1396521"/>
            <a:ext cx="8731164" cy="4893647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  Вмешательство государственных регуляторов в функционирование </a:t>
            </a:r>
            <a:r>
              <a:rPr lang="ru-RU" u="sng" dirty="0">
                <a:solidFill>
                  <a:srgbClr val="C00000"/>
                </a:solidFill>
                <a:latin typeface="+mj-lt"/>
                <a:cs typeface="+mn-cs"/>
              </a:rPr>
              <a:t>рынка предоставления подвижного состава</a:t>
            </a: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привело к снижению профицита и появлению дефицита подвижного состава и росту ставок операторов.</a:t>
            </a:r>
            <a:endParaRPr lang="en-US" dirty="0">
              <a:solidFill>
                <a:srgbClr val="C00000"/>
              </a:solidFill>
              <a:latin typeface="+mj-lt"/>
              <a:cs typeface="+mn-cs"/>
            </a:endParaRPr>
          </a:p>
          <a:p>
            <a:pPr algn="just">
              <a:defRPr/>
            </a:pPr>
            <a:r>
              <a:rPr lang="en-US" dirty="0">
                <a:solidFill>
                  <a:srgbClr val="C00000"/>
                </a:solidFill>
                <a:latin typeface="+mj-lt"/>
                <a:cs typeface="+mn-cs"/>
              </a:rPr>
              <a:t>    </a:t>
            </a: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Возвращение такого явления как дефицит стало возможным, помимо прочего, ещё и потому, что для него была </a:t>
            </a: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подготовлена интеллектуальная среда</a:t>
            </a: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: отдельные эксперты (представляющие РЖД, отраслевую науку, вагоностроителей и т.д.) постоянно говорили, что рынок привёл к «избытку предложения вагонов»</a:t>
            </a:r>
            <a:r>
              <a:rPr lang="en-US" dirty="0">
                <a:solidFill>
                  <a:srgbClr val="C00000"/>
                </a:solidFill>
                <a:latin typeface="+mj-lt"/>
                <a:cs typeface="+mn-cs"/>
              </a:rPr>
              <a:t> </a:t>
            </a: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и призывали государство «решить проблему профицита».</a:t>
            </a:r>
          </a:p>
          <a:p>
            <a:pPr algn="just">
              <a:defRPr/>
            </a:pP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    Это ещё один урок на тему «идеи имеют значение».</a:t>
            </a:r>
          </a:p>
          <a:p>
            <a:pPr algn="just">
              <a:defRPr/>
            </a:pPr>
            <a:endParaRPr lang="ru-RU" dirty="0">
              <a:solidFill>
                <a:srgbClr val="C00000"/>
              </a:solidFill>
              <a:latin typeface="+mj-lt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2748" y="548616"/>
            <a:ext cx="405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Итоги 2016-2017 гг.</a:t>
            </a:r>
          </a:p>
        </p:txBody>
      </p:sp>
    </p:spTree>
    <p:extLst>
      <p:ext uri="{BB962C8B-B14F-4D97-AF65-F5344CB8AC3E}">
        <p14:creationId xmlns="" xmlns:p14="http://schemas.microsoft.com/office/powerpoint/2010/main" val="1888811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277813"/>
            <a:ext cx="790575" cy="452437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5C2A296-AA37-4987-B96D-AD6CD5F1FF90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44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458" y="1448736"/>
            <a:ext cx="8371116" cy="4524315"/>
          </a:xfrm>
          <a:prstGeom prst="rect">
            <a:avLst/>
          </a:prstGeom>
          <a:solidFill>
            <a:schemeClr val="tx1">
              <a:alpha val="61000"/>
            </a:schemeClr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  Если мы не хотим, что бы железнодорожная отрасль стала «узким звеном», лимитирующим элементом, который сдерживает экономическое развитие страны, мы рано или поздно придём к необходимости реализации следующих мер:</a:t>
            </a:r>
          </a:p>
          <a:p>
            <a:pPr algn="just">
              <a:defRPr/>
            </a:pP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  1.   Допуск частного капитала в инфраструктуру.</a:t>
            </a:r>
          </a:p>
          <a:p>
            <a:pPr algn="just">
              <a:defRPr/>
            </a:pP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  2.  Развития рынка тяги и соответственно, наличия конкурирующих частных компаний в сфере локомотивного хозяйства.</a:t>
            </a:r>
          </a:p>
          <a:p>
            <a:pPr algn="just">
              <a:defRPr/>
            </a:pPr>
            <a:r>
              <a:rPr lang="ru-RU" dirty="0">
                <a:solidFill>
                  <a:srgbClr val="C00000"/>
                </a:solidFill>
                <a:latin typeface="+mj-lt"/>
                <a:cs typeface="+mn-cs"/>
              </a:rPr>
              <a:t>   3. Дерегулирования железнодорожных тарифов (инфраструктурной составляющей) для частных компаний, строящих свою инфраструктуру.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2748" y="548616"/>
            <a:ext cx="405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Перспективы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917C5178-E5F2-4136-A46F-AC84C91F9419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45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5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7641" y="1538748"/>
            <a:ext cx="5940792" cy="4680624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802659" y="1718772"/>
            <a:ext cx="567075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ea typeface="TimesNewRomanPSMT"/>
              </a:rPr>
              <a:t>    «На протяжении всего 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TimesNewRomanPSMT"/>
              </a:rPr>
              <a:t>XIX</a:t>
            </a:r>
            <a:r>
              <a:rPr lang="ru-RU" sz="1800" dirty="0">
                <a:solidFill>
                  <a:schemeClr val="bg1"/>
                </a:solidFill>
                <a:latin typeface="+mj-lt"/>
                <a:ea typeface="TimesNewRomanPSMT"/>
              </a:rPr>
              <a:t> века лица, проводившие экономическую политику в России, с завистью наблюдали за опережающей индустриализацией и экономическим ростом в Британии, Франции и др. странах, проводивших либерализацию экономических систем. Однако, хотя царские чиновники пытались имитировать эти успехи, они были не в состоянии отказаться от рычагов централизованного контроля, рычагов, которые обеспечивали им смысл существования и поэтому были не в состоянии высвободить энергию необузданного капитализма.</a:t>
            </a:r>
          </a:p>
          <a:p>
            <a:pPr algn="just">
              <a:defRPr/>
            </a:pPr>
            <a:r>
              <a:rPr lang="ru-RU" sz="1800" dirty="0">
                <a:solidFill>
                  <a:schemeClr val="bg1"/>
                </a:solidFill>
                <a:latin typeface="+mj-lt"/>
                <a:cs typeface="+mn-cs"/>
              </a:rPr>
              <a:t>     Возможно, реструктуризация российских железных дорог окажется ещё одним примером в этом феномене…»</a:t>
            </a:r>
            <a:endParaRPr lang="ru-RU" sz="11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23276" y="4066905"/>
            <a:ext cx="2792412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400" b="1" dirty="0">
                <a:solidFill>
                  <a:schemeClr val="bg1"/>
                </a:solidFill>
                <a:latin typeface="+mj-lt"/>
                <a:cs typeface="+mn-cs"/>
              </a:rPr>
              <a:t>Рассел </a:t>
            </a:r>
            <a:r>
              <a:rPr lang="ru-RU" sz="1400" b="1" dirty="0" err="1">
                <a:solidFill>
                  <a:schemeClr val="bg1"/>
                </a:solidFill>
                <a:latin typeface="+mj-lt"/>
                <a:cs typeface="+mn-cs"/>
              </a:rPr>
              <a:t>Питтман</a:t>
            </a:r>
            <a:r>
              <a:rPr lang="ru-RU" sz="1400" b="1" dirty="0">
                <a:solidFill>
                  <a:schemeClr val="bg1"/>
                </a:solidFill>
                <a:latin typeface="+mj-lt"/>
                <a:cs typeface="+mn-cs"/>
              </a:rPr>
              <a:t> – </a:t>
            </a: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директор отдела экономических исследований антимонопольного управления Министерства юстиции США, профессор РЭШ </a:t>
            </a:r>
          </a:p>
          <a:p>
            <a:pPr>
              <a:defRPr/>
            </a:pPr>
            <a:endParaRPr lang="ru-RU" sz="1400" dirty="0">
              <a:solidFill>
                <a:schemeClr val="bg1"/>
              </a:solidFill>
              <a:latin typeface="+mj-lt"/>
              <a:cs typeface="+mn-cs"/>
            </a:endParaRPr>
          </a:p>
          <a:p>
            <a:pPr>
              <a:defRPr/>
            </a:pPr>
            <a:endParaRPr lang="ru-RU" sz="14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5100"/>
          <a:stretch/>
        </p:blipFill>
        <p:spPr bwMode="auto">
          <a:xfrm>
            <a:off x="7145828" y="1538748"/>
            <a:ext cx="2148846" cy="176958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364" y="401063"/>
            <a:ext cx="842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Почему реформы остановились?</a:t>
            </a:r>
          </a:p>
        </p:txBody>
      </p:sp>
    </p:spTree>
    <p:extLst>
      <p:ext uri="{BB962C8B-B14F-4D97-AF65-F5344CB8AC3E}">
        <p14:creationId xmlns="" xmlns:p14="http://schemas.microsoft.com/office/powerpoint/2010/main" val="2972772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823325" y="277813"/>
            <a:ext cx="790575" cy="452437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999C9EB8-CFE4-4858-A181-C5F4A435371F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46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376" y="739478"/>
            <a:ext cx="9271454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ru-RU" sz="1600" b="1" dirty="0">
                <a:solidFill>
                  <a:srgbClr val="003399"/>
                </a:solidFill>
                <a:latin typeface="+mj-lt"/>
                <a:cs typeface="+mn-cs"/>
              </a:rPr>
              <a:t>1. </a:t>
            </a:r>
            <a:r>
              <a:rPr lang="ru-RU" sz="1600" dirty="0">
                <a:solidFill>
                  <a:srgbClr val="003399"/>
                </a:solidFill>
                <a:latin typeface="+mj-lt"/>
                <a:cs typeface="+mn-cs"/>
              </a:rPr>
              <a:t>Переход от государственной монополии к формированию рынка в сфере железных дорог незавершён; этот рынок пока деформирован высокой степенью государственного регулирования.</a:t>
            </a:r>
          </a:p>
          <a:p>
            <a:pPr algn="just">
              <a:spcAft>
                <a:spcPts val="600"/>
              </a:spcAft>
              <a:defRPr/>
            </a:pPr>
            <a:r>
              <a:rPr lang="ru-RU" sz="1600" b="1" dirty="0">
                <a:solidFill>
                  <a:srgbClr val="990000"/>
                </a:solidFill>
                <a:latin typeface="+mj-lt"/>
                <a:cs typeface="+mn-cs"/>
              </a:rPr>
              <a:t>2. </a:t>
            </a:r>
            <a:r>
              <a:rPr lang="ru-RU" sz="1600" dirty="0">
                <a:solidFill>
                  <a:srgbClr val="990000"/>
                </a:solidFill>
                <a:latin typeface="+mj-lt"/>
                <a:cs typeface="+mn-cs"/>
              </a:rPr>
              <a:t>В сегменте оперирования вагонами была проведена либерализация, там появилась частная собственность, децентрализация принятия экономических решений, следствием чего стал рост инвестиций в приобретение вагонного парка, увеличение объёмов перевозок и бурное развитие этого сегмента. Вместе с тем, в сфере инфраструктуры железнодорожного транспорта сохраняются основные черты советского министерства - государственная собственность, негибкая административно-командная система управления, отсутствие экономических стимулов к развитию, и как следствие, катастрофическое отставание развития инфраструктуры от растущих объёмов перевозок и растущего вагонного парка, что приводит к повышенной загрузке пропускных и провозных мощностей и к тому, что неразвивающаяся инфраструктура становится тормозом промышленного роста.</a:t>
            </a:r>
            <a:endParaRPr lang="en-US" sz="1600" dirty="0">
              <a:solidFill>
                <a:srgbClr val="990000"/>
              </a:solidFill>
              <a:latin typeface="+mj-lt"/>
              <a:cs typeface="+mn-cs"/>
            </a:endParaRPr>
          </a:p>
          <a:p>
            <a:pPr algn="just">
              <a:spcAft>
                <a:spcPts val="600"/>
              </a:spcAft>
              <a:defRPr/>
            </a:pPr>
            <a:r>
              <a:rPr lang="ru-RU" sz="1600" b="1" dirty="0">
                <a:solidFill>
                  <a:srgbClr val="003399"/>
                </a:solidFill>
                <a:latin typeface="+mj-lt"/>
              </a:rPr>
              <a:t>3. </a:t>
            </a:r>
            <a:r>
              <a:rPr lang="ru-RU" sz="1600" dirty="0">
                <a:solidFill>
                  <a:srgbClr val="003399"/>
                </a:solidFill>
                <a:latin typeface="+mj-lt"/>
              </a:rPr>
              <a:t>Основные проблемы функционирования железнодорожного транспорта сегодня обусловлены не столько реформами и демонополизацией, сколько </a:t>
            </a:r>
            <a:r>
              <a:rPr lang="ru-RU" sz="1600" b="1" dirty="0" err="1">
                <a:solidFill>
                  <a:srgbClr val="003399"/>
                </a:solidFill>
                <a:latin typeface="+mj-lt"/>
              </a:rPr>
              <a:t>недореформированием</a:t>
            </a:r>
            <a:r>
              <a:rPr lang="ru-RU" sz="1600" dirty="0">
                <a:solidFill>
                  <a:srgbClr val="003399"/>
                </a:solidFill>
                <a:latin typeface="+mj-lt"/>
              </a:rPr>
              <a:t> и </a:t>
            </a:r>
            <a:r>
              <a:rPr lang="ru-RU" sz="1600" b="1" dirty="0">
                <a:solidFill>
                  <a:srgbClr val="003399"/>
                </a:solidFill>
                <a:latin typeface="+mj-lt"/>
              </a:rPr>
              <a:t>незавершённостью</a:t>
            </a:r>
            <a:r>
              <a:rPr lang="ru-RU" sz="1600" dirty="0">
                <a:solidFill>
                  <a:srgbClr val="003399"/>
                </a:solidFill>
                <a:latin typeface="+mj-lt"/>
              </a:rPr>
              <a:t> проводимых реформ, а так же </a:t>
            </a:r>
            <a:r>
              <a:rPr lang="ru-RU" sz="1600" dirty="0" err="1">
                <a:solidFill>
                  <a:srgbClr val="003399"/>
                </a:solidFill>
                <a:latin typeface="+mj-lt"/>
              </a:rPr>
              <a:t>несистемностью</a:t>
            </a:r>
            <a:r>
              <a:rPr lang="ru-RU" sz="1600" dirty="0">
                <a:solidFill>
                  <a:srgbClr val="003399"/>
                </a:solidFill>
                <a:latin typeface="+mj-lt"/>
              </a:rPr>
              <a:t> отдельных решений (когда в одном сегменте уже действуют рыночные силы, а в соседнем – архаичное государственное регулирование).</a:t>
            </a:r>
          </a:p>
          <a:p>
            <a:pPr algn="just">
              <a:spcAft>
                <a:spcPts val="600"/>
              </a:spcAft>
              <a:defRPr/>
            </a:pPr>
            <a:r>
              <a:rPr lang="ru-RU" sz="1600" b="1" dirty="0">
                <a:solidFill>
                  <a:srgbClr val="990000"/>
                </a:solidFill>
                <a:latin typeface="+mj-lt"/>
              </a:rPr>
              <a:t>4. </a:t>
            </a:r>
            <a:r>
              <a:rPr lang="ru-RU" sz="1600" dirty="0">
                <a:solidFill>
                  <a:srgbClr val="990000"/>
                </a:solidFill>
                <a:latin typeface="+mj-lt"/>
              </a:rPr>
              <a:t>Дальнейшее развитие железнодорожного транспорта должно заключаться в либерализации в </a:t>
            </a:r>
            <a:r>
              <a:rPr lang="ru-RU" sz="1600" dirty="0" err="1">
                <a:solidFill>
                  <a:srgbClr val="990000"/>
                </a:solidFill>
                <a:latin typeface="+mj-lt"/>
              </a:rPr>
              <a:t>недореформированных</a:t>
            </a:r>
            <a:r>
              <a:rPr lang="ru-RU" sz="1600" dirty="0">
                <a:solidFill>
                  <a:srgbClr val="990000"/>
                </a:solidFill>
                <a:latin typeface="+mj-lt"/>
              </a:rPr>
              <a:t> сегментах, реформировании формы собственности на инфраструктуру железнодорожного транспорта и формировании рынка железнодорожных грузовых перевозок, как наиболее эффективного механизма балансирования спроса и предложения на транспортные услуги.</a:t>
            </a:r>
            <a:endParaRPr lang="ru-RU" sz="1600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537" y="268585"/>
            <a:ext cx="837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990000"/>
                </a:solidFill>
                <a:latin typeface="+mj-lt"/>
              </a:rPr>
              <a:t>Выводы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BE47D02-50E2-4BC1-A02B-91055968F971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47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4322916" y="3968750"/>
            <a:ext cx="540052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solidFill>
                  <a:schemeClr val="bg1"/>
                </a:solidFill>
                <a:latin typeface="Arial Cyr" pitchFamily="34" charset="0"/>
                <a:cs typeface="Arial Cyr" pitchFamily="34" charset="0"/>
              </a:rPr>
              <a:t>Дополнительную  информацию  можно почерпнуть здесь: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chemeClr val="bg1"/>
              </a:solidFill>
              <a:latin typeface="Arial Cyr" pitchFamily="34" charset="0"/>
              <a:cs typeface="Arial Cyr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dirty="0">
                <a:solidFill>
                  <a:schemeClr val="bg1"/>
                </a:solidFill>
                <a:latin typeface="Arial Cyr" pitchFamily="34" charset="0"/>
                <a:cs typeface="Arial Cyr" pitchFamily="34" charset="0"/>
              </a:rPr>
              <a:t>http://f-husainov.livejournal.com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 dirty="0">
              <a:solidFill>
                <a:schemeClr val="bg1"/>
              </a:solidFill>
              <a:latin typeface="Arial Cyr" pitchFamily="34" charset="0"/>
              <a:cs typeface="Arial Cyr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2300" y="1898650"/>
            <a:ext cx="64817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rgbClr val="C00000"/>
                </a:solidFill>
                <a:latin typeface="+mj-lt"/>
                <a:cs typeface="+mn-cs"/>
              </a:rPr>
              <a:t>Спасибо за внимание !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384B85CC-2117-4017-A632-3E173F59F049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5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1536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>
                <a:latin typeface="Arial" pitchFamily="34" charset="0"/>
                <a:cs typeface="Times New Roman" pitchFamily="18" charset="0"/>
              </a:rPr>
              <a:t>Удельный вес отправок, доставленных с просрочкой, %</a:t>
            </a:r>
            <a:endParaRPr lang="ru-RU" altLang="ru-RU" sz="90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2313" y="1628775"/>
            <a:ext cx="8821737" cy="4860925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901700" y="2595563"/>
            <a:ext cx="837247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  «Министерство путей сообщения СССР выполняет план подачи вагонов лесозаготовительным хозяйствам не более чем на 50%.</a:t>
            </a:r>
          </a:p>
          <a:p>
            <a:pPr algn="just"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   Древесина, так нужная во всех районах страны, лежит на складах, портится, превращается в дрова. Что толку из того, что тысячи людей рубят ангарский и енисейский лес, сплавляют, выгружают на берег, если он здесь годами гниет?.. Территория складов на лесоперевалочных базах загружена нескончаемыми рядами штабелей из посеревших от времени бревен… В европейской части страны положение не лучше, чем в Сибири… В погрузочных пунктах Союза скопилось свыше 20 миллионов кубометров лесоматериалов. И в то же время министерства лесной и деревообрабатывающей промышленности СССР в первом полугодии заплатили десятки миллионов рублей штрафов за то, что не поставили потребителям древесину».</a:t>
            </a:r>
            <a:r>
              <a:rPr lang="ru-RU" sz="1600" b="1" dirty="0">
                <a:solidFill>
                  <a:schemeClr val="bg1"/>
                </a:solidFill>
                <a:cs typeface="+mn-cs"/>
              </a:rPr>
              <a:t> </a:t>
            </a:r>
          </a:p>
          <a:p>
            <a:pPr algn="r">
              <a:defRPr/>
            </a:pPr>
            <a:r>
              <a:rPr lang="ru-RU" sz="1600" b="1" dirty="0">
                <a:solidFill>
                  <a:schemeClr val="bg1"/>
                </a:solidFill>
                <a:cs typeface="+mn-cs"/>
              </a:rPr>
              <a:t>«</a:t>
            </a:r>
            <a:r>
              <a:rPr lang="ru-RU" sz="1600" b="1" dirty="0">
                <a:solidFill>
                  <a:schemeClr val="bg1"/>
                </a:solidFill>
                <a:latin typeface="+mj-lt"/>
                <a:cs typeface="+mn-cs"/>
              </a:rPr>
              <a:t>Правда» 15 августа 1977 года      </a:t>
            </a:r>
            <a:r>
              <a:rPr lang="ru-RU" sz="1600" b="1" dirty="0">
                <a:latin typeface="+mj-lt"/>
                <a:cs typeface="+mn-cs"/>
              </a:rPr>
              <a:t>.</a:t>
            </a:r>
            <a:endParaRPr lang="ru-RU" sz="1600" dirty="0">
              <a:latin typeface="+mj-lt"/>
              <a:cs typeface="+mn-cs"/>
            </a:endParaRPr>
          </a:p>
          <a:p>
            <a:pPr algn="just">
              <a:defRPr/>
            </a:pPr>
            <a:endParaRPr lang="ru-RU" sz="16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pic>
        <p:nvPicPr>
          <p:cNvPr id="15367" name="Picture 2" descr="http://im8-tub-ru.yandex.net/i?id=334726470-44-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808163"/>
            <a:ext cx="21605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12800" y="458788"/>
            <a:ext cx="7831138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C00000"/>
                </a:solidFill>
                <a:latin typeface="+mj-lt"/>
                <a:cs typeface="+mn-cs"/>
              </a:rPr>
              <a:t>Для системы железнодорожного транспорта СССР была свойственна крайняя форма огосударствления, …. Данной системе органично свойственны были такие понятия, как дефицит и очередь</a:t>
            </a: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FADE9C6C-6387-49DD-A86A-269AC8D6BBDA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6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>
                <a:latin typeface="Arial" pitchFamily="34" charset="0"/>
                <a:cs typeface="Times New Roman" pitchFamily="18" charset="0"/>
              </a:rPr>
              <a:t>Удельный вес отправок, доставленных с просрочкой, %</a:t>
            </a:r>
            <a:endParaRPr lang="ru-RU" altLang="ru-RU" sz="90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2425" y="458788"/>
            <a:ext cx="75612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+mj-lt"/>
                <a:cs typeface="+mn-cs"/>
              </a:rPr>
              <a:t>Состояние отрасли накануне реформ</a:t>
            </a:r>
          </a:p>
        </p:txBody>
      </p:sp>
      <p:sp>
        <p:nvSpPr>
          <p:cNvPr id="1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2800" y="1089025"/>
            <a:ext cx="6030913" cy="5491163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  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  </a:t>
            </a:r>
          </a:p>
          <a:p>
            <a:pPr>
              <a:defRPr/>
            </a:pPr>
            <a:endParaRPr lang="ru-RU" sz="2000" dirty="0">
              <a:solidFill>
                <a:schemeClr val="bg1"/>
              </a:solidFill>
              <a:latin typeface="+mj-lt"/>
              <a:cs typeface="+mn-cs"/>
            </a:endParaRPr>
          </a:p>
          <a:p>
            <a:pPr>
              <a:defRPr/>
            </a:pPr>
            <a:endParaRPr lang="ru-RU" sz="1200" dirty="0">
              <a:cs typeface="+mn-cs"/>
            </a:endParaRPr>
          </a:p>
        </p:txBody>
      </p:sp>
      <p:pic>
        <p:nvPicPr>
          <p:cNvPr id="16390" name="Picture 4" descr="Картинка 2 из 6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1177925"/>
            <a:ext cx="2546350" cy="2946400"/>
          </a:xfrm>
          <a:prstGeom prst="rect">
            <a:avLst/>
          </a:prstGeom>
          <a:noFill/>
          <a:ln w="41275">
            <a:solidFill>
              <a:srgbClr val="C4151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2188" y="1177925"/>
            <a:ext cx="5761037" cy="4951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За период с 1995 по 1999 г.г. уровень износа  верхнего строения пути увеличился с 51 % до 69 %, </a:t>
            </a:r>
          </a:p>
          <a:p>
            <a:pPr algn="just"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транспортных средств - с 40% до 60%. </a:t>
            </a:r>
          </a:p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+mj-lt"/>
                <a:cs typeface="+mn-cs"/>
              </a:rPr>
              <a:t>   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При этом </a:t>
            </a:r>
            <a:r>
              <a:rPr lang="ru-RU" sz="2000" b="1" dirty="0">
                <a:solidFill>
                  <a:srgbClr val="C00000"/>
                </a:solidFill>
                <a:latin typeface="+mj-lt"/>
                <a:cs typeface="+mn-cs"/>
              </a:rPr>
              <a:t>износ составил</a:t>
            </a: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: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парка электровозов 63 %, 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тепловозов - 71 %, </a:t>
            </a:r>
          </a:p>
          <a:p>
            <a:pPr>
              <a:defRPr/>
            </a:pPr>
            <a:r>
              <a:rPr lang="ru-RU" sz="2000" dirty="0" err="1">
                <a:solidFill>
                  <a:schemeClr val="bg1"/>
                </a:solidFill>
                <a:latin typeface="+mj-lt"/>
                <a:cs typeface="+mn-cs"/>
              </a:rPr>
              <a:t>дизель-поездов</a:t>
            </a: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- 63%, 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грузовых вагонов - 59 %, 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пассажирских вагонов - 49 %. 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   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+mj-lt"/>
                <a:cs typeface="+mn-cs"/>
              </a:rPr>
              <a:t>Общий уровень износа по всем основным производственным фондам с 1992 г. по 2000 г. вырос с 36% до 55%</a:t>
            </a:r>
          </a:p>
          <a:p>
            <a:pPr>
              <a:defRPr/>
            </a:pPr>
            <a:endParaRPr lang="ru-RU" sz="1600" dirty="0">
              <a:solidFill>
                <a:schemeClr val="bg1"/>
              </a:solidFill>
              <a:latin typeface="+mj-lt"/>
              <a:cs typeface="+mn-cs"/>
            </a:endParaRPr>
          </a:p>
          <a:p>
            <a:pPr>
              <a:defRPr/>
            </a:pPr>
            <a:endParaRPr lang="ru-RU" sz="1400" dirty="0">
              <a:solidFill>
                <a:schemeClr val="bg1"/>
              </a:solidFill>
              <a:latin typeface="+mj-lt"/>
              <a:cs typeface="+mn-cs"/>
            </a:endParaRPr>
          </a:p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Из доклада Г.М. Фадеева «Состояние отрасли накануне реформ»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3100" y="4508500"/>
            <a:ext cx="2703513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Г.М. Фадеев  - в 1992-1996 гг. и в  2002-2003 гг. - министр путей сообщения РФ;  </a:t>
            </a:r>
          </a:p>
          <a:p>
            <a:pPr>
              <a:defRPr/>
            </a:pP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с 22.09.2003 г. по 14.06.2005 г. – президент ОАО «РЖД».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38F4A957-063D-4A1C-BEBC-8662D02C9463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7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2400" y="1449388"/>
            <a:ext cx="9271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rgbClr val="C00000"/>
                </a:solidFill>
                <a:latin typeface="+mj-lt"/>
                <a:cs typeface="+mn-cs"/>
              </a:rPr>
              <a:t>Современный американский локомотив заходит в депо на технический осмотр 3 раза в год, а отечественные локомотивы требуют осмотра каждые 72 часа; пробег вагона американского производства составляет </a:t>
            </a:r>
            <a:r>
              <a:rPr lang="ru-RU" sz="2000" b="1" dirty="0">
                <a:solidFill>
                  <a:srgbClr val="C00000"/>
                </a:solidFill>
                <a:latin typeface="+mj-lt"/>
                <a:cs typeface="+mn-cs"/>
              </a:rPr>
              <a:t>1 млн. км</a:t>
            </a:r>
            <a:r>
              <a:rPr lang="ru-RU" sz="2000" dirty="0">
                <a:solidFill>
                  <a:srgbClr val="C00000"/>
                </a:solidFill>
                <a:latin typeface="+mj-lt"/>
                <a:cs typeface="+mn-cs"/>
              </a:rPr>
              <a:t>., </a:t>
            </a:r>
          </a:p>
          <a:p>
            <a:pPr>
              <a:defRPr/>
            </a:pPr>
            <a:r>
              <a:rPr lang="ru-RU" sz="2000" dirty="0">
                <a:solidFill>
                  <a:srgbClr val="C00000"/>
                </a:solidFill>
                <a:latin typeface="+mj-lt"/>
                <a:cs typeface="+mn-cs"/>
              </a:rPr>
              <a:t>а вагона советского производства - </a:t>
            </a:r>
            <a:r>
              <a:rPr lang="ru-RU" sz="2000" b="1" dirty="0">
                <a:solidFill>
                  <a:srgbClr val="C00000"/>
                </a:solidFill>
                <a:latin typeface="+mj-lt"/>
                <a:cs typeface="+mn-cs"/>
              </a:rPr>
              <a:t>100 тыс. км.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2188" y="458788"/>
            <a:ext cx="8191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C00000"/>
                </a:solidFill>
                <a:latin typeface="+mj-lt"/>
                <a:cs typeface="+mn-cs"/>
              </a:rPr>
              <a:t>Техническая отсталость отрасли</a:t>
            </a:r>
          </a:p>
        </p:txBody>
      </p:sp>
      <p:pic>
        <p:nvPicPr>
          <p:cNvPr id="17413" name="Рисунок 8" descr="1174753351_electric2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4059238"/>
            <a:ext cx="2857500" cy="2500312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3" descr="Картинка 441 из 324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4059238"/>
            <a:ext cx="3240087" cy="2432050"/>
          </a:xfrm>
          <a:prstGeom prst="rect">
            <a:avLst/>
          </a:prstGeom>
          <a:noFill/>
          <a:ln w="44450">
            <a:solidFill>
              <a:srgbClr val="C4151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(С) Хусаинов Ф.И.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43263" y="2168525"/>
            <a:ext cx="6389687" cy="3429000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843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7F42BB58-C4E1-49CD-9FDF-374D84C9222C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8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>
                <a:latin typeface="Arial" pitchFamily="34" charset="0"/>
                <a:cs typeface="Times New Roman" pitchFamily="18" charset="0"/>
              </a:rPr>
              <a:t>Удельный вес отправок, доставленных с просрочкой, %</a:t>
            </a:r>
            <a:endParaRPr lang="ru-RU" altLang="ru-RU" sz="90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sp>
        <p:nvSpPr>
          <p:cNvPr id="18438" name="Rectangle 1"/>
          <p:cNvSpPr>
            <a:spLocks noChangeArrowheads="1"/>
          </p:cNvSpPr>
          <p:nvPr/>
        </p:nvSpPr>
        <p:spPr bwMode="auto">
          <a:xfrm>
            <a:off x="3243263" y="920750"/>
            <a:ext cx="6300787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42900"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latin typeface="Arial" pitchFamily="34" charset="0"/>
              </a:rPr>
              <a:t>Однако грузоотправителя, как это ни прискорбно, интересует только качество перевозок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В одной из своих работ д.э.н. Д.А. Мачерет афористично заметил: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rgbClr val="C00000"/>
              </a:solidFill>
              <a:latin typeface="Arial" pitchFamily="34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«</a:t>
            </a:r>
            <a:r>
              <a:rPr lang="ru-RU" altLang="ru-RU" sz="200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как бы не завораживали былые показатели отечественных железных дорог, работу транспорта нужно оценивать с позиций удовлетворения потребностей клиентов, которых непосредственно не интересует ни доля порожнего пробега вагонов, ни производительность локомотивов</a:t>
            </a:r>
            <a:r>
              <a:rPr lang="ru-RU" altLang="ru-RU" sz="180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».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rgbClr val="C00000"/>
              </a:solidFill>
              <a:latin typeface="Arial" pitchFamily="34" charset="0"/>
            </a:endParaRPr>
          </a:p>
        </p:txBody>
      </p:sp>
      <p:pic>
        <p:nvPicPr>
          <p:cNvPr id="18439" name="Picture 2" descr="Картинка 10 из 15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628775"/>
            <a:ext cx="1636713" cy="21272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52438" y="4508500"/>
            <a:ext cx="27908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 err="1">
                <a:solidFill>
                  <a:schemeClr val="bg1"/>
                </a:solidFill>
                <a:latin typeface="+mj-lt"/>
                <a:cs typeface="+mn-cs"/>
              </a:rPr>
              <a:t>Мачерет</a:t>
            </a: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 Д.А. – </a:t>
            </a:r>
            <a:r>
              <a:rPr lang="ru-RU" sz="1400" dirty="0" err="1">
                <a:solidFill>
                  <a:schemeClr val="bg1"/>
                </a:solidFill>
                <a:latin typeface="+mj-lt"/>
                <a:cs typeface="+mn-cs"/>
              </a:rPr>
              <a:t>д.э.н</a:t>
            </a:r>
            <a:r>
              <a:rPr lang="ru-RU" sz="1400" dirty="0">
                <a:solidFill>
                  <a:schemeClr val="bg1"/>
                </a:solidFill>
                <a:latin typeface="+mj-lt"/>
                <a:cs typeface="+mn-cs"/>
              </a:rPr>
              <a:t>., профессор, в1998—2003 гг. - заместитель руководителя Департамента экономики МПС России; в 2003-2009 - начальник Департамента анализа конъюнктуры рынка ОАО «РЖД».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322763" y="4508500"/>
            <a:ext cx="5310187" cy="739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 err="1">
                <a:solidFill>
                  <a:srgbClr val="C00000"/>
                </a:solidFill>
                <a:latin typeface="+mj-lt"/>
                <a:cs typeface="+mn-cs"/>
              </a:rPr>
              <a:t>Мачерет</a:t>
            </a:r>
            <a:r>
              <a:rPr lang="ru-RU" sz="1400" dirty="0">
                <a:solidFill>
                  <a:srgbClr val="C00000"/>
                </a:solidFill>
                <a:latin typeface="+mj-lt"/>
                <a:cs typeface="+mn-cs"/>
              </a:rPr>
              <a:t>  Д.А.  </a:t>
            </a:r>
          </a:p>
          <a:p>
            <a:pPr>
              <a:defRPr/>
            </a:pPr>
            <a:r>
              <a:rPr lang="ru-RU" sz="1400" dirty="0">
                <a:solidFill>
                  <a:srgbClr val="C00000"/>
                </a:solidFill>
                <a:latin typeface="+mj-lt"/>
                <a:cs typeface="+mn-cs"/>
              </a:rPr>
              <a:t>Планирование  и  регулирование  работы  железнодорожного  транспорта // Экономика  железных  дорог. - 1999.- №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62988" y="533400"/>
            <a:ext cx="790575" cy="4524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C97365E-54AE-4967-99BF-E4DE0B95FA81}" type="slidenum">
              <a:rPr lang="ru-RU" altLang="ru-RU" sz="3600" b="1" smtClean="0">
                <a:solidFill>
                  <a:srgbClr val="C4151C"/>
                </a:solidFill>
                <a:latin typeface="RussianRail G Pro Medium"/>
              </a:rPr>
              <a:pPr eaLnBrk="1" hangingPunct="1">
                <a:defRPr/>
              </a:pPr>
              <a:t>9</a:t>
            </a:fld>
            <a:endParaRPr lang="ru-RU" altLang="ru-RU" sz="3600" b="1">
              <a:solidFill>
                <a:srgbClr val="C4151C"/>
              </a:solidFill>
              <a:latin typeface="RussianRail G Pro Medium"/>
            </a:endParaRPr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>
                <a:latin typeface="Arial" pitchFamily="34" charset="0"/>
                <a:cs typeface="Times New Roman" pitchFamily="18" charset="0"/>
              </a:rPr>
              <a:t>Удельный вес отправок, доставленных с просрочкой, %</a:t>
            </a:r>
            <a:endParaRPr lang="ru-RU" altLang="ru-RU" sz="90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(С) Хусаинов Ф.И.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448" y="1358724"/>
            <a:ext cx="84609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bg1"/>
                </a:solidFill>
                <a:latin typeface="+mj-lt"/>
                <a:cs typeface="+mn-cs"/>
              </a:rPr>
              <a:t>Таким образом, ключевыми проблемами отрасли были:</a:t>
            </a:r>
          </a:p>
          <a:p>
            <a:pPr>
              <a:defRPr/>
            </a:pPr>
            <a:endParaRPr lang="ru-RU" dirty="0">
              <a:solidFill>
                <a:schemeClr val="bg1"/>
              </a:solidFill>
              <a:latin typeface="+mj-lt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ru-RU" dirty="0">
                <a:solidFill>
                  <a:schemeClr val="bg1"/>
                </a:solidFill>
                <a:latin typeface="+mj-lt"/>
                <a:cs typeface="+mn-cs"/>
              </a:rPr>
              <a:t>Низкий уровень качества транспортного обслуживания (при относительно высоких эксплуатационных показателях)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dirty="0">
                <a:solidFill>
                  <a:schemeClr val="bg1"/>
                </a:solidFill>
                <a:latin typeface="+mj-lt"/>
                <a:cs typeface="+mn-cs"/>
              </a:rPr>
              <a:t>Техническая отсталость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dirty="0">
                <a:solidFill>
                  <a:schemeClr val="bg1"/>
                </a:solidFill>
                <a:latin typeface="+mj-lt"/>
                <a:cs typeface="+mn-cs"/>
              </a:rPr>
              <a:t>Высокий уровень износа основных производственных фондов</a:t>
            </a:r>
          </a:p>
          <a:p>
            <a:pPr marL="457200" indent="-457200">
              <a:buFontTx/>
              <a:buAutoNum type="arabicPeriod"/>
              <a:defRPr/>
            </a:pPr>
            <a:r>
              <a:rPr lang="ru-RU" dirty="0">
                <a:solidFill>
                  <a:schemeClr val="bg1"/>
                </a:solidFill>
                <a:latin typeface="+mj-lt"/>
                <a:cs typeface="+mn-cs"/>
              </a:rPr>
              <a:t>Неприспособленность к рыночной экономике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v2UW0NB0i.dEevMky_i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v2UW0NB0i.dEevMky_i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v2UW0NB0i.dEevMky_i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v2UW0NB0i.dEevMky_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v2UW0NB0i.dEevMky_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v2UW0NB0i.dEevMky_i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v2UW0NB0i.dEevMky_i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v2UW0NB0i.dEevMky_i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Апекс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ppt/theme/themeOverride2.xml><?xml version="1.0" encoding="utf-8"?>
<a:themeOverride xmlns:a="http://schemas.openxmlformats.org/drawingml/2006/main">
  <a:clrScheme name="Апекс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  <a:fontScheme name="Апекс">
    <a:majorFont>
      <a:latin typeface="Lucida Sans"/>
      <a:ea typeface=""/>
      <a:cs typeface=""/>
      <a:font script="Grek" typeface="Arial"/>
      <a:font script="Cyrl" typeface="Arial"/>
      <a:font script="Jpan" typeface="HG丸ｺﾞｼｯｸM-PRO"/>
      <a:font script="Hang" typeface="휴먼옛체"/>
      <a:font script="Hans" typeface="黑体"/>
      <a:font script="Hant" typeface="微軟正黑體"/>
      <a:font script="Arab" typeface="Tahoma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Book Antiqua"/>
      <a:ea typeface=""/>
      <a:cs typeface=""/>
      <a:font script="Grek" typeface="Times New Roman"/>
      <a:font script="Cyrl" typeface="Times New Roman"/>
      <a:font script="Jpan" typeface="HG明朝B"/>
      <a:font script="Hang" typeface="돋움"/>
      <a:font script="Hans" typeface="宋体"/>
      <a:font script="Hant" typeface="新細明體"/>
      <a:font script="Arab" typeface="Times New Roman"/>
      <a:font script="Hebr" typeface="David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Апекс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0000"/>
              <a:satMod val="180000"/>
            </a:schemeClr>
          </a:gs>
          <a:gs pos="100000">
            <a:schemeClr val="phClr">
              <a:shade val="45000"/>
              <a:satMod val="120000"/>
            </a:schemeClr>
          </a:gs>
        </a:gsLst>
        <a:path path="circle">
          <a:fillToRect r="100000" b="100000"/>
        </a:path>
      </a:gradFill>
      <a:blipFill>
        <a:blip xmlns:r="http://schemas.openxmlformats.org/officeDocument/2006/relationships" r:embed="rId1">
          <a:duotone>
            <a:schemeClr val="phClr">
              <a:shade val="3000"/>
              <a:satMod val="110000"/>
            </a:schemeClr>
            <a:schemeClr val="phClr">
              <a:tint val="60000"/>
              <a:satMod val="425000"/>
            </a:schemeClr>
          </a:duotone>
        </a:blip>
        <a:stretch>
          <a:fillRect/>
        </a:stretch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3639</Words>
  <Application>Microsoft Office PowerPoint</Application>
  <PresentationFormat>Лист A4 (210x297 мм)</PresentationFormat>
  <Paragraphs>498</Paragraphs>
  <Slides>47</Slides>
  <Notes>46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Апекс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/>
  <cp:lastModifiedBy/>
  <cp:revision>1</cp:revision>
  <dcterms:created xsi:type="dcterms:W3CDTF">2009-07-20T19:09:36Z</dcterms:created>
  <dcterms:modified xsi:type="dcterms:W3CDTF">2018-05-03T17:32:51Z</dcterms:modified>
</cp:coreProperties>
</file>