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5"/>
  </p:notesMasterIdLst>
  <p:sldIdLst>
    <p:sldId id="256" r:id="rId2"/>
    <p:sldId id="288" r:id="rId3"/>
    <p:sldId id="264" r:id="rId4"/>
    <p:sldId id="283" r:id="rId5"/>
    <p:sldId id="257" r:id="rId6"/>
    <p:sldId id="261" r:id="rId7"/>
    <p:sldId id="289" r:id="rId8"/>
    <p:sldId id="290" r:id="rId9"/>
    <p:sldId id="291" r:id="rId10"/>
    <p:sldId id="285" r:id="rId11"/>
    <p:sldId id="286" r:id="rId12"/>
    <p:sldId id="28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77749" autoAdjust="0"/>
  </p:normalViewPr>
  <p:slideViewPr>
    <p:cSldViewPr snapToGrid="0">
      <p:cViewPr varScale="1">
        <p:scale>
          <a:sx n="50" d="100"/>
          <a:sy n="50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13B56-D219-48EA-9DFE-D9EFC2AF1E21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B847B-CEB7-4114-A273-3CEFDC73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7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B847B-CEB7-4114-A273-3CEFDC7361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B847B-CEB7-4114-A273-3CEFDC7361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2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B847B-CEB7-4114-A273-3CEFDC7361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6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be-B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семье зачастую ребёнок получал имя в соответствии с очередностью появления на свет (</a:t>
            </a:r>
            <a:r>
              <a:rPr lang="be-BY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Первак, Вторак, Третьяк</a:t>
            </a:r>
            <a:r>
              <a:rPr lang="be-B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по каким-либо внешним признакам (</a:t>
            </a:r>
            <a:r>
              <a:rPr lang="be-BY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Беляк, Кудряш</a:t>
            </a:r>
            <a:r>
              <a:rPr lang="be-B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по отношению родителей (</a:t>
            </a:r>
            <a:r>
              <a:rPr lang="be-BY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Ждан, Томилко</a:t>
            </a:r>
            <a:r>
              <a:rPr lang="be-B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по черте характера (</a:t>
            </a:r>
            <a:r>
              <a:rPr lang="be-BY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Добрыня, Несмеяна</a:t>
            </a:r>
            <a:r>
              <a:rPr lang="be-BY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и этого было достаточно для идентификации. В “большом” мире такого имени оказывалось недостаточно – и, как правило, человек получал еще и другое имя, отражающее его характер, деятельность или положение в социуме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B847B-CEB7-4114-A273-3CEFDC7361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7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семье давали имя умершего ребенка новому</a:t>
            </a:r>
          </a:p>
          <a:p>
            <a:r>
              <a:rPr lang="ru-RU" dirty="0" err="1" smtClean="0"/>
              <a:t>Иосип</a:t>
            </a:r>
            <a:r>
              <a:rPr lang="ru-RU" dirty="0" smtClean="0"/>
              <a:t>-Иосиф, Марьяна – </a:t>
            </a:r>
            <a:r>
              <a:rPr lang="ru-RU" dirty="0" err="1" smtClean="0"/>
              <a:t>Марыся</a:t>
            </a:r>
            <a:r>
              <a:rPr lang="ru-RU" dirty="0" smtClean="0"/>
              <a:t> в 1 семье встречаются (!),</a:t>
            </a:r>
            <a:r>
              <a:rPr lang="ru-RU" baseline="0" dirty="0" smtClean="0"/>
              <a:t> т.е. крестильное Мария у обеих</a:t>
            </a:r>
          </a:p>
          <a:p>
            <a:r>
              <a:rPr lang="ru-RU" baseline="0" dirty="0" smtClean="0"/>
              <a:t>РС – дериваты уже там (!)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B847B-CEB7-4114-A273-3CEFDC7361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50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1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7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5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4657" y="1472664"/>
            <a:ext cx="8109346" cy="1933145"/>
          </a:xfrm>
        </p:spPr>
        <p:txBody>
          <a:bodyPr/>
          <a:lstStyle/>
          <a:p>
            <a:r>
              <a:rPr lang="ru-RU" sz="4400" b="1" dirty="0" smtClean="0"/>
              <a:t>Спонтанные порядки: два частных случая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5229" y="4876801"/>
            <a:ext cx="8180973" cy="157996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Ковалёв</a:t>
            </a:r>
            <a:endParaRPr lang="ru-RU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Минск, Беларусь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592" y="124858"/>
            <a:ext cx="9381066" cy="855643"/>
          </a:xfrm>
        </p:spPr>
        <p:txBody>
          <a:bodyPr>
            <a:normAutofit/>
          </a:bodyPr>
          <a:lstStyle/>
          <a:p>
            <a:r>
              <a:rPr lang="ru-RU" b="1" dirty="0" smtClean="0"/>
              <a:t>Ветка форума «Мотобол у Дударенко»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2592" y="1202122"/>
            <a:ext cx="4184035" cy="5655878"/>
          </a:xfrm>
        </p:spPr>
        <p:txBody>
          <a:bodyPr>
            <a:noAutofit/>
          </a:bodyPr>
          <a:lstStyle/>
          <a:p>
            <a:r>
              <a:rPr lang="ru-RU" sz="2800" dirty="0" smtClean="0"/>
              <a:t>Что такое мотобол?</a:t>
            </a:r>
          </a:p>
          <a:p>
            <a:r>
              <a:rPr lang="ru-RU" sz="2800" dirty="0" smtClean="0"/>
              <a:t>Специфика культивирования вида спорта</a:t>
            </a:r>
          </a:p>
          <a:p>
            <a:r>
              <a:rPr lang="ru-RU" sz="2800" dirty="0" smtClean="0"/>
              <a:t>Специфика освещения</a:t>
            </a:r>
          </a:p>
          <a:p>
            <a:endParaRPr lang="ru-RU" sz="2800" dirty="0"/>
          </a:p>
          <a:p>
            <a:r>
              <a:rPr lang="ru-RU" sz="2800" dirty="0"/>
              <a:t>Состояние </a:t>
            </a:r>
            <a:r>
              <a:rPr lang="ru-RU" sz="2800" dirty="0" smtClean="0"/>
              <a:t>форума – </a:t>
            </a:r>
            <a:r>
              <a:rPr lang="ru-RU" sz="2800" dirty="0"/>
              <a:t>онлайн-информация о матчах, вплоть до матчей ЧЕ из Франции или </a:t>
            </a:r>
            <a:r>
              <a:rPr lang="ru-RU" sz="2800" dirty="0" smtClean="0"/>
              <a:t>ФРГ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43" y="980500"/>
            <a:ext cx="6750164" cy="579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625" y="201976"/>
            <a:ext cx="9160729" cy="1351402"/>
          </a:xfrm>
        </p:spPr>
        <p:txBody>
          <a:bodyPr>
            <a:normAutofit/>
          </a:bodyPr>
          <a:lstStyle/>
          <a:p>
            <a:r>
              <a:rPr lang="ru-RU" b="1" dirty="0" smtClean="0"/>
              <a:t>«Мотобол у Дударенко»: как было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471" y="1041400"/>
            <a:ext cx="9353321" cy="5981700"/>
          </a:xfrm>
        </p:spPr>
        <p:txBody>
          <a:bodyPr>
            <a:noAutofit/>
          </a:bodyPr>
          <a:lstStyle/>
          <a:p>
            <a:r>
              <a:rPr lang="ru-RU" sz="2200" dirty="0" smtClean="0"/>
              <a:t>04/2005 – ветка «Разговоры обо всём»</a:t>
            </a:r>
          </a:p>
          <a:p>
            <a:r>
              <a:rPr lang="ru-RU" sz="2200" dirty="0" smtClean="0"/>
              <a:t>Интерес к мотоболу – начал выкладывать статистику, историю.</a:t>
            </a:r>
          </a:p>
          <a:p>
            <a:r>
              <a:rPr lang="ru-RU" sz="2200" dirty="0" smtClean="0"/>
              <a:t>НЕ ЗАДУМЫВАЛСЯ НИ О КАКОМ ВАРИАНТЕ СМИ О МОТОБОЛЕ</a:t>
            </a:r>
          </a:p>
          <a:p>
            <a:r>
              <a:rPr lang="ru-RU" sz="2200" dirty="0" smtClean="0"/>
              <a:t>Подтягивались любители через поисковики (!!!) </a:t>
            </a:r>
          </a:p>
          <a:p>
            <a:r>
              <a:rPr lang="ru-RU" sz="2200" dirty="0" smtClean="0"/>
              <a:t>Возникло сообщество заинтересованных, стали делится информацией</a:t>
            </a:r>
          </a:p>
          <a:p>
            <a:r>
              <a:rPr lang="ru-RU" sz="2200" dirty="0" smtClean="0"/>
              <a:t>Вовлечение бывших и действующих игроков, судей (при этом инкогнито)</a:t>
            </a:r>
          </a:p>
          <a:p>
            <a:r>
              <a:rPr lang="ru-RU" sz="2200" dirty="0" smtClean="0"/>
              <a:t>Участие РБ, РФ, Украины, Литвы + ФРГ и Франция</a:t>
            </a:r>
          </a:p>
          <a:p>
            <a:endParaRPr lang="ru-RU" sz="2200" dirty="0"/>
          </a:p>
          <a:p>
            <a:r>
              <a:rPr lang="ru-RU" sz="2200" dirty="0" smtClean="0"/>
              <a:t>Появление специализированных сайтов в России, видеосъёмка</a:t>
            </a:r>
          </a:p>
          <a:p>
            <a:r>
              <a:rPr lang="be-BY" sz="2200" dirty="0" smtClean="0"/>
              <a:t>Обсужден</a:t>
            </a:r>
            <a:r>
              <a:rPr lang="ru-RU" sz="2200" dirty="0" err="1" smtClean="0"/>
              <a:t>ие</a:t>
            </a:r>
            <a:r>
              <a:rPr lang="ru-RU" sz="2200" dirty="0" smtClean="0"/>
              <a:t> формата организации соревнований (!)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52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609" y="-88508"/>
            <a:ext cx="11936758" cy="69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Благодарю за внимание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758" y="3756751"/>
            <a:ext cx="9165094" cy="2478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Aliaksandr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Kavaliou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Спонтанные порядки: два частных случая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это важно для АЭШ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3210"/>
            <a:ext cx="8596668" cy="5023691"/>
          </a:xfrm>
        </p:spPr>
        <p:txBody>
          <a:bodyPr>
            <a:normAutofit/>
          </a:bodyPr>
          <a:lstStyle/>
          <a:p>
            <a:pPr algn="just"/>
            <a:r>
              <a:rPr lang="ru-RU" sz="3000" dirty="0"/>
              <a:t>Ключевой </a:t>
            </a:r>
            <a:r>
              <a:rPr lang="ru-RU" sz="3000" dirty="0" smtClean="0"/>
              <a:t>вопрос </a:t>
            </a:r>
            <a:r>
              <a:rPr lang="ru-RU" sz="3000" dirty="0"/>
              <a:t>"как могут возникать институты, служащие для общественного благополучия и чрезвычайно важные для его развития без общей воли, направленной к их установлению; какова природа этих социальных явлений и каким образом можем мы достигнуть полного понимания их существа и их движения" [</a:t>
            </a:r>
            <a:r>
              <a:rPr lang="ru-RU" sz="3000" dirty="0" err="1"/>
              <a:t>Менгер</a:t>
            </a:r>
            <a:r>
              <a:rPr lang="ru-RU" sz="3000" dirty="0"/>
              <a:t>, 1894</a:t>
            </a:r>
            <a:r>
              <a:rPr lang="ru-RU" sz="3000" dirty="0" smtClean="0"/>
              <a:t>]</a:t>
            </a:r>
            <a:endParaRPr lang="en-US" sz="3000" dirty="0" smtClean="0"/>
          </a:p>
          <a:p>
            <a:pPr algn="just"/>
            <a:endParaRPr lang="ru-RU" sz="3000" dirty="0" smtClean="0"/>
          </a:p>
          <a:p>
            <a:pPr algn="just"/>
            <a:r>
              <a:rPr lang="ru-RU" sz="3000" dirty="0" smtClean="0"/>
              <a:t>Это – основа исследовательской программы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0683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40" y="252655"/>
            <a:ext cx="8596668" cy="92615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Спонтанные порядки – существенные черты</a:t>
            </a:r>
            <a:endParaRPr lang="ru-RU" sz="32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4742" y="914400"/>
            <a:ext cx="9518574" cy="5629619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Непреднамеренность;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Непредсказуемость для самих агентов;</a:t>
            </a:r>
          </a:p>
          <a:p>
            <a:r>
              <a:rPr lang="ru-RU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Возникший порядок люди могут </a:t>
            </a:r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осознать </a:t>
            </a:r>
            <a:r>
              <a:rPr lang="ru-RU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и воспринять как результат сознательных действий;</a:t>
            </a:r>
          </a:p>
          <a:p>
            <a:r>
              <a:rPr lang="ru-RU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Возникший порядок даёт преимущество участникам, причём не обязательно тем способом, который мыслился изначально </a:t>
            </a:r>
            <a:r>
              <a:rPr lang="en-US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[Vaughn, 2009]</a:t>
            </a:r>
            <a:r>
              <a:rPr lang="ru-RU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Правила, на основе которых действуют участники процесса, являются “</a:t>
            </a:r>
            <a:r>
              <a:rPr lang="en-GB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ends</a:t>
            </a:r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en-GB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independent</a:t>
            </a:r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r>
              <a:rPr lang="be-BY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в том смысле, что могут привести к достижению </a:t>
            </a:r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множества конечных состояний [</a:t>
            </a:r>
            <a:r>
              <a:rPr lang="en-GB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Horwitz</a:t>
            </a:r>
            <a:r>
              <a:rPr lang="ru-RU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, 2015].</a:t>
            </a:r>
          </a:p>
          <a:p>
            <a:endParaRPr lang="ru-RU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73725" y="297456"/>
            <a:ext cx="8800277" cy="6059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Язык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980502"/>
            <a:ext cx="8596668" cy="572877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Язык есть «</a:t>
            </a:r>
            <a:r>
              <a:rPr lang="ru-RU" sz="2800" dirty="0" err="1"/>
              <a:t>высокосложный</a:t>
            </a:r>
            <a:r>
              <a:rPr lang="ru-RU" sz="2800" dirty="0"/>
              <a:t> инструмент оральной коммуникации, который возникает в результате вербальной активности миллионов людей в течение тысяч лет без чьего-либо замысла его развития» [</a:t>
            </a:r>
            <a:r>
              <a:rPr lang="en-GB" sz="2800" dirty="0"/>
              <a:t>Blanchard Jr</a:t>
            </a:r>
            <a:r>
              <a:rPr lang="be-BY" sz="2800" dirty="0"/>
              <a:t>., 20</a:t>
            </a:r>
            <a:r>
              <a:rPr lang="ru-RU" sz="2800" dirty="0"/>
              <a:t>15</a:t>
            </a:r>
            <a:r>
              <a:rPr lang="ru-RU" sz="2800" dirty="0" smtClean="0"/>
              <a:t>].</a:t>
            </a:r>
          </a:p>
          <a:p>
            <a:pPr algn="just"/>
            <a:r>
              <a:rPr lang="be-BY" sz="2800" dirty="0" smtClean="0"/>
              <a:t>Н</a:t>
            </a:r>
            <a:r>
              <a:rPr lang="ru-RU" sz="2800" dirty="0" err="1" smtClean="0"/>
              <a:t>абор</a:t>
            </a:r>
            <a:r>
              <a:rPr lang="ru-RU" sz="2800" dirty="0" smtClean="0"/>
              <a:t> правил. </a:t>
            </a:r>
            <a:r>
              <a:rPr lang="ru-RU" sz="2800" dirty="0"/>
              <a:t>Носитель языка становится понятным, если он правильно использует грамматические конструкты и употребляет слова в их общепринятом значении.</a:t>
            </a:r>
          </a:p>
          <a:p>
            <a:pPr algn="just"/>
            <a:r>
              <a:rPr lang="ru-RU" sz="2800" dirty="0"/>
              <a:t>Цели различных людей и групп в процессе пользования языком различны – и в этом аспекте он, безусловно, “</a:t>
            </a:r>
            <a:r>
              <a:rPr lang="en-GB" sz="2800" dirty="0"/>
              <a:t>ends</a:t>
            </a:r>
            <a:r>
              <a:rPr lang="ru-RU" sz="2800" dirty="0"/>
              <a:t>-</a:t>
            </a:r>
            <a:r>
              <a:rPr lang="en-GB" sz="2800" dirty="0"/>
              <a:t>independent</a:t>
            </a:r>
            <a:r>
              <a:rPr lang="ru-RU" sz="28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8614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5530"/>
            <a:ext cx="9780104" cy="940905"/>
          </a:xfrm>
        </p:spPr>
        <p:txBody>
          <a:bodyPr>
            <a:normAutofit/>
          </a:bodyPr>
          <a:lstStyle/>
          <a:p>
            <a:pPr algn="ctr"/>
            <a:r>
              <a:rPr lang="be-BY" sz="4000" b="1" dirty="0" smtClean="0"/>
              <a:t>Язык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305" y="965201"/>
            <a:ext cx="9143999" cy="567460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Язык является саморазвивающимся – изменения и новации происходят в нём не по иерархическому указанию, а в процессе живого развития и слов, норм выговора и правописания : </a:t>
            </a:r>
            <a:r>
              <a:rPr lang="be-BY" sz="2800" dirty="0"/>
              <a:t>“в языке все время появляются новые структуры </a:t>
            </a:r>
            <a:r>
              <a:rPr lang="ru-RU" sz="2800" dirty="0"/>
              <a:t>и</a:t>
            </a:r>
            <a:r>
              <a:rPr lang="be-BY" sz="2800" dirty="0"/>
              <a:t> формы, при этом ... в акте языкового творчества случайность может приобретать самые разные формы”</a:t>
            </a:r>
            <a:r>
              <a:rPr lang="ru-RU" sz="2800" dirty="0"/>
              <a:t> [</a:t>
            </a:r>
            <a:r>
              <a:rPr lang="be-BY" sz="2800" dirty="0"/>
              <a:t>Молчанова</a:t>
            </a:r>
            <a:r>
              <a:rPr lang="ru-RU" sz="2800" dirty="0"/>
              <a:t>, 2009].</a:t>
            </a:r>
          </a:p>
          <a:p>
            <a:pPr algn="just"/>
            <a:r>
              <a:rPr lang="ru-RU" sz="2800" dirty="0"/>
              <a:t>Учёные-филологи имеют значительную степень воздействия на развитие языка, но их влияние – это малая часть сложной культурной эволюции языка, в которую свою лепту вносит каждый [</a:t>
            </a:r>
            <a:r>
              <a:rPr lang="en-GB" sz="2800" dirty="0"/>
              <a:t>Blanchard Jr</a:t>
            </a:r>
            <a:r>
              <a:rPr lang="be-BY" sz="2800" dirty="0"/>
              <a:t>., 20</a:t>
            </a:r>
            <a:r>
              <a:rPr lang="ru-RU" sz="2800" dirty="0"/>
              <a:t>15</a:t>
            </a:r>
            <a:r>
              <a:rPr lang="ru-RU" sz="2800" dirty="0" smtClean="0"/>
              <a:t>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83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207" y="55380"/>
            <a:ext cx="8902941" cy="122257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Проблема идентификации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061" y="1003301"/>
            <a:ext cx="9051235" cy="5638800"/>
          </a:xfrm>
        </p:spPr>
        <p:txBody>
          <a:bodyPr>
            <a:noAutofit/>
          </a:bodyPr>
          <a:lstStyle/>
          <a:p>
            <a:pPr algn="just"/>
            <a:r>
              <a:rPr lang="ru-RU" sz="2600" dirty="0" smtClean="0">
                <a:solidFill>
                  <a:schemeClr val="tx1"/>
                </a:solidFill>
              </a:rPr>
              <a:t>Антропонимы: имена «сменные», постоянные (по крещению)</a:t>
            </a:r>
          </a:p>
          <a:p>
            <a:pPr algn="just"/>
            <a:r>
              <a:rPr lang="ru-RU" sz="2600" dirty="0" smtClean="0">
                <a:solidFill>
                  <a:schemeClr val="tx1"/>
                </a:solidFill>
              </a:rPr>
              <a:t>Но «прозвища» сохранились:</a:t>
            </a:r>
          </a:p>
          <a:p>
            <a:pPr marL="0" indent="0" algn="just"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«В крещение Иосиф, а </a:t>
            </a:r>
            <a:r>
              <a:rPr lang="ru-RU" sz="2600" dirty="0" err="1" smtClean="0">
                <a:solidFill>
                  <a:schemeClr val="tx1"/>
                </a:solidFill>
              </a:rPr>
              <a:t>мирски</a:t>
            </a:r>
            <a:r>
              <a:rPr lang="ru-RU" sz="2600" dirty="0" smtClean="0">
                <a:solidFill>
                  <a:schemeClr val="tx1"/>
                </a:solidFill>
              </a:rPr>
              <a:t> Остромир»</a:t>
            </a:r>
          </a:p>
          <a:p>
            <a:pPr marL="0" indent="0" algn="just">
              <a:buNone/>
            </a:pPr>
            <a:r>
              <a:rPr lang="ru-RU" sz="2600" dirty="0" smtClean="0"/>
              <a:t>Англия – и в 11 веке, и «</a:t>
            </a:r>
            <a:r>
              <a:rPr lang="be-BY" sz="2600" dirty="0"/>
              <a:t>в судебных архивах, в монастырских ...картуляриях, составленных на средневековом латинском языке, а позднее, в ХII— XIV вв., и на французском языке, прозвища записывались рядом с личными именами</a:t>
            </a:r>
            <a:r>
              <a:rPr lang="ru-RU" sz="2600" dirty="0"/>
              <a:t>» [Кузьмин, 2015</a:t>
            </a:r>
            <a:r>
              <a:rPr lang="ru-RU" sz="2600" dirty="0" smtClean="0"/>
              <a:t>]</a:t>
            </a:r>
          </a:p>
          <a:p>
            <a:pPr algn="just"/>
            <a:r>
              <a:rPr lang="ru-RU" sz="2600" dirty="0" smtClean="0">
                <a:solidFill>
                  <a:schemeClr val="tx1"/>
                </a:solidFill>
              </a:rPr>
              <a:t>Фамилии, отчества (2 имена), но проблема сохраняется</a:t>
            </a:r>
          </a:p>
          <a:p>
            <a:pPr algn="just"/>
            <a:r>
              <a:rPr lang="ru-RU" sz="2600" dirty="0" smtClean="0">
                <a:solidFill>
                  <a:schemeClr val="tx1"/>
                </a:solidFill>
              </a:rPr>
              <a:t>Дериваты </a:t>
            </a:r>
            <a:r>
              <a:rPr lang="en-US" sz="2600" dirty="0" smtClean="0">
                <a:solidFill>
                  <a:schemeClr val="tx1"/>
                </a:solidFill>
              </a:rPr>
              <a:t>William Clinton, James Carter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000" y="308174"/>
            <a:ext cx="9147002" cy="695126"/>
          </a:xfrm>
        </p:spPr>
        <p:txBody>
          <a:bodyPr>
            <a:normAutofit/>
          </a:bodyPr>
          <a:lstStyle/>
          <a:p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20135" y="1295400"/>
            <a:ext cx="3907366" cy="510540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Деревня </a:t>
            </a:r>
            <a:r>
              <a:rPr lang="ru-RU" sz="2400" dirty="0" err="1"/>
              <a:t>Лыще</a:t>
            </a:r>
            <a:r>
              <a:rPr lang="ru-RU" sz="2400" dirty="0"/>
              <a:t> расположена в Пинском районе Брестской области Республики Беларусь. По переписи 1998 года в деревне 252 хозяйства, 543 </a:t>
            </a:r>
            <a:r>
              <a:rPr lang="ru-RU" sz="2400" dirty="0" smtClean="0"/>
              <a:t>жителя</a:t>
            </a:r>
          </a:p>
          <a:p>
            <a:r>
              <a:rPr lang="ru-RU" sz="2400" dirty="0" smtClean="0"/>
              <a:t>1 упоминание – 1552 год</a:t>
            </a:r>
          </a:p>
          <a:p>
            <a:r>
              <a:rPr lang="ru-RU" sz="2400" dirty="0" smtClean="0"/>
              <a:t>ВКЛ, РП, РИ с 1793</a:t>
            </a:r>
          </a:p>
          <a:p>
            <a:r>
              <a:rPr lang="ru-RU" sz="2400" dirty="0" smtClean="0"/>
              <a:t>Конфессиональная история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8849" y="105767"/>
            <a:ext cx="8223152" cy="59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8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2034" y="114300"/>
            <a:ext cx="8596668" cy="863600"/>
          </a:xfrm>
        </p:spPr>
        <p:txBody>
          <a:bodyPr/>
          <a:lstStyle/>
          <a:p>
            <a:r>
              <a:rPr lang="ru-RU" dirty="0" smtClean="0"/>
              <a:t>Условия проблемы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2234909"/>
              </p:ext>
            </p:extLst>
          </p:nvPr>
        </p:nvGraphicFramePr>
        <p:xfrm>
          <a:off x="182034" y="1130301"/>
          <a:ext cx="4678891" cy="1828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691">
                  <a:extLst>
                    <a:ext uri="{9D8B030D-6E8A-4147-A177-3AD203B41FA5}">
                      <a16:colId xmlns:a16="http://schemas.microsoft.com/office/drawing/2014/main" val="758231980"/>
                    </a:ext>
                  </a:extLst>
                </a:gridCol>
                <a:gridCol w="1023213">
                  <a:extLst>
                    <a:ext uri="{9D8B030D-6E8A-4147-A177-3AD203B41FA5}">
                      <a16:colId xmlns:a16="http://schemas.microsoft.com/office/drawing/2014/main" val="2919682713"/>
                    </a:ext>
                  </a:extLst>
                </a:gridCol>
                <a:gridCol w="638372">
                  <a:extLst>
                    <a:ext uri="{9D8B030D-6E8A-4147-A177-3AD203B41FA5}">
                      <a16:colId xmlns:a16="http://schemas.microsoft.com/office/drawing/2014/main" val="1942528999"/>
                    </a:ext>
                  </a:extLst>
                </a:gridCol>
                <a:gridCol w="637871">
                  <a:extLst>
                    <a:ext uri="{9D8B030D-6E8A-4147-A177-3AD203B41FA5}">
                      <a16:colId xmlns:a16="http://schemas.microsoft.com/office/drawing/2014/main" val="2516985122"/>
                    </a:ext>
                  </a:extLst>
                </a:gridCol>
                <a:gridCol w="638372">
                  <a:extLst>
                    <a:ext uri="{9D8B030D-6E8A-4147-A177-3AD203B41FA5}">
                      <a16:colId xmlns:a16="http://schemas.microsoft.com/office/drawing/2014/main" val="2077599776"/>
                    </a:ext>
                  </a:extLst>
                </a:gridCol>
                <a:gridCol w="638372">
                  <a:extLst>
                    <a:ext uri="{9D8B030D-6E8A-4147-A177-3AD203B41FA5}">
                      <a16:colId xmlns:a16="http://schemas.microsoft.com/office/drawing/2014/main" val="3597710759"/>
                    </a:ext>
                  </a:extLst>
                </a:gridCol>
              </a:tblGrid>
              <a:tr h="7312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Численность / Год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extLst>
                  <a:ext uri="{0D108BD9-81ED-4DB2-BD59-A6C34878D82A}">
                    <a16:rowId xmlns:a16="http://schemas.microsoft.com/office/drawing/2014/main" val="2810525178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Мужчин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110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extLst>
                  <a:ext uri="{0D108BD9-81ED-4DB2-BD59-A6C34878D82A}">
                    <a16:rowId xmlns:a16="http://schemas.microsoft.com/office/drawing/2014/main" val="1042475700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Женщин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Н/д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extLst>
                  <a:ext uri="{0D108BD9-81ED-4DB2-BD59-A6C34878D82A}">
                    <a16:rowId xmlns:a16="http://schemas.microsoft.com/office/drawing/2014/main" val="3988882124"/>
                  </a:ext>
                </a:extLst>
              </a:tr>
              <a:tr h="36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Всего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284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344" marR="48344" marT="0" marB="0"/>
                </a:tc>
                <a:extLst>
                  <a:ext uri="{0D108BD9-81ED-4DB2-BD59-A6C34878D82A}">
                    <a16:rowId xmlns:a16="http://schemas.microsoft.com/office/drawing/2014/main" val="337599962"/>
                  </a:ext>
                </a:extLst>
              </a:tr>
            </a:tbl>
          </a:graphicData>
        </a:graphic>
      </p:graphicFrame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5054600" y="877889"/>
            <a:ext cx="4673600" cy="5688011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По РС 1858 года </a:t>
            </a:r>
            <a:r>
              <a:rPr lang="ru-RU" sz="2400" dirty="0" smtClean="0"/>
              <a:t>на </a:t>
            </a:r>
            <a:r>
              <a:rPr lang="ru-RU" sz="2400" dirty="0"/>
              <a:t>35 дворов было 11 семей </a:t>
            </a:r>
            <a:r>
              <a:rPr lang="ru-RU" sz="2400" i="1" dirty="0" err="1"/>
              <a:t>Занковцов</a:t>
            </a:r>
            <a:r>
              <a:rPr lang="ru-RU" sz="2400" i="1" dirty="0"/>
              <a:t>, </a:t>
            </a:r>
            <a:r>
              <a:rPr lang="ru-RU" sz="2400" dirty="0"/>
              <a:t>25 семей</a:t>
            </a:r>
            <a:r>
              <a:rPr lang="ru-RU" sz="2400" i="1" dirty="0"/>
              <a:t> </a:t>
            </a:r>
            <a:r>
              <a:rPr lang="ru-RU" sz="2400" i="1" dirty="0" err="1"/>
              <a:t>Пригодичей</a:t>
            </a:r>
            <a:r>
              <a:rPr lang="ru-RU" sz="2400" i="1" dirty="0"/>
              <a:t>, </a:t>
            </a:r>
            <a:r>
              <a:rPr lang="ru-RU" sz="2400" dirty="0"/>
              <a:t>16 семей</a:t>
            </a:r>
            <a:r>
              <a:rPr lang="ru-RU" sz="2400" i="1" dirty="0"/>
              <a:t> </a:t>
            </a:r>
            <a:r>
              <a:rPr lang="ru-RU" sz="2400" i="1" dirty="0" err="1"/>
              <a:t>Счастных</a:t>
            </a:r>
            <a:r>
              <a:rPr lang="ru-RU" sz="2400" i="1" dirty="0"/>
              <a:t> </a:t>
            </a:r>
            <a:r>
              <a:rPr lang="ru-RU" sz="2400" dirty="0"/>
              <a:t>и 5</a:t>
            </a:r>
            <a:r>
              <a:rPr lang="ru-RU" sz="2400" i="1" dirty="0"/>
              <a:t> </a:t>
            </a:r>
            <a:r>
              <a:rPr lang="ru-RU" sz="2400" i="1" dirty="0" smtClean="0"/>
              <a:t>– </a:t>
            </a:r>
            <a:r>
              <a:rPr lang="ru-RU" sz="2400" i="1" dirty="0" err="1" smtClean="0"/>
              <a:t>Корзунов</a:t>
            </a:r>
            <a:r>
              <a:rPr lang="ru-RU" sz="2400" dirty="0"/>
              <a:t> </a:t>
            </a:r>
            <a:r>
              <a:rPr lang="ru-RU" sz="2400" dirty="0" smtClean="0"/>
              <a:t>(95 % носили 4 фамилии)</a:t>
            </a:r>
          </a:p>
          <a:p>
            <a:r>
              <a:rPr lang="be-BY" sz="2400" dirty="0" smtClean="0"/>
              <a:t>Из 138 </a:t>
            </a:r>
            <a:r>
              <a:rPr lang="be-BY" sz="2400" dirty="0"/>
              <a:t>мужчин более половины носили 8 имён: Иван – 16, Иосиф – 13, Василий – 9, Пётр – 9, Михаил – </a:t>
            </a:r>
            <a:r>
              <a:rPr lang="ru-RU" sz="2400" dirty="0"/>
              <a:t>8</a:t>
            </a:r>
            <a:r>
              <a:rPr lang="be-BY" sz="2400" dirty="0"/>
              <a:t>, </a:t>
            </a:r>
            <a:r>
              <a:rPr lang="ru-RU" sz="2400" dirty="0"/>
              <a:t>Яков – 7, Андрей – 6, Антон – 6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из </a:t>
            </a:r>
            <a:r>
              <a:rPr lang="ru-RU" sz="2400" dirty="0"/>
              <a:t>146 женщин более половины – 7 имён: Мария и Екатерина – по 17, Анна – 11, Франциска – 9, Настасья – 7, Агафья и Наталья – по 6.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12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Решения: стандартные и нестандартные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622300"/>
            <a:ext cx="8809566" cy="623570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Прозвища (от имени предка/супруга, места происхождения, </a:t>
            </a:r>
            <a:r>
              <a:rPr lang="ru-RU" sz="2400" dirty="0" err="1" smtClean="0"/>
              <a:t>отпрофессиональные</a:t>
            </a:r>
            <a:r>
              <a:rPr lang="ru-RU" sz="2400" dirty="0" smtClean="0"/>
              <a:t>), переход прозвищ в «уличные» фамилии.</a:t>
            </a:r>
          </a:p>
          <a:p>
            <a:r>
              <a:rPr lang="ru-RU" sz="2400" dirty="0" smtClean="0"/>
              <a:t>Дополнительный инструмент – </a:t>
            </a:r>
            <a:r>
              <a:rPr lang="ru-RU" sz="2400" dirty="0"/>
              <a:t>закрепление определённой формы деривата за конкретными людьми на всю </a:t>
            </a:r>
            <a:r>
              <a:rPr lang="ru-RU" sz="2400" dirty="0" smtClean="0"/>
              <a:t>жизнь</a:t>
            </a:r>
          </a:p>
          <a:p>
            <a:endParaRPr lang="ru-RU" sz="2400" dirty="0" smtClean="0"/>
          </a:p>
          <a:p>
            <a:r>
              <a:rPr lang="ru-RU" sz="2400" dirty="0" smtClean="0"/>
              <a:t>Владимир – </a:t>
            </a:r>
            <a:r>
              <a:rPr lang="ru-RU" sz="2400" dirty="0" err="1" smtClean="0"/>
              <a:t>Ладзё</a:t>
            </a:r>
            <a:r>
              <a:rPr lang="ru-RU" sz="2400" dirty="0" smtClean="0"/>
              <a:t>: </a:t>
            </a:r>
            <a:r>
              <a:rPr lang="ru-RU" sz="2400" i="1" dirty="0" err="1"/>
              <a:t>Ладзё</a:t>
            </a:r>
            <a:r>
              <a:rPr lang="ru-RU" sz="2400" i="1" dirty="0"/>
              <a:t>, </a:t>
            </a:r>
            <a:r>
              <a:rPr lang="ru-RU" sz="2400" i="1" dirty="0" err="1"/>
              <a:t>Ладзь</a:t>
            </a:r>
            <a:r>
              <a:rPr lang="ru-RU" sz="2400" i="1" dirty="0"/>
              <a:t>, Лодзь, </a:t>
            </a:r>
            <a:r>
              <a:rPr lang="ru-RU" sz="2400" i="1" dirty="0" smtClean="0"/>
              <a:t>Ладо</a:t>
            </a:r>
          </a:p>
          <a:p>
            <a:r>
              <a:rPr lang="ru-RU" sz="2400" dirty="0" smtClean="0"/>
              <a:t>Мария – </a:t>
            </a:r>
            <a:r>
              <a:rPr lang="ru-RU" sz="2400" dirty="0" err="1" smtClean="0"/>
              <a:t>Марыля</a:t>
            </a:r>
            <a:r>
              <a:rPr lang="ru-RU" sz="2400" i="1" dirty="0" smtClean="0"/>
              <a:t>: </a:t>
            </a:r>
            <a:r>
              <a:rPr lang="ru-RU" sz="2400" i="1" dirty="0" err="1"/>
              <a:t>Марыля</a:t>
            </a:r>
            <a:r>
              <a:rPr lang="ru-RU" sz="2400" i="1" dirty="0"/>
              <a:t>, </a:t>
            </a:r>
            <a:r>
              <a:rPr lang="ru-RU" sz="2400" i="1" dirty="0" err="1"/>
              <a:t>Марылька</a:t>
            </a:r>
            <a:r>
              <a:rPr lang="ru-RU" sz="2400" i="1" dirty="0"/>
              <a:t>, Маня, Маруся, </a:t>
            </a:r>
            <a:r>
              <a:rPr lang="ru-RU" sz="2400" i="1" dirty="0" err="1"/>
              <a:t>Марыйка</a:t>
            </a:r>
            <a:r>
              <a:rPr lang="ru-RU" sz="2400" i="1" dirty="0"/>
              <a:t>, </a:t>
            </a:r>
            <a:r>
              <a:rPr lang="ru-RU" sz="2400" i="1" dirty="0" smtClean="0"/>
              <a:t>Марина</a:t>
            </a:r>
            <a:r>
              <a:rPr lang="be-BY" sz="2400" i="1" dirty="0" smtClean="0"/>
              <a:t>, Марыл</a:t>
            </a:r>
            <a:r>
              <a:rPr lang="be-BY" sz="2400" b="1" i="1" dirty="0" smtClean="0"/>
              <a:t>е</a:t>
            </a:r>
            <a:r>
              <a:rPr lang="be-BY" sz="2400" i="1" dirty="0" smtClean="0"/>
              <a:t>чка</a:t>
            </a:r>
            <a:endParaRPr lang="ru-RU" sz="2400" i="1" dirty="0" smtClean="0"/>
          </a:p>
          <a:p>
            <a:r>
              <a:rPr lang="ru-RU" sz="2400" dirty="0" smtClean="0"/>
              <a:t>Александр – </a:t>
            </a:r>
            <a:r>
              <a:rPr lang="ru-RU" sz="2400" dirty="0" err="1" smtClean="0"/>
              <a:t>Санё</a:t>
            </a:r>
            <a:r>
              <a:rPr lang="ru-RU" sz="2400" i="1" dirty="0" smtClean="0"/>
              <a:t>: </a:t>
            </a:r>
            <a:r>
              <a:rPr lang="ru-RU" sz="2400" dirty="0" err="1"/>
              <a:t>Олександэр</a:t>
            </a:r>
            <a:r>
              <a:rPr lang="ru-RU" sz="2400" dirty="0"/>
              <a:t>, Саша, </a:t>
            </a:r>
            <a:r>
              <a:rPr lang="ru-RU" sz="2400" dirty="0" err="1"/>
              <a:t>Шурык</a:t>
            </a:r>
            <a:r>
              <a:rPr lang="ru-RU" sz="2400" dirty="0"/>
              <a:t>, </a:t>
            </a:r>
            <a:r>
              <a:rPr lang="ru-RU" sz="2400" dirty="0" err="1"/>
              <a:t>Шуро</a:t>
            </a:r>
            <a:r>
              <a:rPr lang="ru-RU" sz="2400" dirty="0"/>
              <a:t>, Санько, </a:t>
            </a:r>
            <a:r>
              <a:rPr lang="ru-RU" sz="2400" dirty="0" err="1"/>
              <a:t>Салько</a:t>
            </a:r>
            <a:r>
              <a:rPr lang="ru-RU" sz="2400" dirty="0"/>
              <a:t>, </a:t>
            </a:r>
            <a:r>
              <a:rPr lang="ru-RU" sz="2400" dirty="0" err="1" smtClean="0"/>
              <a:t>Сан</a:t>
            </a:r>
            <a:r>
              <a:rPr lang="ru-RU" sz="2400" b="1" i="1" dirty="0" err="1" smtClean="0"/>
              <a:t>е</a:t>
            </a:r>
            <a:r>
              <a:rPr lang="ru-RU" sz="2400" dirty="0" err="1" smtClean="0"/>
              <a:t>чко</a:t>
            </a:r>
            <a:endParaRPr lang="ru-RU" sz="2400" dirty="0" smtClean="0"/>
          </a:p>
          <a:p>
            <a:r>
              <a:rPr lang="ru-RU" sz="2400" dirty="0"/>
              <a:t>Варвара: </a:t>
            </a:r>
            <a:r>
              <a:rPr lang="ru-RU" sz="2400" i="1" dirty="0"/>
              <a:t>Вара, Барбара, Боба, </a:t>
            </a:r>
            <a:r>
              <a:rPr lang="ru-RU" sz="2400" i="1" dirty="0" err="1" smtClean="0"/>
              <a:t>Барбарка</a:t>
            </a:r>
            <a:endParaRPr lang="ru-RU" sz="2400" i="1" dirty="0" smtClean="0"/>
          </a:p>
          <a:p>
            <a:r>
              <a:rPr lang="ru-RU" sz="2400" i="1" dirty="0" smtClean="0"/>
              <a:t>Василий – </a:t>
            </a:r>
            <a:r>
              <a:rPr lang="ru-RU" sz="2400" i="1" dirty="0" err="1" smtClean="0"/>
              <a:t>Васыль</a:t>
            </a:r>
            <a:r>
              <a:rPr lang="ru-RU" sz="2400" i="1" dirty="0" smtClean="0"/>
              <a:t>: </a:t>
            </a:r>
            <a:r>
              <a:rPr lang="ru-RU" sz="2400" dirty="0" err="1"/>
              <a:t>Базыль</a:t>
            </a:r>
            <a:r>
              <a:rPr lang="ru-RU" sz="2400" dirty="0"/>
              <a:t>, </a:t>
            </a:r>
            <a:r>
              <a:rPr lang="ru-RU" sz="2400" dirty="0" err="1"/>
              <a:t>Б</a:t>
            </a:r>
            <a:r>
              <a:rPr lang="ru-RU" sz="2400" b="1" i="1" dirty="0" err="1"/>
              <a:t>а</a:t>
            </a:r>
            <a:r>
              <a:rPr lang="ru-RU" sz="2400" dirty="0" err="1"/>
              <a:t>зё</a:t>
            </a:r>
            <a:r>
              <a:rPr lang="ru-RU" sz="2400" dirty="0"/>
              <a:t>, </a:t>
            </a:r>
            <a:r>
              <a:rPr lang="ru-RU" sz="2400" dirty="0" err="1"/>
              <a:t>В</a:t>
            </a:r>
            <a:r>
              <a:rPr lang="ru-RU" sz="2400" b="1" i="1" dirty="0" err="1"/>
              <a:t>а</a:t>
            </a:r>
            <a:r>
              <a:rPr lang="ru-RU" sz="2400" dirty="0" err="1"/>
              <a:t>сё</a:t>
            </a:r>
            <a:r>
              <a:rPr lang="ru-RU" sz="2400" dirty="0"/>
              <a:t>, Вась, Вас</a:t>
            </a:r>
            <a:r>
              <a:rPr lang="ru-RU" sz="2400" b="1" i="1" dirty="0"/>
              <a:t>и</a:t>
            </a:r>
            <a:r>
              <a:rPr lang="ru-RU" sz="2400" dirty="0"/>
              <a:t>лик, Васенька, </a:t>
            </a:r>
            <a:r>
              <a:rPr lang="ru-RU" sz="2400" dirty="0" err="1"/>
              <a:t>В</a:t>
            </a:r>
            <a:r>
              <a:rPr lang="ru-RU" sz="2400" b="1" i="1" dirty="0" err="1"/>
              <a:t>а</a:t>
            </a:r>
            <a:r>
              <a:rPr lang="ru-RU" sz="2400" dirty="0" err="1"/>
              <a:t>цё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314694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10798</TotalTime>
  <Words>940</Words>
  <Application>Microsoft Office PowerPoint</Application>
  <PresentationFormat>Широкоэкранный</PresentationFormat>
  <Paragraphs>99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Аспект</vt:lpstr>
      <vt:lpstr>Спонтанные порядки: два частных случая</vt:lpstr>
      <vt:lpstr>Почему это важно для АЭШ</vt:lpstr>
      <vt:lpstr>Спонтанные порядки – существенные черты</vt:lpstr>
      <vt:lpstr>Язык</vt:lpstr>
      <vt:lpstr>Язык</vt:lpstr>
      <vt:lpstr>Проблема идентификации</vt:lpstr>
      <vt:lpstr>Иллюстрация</vt:lpstr>
      <vt:lpstr>Условия проблемы</vt:lpstr>
      <vt:lpstr>Решения: стандартные и нестандартные</vt:lpstr>
      <vt:lpstr>Ветка форума «Мотобол у Дударенко»</vt:lpstr>
      <vt:lpstr>«Мотобол у Дударенко»: как было</vt:lpstr>
      <vt:lpstr>Презентация PowerPoint</vt:lpstr>
      <vt:lpstr>Благодарю за внимание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Mises' Monetary Argument in Economic Calculation Debate: Cross the Ts and Dot the Is</dc:title>
  <dc:creator>Пользователь</dc:creator>
  <cp:lastModifiedBy>Пользователь</cp:lastModifiedBy>
  <cp:revision>151</cp:revision>
  <dcterms:created xsi:type="dcterms:W3CDTF">2017-10-18T17:59:56Z</dcterms:created>
  <dcterms:modified xsi:type="dcterms:W3CDTF">2018-05-20T10:51:11Z</dcterms:modified>
</cp:coreProperties>
</file>