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customXml/itemProps4.xml" ContentType="application/vnd.openxmlformats-officedocument.customXml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893" r:id="rId5"/>
  </p:sldMasterIdLst>
  <p:notesMasterIdLst>
    <p:notesMasterId r:id="rId16"/>
  </p:notesMasterIdLst>
  <p:handoutMasterIdLst>
    <p:handoutMasterId r:id="rId17"/>
  </p:handoutMasterIdLst>
  <p:sldIdLst>
    <p:sldId id="256" r:id="rId6"/>
    <p:sldId id="262" r:id="rId7"/>
    <p:sldId id="257" r:id="rId8"/>
    <p:sldId id="270" r:id="rId9"/>
    <p:sldId id="258" r:id="rId10"/>
    <p:sldId id="275" r:id="rId11"/>
    <p:sldId id="259" r:id="rId12"/>
    <p:sldId id="265" r:id="rId13"/>
    <p:sldId id="264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  <a:srgbClr val="FF9900"/>
    <a:srgbClr val="DAE4F2"/>
    <a:srgbClr val="000000"/>
    <a:srgbClr val="45441B"/>
    <a:srgbClr val="99CCFF"/>
    <a:srgbClr val="006666"/>
    <a:srgbClr val="336600"/>
    <a:srgbClr val="859B6B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0"/>
    <p:restoredTop sz="94600"/>
  </p:normalViewPr>
  <p:slideViewPr>
    <p:cSldViewPr showGuides="1">
      <p:cViewPr varScale="1">
        <p:scale>
          <a:sx n="107" d="100"/>
          <a:sy n="107" d="100"/>
        </p:scale>
        <p:origin x="-165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641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641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F97D96D-73FF-4CD0-BA55-D7EA5FB5331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ru-RU"/>
          </a:p>
        </p:txBody>
      </p:sp>
      <p:sp>
        <p:nvSpPr>
          <p:cNvPr id="265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65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Click to edit Master text styles</a:t>
            </a:r>
          </a:p>
          <a:p>
            <a:pPr lvl="1"/>
            <a:r>
              <a:rPr lang="ru-RU" smtClean="0"/>
              <a:t>Second level</a:t>
            </a:r>
          </a:p>
          <a:p>
            <a:pPr lvl="2"/>
            <a:r>
              <a:rPr lang="ru-RU" smtClean="0"/>
              <a:t>Third level</a:t>
            </a:r>
          </a:p>
          <a:p>
            <a:pPr lvl="3"/>
            <a:r>
              <a:rPr lang="ru-RU" smtClean="0"/>
              <a:t>Fourth level</a:t>
            </a:r>
          </a:p>
          <a:p>
            <a:pPr lvl="4"/>
            <a:r>
              <a:rPr lang="ru-RU" smtClean="0"/>
              <a:t>Fifth level</a:t>
            </a:r>
          </a:p>
        </p:txBody>
      </p:sp>
      <p:sp>
        <p:nvSpPr>
          <p:cNvPr id="265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ru-RU"/>
          </a:p>
        </p:txBody>
      </p:sp>
      <p:sp>
        <p:nvSpPr>
          <p:cNvPr id="265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870CCAA-EEB7-49D3-8871-DB9F84E69B76}" type="slidenum">
              <a:rPr lang="ru-RU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8655A-758E-4BDB-975D-CAFAA75A7BB9}" type="slidenum">
              <a:rPr lang="ru-RU"/>
              <a:pPr/>
              <a:t>1</a:t>
            </a:fld>
            <a:endParaRPr lang="ru-RU"/>
          </a:p>
        </p:txBody>
      </p:sp>
      <p:sp>
        <p:nvSpPr>
          <p:cNvPr id="266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CAA-EEB7-49D3-8871-DB9F84E69B76}" type="slidenum">
              <a:rPr lang="ru-RU" smtClean="0"/>
              <a:pPr/>
              <a:t>9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70CCAA-EEB7-49D3-8871-DB9F84E69B76}" type="slidenum">
              <a:rPr lang="ru-RU" smtClean="0"/>
              <a:pPr/>
              <a:t>10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5/21/2011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32" name="Прямоугольник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Прямоугольник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Прямоугольник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Прямоугольник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Прямоугольник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56" name="Прямоугольник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Прямоугольник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Прямоугольник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Прямоугольник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lus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1" smtClean="0"/>
              <a:t>Click to edit Master title style</a:t>
            </a:r>
            <a:endParaRPr lang="en-US" dirty="0"/>
          </a:p>
        </p:txBody>
      </p:sp>
      <p:sp>
        <p:nvSpPr>
          <p:cNvPr id="12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noProof="1" smtClean="0"/>
              <a:t>Образец текста</a:t>
            </a:r>
          </a:p>
          <a:p>
            <a:pPr lvl="1"/>
            <a:r>
              <a:rPr lang="ru-RU" noProof="1" smtClean="0"/>
              <a:t>Второй уровень</a:t>
            </a:r>
          </a:p>
          <a:p>
            <a:pPr lvl="2"/>
            <a:r>
              <a:rPr lang="ru-RU" noProof="1" smtClean="0"/>
              <a:t>Третий уровень</a:t>
            </a:r>
          </a:p>
          <a:p>
            <a:pPr lvl="3"/>
            <a:r>
              <a:rPr lang="ru-RU" noProof="1" smtClean="0"/>
              <a:t>Четвертый уровень</a:t>
            </a:r>
          </a:p>
          <a:p>
            <a:pPr lvl="4"/>
            <a:r>
              <a:rPr lang="ru-RU" noProof="1" smtClean="0"/>
              <a:t>Пятый уровень</a:t>
            </a:r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8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3773044A-1B22-4EDE-9504-1301E4CEEA25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олилиния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Полилиния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Полилиния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Полилиния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Полилиния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Полилиния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Полилиния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Полилиния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Полилиния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Полилиния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Полилиния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Полилиния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Полилиния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Полилиния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Полилиния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F6BCBE8-30B0-4476-8762-9236B142003A}" type="datetimeFigureOut">
              <a:rPr lang="en-US" smtClean="0"/>
              <a:pPr/>
              <a:t>5/21/2011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algn="l" eaLnBrk="1" latinLnBrk="0" hangingPunct="1"/>
            <a:fld id="{09CEB3EB-F4F2-46F4-8867-D3C68411A9A0}" type="slidenum">
              <a:rPr kumimoji="0" lang="en-US" smtClean="0"/>
              <a:pPr algn="l" eaLnBrk="1" latinLnBrk="0" hangingPunct="1"/>
              <a:t>‹#›</a:t>
            </a:fld>
            <a:endParaRPr kumimoji="0" lang="en-US" sz="120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Прямоугольник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Прямоугольник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lu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Прямоугольник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Прямоугольник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Прямоугольник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Прямоугольник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Прямоугольник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Прямоугольник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>
    <p:plu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Прямая соединительная линия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grpSp>
        <p:nvGrpSpPr>
          <p:cNvPr id="14" name="Группа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Прямая соединительная линия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Группа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Прямая соединительная линия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единительная линия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Прямая соединительная линия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plus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2EB1729-A52C-45F6-8FFE-501EFAFAEE31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  <p:sldLayoutId id="2147483905" r:id="rId12"/>
  </p:sldLayoutIdLst>
  <p:transition>
    <p:plus/>
  </p:transition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4499992" y="4869160"/>
            <a:ext cx="4464496" cy="528464"/>
          </a:xfrm>
          <a:prstGeom prst="rect">
            <a:avLst/>
          </a:prstGeom>
        </p:spPr>
        <p:txBody>
          <a:bodyPr vert="horz" rtlCol="0" anchor="b" anchorCtr="0">
            <a:noAutofit/>
          </a:bodyPr>
          <a:lstStyle/>
          <a:p>
            <a:r>
              <a:rPr lang="ru-RU" sz="1200" b="1" dirty="0" smtClean="0">
                <a:solidFill>
                  <a:schemeClr val="accent2"/>
                </a:solidFill>
              </a:rPr>
              <a:t>Раквиашвили А.А. </a:t>
            </a:r>
          </a:p>
          <a:p>
            <a:r>
              <a:rPr lang="ru-RU" sz="1100" dirty="0" err="1" smtClean="0">
                <a:solidFill>
                  <a:schemeClr val="accent2"/>
                </a:solidFill>
              </a:rPr>
              <a:t>к.э.н</a:t>
            </a:r>
            <a:r>
              <a:rPr lang="ru-RU" sz="1100" dirty="0" smtClean="0">
                <a:solidFill>
                  <a:schemeClr val="accent2"/>
                </a:solidFill>
              </a:rPr>
              <a:t>., доцент, экономический факультет МГУ имени М.В. Ломоносова </a:t>
            </a:r>
            <a:endParaRPr lang="ru-RU" sz="1100" dirty="0">
              <a:solidFill>
                <a:schemeClr val="accent2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47664" y="2708920"/>
            <a:ext cx="3528392" cy="936104"/>
          </a:xfrm>
          <a:prstGeom prst="rect">
            <a:avLst/>
          </a:prstGeom>
        </p:spPr>
        <p:txBody>
          <a:bodyPr vert="horz" rtlCol="0" anchor="b" anchorCtr="0">
            <a:normAutofit/>
          </a:bodyPr>
          <a:lstStyle/>
          <a:p>
            <a:pPr eaLnBrk="1" fontAlgn="auto" hangingPunct="1">
              <a:lnSpc>
                <a:spcPct val="110000"/>
              </a:lnSpc>
              <a:spcBef>
                <a:spcPct val="20000"/>
              </a:spcBef>
              <a:spcAft>
                <a:spcPts val="400"/>
              </a:spcAft>
              <a:defRPr/>
            </a:pPr>
            <a:r>
              <a:rPr lang="ru-RU" sz="1600" b="1" dirty="0" smtClean="0">
                <a:solidFill>
                  <a:schemeClr val="bg1">
                    <a:lumMod val="50000"/>
                  </a:schemeClr>
                </a:solidFill>
              </a:rPr>
              <a:t>Рациональность индивидуального выбора и современный либерализм</a:t>
            </a:r>
            <a:endParaRPr kumimoji="0" lang="nl-NL" sz="160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accent2"/>
                </a:solidFill>
              </a:rPr>
              <a:t>Новая трактовка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3373632"/>
          </a:xfrm>
        </p:spPr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Рациональность как осознанность</a:t>
            </a:r>
            <a:endParaRPr lang="ru-RU" sz="16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Возможность неосознанного выбора</a:t>
            </a:r>
          </a:p>
          <a:p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Субъективная ценность</a:t>
            </a:r>
          </a:p>
          <a:p>
            <a:pPr lvl="3" algn="just"/>
            <a:r>
              <a:rPr lang="ru-RU" sz="1400" dirty="0" smtClean="0">
                <a:solidFill>
                  <a:schemeClr val="accent3"/>
                </a:solidFill>
              </a:rPr>
              <a:t>Никто не имеет права объявлять, что сделает другого человека счастливее или менее неудовлетворенным.</a:t>
            </a:r>
          </a:p>
        </p:txBody>
      </p:sp>
      <p:sp>
        <p:nvSpPr>
          <p:cNvPr id="7" name="Содержимое 2"/>
          <p:cNvSpPr txBox="1">
            <a:spLocks/>
          </p:cNvSpPr>
          <p:nvPr/>
        </p:nvSpPr>
        <p:spPr>
          <a:xfrm>
            <a:off x="1371600" y="5661248"/>
            <a:ext cx="7772400" cy="7093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938" marR="0" lvl="3" indent="-79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/>
              <a:buNone/>
              <a:tabLst/>
              <a:defRPr/>
            </a:pPr>
            <a:endParaRPr kumimoji="0" lang="ru-RU" sz="1400" b="0" i="0" u="none" strike="noStrike" kern="1200" cap="none" spc="0" normalizeH="0" baseline="0" noProof="0" dirty="0" smtClean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938" marR="0" lvl="3" indent="-7938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Tx/>
              <a:buFont typeface="Wingdings 3"/>
              <a:buNone/>
              <a:tabLst/>
              <a:defRPr/>
            </a:pPr>
            <a:r>
              <a:rPr kumimoji="0" lang="ru-RU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И на этом всё. Благодарю за внимание!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rakviashvili@gmail.com</a:t>
            </a:r>
            <a:endParaRPr kumimoji="0" lang="ru-RU" sz="1800" b="0" i="0" u="none" strike="noStrike" kern="1200" cap="none" spc="0" normalizeH="0" baseline="0" noProof="0" dirty="0" smtClean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833 -0.13463 0.01666 -0.26902 0.01649 -0.322 C 0.01632 -0.37497 0.00173 -0.31922 -0.00104 -0.31829 " pathEditMode="relative" ptsTypes="aaA">
                                      <p:cBhvr>
                                        <p:cTn id="37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7" grpId="0" build="allAtOnce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accent2"/>
                </a:solidFill>
              </a:rPr>
              <a:t>Проблема рациональности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Корректность</a:t>
            </a: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Непротиворечивость</a:t>
            </a: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Адекватность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Рациональность в экономической науке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Максимизация дохода.</a:t>
            </a:r>
          </a:p>
          <a:p>
            <a:pPr lvl="4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От Смита до Моргенштерна</a:t>
            </a:r>
          </a:p>
          <a:p>
            <a:pPr lvl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Максимизация полезности.</a:t>
            </a:r>
          </a:p>
          <a:p>
            <a:pPr lvl="4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Бентам и Беккер</a:t>
            </a:r>
          </a:p>
          <a:p>
            <a:pPr lvl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Ограниченная рациональность.</a:t>
            </a:r>
          </a:p>
          <a:p>
            <a:pPr lvl="4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Саймон и новый институционализм</a:t>
            </a:r>
          </a:p>
          <a:p>
            <a:pPr lvl="0"/>
            <a:r>
              <a:rPr lang="ru-RU" sz="2400" dirty="0" smtClean="0">
                <a:solidFill>
                  <a:schemeClr val="bg1">
                    <a:lumMod val="50000"/>
                  </a:schemeClr>
                </a:solidFill>
              </a:rPr>
              <a:t>Предсказуемая иррациональность.</a:t>
            </a:r>
          </a:p>
          <a:p>
            <a:pPr lvl="4"/>
            <a:r>
              <a:rPr lang="ru-RU" sz="1400" dirty="0" smtClean="0">
                <a:solidFill>
                  <a:schemeClr val="bg1">
                    <a:lumMod val="50000"/>
                  </a:schemeClr>
                </a:solidFill>
              </a:rPr>
              <a:t>Канеман и Тверски</a:t>
            </a:r>
            <a:endParaRPr lang="ru-RU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Предсказуемая иррациональность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Непостоянство предпочтений;</a:t>
            </a: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Стереотипность мышления;</a:t>
            </a: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Постоянство в ошибках при оценке рисков;</a:t>
            </a: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Невозможность следования собственным предпочтениям.</a:t>
            </a:r>
          </a:p>
          <a:p>
            <a:endParaRPr lang="ru-RU" dirty="0" smtClean="0">
              <a:solidFill>
                <a:schemeClr val="tx1">
                  <a:lumMod val="50000"/>
                </a:schemeClr>
              </a:solidFill>
            </a:endParaRPr>
          </a:p>
          <a:p>
            <a:endParaRPr lang="ru-RU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accent2"/>
                </a:solidFill>
              </a:rPr>
              <a:t>Новый этап развития этатизма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«Новый патернализм»</a:t>
            </a: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«Кризис как следствие иррациональных предпочтений»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2400" dirty="0" smtClean="0">
                <a:solidFill>
                  <a:schemeClr val="accent2"/>
                </a:solidFill>
              </a:rPr>
              <a:t>Рациональность Мизеса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Человеческая деятельность всегда необходимо рациональна. Понятие «рациональная деятельность» избыточно и в качестве такового должно быть отброшено.</a:t>
            </a:r>
          </a:p>
          <a:p>
            <a:pPr algn="just"/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Жизнь для человека – результат выбора, ценностного суждения.  </a:t>
            </a:r>
          </a:p>
          <a:p>
            <a:pPr algn="just"/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Человек – это существо, способное контролировать свои инстинкты, эмоции и побуждения; он способен дать рациональное объяснение своему поведению.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Недостатки трактовки Мизеса </a:t>
            </a:r>
            <a:r>
              <a:rPr lang="en-US" sz="2400" dirty="0" smtClean="0">
                <a:solidFill>
                  <a:schemeClr val="accent2"/>
                </a:solidFill>
              </a:rPr>
              <a:t>I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Критика рациональности как максимизации дохода</a:t>
            </a:r>
          </a:p>
          <a:p>
            <a:pPr lvl="3" algn="just"/>
            <a:r>
              <a:rPr lang="ru-RU" sz="1400" dirty="0" smtClean="0">
                <a:solidFill>
                  <a:schemeClr val="accent3"/>
                </a:solidFill>
              </a:rPr>
              <a:t>Иррациональной обычно называют деятельность, если она направлена на достижение «идеального» или «высшего» удовлетворения в ущерб материальным и осязаемым выгодам.</a:t>
            </a:r>
          </a:p>
          <a:p>
            <a:endParaRPr lang="ru-RU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Полное соответствие рациональности как максимизации полезности</a:t>
            </a:r>
          </a:p>
          <a:p>
            <a:pPr lvl="3" algn="just"/>
            <a:r>
              <a:rPr lang="ru-RU" sz="1400" dirty="0" smtClean="0">
                <a:solidFill>
                  <a:schemeClr val="accent3"/>
                </a:solidFill>
              </a:rPr>
              <a:t>Счастье в отсутствии выбора при жизни в </a:t>
            </a:r>
            <a:r>
              <a:rPr lang="ru-RU" sz="1400" dirty="0" err="1" smtClean="0">
                <a:solidFill>
                  <a:schemeClr val="accent3"/>
                </a:solidFill>
              </a:rPr>
              <a:t>паноптиконе</a:t>
            </a:r>
            <a:endParaRPr lang="ru-RU" sz="1400" dirty="0" smtClean="0">
              <a:solidFill>
                <a:schemeClr val="accent3"/>
              </a:solidFill>
            </a:endParaRPr>
          </a:p>
          <a:p>
            <a:endParaRPr lang="ru-RU" dirty="0"/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Недостатки трактовки Мизеса </a:t>
            </a:r>
            <a:r>
              <a:rPr lang="en-US" sz="2400" dirty="0" smtClean="0">
                <a:solidFill>
                  <a:schemeClr val="accent2"/>
                </a:solidFill>
              </a:rPr>
              <a:t>II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Переход от субъективных категория к объективным. Концепция выявленных предпочтений. </a:t>
            </a:r>
          </a:p>
          <a:p>
            <a:endParaRPr lang="ru-RU" dirty="0" smtClean="0"/>
          </a:p>
          <a:p>
            <a:endParaRPr lang="ru-RU" smtClean="0"/>
          </a:p>
          <a:p>
            <a:r>
              <a:rPr lang="ru-RU" sz="2400" smtClean="0">
                <a:solidFill>
                  <a:schemeClr val="tx1">
                    <a:lumMod val="50000"/>
                  </a:schemeClr>
                </a:solidFill>
              </a:rPr>
              <a:t>Монускрипт</a:t>
            </a:r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ru-RU" sz="2400" dirty="0" err="1" smtClean="0">
                <a:solidFill>
                  <a:schemeClr val="tx1">
                    <a:lumMod val="50000"/>
                  </a:schemeClr>
                </a:solidFill>
              </a:rPr>
              <a:t>Войнича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5" name="Picture 4" descr="Файл:Voynich manuscript excerpt.sv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08104" y="3429000"/>
            <a:ext cx="3366692" cy="3336430"/>
          </a:xfrm>
          <a:prstGeom prst="rect">
            <a:avLst/>
          </a:prstGeom>
          <a:noFill/>
        </p:spPr>
      </p:pic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accent2"/>
                </a:solidFill>
              </a:rPr>
              <a:t>Недостатки трактовки Мизеса </a:t>
            </a:r>
            <a:r>
              <a:rPr lang="en-US" sz="2400" dirty="0" smtClean="0">
                <a:solidFill>
                  <a:schemeClr val="accent2"/>
                </a:solidFill>
              </a:rPr>
              <a:t>III</a:t>
            </a:r>
            <a:endParaRPr lang="ru-RU" sz="2400" dirty="0">
              <a:solidFill>
                <a:schemeClr val="accent2"/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Человеческая деятельность есть целеустремленное поведение</a:t>
            </a:r>
          </a:p>
          <a:p>
            <a:pPr marL="850392" lvl="3" indent="0" algn="just"/>
            <a:r>
              <a:rPr lang="en-US" sz="1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…</a:t>
            </a:r>
            <a:r>
              <a:rPr lang="ru-RU" sz="1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[</a:t>
            </a:r>
            <a:r>
              <a:rPr lang="ru-RU" sz="1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принципы человеческой деятельности</a:t>
            </a:r>
            <a:r>
              <a:rPr lang="en-US" sz="1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r>
              <a:rPr lang="ru-RU" sz="1400" dirty="0" smtClean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 носят теоретический и универсальный характер, они не могут быть опровергнуты эмпирическими данными и аргументами. Это ядро Логики человеческой деятельности, праксиологии. Если какая бы то ни было теория противоречит этим принципам, значит в ее основание положена ошибка, допущенная вследствие недостаточного последовательного проведения исследователем феноменологической редукции. (Усанов П.В.)</a:t>
            </a:r>
          </a:p>
          <a:p>
            <a:endParaRPr lang="ru-RU" sz="2400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ru-RU" sz="2400" dirty="0" smtClean="0">
                <a:solidFill>
                  <a:schemeClr val="tx1">
                    <a:lumMod val="50000"/>
                  </a:schemeClr>
                </a:solidFill>
              </a:rPr>
              <a:t>«Чаще всего люди умирают от стыда»</a:t>
            </a:r>
            <a:endParaRPr lang="ru-RU" sz="24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plu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етро">
  <a:themeElements>
    <a:clrScheme name="Другая 1">
      <a:dk1>
        <a:srgbClr val="FFFFFF"/>
      </a:dk1>
      <a:lt1>
        <a:sysClr val="window" lastClr="FFFFFF"/>
      </a:lt1>
      <a:dk2>
        <a:srgbClr val="D8D8D8"/>
      </a:dk2>
      <a:lt2>
        <a:srgbClr val="FFFFFF"/>
      </a:lt2>
      <a:accent1>
        <a:srgbClr val="FEB80A"/>
      </a:accent1>
      <a:accent2>
        <a:srgbClr val="F88630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Метро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Метро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OOFile" ma:contentTypeID="0x0101006025706CF4CD034688BEBAE97A2E701D0202001F9DE411C1B38343BE78B0080F632418" ma:contentTypeVersion="8" ma:contentTypeDescription="Create a new document." ma:contentTypeScope="" ma:versionID="18c3e16163b8411fd95531ed1d0b143a">
  <xsd:schema xmlns:xsd="http://www.w3.org/2001/XMLSchema" xmlns:xs="http://www.w3.org/2001/XMLSchema" xmlns:p="http://schemas.microsoft.com/office/2006/metadata/properties" xmlns:ns2="145c5697-5eb5-440b-b2f1-a8273fb59250" targetNamespace="http://schemas.microsoft.com/office/2006/metadata/properties" ma:root="true" ma:fieldsID="5c2db6c5baa0ac3fc502334ce7d6a781" ns2:_="">
    <xsd:import namespace="145c5697-5eb5-440b-b2f1-a8273fb59250"/>
    <xsd:element name="properties">
      <xsd:complexType>
        <xsd:sequence>
          <xsd:element name="documentManagement">
            <xsd:complexType>
              <xsd:all>
                <xsd:element ref="ns2:AssetId" minOccurs="0"/>
                <xsd:element ref="ns2:AuthoringAssetId" minOccurs="0"/>
                <xsd:element ref="ns2:AssetType" minOccurs="0"/>
                <xsd:element ref="ns2:Markets" minOccurs="0"/>
                <xsd:element ref="ns2:NumericAssetId" minOccurs="0"/>
                <xsd:element ref="ns2:AppVe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5c5697-5eb5-440b-b2f1-a8273fb59250" elementFormDefault="qualified">
    <xsd:import namespace="http://schemas.microsoft.com/office/2006/documentManagement/types"/>
    <xsd:import namespace="http://schemas.microsoft.com/office/infopath/2007/PartnerControls"/>
    <xsd:element name="AssetId" ma:index="8" nillable="true" ma:displayName="AssetId" ma:indexed="true" ma:internalName="AssetId" ma:readOnly="false">
      <xsd:simpleType>
        <xsd:restriction base="dms:Text"/>
      </xsd:simpleType>
    </xsd:element>
    <xsd:element name="AuthoringAssetId" ma:index="9" nillable="true" ma:displayName="AuthoringAssetId" ma:indexed="true" ma:internalName="AuthoringAssetId" ma:readOnly="false">
      <xsd:simpleType>
        <xsd:restriction base="dms:Text"/>
      </xsd:simpleType>
    </xsd:element>
    <xsd:element name="AssetType" ma:index="10" nillable="true" ma:displayName="AssetType" ma:internalName="AssetType" ma:readOnly="false">
      <xsd:simpleType>
        <xsd:restriction base="dms:Text"/>
      </xsd:simpleType>
    </xsd:element>
    <xsd:element name="Markets" ma:index="11" nillable="true" ma:displayName="Markets" ma:internalName="Markets" ma:readOnly="false">
      <xsd:simpleType>
        <xsd:restriction base="dms:Text"/>
      </xsd:simpleType>
    </xsd:element>
    <xsd:element name="NumericAssetId" ma:index="12" nillable="true" ma:displayName="NumericAssetId" ma:indexed="true" ma:internalName="NumericAssetId" ma:readOnly="false">
      <xsd:simpleType>
        <xsd:restriction base="dms:Unknown"/>
      </xsd:simpleType>
    </xsd:element>
    <xsd:element name="AppVer" ma:index="13" nillable="true" ma:displayName="AppVer" ma:internalName="AppVer" ma:readOnly="fals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LongProperties xmlns="http://schemas.microsoft.com/office/2006/metadata/longProperties"/>
</file>

<file path=customXml/item4.xml><?xml version="1.0" encoding="utf-8"?>
<p:properties xmlns:p="http://schemas.microsoft.com/office/2006/metadata/properties" xmlns:xsi="http://www.w3.org/2001/XMLSchema-instance">
  <documentManagement>
    <NumericAssetId xmlns="145c5697-5eb5-440b-b2f1-a8273fb59250" xsi:nil="true"/>
    <AssetType xmlns="145c5697-5eb5-440b-b2f1-a8273fb59250" xsi:nil="true"/>
    <Markets xmlns="145c5697-5eb5-440b-b2f1-a8273fb59250" xsi:nil="true"/>
    <AppVer xmlns="145c5697-5eb5-440b-b2f1-a8273fb59250" xsi:nil="true"/>
    <AuthoringAssetId xmlns="145c5697-5eb5-440b-b2f1-a8273fb59250" xsi:nil="true"/>
    <AssetId xmlns="145c5697-5eb5-440b-b2f1-a8273fb59250" xsi:nil="true"/>
  </documentManagement>
</p:properties>
</file>

<file path=customXml/itemProps1.xml><?xml version="1.0" encoding="utf-8"?>
<ds:datastoreItem xmlns:ds="http://schemas.openxmlformats.org/officeDocument/2006/customXml" ds:itemID="{7D998CD5-A4B8-4592-B6B3-7974FE12C9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45c5697-5eb5-440b-b2f1-a8273fb5925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36A3C7C0-786B-4D4E-8F4F-B7F8AB6C93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652615-92A5-4E03-80AF-12805EFC88BA}">
  <ds:schemaRefs>
    <ds:schemaRef ds:uri="http://schemas.microsoft.com/office/2006/metadata/longProperties"/>
  </ds:schemaRefs>
</ds:datastoreItem>
</file>

<file path=customXml/itemProps4.xml><?xml version="1.0" encoding="utf-8"?>
<ds:datastoreItem xmlns:ds="http://schemas.openxmlformats.org/officeDocument/2006/customXml" ds:itemID="{69DF4D64-6309-482D-BF87-00049DB945F1}">
  <ds:schemaRefs>
    <ds:schemaRef ds:uri="http://schemas.microsoft.com/office/2006/metadata/properties"/>
    <ds:schemaRef ds:uri="145c5697-5eb5-440b-b2f1-a8273fb592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398</TotalTime>
  <Words>326</Words>
  <Application>Microsoft Office PowerPoint</Application>
  <PresentationFormat>Экран (4:3)</PresentationFormat>
  <Paragraphs>59</Paragraphs>
  <Slides>10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1" baseType="lpstr">
      <vt:lpstr>Метро</vt:lpstr>
      <vt:lpstr>Слайд 1</vt:lpstr>
      <vt:lpstr>Проблема рациональности</vt:lpstr>
      <vt:lpstr>Рациональность в экономической науке</vt:lpstr>
      <vt:lpstr>Предсказуемая иррациональность</vt:lpstr>
      <vt:lpstr>Новый этап развития этатизма</vt:lpstr>
      <vt:lpstr>Рациональность Мизеса</vt:lpstr>
      <vt:lpstr>Недостатки трактовки Мизеса I</vt:lpstr>
      <vt:lpstr>Недостатки трактовки Мизеса II</vt:lpstr>
      <vt:lpstr>Недостатки трактовки Мизеса III</vt:lpstr>
      <vt:lpstr>Новая трактовка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Рациональность индивидуального выбора и современный либерализм</dc:title>
  <dc:creator>Александр</dc:creator>
  <cp:lastModifiedBy>Александр</cp:lastModifiedBy>
  <cp:revision>36</cp:revision>
  <dcterms:created xsi:type="dcterms:W3CDTF">2011-05-12T13:12:27Z</dcterms:created>
  <dcterms:modified xsi:type="dcterms:W3CDTF">2011-05-20T20:05:13Z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CID">
    <vt:lpwstr>1049</vt:lpwstr>
  </property>
  <property fmtid="{D5CDD505-2E9C-101B-9397-08002B2CF9AE}" pid="3" name="DirectSourceMarket">
    <vt:lpwstr>english</vt:lpwstr>
  </property>
  <property fmtid="{D5CDD505-2E9C-101B-9397-08002B2CF9AE}" pid="4" name="OriginalSourceMarket">
    <vt:lpwstr>english</vt:lpwstr>
  </property>
  <property fmtid="{D5CDD505-2E9C-101B-9397-08002B2CF9AE}" pid="5" name="Markets">
    <vt:lpwstr/>
  </property>
  <property fmtid="{D5CDD505-2E9C-101B-9397-08002B2CF9AE}" pid="6" name="AssetType">
    <vt:lpwstr>TP</vt:lpwstr>
  </property>
  <property fmtid="{D5CDD505-2E9C-101B-9397-08002B2CF9AE}" pid="7" name="TPInstallLocation">
    <vt:lpwstr>{Document Themes}</vt:lpwstr>
  </property>
  <property fmtid="{D5CDD505-2E9C-101B-9397-08002B2CF9AE}" pid="8" name="PrimaryImageGen">
    <vt:lpwstr>1</vt:lpwstr>
  </property>
  <property fmtid="{D5CDD505-2E9C-101B-9397-08002B2CF9AE}" pid="9" name="display_urn:schemas-microsoft-com:office:office#APAuthor">
    <vt:lpwstr>REDMOND\cynvey</vt:lpwstr>
  </property>
  <property fmtid="{D5CDD505-2E9C-101B-9397-08002B2CF9AE}" pid="10" name="APAuthor">
    <vt:lpwstr>241</vt:lpwstr>
  </property>
  <property fmtid="{D5CDD505-2E9C-101B-9397-08002B2CF9AE}" pid="11" name="CHMName">
    <vt:lpwstr/>
  </property>
  <property fmtid="{D5CDD505-2E9C-101B-9397-08002B2CF9AE}" pid="12" name="Milestone">
    <vt:lpwstr>Continuous</vt:lpwstr>
  </property>
  <property fmtid="{D5CDD505-2E9C-101B-9397-08002B2CF9AE}" pid="13" name="TPAppVersion">
    <vt:lpwstr>11</vt:lpwstr>
  </property>
  <property fmtid="{D5CDD505-2E9C-101B-9397-08002B2CF9AE}" pid="14" name="TPCommandLine">
    <vt:lpwstr>{PP} {FilePath}</vt:lpwstr>
  </property>
  <property fmtid="{D5CDD505-2E9C-101B-9397-08002B2CF9AE}" pid="15" name="AssetId">
    <vt:lpwstr>TS001140799</vt:lpwstr>
  </property>
  <property fmtid="{D5CDD505-2E9C-101B-9397-08002B2CF9AE}" pid="16" name="IsSearchable">
    <vt:lpwstr>0</vt:lpwstr>
  </property>
  <property fmtid="{D5CDD505-2E9C-101B-9397-08002B2CF9AE}" pid="17" name="EditorialStatus">
    <vt:lpwstr/>
  </property>
  <property fmtid="{D5CDD505-2E9C-101B-9397-08002B2CF9AE}" pid="18" name="NumericId">
    <vt:lpwstr>-1.00000000000000</vt:lpwstr>
  </property>
  <property fmtid="{D5CDD505-2E9C-101B-9397-08002B2CF9AE}" pid="19" name="PublishTargets">
    <vt:lpwstr>OfficeOnline</vt:lpwstr>
  </property>
  <property fmtid="{D5CDD505-2E9C-101B-9397-08002B2CF9AE}" pid="20" name="TPLaunchHelpLinkType">
    <vt:lpwstr>Template</vt:lpwstr>
  </property>
  <property fmtid="{D5CDD505-2E9C-101B-9397-08002B2CF9AE}" pid="21" name="TPFriendlyName">
    <vt:lpwstr>Glowing puzzle pieces design template</vt:lpwstr>
  </property>
  <property fmtid="{D5CDD505-2E9C-101B-9397-08002B2CF9AE}" pid="22" name="display_urn:schemas-microsoft-com:office:office#APEditor">
    <vt:lpwstr>REDMOND\v-luannv</vt:lpwstr>
  </property>
  <property fmtid="{D5CDD505-2E9C-101B-9397-08002B2CF9AE}" pid="23" name="APEditor">
    <vt:lpwstr>103</vt:lpwstr>
  </property>
  <property fmtid="{D5CDD505-2E9C-101B-9397-08002B2CF9AE}" pid="24" name="SourceTitle">
    <vt:lpwstr>Glowing puzzle pieces design template</vt:lpwstr>
  </property>
  <property fmtid="{D5CDD505-2E9C-101B-9397-08002B2CF9AE}" pid="25" name="TPApplication">
    <vt:lpwstr>PowerPoint</vt:lpwstr>
  </property>
  <property fmtid="{D5CDD505-2E9C-101B-9397-08002B2CF9AE}" pid="26" name="TPLaunchHelpLink">
    <vt:lpwstr/>
  </property>
  <property fmtid="{D5CDD505-2E9C-101B-9397-08002B2CF9AE}" pid="27" name="UACurrentWords">
    <vt:lpwstr>0</vt:lpwstr>
  </property>
  <property fmtid="{D5CDD505-2E9C-101B-9397-08002B2CF9AE}" pid="28" name="UALocRecommendation">
    <vt:lpwstr>Localize</vt:lpwstr>
  </property>
  <property fmtid="{D5CDD505-2E9C-101B-9397-08002B2CF9AE}" pid="29" name="UALocComments">
    <vt:lpwstr/>
  </property>
  <property fmtid="{D5CDD505-2E9C-101B-9397-08002B2CF9AE}" pid="30" name="Applications">
    <vt:lpwstr>55;#PowerPoint - Design Templt 12;#-1;#TBD;#-1;#TBD;#-1;#TBD;#-1;#TBD</vt:lpwstr>
  </property>
  <property fmtid="{D5CDD505-2E9C-101B-9397-08002B2CF9AE}" pid="31" name="UANotes">
    <vt:lpwstr>Text is visible in high contrast mode, but graphics are not. </vt:lpwstr>
  </property>
  <property fmtid="{D5CDD505-2E9C-101B-9397-08002B2CF9AE}" pid="32" name="ContentTypeId">
    <vt:lpwstr>0x0101006025706CF4CD034688BEBAE97A2E701D0202001F9DE411C1B38343BE78B0080F632418</vt:lpwstr>
  </property>
  <property fmtid="{D5CDD505-2E9C-101B-9397-08002B2CF9AE}" pid="33" name="IsDeleted">
    <vt:lpwstr>0</vt:lpwstr>
  </property>
  <property fmtid="{D5CDD505-2E9C-101B-9397-08002B2CF9AE}" pid="34" name="ParentAssetId">
    <vt:lpwstr/>
  </property>
  <property fmtid="{D5CDD505-2E9C-101B-9397-08002B2CF9AE}" pid="35" name="ShowIn">
    <vt:lpwstr>Show everywhere</vt:lpwstr>
  </property>
  <property fmtid="{D5CDD505-2E9C-101B-9397-08002B2CF9AE}" pid="36" name="APTrustLevel">
    <vt:lpwstr>1.00000000000000</vt:lpwstr>
  </property>
  <property fmtid="{D5CDD505-2E9C-101B-9397-08002B2CF9AE}" pid="37" name="TrustLevel">
    <vt:lpwstr>Microsoft Managed Content</vt:lpwstr>
  </property>
  <property fmtid="{D5CDD505-2E9C-101B-9397-08002B2CF9AE}" pid="38" name="TPClientViewer">
    <vt:lpwstr>Microsoft Office PowerPoint</vt:lpwstr>
  </property>
  <property fmtid="{D5CDD505-2E9C-101B-9397-08002B2CF9AE}" pid="39" name="TPComponent">
    <vt:lpwstr>PPTFiles</vt:lpwstr>
  </property>
  <property fmtid="{D5CDD505-2E9C-101B-9397-08002B2CF9AE}" pid="40" name="TPNamespace">
    <vt:lpwstr>POWERPNT</vt:lpwstr>
  </property>
  <property fmtid="{D5CDD505-2E9C-101B-9397-08002B2CF9AE}" pid="41" name="Provider">
    <vt:lpwstr>EY006220130</vt:lpwstr>
  </property>
  <property fmtid="{D5CDD505-2E9C-101B-9397-08002B2CF9AE}" pid="42" name="Content Type">
    <vt:lpwstr>OOFile</vt:lpwstr>
  </property>
  <property fmtid="{D5CDD505-2E9C-101B-9397-08002B2CF9AE}" pid="43" name="AuthoringAssetId">
    <vt:lpwstr>TP001140799</vt:lpwstr>
  </property>
  <property fmtid="{D5CDD505-2E9C-101B-9397-08002B2CF9AE}" pid="44" name="NumericAssetId">
    <vt:lpwstr/>
  </property>
  <property fmtid="{D5CDD505-2E9C-101B-9397-08002B2CF9AE}" pid="45" name="AppVer">
    <vt:lpwstr/>
  </property>
</Properties>
</file>