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omments/modernComment_10E_12151986.xml" ContentType="application/vnd.ms-powerpoint.comments+xml"/>
  <Override PartName="/ppt/notesSlides/notesSlide1.xml" ContentType="application/vnd.openxmlformats-officedocument.presentationml.notesSlide+xml"/>
  <Override PartName="/ppt/comments/modernComment_10B_A8EC76F8.xml" ContentType="application/vnd.ms-powerpoint.comments+xml"/>
  <Override PartName="/ppt/comments/modernComment_11E_BA275B9A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30"/>
  </p:notesMasterIdLst>
  <p:sldIdLst>
    <p:sldId id="261" r:id="rId6"/>
    <p:sldId id="272" r:id="rId7"/>
    <p:sldId id="283" r:id="rId8"/>
    <p:sldId id="262" r:id="rId9"/>
    <p:sldId id="270" r:id="rId10"/>
    <p:sldId id="273" r:id="rId11"/>
    <p:sldId id="268" r:id="rId12"/>
    <p:sldId id="284" r:id="rId13"/>
    <p:sldId id="266" r:id="rId14"/>
    <p:sldId id="275" r:id="rId15"/>
    <p:sldId id="276" r:id="rId16"/>
    <p:sldId id="277" r:id="rId17"/>
    <p:sldId id="278" r:id="rId18"/>
    <p:sldId id="279" r:id="rId19"/>
    <p:sldId id="269" r:id="rId20"/>
    <p:sldId id="285" r:id="rId21"/>
    <p:sldId id="267" r:id="rId22"/>
    <p:sldId id="286" r:id="rId23"/>
    <p:sldId id="287" r:id="rId24"/>
    <p:sldId id="290" r:id="rId25"/>
    <p:sldId id="291" r:id="rId26"/>
    <p:sldId id="263" r:id="rId27"/>
    <p:sldId id="271" r:id="rId28"/>
    <p:sldId id="264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2234052-2ED6-E4DE-7A5E-B07FEBF86A4F}" name="Giacomo Lagomarsini" initials="GL" userId="S::g.lagomarsini@studenti.unipi.it::d3f389d7-68f6-43cb-bd0c-657b2ff1981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microsoft.com/office/2018/10/relationships/authors" Target="authors.xml"/></Relationships>
</file>

<file path=ppt/comments/modernComment_10B_A8EC76F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A319217-5215-4031-BFB0-39893D6828DA}" authorId="{42234052-2ED6-E4DE-7A5E-B07FEBF86A4F}" created="2023-12-18T11:10:50.065">
    <pc:sldMkLst xmlns:pc="http://schemas.microsoft.com/office/powerpoint/2013/main/command">
      <pc:docMk/>
      <pc:sldMk cId="2834069240" sldId="267"/>
    </pc:sldMkLst>
    <p188:txBody>
      <a:bodyPr/>
      <a:lstStyle/>
      <a:p>
        <a:r>
          <a:rPr lang="en-GB"/>
          <a:t>Sensitivity = true positive rate aka recall
Tp/(tp+fn)
Specificity = true negative rate 
 tn /(tn+ fp)</a:t>
        </a:r>
      </a:p>
    </p188:txBody>
  </p188:cm>
</p188:cmLst>
</file>

<file path=ppt/comments/modernComment_10E_1215198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C5F5E0F-550E-4729-8E78-FFEA2AE17E1C}" authorId="{42234052-2ED6-E4DE-7A5E-B07FEBF86A4F}" created="2023-12-17T14:56:44.8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3372678" sldId="270"/>
      <ac:spMk id="4" creationId="{B118EA7F-B6C4-002E-3997-05EECA1FF867}"/>
      <ac:txMk cp="336" len="162">
        <ac:context len="499" hash="1641041930"/>
      </ac:txMk>
    </ac:txMkLst>
    <p188:pos x="5779416" y="4325753"/>
    <p188:txBody>
      <a:bodyPr/>
      <a:lstStyle/>
      <a:p>
        <a:r>
          <a:rPr lang="en-GB"/>
          <a:t>Noi però ci concentriamo in una classificazione binaria (normal o abnormal), magari è un po' misleading questo ultimo punto.</a:t>
        </a:r>
      </a:p>
    </p188:txBody>
  </p188:cm>
</p188:cmLst>
</file>

<file path=ppt/comments/modernComment_11E_BA275B9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9CD2AE7-C3F0-4F99-94C9-46D315B6D192}" authorId="{42234052-2ED6-E4DE-7A5E-B07FEBF86A4F}" created="2023-12-18T10:39:44.732">
    <pc:sldMkLst xmlns:pc="http://schemas.microsoft.com/office/powerpoint/2013/main/command">
      <pc:docMk/>
      <pc:sldMk cId="3123141530" sldId="286"/>
    </pc:sldMkLst>
    <p188:txBody>
      <a:bodyPr/>
      <a:lstStyle/>
      <a:p>
        <a:r>
          <a:rPr lang="en-GB"/>
          <a:t>Auc = area sotto la curva (è nella legenda)</a:t>
        </a:r>
      </a:p>
    </p188:txBody>
  </p188:cm>
</p188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7T11:23:30.49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7T11:24:00.20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7T11:24:00.94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7T11:24:00.20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7T11:24:00.94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FB752-C47D-407A-9708-585CA2FC9025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89089-E73A-4E6A-BD8D-F5A51A655F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05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189089-E73A-4E6A-BD8D-F5A51A655F5C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157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19.12.2023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19.12.2023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19.12.2023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B9BBC-F598-88D1-ABF2-E5B152982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6EA08-DC93-AC36-4829-CE0234A73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201C3-2616-D98E-A7D7-281ADC721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B41B-B6CA-4AB9-A240-06E5C95A4157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AD5B-F364-B11D-7AF2-0F26C71E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1F1B0-8B5B-BDDE-5459-7962BFCF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81D8-1988-42AE-87E4-EF444672B0F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144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0A4E-F64C-A9A4-0403-B5053C30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ADD1-E068-EF86-7358-3C09CB195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B4EF5-A118-B1DE-B3EA-641FEDB4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B41B-B6CA-4AB9-A240-06E5C95A4157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AB151-1902-3906-0154-D198B362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A1F33-8FF1-1FC5-DD73-D818A7A5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81D8-1988-42AE-87E4-EF444672B0F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005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B4D3-9986-F9AC-D672-D91B01EB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3ABDE-F49A-A5BF-1A30-D3FAC5DAB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45818-4059-0D0E-3AEE-15B4BF5C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B41B-B6CA-4AB9-A240-06E5C95A4157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CF7D3-BD32-B9F5-62F6-7FEE60CE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BA3F3-7BC3-4D66-419B-95418C3A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81D8-1988-42AE-87E4-EF444672B0F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333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0E26-AC3D-83B0-EB2F-750563B4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54AC3-C186-8565-6867-5473B5502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8DC6F-1597-15DC-2093-CE693A461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83950-1392-6F96-084F-C77D43F5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B41B-B6CA-4AB9-A240-06E5C95A4157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1A72B-D8A8-A1FF-3837-4FB0D94C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2CCBB-00E4-9EC8-CA6C-7588E053A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81D8-1988-42AE-87E4-EF444672B0F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932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3491-833A-05C9-B12F-DA18C9AC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8D879-CA4A-41E5-5265-9D9291DE6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A8324-C18B-5711-2C3A-1CB7A9BE1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75A09-4D3B-0790-B21E-896D373A7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76E68-E539-477F-C40E-31115CA8E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4EF431-2C13-49E3-7E54-11F93314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B41B-B6CA-4AB9-A240-06E5C95A4157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9F33F-263F-1B2C-0FA2-127AECA9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7525E7-6333-2716-654C-F268F960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81D8-1988-42AE-87E4-EF444672B0F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681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1F7B-ED63-F71C-47C6-5A8211F7F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99BAE1-074A-DC0E-2F9E-C161E863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B41B-B6CA-4AB9-A240-06E5C95A4157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49B5E-F576-92F7-059E-90AE26B8E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0FAE3-32DC-3530-49AB-CF2A80D3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81D8-1988-42AE-87E4-EF444672B0F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646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E9257-669E-77AB-1700-D898C9D2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B41B-B6CA-4AB9-A240-06E5C95A4157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FE465-EFA0-CD53-1E92-5D192BD7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2D172-D4F3-6DFC-CA0E-648C436D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81D8-1988-42AE-87E4-EF444672B0F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956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B6CF-306A-E5A5-A127-C658C9C2E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3655F-79BE-1F88-3059-A252A058C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67596-40FE-D13B-A15A-01BB0C5E4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76951-6B6A-33FB-5BEF-D79BD407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B41B-B6CA-4AB9-A240-06E5C95A4157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A63CC-31FE-E52F-63BB-6A284374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3506E-43F3-A21D-DD1A-F2804E91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81D8-1988-42AE-87E4-EF444672B0F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85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19.12.2023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err="1"/>
              <a:t>Università</a:t>
            </a:r>
            <a:r>
              <a:rPr lang="de-DE"/>
              <a:t> di Pisa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63D51-816D-06AB-7B1D-3198D75B5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DE1AF2-2B68-2C76-8C22-830729100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0C612-9B5F-E86A-77B7-067A37F0B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BF533-4BCA-B16B-05E9-95B10FE7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B41B-B6CA-4AB9-A240-06E5C95A4157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C29FA-CA86-02C9-F87F-863EFB30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56E01-B8EF-73DC-77D9-367885B0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81D8-1988-42AE-87E4-EF444672B0F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848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C2F7-2C09-D4C4-130E-7C528F1A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934D2-0406-CC95-BE4F-D10B77AEE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C6053-BE40-1703-2CE2-0E6E59A0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B41B-B6CA-4AB9-A240-06E5C95A4157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38FF3-0CDA-E3DC-A1FF-4FC97216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17B5E-6C97-D080-7D74-68C891F5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81D8-1988-42AE-87E4-EF444672B0F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734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2CDFC8-1668-4D8B-2AA1-59C45C45D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DACD6-A18D-5C6D-76A8-5B6D6117A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6B1D3-3E07-86BF-93AB-BAE8E605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B41B-B6CA-4AB9-A240-06E5C95A4157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CC2C5-452B-3D71-9CEC-AACA27E7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8898C-3194-1BFA-8DC3-66B9AB65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81D8-1988-42AE-87E4-EF444672B0F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62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19.12.2023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19.12.2023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19.12.2023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19.12.2023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19.12.2023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19.12.2023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19.12.2023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customXml" Target="../ink/ink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19.12.2023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C4563A9-8EAD-7631-F264-FCACF998BE1C}"/>
                  </a:ext>
                </a:extLst>
              </p14:cNvPr>
              <p14:cNvContentPartPr/>
              <p14:nvPr userDrawn="1"/>
            </p14:nvContentPartPr>
            <p14:xfrm>
              <a:off x="5018960" y="219432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C4563A9-8EAD-7631-F264-FCACF998BE1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00960" y="2086320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7A9EE3-E197-9FE2-A1D2-7D1791D0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A15E7-B84C-E931-23D5-A5DEFC873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BF873-4316-0942-F3B4-04825CA21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5B41B-B6CA-4AB9-A240-06E5C95A4157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94F9C-5311-DA77-A7FD-6AC568765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9F6E9-D646-FEA9-5A68-9D2624BC3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981D8-1988-42AE-87E4-EF444672B0F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8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B_A8EC76F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microsoft.com/office/2018/10/relationships/comments" Target="../comments/modernComment_11E_BA275B9A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customXml" Target="../ink/ink3.xml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8/10/relationships/comments" Target="../comments/modernComment_10E_1215198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 descr="Cardiogram">
            <a:extLst>
              <a:ext uri="{FF2B5EF4-FFF2-40B4-BE49-F238E27FC236}">
                <a16:creationId xmlns:a16="http://schemas.microsoft.com/office/drawing/2014/main" id="{642F3AF9-0A3D-E2AD-8880-1DFB8995CB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tretch/>
        </p:blipFill>
        <p:spPr>
          <a:xfrm>
            <a:off x="-3048" y="5417"/>
            <a:ext cx="12188952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2ACBAF5-C042-D79A-1ADA-E55D194B1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329" y="465554"/>
            <a:ext cx="9176198" cy="2702018"/>
          </a:xfrm>
          <a:noFill/>
        </p:spPr>
        <p:txBody>
          <a:bodyPr anchor="b">
            <a:norm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Self-supervised Classification of Clinical Multivariate Time Series using Time Series Dynamics</a:t>
            </a:r>
            <a:endParaRPr lang="it-IT" sz="4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3E8BA07-DAE4-4ADC-9D18-DCA108C08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2275" y="3853006"/>
            <a:ext cx="8075674" cy="1511976"/>
          </a:xfrm>
          <a:noFill/>
        </p:spPr>
        <p:txBody>
          <a:bodyPr anchor="t"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Mining presentation P14  </a:t>
            </a:r>
          </a:p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December </a:t>
            </a:r>
            <a:r>
              <a:rPr lang="en-US">
                <a:solidFill>
                  <a:schemeClr val="bg1"/>
                </a:solidFill>
              </a:rPr>
              <a:t>20</a:t>
            </a:r>
            <a:r>
              <a:rPr lang="en-US" baseline="30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2023</a:t>
            </a:r>
          </a:p>
          <a:p>
            <a:pPr marL="57150"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Irene </a:t>
            </a:r>
            <a:r>
              <a:rPr lang="en-US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Dovichi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Giacomo Lagomarsini, Alice Nicoletta</a:t>
            </a:r>
          </a:p>
          <a:p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31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82690E-427A-79F0-F5AC-A3353B2F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85B8B5B-4F27-9204-27AE-07EB11A2F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994" y="1330990"/>
            <a:ext cx="8876071" cy="3578416"/>
          </a:xfrm>
        </p:spPr>
      </p:pic>
      <p:sp>
        <p:nvSpPr>
          <p:cNvPr id="6" name="Rektangel 18">
            <a:extLst>
              <a:ext uri="{FF2B5EF4-FFF2-40B4-BE49-F238E27FC236}">
                <a16:creationId xmlns:a16="http://schemas.microsoft.com/office/drawing/2014/main" id="{47E1FC05-95BD-0387-BF3A-C9F756874447}"/>
              </a:ext>
            </a:extLst>
          </p:cNvPr>
          <p:cNvSpPr/>
          <p:nvPr/>
        </p:nvSpPr>
        <p:spPr>
          <a:xfrm>
            <a:off x="2349911" y="1599065"/>
            <a:ext cx="2212258" cy="1700981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nl-NL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08C7B1-EFE0-DC41-093A-6124CA6F5C8F}"/>
                  </a:ext>
                </a:extLst>
              </p:cNvPr>
              <p:cNvSpPr txBox="1"/>
              <p:nvPr/>
            </p:nvSpPr>
            <p:spPr>
              <a:xfrm>
                <a:off x="511277" y="5270090"/>
                <a:ext cx="1108095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it-IT" sz="2400">
                    <a:latin typeface="Arial" panose="020B0604020202020204" pitchFamily="34" charset="0"/>
                    <a:cs typeface="Arial" panose="020B0604020202020204" pitchFamily="34" charset="0"/>
                  </a:rPr>
                  <a:t>The encoder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Φ</m:t>
                    </m:r>
                  </m:oMath>
                </a14:m>
                <a:r>
                  <a:rPr lang="it-IT" sz="24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400" err="1">
                    <a:latin typeface="Arial" panose="020B0604020202020204" pitchFamily="34" charset="0"/>
                    <a:cs typeface="Arial" panose="020B0604020202020204" pitchFamily="34" charset="0"/>
                  </a:rPr>
                  <a:t>encodes</a:t>
                </a:r>
                <a:r>
                  <a:rPr lang="it-IT" sz="24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400">
                    <a:latin typeface="Arial" panose="020B0604020202020204" pitchFamily="34" charset="0"/>
                    <a:cs typeface="Arial" panose="020B0604020202020204" pitchFamily="34" charset="0"/>
                  </a:rPr>
                  <a:t> into the Koopman embedding space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</m:oMath>
                </a14:m>
                <a:r>
                  <a:rPr lang="en-GB" sz="240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GB" sz="2400">
                    <a:latin typeface="Arial" panose="020B0604020202020204" pitchFamily="34" charset="0"/>
                    <a:cs typeface="Arial" panose="020B0604020202020204" pitchFamily="34" charset="0"/>
                  </a:rPr>
                  <a:t>      In formula,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Φ</m:t>
                    </m:r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GB" sz="240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08C7B1-EFE0-DC41-093A-6124CA6F5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77" y="5270090"/>
                <a:ext cx="11080955" cy="830997"/>
              </a:xfrm>
              <a:prstGeom prst="rect">
                <a:avLst/>
              </a:prstGeom>
              <a:blipFill>
                <a:blip r:embed="rId3"/>
                <a:stretch>
                  <a:fillRect l="-770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337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82690E-427A-79F0-F5AC-A3353B2F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85B8B5B-4F27-9204-27AE-07EB11A2F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994" y="1330990"/>
            <a:ext cx="8876071" cy="3578416"/>
          </a:xfrm>
        </p:spPr>
      </p:pic>
      <p:sp>
        <p:nvSpPr>
          <p:cNvPr id="4" name="Rektangel 18">
            <a:extLst>
              <a:ext uri="{FF2B5EF4-FFF2-40B4-BE49-F238E27FC236}">
                <a16:creationId xmlns:a16="http://schemas.microsoft.com/office/drawing/2014/main" id="{D90D56EF-1974-6DCD-B639-84D06B07797F}"/>
              </a:ext>
            </a:extLst>
          </p:cNvPr>
          <p:cNvSpPr/>
          <p:nvPr/>
        </p:nvSpPr>
        <p:spPr>
          <a:xfrm>
            <a:off x="3883742" y="1599065"/>
            <a:ext cx="2212258" cy="1700981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nl-NL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38295E-7864-52C1-EDEA-8A6713131A25}"/>
                  </a:ext>
                </a:extLst>
              </p:cNvPr>
              <p:cNvSpPr txBox="1"/>
              <p:nvPr/>
            </p:nvSpPr>
            <p:spPr>
              <a:xfrm>
                <a:off x="511277" y="5270090"/>
                <a:ext cx="1135625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>
                    <a:latin typeface="Arial" panose="020B0604020202020204" pitchFamily="34" charset="0"/>
                    <a:cs typeface="Arial" panose="020B0604020202020204" pitchFamily="34" charset="0"/>
                  </a:rPr>
                  <a:t>2a. In the </a:t>
                </a:r>
                <a:r>
                  <a:rPr lang="it-IT" sz="2400" err="1">
                    <a:latin typeface="Arial" panose="020B0604020202020204" pitchFamily="34" charset="0"/>
                    <a:cs typeface="Arial" panose="020B0604020202020204" pitchFamily="34" charset="0"/>
                  </a:rPr>
                  <a:t>Koopman</a:t>
                </a:r>
                <a:r>
                  <a:rPr lang="it-IT" sz="24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400" err="1">
                    <a:latin typeface="Arial" panose="020B0604020202020204" pitchFamily="34" charset="0"/>
                    <a:cs typeface="Arial" panose="020B0604020202020204" pitchFamily="34" charset="0"/>
                  </a:rPr>
                  <a:t>space</a:t>
                </a:r>
                <a:r>
                  <a:rPr lang="it-IT" sz="2400">
                    <a:latin typeface="Arial" panose="020B0604020202020204" pitchFamily="34" charset="0"/>
                    <a:cs typeface="Arial" panose="020B0604020202020204" pitchFamily="34" charset="0"/>
                  </a:rPr>
                  <a:t>, the </a:t>
                </a:r>
                <a:r>
                  <a:rPr lang="it-IT" sz="2400" err="1">
                    <a:latin typeface="Arial" panose="020B0604020202020204" pitchFamily="34" charset="0"/>
                    <a:cs typeface="Arial" panose="020B0604020202020204" pitchFamily="34" charset="0"/>
                  </a:rPr>
                  <a:t>dynamic</a:t>
                </a:r>
                <a:r>
                  <a:rPr lang="it-IT" sz="24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40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2400">
                    <a:latin typeface="Arial" panose="020B0604020202020204" pitchFamily="34" charset="0"/>
                    <a:cs typeface="Arial" panose="020B0604020202020204" pitchFamily="34" charset="0"/>
                  </a:rPr>
                  <a:t> linear: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𝐾</m:t>
                    </m:r>
                  </m:oMath>
                </a14:m>
                <a:r>
                  <a:rPr lang="en-GB" sz="2400">
                    <a:latin typeface="Arial" panose="020B0604020202020204" pitchFamily="34" charset="0"/>
                    <a:cs typeface="Arial" panose="020B0604020202020204" pitchFamily="34" charset="0"/>
                  </a:rPr>
                  <a:t> is a singe matrix, and</a:t>
                </a:r>
              </a:p>
              <a:p>
                <a:r>
                  <a:rPr lang="en-GB" sz="24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   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𝐾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40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38295E-7864-52C1-EDEA-8A6713131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77" y="5270090"/>
                <a:ext cx="11356258" cy="830997"/>
              </a:xfrm>
              <a:prstGeom prst="rect">
                <a:avLst/>
              </a:prstGeom>
              <a:blipFill>
                <a:blip r:embed="rId3"/>
                <a:stretch>
                  <a:fillRect l="-859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144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82690E-427A-79F0-F5AC-A3353B2F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85B8B5B-4F27-9204-27AE-07EB11A2F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994" y="1330990"/>
            <a:ext cx="8876071" cy="3578416"/>
          </a:xfrm>
        </p:spPr>
      </p:pic>
      <p:sp>
        <p:nvSpPr>
          <p:cNvPr id="3" name="Rektangel 18">
            <a:extLst>
              <a:ext uri="{FF2B5EF4-FFF2-40B4-BE49-F238E27FC236}">
                <a16:creationId xmlns:a16="http://schemas.microsoft.com/office/drawing/2014/main" id="{AF3D3175-1143-3389-FFDA-4FCDF324BF17}"/>
              </a:ext>
            </a:extLst>
          </p:cNvPr>
          <p:cNvSpPr/>
          <p:nvPr/>
        </p:nvSpPr>
        <p:spPr>
          <a:xfrm>
            <a:off x="5496233" y="1602658"/>
            <a:ext cx="2212258" cy="1700981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nl-NL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4EE449-0C95-05E3-7978-6B92F24B997C}"/>
                  </a:ext>
                </a:extLst>
              </p:cNvPr>
              <p:cNvSpPr txBox="1"/>
              <p:nvPr/>
            </p:nvSpPr>
            <p:spPr>
              <a:xfrm>
                <a:off x="511277" y="5270090"/>
                <a:ext cx="1108095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>
                    <a:latin typeface="Arial" panose="020B0604020202020204" pitchFamily="34" charset="0"/>
                    <a:cs typeface="Arial" panose="020B0604020202020204" pitchFamily="34" charset="0"/>
                  </a:rPr>
                  <a:t>3a. The decoder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Φ</m:t>
                        </m:r>
                      </m:e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it-IT" sz="24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400" err="1">
                    <a:latin typeface="Arial" panose="020B0604020202020204" pitchFamily="34" charset="0"/>
                    <a:cs typeface="Arial" panose="020B0604020202020204" pitchFamily="34" charset="0"/>
                  </a:rPr>
                  <a:t>brings</a:t>
                </a:r>
                <a:r>
                  <a:rPr lang="it-IT" sz="24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sz="2400">
                    <a:latin typeface="Arial" panose="020B0604020202020204" pitchFamily="34" charset="0"/>
                    <a:cs typeface="Arial" panose="020B0604020202020204" pitchFamily="34" charset="0"/>
                  </a:rPr>
                  <a:t> back to the original space.</a:t>
                </a:r>
              </a:p>
              <a:p>
                <a:r>
                  <a:rPr lang="en-GB" sz="2400">
                    <a:latin typeface="Arial" panose="020B0604020202020204" pitchFamily="34" charset="0"/>
                    <a:cs typeface="Arial" panose="020B0604020202020204" pitchFamily="34" charset="0"/>
                  </a:rPr>
                  <a:t>      In formula,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Φ</m:t>
                        </m:r>
                      </m:e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sz="240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4EE449-0C95-05E3-7978-6B92F24B9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77" y="5270090"/>
                <a:ext cx="11080955" cy="830997"/>
              </a:xfrm>
              <a:prstGeom prst="rect">
                <a:avLst/>
              </a:prstGeom>
              <a:blipFill>
                <a:blip r:embed="rId3"/>
                <a:stretch>
                  <a:fillRect l="-880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06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82690E-427A-79F0-F5AC-A3353B2F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85B8B5B-4F27-9204-27AE-07EB11A2F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994" y="1330990"/>
            <a:ext cx="8876071" cy="3578416"/>
          </a:xfrm>
        </p:spPr>
      </p:pic>
      <p:sp>
        <p:nvSpPr>
          <p:cNvPr id="3" name="Rektangel 18">
            <a:extLst>
              <a:ext uri="{FF2B5EF4-FFF2-40B4-BE49-F238E27FC236}">
                <a16:creationId xmlns:a16="http://schemas.microsoft.com/office/drawing/2014/main" id="{F0C0832B-E6F3-8E96-3A8E-4108DA7F5474}"/>
              </a:ext>
            </a:extLst>
          </p:cNvPr>
          <p:cNvSpPr/>
          <p:nvPr/>
        </p:nvSpPr>
        <p:spPr>
          <a:xfrm>
            <a:off x="4175022" y="3667433"/>
            <a:ext cx="1920978" cy="1081548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nl-NL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172FA2-6B28-B976-55F7-A1B3CF7487D3}"/>
                  </a:ext>
                </a:extLst>
              </p:cNvPr>
              <p:cNvSpPr txBox="1"/>
              <p:nvPr/>
            </p:nvSpPr>
            <p:spPr>
              <a:xfrm>
                <a:off x="511277" y="5270090"/>
                <a:ext cx="1108095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>
                    <a:latin typeface="Arial" panose="020B0604020202020204" pitchFamily="34" charset="0"/>
                    <a:cs typeface="Arial" panose="020B0604020202020204" pitchFamily="34" charset="0"/>
                  </a:rPr>
                  <a:t>2b. The </a:t>
                </a:r>
                <a:r>
                  <a:rPr lang="it-IT" sz="2400" err="1">
                    <a:latin typeface="Arial" panose="020B0604020202020204" pitchFamily="34" charset="0"/>
                    <a:cs typeface="Arial" panose="020B0604020202020204" pitchFamily="34" charset="0"/>
                  </a:rPr>
                  <a:t>encoded</a:t>
                </a:r>
                <a:r>
                  <a:rPr lang="it-IT" sz="2400">
                    <a:latin typeface="Arial" panose="020B0604020202020204" pitchFamily="34" charset="0"/>
                    <a:cs typeface="Arial" panose="020B0604020202020204" pitchFamily="34" charset="0"/>
                  </a:rPr>
                  <a:t>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400">
                    <a:latin typeface="Arial" panose="020B0604020202020204" pitchFamily="34" charset="0"/>
                    <a:cs typeface="Arial" panose="020B0604020202020204" pitchFamily="34" charset="0"/>
                  </a:rPr>
                  <a:t> also passes into a Feedforward Neural Network, which                       </a:t>
                </a:r>
                <a:r>
                  <a:rPr lang="en-GB" sz="24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GB" sz="2400">
                    <a:latin typeface="Arial" panose="020B0604020202020204" pitchFamily="34" charset="0"/>
                    <a:cs typeface="Arial" panose="020B0604020202020204" pitchFamily="34" charset="0"/>
                  </a:rPr>
                  <a:t>    extracts useful features for classification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GB" sz="24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172FA2-6B28-B976-55F7-A1B3CF748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77" y="5270090"/>
                <a:ext cx="11080955" cy="830997"/>
              </a:xfrm>
              <a:prstGeom prst="rect">
                <a:avLst/>
              </a:prstGeom>
              <a:blipFill>
                <a:blip r:embed="rId3"/>
                <a:stretch>
                  <a:fillRect l="-880" t="-5147" r="-1798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617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82690E-427A-79F0-F5AC-A3353B2F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85B8B5B-4F27-9204-27AE-07EB11A2F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994" y="1330990"/>
            <a:ext cx="8876071" cy="3578416"/>
          </a:xfrm>
        </p:spPr>
      </p:pic>
      <p:sp>
        <p:nvSpPr>
          <p:cNvPr id="3" name="Rektangel 18">
            <a:extLst>
              <a:ext uri="{FF2B5EF4-FFF2-40B4-BE49-F238E27FC236}">
                <a16:creationId xmlns:a16="http://schemas.microsoft.com/office/drawing/2014/main" id="{F0C0832B-E6F3-8E96-3A8E-4108DA7F5474}"/>
              </a:ext>
            </a:extLst>
          </p:cNvPr>
          <p:cNvSpPr/>
          <p:nvPr/>
        </p:nvSpPr>
        <p:spPr>
          <a:xfrm>
            <a:off x="6095999" y="3569110"/>
            <a:ext cx="3696929" cy="1435509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nl-NL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B6557B-DF85-D9BD-2B84-1ACC596187C4}"/>
                  </a:ext>
                </a:extLst>
              </p:cNvPr>
              <p:cNvSpPr txBox="1"/>
              <p:nvPr/>
            </p:nvSpPr>
            <p:spPr>
              <a:xfrm>
                <a:off x="511277" y="5270090"/>
                <a:ext cx="1108095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>
                    <a:latin typeface="Arial" panose="020B0604020202020204" pitchFamily="34" charset="0"/>
                    <a:cs typeface="Arial" panose="020B0604020202020204" pitchFamily="34" charset="0"/>
                  </a:rPr>
                  <a:t>3b. </a:t>
                </a:r>
                <a:r>
                  <a:rPr lang="it-IT" sz="2400" err="1">
                    <a:latin typeface="Arial" panose="020B0604020202020204" pitchFamily="34" charset="0"/>
                    <a:cs typeface="Arial" panose="020B0604020202020204" pitchFamily="34" charset="0"/>
                  </a:rPr>
                  <a:t>Finally</a:t>
                </a:r>
                <a:r>
                  <a:rPr lang="it-IT" sz="2400">
                    <a:latin typeface="Arial" panose="020B0604020202020204" pitchFamily="34" charset="0"/>
                    <a:cs typeface="Arial" panose="020B0604020202020204" pitchFamily="34" charset="0"/>
                  </a:rPr>
                  <a:t>, the </a:t>
                </a:r>
                <a:r>
                  <a:rPr lang="it-IT" sz="2400" err="1">
                    <a:latin typeface="Arial" panose="020B0604020202020204" pitchFamily="34" charset="0"/>
                    <a:cs typeface="Arial" panose="020B0604020202020204" pitchFamily="34" charset="0"/>
                  </a:rPr>
                  <a:t>sequence</a:t>
                </a:r>
                <a:r>
                  <a:rPr lang="it-IT" sz="2400">
                    <a:latin typeface="Arial" panose="020B0604020202020204" pitchFamily="34" charset="0"/>
                    <a:cs typeface="Arial" panose="020B0604020202020204" pitchFamily="34" charset="0"/>
                  </a:rPr>
                  <a:t> of features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en-GB" sz="2400">
                    <a:latin typeface="Arial" panose="020B0604020202020204" pitchFamily="34" charset="0"/>
                    <a:cs typeface="Arial" panose="020B0604020202020204" pitchFamily="34" charset="0"/>
                  </a:rPr>
                  <a:t> is passed through a   </a:t>
                </a:r>
                <a:r>
                  <a:rPr lang="en-GB" sz="24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GB" sz="24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40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cdd</a:t>
                </a:r>
                <a:r>
                  <a:rPr lang="en-GB" sz="2400" err="1">
                    <a:latin typeface="Arial" panose="020B0604020202020204" pitchFamily="34" charset="0"/>
                    <a:cs typeface="Arial" panose="020B0604020202020204" pitchFamily="34" charset="0"/>
                  </a:rPr>
                  <a:t>Convolutional</a:t>
                </a:r>
                <a:r>
                  <a:rPr lang="en-GB" sz="2400">
                    <a:latin typeface="Arial" panose="020B0604020202020204" pitchFamily="34" charset="0"/>
                    <a:cs typeface="Arial" panose="020B0604020202020204" pitchFamily="34" charset="0"/>
                  </a:rPr>
                  <a:t> Neural Network, that outputs the classification results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B6557B-DF85-D9BD-2B84-1ACC59618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77" y="5270090"/>
                <a:ext cx="11080955" cy="830997"/>
              </a:xfrm>
              <a:prstGeom prst="rect">
                <a:avLst/>
              </a:prstGeom>
              <a:blipFill>
                <a:blip r:embed="rId3"/>
                <a:stretch>
                  <a:fillRect l="-880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160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41FB-CD9E-C6A4-A561-45F08CD7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Losses</a:t>
            </a:r>
            <a:r>
              <a:rPr lang="it-IT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of the model</a:t>
            </a:r>
            <a:endParaRPr lang="en-GB" b="1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40FFA3-874F-A9B1-E27B-8BB806BBDB0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2359740"/>
                <a:ext cx="10636045" cy="4498259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it-IT" sz="2600" b="0" err="1"/>
                  <a:t>Reconstruction</a:t>
                </a:r>
                <a:r>
                  <a:rPr lang="it-IT" sz="2600" b="0"/>
                  <a:t> Loss: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   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𝐿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𝑟𝑒𝑐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=</m:t>
                    </m:r>
                    <m:r>
                      <m:rPr>
                        <m:lit/>
                      </m:rPr>
                      <a:rPr lang="it-IT" sz="2400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||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𝑡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−</m:t>
                    </m:r>
                    <m:sSup>
                      <m:sSupPr>
                        <m:ctrlPr>
                          <a:rPr lang="it-IT" sz="24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sz="2400" b="0" i="0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Φ</m:t>
                        </m:r>
                      </m:e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2400" b="0" i="0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Φ</m:t>
                        </m:r>
                        <m:d>
                          <m:d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cs typeface="Calibri" panose="020F0502020204030204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cs typeface="Calibri" panose="020F0502020204030204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cs typeface="Calibri" panose="020F0502020204030204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cs typeface="Calibri" panose="020F0502020204030204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m:rPr>
                        <m:lit/>
                      </m:rPr>
                      <a:rPr lang="it-IT" sz="2400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||</m:t>
                    </m:r>
                  </m:oMath>
                </a14:m>
                <a:r>
                  <a:rPr lang="en-GB" sz="2400"/>
                  <a:t> </a:t>
                </a:r>
              </a:p>
              <a:p>
                <a:pPr>
                  <a:lnSpc>
                    <a:spcPct val="100000"/>
                  </a:lnSpc>
                </a:pPr>
                <a:r>
                  <a:rPr lang="en-GB" sz="2600"/>
                  <a:t>Linear Dynamics: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>
                          <a:latin typeface="Cambria Math" panose="02040503050406030204" pitchFamily="18" charset="0"/>
                          <a:cs typeface="Calibri" panose="020F0502020204030204"/>
                        </a:rPr>
                        <m:t> 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  <m:t>𝐿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  <m:t>𝑙𝑖𝑛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cs typeface="Calibri" panose="020F0502020204030204"/>
                        </a:rPr>
                        <m:t>=</m:t>
                      </m:r>
                      <m:r>
                        <m:rPr>
                          <m:lit/>
                        </m:rPr>
                        <a:rPr lang="it-IT" sz="2400" b="0" i="1" smtClean="0">
                          <a:latin typeface="Cambria Math" panose="02040503050406030204" pitchFamily="18" charset="0"/>
                          <a:cs typeface="Calibri" panose="020F0502020204030204"/>
                        </a:rPr>
                        <m:t>||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cs typeface="Calibri" panose="020F0502020204030204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  <a:cs typeface="Calibri" panose="020F0502020204030204"/>
                        </a:rPr>
                        <m:t>Φ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𝑡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+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  <a:cs typeface="Calibri" panose="020F0502020204030204"/>
                        </a:rPr>
                        <m:t>−</m:t>
                      </m:r>
                      <m:sSup>
                        <m:s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  <m:t>𝐾</m:t>
                          </m:r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  <m:t>𝑚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  <a:cs typeface="Calibri" panose="020F0502020204030204"/>
                        </a:rPr>
                        <m:t>Φ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m:rPr>
                          <m:lit/>
                        </m:rPr>
                        <a:rPr lang="it-IT" sz="2400" b="0" i="1" smtClean="0">
                          <a:latin typeface="Cambria Math" panose="02040503050406030204" pitchFamily="18" charset="0"/>
                          <a:cs typeface="Calibri" panose="020F0502020204030204"/>
                        </a:rPr>
                        <m:t>||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cs typeface="Calibri" panose="020F0502020204030204"/>
                        </a:rPr>
                        <m:t>, ∀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cs typeface="Calibri" panose="020F0502020204030204"/>
                        </a:rPr>
                        <m:t>𝑚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cs typeface="Calibri" panose="020F0502020204030204"/>
                        </a:rPr>
                        <m:t>≥1</m:t>
                      </m:r>
                    </m:oMath>
                  </m:oMathPara>
                </a14:m>
                <a:endParaRPr lang="it-IT" sz="2400"/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it-IT" sz="2600" err="1"/>
                  <a:t>Prediction</a:t>
                </a:r>
                <a:r>
                  <a:rPr lang="it-IT" sz="2600"/>
                  <a:t> of the Dynamics:</a:t>
                </a:r>
              </a:p>
              <a:p>
                <a:pPr marL="0" indent="0" algn="ctr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it-IT" sz="240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𝐿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𝑝𝑟𝑒𝑑</m:t>
                        </m:r>
                      </m:sub>
                    </m:sSub>
                    <m:r>
                      <a:rPr lang="it-IT" sz="2400" b="0" i="0" smtClean="0">
                        <a:latin typeface="Cambria Math" panose="02040503050406030204" pitchFamily="18" charset="0"/>
                        <a:cs typeface="Calibri" panose="020F0502020204030204"/>
                      </a:rPr>
                      <m:t>=</m:t>
                    </m:r>
                    <m:r>
                      <m:rPr>
                        <m:lit/>
                      </m:rPr>
                      <a:rPr lang="it-IT" sz="2400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||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𝑡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+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𝑚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−</m:t>
                    </m:r>
                    <m:sSup>
                      <m:sSupPr>
                        <m:ctrlPr>
                          <a:rPr lang="it-IT" sz="24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sz="2400" b="0" i="0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Φ</m:t>
                        </m:r>
                      </m:e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cs typeface="Calibri" panose="020F0502020204030204"/>
                              </a:rPr>
                            </m:ctrlPr>
                          </m:sSup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cs typeface="Calibri" panose="020F0502020204030204"/>
                              </a:rPr>
                              <m:t>𝐾</m:t>
                            </m:r>
                          </m:e>
                          <m:sup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cs typeface="Calibri" panose="020F0502020204030204"/>
                              </a:rPr>
                              <m:t>𝑚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it-IT" sz="2400" b="0" i="0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Φ</m:t>
                        </m:r>
                        <m:d>
                          <m:d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cs typeface="Calibri" panose="020F0502020204030204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cs typeface="Calibri" panose="020F0502020204030204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cs typeface="Calibri" panose="020F0502020204030204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cs typeface="Calibri" panose="020F0502020204030204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m:rPr>
                        <m:lit/>
                      </m:rPr>
                      <a:rPr lang="it-IT" sz="2400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||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, ∀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𝑚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≥1</m:t>
                    </m:r>
                  </m:oMath>
                </a14:m>
                <a:r>
                  <a:rPr lang="en-GB" sz="2400"/>
                  <a:t>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GB" sz="2400"/>
                  <a:t>In addition, a standard supervised loss (e.g. binary cross-entropy) is used to train the CNN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40FFA3-874F-A9B1-E27B-8BB806BBDB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2359740"/>
                <a:ext cx="10636045" cy="4498259"/>
              </a:xfrm>
              <a:blipFill>
                <a:blip r:embed="rId2"/>
                <a:stretch>
                  <a:fillRect l="-860" t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68907B8-8E44-7116-E91F-ECC2792EDCEB}"/>
              </a:ext>
            </a:extLst>
          </p:cNvPr>
          <p:cNvSpPr txBox="1"/>
          <p:nvPr/>
        </p:nvSpPr>
        <p:spPr>
          <a:xfrm>
            <a:off x="838199" y="1504335"/>
            <a:ext cx="10515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it-IT" sz="2400" err="1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it-IT" sz="240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2400" err="1"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r>
              <a:rPr lang="it-IT" sz="240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400" err="1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  <a:r>
              <a:rPr lang="it-IT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err="1">
                <a:latin typeface="Arial" panose="020B0604020202020204" pitchFamily="34" charset="0"/>
                <a:cs typeface="Arial" panose="020B0604020202020204" pitchFamily="34" charset="0"/>
              </a:rPr>
              <a:t>linearization</a:t>
            </a:r>
            <a:r>
              <a:rPr lang="it-IT" sz="2400">
                <a:latin typeface="Arial" panose="020B0604020202020204" pitchFamily="34" charset="0"/>
                <a:cs typeface="Arial" panose="020B0604020202020204" pitchFamily="34" charset="0"/>
              </a:rPr>
              <a:t> of the dynamics, </a:t>
            </a:r>
            <a:r>
              <a:rPr lang="it-IT" sz="240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it-IT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err="1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it-IT" sz="240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sz="2400" err="1">
                <a:latin typeface="Arial" panose="020B0604020202020204" pitchFamily="34" charset="0"/>
                <a:cs typeface="Arial" panose="020B0604020202020204" pitchFamily="34" charset="0"/>
              </a:rPr>
              <a:t>combination</a:t>
            </a:r>
            <a:r>
              <a:rPr lang="it-IT" sz="240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2400" err="1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it-IT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it-IT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err="1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it-IT" sz="24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24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B6FC-5C8D-207C-697F-132BFE4E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chemeClr val="tx1">
                    <a:lumMod val="65000"/>
                    <a:lumOff val="35000"/>
                  </a:schemeClr>
                </a:solidFill>
              </a:rPr>
              <a:t>Datasets</a:t>
            </a:r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7743B-8E45-95ED-B2C0-B3AD7B373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b="1"/>
              <a:t>ECG: </a:t>
            </a:r>
            <a:r>
              <a:rPr lang="it-IT" b="1" err="1"/>
              <a:t>two</a:t>
            </a:r>
            <a:r>
              <a:rPr lang="it-IT" b="1"/>
              <a:t> datasets</a:t>
            </a:r>
          </a:p>
          <a:p>
            <a:r>
              <a:rPr lang="en-GB" b="1" i="0">
                <a:solidFill>
                  <a:srgbClr val="000000"/>
                </a:solidFill>
                <a:effectLst/>
              </a:rPr>
              <a:t>G12EC: </a:t>
            </a:r>
            <a:r>
              <a:rPr lang="en-GB" b="0" i="0">
                <a:solidFill>
                  <a:srgbClr val="000000"/>
                </a:solidFill>
                <a:effectLst/>
              </a:rPr>
              <a:t>10344 12-lead ECGs from 7871 patients</a:t>
            </a:r>
            <a:r>
              <a:rPr lang="en-GB"/>
              <a:t> </a:t>
            </a:r>
          </a:p>
          <a:p>
            <a:r>
              <a:rPr lang="en-GB" b="1"/>
              <a:t>PTB-XL: </a:t>
            </a:r>
            <a:r>
              <a:rPr lang="en-GB"/>
              <a:t>21837 12-lead ECGs from 18885 patients</a:t>
            </a:r>
            <a:endParaRPr lang="en-GB" b="1"/>
          </a:p>
          <a:p>
            <a:r>
              <a:rPr lang="en-GB"/>
              <a:t>10 seconds, 500 Hz sampling </a:t>
            </a:r>
            <a:r>
              <a:rPr lang="en-GB" err="1"/>
              <a:t>frequence</a:t>
            </a:r>
            <a:r>
              <a:rPr lang="en-GB"/>
              <a:t>       length of TS 5.000</a:t>
            </a:r>
            <a:endParaRPr lang="en-GB" b="1"/>
          </a:p>
          <a:p>
            <a:r>
              <a:rPr lang="en-GB" b="1"/>
              <a:t>Multi-Label </a:t>
            </a:r>
            <a:r>
              <a:rPr lang="en-GB"/>
              <a:t>classification task, up to 27 different diagnoses</a:t>
            </a:r>
          </a:p>
          <a:p>
            <a:r>
              <a:rPr lang="en-GB"/>
              <a:t>We focus on the 6 most common anomalies</a:t>
            </a:r>
          </a:p>
          <a:p>
            <a:endParaRPr lang="en-GB"/>
          </a:p>
          <a:p>
            <a:pPr marL="0" indent="0">
              <a:buNone/>
            </a:pPr>
            <a:r>
              <a:rPr lang="en-GB" b="1"/>
              <a:t>EEG: Temple University Hospital dataset</a:t>
            </a:r>
          </a:p>
          <a:p>
            <a:r>
              <a:rPr lang="en-GB" b="0" i="0">
                <a:solidFill>
                  <a:srgbClr val="000000"/>
                </a:solidFill>
                <a:effectLst/>
              </a:rPr>
              <a:t>2,993 recordings, </a:t>
            </a:r>
          </a:p>
          <a:p>
            <a:r>
              <a:rPr lang="en-GB" b="0" i="0">
                <a:solidFill>
                  <a:srgbClr val="000000"/>
                </a:solidFill>
                <a:effectLst/>
              </a:rPr>
              <a:t>various lengths, 21 channels with different frequencies</a:t>
            </a:r>
          </a:p>
          <a:p>
            <a:r>
              <a:rPr lang="en-GB" b="1">
                <a:solidFill>
                  <a:srgbClr val="000000"/>
                </a:solidFill>
              </a:rPr>
              <a:t>Binary </a:t>
            </a:r>
            <a:r>
              <a:rPr lang="en-GB">
                <a:solidFill>
                  <a:srgbClr val="000000"/>
                </a:solidFill>
              </a:rPr>
              <a:t>classification task, normal or abnormal EEG</a:t>
            </a:r>
            <a:br>
              <a:rPr lang="en-GB"/>
            </a:br>
            <a:endParaRPr lang="en-GB" b="1"/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960F0462-4241-B4C4-33B4-4265F6056448}"/>
              </a:ext>
            </a:extLst>
          </p:cNvPr>
          <p:cNvSpPr/>
          <p:nvPr/>
        </p:nvSpPr>
        <p:spPr>
          <a:xfrm>
            <a:off x="6286107" y="2924823"/>
            <a:ext cx="320512" cy="26414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111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10E46-B026-F616-107F-376906FA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Results</a:t>
            </a:r>
            <a:r>
              <a:rPr lang="it-IT">
                <a:solidFill>
                  <a:schemeClr val="tx1">
                    <a:lumMod val="65000"/>
                    <a:lumOff val="35000"/>
                  </a:schemeClr>
                </a:solidFill>
              </a:rPr>
              <a:t> (ECG)</a:t>
            </a:r>
          </a:p>
        </p:txBody>
      </p:sp>
      <p:pic>
        <p:nvPicPr>
          <p:cNvPr id="5" name="Content Placeholder 4" descr="A table of results&#10;&#10;Description automatically generated">
            <a:extLst>
              <a:ext uri="{FF2B5EF4-FFF2-40B4-BE49-F238E27FC236}">
                <a16:creationId xmlns:a16="http://schemas.microsoft.com/office/drawing/2014/main" id="{E3FC1A28-292D-AA1D-575A-687AF9B0B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232" y="370727"/>
            <a:ext cx="6279164" cy="645679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E4B371-56EE-ED8A-C36F-96B72F0F50CF}"/>
              </a:ext>
            </a:extLst>
          </p:cNvPr>
          <p:cNvSpPr txBox="1"/>
          <p:nvPr/>
        </p:nvSpPr>
        <p:spPr>
          <a:xfrm>
            <a:off x="838200" y="1450103"/>
            <a:ext cx="410742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err="1">
                <a:latin typeface="Arial" panose="020B0604020202020204" pitchFamily="34" charset="0"/>
                <a:cs typeface="Arial" panose="020B0604020202020204" pitchFamily="34" charset="0"/>
              </a:rPr>
              <a:t>Compared</a:t>
            </a:r>
            <a:r>
              <a:rPr lang="it-IT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err="1">
                <a:latin typeface="Arial" panose="020B0604020202020204" pitchFamily="34" charset="0"/>
                <a:cs typeface="Arial" panose="020B0604020202020204" pitchFamily="34" charset="0"/>
              </a:rPr>
              <a:t>against</a:t>
            </a:r>
            <a:r>
              <a:rPr lang="it-IT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err="1">
                <a:latin typeface="Arial" panose="020B0604020202020204" pitchFamily="34" charset="0"/>
                <a:cs typeface="Arial" panose="020B0604020202020204" pitchFamily="34" charset="0"/>
              </a:rPr>
              <a:t>SotA</a:t>
            </a:r>
            <a:r>
              <a:rPr lang="it-IT" sz="2800"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it-IT" sz="2800" err="1"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lang="it-IT" sz="2800">
                <a:latin typeface="Arial" panose="020B0604020202020204" pitchFamily="34" charset="0"/>
                <a:cs typeface="Arial" panose="020B0604020202020204" pitchFamily="34" charset="0"/>
              </a:rPr>
              <a:t> CNN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800" err="1"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  <a:r>
              <a:rPr lang="it-IT" sz="280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sz="2800" err="1">
                <a:latin typeface="Arial" panose="020B0604020202020204" pitchFamily="34" charset="0"/>
                <a:cs typeface="Arial" panose="020B0604020202020204" pitchFamily="34" charset="0"/>
              </a:rPr>
              <a:t>sensitivity</a:t>
            </a:r>
            <a:r>
              <a:rPr lang="it-IT" sz="280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sz="2800" err="1">
                <a:latin typeface="Arial" panose="020B0604020202020204" pitchFamily="34" charset="0"/>
                <a:cs typeface="Arial" panose="020B0604020202020204" pitchFamily="34" charset="0"/>
              </a:rPr>
              <a:t>specificity</a:t>
            </a:r>
            <a:r>
              <a:rPr lang="it-IT" sz="280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2800" err="1">
                <a:latin typeface="Arial" panose="020B0604020202020204" pitchFamily="34" charset="0"/>
                <a:cs typeface="Arial" panose="020B0604020202020204" pitchFamily="34" charset="0"/>
              </a:rPr>
              <a:t>recognising</a:t>
            </a:r>
            <a:r>
              <a:rPr lang="it-IT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err="1">
                <a:latin typeface="Arial" panose="020B0604020202020204" pitchFamily="34" charset="0"/>
                <a:cs typeface="Arial" panose="020B0604020202020204" pitchFamily="34" charset="0"/>
              </a:rPr>
              <a:t>almost</a:t>
            </a:r>
            <a:r>
              <a:rPr lang="it-IT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err="1"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lang="it-IT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it-IT" sz="280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2800" err="1">
                <a:latin typeface="Arial" panose="020B0604020202020204" pitchFamily="34" charset="0"/>
                <a:cs typeface="Arial" panose="020B0604020202020204" pitchFamily="34" charset="0"/>
              </a:rPr>
              <a:t>diagnosis</a:t>
            </a:r>
            <a:r>
              <a:rPr lang="it-IT" sz="28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it-IT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err="1">
                <a:latin typeface="Arial" panose="020B0604020202020204" pitchFamily="34" charset="0"/>
                <a:cs typeface="Arial" panose="020B0604020202020204" pitchFamily="34" charset="0"/>
              </a:rPr>
              <a:t>statistically</a:t>
            </a:r>
            <a:r>
              <a:rPr lang="it-IT" sz="2800">
                <a:latin typeface="Arial" panose="020B0604020202020204" pitchFamily="34" charset="0"/>
                <a:cs typeface="Arial" panose="020B0604020202020204" pitchFamily="34" charset="0"/>
              </a:rPr>
              <a:t> significative </a:t>
            </a:r>
            <a:r>
              <a:rPr lang="it-IT" sz="280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it-IT" sz="2800">
                <a:latin typeface="Arial" panose="020B0604020202020204" pitchFamily="34" charset="0"/>
                <a:cs typeface="Arial" panose="020B0604020202020204" pitchFamily="34" charset="0"/>
              </a:rPr>
              <a:t>,   p-</a:t>
            </a:r>
            <a:r>
              <a:rPr lang="it-IT" sz="280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it-IT" sz="2800">
                <a:latin typeface="Arial" panose="020B0604020202020204" pitchFamily="34" charset="0"/>
                <a:cs typeface="Arial" panose="020B0604020202020204" pitchFamily="34" charset="0"/>
              </a:rPr>
              <a:t> &lt; 0.05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DC1240-91D2-4058-B1F0-D7419F4E17AA}"/>
              </a:ext>
            </a:extLst>
          </p:cNvPr>
          <p:cNvSpPr/>
          <p:nvPr/>
        </p:nvSpPr>
        <p:spPr>
          <a:xfrm>
            <a:off x="8295588" y="1223859"/>
            <a:ext cx="348791" cy="2262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0C11344-3C56-8AAA-BBCF-93E460D6C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4519" y="1218098"/>
            <a:ext cx="359695" cy="23776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D3010BB-E53A-8832-7DC3-E9217C2CA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0135" y="4761845"/>
            <a:ext cx="359695" cy="23776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7B90744-CAAD-14B2-3ACF-76682FCA29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4519" y="4778342"/>
            <a:ext cx="359695" cy="2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6924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8F5-58C6-F8D8-6447-F6DA45F7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ROC </a:t>
            </a:r>
            <a:r>
              <a:rPr lang="it-IT" err="1"/>
              <a:t>Curves</a:t>
            </a:r>
            <a:r>
              <a:rPr lang="it-IT"/>
              <a:t> (ECG)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AA2ECB-7090-27EF-85E9-41797F9D6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450" y="1367932"/>
            <a:ext cx="10143099" cy="52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4153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7149-4428-E995-4E8C-A95F4625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Results</a:t>
            </a:r>
            <a:r>
              <a:rPr lang="it-IT"/>
              <a:t> (EEG)</a:t>
            </a:r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D20F2C-D69A-C567-5A90-353D9E30E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248" y="1555302"/>
            <a:ext cx="6190592" cy="22596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D9A165-3548-B4DB-B205-D5415FA02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419" y="1415845"/>
            <a:ext cx="4816333" cy="30676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9E1AE2-E0E5-5AE0-6DA3-8E05C8D2DC44}"/>
              </a:ext>
            </a:extLst>
          </p:cNvPr>
          <p:cNvSpPr txBox="1"/>
          <p:nvPr/>
        </p:nvSpPr>
        <p:spPr>
          <a:xfrm>
            <a:off x="838200" y="5196633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err="1">
                <a:latin typeface="Arial" panose="020B0604020202020204" pitchFamily="34" charset="0"/>
                <a:cs typeface="Arial" panose="020B0604020202020204" pitchFamily="34" charset="0"/>
              </a:rPr>
              <a:t>Previous</a:t>
            </a:r>
            <a:r>
              <a:rPr lang="it-IT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err="1">
                <a:latin typeface="Arial" panose="020B0604020202020204" pitchFamily="34" charset="0"/>
                <a:cs typeface="Arial" panose="020B0604020202020204" pitchFamily="34" charset="0"/>
              </a:rPr>
              <a:t>SotA</a:t>
            </a:r>
            <a:r>
              <a:rPr lang="it-IT" sz="28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800" err="1">
                <a:latin typeface="Arial" panose="020B0604020202020204" pitchFamily="34" charset="0"/>
                <a:cs typeface="Arial" panose="020B0604020202020204" pitchFamily="34" charset="0"/>
              </a:rPr>
              <a:t>Convolutional</a:t>
            </a:r>
            <a:r>
              <a:rPr lang="it-IT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err="1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lang="it-IT" sz="2800">
                <a:latin typeface="Arial" panose="020B0604020202020204" pitchFamily="34" charset="0"/>
                <a:cs typeface="Arial" panose="020B0604020202020204" pitchFamily="34" charset="0"/>
              </a:rPr>
              <a:t>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err="1">
                <a:latin typeface="Arial" panose="020B0604020202020204" pitchFamily="34" charset="0"/>
                <a:cs typeface="Arial" panose="020B0604020202020204" pitchFamily="34" charset="0"/>
              </a:rPr>
              <a:t>Huge</a:t>
            </a:r>
            <a:r>
              <a:rPr lang="it-IT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err="1">
                <a:latin typeface="Arial" panose="020B0604020202020204" pitchFamily="34" charset="0"/>
                <a:cs typeface="Arial" panose="020B0604020202020204" pitchFamily="34" charset="0"/>
              </a:rPr>
              <a:t>improvement</a:t>
            </a:r>
            <a:r>
              <a:rPr lang="it-IT" sz="280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sz="2800" err="1">
                <a:latin typeface="Arial" panose="020B0604020202020204" pitchFamily="34" charset="0"/>
                <a:cs typeface="Arial" panose="020B0604020202020204" pitchFamily="34" charset="0"/>
              </a:rPr>
              <a:t>specificity</a:t>
            </a:r>
            <a:r>
              <a:rPr lang="it-IT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363D307-A890-96C4-DE77-E5B70428D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293" y="2744827"/>
            <a:ext cx="411600" cy="27207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2011076-6554-7127-275E-2C8DAFF68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300" y="2744827"/>
            <a:ext cx="411600" cy="2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3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7D8CC2-13B0-5E36-ED96-55BE5DF5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 scheme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A3AB81C-ABE2-21DB-5569-B6BF9F38F9F4}"/>
              </a:ext>
            </a:extLst>
          </p:cNvPr>
          <p:cNvGrpSpPr/>
          <p:nvPr/>
        </p:nvGrpSpPr>
        <p:grpSpPr>
          <a:xfrm>
            <a:off x="2174240" y="1076920"/>
            <a:ext cx="360" cy="360"/>
            <a:chOff x="2174240" y="1076920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ABEACFF-2F70-094D-D99C-F3FE2323E708}"/>
                    </a:ext>
                  </a:extLst>
                </p14:cNvPr>
                <p14:cNvContentPartPr/>
                <p14:nvPr/>
              </p14:nvContentPartPr>
              <p14:xfrm>
                <a:off x="2174240" y="1076920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ABEACFF-2F70-094D-D99C-F3FE2323E7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56240" y="96892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5BBF800-2A72-39AC-47F1-E6353D6998CA}"/>
                    </a:ext>
                  </a:extLst>
                </p14:cNvPr>
                <p14:cNvContentPartPr/>
                <p14:nvPr/>
              </p14:nvContentPartPr>
              <p14:xfrm>
                <a:off x="2174240" y="1076920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5BBF800-2A72-39AC-47F1-E6353D6998C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56240" y="96892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4" name="Elemento grafico 13" descr="Badge 1 contorno">
            <a:extLst>
              <a:ext uri="{FF2B5EF4-FFF2-40B4-BE49-F238E27FC236}">
                <a16:creationId xmlns:a16="http://schemas.microsoft.com/office/drawing/2014/main" id="{BC5B73F6-C2E1-3813-CF5A-DA21A1A3D8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200" y="2012973"/>
            <a:ext cx="914400" cy="914400"/>
          </a:xfrm>
          <a:prstGeom prst="rect">
            <a:avLst/>
          </a:prstGeom>
        </p:spPr>
      </p:pic>
      <p:pic>
        <p:nvPicPr>
          <p:cNvPr id="16" name="Elemento grafico 15" descr="Badge contorno">
            <a:extLst>
              <a:ext uri="{FF2B5EF4-FFF2-40B4-BE49-F238E27FC236}">
                <a16:creationId xmlns:a16="http://schemas.microsoft.com/office/drawing/2014/main" id="{8CA657B0-7677-3625-A731-F8EEA01F18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8159" y="4727194"/>
            <a:ext cx="914400" cy="914400"/>
          </a:xfrm>
          <a:prstGeom prst="rect">
            <a:avLst/>
          </a:prstGeom>
        </p:spPr>
      </p:pic>
      <p:pic>
        <p:nvPicPr>
          <p:cNvPr id="18" name="Elemento grafico 17" descr="Badge 3 contorno">
            <a:extLst>
              <a:ext uri="{FF2B5EF4-FFF2-40B4-BE49-F238E27FC236}">
                <a16:creationId xmlns:a16="http://schemas.microsoft.com/office/drawing/2014/main" id="{6B046AE1-980B-3F36-6B81-C4995D4796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88912" y="1991135"/>
            <a:ext cx="914400" cy="914400"/>
          </a:xfrm>
          <a:prstGeom prst="rect">
            <a:avLst/>
          </a:prstGeom>
        </p:spPr>
      </p:pic>
      <p:pic>
        <p:nvPicPr>
          <p:cNvPr id="20" name="Elemento grafico 19" descr="Badge 4 contorno">
            <a:extLst>
              <a:ext uri="{FF2B5EF4-FFF2-40B4-BE49-F238E27FC236}">
                <a16:creationId xmlns:a16="http://schemas.microsoft.com/office/drawing/2014/main" id="{60867753-8005-0BF5-1B01-647B5D3E57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59187" y="4727194"/>
            <a:ext cx="914400" cy="914400"/>
          </a:xfrm>
          <a:prstGeom prst="rect">
            <a:avLst/>
          </a:prstGeom>
        </p:spPr>
      </p:pic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0B456473-43DA-0B93-CF18-65183DE29A41}"/>
              </a:ext>
            </a:extLst>
          </p:cNvPr>
          <p:cNvCxnSpPr>
            <a:cxnSpLocks/>
          </p:cNvCxnSpPr>
          <p:nvPr/>
        </p:nvCxnSpPr>
        <p:spPr>
          <a:xfrm>
            <a:off x="0" y="3827283"/>
            <a:ext cx="12192000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A9694583-694F-D840-7A14-5F8F9CE5261F}"/>
              </a:ext>
            </a:extLst>
          </p:cNvPr>
          <p:cNvCxnSpPr>
            <a:cxnSpLocks/>
          </p:cNvCxnSpPr>
          <p:nvPr/>
        </p:nvCxnSpPr>
        <p:spPr>
          <a:xfrm flipV="1">
            <a:off x="1314253" y="2809188"/>
            <a:ext cx="0" cy="10180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magine 28">
            <a:extLst>
              <a:ext uri="{FF2B5EF4-FFF2-40B4-BE49-F238E27FC236}">
                <a16:creationId xmlns:a16="http://schemas.microsoft.com/office/drawing/2014/main" id="{39AA2526-7C04-3159-3B84-63D8C86F990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46112" y="2793338"/>
            <a:ext cx="18290" cy="1030313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11861692-1FCE-6AB4-E3A7-F66ADBF3663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97069" y="3815066"/>
            <a:ext cx="18290" cy="1030313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DE245038-2D61-5358-E4C5-28C19B3D485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98097" y="3815065"/>
            <a:ext cx="18290" cy="1030313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82A80C27-B724-CF38-1AFC-72D3DC1C9644}"/>
              </a:ext>
            </a:extLst>
          </p:cNvPr>
          <p:cNvSpPr txBox="1"/>
          <p:nvPr/>
        </p:nvSpPr>
        <p:spPr>
          <a:xfrm>
            <a:off x="1752600" y="2162857"/>
            <a:ext cx="2018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 to the </a:t>
            </a:r>
            <a:r>
              <a:rPr lang="it-IT" err="1"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 of the paper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B2CC65A-CC18-4E4F-C425-926911C3294E}"/>
              </a:ext>
            </a:extLst>
          </p:cNvPr>
          <p:cNvSpPr txBox="1"/>
          <p:nvPr/>
        </p:nvSpPr>
        <p:spPr>
          <a:xfrm>
            <a:off x="4072559" y="4845378"/>
            <a:ext cx="1973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Background of </a:t>
            </a:r>
            <a:r>
              <a:rPr lang="it-IT" err="1">
                <a:latin typeface="Arial" panose="020B0604020202020204" pitchFamily="34" charset="0"/>
                <a:cs typeface="Arial" panose="020B0604020202020204" pitchFamily="34" charset="0"/>
              </a:rPr>
              <a:t>Koopman</a:t>
            </a:r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 theory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900EE842-AD77-6E3D-F653-4B40D1B13EB9}"/>
              </a:ext>
            </a:extLst>
          </p:cNvPr>
          <p:cNvSpPr txBox="1"/>
          <p:nvPr/>
        </p:nvSpPr>
        <p:spPr>
          <a:xfrm>
            <a:off x="8875331" y="4847652"/>
            <a:ext cx="1973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>
                <a:latin typeface="Arial" panose="020B0604020202020204" pitchFamily="34" charset="0"/>
                <a:cs typeface="Arial" panose="020B0604020202020204" pitchFamily="34" charset="0"/>
              </a:rPr>
              <a:t>Experimental</a:t>
            </a:r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8DF20FC3-0052-4461-C492-1F50CF3DF0EC}"/>
              </a:ext>
            </a:extLst>
          </p:cNvPr>
          <p:cNvSpPr txBox="1"/>
          <p:nvPr/>
        </p:nvSpPr>
        <p:spPr>
          <a:xfrm>
            <a:off x="6543454" y="2162857"/>
            <a:ext cx="2459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it-IT" err="1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err="1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err="1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880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173C-6CCE-F8CF-E18B-B8CFC8310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Dimension</a:t>
            </a:r>
            <a:r>
              <a:rPr lang="it-IT"/>
              <a:t> of the </a:t>
            </a:r>
            <a:r>
              <a:rPr lang="it-IT" err="1"/>
              <a:t>Embeddings</a:t>
            </a:r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AD262C-849E-C02A-FF92-46548ACE3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4191" y="1604010"/>
            <a:ext cx="80663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E299A4-5F79-2466-994A-9CA1EBF6A07B}"/>
              </a:ext>
            </a:extLst>
          </p:cNvPr>
          <p:cNvSpPr txBox="1"/>
          <p:nvPr/>
        </p:nvSpPr>
        <p:spPr>
          <a:xfrm>
            <a:off x="558800" y="1577658"/>
            <a:ext cx="3281680" cy="52014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400" err="1">
                <a:latin typeface="Arial"/>
                <a:cs typeface="Arial"/>
              </a:rPr>
              <a:t>Choosing</a:t>
            </a:r>
            <a:r>
              <a:rPr lang="it-IT" sz="2400">
                <a:latin typeface="Arial"/>
                <a:cs typeface="Arial"/>
              </a:rPr>
              <a:t> the </a:t>
            </a:r>
            <a:r>
              <a:rPr lang="it-IT" sz="2400" err="1">
                <a:latin typeface="Arial"/>
                <a:cs typeface="Arial"/>
              </a:rPr>
              <a:t>right</a:t>
            </a:r>
            <a:r>
              <a:rPr lang="it-IT" sz="2400">
                <a:latin typeface="Arial"/>
                <a:cs typeface="Arial"/>
              </a:rPr>
              <a:t> </a:t>
            </a:r>
            <a:r>
              <a:rPr lang="it-IT" sz="2400" err="1">
                <a:latin typeface="Arial"/>
                <a:cs typeface="Arial"/>
              </a:rPr>
              <a:t>dimension</a:t>
            </a:r>
            <a:r>
              <a:rPr lang="it-IT" sz="2400">
                <a:latin typeface="Arial"/>
                <a:cs typeface="Arial"/>
              </a:rPr>
              <a:t> for the </a:t>
            </a:r>
            <a:r>
              <a:rPr lang="it-IT" sz="2400" err="1">
                <a:latin typeface="Arial"/>
                <a:cs typeface="Arial"/>
              </a:rPr>
              <a:t>embedding</a:t>
            </a:r>
            <a:r>
              <a:rPr lang="it-IT" sz="2400">
                <a:latin typeface="Arial"/>
                <a:cs typeface="Arial"/>
              </a:rPr>
              <a:t> </a:t>
            </a:r>
            <a:r>
              <a:rPr lang="it-IT" sz="2400" err="1">
                <a:latin typeface="Arial"/>
                <a:cs typeface="Arial"/>
              </a:rPr>
              <a:t>space</a:t>
            </a:r>
            <a:r>
              <a:rPr lang="it-IT" sz="2400">
                <a:latin typeface="Arial"/>
                <a:cs typeface="Arial"/>
              </a:rPr>
              <a:t>  </a:t>
            </a:r>
            <a:r>
              <a:rPr lang="it-IT" sz="2400" err="1">
                <a:latin typeface="Arial"/>
                <a:cs typeface="Arial"/>
              </a:rPr>
              <a:t>is</a:t>
            </a:r>
            <a:r>
              <a:rPr lang="it-IT" sz="2400">
                <a:latin typeface="Arial"/>
                <a:cs typeface="Arial"/>
              </a:rPr>
              <a:t> </a:t>
            </a:r>
            <a:r>
              <a:rPr lang="it-IT" sz="2400" err="1">
                <a:latin typeface="Arial"/>
                <a:cs typeface="Arial"/>
              </a:rPr>
              <a:t>fundamental</a:t>
            </a:r>
            <a:r>
              <a:rPr lang="it-IT" sz="2400">
                <a:latin typeface="Arial"/>
                <a:cs typeface="Arial"/>
              </a:rPr>
              <a:t>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400">
                <a:latin typeface="Arial"/>
                <a:cs typeface="Arial"/>
              </a:rPr>
              <a:t>For the </a:t>
            </a:r>
            <a:r>
              <a:rPr lang="it-IT" sz="2400" err="1">
                <a:latin typeface="Arial"/>
                <a:cs typeface="Arial"/>
              </a:rPr>
              <a:t>ECGs</a:t>
            </a:r>
            <a:r>
              <a:rPr lang="it-IT" sz="2400">
                <a:latin typeface="Arial"/>
                <a:cs typeface="Arial"/>
              </a:rPr>
              <a:t> a </a:t>
            </a:r>
            <a:r>
              <a:rPr lang="it-IT" sz="2400" err="1">
                <a:latin typeface="Arial"/>
                <a:cs typeface="Arial"/>
              </a:rPr>
              <a:t>dimension</a:t>
            </a:r>
            <a:r>
              <a:rPr lang="it-IT" sz="2400">
                <a:latin typeface="Arial"/>
                <a:cs typeface="Arial"/>
              </a:rPr>
              <a:t> of 30 turns out to be the best, for the </a:t>
            </a:r>
            <a:r>
              <a:rPr lang="it-IT" sz="2400" err="1">
                <a:latin typeface="Arial"/>
                <a:cs typeface="Arial"/>
              </a:rPr>
              <a:t>EEGs</a:t>
            </a:r>
            <a:r>
              <a:rPr lang="it-IT" sz="2400">
                <a:latin typeface="Arial"/>
                <a:cs typeface="Arial"/>
              </a:rPr>
              <a:t> </a:t>
            </a:r>
            <a:r>
              <a:rPr lang="it-IT" sz="2400" err="1">
                <a:latin typeface="Arial"/>
                <a:cs typeface="Arial"/>
              </a:rPr>
              <a:t>is</a:t>
            </a:r>
            <a:r>
              <a:rPr lang="it-IT" sz="2400">
                <a:latin typeface="Arial"/>
                <a:cs typeface="Arial"/>
              </a:rPr>
              <a:t> 40.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latin typeface="Arial"/>
                <a:cs typeface="Arial"/>
              </a:rPr>
              <a:t> </a:t>
            </a:r>
            <a:r>
              <a:rPr lang="it-IT" sz="2400" err="1">
                <a:latin typeface="Arial"/>
                <a:cs typeface="Arial"/>
              </a:rPr>
              <a:t>Manually</a:t>
            </a:r>
            <a:r>
              <a:rPr lang="it-IT" sz="2400">
                <a:latin typeface="Arial"/>
                <a:cs typeface="Arial"/>
              </a:rPr>
              <a:t> </a:t>
            </a:r>
            <a:r>
              <a:rPr lang="it-IT" sz="2400" err="1">
                <a:latin typeface="Arial"/>
                <a:cs typeface="Arial"/>
              </a:rPr>
              <a:t>tune</a:t>
            </a:r>
            <a:r>
              <a:rPr lang="it-IT" sz="2400">
                <a:latin typeface="Arial"/>
                <a:cs typeface="Arial"/>
              </a:rPr>
              <a:t> the </a:t>
            </a:r>
            <a:r>
              <a:rPr lang="it-IT" sz="2400" err="1">
                <a:latin typeface="Arial"/>
                <a:cs typeface="Arial"/>
              </a:rPr>
              <a:t>hyperparameter</a:t>
            </a:r>
            <a:r>
              <a:rPr lang="it-IT" sz="2400">
                <a:latin typeface="Arial"/>
                <a:cs typeface="Arial"/>
              </a:rPr>
              <a:t> for </a:t>
            </a:r>
            <a:r>
              <a:rPr lang="it-IT" sz="2400" err="1">
                <a:latin typeface="Arial"/>
                <a:cs typeface="Arial"/>
              </a:rPr>
              <a:t>each</a:t>
            </a:r>
            <a:r>
              <a:rPr lang="it-IT" sz="2400">
                <a:latin typeface="Arial"/>
                <a:cs typeface="Arial"/>
              </a:rPr>
              <a:t> task</a:t>
            </a:r>
            <a:endParaRPr lang="en-GB" sz="2400">
              <a:latin typeface="Arial"/>
              <a:cs typeface="Arial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64BFBC1-6C02-96D4-B2A5-274FED147505}"/>
              </a:ext>
            </a:extLst>
          </p:cNvPr>
          <p:cNvSpPr/>
          <p:nvPr/>
        </p:nvSpPr>
        <p:spPr>
          <a:xfrm>
            <a:off x="8201320" y="2375555"/>
            <a:ext cx="339365" cy="160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D07052E-966B-512F-BC0E-6FC284835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360" y="4833083"/>
            <a:ext cx="353599" cy="1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06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08CC-725A-98DE-18A1-E7F644B8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Importance</a:t>
            </a:r>
            <a:r>
              <a:rPr lang="it-IT"/>
              <a:t> of </a:t>
            </a:r>
            <a:r>
              <a:rPr lang="it-IT" err="1"/>
              <a:t>Linearity</a:t>
            </a:r>
            <a:r>
              <a:rPr lang="it-IT"/>
              <a:t> </a:t>
            </a:r>
            <a:r>
              <a:rPr lang="it-IT" err="1"/>
              <a:t>Constraint</a:t>
            </a:r>
            <a:r>
              <a:rPr lang="it-IT"/>
              <a:t> 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7B94EA-1F6C-DF71-48DA-10394029E53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17880" y="1825625"/>
                <a:ext cx="5334000" cy="4351338"/>
              </a:xfrm>
            </p:spPr>
            <p:txBody>
              <a:bodyPr>
                <a:normAutofit/>
              </a:bodyPr>
              <a:lstStyle/>
              <a:p>
                <a:r>
                  <a:rPr lang="it-IT"/>
                  <a:t>Experiment to </a:t>
                </a:r>
                <a:r>
                  <a:rPr lang="it-IT" err="1"/>
                  <a:t>evaluate</a:t>
                </a:r>
                <a:r>
                  <a:rPr lang="it-IT"/>
                  <a:t> the </a:t>
                </a:r>
                <a:r>
                  <a:rPr lang="it-IT" err="1"/>
                  <a:t>importance</a:t>
                </a:r>
                <a:r>
                  <a:rPr lang="it-IT"/>
                  <a:t> of the </a:t>
                </a:r>
                <a:r>
                  <a:rPr lang="it-IT" err="1"/>
                  <a:t>linearity</a:t>
                </a:r>
                <a:r>
                  <a:rPr lang="it-IT"/>
                  <a:t> </a:t>
                </a:r>
                <a:r>
                  <a:rPr lang="it-IT" err="1"/>
                  <a:t>loss</a:t>
                </a:r>
                <a:endParaRPr lang="it-IT"/>
              </a:p>
              <a:p>
                <a:pPr marL="0" indent="0">
                  <a:buNone/>
                </a:pPr>
                <a:r>
                  <a:rPr lang="it-IT"/>
                  <a:t> </a:t>
                </a:r>
                <a14:m>
                  <m:oMath xmlns:m="http://schemas.openxmlformats.org/officeDocument/2006/math">
                    <m:r>
                      <a:rPr lang="it-IT" sz="2800" b="0" i="0" smtClean="0">
                        <a:latin typeface="Cambria Math" panose="02040503050406030204" pitchFamily="18" charset="0"/>
                        <a:cs typeface="Calibri" panose="020F0502020204030204"/>
                      </a:rPr>
                      <m:t>  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𝐿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𝑙𝑖𝑛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=</m:t>
                    </m:r>
                    <m:r>
                      <m:rPr>
                        <m:lit/>
                      </m:rPr>
                      <a:rPr lang="it-IT" sz="2800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||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 </m:t>
                    </m:r>
                    <m:r>
                      <m:rPr>
                        <m:sty m:val="p"/>
                      </m:rPr>
                      <a:rPr lang="it-IT" sz="2800" b="0" i="0" smtClean="0">
                        <a:latin typeface="Cambria Math" panose="02040503050406030204" pitchFamily="18" charset="0"/>
                        <a:cs typeface="Calibri" panose="020F0502020204030204"/>
                      </a:rPr>
                      <m:t>Φ</m:t>
                    </m:r>
                    <m:d>
                      <m:dPr>
                        <m:ctrlPr>
                          <a:rPr lang="it-IT" sz="28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  <a:cs typeface="Calibri" panose="020F0502020204030204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  <a:cs typeface="Calibri" panose="020F0502020204030204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  <a:cs typeface="Calibri" panose="020F0502020204030204"/>
                              </a:rPr>
                              <m:t>𝑡</m:t>
                            </m:r>
                            <m:r>
                              <a:rPr lang="it-IT" sz="2800" b="0" i="1" smtClean="0">
                                <a:latin typeface="Cambria Math" panose="02040503050406030204" pitchFamily="18" charset="0"/>
                                <a:cs typeface="Calibri" panose="020F0502020204030204"/>
                              </a:rPr>
                              <m:t>+</m:t>
                            </m:r>
                            <m:r>
                              <a:rPr lang="it-IT" sz="2800" b="0" i="1" smtClean="0">
                                <a:latin typeface="Cambria Math" panose="02040503050406030204" pitchFamily="18" charset="0"/>
                                <a:cs typeface="Calibri" panose="020F0502020204030204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it-IT" sz="2800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−</m:t>
                    </m:r>
                    <m:sSup>
                      <m:sSupPr>
                        <m:ctrlPr>
                          <a:rPr lang="it-IT" sz="28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sSup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𝐾</m:t>
                        </m:r>
                      </m:e>
                      <m:sup>
                        <m:r>
                          <a:rPr lang="it-IT" sz="28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𝑚</m:t>
                        </m:r>
                      </m:sup>
                    </m:sSup>
                    <m:r>
                      <m:rPr>
                        <m:sty m:val="p"/>
                      </m:rPr>
                      <a:rPr lang="it-IT" sz="2800" b="0" i="0" smtClean="0">
                        <a:latin typeface="Cambria Math" panose="02040503050406030204" pitchFamily="18" charset="0"/>
                        <a:cs typeface="Calibri" panose="020F0502020204030204"/>
                      </a:rPr>
                      <m:t>Φ</m:t>
                    </m:r>
                    <m:d>
                      <m:dPr>
                        <m:ctrlPr>
                          <a:rPr lang="it-IT" sz="28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  <a:cs typeface="Calibri" panose="020F0502020204030204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  <a:cs typeface="Calibri" panose="020F0502020204030204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  <a:cs typeface="Calibri" panose="020F0502020204030204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m:rPr>
                        <m:lit/>
                      </m:rPr>
                      <a:rPr lang="it-IT" sz="2800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||</m:t>
                    </m:r>
                  </m:oMath>
                </a14:m>
                <a:endParaRPr lang="it-IT" sz="2800" b="0" i="1">
                  <a:latin typeface="Cambria Math" panose="02040503050406030204" pitchFamily="18" charset="0"/>
                  <a:cs typeface="Calibri" panose="020F0502020204030204"/>
                </a:endParaRPr>
              </a:p>
              <a:p>
                <a:pPr marL="0" indent="0">
                  <a:buNone/>
                </a:pPr>
                <a:endParaRPr lang="it-IT" sz="2800" b="0" i="1">
                  <a:latin typeface="Cambria Math" panose="02040503050406030204" pitchFamily="18" charset="0"/>
                  <a:cs typeface="Calibri" panose="020F0502020204030204"/>
                </a:endParaRPr>
              </a:p>
              <a:p>
                <a:r>
                  <a:rPr lang="it-IT"/>
                  <a:t>Training with </a:t>
                </a:r>
                <a:r>
                  <a:rPr lang="it-IT" err="1"/>
                  <a:t>only</a:t>
                </a:r>
                <a:r>
                  <a:rPr lang="it-IT"/>
                  <a:t> the </a:t>
                </a:r>
                <a:r>
                  <a:rPr lang="it-IT" err="1"/>
                  <a:t>autoencoder</a:t>
                </a:r>
                <a:r>
                  <a:rPr lang="it-IT"/>
                  <a:t> </a:t>
                </a:r>
                <a:r>
                  <a:rPr lang="it-IT" err="1"/>
                  <a:t>loss</a:t>
                </a:r>
                <a:r>
                  <a:rPr lang="it-IT"/>
                  <a:t>, </a:t>
                </a:r>
                <a:r>
                  <a:rPr lang="it-IT" err="1"/>
                  <a:t>results</a:t>
                </a:r>
                <a:r>
                  <a:rPr lang="it-IT"/>
                  <a:t> are </a:t>
                </a:r>
                <a:r>
                  <a:rPr lang="it-IT" err="1"/>
                  <a:t>worse</a:t>
                </a:r>
                <a:endParaRPr lang="it-IT"/>
              </a:p>
              <a:p>
                <a:pPr marL="0" indent="0">
                  <a:buNone/>
                </a:pPr>
                <a:endParaRPr lang="it-IT" sz="2800" b="0" i="1">
                  <a:latin typeface="Cambria Math" panose="02040503050406030204" pitchFamily="18" charset="0"/>
                  <a:cs typeface="Calibri" panose="020F0502020204030204"/>
                </a:endParaRPr>
              </a:p>
              <a:p>
                <a:endParaRPr lang="en-GB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7B94EA-1F6C-DF71-48DA-10394029E5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17880" y="1825625"/>
                <a:ext cx="5334000" cy="4351338"/>
              </a:xfrm>
              <a:blipFill>
                <a:blip r:embed="rId2"/>
                <a:stretch>
                  <a:fillRect l="-2057" t="-2381" r="-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70BA5B-56BF-5738-7726-9E506E54AB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6829" y="1690688"/>
            <a:ext cx="5334001" cy="4954768"/>
          </a:xfr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4E636D6A-2469-4428-3021-EC50186D9E39}"/>
              </a:ext>
            </a:extLst>
          </p:cNvPr>
          <p:cNvSpPr/>
          <p:nvPr/>
        </p:nvSpPr>
        <p:spPr>
          <a:xfrm>
            <a:off x="8700940" y="2535810"/>
            <a:ext cx="339365" cy="2073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F7DABD6-F380-6DBF-D9BE-752E05407528}"/>
              </a:ext>
            </a:extLst>
          </p:cNvPr>
          <p:cNvSpPr/>
          <p:nvPr/>
        </p:nvSpPr>
        <p:spPr>
          <a:xfrm>
            <a:off x="10691567" y="2535810"/>
            <a:ext cx="339365" cy="2073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B912EB9-830E-5EDC-26A9-F162F31A9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140" y="5577800"/>
            <a:ext cx="353599" cy="17070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A55ADD3-8BD1-9593-D05C-EB8D6D06A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4767" y="5577800"/>
            <a:ext cx="353599" cy="1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74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AB0D9B-62C0-8E57-0AE9-197EA5FB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Conclusions</a:t>
            </a:r>
            <a:endParaRPr lang="it-IT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24A9D6-72F3-200B-FED5-9C25803FF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/>
              <a:t>Major </a:t>
            </a:r>
            <a:r>
              <a:rPr lang="it-IT" b="1" err="1"/>
              <a:t>contributions</a:t>
            </a:r>
            <a:r>
              <a:rPr lang="it-IT" b="1"/>
              <a:t>:</a:t>
            </a:r>
          </a:p>
          <a:p>
            <a:pPr lvl="1"/>
            <a:r>
              <a:rPr lang="it-IT"/>
              <a:t>Self-</a:t>
            </a:r>
            <a:r>
              <a:rPr lang="it-IT" err="1"/>
              <a:t>supervised</a:t>
            </a:r>
            <a:r>
              <a:rPr lang="it-IT"/>
              <a:t> learning </a:t>
            </a:r>
            <a:r>
              <a:rPr lang="it-IT" err="1"/>
              <a:t>offers</a:t>
            </a:r>
            <a:r>
              <a:rPr lang="it-IT"/>
              <a:t> </a:t>
            </a:r>
            <a:r>
              <a:rPr lang="it-IT" err="1"/>
              <a:t>us</a:t>
            </a:r>
            <a:r>
              <a:rPr lang="it-IT"/>
              <a:t> </a:t>
            </a:r>
            <a:r>
              <a:rPr lang="it-IT" err="1"/>
              <a:t>additional</a:t>
            </a:r>
            <a:r>
              <a:rPr lang="it-IT"/>
              <a:t> information </a:t>
            </a:r>
            <a:r>
              <a:rPr lang="it-IT" err="1"/>
              <a:t>about</a:t>
            </a:r>
            <a:r>
              <a:rPr lang="it-IT"/>
              <a:t> multivariate time </a:t>
            </a:r>
            <a:r>
              <a:rPr lang="it-IT" err="1"/>
              <a:t>series</a:t>
            </a:r>
            <a:r>
              <a:rPr lang="it-IT"/>
              <a:t> dynamics, </a:t>
            </a:r>
            <a:r>
              <a:rPr lang="it-IT" err="1"/>
              <a:t>specifically</a:t>
            </a:r>
            <a:r>
              <a:rPr lang="it-IT"/>
              <a:t> </a:t>
            </a:r>
            <a:r>
              <a:rPr lang="it-IT" err="1"/>
              <a:t>ECGs</a:t>
            </a:r>
            <a:r>
              <a:rPr lang="it-IT"/>
              <a:t> and </a:t>
            </a:r>
            <a:r>
              <a:rPr lang="it-IT" err="1"/>
              <a:t>EEGs</a:t>
            </a:r>
            <a:r>
              <a:rPr lang="it-IT"/>
              <a:t>.</a:t>
            </a:r>
          </a:p>
          <a:p>
            <a:pPr lvl="1"/>
            <a:r>
              <a:rPr lang="it-IT" err="1"/>
              <a:t>Koopman</a:t>
            </a:r>
            <a:r>
              <a:rPr lang="it-IT"/>
              <a:t> </a:t>
            </a:r>
            <a:r>
              <a:rPr lang="it-IT" err="1"/>
              <a:t>embeddings</a:t>
            </a:r>
            <a:r>
              <a:rPr lang="it-IT"/>
              <a:t> are an </a:t>
            </a:r>
            <a:r>
              <a:rPr lang="it-IT" err="1"/>
              <a:t>approach</a:t>
            </a:r>
            <a:r>
              <a:rPr lang="it-IT"/>
              <a:t> </a:t>
            </a:r>
            <a:r>
              <a:rPr lang="it-IT" err="1"/>
              <a:t>that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grounded</a:t>
            </a:r>
            <a:r>
              <a:rPr lang="it-IT"/>
              <a:t> in theory of control of </a:t>
            </a:r>
            <a:r>
              <a:rPr lang="it-IT" err="1"/>
              <a:t>dynamical</a:t>
            </a:r>
            <a:r>
              <a:rPr lang="it-IT"/>
              <a:t> systems, and </a:t>
            </a:r>
            <a:r>
              <a:rPr lang="it-IT" err="1"/>
              <a:t>that</a:t>
            </a:r>
            <a:r>
              <a:rPr lang="it-IT"/>
              <a:t> </a:t>
            </a:r>
            <a:r>
              <a:rPr lang="it-IT" err="1"/>
              <a:t>proved</a:t>
            </a:r>
            <a:r>
              <a:rPr lang="it-IT"/>
              <a:t> to be </a:t>
            </a:r>
            <a:r>
              <a:rPr lang="it-IT" err="1"/>
              <a:t>very</a:t>
            </a:r>
            <a:r>
              <a:rPr lang="it-IT"/>
              <a:t> </a:t>
            </a:r>
            <a:r>
              <a:rPr lang="it-IT" err="1"/>
              <a:t>solid</a:t>
            </a:r>
            <a:r>
              <a:rPr lang="it-IT"/>
              <a:t> </a:t>
            </a:r>
            <a:r>
              <a:rPr lang="it-IT" err="1"/>
              <a:t>also</a:t>
            </a:r>
            <a:r>
              <a:rPr lang="it-IT"/>
              <a:t> </a:t>
            </a:r>
            <a:r>
              <a:rPr lang="it-IT" err="1"/>
              <a:t>experimentally</a:t>
            </a:r>
            <a:r>
              <a:rPr lang="it-IT"/>
              <a:t>.</a:t>
            </a:r>
          </a:p>
          <a:p>
            <a:pPr marL="0" indent="0">
              <a:buNone/>
            </a:pPr>
            <a:r>
              <a:rPr lang="it-IT" b="1"/>
              <a:t>Major </a:t>
            </a:r>
            <a:r>
              <a:rPr lang="it-IT" b="1" err="1"/>
              <a:t>limitations</a:t>
            </a:r>
            <a:r>
              <a:rPr lang="it-IT" b="1"/>
              <a:t>: </a:t>
            </a:r>
          </a:p>
          <a:p>
            <a:pPr lvl="1"/>
            <a:r>
              <a:rPr lang="it-IT" err="1"/>
              <a:t>Embedding</a:t>
            </a:r>
            <a:r>
              <a:rPr lang="it-IT"/>
              <a:t> size </a:t>
            </a:r>
            <a:r>
              <a:rPr lang="it-IT" err="1"/>
              <a:t>is</a:t>
            </a:r>
            <a:r>
              <a:rPr lang="it-IT"/>
              <a:t> an </a:t>
            </a:r>
            <a:r>
              <a:rPr lang="it-IT" err="1"/>
              <a:t>additional</a:t>
            </a:r>
            <a:r>
              <a:rPr lang="it-IT"/>
              <a:t> </a:t>
            </a:r>
            <a:r>
              <a:rPr lang="it-IT" err="1"/>
              <a:t>hyperparameter</a:t>
            </a:r>
            <a:r>
              <a:rPr lang="it-IT"/>
              <a:t>, </a:t>
            </a:r>
            <a:r>
              <a:rPr lang="it-IT" err="1"/>
              <a:t>not</a:t>
            </a:r>
            <a:r>
              <a:rPr lang="it-IT"/>
              <a:t> </a:t>
            </a:r>
            <a:r>
              <a:rPr lang="it-IT" err="1"/>
              <a:t>obvious</a:t>
            </a:r>
            <a:r>
              <a:rPr lang="it-IT"/>
              <a:t> from the </a:t>
            </a:r>
            <a:r>
              <a:rPr lang="it-IT" err="1"/>
              <a:t>context</a:t>
            </a:r>
            <a:r>
              <a:rPr lang="it-IT"/>
              <a:t>.</a:t>
            </a:r>
          </a:p>
          <a:p>
            <a:pPr lvl="1"/>
            <a:r>
              <a:rPr lang="it-IT" err="1"/>
              <a:t>Embedding</a:t>
            </a:r>
            <a:r>
              <a:rPr lang="it-IT"/>
              <a:t> size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also</a:t>
            </a:r>
            <a:r>
              <a:rPr lang="it-IT"/>
              <a:t> </a:t>
            </a:r>
            <a:r>
              <a:rPr lang="it-IT" err="1"/>
              <a:t>often</a:t>
            </a:r>
            <a:r>
              <a:rPr lang="it-IT"/>
              <a:t> </a:t>
            </a:r>
            <a:r>
              <a:rPr lang="it-IT" err="1"/>
              <a:t>bigger</a:t>
            </a:r>
            <a:r>
              <a:rPr lang="it-IT"/>
              <a:t> </a:t>
            </a:r>
            <a:r>
              <a:rPr lang="it-IT" err="1"/>
              <a:t>than</a:t>
            </a:r>
            <a:r>
              <a:rPr lang="it-IT"/>
              <a:t> the </a:t>
            </a:r>
            <a:r>
              <a:rPr lang="it-IT" err="1"/>
              <a:t>original</a:t>
            </a:r>
            <a:r>
              <a:rPr lang="it-IT"/>
              <a:t> size, </a:t>
            </a:r>
            <a:r>
              <a:rPr lang="it-IT" err="1"/>
              <a:t>which</a:t>
            </a:r>
            <a:r>
              <a:rPr lang="it-IT"/>
              <a:t> leads to more </a:t>
            </a:r>
            <a:r>
              <a:rPr lang="it-IT" err="1"/>
              <a:t>expensive</a:t>
            </a:r>
            <a:r>
              <a:rPr lang="it-IT"/>
              <a:t> </a:t>
            </a:r>
            <a:r>
              <a:rPr lang="it-IT" err="1"/>
              <a:t>computations</a:t>
            </a:r>
            <a:r>
              <a:rPr lang="it-IT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114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AB0D9B-62C0-8E57-0AE9-197EA5FB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chemeClr val="tx1">
                    <a:lumMod val="65000"/>
                    <a:lumOff val="35000"/>
                  </a:schemeClr>
                </a:solidFill>
              </a:rPr>
              <a:t>Bibliography</a:t>
            </a:r>
            <a:endParaRPr lang="it-IT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24A9D6-72F3-200B-FED5-9C25803FF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it-IT">
                <a:solidFill>
                  <a:schemeClr val="bg1">
                    <a:lumMod val="50000"/>
                  </a:schemeClr>
                </a:solidFill>
              </a:rPr>
              <a:t>Y. Yehuda, D. </a:t>
            </a:r>
            <a:r>
              <a:rPr lang="it-IT" err="1">
                <a:solidFill>
                  <a:schemeClr val="bg1">
                    <a:lumMod val="50000"/>
                  </a:schemeClr>
                </a:solidFill>
              </a:rPr>
              <a:t>Freedman</a:t>
            </a:r>
            <a:r>
              <a:rPr lang="it-IT">
                <a:solidFill>
                  <a:schemeClr val="bg1">
                    <a:lumMod val="50000"/>
                  </a:schemeClr>
                </a:solidFill>
              </a:rPr>
              <a:t>, K. </a:t>
            </a:r>
            <a:r>
              <a:rPr lang="it-IT" err="1">
                <a:solidFill>
                  <a:schemeClr val="bg1">
                    <a:lumMod val="50000"/>
                  </a:schemeClr>
                </a:solidFill>
              </a:rPr>
              <a:t>Radinsky</a:t>
            </a:r>
            <a:r>
              <a:rPr lang="it-IT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it-IT" i="1"/>
              <a:t>Self-</a:t>
            </a:r>
            <a:r>
              <a:rPr lang="it-IT" i="1" err="1"/>
              <a:t>supervised</a:t>
            </a:r>
            <a:r>
              <a:rPr lang="it-IT" i="1"/>
              <a:t> </a:t>
            </a:r>
            <a:r>
              <a:rPr lang="it-IT" i="1" err="1"/>
              <a:t>Classification</a:t>
            </a:r>
            <a:r>
              <a:rPr lang="it-IT" i="1"/>
              <a:t> of Clinical Multivariate Time Series </a:t>
            </a:r>
            <a:r>
              <a:rPr lang="it-IT" i="1" err="1"/>
              <a:t>using</a:t>
            </a:r>
            <a:r>
              <a:rPr lang="it-IT" i="1"/>
              <a:t> Time Series Dynamics.</a:t>
            </a:r>
            <a:r>
              <a:rPr lang="it-IT"/>
              <a:t> </a:t>
            </a:r>
            <a:r>
              <a:rPr lang="it-IT" sz="2000">
                <a:solidFill>
                  <a:schemeClr val="bg1">
                    <a:lumMod val="50000"/>
                  </a:schemeClr>
                </a:solidFill>
              </a:rPr>
              <a:t>DOI: 10.1145/3580305.3599954.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>
                <a:solidFill>
                  <a:schemeClr val="bg1">
                    <a:lumMod val="50000"/>
                  </a:schemeClr>
                </a:solidFill>
              </a:rPr>
              <a:t>E. A. </a:t>
            </a:r>
            <a:r>
              <a:rPr lang="it-IT" err="1">
                <a:solidFill>
                  <a:schemeClr val="bg1">
                    <a:lumMod val="50000"/>
                  </a:schemeClr>
                </a:solidFill>
              </a:rPr>
              <a:t>Maharaj</a:t>
            </a:r>
            <a:r>
              <a:rPr lang="it-IT">
                <a:solidFill>
                  <a:schemeClr val="bg1">
                    <a:lumMod val="50000"/>
                  </a:schemeClr>
                </a:solidFill>
              </a:rPr>
              <a:t>, A. M. Alonso. </a:t>
            </a:r>
            <a:r>
              <a:rPr lang="it-IT" i="1" err="1"/>
              <a:t>Discriminant</a:t>
            </a:r>
            <a:r>
              <a:rPr lang="it-IT" i="1"/>
              <a:t> </a:t>
            </a:r>
            <a:r>
              <a:rPr lang="it-IT" i="1" err="1"/>
              <a:t>analysis</a:t>
            </a:r>
            <a:r>
              <a:rPr lang="it-IT" i="1"/>
              <a:t> of multivariate time </a:t>
            </a:r>
            <a:r>
              <a:rPr lang="it-IT" i="1" err="1"/>
              <a:t>series</a:t>
            </a:r>
            <a:r>
              <a:rPr lang="it-IT" i="1"/>
              <a:t>: Application to </a:t>
            </a:r>
            <a:r>
              <a:rPr lang="it-IT" i="1" err="1"/>
              <a:t>diagnosis</a:t>
            </a:r>
            <a:r>
              <a:rPr lang="it-IT" i="1"/>
              <a:t> </a:t>
            </a:r>
            <a:r>
              <a:rPr lang="it-IT" i="1" err="1"/>
              <a:t>based</a:t>
            </a:r>
            <a:r>
              <a:rPr lang="it-IT" i="1"/>
              <a:t> on ECG </a:t>
            </a:r>
            <a:r>
              <a:rPr lang="it-IT" i="1" err="1"/>
              <a:t>signals</a:t>
            </a:r>
            <a:r>
              <a:rPr lang="it-IT" i="1"/>
              <a:t>.</a:t>
            </a:r>
            <a:r>
              <a:rPr lang="it-IT"/>
              <a:t> </a:t>
            </a:r>
            <a:r>
              <a:rPr lang="it-IT" sz="2000">
                <a:solidFill>
                  <a:schemeClr val="bg1">
                    <a:lumMod val="50000"/>
                  </a:schemeClr>
                </a:solidFill>
              </a:rPr>
              <a:t>DOI: 10.1016/j.csda.2013.09.006.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P. 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</a:rPr>
              <a:t>Bevanda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, S. 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</a:rPr>
              <a:t>Sosnowski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, S. 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</a:rPr>
              <a:t>Hirche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i="1"/>
              <a:t>Koopman Operator Dynamical Models: Learning, Analysis and Control. </a:t>
            </a: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DOI: 10.1016/j.arcontrol.2021.09.002.</a:t>
            </a:r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it-IT" sz="20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070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5E639C1-69E3-3414-12BA-EF4A4C108B9C}"/>
              </a:ext>
            </a:extLst>
          </p:cNvPr>
          <p:cNvSpPr txBox="1"/>
          <p:nvPr/>
        </p:nvSpPr>
        <p:spPr>
          <a:xfrm>
            <a:off x="890337" y="640080"/>
            <a:ext cx="4498785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Thanks for the attention!</a:t>
            </a:r>
          </a:p>
        </p:txBody>
      </p:sp>
      <p:sp>
        <p:nvSpPr>
          <p:cNvPr id="6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rtoon rabbits in white coats and stethoscopes&#10;&#10;Description automatically generated">
            <a:extLst>
              <a:ext uri="{FF2B5EF4-FFF2-40B4-BE49-F238E27FC236}">
                <a16:creationId xmlns:a16="http://schemas.microsoft.com/office/drawing/2014/main" id="{1A3651C3-433D-91C8-A701-87B05F779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5310177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C1D22FF6-1E72-6407-92BD-A58E3BFFE5DD}"/>
              </a:ext>
            </a:extLst>
          </p:cNvPr>
          <p:cNvSpPr/>
          <p:nvPr/>
        </p:nvSpPr>
        <p:spPr>
          <a:xfrm>
            <a:off x="700391" y="4299626"/>
            <a:ext cx="3822971" cy="418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176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7D8CC2-13B0-5E36-ED96-55BE5DF5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CF46B7-7B14-D305-D0E7-F3FE08F83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78" y="1561675"/>
            <a:ext cx="10515600" cy="471513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40000"/>
              </a:lnSpc>
              <a:spcAft>
                <a:spcPts val="300"/>
              </a:spcAft>
            </a:pPr>
            <a:r>
              <a:rPr lang="it-IT" sz="3800"/>
              <a:t>The </a:t>
            </a:r>
            <a:r>
              <a:rPr lang="it-IT" sz="3800" err="1"/>
              <a:t>purpose</a:t>
            </a:r>
            <a:r>
              <a:rPr lang="it-IT" sz="3800"/>
              <a:t> </a:t>
            </a:r>
            <a:r>
              <a:rPr lang="it-IT" sz="3800" err="1"/>
              <a:t>is</a:t>
            </a:r>
            <a:r>
              <a:rPr lang="it-IT" sz="3800"/>
              <a:t> to </a:t>
            </a:r>
            <a:r>
              <a:rPr lang="it-IT" sz="3800" b="1" err="1"/>
              <a:t>improve</a:t>
            </a:r>
            <a:r>
              <a:rPr lang="it-IT" sz="3800" b="1"/>
              <a:t> the </a:t>
            </a:r>
            <a:r>
              <a:rPr lang="it-IT" sz="3800" b="1" err="1"/>
              <a:t>accuracy</a:t>
            </a:r>
            <a:r>
              <a:rPr lang="it-IT" sz="3800" b="1"/>
              <a:t> of multivariate time </a:t>
            </a:r>
            <a:r>
              <a:rPr lang="it-IT" sz="3800" b="1" err="1"/>
              <a:t>series</a:t>
            </a:r>
            <a:r>
              <a:rPr lang="it-IT" sz="3800" b="1"/>
              <a:t> </a:t>
            </a:r>
            <a:r>
              <a:rPr lang="it-IT" sz="3800" b="1" err="1"/>
              <a:t>classification</a:t>
            </a:r>
            <a:r>
              <a:rPr lang="it-IT" sz="3800" b="1"/>
              <a:t> </a:t>
            </a:r>
            <a:r>
              <a:rPr lang="it-IT" sz="3800"/>
              <a:t>with a </a:t>
            </a:r>
            <a:r>
              <a:rPr lang="it-IT" sz="3800" err="1"/>
              <a:t>novel</a:t>
            </a:r>
            <a:r>
              <a:rPr lang="it-IT" sz="3800"/>
              <a:t> </a:t>
            </a:r>
            <a:r>
              <a:rPr lang="it-IT" sz="3800" b="1"/>
              <a:t>self-</a:t>
            </a:r>
            <a:r>
              <a:rPr lang="it-IT" sz="3800" b="1" err="1"/>
              <a:t>supervised</a:t>
            </a:r>
            <a:r>
              <a:rPr lang="it-IT" sz="3800"/>
              <a:t> </a:t>
            </a:r>
            <a:r>
              <a:rPr lang="it-IT" sz="3800" err="1"/>
              <a:t>paradigm</a:t>
            </a:r>
            <a:r>
              <a:rPr lang="it-IT" sz="3800"/>
              <a:t> </a:t>
            </a:r>
            <a:r>
              <a:rPr lang="it-IT" sz="3800" err="1"/>
              <a:t>that</a:t>
            </a:r>
            <a:r>
              <a:rPr lang="it-IT" sz="3800"/>
              <a:t> </a:t>
            </a:r>
            <a:r>
              <a:rPr lang="it-IT" sz="3800" err="1"/>
              <a:t>captures</a:t>
            </a:r>
            <a:r>
              <a:rPr lang="it-IT" sz="3800"/>
              <a:t> the dynamics of MTS.</a:t>
            </a:r>
          </a:p>
          <a:p>
            <a:pPr>
              <a:lnSpc>
                <a:spcPct val="140000"/>
              </a:lnSpc>
              <a:spcAft>
                <a:spcPts val="300"/>
              </a:spcAft>
            </a:pPr>
            <a:r>
              <a:rPr lang="it-IT" sz="3800"/>
              <a:t>The study </a:t>
            </a:r>
            <a:r>
              <a:rPr lang="it-IT" sz="3800" err="1"/>
              <a:t>is</a:t>
            </a:r>
            <a:r>
              <a:rPr lang="it-IT" sz="3800"/>
              <a:t> </a:t>
            </a:r>
            <a:r>
              <a:rPr lang="it-IT" sz="3800" err="1"/>
              <a:t>conducted</a:t>
            </a:r>
            <a:r>
              <a:rPr lang="it-IT" sz="3800"/>
              <a:t> on </a:t>
            </a:r>
            <a:r>
              <a:rPr lang="it-IT" sz="3800" b="1"/>
              <a:t>clinical data </a:t>
            </a:r>
            <a:r>
              <a:rPr lang="it-IT" sz="3800"/>
              <a:t>and the time </a:t>
            </a:r>
            <a:r>
              <a:rPr lang="it-IT" sz="3800" err="1"/>
              <a:t>series</a:t>
            </a:r>
            <a:r>
              <a:rPr lang="it-IT" sz="3800"/>
              <a:t> are multivariate </a:t>
            </a:r>
            <a:r>
              <a:rPr lang="it-IT" sz="3800" err="1"/>
              <a:t>because</a:t>
            </a:r>
            <a:r>
              <a:rPr lang="it-IT" sz="3800"/>
              <a:t> </a:t>
            </a:r>
            <a:r>
              <a:rPr lang="it-IT" sz="3800" err="1"/>
              <a:t>they</a:t>
            </a:r>
            <a:r>
              <a:rPr lang="it-IT" sz="3800"/>
              <a:t> are </a:t>
            </a:r>
            <a:r>
              <a:rPr lang="it-IT" sz="3800" err="1"/>
              <a:t>obtained</a:t>
            </a:r>
            <a:r>
              <a:rPr lang="it-IT" sz="3800"/>
              <a:t> from a </a:t>
            </a:r>
            <a:r>
              <a:rPr lang="it-IT" sz="3800" err="1"/>
              <a:t>sequence</a:t>
            </a:r>
            <a:r>
              <a:rPr lang="it-IT" sz="3800"/>
              <a:t> of </a:t>
            </a:r>
            <a:r>
              <a:rPr lang="it-IT" sz="3800" err="1"/>
              <a:t>measurements</a:t>
            </a:r>
            <a:r>
              <a:rPr lang="it-IT" sz="3800"/>
              <a:t> coming from multiple </a:t>
            </a:r>
            <a:r>
              <a:rPr lang="it-IT" sz="3800" err="1"/>
              <a:t>sensors</a:t>
            </a:r>
            <a:r>
              <a:rPr lang="it-IT" sz="3800"/>
              <a:t>.</a:t>
            </a:r>
          </a:p>
          <a:p>
            <a:pPr>
              <a:lnSpc>
                <a:spcPct val="140000"/>
              </a:lnSpc>
              <a:spcAft>
                <a:spcPts val="300"/>
              </a:spcAft>
            </a:pPr>
            <a:r>
              <a:rPr lang="it-IT" sz="3800" b="1" err="1"/>
              <a:t>Theoretically</a:t>
            </a:r>
            <a:r>
              <a:rPr lang="it-IT" sz="3800" b="1"/>
              <a:t> </a:t>
            </a:r>
            <a:r>
              <a:rPr lang="it-IT" sz="3800" b="1" err="1"/>
              <a:t>grounded</a:t>
            </a:r>
            <a:r>
              <a:rPr lang="it-IT" sz="3800" b="1"/>
              <a:t> </a:t>
            </a:r>
            <a:r>
              <a:rPr lang="it-IT" sz="3800" err="1"/>
              <a:t>approach</a:t>
            </a:r>
            <a:r>
              <a:rPr lang="it-IT" sz="3800"/>
              <a:t>: </a:t>
            </a:r>
            <a:r>
              <a:rPr lang="it-IT" sz="3800" b="1" err="1"/>
              <a:t>Koopman</a:t>
            </a:r>
            <a:r>
              <a:rPr lang="it-IT" sz="3800" b="1"/>
              <a:t> theory </a:t>
            </a:r>
            <a:r>
              <a:rPr lang="it-IT" sz="3800" err="1"/>
              <a:t>allows</a:t>
            </a:r>
            <a:r>
              <a:rPr lang="it-IT" sz="3800"/>
              <a:t> </a:t>
            </a:r>
            <a:r>
              <a:rPr lang="it-IT" sz="3800" err="1"/>
              <a:t>us</a:t>
            </a:r>
            <a:r>
              <a:rPr lang="it-IT" sz="3800"/>
              <a:t> to project the </a:t>
            </a:r>
            <a:r>
              <a:rPr lang="it-IT" sz="3800" err="1"/>
              <a:t>complex</a:t>
            </a:r>
            <a:r>
              <a:rPr lang="it-IT" sz="3800"/>
              <a:t> and </a:t>
            </a:r>
            <a:r>
              <a:rPr lang="it-IT" sz="3800" err="1"/>
              <a:t>nonlinear</a:t>
            </a:r>
            <a:r>
              <a:rPr lang="it-IT" sz="3800"/>
              <a:t> dynamics of </a:t>
            </a:r>
            <a:r>
              <a:rPr lang="it-IT" sz="3800" err="1"/>
              <a:t>our</a:t>
            </a:r>
            <a:r>
              <a:rPr lang="it-IT" sz="3800"/>
              <a:t> time </a:t>
            </a:r>
            <a:r>
              <a:rPr lang="it-IT" sz="3800" err="1"/>
              <a:t>series</a:t>
            </a:r>
            <a:r>
              <a:rPr lang="it-IT" sz="3800"/>
              <a:t> </a:t>
            </a:r>
            <a:r>
              <a:rPr lang="it-IT" sz="3800" err="1"/>
              <a:t>into</a:t>
            </a:r>
            <a:r>
              <a:rPr lang="it-IT" sz="3800"/>
              <a:t> a linear </a:t>
            </a:r>
            <a:r>
              <a:rPr lang="it-IT" sz="3800" err="1"/>
              <a:t>space</a:t>
            </a:r>
            <a:r>
              <a:rPr lang="it-IT" sz="3800"/>
              <a:t>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A3AB81C-ABE2-21DB-5569-B6BF9F38F9F4}"/>
              </a:ext>
            </a:extLst>
          </p:cNvPr>
          <p:cNvGrpSpPr/>
          <p:nvPr/>
        </p:nvGrpSpPr>
        <p:grpSpPr>
          <a:xfrm>
            <a:off x="2174240" y="1076920"/>
            <a:ext cx="360" cy="360"/>
            <a:chOff x="2174240" y="1076920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ABEACFF-2F70-094D-D99C-F3FE2323E708}"/>
                    </a:ext>
                  </a:extLst>
                </p14:cNvPr>
                <p14:cNvContentPartPr/>
                <p14:nvPr/>
              </p14:nvContentPartPr>
              <p14:xfrm>
                <a:off x="2174240" y="1076920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ABEACFF-2F70-094D-D99C-F3FE2323E7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56240" y="96892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5BBF800-2A72-39AC-47F1-E6353D6998CA}"/>
                    </a:ext>
                  </a:extLst>
                </p14:cNvPr>
                <p14:cNvContentPartPr/>
                <p14:nvPr/>
              </p14:nvContentPartPr>
              <p14:xfrm>
                <a:off x="2174240" y="1076920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5BBF800-2A72-39AC-47F1-E6353D6998C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56240" y="96892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4014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59DB54-1049-203B-7941-2B1A2F37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chemeClr val="tx1">
                    <a:lumMod val="65000"/>
                    <a:lumOff val="35000"/>
                  </a:schemeClr>
                </a:solidFill>
              </a:rPr>
              <a:t>Electrocardiogram</a:t>
            </a:r>
            <a:r>
              <a:rPr lang="it-IT">
                <a:solidFill>
                  <a:schemeClr val="tx1">
                    <a:lumMod val="65000"/>
                    <a:lumOff val="35000"/>
                  </a:schemeClr>
                </a:solidFill>
              </a:rPr>
              <a:t> (ECG)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4752B316-1FA9-B237-4E8D-7E4F230FC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3594" y="1110152"/>
            <a:ext cx="3216984" cy="327362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D0DC0A6-DF0C-2B69-B3C0-2E2D8990E0D5}"/>
              </a:ext>
            </a:extLst>
          </p:cNvPr>
          <p:cNvSpPr txBox="1"/>
          <p:nvPr/>
        </p:nvSpPr>
        <p:spPr>
          <a:xfrm>
            <a:off x="630811" y="1532395"/>
            <a:ext cx="7805394" cy="3311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it-IT" sz="2000" err="1">
                <a:latin typeface="Arial" panose="020B0604020202020204" pitchFamily="34" charset="0"/>
                <a:cs typeface="Arial" panose="020B0604020202020204" pitchFamily="34" charset="0"/>
              </a:rPr>
              <a:t>electrocardiogram</a:t>
            </a: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 (ECG) </a:t>
            </a:r>
            <a:r>
              <a:rPr lang="it-IT" sz="200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 a test </a:t>
            </a:r>
            <a:r>
              <a:rPr lang="it-IT" sz="200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err="1">
                <a:latin typeface="Arial" panose="020B0604020202020204" pitchFamily="34" charset="0"/>
                <a:cs typeface="Arial" panose="020B0604020202020204" pitchFamily="34" charset="0"/>
              </a:rPr>
              <a:t>records</a:t>
            </a: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000" err="1">
                <a:latin typeface="Arial" panose="020B0604020202020204" pitchFamily="34" charset="0"/>
                <a:cs typeface="Arial" panose="020B0604020202020204" pitchFamily="34" charset="0"/>
              </a:rPr>
              <a:t>electrical</a:t>
            </a: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 activity of the </a:t>
            </a:r>
            <a:r>
              <a:rPr lang="it-IT" sz="2000" err="1">
                <a:latin typeface="Arial" panose="020B0604020202020204" pitchFamily="34" charset="0"/>
                <a:cs typeface="Arial" panose="020B0604020202020204" pitchFamily="34" charset="0"/>
              </a:rPr>
              <a:t>heart</a:t>
            </a: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it-IT" sz="2000" err="1">
                <a:latin typeface="Arial" panose="020B0604020202020204" pitchFamily="34" charset="0"/>
                <a:cs typeface="Arial" panose="020B0604020202020204" pitchFamily="34" charset="0"/>
              </a:rPr>
              <a:t>electrodes</a:t>
            </a: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sz="2000" b="1">
                <a:latin typeface="Arial" panose="020B0604020202020204" pitchFamily="34" charset="0"/>
                <a:cs typeface="Arial" panose="020B0604020202020204" pitchFamily="34" charset="0"/>
              </a:rPr>
              <a:t>12 leads</a:t>
            </a: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it-IT" sz="200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 lead </a:t>
            </a:r>
            <a:r>
              <a:rPr lang="it-IT" sz="2000" err="1">
                <a:latin typeface="Arial" panose="020B0604020202020204" pitchFamily="34" charset="0"/>
                <a:cs typeface="Arial" panose="020B0604020202020204" pitchFamily="34" charset="0"/>
              </a:rPr>
              <a:t>generates</a:t>
            </a: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 a time </a:t>
            </a:r>
            <a:r>
              <a:rPr lang="it-IT" sz="2000" err="1">
                <a:latin typeface="Arial" panose="020B0604020202020204" pitchFamily="34" charset="0"/>
                <a:cs typeface="Arial" panose="020B0604020202020204" pitchFamily="34" charset="0"/>
              </a:rPr>
              <a:t>series</a:t>
            </a: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 of data.</a:t>
            </a:r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Duration of </a:t>
            </a:r>
            <a:r>
              <a:rPr lang="it-IT" sz="2000" b="1">
                <a:latin typeface="Arial" panose="020B0604020202020204" pitchFamily="34" charset="0"/>
                <a:cs typeface="Arial" panose="020B0604020202020204" pitchFamily="34" charset="0"/>
              </a:rPr>
              <a:t>10 seconds</a:t>
            </a: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Sampling frequency of </a:t>
            </a:r>
            <a:r>
              <a:rPr lang="it-IT" sz="2000" b="1">
                <a:latin typeface="Arial" panose="020B0604020202020204" pitchFamily="34" charset="0"/>
                <a:cs typeface="Arial" panose="020B0604020202020204" pitchFamily="34" charset="0"/>
              </a:rPr>
              <a:t>500 Hz</a:t>
            </a: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it-IT" sz="2000" err="1">
                <a:latin typeface="Arial" panose="020B0604020202020204" pitchFamily="34" charset="0"/>
                <a:cs typeface="Arial" panose="020B0604020202020204" pitchFamily="34" charset="0"/>
              </a:rPr>
              <a:t>Combining</a:t>
            </a: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00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it-IT" sz="2000" err="1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 leads </a:t>
            </a:r>
            <a:r>
              <a:rPr lang="it-IT" sz="2000" err="1">
                <a:latin typeface="Arial" panose="020B0604020202020204" pitchFamily="34" charset="0"/>
                <a:cs typeface="Arial" panose="020B0604020202020204" pitchFamily="34" charset="0"/>
              </a:rPr>
              <a:t>allows</a:t>
            </a: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2000" err="1">
                <a:latin typeface="Arial" panose="020B0604020202020204" pitchFamily="34" charset="0"/>
                <a:cs typeface="Arial" panose="020B0604020202020204" pitchFamily="34" charset="0"/>
              </a:rPr>
              <a:t>infer</a:t>
            </a: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err="1">
                <a:latin typeface="Arial" panose="020B0604020202020204" pitchFamily="34" charset="0"/>
                <a:cs typeface="Arial" panose="020B0604020202020204" pitchFamily="34" charset="0"/>
              </a:rPr>
              <a:t>cardiac</a:t>
            </a: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 activity and can help </a:t>
            </a:r>
            <a:r>
              <a:rPr lang="it-IT" sz="2000" err="1">
                <a:latin typeface="Arial" panose="020B0604020202020204" pitchFamily="34" charset="0"/>
                <a:cs typeface="Arial" panose="020B0604020202020204" pitchFamily="34" charset="0"/>
              </a:rPr>
              <a:t>diagnose</a:t>
            </a: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sz="2000" err="1">
                <a:latin typeface="Arial" panose="020B0604020202020204" pitchFamily="34" charset="0"/>
                <a:cs typeface="Arial" panose="020B0604020202020204" pitchFamily="34" charset="0"/>
              </a:rPr>
              <a:t>variety</a:t>
            </a: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 of health </a:t>
            </a:r>
            <a:r>
              <a:rPr lang="it-IT" sz="2000" err="1"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sz="2000" err="1">
                <a:latin typeface="Arial" panose="020B0604020202020204" pitchFamily="34" charset="0"/>
                <a:cs typeface="Arial" panose="020B0604020202020204" pitchFamily="34" charset="0"/>
              </a:rPr>
              <a:t>arrhythmias</a:t>
            </a: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000" err="1">
                <a:latin typeface="Arial" panose="020B0604020202020204" pitchFamily="34" charset="0"/>
                <a:cs typeface="Arial" panose="020B0604020202020204" pitchFamily="34" charset="0"/>
              </a:rPr>
              <a:t>ventricular</a:t>
            </a: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err="1">
                <a:latin typeface="Arial" panose="020B0604020202020204" pitchFamily="34" charset="0"/>
                <a:cs typeface="Arial" panose="020B0604020202020204" pitchFamily="34" charset="0"/>
              </a:rPr>
              <a:t>dysfunction</a:t>
            </a: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, etc.)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88A499C-959E-DB21-6AC6-D9E5D28A88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5000"/>
                    </a14:imgEffect>
                    <a14:imgEffect>
                      <a14:colorTemperature colorTemp="6157"/>
                    </a14:imgEffect>
                    <a14:imgEffect>
                      <a14:saturation sat="149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2164" t="5333" r="1836" b="17053"/>
          <a:stretch/>
        </p:blipFill>
        <p:spPr>
          <a:xfrm>
            <a:off x="3218469" y="5072095"/>
            <a:ext cx="5486400" cy="1404595"/>
          </a:xfrm>
          <a:prstGeom prst="rect">
            <a:avLst/>
          </a:prstGeom>
        </p:spPr>
      </p:pic>
      <p:sp>
        <p:nvSpPr>
          <p:cNvPr id="3" name="Ovale 2">
            <a:extLst>
              <a:ext uri="{FF2B5EF4-FFF2-40B4-BE49-F238E27FC236}">
                <a16:creationId xmlns:a16="http://schemas.microsoft.com/office/drawing/2014/main" id="{785B11CC-DA2F-C146-6B22-0D2747A4149D}"/>
              </a:ext>
            </a:extLst>
          </p:cNvPr>
          <p:cNvSpPr/>
          <p:nvPr/>
        </p:nvSpPr>
        <p:spPr>
          <a:xfrm>
            <a:off x="7305774" y="5077904"/>
            <a:ext cx="1508289" cy="151771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id="{A24C92C5-3691-9419-C0CE-D4C1E7A8791D}"/>
              </a:ext>
            </a:extLst>
          </p:cNvPr>
          <p:cNvSpPr/>
          <p:nvPr/>
        </p:nvSpPr>
        <p:spPr>
          <a:xfrm rot="5188455">
            <a:off x="6511229" y="2904262"/>
            <a:ext cx="3525624" cy="3878591"/>
          </a:xfrm>
          <a:prstGeom prst="arc">
            <a:avLst>
              <a:gd name="adj1" fmla="val 16045363"/>
              <a:gd name="adj2" fmla="val 693193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B96458E-5F18-4D18-F785-CCCE1C59D9DF}"/>
              </a:ext>
            </a:extLst>
          </p:cNvPr>
          <p:cNvSpPr txBox="1"/>
          <p:nvPr/>
        </p:nvSpPr>
        <p:spPr>
          <a:xfrm rot="21341589">
            <a:off x="10058401" y="45211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solidFill>
                  <a:srgbClr val="C0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372918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7BB1-5C59-8770-5E86-5A6DCDFBA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chemeClr val="tx1">
                    <a:lumMod val="65000"/>
                    <a:lumOff val="35000"/>
                  </a:schemeClr>
                </a:solidFill>
              </a:rPr>
              <a:t>Electroencephalogram</a:t>
            </a:r>
            <a:r>
              <a:rPr lang="it-IT">
                <a:solidFill>
                  <a:schemeClr val="tx1">
                    <a:lumMod val="65000"/>
                    <a:lumOff val="35000"/>
                  </a:schemeClr>
                </a:solidFill>
              </a:rPr>
              <a:t> (EEG)</a:t>
            </a:r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118EA7F-B6C4-002E-3997-05EECA1FF86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1384" y="1448882"/>
            <a:ext cx="5873684" cy="528606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900"/>
              </a:spcAft>
            </a:pPr>
            <a:r>
              <a:rPr lang="it-IT" sz="2000">
                <a:latin typeface="Arial"/>
                <a:cs typeface="Arial"/>
              </a:rPr>
              <a:t>An </a:t>
            </a:r>
            <a:r>
              <a:rPr lang="it-IT" sz="2000" err="1">
                <a:latin typeface="Arial"/>
                <a:cs typeface="Arial"/>
              </a:rPr>
              <a:t>electroencephalogram</a:t>
            </a:r>
            <a:r>
              <a:rPr lang="it-IT" sz="2000">
                <a:latin typeface="Arial"/>
                <a:cs typeface="Arial"/>
              </a:rPr>
              <a:t> (EEG) </a:t>
            </a:r>
            <a:r>
              <a:rPr lang="it-IT" sz="2000" err="1">
                <a:latin typeface="Arial"/>
                <a:cs typeface="Arial"/>
              </a:rPr>
              <a:t>is</a:t>
            </a:r>
            <a:r>
              <a:rPr lang="it-IT" sz="2000">
                <a:latin typeface="Arial"/>
                <a:cs typeface="Arial"/>
              </a:rPr>
              <a:t> an </a:t>
            </a:r>
            <a:r>
              <a:rPr lang="it-IT" sz="2000" err="1">
                <a:latin typeface="Arial"/>
                <a:cs typeface="Arial"/>
              </a:rPr>
              <a:t>electrical</a:t>
            </a:r>
            <a:r>
              <a:rPr lang="it-IT" sz="2000">
                <a:latin typeface="Arial"/>
                <a:cs typeface="Arial"/>
              </a:rPr>
              <a:t> </a:t>
            </a:r>
            <a:r>
              <a:rPr lang="it-IT" sz="2000" err="1">
                <a:latin typeface="Arial"/>
                <a:cs typeface="Arial"/>
              </a:rPr>
              <a:t>signal</a:t>
            </a:r>
            <a:r>
              <a:rPr lang="it-IT" sz="2000">
                <a:latin typeface="Arial"/>
                <a:cs typeface="Arial"/>
              </a:rPr>
              <a:t> </a:t>
            </a:r>
            <a:r>
              <a:rPr lang="it-IT" sz="2000" err="1">
                <a:latin typeface="Arial"/>
                <a:cs typeface="Arial"/>
              </a:rPr>
              <a:t>generated</a:t>
            </a:r>
            <a:r>
              <a:rPr lang="it-IT" sz="2000">
                <a:latin typeface="Arial"/>
                <a:cs typeface="Arial"/>
              </a:rPr>
              <a:t> by the brain. </a:t>
            </a:r>
            <a:endParaRPr lang="it-IT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it-IT" sz="2000" b="1">
                <a:latin typeface="Arial"/>
                <a:cs typeface="Arial"/>
              </a:rPr>
              <a:t>1-256 </a:t>
            </a:r>
            <a:r>
              <a:rPr lang="it-IT" sz="2000" b="1" err="1">
                <a:latin typeface="Arial"/>
                <a:cs typeface="Arial"/>
              </a:rPr>
              <a:t>electrodes</a:t>
            </a:r>
            <a:r>
              <a:rPr lang="it-IT" sz="2000" b="1">
                <a:latin typeface="Arial"/>
                <a:cs typeface="Arial"/>
              </a:rPr>
              <a:t>, </a:t>
            </a:r>
            <a:r>
              <a:rPr lang="it-IT" sz="2000" err="1">
                <a:latin typeface="Arial"/>
                <a:cs typeface="Arial"/>
              </a:rPr>
              <a:t>each</a:t>
            </a:r>
            <a:r>
              <a:rPr lang="it-IT" sz="2000">
                <a:latin typeface="Arial"/>
                <a:cs typeface="Arial"/>
              </a:rPr>
              <a:t> </a:t>
            </a:r>
            <a:r>
              <a:rPr lang="it-IT" sz="2000" err="1">
                <a:latin typeface="Arial"/>
                <a:cs typeface="Arial"/>
              </a:rPr>
              <a:t>electrode</a:t>
            </a:r>
            <a:r>
              <a:rPr lang="it-IT" sz="2000">
                <a:latin typeface="Arial"/>
                <a:cs typeface="Arial"/>
              </a:rPr>
              <a:t> </a:t>
            </a:r>
            <a:r>
              <a:rPr lang="it-IT" sz="2000" err="1">
                <a:latin typeface="Arial"/>
                <a:cs typeface="Arial"/>
              </a:rPr>
              <a:t>generates</a:t>
            </a:r>
            <a:r>
              <a:rPr lang="it-IT" sz="2000">
                <a:latin typeface="Arial"/>
                <a:cs typeface="Arial"/>
              </a:rPr>
              <a:t> a time </a:t>
            </a:r>
            <a:r>
              <a:rPr lang="it-IT" sz="2000" err="1">
                <a:latin typeface="Arial"/>
                <a:cs typeface="Arial"/>
              </a:rPr>
              <a:t>series</a:t>
            </a:r>
            <a:r>
              <a:rPr lang="it-IT" sz="2000">
                <a:latin typeface="Arial"/>
                <a:cs typeface="Arial"/>
              </a:rPr>
              <a:t> of data </a:t>
            </a:r>
            <a:r>
              <a:rPr lang="it-IT" sz="2000" err="1">
                <a:latin typeface="Arial"/>
                <a:cs typeface="Arial"/>
              </a:rPr>
              <a:t>called</a:t>
            </a:r>
            <a:r>
              <a:rPr lang="it-IT" sz="2000">
                <a:latin typeface="Arial"/>
                <a:cs typeface="Arial"/>
              </a:rPr>
              <a:t> </a:t>
            </a:r>
            <a:r>
              <a:rPr lang="it-IT" sz="2000" b="1" err="1">
                <a:latin typeface="Arial"/>
                <a:cs typeface="Arial"/>
              </a:rPr>
              <a:t>channel</a:t>
            </a:r>
            <a:r>
              <a:rPr lang="it-IT" sz="2000">
                <a:latin typeface="Arial"/>
                <a:cs typeface="Arial"/>
              </a:rPr>
              <a:t>.</a:t>
            </a:r>
          </a:p>
          <a:p>
            <a:pPr marL="285750" indent="-28575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it-IT" sz="2000"/>
              <a:t>D</a:t>
            </a: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uration of </a:t>
            </a:r>
            <a:r>
              <a:rPr lang="it-IT" sz="2000" b="1">
                <a:latin typeface="Arial" panose="020B0604020202020204" pitchFamily="34" charset="0"/>
                <a:cs typeface="Arial" panose="020B0604020202020204" pitchFamily="34" charset="0"/>
              </a:rPr>
              <a:t>20-60 minutes</a:t>
            </a: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spcBef>
                <a:spcPts val="0"/>
              </a:spcBef>
              <a:spcAft>
                <a:spcPts val="900"/>
              </a:spcAft>
            </a:pPr>
            <a:r>
              <a:rPr lang="it-IT" sz="2000">
                <a:latin typeface="Arial"/>
                <a:cs typeface="Arial"/>
              </a:rPr>
              <a:t>From the </a:t>
            </a:r>
            <a:r>
              <a:rPr lang="it-IT" sz="2000" err="1">
                <a:latin typeface="Arial"/>
                <a:cs typeface="Arial"/>
              </a:rPr>
              <a:t>raw</a:t>
            </a:r>
            <a:r>
              <a:rPr lang="it-IT" sz="2000">
                <a:latin typeface="Arial"/>
                <a:cs typeface="Arial"/>
              </a:rPr>
              <a:t> EEG signal, </a:t>
            </a:r>
            <a:r>
              <a:rPr lang="it-IT" sz="2000" err="1">
                <a:latin typeface="Arial"/>
                <a:cs typeface="Arial"/>
              </a:rPr>
              <a:t>specific</a:t>
            </a:r>
            <a:r>
              <a:rPr lang="it-IT" sz="2000">
                <a:latin typeface="Arial"/>
                <a:cs typeface="Arial"/>
              </a:rPr>
              <a:t> frequency </a:t>
            </a:r>
            <a:r>
              <a:rPr lang="it-IT" sz="2000" err="1">
                <a:latin typeface="Arial"/>
                <a:cs typeface="Arial"/>
              </a:rPr>
              <a:t>components</a:t>
            </a:r>
            <a:r>
              <a:rPr lang="it-IT" sz="2000">
                <a:latin typeface="Arial"/>
                <a:cs typeface="Arial"/>
              </a:rPr>
              <a:t> are </a:t>
            </a:r>
            <a:r>
              <a:rPr lang="it-IT" sz="2000" err="1">
                <a:latin typeface="Arial"/>
                <a:cs typeface="Arial"/>
              </a:rPr>
              <a:t>extracted</a:t>
            </a:r>
            <a:r>
              <a:rPr lang="it-IT" sz="2000">
                <a:latin typeface="Arial"/>
                <a:cs typeface="Arial"/>
              </a:rPr>
              <a:t>: </a:t>
            </a:r>
            <a:endParaRPr lang="it-IT" sz="2000"/>
          </a:p>
          <a:p>
            <a:pPr marL="742950" lvl="1" indent="-285750">
              <a:spcBef>
                <a:spcPts val="0"/>
              </a:spcBef>
              <a:spcAft>
                <a:spcPts val="900"/>
              </a:spcAft>
            </a:pP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Delta (</a:t>
            </a:r>
            <a:r>
              <a:rPr lang="it-IT" sz="1600"/>
              <a:t>&lt; 4 Hz)</a:t>
            </a:r>
          </a:p>
          <a:p>
            <a:pPr marL="742950" lvl="1" indent="-285750">
              <a:spcBef>
                <a:spcPts val="0"/>
              </a:spcBef>
              <a:spcAft>
                <a:spcPts val="900"/>
              </a:spcAft>
            </a:pP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Theta (4-7 Hz)</a:t>
            </a:r>
          </a:p>
          <a:p>
            <a:pPr marL="742950" lvl="1" indent="-285750">
              <a:spcBef>
                <a:spcPts val="0"/>
              </a:spcBef>
              <a:spcAft>
                <a:spcPts val="900"/>
              </a:spcAft>
            </a:pP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Alpha (8-13 Hz)</a:t>
            </a:r>
          </a:p>
          <a:p>
            <a:pPr marL="742950" lvl="1" indent="-285750">
              <a:spcBef>
                <a:spcPts val="0"/>
              </a:spcBef>
              <a:spcAft>
                <a:spcPts val="900"/>
              </a:spcAft>
            </a:pPr>
            <a:r>
              <a:rPr lang="it-IT" sz="1600"/>
              <a:t>Beta (14-30 Hz)</a:t>
            </a:r>
          </a:p>
          <a:p>
            <a:pPr marL="742950" lvl="1" indent="-285750">
              <a:spcBef>
                <a:spcPts val="0"/>
              </a:spcBef>
              <a:spcAft>
                <a:spcPts val="900"/>
              </a:spcAft>
            </a:pP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Gamma (&gt; 30 Hz)</a:t>
            </a:r>
          </a:p>
          <a:p>
            <a:pPr marL="285750" indent="-28575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it-IT" sz="2000">
                <a:latin typeface="Arial"/>
                <a:cs typeface="Arial"/>
              </a:rPr>
              <a:t>The </a:t>
            </a:r>
            <a:r>
              <a:rPr lang="it-IT" sz="2000" err="1">
                <a:latin typeface="Arial"/>
                <a:cs typeface="Arial"/>
              </a:rPr>
              <a:t>analysis</a:t>
            </a:r>
            <a:r>
              <a:rPr lang="it-IT" sz="2000">
                <a:latin typeface="Arial"/>
                <a:cs typeface="Arial"/>
              </a:rPr>
              <a:t> of the </a:t>
            </a:r>
            <a:r>
              <a:rPr lang="it-IT" sz="2000" err="1">
                <a:latin typeface="Arial"/>
                <a:cs typeface="Arial"/>
              </a:rPr>
              <a:t>different</a:t>
            </a:r>
            <a:r>
              <a:rPr lang="it-IT" sz="2000">
                <a:latin typeface="Arial"/>
                <a:cs typeface="Arial"/>
              </a:rPr>
              <a:t> frequency </a:t>
            </a:r>
            <a:r>
              <a:rPr lang="it-IT" sz="2000" err="1">
                <a:latin typeface="Arial"/>
                <a:cs typeface="Arial"/>
              </a:rPr>
              <a:t>components</a:t>
            </a:r>
            <a:r>
              <a:rPr lang="it-IT" sz="2000">
                <a:latin typeface="Arial"/>
                <a:cs typeface="Arial"/>
              </a:rPr>
              <a:t> and </a:t>
            </a:r>
            <a:r>
              <a:rPr lang="it-IT" sz="2000" err="1">
                <a:latin typeface="Arial"/>
                <a:cs typeface="Arial"/>
              </a:rPr>
              <a:t>waveforms</a:t>
            </a:r>
            <a:r>
              <a:rPr lang="it-IT" sz="2000">
                <a:latin typeface="Arial"/>
                <a:cs typeface="Arial"/>
              </a:rPr>
              <a:t> </a:t>
            </a:r>
            <a:r>
              <a:rPr lang="it-IT" sz="2000" err="1">
                <a:latin typeface="Arial"/>
                <a:cs typeface="Arial"/>
              </a:rPr>
              <a:t>allows</a:t>
            </a:r>
            <a:r>
              <a:rPr lang="it-IT" sz="2000">
                <a:latin typeface="Arial"/>
                <a:cs typeface="Arial"/>
              </a:rPr>
              <a:t> to </a:t>
            </a:r>
            <a:r>
              <a:rPr lang="it-IT" sz="2000" err="1">
                <a:latin typeface="Arial"/>
                <a:cs typeface="Arial"/>
              </a:rPr>
              <a:t>identify</a:t>
            </a:r>
            <a:r>
              <a:rPr lang="it-IT" sz="2000">
                <a:latin typeface="Arial"/>
                <a:cs typeface="Arial"/>
              </a:rPr>
              <a:t> </a:t>
            </a:r>
            <a:r>
              <a:rPr lang="it-IT" sz="2000" err="1">
                <a:latin typeface="Arial"/>
                <a:cs typeface="Arial"/>
              </a:rPr>
              <a:t>various</a:t>
            </a:r>
            <a:r>
              <a:rPr lang="it-IT" sz="2000">
                <a:latin typeface="Arial"/>
                <a:cs typeface="Arial"/>
              </a:rPr>
              <a:t> </a:t>
            </a:r>
            <a:r>
              <a:rPr lang="it-IT" sz="2000" err="1">
                <a:latin typeface="Arial"/>
                <a:cs typeface="Arial"/>
              </a:rPr>
              <a:t>neurological</a:t>
            </a:r>
            <a:r>
              <a:rPr lang="it-IT" sz="2000">
                <a:latin typeface="Arial"/>
                <a:cs typeface="Arial"/>
              </a:rPr>
              <a:t> </a:t>
            </a:r>
            <a:r>
              <a:rPr lang="it-IT" sz="2000" err="1">
                <a:latin typeface="Arial"/>
                <a:cs typeface="Arial"/>
              </a:rPr>
              <a:t>conditions</a:t>
            </a:r>
            <a:r>
              <a:rPr lang="it-IT" sz="2000">
                <a:latin typeface="Arial"/>
                <a:cs typeface="Arial"/>
              </a:rPr>
              <a:t> (</a:t>
            </a:r>
            <a:r>
              <a:rPr lang="it-IT" sz="2000" err="1">
                <a:latin typeface="Arial"/>
                <a:cs typeface="Arial"/>
              </a:rPr>
              <a:t>epilepsy</a:t>
            </a:r>
            <a:r>
              <a:rPr lang="it-IT" sz="2000">
                <a:latin typeface="Arial"/>
                <a:cs typeface="Arial"/>
              </a:rPr>
              <a:t>, </a:t>
            </a:r>
            <a:r>
              <a:rPr lang="it-IT" sz="2000" err="1">
                <a:latin typeface="Arial"/>
                <a:cs typeface="Arial"/>
              </a:rPr>
              <a:t>sleep</a:t>
            </a:r>
            <a:r>
              <a:rPr lang="it-IT" sz="2000">
                <a:latin typeface="Arial"/>
                <a:cs typeface="Arial"/>
              </a:rPr>
              <a:t> disorders, brain </a:t>
            </a:r>
            <a:r>
              <a:rPr lang="it-IT" sz="2000" err="1">
                <a:latin typeface="Arial"/>
                <a:cs typeface="Arial"/>
              </a:rPr>
              <a:t>tumor</a:t>
            </a:r>
            <a:r>
              <a:rPr lang="it-IT" sz="2000">
                <a:latin typeface="Arial"/>
                <a:cs typeface="Arial"/>
              </a:rPr>
              <a:t>, etc.)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7CA6D2D-DBDB-B73C-F146-8765A3C3427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1022" y="2388597"/>
            <a:ext cx="5107069" cy="355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26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7BB1-5C59-8770-5E86-5A6DCDFBA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chemeClr val="tx1">
                    <a:lumMod val="65000"/>
                    <a:lumOff val="35000"/>
                  </a:schemeClr>
                </a:solidFill>
              </a:rPr>
              <a:t>Method</a:t>
            </a:r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110A4-68F2-7AD4-B411-B51C2CB69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34" y="1781862"/>
            <a:ext cx="10813331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Aft>
                <a:spcPts val="900"/>
              </a:spcAft>
            </a:pPr>
            <a:r>
              <a:rPr lang="en-US" b="0" i="0">
                <a:effectLst/>
              </a:rPr>
              <a:t>ECG and EEG signals can be modeled by </a:t>
            </a:r>
            <a:r>
              <a:rPr lang="en-US" b="1" i="0">
                <a:effectLst/>
              </a:rPr>
              <a:t>ODEs</a:t>
            </a:r>
            <a:r>
              <a:rPr lang="en-US" b="0" i="0">
                <a:effectLst/>
              </a:rPr>
              <a:t>.</a:t>
            </a:r>
          </a:p>
          <a:p>
            <a:pPr>
              <a:lnSpc>
                <a:spcPct val="120000"/>
              </a:lnSpc>
              <a:spcAft>
                <a:spcPts val="900"/>
              </a:spcAft>
            </a:pPr>
            <a:r>
              <a:rPr lang="en-US" b="0" i="0">
                <a:effectLst/>
              </a:rPr>
              <a:t>ODEs describe the evolution of a system over time, often in terms of nonlinear functions. In many cases, solving </a:t>
            </a:r>
            <a:r>
              <a:rPr lang="en-US" b="1" i="0">
                <a:effectLst/>
              </a:rPr>
              <a:t>nonlinear ODEs </a:t>
            </a:r>
            <a:r>
              <a:rPr lang="en-US" b="0" i="0">
                <a:effectLst/>
              </a:rPr>
              <a:t>analytically can be challenging.</a:t>
            </a:r>
          </a:p>
          <a:p>
            <a:pPr>
              <a:lnSpc>
                <a:spcPct val="120000"/>
              </a:lnSpc>
              <a:spcAft>
                <a:spcPts val="900"/>
              </a:spcAft>
            </a:pPr>
            <a:r>
              <a:rPr lang="en-US" b="1" i="0">
                <a:effectLst/>
              </a:rPr>
              <a:t>Koopman theory </a:t>
            </a:r>
            <a:r>
              <a:rPr lang="en-US" b="0" i="0">
                <a:effectLst/>
              </a:rPr>
              <a:t>is a mathematical and dynamical systems framework used in the analysis of nonlinear systems.</a:t>
            </a:r>
          </a:p>
          <a:p>
            <a:pPr algn="l">
              <a:lnSpc>
                <a:spcPct val="12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Koopman theory offers a method to </a:t>
            </a:r>
            <a:r>
              <a:rPr lang="en-US" b="1" i="0">
                <a:effectLst/>
              </a:rPr>
              <a:t>linearize</a:t>
            </a:r>
            <a:r>
              <a:rPr lang="en-US" b="0" i="0">
                <a:effectLst/>
              </a:rPr>
              <a:t> the dynamics of a nonlinear system.</a:t>
            </a:r>
          </a:p>
          <a:p>
            <a:pPr algn="l">
              <a:lnSpc>
                <a:spcPct val="12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/>
              <a:t>More specifically: we switch from a finite-dimensional </a:t>
            </a:r>
            <a:r>
              <a:rPr lang="en-US">
                <a:solidFill>
                  <a:srgbClr val="C00000"/>
                </a:solidFill>
              </a:rPr>
              <a:t>non</a:t>
            </a:r>
            <a:r>
              <a:rPr lang="en-US"/>
              <a:t>linear system to an </a:t>
            </a:r>
            <a:r>
              <a:rPr lang="en-US">
                <a:solidFill>
                  <a:srgbClr val="C00000"/>
                </a:solidFill>
              </a:rPr>
              <a:t>in</a:t>
            </a:r>
            <a:r>
              <a:rPr lang="en-US"/>
              <a:t>finite-dimensional linear one with the </a:t>
            </a:r>
            <a:r>
              <a:rPr lang="en-US" b="1"/>
              <a:t>Koopman operator</a:t>
            </a:r>
            <a:r>
              <a:rPr lang="en-US"/>
              <a:t>, which is an infinite-dimensional linear operator that</a:t>
            </a:r>
            <a:r>
              <a:rPr lang="en-US" b="1"/>
              <a:t> </a:t>
            </a:r>
            <a:r>
              <a:rPr lang="en-US"/>
              <a:t>acts on scalar observable functions by composition.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22895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9652-1CBA-00C3-A6CD-7D1F4D04B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chemeClr val="tx1">
                    <a:lumMod val="65000"/>
                    <a:lumOff val="35000"/>
                  </a:schemeClr>
                </a:solidFill>
              </a:rPr>
              <a:t>Koopman</a:t>
            </a:r>
            <a:r>
              <a:rPr lang="it-IT">
                <a:solidFill>
                  <a:schemeClr val="tx1">
                    <a:lumMod val="65000"/>
                    <a:lumOff val="35000"/>
                  </a:schemeClr>
                </a:solidFill>
              </a:rPr>
              <a:t> Theory</a:t>
            </a:r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E89F6-BA1B-6196-6F33-86DB4CFEF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754"/>
            <a:ext cx="10515600" cy="7268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GB" sz="1800"/>
              <a:t>We focus on discrete-time dynamical systems since ECG and EEG data describes a continuous-time system sampled in discrete time: </a:t>
            </a:r>
          </a:p>
          <a:p>
            <a:pPr marL="0" indent="0">
              <a:lnSpc>
                <a:spcPts val="2400"/>
              </a:lnSpc>
              <a:buNone/>
            </a:pPr>
            <a:endParaRPr lang="en-GB" sz="1800"/>
          </a:p>
          <a:p>
            <a:pPr marL="0" indent="0">
              <a:lnSpc>
                <a:spcPts val="2400"/>
              </a:lnSpc>
              <a:buNone/>
            </a:pPr>
            <a:endParaRPr lang="en-GB" sz="180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27F1405-4D12-FD82-7380-A3FCF140B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047" y="2162446"/>
            <a:ext cx="2076740" cy="46679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8E92128-5341-89D8-9811-E70D7A7AB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915" y="2769265"/>
            <a:ext cx="3840876" cy="40709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AC95531-968E-8033-2B64-A70E66A1B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070" y="3577849"/>
            <a:ext cx="2612948" cy="408001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E9B2106B-B81F-6E1A-6542-9859A3EFE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1046" y="4114139"/>
            <a:ext cx="3524742" cy="438211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94D24D0C-2931-8DF5-7562-FE086231EA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2213" y="5441819"/>
            <a:ext cx="4292280" cy="490028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AD6A1805-2553-4F2A-E811-FE49F8763B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5382" y="6017433"/>
            <a:ext cx="4101088" cy="39058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B5A68428-5055-8111-201D-0BA3174E67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0541" y="6039513"/>
            <a:ext cx="438211" cy="390580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B8E36E2-CB17-9516-25A1-7055BD88E0B4}"/>
              </a:ext>
            </a:extLst>
          </p:cNvPr>
          <p:cNvSpPr txBox="1"/>
          <p:nvPr/>
        </p:nvSpPr>
        <p:spPr>
          <a:xfrm>
            <a:off x="838200" y="281454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8A47116-B3C7-F728-BC41-1DFD2AD7F0FD}"/>
              </a:ext>
            </a:extLst>
          </p:cNvPr>
          <p:cNvSpPr txBox="1"/>
          <p:nvPr/>
        </p:nvSpPr>
        <p:spPr>
          <a:xfrm>
            <a:off x="838200" y="3594779"/>
            <a:ext cx="9326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it-IT"/>
              <a:t>.  </a:t>
            </a:r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Given                                           the </a:t>
            </a:r>
            <a:r>
              <a:rPr lang="it-IT" err="1">
                <a:latin typeface="Arial" panose="020B0604020202020204" pitchFamily="34" charset="0"/>
                <a:cs typeface="Arial" panose="020B0604020202020204" pitchFamily="34" charset="0"/>
              </a:rPr>
              <a:t>Koopman</a:t>
            </a:r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 operator for </a:t>
            </a:r>
            <a:r>
              <a:rPr lang="it-IT" err="1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err="1">
                <a:latin typeface="Arial" panose="020B0604020202020204" pitchFamily="34" charset="0"/>
                <a:cs typeface="Arial" panose="020B0604020202020204" pitchFamily="34" charset="0"/>
              </a:rPr>
              <a:t>dynamical</a:t>
            </a:r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 system </a:t>
            </a:r>
            <a:r>
              <a:rPr lang="it-IT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CC321AE7-5522-E836-970E-96C658AB66E0}"/>
              </a:ext>
            </a:extLst>
          </p:cNvPr>
          <p:cNvSpPr/>
          <p:nvPr/>
        </p:nvSpPr>
        <p:spPr>
          <a:xfrm>
            <a:off x="735291" y="3429000"/>
            <a:ext cx="10721418" cy="13486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6D81017-6BAA-0535-5641-500F8D040CC0}"/>
              </a:ext>
            </a:extLst>
          </p:cNvPr>
          <p:cNvSpPr txBox="1"/>
          <p:nvPr/>
        </p:nvSpPr>
        <p:spPr>
          <a:xfrm>
            <a:off x="838200" y="5006111"/>
            <a:ext cx="1924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err="1">
                <a:latin typeface="Arial" panose="020B0604020202020204" pitchFamily="34" charset="0"/>
                <a:cs typeface="Arial" panose="020B0604020202020204" pitchFamily="34" charset="0"/>
              </a:rPr>
              <a:t>observe</a:t>
            </a:r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557AAB4-0CE0-C80C-0763-54D2A96B6AB4}"/>
              </a:ext>
            </a:extLst>
          </p:cNvPr>
          <p:cNvSpPr txBox="1"/>
          <p:nvPr/>
        </p:nvSpPr>
        <p:spPr>
          <a:xfrm>
            <a:off x="1565100" y="605013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 linear: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DDC190B-9FA0-E1C5-1942-26CFF632D0CA}"/>
              </a:ext>
            </a:extLst>
          </p:cNvPr>
          <p:cNvSpPr txBox="1"/>
          <p:nvPr/>
        </p:nvSpPr>
        <p:spPr>
          <a:xfrm>
            <a:off x="926229" y="5511575"/>
            <a:ext cx="4079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                                                                  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           .</a:t>
            </a:r>
          </a:p>
        </p:txBody>
      </p:sp>
    </p:spTree>
    <p:extLst>
      <p:ext uri="{BB962C8B-B14F-4D97-AF65-F5344CB8AC3E}">
        <p14:creationId xmlns:p14="http://schemas.microsoft.com/office/powerpoint/2010/main" val="85552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9652-1CBA-00C3-A6CD-7D1F4D04B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chemeClr val="tx1">
                    <a:lumMod val="65000"/>
                    <a:lumOff val="35000"/>
                  </a:schemeClr>
                </a:solidFill>
              </a:rPr>
              <a:t>Learning </a:t>
            </a:r>
            <a:r>
              <a:rPr lang="it-IT" err="1">
                <a:solidFill>
                  <a:schemeClr val="tx1">
                    <a:lumMod val="65000"/>
                    <a:lumOff val="35000"/>
                  </a:schemeClr>
                </a:solidFill>
              </a:rPr>
              <a:t>Koopman</a:t>
            </a:r>
            <a:r>
              <a:rPr lang="it-IT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it-IT" err="1">
                <a:solidFill>
                  <a:schemeClr val="tx1">
                    <a:lumMod val="65000"/>
                    <a:lumOff val="35000"/>
                  </a:schemeClr>
                </a:solidFill>
              </a:rPr>
              <a:t>Embedding</a:t>
            </a:r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E89F6-BA1B-6196-6F33-86DB4CFEF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594" y="1726536"/>
            <a:ext cx="10685206" cy="4240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800"/>
              <a:t>We want to find  </a:t>
            </a:r>
            <a:r>
              <a:rPr lang="en-GB" sz="1800" err="1"/>
              <a:t>vvvvvvvvvvvvvvv</a:t>
            </a:r>
            <a:r>
              <a:rPr lang="en-GB" sz="1800"/>
              <a:t>  a finite-dimension approximation of       and                               </a:t>
            </a:r>
            <a:r>
              <a:rPr lang="en-GB" sz="1800" err="1"/>
              <a:t>s.t.</a:t>
            </a:r>
            <a:r>
              <a:rPr lang="en-GB" sz="1800"/>
              <a:t>  </a:t>
            </a:r>
          </a:p>
          <a:p>
            <a:pPr marL="0" indent="0">
              <a:buNone/>
            </a:pPr>
            <a:endParaRPr lang="en-GB" sz="180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7561B88-6876-C097-2A9B-27F8B8B8C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29" y="1670993"/>
            <a:ext cx="1812095" cy="36081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5C15111-A841-DC9E-8990-C61B41C5A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678" y="1713721"/>
            <a:ext cx="338979" cy="33071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F626F8B-5C8C-F265-70F0-41684DCD1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0940" y="1621797"/>
            <a:ext cx="1812094" cy="40069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535A430F-8035-C411-7C16-482380E85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4824" y="2864069"/>
            <a:ext cx="3833595" cy="61975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DDD396D5-8481-F021-8ADE-6727AAF3C6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0104"/>
          <a:stretch/>
        </p:blipFill>
        <p:spPr>
          <a:xfrm>
            <a:off x="3934800" y="4117584"/>
            <a:ext cx="4786473" cy="485614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359D89F4-C610-CA74-A58C-B42DCF6532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0271" y="5421957"/>
            <a:ext cx="3039511" cy="439339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0E82E856-E084-8B61-6B19-050E321F2F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4160" y="5421957"/>
            <a:ext cx="2743583" cy="543001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52F48C6-F445-F6E3-027D-17A6BE7472C8}"/>
              </a:ext>
            </a:extLst>
          </p:cNvPr>
          <p:cNvSpPr txBox="1"/>
          <p:nvPr/>
        </p:nvSpPr>
        <p:spPr>
          <a:xfrm>
            <a:off x="838200" y="301546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err="1">
                <a:latin typeface="Arial" panose="020B0604020202020204" pitchFamily="34" charset="0"/>
                <a:cs typeface="Arial" panose="020B0604020202020204" pitchFamily="34" charset="0"/>
              </a:rPr>
              <a:t>Notice</a:t>
            </a:r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6ECE9705-101C-92F2-C6CC-75D32524E0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66355" y="2178755"/>
            <a:ext cx="2705478" cy="523948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C6487F5-CBF9-6A69-B93B-0DF4C587E009}"/>
              </a:ext>
            </a:extLst>
          </p:cNvPr>
          <p:cNvSpPr txBox="1"/>
          <p:nvPr/>
        </p:nvSpPr>
        <p:spPr>
          <a:xfrm>
            <a:off x="834670" y="3644532"/>
            <a:ext cx="486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it-IT" err="1">
                <a:latin typeface="Arial" panose="020B0604020202020204" pitchFamily="34" charset="0"/>
                <a:cs typeface="Arial" panose="020B0604020202020204" pitchFamily="34" charset="0"/>
              </a:rPr>
              <a:t>rewrite</a:t>
            </a:r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err="1">
                <a:latin typeface="Arial" panose="020B0604020202020204" pitchFamily="34" charset="0"/>
                <a:cs typeface="Arial" panose="020B0604020202020204" pitchFamily="34" charset="0"/>
              </a:rPr>
              <a:t>equation</a:t>
            </a:r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 of the system </a:t>
            </a:r>
            <a:r>
              <a:rPr lang="it-IT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37D52B2B-93E6-F2BA-DC8E-A206457F3A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03717" y="4740801"/>
            <a:ext cx="3848637" cy="457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98EE6FB4-0120-E83C-2122-0DC123CBA749}"/>
                  </a:ext>
                </a:extLst>
              </p:cNvPr>
              <p:cNvSpPr txBox="1"/>
              <p:nvPr/>
            </p:nvSpPr>
            <p:spPr>
              <a:xfrm>
                <a:off x="838200" y="5508246"/>
                <a:ext cx="6118021" cy="100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>
                    <a:latin typeface="Arial" panose="020B0604020202020204" pitchFamily="34" charset="0"/>
                    <a:cs typeface="Arial" panose="020B0604020202020204" pitchFamily="34" charset="0"/>
                  </a:rPr>
                  <a:t>We </a:t>
                </a:r>
                <a:r>
                  <a:rPr lang="it-IT" err="1">
                    <a:latin typeface="Arial" panose="020B0604020202020204" pitchFamily="34" charset="0"/>
                    <a:cs typeface="Arial" panose="020B0604020202020204" pitchFamily="34" charset="0"/>
                  </a:rPr>
                  <a:t>define</a:t>
                </a:r>
                <a:r>
                  <a:rPr lang="it-IT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                and </a:t>
                </a:r>
                <a:r>
                  <a:rPr lang="it-IT" err="1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r>
                  <a:rPr lang="it-IT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err="1">
                    <a:latin typeface="Arial" panose="020B0604020202020204" pitchFamily="34" charset="0"/>
                    <a:cs typeface="Arial" panose="020B0604020202020204" pitchFamily="34" charset="0"/>
                  </a:rPr>
                  <a:t>obtain</a:t>
                </a:r>
                <a:r>
                  <a:rPr lang="it-IT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endParaRPr lang="it-IT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it-IT" err="1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r>
                  <a:rPr lang="it-IT">
                    <a:latin typeface="Arial" panose="020B0604020202020204" pitchFamily="34" charset="0"/>
                    <a:cs typeface="Arial" panose="020B0604020202020204" pitchFamily="34" charset="0"/>
                  </a:rPr>
                  <a:t> use a </a:t>
                </a:r>
                <a:r>
                  <a:rPr lang="it-IT" err="1">
                    <a:latin typeface="Arial" panose="020B0604020202020204" pitchFamily="34" charset="0"/>
                    <a:cs typeface="Arial" panose="020B0604020202020204" pitchFamily="34" charset="0"/>
                  </a:rPr>
                  <a:t>neural</a:t>
                </a:r>
                <a:r>
                  <a:rPr lang="it-IT">
                    <a:latin typeface="Arial" panose="020B0604020202020204" pitchFamily="34" charset="0"/>
                    <a:cs typeface="Arial" panose="020B0604020202020204" pitchFamily="34" charset="0"/>
                  </a:rPr>
                  <a:t> model to </a:t>
                </a:r>
                <a:r>
                  <a:rPr lang="it-IT" err="1">
                    <a:latin typeface="Arial" panose="020B0604020202020204" pitchFamily="34" charset="0"/>
                    <a:cs typeface="Arial" panose="020B0604020202020204" pitchFamily="34" charset="0"/>
                  </a:rPr>
                  <a:t>find</a:t>
                </a:r>
                <a:r>
                  <a:rPr lang="it-IT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400" b="0" i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Φ</m:t>
                    </m:r>
                  </m:oMath>
                </a14:m>
                <a:r>
                  <a:rPr lang="it-IT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𝐾</m:t>
                    </m:r>
                  </m:oMath>
                </a14:m>
                <a:r>
                  <a:rPr lang="it-IT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98EE6FB4-0120-E83C-2122-0DC123CBA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08246"/>
                <a:ext cx="6118021" cy="1007135"/>
              </a:xfrm>
              <a:prstGeom prst="rect">
                <a:avLst/>
              </a:prstGeom>
              <a:blipFill>
                <a:blip r:embed="rId11"/>
                <a:stretch>
                  <a:fillRect l="-897" t="-3636" b="-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ttangolo 32">
            <a:extLst>
              <a:ext uri="{FF2B5EF4-FFF2-40B4-BE49-F238E27FC236}">
                <a16:creationId xmlns:a16="http://schemas.microsoft.com/office/drawing/2014/main" id="{E25D52D4-51CE-449C-E4B3-BE8C471B112C}"/>
              </a:ext>
            </a:extLst>
          </p:cNvPr>
          <p:cNvSpPr/>
          <p:nvPr/>
        </p:nvSpPr>
        <p:spPr>
          <a:xfrm>
            <a:off x="7104273" y="5421957"/>
            <a:ext cx="3057892" cy="6272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8246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82690E-427A-79F0-F5AC-A3353B2F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85B8B5B-4F27-9204-27AE-07EB11A2F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946" y="1557131"/>
            <a:ext cx="10234108" cy="4125913"/>
          </a:xfrm>
        </p:spPr>
      </p:pic>
    </p:spTree>
    <p:extLst>
      <p:ext uri="{BB962C8B-B14F-4D97-AF65-F5344CB8AC3E}">
        <p14:creationId xmlns:p14="http://schemas.microsoft.com/office/powerpoint/2010/main" val="35550335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40FFD745500444A0444CB59F8D416E" ma:contentTypeVersion="4" ma:contentTypeDescription="Create a new document." ma:contentTypeScope="" ma:versionID="f35ff86de53721e460fc9e9364c132ef">
  <xsd:schema xmlns:xsd="http://www.w3.org/2001/XMLSchema" xmlns:xs="http://www.w3.org/2001/XMLSchema" xmlns:p="http://schemas.microsoft.com/office/2006/metadata/properties" xmlns:ns2="81754ee1-557e-4dc9-be16-9e332139dd66" targetNamespace="http://schemas.microsoft.com/office/2006/metadata/properties" ma:root="true" ma:fieldsID="8e1e99f8f69e5612ca041f42febdf07c" ns2:_="">
    <xsd:import namespace="81754ee1-557e-4dc9-be16-9e332139dd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754ee1-557e-4dc9-be16-9e332139dd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EB9317-6DA5-4CC5-A204-C10143E3A922}">
  <ds:schemaRefs>
    <ds:schemaRef ds:uri="http://schemas.microsoft.com/office/infopath/2007/PartnerControls"/>
    <ds:schemaRef ds:uri="81754ee1-557e-4dc9-be16-9e332139dd66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9C2BC3F-D6B3-4220-9C2D-D04D2B35BB89}">
  <ds:schemaRefs>
    <ds:schemaRef ds:uri="81754ee1-557e-4dc9-be16-9e332139dd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850AF13-79EC-42BB-9480-1A22A00B96E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3815</TotalTime>
  <Words>1109</Words>
  <Application>Microsoft Office PowerPoint</Application>
  <PresentationFormat>Widescreen</PresentationFormat>
  <Paragraphs>118</Paragraphs>
  <Slides>24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Candara</vt:lpstr>
      <vt:lpstr>Wingdings</vt:lpstr>
      <vt:lpstr>Tema di Office</vt:lpstr>
      <vt:lpstr>Custom Design</vt:lpstr>
      <vt:lpstr>Self-supervised Classification of Clinical Multivariate Time Series using Time Series Dynamics</vt:lpstr>
      <vt:lpstr>Presentation scheme</vt:lpstr>
      <vt:lpstr>Introduction</vt:lpstr>
      <vt:lpstr>Electrocardiogram (ECG)</vt:lpstr>
      <vt:lpstr>Electroencephalogram (EEG)</vt:lpstr>
      <vt:lpstr>Method</vt:lpstr>
      <vt:lpstr>Koopman Theory</vt:lpstr>
      <vt:lpstr>Learning Koopman Embedding</vt:lpstr>
      <vt:lpstr>Model</vt:lpstr>
      <vt:lpstr>Model</vt:lpstr>
      <vt:lpstr>Model</vt:lpstr>
      <vt:lpstr>Model</vt:lpstr>
      <vt:lpstr>Model</vt:lpstr>
      <vt:lpstr>Model</vt:lpstr>
      <vt:lpstr>Losses of the model</vt:lpstr>
      <vt:lpstr>Datasets</vt:lpstr>
      <vt:lpstr>Results (ECG)</vt:lpstr>
      <vt:lpstr>ROC Curves (ECG)</vt:lpstr>
      <vt:lpstr>Results (EEG)</vt:lpstr>
      <vt:lpstr>Dimension of the Embeddings</vt:lpstr>
      <vt:lpstr>Importance of Linearity Constraint </vt:lpstr>
      <vt:lpstr>Conclusions</vt:lpstr>
      <vt:lpstr>Bibliography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>irene dovichi</cp:lastModifiedBy>
  <cp:revision>1</cp:revision>
  <dcterms:created xsi:type="dcterms:W3CDTF">2012-07-30T23:18:30Z</dcterms:created>
  <dcterms:modified xsi:type="dcterms:W3CDTF">2023-12-22T10:43:04Z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0x0101005640FFD745500444A0444CB59F8D416E</vt:lpwstr>
  </property>
</Properties>
</file>