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handoutMasterIdLst>
    <p:handoutMasterId r:id="rId12"/>
  </p:handoutMasterIdLst>
  <p:sldIdLst>
    <p:sldId id="261" r:id="rId2"/>
    <p:sldId id="257" r:id="rId3"/>
    <p:sldId id="276" r:id="rId4"/>
    <p:sldId id="273" r:id="rId5"/>
    <p:sldId id="278" r:id="rId6"/>
    <p:sldId id="274" r:id="rId7"/>
    <p:sldId id="277" r:id="rId8"/>
    <p:sldId id="280" r:id="rId9"/>
    <p:sldId id="27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2982" autoAdjust="0"/>
  </p:normalViewPr>
  <p:slideViewPr>
    <p:cSldViewPr snapToGrid="0">
      <p:cViewPr varScale="1">
        <p:scale>
          <a:sx n="106" d="100"/>
          <a:sy n="106" d="100"/>
        </p:scale>
        <p:origin x="732" y="150"/>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10/19/2019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10/19/2019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2</a:t>
            </a:fld>
            <a:endParaRPr lang="en-US"/>
          </a:p>
        </p:txBody>
      </p:sp>
    </p:spTree>
    <p:extLst>
      <p:ext uri="{BB962C8B-B14F-4D97-AF65-F5344CB8AC3E}">
        <p14:creationId xmlns:p14="http://schemas.microsoft.com/office/powerpoint/2010/main" val="1980303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3</a:t>
            </a:fld>
            <a:endParaRPr lang="en-US"/>
          </a:p>
        </p:txBody>
      </p:sp>
    </p:spTree>
    <p:extLst>
      <p:ext uri="{BB962C8B-B14F-4D97-AF65-F5344CB8AC3E}">
        <p14:creationId xmlns:p14="http://schemas.microsoft.com/office/powerpoint/2010/main" val="12593170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7</a:t>
            </a:fld>
            <a:endParaRPr lang="en-US"/>
          </a:p>
        </p:txBody>
      </p:sp>
    </p:spTree>
    <p:extLst>
      <p:ext uri="{BB962C8B-B14F-4D97-AF65-F5344CB8AC3E}">
        <p14:creationId xmlns:p14="http://schemas.microsoft.com/office/powerpoint/2010/main" val="8812267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8</a:t>
            </a:fld>
            <a:endParaRPr lang="en-US"/>
          </a:p>
        </p:txBody>
      </p:sp>
    </p:spTree>
    <p:extLst>
      <p:ext uri="{BB962C8B-B14F-4D97-AF65-F5344CB8AC3E}">
        <p14:creationId xmlns:p14="http://schemas.microsoft.com/office/powerpoint/2010/main" val="2031518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9</a:t>
            </a:fld>
            <a:endParaRPr lang="en-US"/>
          </a:p>
        </p:txBody>
      </p:sp>
    </p:spTree>
    <p:extLst>
      <p:ext uri="{BB962C8B-B14F-4D97-AF65-F5344CB8AC3E}">
        <p14:creationId xmlns:p14="http://schemas.microsoft.com/office/powerpoint/2010/main" val="2200306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10/19/2019</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10/19/2019</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10/19/2019</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10/19/2019</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10/19/2019</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10/19/2019</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10/19/2019</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10/19/2019</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10/19/2019</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Tutorial 4</a:t>
            </a:r>
          </a:p>
        </p:txBody>
      </p:sp>
      <p:sp>
        <p:nvSpPr>
          <p:cNvPr id="3" name="Subtitle 2"/>
          <p:cNvSpPr>
            <a:spLocks noGrp="1"/>
          </p:cNvSpPr>
          <p:nvPr>
            <p:ph type="subTitle" idx="1"/>
          </p:nvPr>
        </p:nvSpPr>
        <p:spPr/>
        <p:txBody>
          <a:bodyPr/>
          <a:lstStyle/>
          <a:p>
            <a:r>
              <a:rPr lang="en-US" dirty="0"/>
              <a:t>Morphology</a:t>
            </a:r>
          </a:p>
        </p:txBody>
      </p:sp>
      <p:sp>
        <p:nvSpPr>
          <p:cNvPr id="4" name="TextBox 3">
            <a:extLst>
              <a:ext uri="{FF2B5EF4-FFF2-40B4-BE49-F238E27FC236}">
                <a16:creationId xmlns:a16="http://schemas.microsoft.com/office/drawing/2014/main" id="{CC157E42-8821-4019-A209-A2CAD50748AE}"/>
              </a:ext>
            </a:extLst>
          </p:cNvPr>
          <p:cNvSpPr txBox="1"/>
          <p:nvPr/>
        </p:nvSpPr>
        <p:spPr>
          <a:xfrm>
            <a:off x="1288252" y="603349"/>
            <a:ext cx="5438348" cy="1200329"/>
          </a:xfrm>
          <a:prstGeom prst="rect">
            <a:avLst/>
          </a:prstGeom>
          <a:noFill/>
        </p:spPr>
        <p:txBody>
          <a:bodyPr wrap="none" rtlCol="0">
            <a:spAutoFit/>
          </a:bodyPr>
          <a:lstStyle/>
          <a:p>
            <a:r>
              <a:rPr lang="en-US" dirty="0"/>
              <a:t>Computer Engineering Department</a:t>
            </a:r>
          </a:p>
          <a:p>
            <a:r>
              <a:rPr lang="en-US" dirty="0"/>
              <a:t>Faculty of Engineering</a:t>
            </a:r>
          </a:p>
          <a:p>
            <a:r>
              <a:rPr lang="en-US" dirty="0"/>
              <a:t>Cairo University </a:t>
            </a:r>
          </a:p>
          <a:p>
            <a:r>
              <a:rPr lang="en-US" dirty="0"/>
              <a:t>Image Processing &amp; Computer Vision - CMP(N)446</a:t>
            </a:r>
          </a:p>
        </p:txBody>
      </p:sp>
      <p:pic>
        <p:nvPicPr>
          <p:cNvPr id="1026" name="Picture 2">
            <a:extLst>
              <a:ext uri="{FF2B5EF4-FFF2-40B4-BE49-F238E27FC236}">
                <a16:creationId xmlns:a16="http://schemas.microsoft.com/office/drawing/2014/main" id="{8E7C90BC-85FF-4382-AE54-33BBB6B4A6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36998" y="603349"/>
            <a:ext cx="666750" cy="962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1334" y="1785436"/>
            <a:ext cx="5729331" cy="3287128"/>
          </a:xfrm>
        </p:spPr>
        <p:txBody>
          <a:bodyPr anchor="ctr">
            <a:normAutofit/>
          </a:bodyPr>
          <a:lstStyle/>
          <a:p>
            <a:pPr algn="ctr"/>
            <a:r>
              <a:rPr lang="en-US" sz="8000" dirty="0"/>
              <a:t>Quiz Time</a:t>
            </a:r>
          </a:p>
        </p:txBody>
      </p:sp>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1334" y="1785436"/>
            <a:ext cx="5729331" cy="3287128"/>
          </a:xfrm>
        </p:spPr>
        <p:txBody>
          <a:bodyPr anchor="ctr">
            <a:normAutofit/>
          </a:bodyPr>
          <a:lstStyle/>
          <a:p>
            <a:pPr algn="ctr"/>
            <a:r>
              <a:rPr lang="en-US" sz="8000" dirty="0"/>
              <a:t>Sheet Time</a:t>
            </a:r>
          </a:p>
        </p:txBody>
      </p:sp>
    </p:spTree>
    <p:extLst>
      <p:ext uri="{BB962C8B-B14F-4D97-AF65-F5344CB8AC3E}">
        <p14:creationId xmlns:p14="http://schemas.microsoft.com/office/powerpoint/2010/main" val="4078240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AB5EF-4D06-4AD0-8D4A-8F72A84123E2}"/>
              </a:ext>
            </a:extLst>
          </p:cNvPr>
          <p:cNvSpPr>
            <a:spLocks noGrp="1"/>
          </p:cNvSpPr>
          <p:nvPr>
            <p:ph type="title"/>
          </p:nvPr>
        </p:nvSpPr>
        <p:spPr/>
        <p:txBody>
          <a:bodyPr/>
          <a:lstStyle/>
          <a:p>
            <a:r>
              <a:rPr lang="en-US" dirty="0"/>
              <a:t>Lab 4</a:t>
            </a:r>
          </a:p>
        </p:txBody>
      </p:sp>
      <p:sp>
        <p:nvSpPr>
          <p:cNvPr id="3" name="Text Placeholder 2">
            <a:extLst>
              <a:ext uri="{FF2B5EF4-FFF2-40B4-BE49-F238E27FC236}">
                <a16:creationId xmlns:a16="http://schemas.microsoft.com/office/drawing/2014/main" id="{73BD983E-572A-459F-9D47-A8C2369F2347}"/>
              </a:ext>
            </a:extLst>
          </p:cNvPr>
          <p:cNvSpPr>
            <a:spLocks noGrp="1"/>
          </p:cNvSpPr>
          <p:nvPr>
            <p:ph type="body" idx="1"/>
          </p:nvPr>
        </p:nvSpPr>
        <p:spPr/>
        <p:txBody>
          <a:bodyPr/>
          <a:lstStyle/>
          <a:p>
            <a:r>
              <a:rPr lang="en-US" dirty="0"/>
              <a:t>Morphology</a:t>
            </a:r>
          </a:p>
        </p:txBody>
      </p:sp>
    </p:spTree>
    <p:extLst>
      <p:ext uri="{BB962C8B-B14F-4D97-AF65-F5344CB8AC3E}">
        <p14:creationId xmlns:p14="http://schemas.microsoft.com/office/powerpoint/2010/main" val="4188006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8E422-9219-4EF5-9B68-8038D83D4071}"/>
              </a:ext>
            </a:extLst>
          </p:cNvPr>
          <p:cNvSpPr>
            <a:spLocks noGrp="1"/>
          </p:cNvSpPr>
          <p:nvPr>
            <p:ph type="title"/>
          </p:nvPr>
        </p:nvSpPr>
        <p:spPr/>
        <p:txBody>
          <a:bodyPr/>
          <a:lstStyle/>
          <a:p>
            <a:r>
              <a:rPr lang="en-US" dirty="0"/>
              <a:t>Required</a:t>
            </a:r>
          </a:p>
        </p:txBody>
      </p:sp>
      <p:sp>
        <p:nvSpPr>
          <p:cNvPr id="3" name="Content Placeholder 2">
            <a:extLst>
              <a:ext uri="{FF2B5EF4-FFF2-40B4-BE49-F238E27FC236}">
                <a16:creationId xmlns:a16="http://schemas.microsoft.com/office/drawing/2014/main" id="{A6D37B70-1F92-442D-8382-AA5287E75910}"/>
              </a:ext>
            </a:extLst>
          </p:cNvPr>
          <p:cNvSpPr>
            <a:spLocks noGrp="1"/>
          </p:cNvSpPr>
          <p:nvPr>
            <p:ph idx="1"/>
          </p:nvPr>
        </p:nvSpPr>
        <p:spPr/>
        <p:txBody>
          <a:bodyPr/>
          <a:lstStyle/>
          <a:p>
            <a:r>
              <a:rPr lang="en-US" dirty="0"/>
              <a:t>You are required to implement/consume functions that apply the following morphological operations to images:</a:t>
            </a:r>
          </a:p>
          <a:p>
            <a:pPr lvl="1"/>
            <a:r>
              <a:rPr lang="en-US" dirty="0"/>
              <a:t>Erosion/Dilation</a:t>
            </a:r>
          </a:p>
          <a:p>
            <a:pPr lvl="1"/>
            <a:r>
              <a:rPr lang="en-US" dirty="0"/>
              <a:t>Opening/Closing</a:t>
            </a:r>
          </a:p>
          <a:p>
            <a:pPr lvl="1"/>
            <a:r>
              <a:rPr lang="en-US" dirty="0"/>
              <a:t>Skeletonization</a:t>
            </a:r>
          </a:p>
          <a:p>
            <a:pPr lvl="1"/>
            <a:r>
              <a:rPr lang="en-US" dirty="0"/>
              <a:t>Thinning</a:t>
            </a:r>
          </a:p>
        </p:txBody>
      </p:sp>
    </p:spTree>
    <p:extLst>
      <p:ext uri="{BB962C8B-B14F-4D97-AF65-F5344CB8AC3E}">
        <p14:creationId xmlns:p14="http://schemas.microsoft.com/office/powerpoint/2010/main" val="3646404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E6687-68BC-4858-B23C-596D03457172}"/>
              </a:ext>
            </a:extLst>
          </p:cNvPr>
          <p:cNvSpPr>
            <a:spLocks noGrp="1"/>
          </p:cNvSpPr>
          <p:nvPr>
            <p:ph type="title"/>
          </p:nvPr>
        </p:nvSpPr>
        <p:spPr>
          <a:xfrm>
            <a:off x="966216" y="503853"/>
            <a:ext cx="9930384" cy="1142385"/>
          </a:xfrm>
        </p:spPr>
        <p:txBody>
          <a:bodyPr/>
          <a:lstStyle/>
          <a:p>
            <a:r>
              <a:rPr lang="en-US" dirty="0"/>
              <a:t>Part 1: </a:t>
            </a:r>
            <a:br>
              <a:rPr lang="en-US" dirty="0"/>
            </a:br>
            <a:r>
              <a:rPr lang="en-US" dirty="0"/>
              <a:t>	     Erosion				  Dilation</a:t>
            </a:r>
          </a:p>
        </p:txBody>
      </p:sp>
      <p:sp>
        <p:nvSpPr>
          <p:cNvPr id="12" name="TextBox 11">
            <a:extLst>
              <a:ext uri="{FF2B5EF4-FFF2-40B4-BE49-F238E27FC236}">
                <a16:creationId xmlns:a16="http://schemas.microsoft.com/office/drawing/2014/main" id="{C102C976-F776-4034-B7A6-BF1A589B06C2}"/>
              </a:ext>
            </a:extLst>
          </p:cNvPr>
          <p:cNvSpPr txBox="1"/>
          <p:nvPr/>
        </p:nvSpPr>
        <p:spPr>
          <a:xfrm>
            <a:off x="966216" y="1646238"/>
            <a:ext cx="4968240" cy="646331"/>
          </a:xfrm>
          <a:prstGeom prst="rect">
            <a:avLst/>
          </a:prstGeom>
          <a:noFill/>
        </p:spPr>
        <p:txBody>
          <a:bodyPr wrap="square" rtlCol="0">
            <a:spAutoFit/>
          </a:bodyPr>
          <a:lstStyle/>
          <a:p>
            <a:r>
              <a:rPr lang="en-US" b="1" dirty="0"/>
              <a:t>Purpose:</a:t>
            </a:r>
            <a:r>
              <a:rPr lang="en-US" dirty="0"/>
              <a:t> Removes islands and small objects so that only substantive objects remain.</a:t>
            </a:r>
          </a:p>
        </p:txBody>
      </p:sp>
      <p:sp>
        <p:nvSpPr>
          <p:cNvPr id="9" name="TextBox 8">
            <a:extLst>
              <a:ext uri="{FF2B5EF4-FFF2-40B4-BE49-F238E27FC236}">
                <a16:creationId xmlns:a16="http://schemas.microsoft.com/office/drawing/2014/main" id="{3886802F-51B3-437F-BF5A-C95D4E2E43E7}"/>
              </a:ext>
            </a:extLst>
          </p:cNvPr>
          <p:cNvSpPr txBox="1"/>
          <p:nvPr/>
        </p:nvSpPr>
        <p:spPr>
          <a:xfrm>
            <a:off x="6504433" y="1646238"/>
            <a:ext cx="4392167" cy="923330"/>
          </a:xfrm>
          <a:prstGeom prst="rect">
            <a:avLst/>
          </a:prstGeom>
          <a:noFill/>
        </p:spPr>
        <p:txBody>
          <a:bodyPr wrap="square" rtlCol="0">
            <a:spAutoFit/>
          </a:bodyPr>
          <a:lstStyle/>
          <a:p>
            <a:r>
              <a:rPr lang="en-US" b="1" dirty="0"/>
              <a:t>Purpose:</a:t>
            </a:r>
            <a:r>
              <a:rPr lang="en-US" dirty="0"/>
              <a:t> Makes objects more visible and fills in small holes in objects</a:t>
            </a:r>
          </a:p>
          <a:p>
            <a:endParaRPr lang="en-US" dirty="0"/>
          </a:p>
        </p:txBody>
      </p:sp>
      <p:pic>
        <p:nvPicPr>
          <p:cNvPr id="3" name="Picture 2">
            <a:extLst>
              <a:ext uri="{FF2B5EF4-FFF2-40B4-BE49-F238E27FC236}">
                <a16:creationId xmlns:a16="http://schemas.microsoft.com/office/drawing/2014/main" id="{5FD54929-7606-439D-8950-CAA9FFC3ED3F}"/>
              </a:ext>
            </a:extLst>
          </p:cNvPr>
          <p:cNvPicPr>
            <a:picLocks noChangeAspect="1"/>
          </p:cNvPicPr>
          <p:nvPr/>
        </p:nvPicPr>
        <p:blipFill>
          <a:blip r:embed="rId2"/>
          <a:stretch>
            <a:fillRect/>
          </a:stretch>
        </p:blipFill>
        <p:spPr>
          <a:xfrm>
            <a:off x="966216" y="2569568"/>
            <a:ext cx="4886325" cy="952500"/>
          </a:xfrm>
          <a:prstGeom prst="rect">
            <a:avLst/>
          </a:prstGeom>
        </p:spPr>
      </p:pic>
      <p:pic>
        <p:nvPicPr>
          <p:cNvPr id="10" name="Picture 9">
            <a:extLst>
              <a:ext uri="{FF2B5EF4-FFF2-40B4-BE49-F238E27FC236}">
                <a16:creationId xmlns:a16="http://schemas.microsoft.com/office/drawing/2014/main" id="{32E3DFEA-E5C9-434A-8FC6-7291F6D8C564}"/>
              </a:ext>
            </a:extLst>
          </p:cNvPr>
          <p:cNvPicPr>
            <a:picLocks noChangeAspect="1"/>
          </p:cNvPicPr>
          <p:nvPr/>
        </p:nvPicPr>
        <p:blipFill>
          <a:blip r:embed="rId3"/>
          <a:stretch>
            <a:fillRect/>
          </a:stretch>
        </p:blipFill>
        <p:spPr>
          <a:xfrm>
            <a:off x="6243066" y="2531468"/>
            <a:ext cx="4914900" cy="1028700"/>
          </a:xfrm>
          <a:prstGeom prst="rect">
            <a:avLst/>
          </a:prstGeom>
        </p:spPr>
      </p:pic>
      <p:pic>
        <p:nvPicPr>
          <p:cNvPr id="13" name="Picture 12">
            <a:extLst>
              <a:ext uri="{FF2B5EF4-FFF2-40B4-BE49-F238E27FC236}">
                <a16:creationId xmlns:a16="http://schemas.microsoft.com/office/drawing/2014/main" id="{AF24344F-F456-4844-9171-FFE49DD8B4A3}"/>
              </a:ext>
            </a:extLst>
          </p:cNvPr>
          <p:cNvPicPr>
            <a:picLocks noChangeAspect="1"/>
          </p:cNvPicPr>
          <p:nvPr/>
        </p:nvPicPr>
        <p:blipFill>
          <a:blip r:embed="rId4"/>
          <a:stretch>
            <a:fillRect/>
          </a:stretch>
        </p:blipFill>
        <p:spPr>
          <a:xfrm>
            <a:off x="3566541" y="4565432"/>
            <a:ext cx="4857750" cy="981075"/>
          </a:xfrm>
          <a:prstGeom prst="rect">
            <a:avLst/>
          </a:prstGeom>
        </p:spPr>
      </p:pic>
      <p:cxnSp>
        <p:nvCxnSpPr>
          <p:cNvPr id="15" name="Straight Arrow Connector 14">
            <a:extLst>
              <a:ext uri="{FF2B5EF4-FFF2-40B4-BE49-F238E27FC236}">
                <a16:creationId xmlns:a16="http://schemas.microsoft.com/office/drawing/2014/main" id="{00FD70D2-6DC2-444C-8AF7-AA37C44F03E6}"/>
              </a:ext>
            </a:extLst>
          </p:cNvPr>
          <p:cNvCxnSpPr>
            <a:cxnSpLocks/>
          </p:cNvCxnSpPr>
          <p:nvPr/>
        </p:nvCxnSpPr>
        <p:spPr>
          <a:xfrm flipH="1" flipV="1">
            <a:off x="4974336" y="3593460"/>
            <a:ext cx="438912" cy="905388"/>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B9F458B8-A19B-460C-8D77-D4B186FF76E1}"/>
              </a:ext>
            </a:extLst>
          </p:cNvPr>
          <p:cNvCxnSpPr>
            <a:cxnSpLocks/>
          </p:cNvCxnSpPr>
          <p:nvPr/>
        </p:nvCxnSpPr>
        <p:spPr>
          <a:xfrm flipV="1">
            <a:off x="6778754" y="3600542"/>
            <a:ext cx="438912" cy="905388"/>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98317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AD7AE08-6C5D-45CB-B2A6-E0270823D5E9}"/>
              </a:ext>
            </a:extLst>
          </p:cNvPr>
          <p:cNvSpPr>
            <a:spLocks noGrp="1"/>
          </p:cNvSpPr>
          <p:nvPr>
            <p:ph type="title"/>
          </p:nvPr>
        </p:nvSpPr>
        <p:spPr>
          <a:xfrm>
            <a:off x="966216" y="503853"/>
            <a:ext cx="9930384" cy="1142385"/>
          </a:xfrm>
        </p:spPr>
        <p:txBody>
          <a:bodyPr/>
          <a:lstStyle/>
          <a:p>
            <a:r>
              <a:rPr lang="en-US"/>
              <a:t>Part 2: </a:t>
            </a:r>
            <a:br>
              <a:rPr lang="en-US" dirty="0"/>
            </a:br>
            <a:r>
              <a:rPr lang="en-US" dirty="0"/>
              <a:t>	     Opening				  Closing</a:t>
            </a:r>
          </a:p>
        </p:txBody>
      </p:sp>
      <p:pic>
        <p:nvPicPr>
          <p:cNvPr id="6" name="Picture 5">
            <a:extLst>
              <a:ext uri="{FF2B5EF4-FFF2-40B4-BE49-F238E27FC236}">
                <a16:creationId xmlns:a16="http://schemas.microsoft.com/office/drawing/2014/main" id="{98344C06-CEF7-437F-93E7-0CB0C498AFA6}"/>
              </a:ext>
            </a:extLst>
          </p:cNvPr>
          <p:cNvPicPr>
            <a:picLocks noChangeAspect="1"/>
          </p:cNvPicPr>
          <p:nvPr/>
        </p:nvPicPr>
        <p:blipFill>
          <a:blip r:embed="rId3"/>
          <a:stretch>
            <a:fillRect/>
          </a:stretch>
        </p:blipFill>
        <p:spPr>
          <a:xfrm>
            <a:off x="1873948" y="2667762"/>
            <a:ext cx="3152775" cy="1476375"/>
          </a:xfrm>
          <a:prstGeom prst="rect">
            <a:avLst/>
          </a:prstGeom>
        </p:spPr>
      </p:pic>
      <p:pic>
        <p:nvPicPr>
          <p:cNvPr id="7" name="Picture 6">
            <a:extLst>
              <a:ext uri="{FF2B5EF4-FFF2-40B4-BE49-F238E27FC236}">
                <a16:creationId xmlns:a16="http://schemas.microsoft.com/office/drawing/2014/main" id="{E2063D01-3B72-43BD-B858-E4251508FE9F}"/>
              </a:ext>
            </a:extLst>
          </p:cNvPr>
          <p:cNvPicPr>
            <a:picLocks noChangeAspect="1"/>
          </p:cNvPicPr>
          <p:nvPr/>
        </p:nvPicPr>
        <p:blipFill>
          <a:blip r:embed="rId4"/>
          <a:stretch>
            <a:fillRect/>
          </a:stretch>
        </p:blipFill>
        <p:spPr>
          <a:xfrm>
            <a:off x="6943153" y="2686050"/>
            <a:ext cx="3133725" cy="1485900"/>
          </a:xfrm>
          <a:prstGeom prst="rect">
            <a:avLst/>
          </a:prstGeom>
        </p:spPr>
      </p:pic>
      <p:sp>
        <p:nvSpPr>
          <p:cNvPr id="12" name="TextBox 11">
            <a:extLst>
              <a:ext uri="{FF2B5EF4-FFF2-40B4-BE49-F238E27FC236}">
                <a16:creationId xmlns:a16="http://schemas.microsoft.com/office/drawing/2014/main" id="{6AFF61BF-A8BF-4CA8-9453-952FFB29BDCC}"/>
              </a:ext>
            </a:extLst>
          </p:cNvPr>
          <p:cNvSpPr txBox="1"/>
          <p:nvPr/>
        </p:nvSpPr>
        <p:spPr>
          <a:xfrm>
            <a:off x="966216" y="1646238"/>
            <a:ext cx="4968240" cy="923330"/>
          </a:xfrm>
          <a:prstGeom prst="rect">
            <a:avLst/>
          </a:prstGeom>
          <a:noFill/>
        </p:spPr>
        <p:txBody>
          <a:bodyPr wrap="square" rtlCol="0">
            <a:spAutoFit/>
          </a:bodyPr>
          <a:lstStyle/>
          <a:p>
            <a:r>
              <a:rPr lang="en-US" b="1" dirty="0"/>
              <a:t>Purpose:</a:t>
            </a:r>
            <a:r>
              <a:rPr lang="en-US" dirty="0"/>
              <a:t> Removes internal noise in an image while safeguarding certain foreground region according to the structuring element</a:t>
            </a:r>
          </a:p>
        </p:txBody>
      </p:sp>
      <p:sp>
        <p:nvSpPr>
          <p:cNvPr id="13" name="TextBox 12">
            <a:extLst>
              <a:ext uri="{FF2B5EF4-FFF2-40B4-BE49-F238E27FC236}">
                <a16:creationId xmlns:a16="http://schemas.microsoft.com/office/drawing/2014/main" id="{22C0A68B-6BF1-45C4-93F4-A4DD9B40DC08}"/>
              </a:ext>
            </a:extLst>
          </p:cNvPr>
          <p:cNvSpPr txBox="1"/>
          <p:nvPr/>
        </p:nvSpPr>
        <p:spPr>
          <a:xfrm>
            <a:off x="6504433" y="1646238"/>
            <a:ext cx="4392167" cy="923330"/>
          </a:xfrm>
          <a:prstGeom prst="rect">
            <a:avLst/>
          </a:prstGeom>
          <a:noFill/>
        </p:spPr>
        <p:txBody>
          <a:bodyPr wrap="square" rtlCol="0">
            <a:spAutoFit/>
          </a:bodyPr>
          <a:lstStyle/>
          <a:p>
            <a:r>
              <a:rPr lang="en-US" b="1" dirty="0"/>
              <a:t>Purpose:</a:t>
            </a:r>
            <a:r>
              <a:rPr lang="en-US" dirty="0"/>
              <a:t> Enlarges the boundaries of foreground (bright) regions while preserving background regions</a:t>
            </a:r>
          </a:p>
        </p:txBody>
      </p:sp>
      <p:pic>
        <p:nvPicPr>
          <p:cNvPr id="8" name="Picture 7">
            <a:extLst>
              <a:ext uri="{FF2B5EF4-FFF2-40B4-BE49-F238E27FC236}">
                <a16:creationId xmlns:a16="http://schemas.microsoft.com/office/drawing/2014/main" id="{74850BED-3EAE-4A23-AE27-350C1A5C3F08}"/>
              </a:ext>
            </a:extLst>
          </p:cNvPr>
          <p:cNvPicPr>
            <a:picLocks noChangeAspect="1"/>
          </p:cNvPicPr>
          <p:nvPr/>
        </p:nvPicPr>
        <p:blipFill>
          <a:blip r:embed="rId5"/>
          <a:stretch>
            <a:fillRect/>
          </a:stretch>
        </p:blipFill>
        <p:spPr>
          <a:xfrm>
            <a:off x="4378833" y="4599941"/>
            <a:ext cx="3105150" cy="1495425"/>
          </a:xfrm>
          <a:prstGeom prst="rect">
            <a:avLst/>
          </a:prstGeom>
        </p:spPr>
      </p:pic>
      <p:cxnSp>
        <p:nvCxnSpPr>
          <p:cNvPr id="17" name="Straight Arrow Connector 16">
            <a:extLst>
              <a:ext uri="{FF2B5EF4-FFF2-40B4-BE49-F238E27FC236}">
                <a16:creationId xmlns:a16="http://schemas.microsoft.com/office/drawing/2014/main" id="{DEB28CB3-C088-45EF-9D0C-4B57D178427A}"/>
              </a:ext>
            </a:extLst>
          </p:cNvPr>
          <p:cNvCxnSpPr>
            <a:cxnSpLocks/>
          </p:cNvCxnSpPr>
          <p:nvPr/>
        </p:nvCxnSpPr>
        <p:spPr>
          <a:xfrm flipH="1" flipV="1">
            <a:off x="3691126" y="4228719"/>
            <a:ext cx="438912" cy="905388"/>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6DCDCE3F-EBED-42CC-B402-C5712CA1F1B8}"/>
              </a:ext>
            </a:extLst>
          </p:cNvPr>
          <p:cNvCxnSpPr>
            <a:cxnSpLocks/>
          </p:cNvCxnSpPr>
          <p:nvPr/>
        </p:nvCxnSpPr>
        <p:spPr>
          <a:xfrm flipV="1">
            <a:off x="7732778" y="4228719"/>
            <a:ext cx="438912" cy="905388"/>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54508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2EB60-1BF2-43D9-960D-3CC580F0F8D2}"/>
              </a:ext>
            </a:extLst>
          </p:cNvPr>
          <p:cNvSpPr>
            <a:spLocks noGrp="1"/>
          </p:cNvSpPr>
          <p:nvPr>
            <p:ph type="title"/>
          </p:nvPr>
        </p:nvSpPr>
        <p:spPr>
          <a:xfrm>
            <a:off x="1032853" y="503853"/>
            <a:ext cx="10455998" cy="1142385"/>
          </a:xfrm>
        </p:spPr>
        <p:txBody>
          <a:bodyPr/>
          <a:lstStyle/>
          <a:p>
            <a:r>
              <a:rPr lang="en-US" dirty="0"/>
              <a:t>Part 3: Skeletonization</a:t>
            </a:r>
          </a:p>
        </p:txBody>
      </p:sp>
      <p:sp>
        <p:nvSpPr>
          <p:cNvPr id="9" name="TextBox 8">
            <a:extLst>
              <a:ext uri="{FF2B5EF4-FFF2-40B4-BE49-F238E27FC236}">
                <a16:creationId xmlns:a16="http://schemas.microsoft.com/office/drawing/2014/main" id="{B3E64AB4-2FF3-4A0D-A339-2CF7C4EA37F0}"/>
              </a:ext>
            </a:extLst>
          </p:cNvPr>
          <p:cNvSpPr txBox="1"/>
          <p:nvPr/>
        </p:nvSpPr>
        <p:spPr>
          <a:xfrm>
            <a:off x="966216" y="1646238"/>
            <a:ext cx="10308336" cy="1200329"/>
          </a:xfrm>
          <a:prstGeom prst="rect">
            <a:avLst/>
          </a:prstGeom>
          <a:noFill/>
        </p:spPr>
        <p:txBody>
          <a:bodyPr wrap="square" rtlCol="0">
            <a:spAutoFit/>
          </a:bodyPr>
          <a:lstStyle/>
          <a:p>
            <a:r>
              <a:rPr lang="en-US" b="1" dirty="0"/>
              <a:t>Purpose:</a:t>
            </a:r>
            <a:r>
              <a:rPr lang="en-US" dirty="0"/>
              <a:t> </a:t>
            </a:r>
            <a:r>
              <a:rPr lang="en-US" dirty="0">
                <a:solidFill>
                  <a:srgbClr val="000000"/>
                </a:solidFill>
              </a:rPr>
              <a:t>Reduces foreground regions in a binary image to a skeletal remnant that largely preserves the extent and connectivity of the original region while throwing away most of the original foreground pixels.</a:t>
            </a:r>
            <a:endParaRPr lang="en-US" dirty="0"/>
          </a:p>
          <a:p>
            <a:endParaRPr lang="en-US" dirty="0"/>
          </a:p>
        </p:txBody>
      </p:sp>
      <p:pic>
        <p:nvPicPr>
          <p:cNvPr id="11" name="Picture 10">
            <a:extLst>
              <a:ext uri="{FF2B5EF4-FFF2-40B4-BE49-F238E27FC236}">
                <a16:creationId xmlns:a16="http://schemas.microsoft.com/office/drawing/2014/main" id="{7358A875-8C49-450C-9195-DB11E0B7A476}"/>
              </a:ext>
            </a:extLst>
          </p:cNvPr>
          <p:cNvPicPr>
            <a:picLocks noChangeAspect="1"/>
          </p:cNvPicPr>
          <p:nvPr/>
        </p:nvPicPr>
        <p:blipFill>
          <a:blip r:embed="rId3"/>
          <a:stretch>
            <a:fillRect/>
          </a:stretch>
        </p:blipFill>
        <p:spPr>
          <a:xfrm>
            <a:off x="2673599" y="2665706"/>
            <a:ext cx="3257550" cy="3286125"/>
          </a:xfrm>
          <a:prstGeom prst="rect">
            <a:avLst/>
          </a:prstGeom>
        </p:spPr>
      </p:pic>
      <p:pic>
        <p:nvPicPr>
          <p:cNvPr id="12" name="Picture 11">
            <a:extLst>
              <a:ext uri="{FF2B5EF4-FFF2-40B4-BE49-F238E27FC236}">
                <a16:creationId xmlns:a16="http://schemas.microsoft.com/office/drawing/2014/main" id="{D3808E48-30E7-4347-B028-5E06D3B228A6}"/>
              </a:ext>
            </a:extLst>
          </p:cNvPr>
          <p:cNvPicPr>
            <a:picLocks noChangeAspect="1"/>
          </p:cNvPicPr>
          <p:nvPr/>
        </p:nvPicPr>
        <p:blipFill>
          <a:blip r:embed="rId4"/>
          <a:stretch>
            <a:fillRect/>
          </a:stretch>
        </p:blipFill>
        <p:spPr>
          <a:xfrm>
            <a:off x="6260852" y="2665706"/>
            <a:ext cx="2952750" cy="3267075"/>
          </a:xfrm>
          <a:prstGeom prst="rect">
            <a:avLst/>
          </a:prstGeom>
        </p:spPr>
      </p:pic>
    </p:spTree>
    <p:extLst>
      <p:ext uri="{BB962C8B-B14F-4D97-AF65-F5344CB8AC3E}">
        <p14:creationId xmlns:p14="http://schemas.microsoft.com/office/powerpoint/2010/main" val="1101410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2EB60-1BF2-43D9-960D-3CC580F0F8D2}"/>
              </a:ext>
            </a:extLst>
          </p:cNvPr>
          <p:cNvSpPr>
            <a:spLocks noGrp="1"/>
          </p:cNvSpPr>
          <p:nvPr>
            <p:ph type="title"/>
          </p:nvPr>
        </p:nvSpPr>
        <p:spPr>
          <a:xfrm>
            <a:off x="1032853" y="503853"/>
            <a:ext cx="10455998" cy="1142385"/>
          </a:xfrm>
        </p:spPr>
        <p:txBody>
          <a:bodyPr/>
          <a:lstStyle/>
          <a:p>
            <a:r>
              <a:rPr lang="en-US" dirty="0"/>
              <a:t>Part 4: Thinning</a:t>
            </a:r>
          </a:p>
        </p:txBody>
      </p:sp>
      <p:sp>
        <p:nvSpPr>
          <p:cNvPr id="8" name="TextBox 7">
            <a:extLst>
              <a:ext uri="{FF2B5EF4-FFF2-40B4-BE49-F238E27FC236}">
                <a16:creationId xmlns:a16="http://schemas.microsoft.com/office/drawing/2014/main" id="{00B843BB-DB1A-4691-B194-0B912A5E3EA8}"/>
              </a:ext>
            </a:extLst>
          </p:cNvPr>
          <p:cNvSpPr txBox="1"/>
          <p:nvPr/>
        </p:nvSpPr>
        <p:spPr>
          <a:xfrm>
            <a:off x="966216" y="1646238"/>
            <a:ext cx="10308336" cy="1200329"/>
          </a:xfrm>
          <a:prstGeom prst="rect">
            <a:avLst/>
          </a:prstGeom>
          <a:noFill/>
        </p:spPr>
        <p:txBody>
          <a:bodyPr wrap="square" rtlCol="0">
            <a:spAutoFit/>
          </a:bodyPr>
          <a:lstStyle/>
          <a:p>
            <a:r>
              <a:rPr lang="en-US" b="1" dirty="0"/>
              <a:t>Purpose:</a:t>
            </a:r>
            <a:r>
              <a:rPr lang="en-US" dirty="0"/>
              <a:t> Usually used to </a:t>
            </a:r>
            <a:r>
              <a:rPr lang="en-US" dirty="0">
                <a:solidFill>
                  <a:srgbClr val="000000"/>
                </a:solidFill>
              </a:rPr>
              <a:t>post-process the output of edge detectors by reducing all lines to single pixel thickness. Unlike Skeletonization, thinning doesn’t retain the size of the input objects (end points usually don’t extend to edges).</a:t>
            </a:r>
            <a:endParaRPr lang="en-US" dirty="0"/>
          </a:p>
          <a:p>
            <a:endParaRPr lang="en-US" dirty="0"/>
          </a:p>
        </p:txBody>
      </p:sp>
      <p:pic>
        <p:nvPicPr>
          <p:cNvPr id="9" name="Picture 8">
            <a:extLst>
              <a:ext uri="{FF2B5EF4-FFF2-40B4-BE49-F238E27FC236}">
                <a16:creationId xmlns:a16="http://schemas.microsoft.com/office/drawing/2014/main" id="{FD9F4FC0-77CA-4274-BC5B-D0B1C623EF18}"/>
              </a:ext>
            </a:extLst>
          </p:cNvPr>
          <p:cNvPicPr>
            <a:picLocks noChangeAspect="1"/>
          </p:cNvPicPr>
          <p:nvPr/>
        </p:nvPicPr>
        <p:blipFill>
          <a:blip r:embed="rId3"/>
          <a:stretch>
            <a:fillRect/>
          </a:stretch>
        </p:blipFill>
        <p:spPr>
          <a:xfrm>
            <a:off x="3486150" y="2631032"/>
            <a:ext cx="5219700" cy="3409950"/>
          </a:xfrm>
          <a:prstGeom prst="rect">
            <a:avLst/>
          </a:prstGeom>
        </p:spPr>
      </p:pic>
    </p:spTree>
    <p:extLst>
      <p:ext uri="{BB962C8B-B14F-4D97-AF65-F5344CB8AC3E}">
        <p14:creationId xmlns:p14="http://schemas.microsoft.com/office/powerpoint/2010/main" val="2635467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369</TotalTime>
  <Words>209</Words>
  <Application>Microsoft Office PowerPoint</Application>
  <PresentationFormat>Widescreen</PresentationFormat>
  <Paragraphs>31</Paragraphs>
  <Slides>9</Slides>
  <Notes>5</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9</vt:i4>
      </vt:variant>
    </vt:vector>
  </HeadingPairs>
  <TitlesOfParts>
    <vt:vector size="11" baseType="lpstr">
      <vt:lpstr>Arial</vt:lpstr>
      <vt:lpstr>Diamond Grid 16x9</vt:lpstr>
      <vt:lpstr>Tutorial 4</vt:lpstr>
      <vt:lpstr>Quiz Time</vt:lpstr>
      <vt:lpstr>Sheet Time</vt:lpstr>
      <vt:lpstr>Lab 4</vt:lpstr>
      <vt:lpstr>Required</vt:lpstr>
      <vt:lpstr>Part 1:        Erosion      Dilation</vt:lpstr>
      <vt:lpstr>Part 2:        Opening      Closing</vt:lpstr>
      <vt:lpstr>Part 3: Skeletonization</vt:lpstr>
      <vt:lpstr>Part 4: Thinning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2</dc:title>
  <dc:creator>Ahmed Maher</dc:creator>
  <cp:lastModifiedBy>Ahmed Maher</cp:lastModifiedBy>
  <cp:revision>31</cp:revision>
  <dcterms:created xsi:type="dcterms:W3CDTF">2019-09-27T15:43:09Z</dcterms:created>
  <dcterms:modified xsi:type="dcterms:W3CDTF">2019-10-19T13:43:55Z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y fmtid="{D5CDD505-2E9C-101B-9397-08002B2CF9AE}" pid="8" name="MSIP_Label_f42aa342-8706-4288-bd11-ebb85995028c_Enabled">
    <vt:lpwstr>True</vt:lpwstr>
  </property>
  <property fmtid="{D5CDD505-2E9C-101B-9397-08002B2CF9AE}" pid="9" name="MSIP_Label_f42aa342-8706-4288-bd11-ebb85995028c_SiteId">
    <vt:lpwstr>72f988bf-86f1-41af-91ab-2d7cd011db47</vt:lpwstr>
  </property>
  <property fmtid="{D5CDD505-2E9C-101B-9397-08002B2CF9AE}" pid="10" name="MSIP_Label_f42aa342-8706-4288-bd11-ebb85995028c_Owner">
    <vt:lpwstr>a-ahs@microsoft.com</vt:lpwstr>
  </property>
  <property fmtid="{D5CDD505-2E9C-101B-9397-08002B2CF9AE}" pid="11" name="MSIP_Label_f42aa342-8706-4288-bd11-ebb85995028c_SetDate">
    <vt:lpwstr>2019-10-12T22:33:31.6411414Z</vt:lpwstr>
  </property>
  <property fmtid="{D5CDD505-2E9C-101B-9397-08002B2CF9AE}" pid="12" name="MSIP_Label_f42aa342-8706-4288-bd11-ebb85995028c_Name">
    <vt:lpwstr>General</vt:lpwstr>
  </property>
  <property fmtid="{D5CDD505-2E9C-101B-9397-08002B2CF9AE}" pid="13" name="MSIP_Label_f42aa342-8706-4288-bd11-ebb85995028c_Application">
    <vt:lpwstr>Microsoft Azure Information Protection</vt:lpwstr>
  </property>
  <property fmtid="{D5CDD505-2E9C-101B-9397-08002B2CF9AE}" pid="14" name="MSIP_Label_f42aa342-8706-4288-bd11-ebb85995028c_ActionId">
    <vt:lpwstr>051551e1-f5d0-4ba0-b492-4cb7a770f605</vt:lpwstr>
  </property>
  <property fmtid="{D5CDD505-2E9C-101B-9397-08002B2CF9AE}" pid="15" name="MSIP_Label_f42aa342-8706-4288-bd11-ebb85995028c_Extended_MSFT_Method">
    <vt:lpwstr>Automatic</vt:lpwstr>
  </property>
  <property fmtid="{D5CDD505-2E9C-101B-9397-08002B2CF9AE}" pid="16" name="Sensitivity">
    <vt:lpwstr>General</vt:lpwstr>
  </property>
</Properties>
</file>