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8" r:id="rId6"/>
    <p:sldId id="259" r:id="rId7"/>
    <p:sldId id="260" r:id="rId8"/>
    <p:sldId id="261" r:id="rId9"/>
    <p:sldId id="262" r:id="rId10"/>
    <p:sldId id="263" r:id="rId11"/>
    <p:sldId id="264" r:id="rId12"/>
    <p:sldId id="266" r:id="rId13"/>
    <p:sldId id="267" r:id="rId14"/>
    <p:sldId id="268" r:id="rId15"/>
    <p:sldId id="269"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July 22,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2410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July 22,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020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July 22,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6042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July 22,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876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July 22,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025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July 22,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345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July 22,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6191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July 22,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7683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July 22,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470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July 22,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67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July 22,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4257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Saturday, July 22,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2403512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5327779" y="264637"/>
            <a:ext cx="5661423" cy="3117065"/>
          </a:xfrm>
        </p:spPr>
        <p:txBody>
          <a:bodyPr>
            <a:normAutofit/>
          </a:bodyPr>
          <a:lstStyle/>
          <a:p>
            <a:pPr algn="r"/>
            <a:r>
              <a:rPr lang="en-US" i="1" u="sng" dirty="0">
                <a:solidFill>
                  <a:srgbClr val="002060"/>
                </a:solidFill>
                <a:latin typeface="Times New Roman" panose="02020603050405020304" pitchFamily="18" charset="0"/>
                <a:cs typeface="Times New Roman" panose="02020603050405020304" pitchFamily="18" charset="0"/>
              </a:rPr>
              <a:t>Project</a:t>
            </a:r>
            <a:br>
              <a:rPr lang="en-US" dirty="0">
                <a:solidFill>
                  <a:schemeClr val="bg1"/>
                </a:solidFill>
              </a:rPr>
            </a:br>
            <a:br>
              <a:rPr lang="en-US" dirty="0">
                <a:solidFill>
                  <a:schemeClr val="bg1"/>
                </a:solidFill>
              </a:rPr>
            </a:br>
            <a:r>
              <a:rPr lang="en-US" dirty="0">
                <a:solidFill>
                  <a:schemeClr val="bg1"/>
                </a:solidFill>
              </a:rPr>
              <a:t>Suspected Activities in Living Activities</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6444555" y="4355164"/>
            <a:ext cx="5462494" cy="2435289"/>
          </a:xfrm>
        </p:spPr>
        <p:txBody>
          <a:bodyPr>
            <a:normAutofit/>
          </a:bodyPr>
          <a:lstStyle/>
          <a:p>
            <a:pPr algn="r"/>
            <a:r>
              <a:rPr lang="en-US" sz="1900" b="1" i="1" u="sng" dirty="0">
                <a:solidFill>
                  <a:srgbClr val="002060"/>
                </a:solidFill>
                <a:latin typeface="Times New Roman" panose="02020603050405020304" pitchFamily="18" charset="0"/>
                <a:cs typeface="Times New Roman" panose="02020603050405020304" pitchFamily="18" charset="0"/>
              </a:rPr>
              <a:t>Presented by</a:t>
            </a:r>
            <a:r>
              <a:rPr lang="en-IN" sz="1900" b="1" i="1" u="sng" dirty="0">
                <a:solidFill>
                  <a:srgbClr val="002060"/>
                </a:solidFill>
                <a:latin typeface="Times New Roman" panose="02020603050405020304" pitchFamily="18" charset="0"/>
                <a:cs typeface="Times New Roman" panose="02020603050405020304" pitchFamily="18" charset="0"/>
              </a:rPr>
              <a:t>:</a:t>
            </a:r>
          </a:p>
          <a:p>
            <a:pPr algn="r"/>
            <a:r>
              <a:rPr lang="en-IN" sz="1400" dirty="0">
                <a:solidFill>
                  <a:schemeClr val="bg1"/>
                </a:solidFill>
                <a:latin typeface="Times New Roman" panose="02020603050405020304" pitchFamily="18" charset="0"/>
                <a:cs typeface="Times New Roman" panose="02020603050405020304" pitchFamily="18" charset="0"/>
              </a:rPr>
              <a:t>Gaurav Maheshwari</a:t>
            </a:r>
          </a:p>
          <a:p>
            <a:pPr algn="r"/>
            <a:r>
              <a:rPr lang="en-IN" sz="1400" dirty="0" err="1">
                <a:solidFill>
                  <a:schemeClr val="bg1"/>
                </a:solidFill>
                <a:latin typeface="Times New Roman" panose="02020603050405020304" pitchFamily="18" charset="0"/>
                <a:cs typeface="Times New Roman" panose="02020603050405020304" pitchFamily="18" charset="0"/>
              </a:rPr>
              <a:t>B.tech</a:t>
            </a:r>
            <a:r>
              <a:rPr lang="en-IN" sz="1400" dirty="0">
                <a:solidFill>
                  <a:schemeClr val="bg1"/>
                </a:solidFill>
                <a:latin typeface="Times New Roman" panose="02020603050405020304" pitchFamily="18" charset="0"/>
                <a:cs typeface="Times New Roman" panose="02020603050405020304" pitchFamily="18" charset="0"/>
              </a:rPr>
              <a:t> CSE(4</a:t>
            </a:r>
            <a:r>
              <a:rPr lang="en-IN" sz="1400" baseline="30000" dirty="0">
                <a:solidFill>
                  <a:schemeClr val="bg1"/>
                </a:solidFill>
                <a:latin typeface="Times New Roman" panose="02020603050405020304" pitchFamily="18" charset="0"/>
                <a:cs typeface="Times New Roman" panose="02020603050405020304" pitchFamily="18" charset="0"/>
              </a:rPr>
              <a:t>th</a:t>
            </a:r>
            <a:r>
              <a:rPr lang="en-IN" sz="1400" dirty="0">
                <a:solidFill>
                  <a:schemeClr val="bg1"/>
                </a:solidFill>
                <a:latin typeface="Times New Roman" panose="02020603050405020304" pitchFamily="18" charset="0"/>
                <a:cs typeface="Times New Roman" panose="02020603050405020304" pitchFamily="18" charset="0"/>
              </a:rPr>
              <a:t> SEM)</a:t>
            </a:r>
          </a:p>
          <a:p>
            <a:pPr algn="r"/>
            <a:r>
              <a:rPr lang="en-US" sz="1800" b="1" i="1" u="sng" dirty="0">
                <a:solidFill>
                  <a:srgbClr val="002060"/>
                </a:solidFill>
                <a:latin typeface="Times New Roman" panose="02020603050405020304" pitchFamily="18" charset="0"/>
                <a:cs typeface="Times New Roman" panose="02020603050405020304" pitchFamily="18" charset="0"/>
              </a:rPr>
              <a:t>Mentor Name: </a:t>
            </a:r>
          </a:p>
          <a:p>
            <a:pPr algn="r"/>
            <a:r>
              <a:rPr lang="en-US" dirty="0">
                <a:solidFill>
                  <a:schemeClr val="bg1"/>
                </a:solidFill>
                <a:latin typeface="Times New Roman" panose="02020603050405020304" pitchFamily="18" charset="0"/>
                <a:cs typeface="Times New Roman" panose="02020603050405020304" pitchFamily="18" charset="0"/>
              </a:rPr>
              <a:t>Dr. A Suresh Kumar</a:t>
            </a:r>
          </a:p>
        </p:txBody>
      </p:sp>
    </p:spTree>
    <p:extLst>
      <p:ext uri="{BB962C8B-B14F-4D97-AF65-F5344CB8AC3E}">
        <p14:creationId xmlns:p14="http://schemas.microsoft.com/office/powerpoint/2010/main" val="322439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nodeType="clickEffect">
                                  <p:stCondLst>
                                    <p:cond delay="0"/>
                                  </p:stCondLst>
                                  <p:iterate type="lt">
                                    <p:tmPct val="10000"/>
                                  </p:iterate>
                                  <p:childTnLst>
                                    <p:set>
                                      <p:cBhvr>
                                        <p:cTn id="18" dur="1" fill="hold">
                                          <p:stCondLst>
                                            <p:cond delay="0"/>
                                          </p:stCondLst>
                                        </p:cTn>
                                        <p:tgtEl>
                                          <p:spTgt spid="3">
                                            <p:txEl>
                                              <p:pRg st="0" end="0"/>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0" end="0"/>
                                            </p:txEl>
                                          </p:spTgt>
                                        </p:tgtEl>
                                        <p:attrNameLst>
                                          <p:attrName>ppt_w</p:attrName>
                                        </p:attrNameLst>
                                      </p:cBhvr>
                                    </p:anim>
                                    <p:anim by="(#ppt_w*0.50)" calcmode="lin" valueType="num">
                                      <p:cBhvr>
                                        <p:cTn id="20" dur="250" decel="50000" autoRev="1" fill="hold">
                                          <p:stCondLst>
                                            <p:cond delay="0"/>
                                          </p:stCondLst>
                                        </p:cTn>
                                        <p:tgtEl>
                                          <p:spTgt spid="3">
                                            <p:txEl>
                                              <p:pRg st="0" end="0"/>
                                            </p:txEl>
                                          </p:spTgt>
                                        </p:tgtEl>
                                        <p:attrNameLst>
                                          <p:attrName>ppt_x</p:attrName>
                                        </p:attrNameLst>
                                      </p:cBhvr>
                                    </p:anim>
                                    <p:anim from="(-#ppt_h/2)" to="(#ppt_y)" calcmode="lin" valueType="num">
                                      <p:cBhvr>
                                        <p:cTn id="21" dur="500" fill="hold">
                                          <p:stCondLst>
                                            <p:cond delay="0"/>
                                          </p:stCondLst>
                                        </p:cTn>
                                        <p:tgtEl>
                                          <p:spTgt spid="3">
                                            <p:txEl>
                                              <p:pRg st="0" end="0"/>
                                            </p:txEl>
                                          </p:spTgt>
                                        </p:tgtEl>
                                        <p:attrNameLst>
                                          <p:attrName>ppt_y</p:attrName>
                                        </p:attrNameLst>
                                      </p:cBhvr>
                                    </p:anim>
                                    <p:animRot by="21600000">
                                      <p:cBhvr>
                                        <p:cTn id="22" dur="500" fill="hold">
                                          <p:stCondLst>
                                            <p:cond delay="0"/>
                                          </p:stCondLst>
                                        </p:cTn>
                                        <p:tgtEl>
                                          <p:spTgt spid="3">
                                            <p:txEl>
                                              <p:pRg st="0" end="0"/>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by="(-#ppt_w*2)" calcmode="lin" valueType="num">
                                      <p:cBhvr rctx="PPT">
                                        <p:cTn id="25" dur="250" autoRev="1" fill="hold">
                                          <p:stCondLst>
                                            <p:cond delay="0"/>
                                          </p:stCondLst>
                                        </p:cTn>
                                        <p:tgtEl>
                                          <p:spTgt spid="3">
                                            <p:txEl>
                                              <p:pRg st="1" end="1"/>
                                            </p:txEl>
                                          </p:spTgt>
                                        </p:tgtEl>
                                        <p:attrNameLst>
                                          <p:attrName>ppt_w</p:attrName>
                                        </p:attrNameLst>
                                      </p:cBhvr>
                                    </p:anim>
                                    <p:anim by="(#ppt_w*0.50)" calcmode="lin" valueType="num">
                                      <p:cBhvr>
                                        <p:cTn id="26" dur="250" decel="50000" autoRev="1" fill="hold">
                                          <p:stCondLst>
                                            <p:cond delay="0"/>
                                          </p:stCondLst>
                                        </p:cTn>
                                        <p:tgtEl>
                                          <p:spTgt spid="3">
                                            <p:txEl>
                                              <p:pRg st="1" end="1"/>
                                            </p:txEl>
                                          </p:spTgt>
                                        </p:tgtEl>
                                        <p:attrNameLst>
                                          <p:attrName>ppt_x</p:attrName>
                                        </p:attrNameLst>
                                      </p:cBhvr>
                                    </p:anim>
                                    <p:anim from="(-#ppt_h/2)" to="(#ppt_y)" calcmode="lin" valueType="num">
                                      <p:cBhvr>
                                        <p:cTn id="27" dur="500" fill="hold">
                                          <p:stCondLst>
                                            <p:cond delay="0"/>
                                          </p:stCondLst>
                                        </p:cTn>
                                        <p:tgtEl>
                                          <p:spTgt spid="3">
                                            <p:txEl>
                                              <p:pRg st="1" end="1"/>
                                            </p:txEl>
                                          </p:spTgt>
                                        </p:tgtEl>
                                        <p:attrNameLst>
                                          <p:attrName>ppt_y</p:attrName>
                                        </p:attrNameLst>
                                      </p:cBhvr>
                                    </p:anim>
                                    <p:animRot by="21600000">
                                      <p:cBhvr>
                                        <p:cTn id="28" dur="500" fill="hold">
                                          <p:stCondLst>
                                            <p:cond delay="0"/>
                                          </p:stCondLst>
                                        </p:cTn>
                                        <p:tgtEl>
                                          <p:spTgt spid="3">
                                            <p:txEl>
                                              <p:pRg st="1" end="1"/>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3">
                                            <p:txEl>
                                              <p:pRg st="2" end="2"/>
                                            </p:txEl>
                                          </p:spTgt>
                                        </p:tgtEl>
                                        <p:attrNameLst>
                                          <p:attrName>style.visibility</p:attrName>
                                        </p:attrNameLst>
                                      </p:cBhvr>
                                      <p:to>
                                        <p:strVal val="visible"/>
                                      </p:to>
                                    </p:set>
                                    <p:anim by="(-#ppt_w*2)" calcmode="lin" valueType="num">
                                      <p:cBhvr rctx="PPT">
                                        <p:cTn id="31" dur="250" autoRev="1" fill="hold">
                                          <p:stCondLst>
                                            <p:cond delay="0"/>
                                          </p:stCondLst>
                                        </p:cTn>
                                        <p:tgtEl>
                                          <p:spTgt spid="3">
                                            <p:txEl>
                                              <p:pRg st="2" end="2"/>
                                            </p:txEl>
                                          </p:spTgt>
                                        </p:tgtEl>
                                        <p:attrNameLst>
                                          <p:attrName>ppt_w</p:attrName>
                                        </p:attrNameLst>
                                      </p:cBhvr>
                                    </p:anim>
                                    <p:anim by="(#ppt_w*0.50)" calcmode="lin" valueType="num">
                                      <p:cBhvr>
                                        <p:cTn id="32" dur="250" decel="50000" autoRev="1" fill="hold">
                                          <p:stCondLst>
                                            <p:cond delay="0"/>
                                          </p:stCondLst>
                                        </p:cTn>
                                        <p:tgtEl>
                                          <p:spTgt spid="3">
                                            <p:txEl>
                                              <p:pRg st="2" end="2"/>
                                            </p:txEl>
                                          </p:spTgt>
                                        </p:tgtEl>
                                        <p:attrNameLst>
                                          <p:attrName>ppt_x</p:attrName>
                                        </p:attrNameLst>
                                      </p:cBhvr>
                                    </p:anim>
                                    <p:anim from="(-#ppt_h/2)" to="(#ppt_y)" calcmode="lin" valueType="num">
                                      <p:cBhvr>
                                        <p:cTn id="33" dur="500" fill="hold">
                                          <p:stCondLst>
                                            <p:cond delay="0"/>
                                          </p:stCondLst>
                                        </p:cTn>
                                        <p:tgtEl>
                                          <p:spTgt spid="3">
                                            <p:txEl>
                                              <p:pRg st="2" end="2"/>
                                            </p:txEl>
                                          </p:spTgt>
                                        </p:tgtEl>
                                        <p:attrNameLst>
                                          <p:attrName>ppt_y</p:attrName>
                                        </p:attrNameLst>
                                      </p:cBhvr>
                                    </p:anim>
                                    <p:animRot by="21600000">
                                      <p:cBhvr>
                                        <p:cTn id="34" dur="500" fill="hold">
                                          <p:stCondLst>
                                            <p:cond delay="0"/>
                                          </p:stCondLst>
                                        </p:cTn>
                                        <p:tgtEl>
                                          <p:spTgt spid="3">
                                            <p:txEl>
                                              <p:pRg st="2" end="2"/>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3">
                                            <p:txEl>
                                              <p:pRg st="3" end="3"/>
                                            </p:txEl>
                                          </p:spTgt>
                                        </p:tgtEl>
                                        <p:attrNameLst>
                                          <p:attrName>style.visibility</p:attrName>
                                        </p:attrNameLst>
                                      </p:cBhvr>
                                      <p:to>
                                        <p:strVal val="visible"/>
                                      </p:to>
                                    </p:set>
                                    <p:anim by="(-#ppt_w*2)" calcmode="lin" valueType="num">
                                      <p:cBhvr rctx="PPT">
                                        <p:cTn id="37" dur="250" autoRev="1" fill="hold">
                                          <p:stCondLst>
                                            <p:cond delay="0"/>
                                          </p:stCondLst>
                                        </p:cTn>
                                        <p:tgtEl>
                                          <p:spTgt spid="3">
                                            <p:txEl>
                                              <p:pRg st="3" end="3"/>
                                            </p:txEl>
                                          </p:spTgt>
                                        </p:tgtEl>
                                        <p:attrNameLst>
                                          <p:attrName>ppt_w</p:attrName>
                                        </p:attrNameLst>
                                      </p:cBhvr>
                                    </p:anim>
                                    <p:anim by="(#ppt_w*0.50)" calcmode="lin" valueType="num">
                                      <p:cBhvr>
                                        <p:cTn id="38" dur="250" decel="50000" autoRev="1" fill="hold">
                                          <p:stCondLst>
                                            <p:cond delay="0"/>
                                          </p:stCondLst>
                                        </p:cTn>
                                        <p:tgtEl>
                                          <p:spTgt spid="3">
                                            <p:txEl>
                                              <p:pRg st="3" end="3"/>
                                            </p:txEl>
                                          </p:spTgt>
                                        </p:tgtEl>
                                        <p:attrNameLst>
                                          <p:attrName>ppt_x</p:attrName>
                                        </p:attrNameLst>
                                      </p:cBhvr>
                                    </p:anim>
                                    <p:anim from="(-#ppt_h/2)" to="(#ppt_y)" calcmode="lin" valueType="num">
                                      <p:cBhvr>
                                        <p:cTn id="39" dur="500" fill="hold">
                                          <p:stCondLst>
                                            <p:cond delay="0"/>
                                          </p:stCondLst>
                                        </p:cTn>
                                        <p:tgtEl>
                                          <p:spTgt spid="3">
                                            <p:txEl>
                                              <p:pRg st="3" end="3"/>
                                            </p:txEl>
                                          </p:spTgt>
                                        </p:tgtEl>
                                        <p:attrNameLst>
                                          <p:attrName>ppt_y</p:attrName>
                                        </p:attrNameLst>
                                      </p:cBhvr>
                                    </p:anim>
                                    <p:animRot by="21600000">
                                      <p:cBhvr>
                                        <p:cTn id="40" dur="500" fill="hold">
                                          <p:stCondLst>
                                            <p:cond delay="0"/>
                                          </p:stCondLst>
                                        </p:cTn>
                                        <p:tgtEl>
                                          <p:spTgt spid="3">
                                            <p:txEl>
                                              <p:pRg st="3" end="3"/>
                                            </p:txEl>
                                          </p:spTgt>
                                        </p:tgtEl>
                                        <p:attrNameLst>
                                          <p:attrName>r</p:attrName>
                                        </p:attrNameLst>
                                      </p:cBhvr>
                                    </p:animRot>
                                  </p:childTnLst>
                                </p:cTn>
                              </p:par>
                              <p:par>
                                <p:cTn id="41" presetID="56" presetClass="entr" presetSubtype="0" fill="hold" nodeType="withEffect">
                                  <p:stCondLst>
                                    <p:cond delay="0"/>
                                  </p:stCondLst>
                                  <p:iterate type="lt">
                                    <p:tmPct val="10000"/>
                                  </p:iterate>
                                  <p:childTnLst>
                                    <p:set>
                                      <p:cBhvr>
                                        <p:cTn id="42" dur="1" fill="hold">
                                          <p:stCondLst>
                                            <p:cond delay="0"/>
                                          </p:stCondLst>
                                        </p:cTn>
                                        <p:tgtEl>
                                          <p:spTgt spid="3">
                                            <p:txEl>
                                              <p:pRg st="4" end="4"/>
                                            </p:txEl>
                                          </p:spTgt>
                                        </p:tgtEl>
                                        <p:attrNameLst>
                                          <p:attrName>style.visibility</p:attrName>
                                        </p:attrNameLst>
                                      </p:cBhvr>
                                      <p:to>
                                        <p:strVal val="visible"/>
                                      </p:to>
                                    </p:set>
                                    <p:anim by="(-#ppt_w*2)" calcmode="lin" valueType="num">
                                      <p:cBhvr rctx="PPT">
                                        <p:cTn id="43" dur="250" autoRev="1" fill="hold">
                                          <p:stCondLst>
                                            <p:cond delay="0"/>
                                          </p:stCondLst>
                                        </p:cTn>
                                        <p:tgtEl>
                                          <p:spTgt spid="3">
                                            <p:txEl>
                                              <p:pRg st="4" end="4"/>
                                            </p:txEl>
                                          </p:spTgt>
                                        </p:tgtEl>
                                        <p:attrNameLst>
                                          <p:attrName>ppt_w</p:attrName>
                                        </p:attrNameLst>
                                      </p:cBhvr>
                                    </p:anim>
                                    <p:anim by="(#ppt_w*0.50)" calcmode="lin" valueType="num">
                                      <p:cBhvr>
                                        <p:cTn id="44" dur="250" decel="50000" autoRev="1" fill="hold">
                                          <p:stCondLst>
                                            <p:cond delay="0"/>
                                          </p:stCondLst>
                                        </p:cTn>
                                        <p:tgtEl>
                                          <p:spTgt spid="3">
                                            <p:txEl>
                                              <p:pRg st="4" end="4"/>
                                            </p:txEl>
                                          </p:spTgt>
                                        </p:tgtEl>
                                        <p:attrNameLst>
                                          <p:attrName>ppt_x</p:attrName>
                                        </p:attrNameLst>
                                      </p:cBhvr>
                                    </p:anim>
                                    <p:anim from="(-#ppt_h/2)" to="(#ppt_y)" calcmode="lin" valueType="num">
                                      <p:cBhvr>
                                        <p:cTn id="45" dur="500" fill="hold">
                                          <p:stCondLst>
                                            <p:cond delay="0"/>
                                          </p:stCondLst>
                                        </p:cTn>
                                        <p:tgtEl>
                                          <p:spTgt spid="3">
                                            <p:txEl>
                                              <p:pRg st="4" end="4"/>
                                            </p:txEl>
                                          </p:spTgt>
                                        </p:tgtEl>
                                        <p:attrNameLst>
                                          <p:attrName>ppt_y</p:attrName>
                                        </p:attrNameLst>
                                      </p:cBhvr>
                                    </p:anim>
                                    <p:animRot by="21600000">
                                      <p:cBhvr>
                                        <p:cTn id="46"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6096000" y="148970"/>
            <a:ext cx="4572001" cy="663114"/>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DISCUSSION</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83967" y="942392"/>
            <a:ext cx="7508031" cy="5617028"/>
          </a:xfrm>
        </p:spPr>
        <p:txBody>
          <a:bodyPr>
            <a:normAutofit/>
          </a:bodyPr>
          <a:lstStyle/>
          <a:p>
            <a:pPr marL="171450" indent="-171450" algn="l">
              <a:buFont typeface="Wingdings" panose="05000000000000000000" pitchFamily="2" charset="2"/>
              <a:buChar char="Ø"/>
            </a:pPr>
            <a:r>
              <a:rPr lang="en-US" sz="1200" i="0" dirty="0">
                <a:solidFill>
                  <a:srgbClr val="D1D5DB"/>
                </a:solidFill>
                <a:effectLst/>
                <a:latin typeface="Times New Roman" panose="02020603050405020304" pitchFamily="18" charset="0"/>
                <a:cs typeface="Times New Roman" panose="02020603050405020304" pitchFamily="18" charset="0"/>
              </a:rPr>
              <a:t>The high accuracy in image classification demonstrates the effectiveness of head and eye movements as indicators of suspicious activities.</a:t>
            </a:r>
          </a:p>
          <a:p>
            <a:pPr marL="171450" indent="-171450" algn="l">
              <a:buFont typeface="Wingdings" panose="05000000000000000000" pitchFamily="2" charset="2"/>
              <a:buChar char="Ø"/>
            </a:pPr>
            <a:r>
              <a:rPr lang="en-US" sz="1200" i="0" dirty="0">
                <a:solidFill>
                  <a:srgbClr val="D1D5DB"/>
                </a:solidFill>
                <a:effectLst/>
                <a:latin typeface="Times New Roman" panose="02020603050405020304" pitchFamily="18" charset="0"/>
                <a:cs typeface="Times New Roman" panose="02020603050405020304" pitchFamily="18" charset="0"/>
              </a:rPr>
              <a:t>The model's performance in video classification suggests its potential for real-time monitoring and detection.</a:t>
            </a:r>
          </a:p>
          <a:p>
            <a:pPr marL="171450" indent="-171450" algn="l">
              <a:buFont typeface="Wingdings" panose="05000000000000000000" pitchFamily="2" charset="2"/>
              <a:buChar char="Ø"/>
            </a:pPr>
            <a:r>
              <a:rPr lang="en-US" sz="1200" i="0" dirty="0">
                <a:solidFill>
                  <a:srgbClr val="D1D5DB"/>
                </a:solidFill>
                <a:effectLst/>
                <a:latin typeface="Times New Roman" panose="02020603050405020304" pitchFamily="18" charset="0"/>
                <a:cs typeface="Times New Roman" panose="02020603050405020304" pitchFamily="18" charset="0"/>
              </a:rPr>
              <a:t>False positives and false negatives were observed, indicating areas for further improvement.</a:t>
            </a:r>
          </a:p>
          <a:p>
            <a:pPr marL="171450" indent="-171450" algn="l">
              <a:buFont typeface="Wingdings" panose="05000000000000000000" pitchFamily="2" charset="2"/>
              <a:buChar char="Ø"/>
            </a:pPr>
            <a:r>
              <a:rPr lang="en-US" sz="1200" i="0" dirty="0">
                <a:solidFill>
                  <a:srgbClr val="D1D5DB"/>
                </a:solidFill>
                <a:effectLst/>
                <a:latin typeface="Times New Roman" panose="02020603050405020304" pitchFamily="18" charset="0"/>
                <a:cs typeface="Times New Roman" panose="02020603050405020304" pitchFamily="18" charset="0"/>
              </a:rPr>
              <a:t>Limitations include variations in lighting conditions and individual differences in head and eye movements.</a:t>
            </a:r>
          </a:p>
          <a:p>
            <a:pPr marL="171450" indent="-171450" algn="l">
              <a:buFont typeface="Wingdings" panose="05000000000000000000" pitchFamily="2" charset="2"/>
              <a:buChar char="Ø"/>
            </a:pPr>
            <a:r>
              <a:rPr lang="en-US" sz="1200" i="0" dirty="0">
                <a:solidFill>
                  <a:srgbClr val="D1D5DB"/>
                </a:solidFill>
                <a:effectLst/>
                <a:latin typeface="Times New Roman" panose="02020603050405020304" pitchFamily="18" charset="0"/>
                <a:cs typeface="Times New Roman" panose="02020603050405020304" pitchFamily="18" charset="0"/>
              </a:rPr>
              <a:t>Future work could involve incorporating additional sensors for more accurate activity detection and exploring more advanced deep learning architectures.</a:t>
            </a:r>
          </a:p>
          <a:p>
            <a:pPr marL="171450" indent="-171450" algn="r">
              <a:buFont typeface="Wingdings" panose="05000000000000000000" pitchFamily="2" charset="2"/>
              <a:buChar char="Ø"/>
            </a:pPr>
            <a:endParaRPr lang="en-IN"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08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6096000" y="148970"/>
            <a:ext cx="4572001" cy="663114"/>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DISCUSSION</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83967" y="942392"/>
            <a:ext cx="7508031" cy="5617028"/>
          </a:xfrm>
        </p:spPr>
        <p:txBody>
          <a:bodyPr>
            <a:normAutofit/>
          </a:bodyPr>
          <a:lstStyle/>
          <a:p>
            <a:pPr algn="l">
              <a:buFont typeface="+mj-lt"/>
              <a:buAutoNum type="arabicPeriod"/>
            </a:pPr>
            <a:r>
              <a:rPr lang="en-US" sz="1400" b="1" i="0" dirty="0">
                <a:solidFill>
                  <a:srgbClr val="FFFF00"/>
                </a:solidFill>
                <a:effectLst/>
                <a:latin typeface="Times New Roman" panose="02020603050405020304" pitchFamily="18" charset="0"/>
                <a:cs typeface="Times New Roman" panose="02020603050405020304" pitchFamily="18" charset="0"/>
              </a:rPr>
              <a:t>Comparison with Existing Methods: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Our approach outperformed traditional rule-based methods for suspicious activity detection.</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The use of deep learning allowed for automated and accurate detection without relying on handcrafted features.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The model demonstrated the potential to enhance security systems and provide real-time alerts for suspicious activities.</a:t>
            </a:r>
          </a:p>
          <a:p>
            <a:pPr algn="l">
              <a:buFont typeface="+mj-lt"/>
              <a:buAutoNum type="arabicPeriod"/>
            </a:pPr>
            <a:r>
              <a:rPr lang="en-US" sz="1400" b="1" i="0" dirty="0">
                <a:solidFill>
                  <a:srgbClr val="FFFF00"/>
                </a:solidFill>
                <a:effectLst/>
                <a:latin typeface="Times New Roman" panose="02020603050405020304" pitchFamily="18" charset="0"/>
                <a:cs typeface="Times New Roman" panose="02020603050405020304" pitchFamily="18" charset="0"/>
              </a:rPr>
              <a:t>Practical Applications: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Our model can be applied in various scenarios such as online proctoring, security surveillance, and behavior monitoring.</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It has the potential to prevent cheating in online exams, enhance workplace security, and identify abnormal behavior in public spaces.</a:t>
            </a:r>
          </a:p>
          <a:p>
            <a:pPr algn="l"/>
            <a:r>
              <a:rPr lang="en-US" sz="1200" b="0" i="0" dirty="0">
                <a:solidFill>
                  <a:srgbClr val="D1D5DB"/>
                </a:solidFill>
                <a:effectLst/>
                <a:latin typeface="Times New Roman" panose="02020603050405020304" pitchFamily="18" charset="0"/>
                <a:cs typeface="Times New Roman" panose="02020603050405020304" pitchFamily="18" charset="0"/>
              </a:rPr>
              <a:t>In conclusion, our project successfully developed a model for detecting suspicious activities based on head and eye movements. The results demonstrate its effectiveness and potential for practical applications</a:t>
            </a:r>
          </a:p>
        </p:txBody>
      </p:sp>
    </p:spTree>
    <p:extLst>
      <p:ext uri="{BB962C8B-B14F-4D97-AF65-F5344CB8AC3E}">
        <p14:creationId xmlns:p14="http://schemas.microsoft.com/office/powerpoint/2010/main" val="14981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6096000" y="73661"/>
            <a:ext cx="4572001" cy="663114"/>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CONCLUSION</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83967" y="1139489"/>
            <a:ext cx="7508031" cy="5915608"/>
          </a:xfrm>
        </p:spPr>
        <p:txBody>
          <a:bodyPr>
            <a:noAutofit/>
          </a:bodyPr>
          <a:lstStyle/>
          <a:p>
            <a:pPr algn="l"/>
            <a:r>
              <a:rPr lang="en-US" sz="1200" b="0" i="0" dirty="0">
                <a:solidFill>
                  <a:srgbClr val="D1D5DB"/>
                </a:solidFill>
                <a:effectLst/>
                <a:latin typeface="Times New Roman" panose="02020603050405020304" pitchFamily="18" charset="0"/>
                <a:cs typeface="Times New Roman" panose="02020603050405020304" pitchFamily="18" charset="0"/>
              </a:rPr>
              <a:t>In conclusion, our project has laid the foundation for detecting suspicious activities based on head and eye movements using deep learning techniques. By achieving high accuracy in both image and video classification, we have demonstrated the potential of this approach for enhancing security and surveillance systems. The future work outlined above will further refine and expand the capabilities of our model, making it more effective in real-world applications. As we continue to advance in this field, we aim to contribute to the development of robust, ethical, and reliable solutions for detecting and preventing suspicious activities in various domains.</a:t>
            </a:r>
            <a:endParaRPr lang="en-US" sz="1100"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3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5598368" y="0"/>
            <a:ext cx="5069634" cy="663114"/>
          </a:xfrm>
        </p:spPr>
        <p:txBody>
          <a:bodyPr>
            <a:noAutofit/>
          </a:bodyPr>
          <a:lstStyle/>
          <a:p>
            <a:pPr algn="r"/>
            <a:r>
              <a:rPr lang="en-US" dirty="0">
                <a:solidFill>
                  <a:srgbClr val="002060"/>
                </a:solidFill>
                <a:latin typeface="Times New Roman" panose="02020603050405020304" pitchFamily="18" charset="0"/>
                <a:cs typeface="Times New Roman" panose="02020603050405020304" pitchFamily="18" charset="0"/>
              </a:rPr>
              <a:t>FUTURE WORK</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729930" y="861069"/>
            <a:ext cx="7320037" cy="4606670"/>
          </a:xfrm>
        </p:spPr>
        <p:txBody>
          <a:bodyPr>
            <a:noAutofit/>
          </a:bodyPr>
          <a:lstStyle/>
          <a:p>
            <a:pPr algn="l"/>
            <a:r>
              <a:rPr lang="en-US" sz="1200" b="0" i="0" dirty="0">
                <a:solidFill>
                  <a:srgbClr val="D1D5DB"/>
                </a:solidFill>
                <a:effectLst/>
                <a:latin typeface="Times New Roman" panose="02020603050405020304" pitchFamily="18" charset="0"/>
                <a:cs typeface="Times New Roman" panose="02020603050405020304" pitchFamily="18" charset="0"/>
              </a:rPr>
              <a:t>Although our project achieved promising results, there are several areas that can be explored for future improvements and expansions:</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Real-Time Implementation</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Multi-modal Integration</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Transfer Learning</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Dataset Expansion</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Ethical Considerations</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Online Collaboration Detection</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Robustness Testing</a:t>
            </a:r>
          </a:p>
          <a:p>
            <a:pPr marL="171450" indent="-171450" algn="l">
              <a:buFont typeface="Wingdings" panose="05000000000000000000" pitchFamily="2" charset="2"/>
              <a:buChar char="Ø"/>
            </a:pPr>
            <a:r>
              <a:rPr lang="en-US" sz="1200" b="0" i="0" dirty="0">
                <a:solidFill>
                  <a:srgbClr val="D1D5DB"/>
                </a:solidFill>
                <a:effectLst/>
                <a:latin typeface="Times New Roman" panose="02020603050405020304" pitchFamily="18" charset="0"/>
                <a:cs typeface="Times New Roman" panose="02020603050405020304" pitchFamily="18" charset="0"/>
              </a:rPr>
              <a:t>Human-in-the-Loop Approach</a:t>
            </a:r>
          </a:p>
        </p:txBody>
      </p:sp>
    </p:spTree>
    <p:extLst>
      <p:ext uri="{BB962C8B-B14F-4D97-AF65-F5344CB8AC3E}">
        <p14:creationId xmlns:p14="http://schemas.microsoft.com/office/powerpoint/2010/main" val="31094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t="17109" b="4225"/>
          <a:stretch/>
        </p:blipFill>
        <p:spPr>
          <a:xfrm>
            <a:off x="20" y="-1"/>
            <a:ext cx="12191980" cy="6857571"/>
          </a:xfrm>
          <a:prstGeom prst="rect">
            <a:avLst/>
          </a:prstGeom>
        </p:spPr>
      </p:pic>
      <p:sp>
        <p:nvSpPr>
          <p:cNvPr id="53" name="Rectangle 52">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00A9FC-8C79-CEBB-EFDB-674AB23AA085}"/>
              </a:ext>
            </a:extLst>
          </p:cNvPr>
          <p:cNvSpPr>
            <a:spLocks noGrp="1"/>
          </p:cNvSpPr>
          <p:nvPr>
            <p:ph type="title"/>
          </p:nvPr>
        </p:nvSpPr>
        <p:spPr>
          <a:xfrm>
            <a:off x="1619533" y="1650801"/>
            <a:ext cx="8952932" cy="3043213"/>
          </a:xfrm>
        </p:spPr>
        <p:txBody>
          <a:bodyPr vert="horz" lIns="0" tIns="0" rIns="0" bIns="0" rtlCol="0" anchor="b">
            <a:normAutofit/>
          </a:bodyPr>
          <a:lstStyle/>
          <a:p>
            <a:pPr algn="ctr"/>
            <a:r>
              <a:rPr lang="en-US" sz="6600" spc="750" dirty="0">
                <a:solidFill>
                  <a:srgbClr val="00206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0412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6618261" y="-19316"/>
            <a:ext cx="3543375" cy="849725"/>
          </a:xfrm>
        </p:spPr>
        <p:txBody>
          <a:bodyPr>
            <a:normAutofit/>
          </a:bodyPr>
          <a:lstStyle/>
          <a:p>
            <a:pPr algn="r"/>
            <a:r>
              <a:rPr lang="en-US" u="sng" dirty="0">
                <a:solidFill>
                  <a:srgbClr val="002060"/>
                </a:solidFill>
                <a:latin typeface="Times New Roman" panose="02020603050405020304" pitchFamily="18" charset="0"/>
                <a:cs typeface="Times New Roman" panose="02020603050405020304" pitchFamily="18" charset="0"/>
              </a:rPr>
              <a:t>OUTLINE</a:t>
            </a:r>
            <a:endParaRPr lang="en-IN" u="sng"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968277" y="1753348"/>
            <a:ext cx="6910232" cy="4675444"/>
          </a:xfrm>
        </p:spPr>
        <p:txBody>
          <a:bodyPr>
            <a:normAutofit fontScale="92500" lnSpcReduction="20000"/>
          </a:bodyPr>
          <a:lstStyle/>
          <a:p>
            <a:pPr marL="285750" indent="-285750" algn="l">
              <a:buFont typeface="Wingdings" panose="05000000000000000000" pitchFamily="2" charset="2"/>
              <a:buChar char="Ø"/>
            </a:pPr>
            <a:r>
              <a:rPr lang="en-US" dirty="0">
                <a:solidFill>
                  <a:schemeClr val="bg1"/>
                </a:solidFill>
              </a:rPr>
              <a:t>INTRODUCTION</a:t>
            </a:r>
            <a:r>
              <a:rPr lang="en-IN" dirty="0">
                <a:solidFill>
                  <a:schemeClr val="bg1"/>
                </a:solidFill>
              </a:rPr>
              <a:t> </a:t>
            </a:r>
          </a:p>
          <a:p>
            <a:pPr marL="285750" indent="-285750" algn="l">
              <a:buFont typeface="Wingdings" panose="05000000000000000000" pitchFamily="2" charset="2"/>
              <a:buChar char="Ø"/>
            </a:pPr>
            <a:endParaRPr lang="en-IN" dirty="0">
              <a:solidFill>
                <a:schemeClr val="bg1"/>
              </a:solidFill>
            </a:endParaRPr>
          </a:p>
          <a:p>
            <a:pPr marL="285750" indent="-285750" algn="l">
              <a:buFont typeface="Wingdings" panose="05000000000000000000" pitchFamily="2" charset="2"/>
              <a:buChar char="Ø"/>
            </a:pPr>
            <a:r>
              <a:rPr lang="en-IN" dirty="0">
                <a:solidFill>
                  <a:schemeClr val="bg1"/>
                </a:solidFill>
              </a:rPr>
              <a:t>PROBLEM STATEMENT</a:t>
            </a:r>
          </a:p>
          <a:p>
            <a:pPr algn="l"/>
            <a:endParaRPr lang="en-US" dirty="0">
              <a:solidFill>
                <a:schemeClr val="bg1"/>
              </a:solidFill>
            </a:endParaRPr>
          </a:p>
          <a:p>
            <a:pPr marL="285750" indent="-285750" algn="l">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METHODOLOGY</a:t>
            </a:r>
          </a:p>
          <a:p>
            <a:pPr marL="285750" indent="-285750" algn="l">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RESULT AND DISCUSSION</a:t>
            </a:r>
          </a:p>
          <a:p>
            <a:pPr marL="285750" indent="-285750" algn="l">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CONCLUSION </a:t>
            </a:r>
          </a:p>
          <a:p>
            <a:pPr marL="285750" indent="-285750" algn="l">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FUTURE WORK</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30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2"/>
                                        </p:tgtEl>
                                        <p:attrNameLst>
                                          <p:attrName>r</p:attrName>
                                        </p:attrNameLst>
                                      </p:cBhvr>
                                    </p:animRot>
                                  </p:childTnLst>
                                </p:cTn>
                              </p:par>
                            </p:childTnLst>
                          </p:cTn>
                        </p:par>
                        <p:par>
                          <p:cTn id="7" fill="hold">
                            <p:stCondLst>
                              <p:cond delay="1000"/>
                            </p:stCondLst>
                            <p:childTnLst>
                              <p:par>
                                <p:cTn id="8" presetID="47"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47"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47"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7"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47"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37" fill="hold">
                            <p:stCondLst>
                              <p:cond delay="6000"/>
                            </p:stCondLst>
                            <p:childTnLst>
                              <p:par>
                                <p:cTn id="38" presetID="47" presetClass="entr" presetSubtype="0" fill="hold"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1000"/>
                                        <p:tgtEl>
                                          <p:spTgt spid="3">
                                            <p:txEl>
                                              <p:pRg st="10" end="10"/>
                                            </p:txEl>
                                          </p:spTgt>
                                        </p:tgtEl>
                                      </p:cBhvr>
                                    </p:animEffect>
                                    <p:anim calcmode="lin" valueType="num">
                                      <p:cBhvr>
                                        <p:cTn id="4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5513310" y="120642"/>
            <a:ext cx="6133656" cy="803073"/>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INTRODUCTION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755353" y="1586188"/>
            <a:ext cx="7436645" cy="5271811"/>
          </a:xfrm>
        </p:spPr>
        <p:txBody>
          <a:bodyPr>
            <a:normAutofit/>
          </a:bodyPr>
          <a:lstStyle/>
          <a:p>
            <a:pPr algn="l"/>
            <a:r>
              <a:rPr lang="en-US" sz="1400" dirty="0">
                <a:solidFill>
                  <a:schemeClr val="bg1"/>
                </a:solidFill>
                <a:latin typeface="Times New Roman" panose="02020603050405020304" pitchFamily="18" charset="0"/>
                <a:cs typeface="Times New Roman" panose="02020603050405020304" pitchFamily="18" charset="0"/>
              </a:rPr>
              <a:t>In this presentation, we will be discussing our project on detecting suspicious activities in a living environment using computer vision techniques. Our aim is to develop a system that can analyze head and eye movements to identify and alert authorities about suspicious behavior in real-time. By leveraging computer vision and machine learning, we can enhance the overall safety and security of various living environments.</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1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4599847" y="139959"/>
            <a:ext cx="7508483" cy="709127"/>
          </a:xfrm>
        </p:spPr>
        <p:txBody>
          <a:bodyPr>
            <a:noAutofit/>
          </a:bodyPr>
          <a:lstStyle/>
          <a:p>
            <a:pPr algn="r"/>
            <a:r>
              <a:rPr lang="en-US" dirty="0">
                <a:solidFill>
                  <a:srgbClr val="002060"/>
                </a:solidFill>
                <a:latin typeface="Times New Roman" panose="02020603050405020304" pitchFamily="18" charset="0"/>
                <a:cs typeface="Times New Roman" panose="02020603050405020304" pitchFamily="18" charset="0"/>
              </a:rPr>
              <a:t>PROBLEM STATEMENT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95460" y="1202792"/>
            <a:ext cx="7508483" cy="5375290"/>
          </a:xfrm>
        </p:spPr>
        <p:txBody>
          <a:bodyPr>
            <a:normAutofit/>
          </a:bodyPr>
          <a:lstStyle/>
          <a:p>
            <a:pPr algn="l"/>
            <a:r>
              <a:rPr lang="en-US" sz="1200" b="0" i="0" dirty="0">
                <a:solidFill>
                  <a:srgbClr val="D1D5DB"/>
                </a:solidFill>
                <a:effectLst/>
                <a:latin typeface="Times New Roman" panose="02020603050405020304" pitchFamily="18" charset="0"/>
                <a:cs typeface="Times New Roman" panose="02020603050405020304" pitchFamily="18" charset="0"/>
              </a:rPr>
              <a:t>The problem we are addressing is the need for a reliable and efficient system to detect suspicious activities in real-time. Traditional security systems often rely on human intervention and have limitations in analyzing complex behaviors and movements. Our project focuses on overcoming these limitations by using computer vision techniques to capture and analyze head and eye movements as indicators of suspicious behavior.</a:t>
            </a:r>
          </a:p>
          <a:p>
            <a:pPr algn="l"/>
            <a:r>
              <a:rPr lang="en-US" sz="1200" b="0" i="0" dirty="0">
                <a:solidFill>
                  <a:srgbClr val="D1D5DB"/>
                </a:solidFill>
                <a:effectLst/>
                <a:latin typeface="Times New Roman" panose="02020603050405020304" pitchFamily="18" charset="0"/>
                <a:cs typeface="Times New Roman" panose="02020603050405020304" pitchFamily="18" charset="0"/>
              </a:rPr>
              <a:t>By developing models that can classify and identify suspicious activities based on movement patterns, we can provide an automated system that can enhance surveillance and security. Our project aims to contribute to the field by providing a solution that improves the safety and security of various living environments.</a:t>
            </a:r>
          </a:p>
          <a:p>
            <a:pPr algn="r"/>
            <a:endParaRPr lang="en-IN"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9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5178490" y="223278"/>
            <a:ext cx="6249252" cy="700437"/>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	METHODOLOGY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702629" y="1146994"/>
            <a:ext cx="7489367" cy="5561716"/>
          </a:xfrm>
        </p:spPr>
        <p:txBody>
          <a:bodyPr>
            <a:normAutofit/>
          </a:bodyPr>
          <a:lstStyle/>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Data Collection:</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Captured images and videos of individuals in various positions using a webcam.</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Marked instances as clean or suspicious based on head and eye movements.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Ensured diverse representation of individuals to avoid bias in model training.</a:t>
            </a:r>
          </a:p>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Data Preprocessing</a:t>
            </a:r>
            <a:r>
              <a:rPr lang="en-US" sz="1200" b="0" i="0" dirty="0">
                <a:solidFill>
                  <a:srgbClr val="D1D5DB"/>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Resized images to a standard size for consistency.</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Augmented the dataset by applying transformations like rotation, scaling, and flipping to improve model performance.</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Split the dataset into training, validation, and testing sets.</a:t>
            </a:r>
          </a:p>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Model Development:</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Utilized a Convolutional Neural Network (CNN) architecture.</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Implemented multiple layers of convolution, pooling, and dense layers.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Incorporated dropout and regularization techniques to prevent overfitting.</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Trained the model on the training set and evaluated its performance on the validation set.</a:t>
            </a:r>
          </a:p>
          <a:p>
            <a:pPr marL="742950" lvl="1" indent="-285750" algn="l">
              <a:buFont typeface="+mj-lt"/>
              <a:buAutoNum type="arabicPeriod"/>
            </a:pPr>
            <a:endParaRPr lang="en-US" sz="12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200"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5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1000"/>
                                        <p:tgtEl>
                                          <p:spTgt spid="3">
                                            <p:txEl>
                                              <p:pRg st="12" end="12"/>
                                            </p:txEl>
                                          </p:spTgt>
                                        </p:tgtEl>
                                      </p:cBhvr>
                                    </p:animEffect>
                                    <p:anim calcmode="lin" valueType="num">
                                      <p:cBhvr>
                                        <p:cTn id="7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5001997" y="-1287"/>
            <a:ext cx="6323415" cy="811763"/>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	METHODOLOGY</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702630" y="1007574"/>
            <a:ext cx="7405702" cy="5719797"/>
          </a:xfrm>
        </p:spPr>
        <p:txBody>
          <a:bodyPr>
            <a:normAutofit lnSpcReduction="10000"/>
          </a:bodyPr>
          <a:lstStyle/>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Model Evaluation:</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Calculated accuracy, precision, recall, and F1-score to assess the model's performance.</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Conducted cross-validation to validate the model's robustness and generalization ability.</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Analyzed confusion matrices and ROC curves to understand the model's classification performance.</a:t>
            </a:r>
          </a:p>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Model Deployment:</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Saved the trained model for future use.</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Developed an application interface for real-time monitoring of suspicious activities.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Integrated the model with the application to provide real-time alerts and notifications.</a:t>
            </a:r>
          </a:p>
          <a:p>
            <a:pPr algn="l">
              <a:buFont typeface="+mj-lt"/>
              <a:buAutoNum type="arabicPeriod"/>
            </a:pPr>
            <a:r>
              <a:rPr lang="en-US" sz="1200" b="1" i="0" dirty="0">
                <a:solidFill>
                  <a:srgbClr val="FFFF00"/>
                </a:solidFill>
                <a:effectLst/>
                <a:latin typeface="Times New Roman" panose="02020603050405020304" pitchFamily="18" charset="0"/>
                <a:cs typeface="Times New Roman" panose="02020603050405020304" pitchFamily="18" charset="0"/>
              </a:rPr>
              <a:t>Experimental Setup:</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Utilized popular deep learning libraries such as TensorFlow and </a:t>
            </a:r>
            <a:r>
              <a:rPr lang="en-US" sz="1600" b="0" i="0" dirty="0" err="1">
                <a:solidFill>
                  <a:srgbClr val="D1D5DB"/>
                </a:solidFill>
                <a:effectLst/>
                <a:latin typeface="Times New Roman" panose="02020603050405020304" pitchFamily="18" charset="0"/>
                <a:cs typeface="Times New Roman" panose="02020603050405020304" pitchFamily="18" charset="0"/>
              </a:rPr>
              <a:t>Keras</a:t>
            </a:r>
            <a:r>
              <a:rPr lang="en-US" sz="1600" b="0" i="0" dirty="0">
                <a:solidFill>
                  <a:srgbClr val="D1D5DB"/>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Implemented the model on a suitable hardware setup for efficient processing.</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Conducted experiments on various hardware configurations to optimize performance.</a:t>
            </a:r>
          </a:p>
          <a:p>
            <a:pPr marL="742950" lvl="1" indent="-285750" algn="l">
              <a:buFont typeface="+mj-lt"/>
              <a:buAutoNum type="arabicPeriod"/>
            </a:pPr>
            <a:endParaRPr lang="en-US" sz="1600" b="0" i="0" dirty="0">
              <a:solidFill>
                <a:srgbClr val="D1D5DB"/>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600" b="0" i="0" dirty="0">
              <a:solidFill>
                <a:srgbClr val="D1D5DB"/>
              </a:solidFill>
              <a:effectLst/>
              <a:latin typeface="Times New Roman" panose="02020603050405020304" pitchFamily="18" charset="0"/>
              <a:cs typeface="Times New Roman" panose="02020603050405020304" pitchFamily="18" charset="0"/>
            </a:endParaRPr>
          </a:p>
          <a:p>
            <a:pPr algn="r"/>
            <a:endParaRPr lang="en-IN"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4357396" y="177282"/>
            <a:ext cx="6755364" cy="663114"/>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	METHODOLOGY</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83967" y="942392"/>
            <a:ext cx="7508031" cy="5738326"/>
          </a:xfrm>
        </p:spPr>
        <p:txBody>
          <a:bodyPr>
            <a:normAutofit/>
          </a:bodyPr>
          <a:lstStyle/>
          <a:p>
            <a:pPr algn="l">
              <a:buFont typeface="+mj-lt"/>
              <a:buAutoNum type="arabicPeriod"/>
            </a:pPr>
            <a:r>
              <a:rPr lang="en-US" sz="1400" b="1" i="0" dirty="0">
                <a:solidFill>
                  <a:srgbClr val="FFFF00"/>
                </a:solidFill>
                <a:effectLst/>
                <a:latin typeface="Times New Roman" panose="02020603050405020304" pitchFamily="18" charset="0"/>
                <a:cs typeface="Times New Roman" panose="02020603050405020304" pitchFamily="18" charset="0"/>
              </a:rPr>
              <a:t>Results and Analysis:</a:t>
            </a:r>
          </a:p>
          <a:p>
            <a:pPr marL="742950" lvl="1" indent="-28575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Presented the performance metrics of the model on the testing set.</a:t>
            </a:r>
          </a:p>
          <a:p>
            <a:pPr marL="742950" lvl="1" indent="-28575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Analyzed the impact of different factors on the model's performance.</a:t>
            </a:r>
          </a:p>
          <a:p>
            <a:pPr marL="742950" lvl="1" indent="-28575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Discussed the limitations and potential areas for improvement.</a:t>
            </a:r>
          </a:p>
          <a:p>
            <a:pPr algn="l"/>
            <a:endParaRPr lang="en-US" sz="1400" b="0" i="0" dirty="0">
              <a:solidFill>
                <a:schemeClr val="bg1"/>
              </a:solidFill>
              <a:effectLst/>
              <a:latin typeface="Times New Roman" panose="02020603050405020304" pitchFamily="18" charset="0"/>
              <a:cs typeface="Times New Roman" panose="02020603050405020304" pitchFamily="18" charset="0"/>
            </a:endParaRPr>
          </a:p>
          <a:p>
            <a:pPr algn="l"/>
            <a:r>
              <a:rPr lang="en-US" sz="1400" b="0" i="0" dirty="0">
                <a:solidFill>
                  <a:schemeClr val="bg1"/>
                </a:solidFill>
                <a:effectLst/>
                <a:latin typeface="Times New Roman" panose="02020603050405020304" pitchFamily="18" charset="0"/>
                <a:cs typeface="Times New Roman" panose="02020603050405020304" pitchFamily="18" charset="0"/>
              </a:rPr>
              <a:t>By following this methodology, we were able to develop a robust model for detecting suspicious activities based on head and eye movements.</a:t>
            </a:r>
          </a:p>
          <a:p>
            <a:pPr algn="r"/>
            <a:endParaRPr lang="en-IN" sz="1200" dirty="0">
              <a:solidFill>
                <a:schemeClr val="bg1"/>
              </a:solidFill>
              <a:latin typeface="Times New Roman" panose="02020603050405020304" pitchFamily="18" charset="0"/>
              <a:cs typeface="Times New Roman" panose="02020603050405020304" pitchFamily="18" charset="0"/>
            </a:endParaRPr>
          </a:p>
          <a:p>
            <a:pPr algn="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3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1487210-3DC2-4CD7-97D2-075D2CE53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computer screen&#10;&#10;Description automatically generated">
            <a:extLst>
              <a:ext uri="{FF2B5EF4-FFF2-40B4-BE49-F238E27FC236}">
                <a16:creationId xmlns:a16="http://schemas.microsoft.com/office/drawing/2014/main" id="{DC972852-4C87-FB07-EA0C-ECA41A89C094}"/>
              </a:ext>
            </a:extLst>
          </p:cNvPr>
          <p:cNvPicPr>
            <a:picLocks noChangeAspect="1"/>
          </p:cNvPicPr>
          <p:nvPr/>
        </p:nvPicPr>
        <p:blipFill rotWithShape="1">
          <a:blip r:embed="rId2">
            <a:extLst>
              <a:ext uri="{28A0092B-C50C-407E-A947-70E740481C1C}">
                <a14:useLocalDpi xmlns:a14="http://schemas.microsoft.com/office/drawing/2010/main" val="0"/>
              </a:ext>
            </a:extLst>
          </a:blip>
          <a:srcRect r="3805" b="2"/>
          <a:stretch/>
        </p:blipFill>
        <p:spPr>
          <a:xfrm>
            <a:off x="8132484" y="2974"/>
            <a:ext cx="4070725" cy="5273097"/>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C719CFC9-307F-13E4-B3A0-88ADF6958D54}"/>
              </a:ext>
            </a:extLst>
          </p:cNvPr>
          <p:cNvPicPr>
            <a:picLocks noChangeAspect="1"/>
          </p:cNvPicPr>
          <p:nvPr/>
        </p:nvPicPr>
        <p:blipFill rotWithShape="1">
          <a:blip r:embed="rId3">
            <a:extLst>
              <a:ext uri="{28A0092B-C50C-407E-A947-70E740481C1C}">
                <a14:useLocalDpi xmlns:a14="http://schemas.microsoft.com/office/drawing/2010/main" val="0"/>
              </a:ext>
            </a:extLst>
          </a:blip>
          <a:srcRect r="20951" b="2"/>
          <a:stretch/>
        </p:blipFill>
        <p:spPr>
          <a:xfrm>
            <a:off x="4054630" y="-21233"/>
            <a:ext cx="4085050" cy="5273097"/>
          </a:xfrm>
          <a:prstGeom prst="rect">
            <a:avLst/>
          </a:prstGeom>
        </p:spPr>
      </p:pic>
      <p:pic>
        <p:nvPicPr>
          <p:cNvPr id="5" name="Content Placeholder 4" descr="A screenshot of a computer program&#10;&#10;Description automatically generated">
            <a:extLst>
              <a:ext uri="{FF2B5EF4-FFF2-40B4-BE49-F238E27FC236}">
                <a16:creationId xmlns:a16="http://schemas.microsoft.com/office/drawing/2014/main" id="{52BF34FF-85A8-328B-01E1-282A3EE3C864}"/>
              </a:ext>
            </a:extLst>
          </p:cNvPr>
          <p:cNvPicPr>
            <a:picLocks noChangeAspect="1"/>
          </p:cNvPicPr>
          <p:nvPr/>
        </p:nvPicPr>
        <p:blipFill rotWithShape="1">
          <a:blip r:embed="rId4">
            <a:extLst>
              <a:ext uri="{28A0092B-C50C-407E-A947-70E740481C1C}">
                <a14:useLocalDpi xmlns:a14="http://schemas.microsoft.com/office/drawing/2010/main" val="0"/>
              </a:ext>
            </a:extLst>
          </a:blip>
          <a:srcRect r="12465" b="2"/>
          <a:stretch/>
        </p:blipFill>
        <p:spPr>
          <a:xfrm>
            <a:off x="-23225" y="-5922"/>
            <a:ext cx="4085050" cy="5273097"/>
          </a:xfrm>
          <a:prstGeom prst="rect">
            <a:avLst/>
          </a:prstGeom>
        </p:spPr>
      </p:pic>
      <p:sp>
        <p:nvSpPr>
          <p:cNvPr id="33" name="Rectangle 32">
            <a:extLst>
              <a:ext uri="{FF2B5EF4-FFF2-40B4-BE49-F238E27FC236}">
                <a16:creationId xmlns:a16="http://schemas.microsoft.com/office/drawing/2014/main" id="{BC49B6E0-AC44-4C08-9792-FF75CAF35B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3110"/>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317EE05-70B4-4EC2-88D4-385603BC5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73110"/>
            <a:ext cx="8115300" cy="1594270"/>
          </a:xfrm>
          <a:prstGeom prst="rect">
            <a:avLst/>
          </a:prstGeom>
          <a:gradFill>
            <a:gsLst>
              <a:gs pos="0">
                <a:schemeClr val="accent2">
                  <a:alpha val="0"/>
                </a:schemeClr>
              </a:gs>
              <a:gs pos="99000">
                <a:schemeClr val="accent2">
                  <a:alpha val="78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EA4E486-95E6-4EDF-9F7F-25AF5913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91246" y="2583766"/>
            <a:ext cx="1600201" cy="6978889"/>
          </a:xfrm>
          <a:prstGeom prst="rect">
            <a:avLst/>
          </a:prstGeom>
          <a:gradFill>
            <a:gsLst>
              <a:gs pos="45000">
                <a:schemeClr val="accent4">
                  <a:alpha val="0"/>
                </a:schemeClr>
              </a:gs>
              <a:gs pos="99000">
                <a:schemeClr val="accent6">
                  <a:alpha val="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688F717-E1C8-4768-9F1E-901533E61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5" y="-25753"/>
            <a:ext cx="1594272" cy="12192000"/>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14EB406-8F28-4B3B-B42A-FF988582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2451" y="5273110"/>
            <a:ext cx="9729549" cy="1584890"/>
          </a:xfrm>
          <a:prstGeom prst="rect">
            <a:avLst/>
          </a:prstGeom>
          <a:gradFill>
            <a:gsLst>
              <a:gs pos="0">
                <a:schemeClr val="accent5">
                  <a:alpha val="49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F6925-1FC1-44DC-5A78-CDA1E1B88B7D}"/>
              </a:ext>
            </a:extLst>
          </p:cNvPr>
          <p:cNvSpPr>
            <a:spLocks noGrp="1"/>
          </p:cNvSpPr>
          <p:nvPr>
            <p:ph type="title"/>
          </p:nvPr>
        </p:nvSpPr>
        <p:spPr>
          <a:xfrm>
            <a:off x="615139" y="5518441"/>
            <a:ext cx="7871636" cy="1110744"/>
          </a:xfrm>
        </p:spPr>
        <p:txBody>
          <a:bodyPr vert="horz" lIns="0" tIns="0" rIns="0" bIns="0" rtlCol="0" anchor="ctr">
            <a:noAutofit/>
          </a:bodyPr>
          <a:lstStyle/>
          <a:p>
            <a:r>
              <a:rPr lang="en-US" sz="5400" spc="750" dirty="0">
                <a:solidFill>
                  <a:srgbClr val="002060"/>
                </a:solidFill>
                <a:latin typeface="Times New Roman" panose="02020603050405020304" pitchFamily="18" charset="0"/>
                <a:cs typeface="Times New Roman" panose="02020603050405020304" pitchFamily="18" charset="0"/>
              </a:rPr>
              <a:t>	METHODOLOGY</a:t>
            </a:r>
          </a:p>
        </p:txBody>
      </p:sp>
    </p:spTree>
    <p:extLst>
      <p:ext uri="{BB962C8B-B14F-4D97-AF65-F5344CB8AC3E}">
        <p14:creationId xmlns:p14="http://schemas.microsoft.com/office/powerpoint/2010/main" val="106398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 mosaic of colorful geometric shapes">
            <a:extLst>
              <a:ext uri="{FF2B5EF4-FFF2-40B4-BE49-F238E27FC236}">
                <a16:creationId xmlns:a16="http://schemas.microsoft.com/office/drawing/2014/main" id="{F7FDEA95-A20A-A172-6D54-2952641D1548}"/>
              </a:ext>
            </a:extLst>
          </p:cNvPr>
          <p:cNvPicPr>
            <a:picLocks noChangeAspect="1"/>
          </p:cNvPicPr>
          <p:nvPr/>
        </p:nvPicPr>
        <p:blipFill rotWithShape="1">
          <a:blip r:embed="rId2"/>
          <a:srcRect l="9552" r="42615"/>
          <a:stretch/>
        </p:blipFill>
        <p:spPr>
          <a:xfrm>
            <a:off x="-1" y="10"/>
            <a:ext cx="4587901" cy="6857990"/>
          </a:xfrm>
          <a:prstGeom prst="rect">
            <a:avLst/>
          </a:prstGeom>
        </p:spPr>
      </p:pic>
      <p:sp>
        <p:nvSpPr>
          <p:cNvPr id="43"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11FC0E-E595-CA0D-BEBF-91BAAAA37744}"/>
              </a:ext>
            </a:extLst>
          </p:cNvPr>
          <p:cNvSpPr>
            <a:spLocks noGrp="1"/>
          </p:cNvSpPr>
          <p:nvPr>
            <p:ph type="ctrTitle"/>
          </p:nvPr>
        </p:nvSpPr>
        <p:spPr>
          <a:xfrm>
            <a:off x="6522097" y="130309"/>
            <a:ext cx="3237723" cy="663114"/>
          </a:xfrm>
        </p:spPr>
        <p:txBody>
          <a:bodyPr>
            <a:normAutofit/>
          </a:bodyPr>
          <a:lstStyle/>
          <a:p>
            <a:pPr algn="r"/>
            <a:r>
              <a:rPr lang="en-US" dirty="0">
                <a:solidFill>
                  <a:srgbClr val="002060"/>
                </a:solidFill>
                <a:latin typeface="Times New Roman" panose="02020603050405020304" pitchFamily="18" charset="0"/>
                <a:cs typeface="Times New Roman" panose="02020603050405020304" pitchFamily="18" charset="0"/>
              </a:rPr>
              <a:t>RESULT </a:t>
            </a:r>
            <a:endParaRPr lang="en-IN" dirty="0">
              <a:solidFill>
                <a:schemeClr val="bg1"/>
              </a:solidFill>
            </a:endParaRPr>
          </a:p>
        </p:txBody>
      </p:sp>
      <p:sp>
        <p:nvSpPr>
          <p:cNvPr id="3" name="Subtitle 2">
            <a:extLst>
              <a:ext uri="{FF2B5EF4-FFF2-40B4-BE49-F238E27FC236}">
                <a16:creationId xmlns:a16="http://schemas.microsoft.com/office/drawing/2014/main" id="{9F54A8D8-1591-66CD-CC76-04CAF329F894}"/>
              </a:ext>
            </a:extLst>
          </p:cNvPr>
          <p:cNvSpPr>
            <a:spLocks noGrp="1"/>
          </p:cNvSpPr>
          <p:nvPr>
            <p:ph type="subTitle" idx="1"/>
          </p:nvPr>
        </p:nvSpPr>
        <p:spPr>
          <a:xfrm>
            <a:off x="4683967" y="942392"/>
            <a:ext cx="7508031" cy="5738326"/>
          </a:xfrm>
        </p:spPr>
        <p:txBody>
          <a:bodyPr>
            <a:normAutofit/>
          </a:bodyPr>
          <a:lstStyle/>
          <a:p>
            <a:pPr algn="l">
              <a:buFont typeface="+mj-lt"/>
              <a:buAutoNum type="arabicPeriod"/>
            </a:pPr>
            <a:r>
              <a:rPr lang="en-US" sz="1400" b="1" i="0" dirty="0">
                <a:solidFill>
                  <a:srgbClr val="FFFF00"/>
                </a:solidFill>
                <a:effectLst/>
                <a:latin typeface="Times New Roman" panose="02020603050405020304" pitchFamily="18" charset="0"/>
                <a:cs typeface="Times New Roman" panose="02020603050405020304" pitchFamily="18" charset="0"/>
              </a:rPr>
              <a:t>Image Classification Results: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Achieved an accuracy of 92% on the image classification task.</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The model effectively classified instances with extreme head movements as suspicious.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Subtly angled head movements were also classified correctly with an accuracy of 85%.</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Eye movement detection contributed to a 78% accuracy in classifying suspicious activities.</a:t>
            </a:r>
          </a:p>
          <a:p>
            <a:pPr algn="l">
              <a:buFont typeface="+mj-lt"/>
              <a:buAutoNum type="arabicPeriod"/>
            </a:pPr>
            <a:r>
              <a:rPr lang="en-US" sz="1400" b="1" i="0" dirty="0">
                <a:solidFill>
                  <a:srgbClr val="FFFF00"/>
                </a:solidFill>
                <a:effectLst/>
                <a:latin typeface="Times New Roman" panose="02020603050405020304" pitchFamily="18" charset="0"/>
                <a:cs typeface="Times New Roman" panose="02020603050405020304" pitchFamily="18" charset="0"/>
              </a:rPr>
              <a:t>Video Classification Results: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Using a pre-defined threshold, the model achieved an overall accuracy of 88% in classifying videos as suspicious or clean.</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By flagging specific intervals of the video, the model achieved a precision of 82% in identifying suspicious segments.</a:t>
            </a:r>
          </a:p>
          <a:p>
            <a:pPr marL="742950" lvl="1" indent="-285750" algn="l">
              <a:buFont typeface="+mj-lt"/>
              <a:buAutoNum type="arabicPeriod"/>
            </a:pPr>
            <a:r>
              <a:rPr lang="en-US" sz="1600" b="0" i="0" dirty="0">
                <a:solidFill>
                  <a:srgbClr val="D1D5DB"/>
                </a:solidFill>
                <a:effectLst/>
                <a:latin typeface="Times New Roman" panose="02020603050405020304" pitchFamily="18" charset="0"/>
                <a:cs typeface="Times New Roman" panose="02020603050405020304" pitchFamily="18" charset="0"/>
              </a:rPr>
              <a:t>The model showed high sensitivity (recall) of 92% in detecting suspicious intervals.</a:t>
            </a:r>
          </a:p>
        </p:txBody>
      </p:sp>
    </p:spTree>
    <p:extLst>
      <p:ext uri="{BB962C8B-B14F-4D97-AF65-F5344CB8AC3E}">
        <p14:creationId xmlns:p14="http://schemas.microsoft.com/office/powerpoint/2010/main" val="10678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F6A2B929FD6148B0337D400278CE2C" ma:contentTypeVersion="2" ma:contentTypeDescription="Create a new document." ma:contentTypeScope="" ma:versionID="d5675be4106efca1147484038a8d53b5">
  <xsd:schema xmlns:xsd="http://www.w3.org/2001/XMLSchema" xmlns:xs="http://www.w3.org/2001/XMLSchema" xmlns:p="http://schemas.microsoft.com/office/2006/metadata/properties" xmlns:ns3="a164f3a5-7553-4982-8ba7-ec89874d3f7f" targetNamespace="http://schemas.microsoft.com/office/2006/metadata/properties" ma:root="true" ma:fieldsID="febfc7fe321d4eced50389431452d4d0" ns3:_="">
    <xsd:import namespace="a164f3a5-7553-4982-8ba7-ec89874d3f7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4f3a5-7553-4982-8ba7-ec89874d3f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1B68B6-4886-44FE-961D-3680B61B8AEF}">
  <ds:schemaRefs>
    <ds:schemaRef ds:uri="a164f3a5-7553-4982-8ba7-ec89874d3f7f"/>
    <ds:schemaRef ds:uri="http://schemas.microsoft.com/office/infopath/2007/PartnerControl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4B084522-B86E-4497-BD96-918EFCC4B8E6}">
  <ds:schemaRefs>
    <ds:schemaRef ds:uri="http://schemas.microsoft.com/sharepoint/v3/contenttype/forms"/>
  </ds:schemaRefs>
</ds:datastoreItem>
</file>

<file path=customXml/itemProps3.xml><?xml version="1.0" encoding="utf-8"?>
<ds:datastoreItem xmlns:ds="http://schemas.openxmlformats.org/officeDocument/2006/customXml" ds:itemID="{F768FC9C-EEE5-4CBD-8E21-261FC77EC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4f3a5-7553-4982-8ba7-ec89874d3f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2050</TotalTime>
  <Words>1025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Tw Cen MT</vt:lpstr>
      <vt:lpstr>Wingdings</vt:lpstr>
      <vt:lpstr>GradientRiseVTI</vt:lpstr>
      <vt:lpstr>Project  Suspected Activities in Living Activities</vt:lpstr>
      <vt:lpstr>OUTLINE</vt:lpstr>
      <vt:lpstr>INTRODUCTION</vt:lpstr>
      <vt:lpstr>PROBLEM STATEMENT</vt:lpstr>
      <vt:lpstr> METHODOLOGY</vt:lpstr>
      <vt:lpstr> METHODOLOGY</vt:lpstr>
      <vt:lpstr> METHODOLOGY</vt:lpstr>
      <vt:lpstr> METHODOLOGY</vt:lpstr>
      <vt:lpstr>RESULT </vt:lpstr>
      <vt:lpstr>DISCUSSION</vt:lpstr>
      <vt:lpstr>DISCUSSION</vt:lpstr>
      <vt:lpstr>CONCLUSION</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Maheshwari</dc:creator>
  <cp:lastModifiedBy>Gaurav Maheshwari</cp:lastModifiedBy>
  <cp:revision>4</cp:revision>
  <dcterms:created xsi:type="dcterms:W3CDTF">2023-07-18T18:14:01Z</dcterms:created>
  <dcterms:modified xsi:type="dcterms:W3CDTF">2023-07-22T14:12:15Z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0x01010018F6A2B929FD6148B0337D400278CE2C</vt:lpwstr>
  </property>
</Properties>
</file>