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66" r:id="rId13"/>
    <p:sldId id="267" r:id="rId14"/>
    <p:sldId id="271" r:id="rId15"/>
    <p:sldId id="272" r:id="rId16"/>
    <p:sldId id="273" r:id="rId17"/>
    <p:sldId id="278" r:id="rId18"/>
    <p:sldId id="274" r:id="rId19"/>
    <p:sldId id="277" r:id="rId20"/>
    <p:sldId id="290" r:id="rId21"/>
    <p:sldId id="275" r:id="rId22"/>
    <p:sldId id="279" r:id="rId23"/>
    <p:sldId id="282" r:id="rId24"/>
    <p:sldId id="292" r:id="rId25"/>
    <p:sldId id="295" r:id="rId26"/>
    <p:sldId id="293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942-FE1C-4EBF-B2AB-87AC40F3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70" y="1160864"/>
            <a:ext cx="8651433" cy="1646302"/>
          </a:xfrm>
        </p:spPr>
        <p:txBody>
          <a:bodyPr/>
          <a:lstStyle/>
          <a:p>
            <a:r>
              <a:rPr lang="en-CA" dirty="0"/>
              <a:t>Canadian Charity Twitter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8865-91C3-4A44-897C-EA5D0D60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07166"/>
            <a:ext cx="7766936" cy="501712"/>
          </a:xfrm>
        </p:spPr>
        <p:txBody>
          <a:bodyPr/>
          <a:lstStyle/>
          <a:p>
            <a:r>
              <a:rPr lang="en-US" dirty="0"/>
              <a:t>An analysis of tweets related three International Development charities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B4B755-C1FA-448D-801B-0F3BC82FC6AC}"/>
              </a:ext>
            </a:extLst>
          </p:cNvPr>
          <p:cNvSpPr txBox="1">
            <a:spLocks/>
          </p:cNvSpPr>
          <p:nvPr/>
        </p:nvSpPr>
        <p:spPr>
          <a:xfrm>
            <a:off x="5390535" y="4727581"/>
            <a:ext cx="3715546" cy="1939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William Greg Matthews</a:t>
            </a:r>
          </a:p>
          <a:p>
            <a:r>
              <a:rPr lang="en-US" sz="2300" dirty="0"/>
              <a:t>wmatthews@ryerson.ca</a:t>
            </a:r>
          </a:p>
          <a:p>
            <a:r>
              <a:rPr lang="en-US" sz="2300" dirty="0"/>
              <a:t>500867762	</a:t>
            </a:r>
          </a:p>
          <a:p>
            <a:r>
              <a:rPr lang="en-US" sz="2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1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Tri-grams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CD3484-FD28-4352-A8BA-023CB91D2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0" y="480060"/>
            <a:ext cx="11218518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8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299-E798-424C-806A-3F31807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7347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Positive/Negative Tweets Over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322EAF-8FAD-4546-AA41-55367D370F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2" y="480060"/>
            <a:ext cx="10775628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97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World Vision Canada | Compassion Canada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6720C5-63A2-4AF6-AE5F-CF776F7A6D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2" y="558430"/>
            <a:ext cx="5606998" cy="581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5C2364-E80F-47F1-AB00-3F7D8021E0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92" y="480059"/>
            <a:ext cx="5606997" cy="5819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1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World Vision Canada | Plan Canada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6720C5-63A2-4AF6-AE5F-CF776F7A6D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2" y="558430"/>
            <a:ext cx="5606998" cy="581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92DC79-B8EB-43AC-961B-6B98A60755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94" y="558430"/>
            <a:ext cx="5606998" cy="581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46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AB2-2531-42C8-A568-DC8FDBD9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Context: Negative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C82E-3B1F-4417-8830-1A4A151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1" dirty="0"/>
              <a:t>Compassion Canada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“A horrific attack by fire: one year later https://www.compassion.ca/blog/a-horrific-attack-by-fire-one-year-later/Â </a:t>
            </a:r>
            <a:r>
              <a:rPr lang="en-US" dirty="0" err="1"/>
              <a:t>â</a:t>
            </a:r>
            <a:r>
              <a:rPr lang="en-US" dirty="0"/>
              <a:t>€¦ via @</a:t>
            </a:r>
            <a:r>
              <a:rPr lang="en-US" dirty="0" err="1"/>
              <a:t>CompassionCA</a:t>
            </a:r>
            <a:r>
              <a:rPr lang="en-US" dirty="0"/>
              <a:t>”</a:t>
            </a:r>
            <a:endParaRPr lang="en-CA" dirty="0"/>
          </a:p>
          <a:p>
            <a:r>
              <a:rPr lang="en-US" b="1" dirty="0"/>
              <a:t>Plan Canada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“I swear charities are accelerating this Age of Disillusionment same way the Daily Show degraded political discourse into playground bullying.”</a:t>
            </a:r>
            <a:br>
              <a:rPr lang="en-CA" dirty="0"/>
            </a:br>
            <a:endParaRPr lang="en-CA" dirty="0"/>
          </a:p>
          <a:p>
            <a:r>
              <a:rPr lang="en-US" b="1" dirty="0"/>
              <a:t>World Vision Canada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“Violence affects more than 1.7 billion children every year...The good news is that there's growing evidence of the most effective solutions to end violence against children &amp; mounting public pressure that it will no longer be tolerated”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41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AB2-2531-42C8-A568-DC8FDBD9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Context: Positive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C82E-3B1F-4417-8830-1A4A151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05615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Compassion Canada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“Amazing. Amazing. What a generous, passionate, driven church. So grateful. (@</a:t>
            </a:r>
            <a:r>
              <a:rPr lang="en-US" dirty="0" err="1"/>
              <a:t>CompassionCA</a:t>
            </a:r>
            <a:r>
              <a:rPr lang="en-US" dirty="0"/>
              <a:t>) https://twitter.com/</a:t>
            </a:r>
            <a:r>
              <a:rPr lang="en-US" dirty="0" err="1"/>
              <a:t>ssundby</a:t>
            </a:r>
            <a:r>
              <a:rPr lang="en-US" dirty="0"/>
              <a:t>/status/871570849509261312Â â€¦”</a:t>
            </a:r>
            <a:endParaRPr lang="en-CA" dirty="0"/>
          </a:p>
          <a:p>
            <a:r>
              <a:rPr lang="en-US" b="1" dirty="0"/>
              <a:t>Plan Canada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“Pretty amazing to have been part of helping to shape this G7 focus on girls education in my role as @</a:t>
            </a:r>
            <a:r>
              <a:rPr lang="en-US" dirty="0" err="1"/>
              <a:t>PlanCanada</a:t>
            </a:r>
            <a:r>
              <a:rPr lang="en-US" dirty="0"/>
              <a:t> CEO. Even more thrilled to see our PM @</a:t>
            </a:r>
            <a:r>
              <a:rPr lang="en-US" dirty="0" err="1"/>
              <a:t>JustinTrudeau</a:t>
            </a:r>
            <a:r>
              <a:rPr lang="en-US" dirty="0"/>
              <a:t> creating global momentum to make this historic commitment a reality.”</a:t>
            </a:r>
            <a:endParaRPr lang="en-CA" dirty="0"/>
          </a:p>
          <a:p>
            <a:r>
              <a:rPr lang="en-US" b="1" dirty="0"/>
              <a:t>World Vision Canada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“Visit @</a:t>
            </a:r>
            <a:r>
              <a:rPr lang="en-US" dirty="0" err="1"/>
              <a:t>worldvisioncan</a:t>
            </a:r>
            <a:r>
              <a:rPr lang="en-US" dirty="0"/>
              <a:t> to see how they're making a difference in this world and what you can do to help \</a:t>
            </a:r>
            <a:r>
              <a:rPr lang="en-US" dirty="0" err="1"/>
              <a:t>n#nonprofit</a:t>
            </a:r>
            <a:r>
              <a:rPr lang="en-US" dirty="0"/>
              <a:t> #</a:t>
            </a:r>
            <a:r>
              <a:rPr lang="en-US" dirty="0" err="1"/>
              <a:t>givingtuesday</a:t>
            </a:r>
            <a:r>
              <a:rPr lang="en-US" dirty="0"/>
              <a:t> #hungerfreepic.twitter.com/M3My4i5FlA”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0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299-E798-424C-806A-3F31807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Engagement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0969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Frequency of Likes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3B54E-3B22-42F3-8DAB-AE22D791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03" y="498801"/>
            <a:ext cx="8796691" cy="58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2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Highest Average Likes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DAE24A-122F-43C4-8703-346BE4A38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0" y="480060"/>
            <a:ext cx="9260342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4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B969-2479-4E4F-83EA-990B66E2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BC2F-4FA3-45A1-9279-A46D0E57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938"/>
            <a:ext cx="8596668" cy="4240211"/>
          </a:xfrm>
        </p:spPr>
        <p:txBody>
          <a:bodyPr/>
          <a:lstStyle/>
          <a:p>
            <a:r>
              <a:rPr lang="en-US" dirty="0"/>
              <a:t>Since the recession of 2008, Canadian charities have seen a steady decline in donations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generations display distinctly different charitable giving habits as compared previous generations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Canadian Charities must engage with new generations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…in meaningful ways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…through social media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	…to build Trust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67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AB2-2531-42C8-A568-DC8FDBD9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en-CA" dirty="0"/>
              <a:t>Context: Most-Liked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C82E-3B1F-4417-8830-1A4A151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r>
              <a:rPr lang="en-US" dirty="0"/>
              <a:t>“Such neat innovations in refrigeration and sanitation #</a:t>
            </a:r>
            <a:r>
              <a:rPr lang="en-US" dirty="0" err="1"/>
              <a:t>socent</a:t>
            </a:r>
            <a:r>
              <a:rPr lang="en-US" dirty="0"/>
              <a:t> #</a:t>
            </a:r>
            <a:r>
              <a:rPr lang="en-US" dirty="0" err="1"/>
              <a:t>socinnhttps</a:t>
            </a:r>
            <a:r>
              <a:rPr lang="en-US" dirty="0"/>
              <a:t>://www.theguardian.com/global-development/2016/oct/24/a-water-chilled-coolbox-gets-vaccines-on-tap-to-the-worlds-poorest-grand-challenges-conference-London”</a:t>
            </a:r>
            <a:br>
              <a:rPr lang="en-US" dirty="0"/>
            </a:br>
            <a:endParaRPr lang="en-CA" dirty="0"/>
          </a:p>
          <a:p>
            <a:r>
              <a:rPr lang="en-US" dirty="0"/>
              <a:t>“Tonight on a brand new Mercer Report â€“ always my </a:t>
            </a:r>
            <a:r>
              <a:rPr lang="en-US" dirty="0" err="1"/>
              <a:t>favourite</a:t>
            </a:r>
            <a:r>
              <a:rPr lang="en-US" dirty="0"/>
              <a:t> show of the year. We profile &amp; salute the winners of this </a:t>
            </a:r>
            <a:r>
              <a:rPr lang="en-US" dirty="0" err="1"/>
              <a:t>yearâ</a:t>
            </a:r>
            <a:r>
              <a:rPr lang="en-US" dirty="0"/>
              <a:t>€™s Spread the Net Student Challenge. The feel good episode of the decade! 8:00 (8:30 NL) on CBC. Set your PVR Retweet &amp; tell two friends. #</a:t>
            </a:r>
            <a:r>
              <a:rPr lang="en-US" dirty="0" err="1"/>
              <a:t>PlanCanada</a:t>
            </a:r>
            <a:r>
              <a:rPr lang="en-US" dirty="0"/>
              <a:t>”</a:t>
            </a:r>
            <a:br>
              <a:rPr lang="en-US" dirty="0"/>
            </a:br>
            <a:endParaRPr lang="en-CA" dirty="0"/>
          </a:p>
          <a:p>
            <a:r>
              <a:rPr lang="en-US" dirty="0"/>
              <a:t>“Heartfelt congratulations to Meghan Markle, our ambassador for the past 2 years, on her engagement to Prince Harry. We're grateful for her support of the </a:t>
            </a:r>
            <a:r>
              <a:rPr lang="en-US" dirty="0" err="1"/>
              <a:t>worldâ</a:t>
            </a:r>
            <a:r>
              <a:rPr lang="en-US" dirty="0"/>
              <a:t>€™s most vulnerable children. We wish the couple every happiness together.”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27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Highest Average Retweets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F28D2F-45E2-481A-B344-66580C0348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6" y="573192"/>
            <a:ext cx="9650818" cy="581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8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Engagement Correlation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1AC363-001E-4BDE-8F3C-AFA959FA7B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68" y="480060"/>
            <a:ext cx="6503138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6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Sentiment Correlation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5D3075-3327-460A-AD83-4C1078C58C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38" y="488528"/>
            <a:ext cx="8679312" cy="5897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96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299-E798-424C-806A-3F31807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54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55A8-390B-49BA-BA6B-1F891E83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78" y="215058"/>
            <a:ext cx="8596668" cy="66429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Topics and words more similar than not, but still a unique ‘brand’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Compassion Canada:</a:t>
            </a:r>
            <a:br>
              <a:rPr lang="en-US" dirty="0"/>
            </a:br>
            <a:r>
              <a:rPr lang="en-US" dirty="0"/>
              <a:t>-Overtly religious language to engage its primarily Christian donor base</a:t>
            </a:r>
            <a:br>
              <a:rPr lang="en-US" dirty="0"/>
            </a:br>
            <a:r>
              <a:rPr lang="en-US" dirty="0"/>
              <a:t>-Least active, least engagement</a:t>
            </a:r>
            <a:br>
              <a:rPr lang="en-US" dirty="0"/>
            </a:br>
            <a:r>
              <a:rPr lang="en-US" dirty="0"/>
              <a:t>-Twitter platform as a medium for organizational news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Plan Canada:</a:t>
            </a:r>
            <a:br>
              <a:rPr lang="en-US" dirty="0"/>
            </a:br>
            <a:r>
              <a:rPr lang="en-US" dirty="0"/>
              <a:t>-‘On-brand’: associated with advocating for the rights of girls, and reproductive health </a:t>
            </a:r>
            <a:br>
              <a:rPr lang="en-US" dirty="0"/>
            </a:br>
            <a:r>
              <a:rPr lang="en-US" dirty="0"/>
              <a:t>-Twitter platform to inform, engage, and also to post about job openings </a:t>
            </a:r>
            <a:br>
              <a:rPr lang="en-US" dirty="0"/>
            </a:br>
            <a:r>
              <a:rPr lang="en-US" dirty="0"/>
              <a:t>-Association with celebrities led to higher engagement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World Vision Canada</a:t>
            </a:r>
            <a:br>
              <a:rPr lang="en-US" dirty="0"/>
            </a:br>
            <a:r>
              <a:rPr lang="en-US" dirty="0"/>
              <a:t>-Emphasis on children, but also refugees and ‘fragile-context’ countries</a:t>
            </a:r>
            <a:br>
              <a:rPr lang="en-US" dirty="0"/>
            </a:br>
            <a:r>
              <a:rPr lang="en-US" dirty="0"/>
              <a:t>-High-level of activity &amp; association with celebrities led to highest level of engagement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Sentiment of tweets didn’t have a strong correlation with engagement metrics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Suggests that the subject of tweets and the person they are associated with is more likely to drive engagement than sentiment alone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11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299-E798-424C-806A-3F31807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Recommended Next-Steps</a:t>
            </a:r>
          </a:p>
        </p:txBody>
      </p:sp>
    </p:spTree>
    <p:extLst>
      <p:ext uri="{BB962C8B-B14F-4D97-AF65-F5344CB8AC3E}">
        <p14:creationId xmlns:p14="http://schemas.microsoft.com/office/powerpoint/2010/main" val="117743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55A8-390B-49BA-BA6B-1F891E83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78" y="215058"/>
            <a:ext cx="8596668" cy="6642942"/>
          </a:xfrm>
        </p:spPr>
        <p:txBody>
          <a:bodyPr>
            <a:normAutofit/>
          </a:bodyPr>
          <a:lstStyle/>
          <a:p>
            <a:r>
              <a:rPr lang="en-US" dirty="0"/>
              <a:t>Expand scope to include other Canadian International Development charities</a:t>
            </a:r>
            <a:br>
              <a:rPr lang="en-US" dirty="0"/>
            </a:br>
            <a:r>
              <a:rPr lang="en-US" dirty="0"/>
              <a:t>(ex. </a:t>
            </a:r>
            <a:r>
              <a:rPr lang="en-US" dirty="0" err="1"/>
              <a:t>MetoWe</a:t>
            </a:r>
            <a:r>
              <a:rPr lang="en-US" dirty="0"/>
              <a:t>; Food for the Hungry; Save the Children)</a:t>
            </a:r>
          </a:p>
          <a:p>
            <a:r>
              <a:rPr lang="en-US" dirty="0"/>
              <a:t>Conduct case studies on charities who are most innovative in engaging young audiences on social media, and most successful in converting engagement to donations (ex. </a:t>
            </a:r>
            <a:r>
              <a:rPr lang="en-US" dirty="0" err="1"/>
              <a:t>Charity:Water</a:t>
            </a:r>
            <a:r>
              <a:rPr lang="en-US" dirty="0"/>
              <a:t>; Doctors without Borders (MSF); Toronto Sick Kids Hospital (“Sick Kids VS” campaign)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different techniques to derive new insights: predictive models, deep learning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Incorporate more data:</a:t>
            </a:r>
            <a:br>
              <a:rPr lang="en-US" dirty="0"/>
            </a:br>
            <a:r>
              <a:rPr lang="en-US" dirty="0"/>
              <a:t>		-location of posts (geographic differences)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-other social media data (from Facebook, Snapchat, etc.)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-digital and campaign engagement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-financial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81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942-FE1C-4EBF-B2AB-87AC40F3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570" y="298215"/>
            <a:ext cx="8651433" cy="1646302"/>
          </a:xfrm>
        </p:spPr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8865-91C3-4A44-897C-EA5D0D608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30419"/>
            <a:ext cx="7766936" cy="944794"/>
          </a:xfrm>
        </p:spPr>
        <p:txBody>
          <a:bodyPr>
            <a:normAutofit/>
          </a:bodyPr>
          <a:lstStyle/>
          <a:p>
            <a:r>
              <a:rPr lang="en-US" sz="3500" dirty="0"/>
              <a:t>Questions?</a:t>
            </a:r>
            <a:endParaRPr lang="en-CA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5336EA-FB89-44FC-B24D-CE208DCC4B4F}"/>
              </a:ext>
            </a:extLst>
          </p:cNvPr>
          <p:cNvSpPr txBox="1">
            <a:spLocks/>
          </p:cNvSpPr>
          <p:nvPr/>
        </p:nvSpPr>
        <p:spPr>
          <a:xfrm>
            <a:off x="5390535" y="4727581"/>
            <a:ext cx="3715546" cy="1939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William Greg Matthews</a:t>
            </a:r>
          </a:p>
          <a:p>
            <a:r>
              <a:rPr lang="en-US" sz="2300" dirty="0"/>
              <a:t>wmatthews@ryerson.ca</a:t>
            </a:r>
          </a:p>
          <a:p>
            <a:r>
              <a:rPr lang="en-US" sz="2300" dirty="0"/>
              <a:t>500867762	</a:t>
            </a:r>
          </a:p>
          <a:p>
            <a:r>
              <a:rPr lang="en-US" sz="2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435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49BD-B7C7-4008-AC86-D43B73D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/>
              <a:t>Primary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55A8-390B-49BA-BA6B-1F891E83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48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Topic identification</a:t>
            </a:r>
            <a:r>
              <a:rPr lang="en-US" dirty="0"/>
              <a:t>: </a:t>
            </a:r>
          </a:p>
          <a:p>
            <a:r>
              <a:rPr lang="en-US" dirty="0"/>
              <a:t>What are the most common topics in twitter posts associated with </a:t>
            </a:r>
            <a:r>
              <a:rPr lang="en-US" b="1" dirty="0"/>
              <a:t>World Vision Canada (WVC)</a:t>
            </a:r>
            <a:r>
              <a:rPr lang="en-US" dirty="0"/>
              <a:t> and how do they compare to other charities?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Sentiment Analysis</a:t>
            </a:r>
            <a:r>
              <a:rPr lang="en-US" dirty="0"/>
              <a:t>: </a:t>
            </a:r>
          </a:p>
          <a:p>
            <a:r>
              <a:rPr lang="en-US" dirty="0"/>
              <a:t>What is the sentiment of twitter posts associated with WVC, and how do they compare to other charities?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7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18C3-808B-4202-9610-D173DF1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EFDD-F5AF-4A0A-ACCC-ECF37CF2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-Compassion Canada (CC)</a:t>
            </a:r>
            <a:br>
              <a:rPr lang="en-US" dirty="0"/>
            </a:br>
            <a:r>
              <a:rPr lang="en-US" dirty="0"/>
              <a:t>-Plan Canada (PC)</a:t>
            </a:r>
            <a:br>
              <a:rPr lang="en-US" dirty="0"/>
            </a:br>
            <a:r>
              <a:rPr lang="en-US" dirty="0"/>
              <a:t>-World Vision Canada (WV)</a:t>
            </a:r>
          </a:p>
          <a:p>
            <a:r>
              <a:rPr lang="en-US" dirty="0"/>
              <a:t>10,099 tweets spanning 2-year time-period: 2016-11-01 to 2018-10-31</a:t>
            </a:r>
          </a:p>
          <a:p>
            <a:br>
              <a:rPr lang="en-US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C2CA-6766-4FAA-9A0F-373B60CC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65"/>
          <a:stretch/>
        </p:blipFill>
        <p:spPr>
          <a:xfrm>
            <a:off x="1070374" y="3011462"/>
            <a:ext cx="8384912" cy="25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Number of Tweets Over Time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9D1E64-684C-429C-8241-1CB41918C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2" y="480060"/>
            <a:ext cx="11226825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0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299-E798-424C-806A-3F31807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Frequent &amp; Unique Words / N-grams</a:t>
            </a:r>
          </a:p>
        </p:txBody>
      </p:sp>
    </p:spTree>
    <p:extLst>
      <p:ext uri="{BB962C8B-B14F-4D97-AF65-F5344CB8AC3E}">
        <p14:creationId xmlns:p14="http://schemas.microsoft.com/office/powerpoint/2010/main" val="120758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World Vision vs. Compassion - words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26CB6C-C2B9-415A-A688-3A860B8CD0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89" y="480060"/>
            <a:ext cx="9958234" cy="589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7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World Vision vs. Plan - words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2E8228-DE62-4F71-B231-01A64280D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68" y="531883"/>
            <a:ext cx="9563611" cy="583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30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2243BC-19F9-4853-90A8-BDB2EEAF1281}"/>
              </a:ext>
            </a:extLst>
          </p:cNvPr>
          <p:cNvSpPr txBox="1">
            <a:spLocks/>
          </p:cNvSpPr>
          <p:nvPr/>
        </p:nvSpPr>
        <p:spPr>
          <a:xfrm>
            <a:off x="391110" y="-125118"/>
            <a:ext cx="8940216" cy="75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Bi-grams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232FB-16CE-4F17-B5F6-5F1D5126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594917"/>
            <a:ext cx="1120296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307</Words>
  <Application>Microsoft Office PowerPoint</Application>
  <PresentationFormat>Widescreen</PresentationFormat>
  <Paragraphs>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Canadian Charity Twitter Analysis</vt:lpstr>
      <vt:lpstr>Context &amp; Problem Statement</vt:lpstr>
      <vt:lpstr>Primary Research Questions</vt:lpstr>
      <vt:lpstr>Dataset</vt:lpstr>
      <vt:lpstr>PowerPoint Presentation</vt:lpstr>
      <vt:lpstr>Frequent &amp; Unique Words / N-grams</vt:lpstr>
      <vt:lpstr>PowerPoint Presentation</vt:lpstr>
      <vt:lpstr>PowerPoint Presentation</vt:lpstr>
      <vt:lpstr>PowerPoint Presentation</vt:lpstr>
      <vt:lpstr>PowerPoint Presentation</vt:lpstr>
      <vt:lpstr>Sentiment Analysis</vt:lpstr>
      <vt:lpstr>PowerPoint Presentation</vt:lpstr>
      <vt:lpstr>PowerPoint Presentation</vt:lpstr>
      <vt:lpstr>PowerPoint Presentation</vt:lpstr>
      <vt:lpstr>Context: Negative Tweets</vt:lpstr>
      <vt:lpstr>Context: Positive Tweets</vt:lpstr>
      <vt:lpstr>Engagement Analysis</vt:lpstr>
      <vt:lpstr>PowerPoint Presentation</vt:lpstr>
      <vt:lpstr>PowerPoint Presentation</vt:lpstr>
      <vt:lpstr>Context: Most-Liked Tweets</vt:lpstr>
      <vt:lpstr>PowerPoint Presentation</vt:lpstr>
      <vt:lpstr>PowerPoint Presentation</vt:lpstr>
      <vt:lpstr>PowerPoint Presentation</vt:lpstr>
      <vt:lpstr>Conclusion</vt:lpstr>
      <vt:lpstr>PowerPoint Presentation</vt:lpstr>
      <vt:lpstr>Recommended Next-Steps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Charity Twitter Analysis</dc:title>
  <dc:creator>Greg Matthews</dc:creator>
  <cp:lastModifiedBy>Greg Matthews</cp:lastModifiedBy>
  <cp:revision>26</cp:revision>
  <dcterms:created xsi:type="dcterms:W3CDTF">2018-12-13T01:24:37Z</dcterms:created>
  <dcterms:modified xsi:type="dcterms:W3CDTF">2018-12-18T17:14:36Z</dcterms:modified>
</cp:coreProperties>
</file>