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74" r:id="rId4"/>
    <p:sldId id="268" r:id="rId5"/>
    <p:sldId id="269" r:id="rId6"/>
    <p:sldId id="270" r:id="rId7"/>
    <p:sldId id="266" r:id="rId8"/>
    <p:sldId id="271" r:id="rId9"/>
    <p:sldId id="272" r:id="rId10"/>
    <p:sldId id="257" r:id="rId11"/>
    <p:sldId id="258" r:id="rId12"/>
    <p:sldId id="259" r:id="rId13"/>
    <p:sldId id="260" r:id="rId14"/>
    <p:sldId id="261" r:id="rId15"/>
    <p:sldId id="276" r:id="rId16"/>
    <p:sldId id="277" r:id="rId17"/>
    <p:sldId id="278" r:id="rId18"/>
    <p:sldId id="279" r:id="rId19"/>
    <p:sldId id="262" r:id="rId20"/>
    <p:sldId id="263" r:id="rId21"/>
    <p:sldId id="264" r:id="rId22"/>
    <p:sldId id="273" r:id="rId23"/>
    <p:sldId id="275"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4FE74E2-5C8D-46A7-84CC-C79D14F2F5B5}" type="datetimeFigureOut">
              <a:rPr lang="en-US" smtClean="0"/>
              <a:pPr/>
              <a:t>11/7/2015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6849140-FC79-4CB0-87E0-F7C887B69778}"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FE74E2-5C8D-46A7-84CC-C79D14F2F5B5}" type="datetimeFigureOut">
              <a:rPr lang="en-US" smtClean="0"/>
              <a:pPr/>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49140-FC79-4CB0-87E0-F7C887B6977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6849140-FC79-4CB0-87E0-F7C887B69778}"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FE74E2-5C8D-46A7-84CC-C79D14F2F5B5}" type="datetimeFigureOut">
              <a:rPr lang="en-US" smtClean="0"/>
              <a:pPr/>
              <a:t>11/7/2015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4FE74E2-5C8D-46A7-84CC-C79D14F2F5B5}" type="datetimeFigureOut">
              <a:rPr lang="en-US" smtClean="0"/>
              <a:pPr/>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C6849140-FC79-4CB0-87E0-F7C887B69778}"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74FE74E2-5C8D-46A7-84CC-C79D14F2F5B5}" type="datetimeFigureOut">
              <a:rPr lang="en-US" smtClean="0"/>
              <a:pPr/>
              <a:t>11/7/2015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6849140-FC79-4CB0-87E0-F7C887B69778}"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4FE74E2-5C8D-46A7-84CC-C79D14F2F5B5}" type="datetimeFigureOut">
              <a:rPr lang="en-US" smtClean="0"/>
              <a:pPr/>
              <a:t>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49140-FC79-4CB0-87E0-F7C887B69778}"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4FE74E2-5C8D-46A7-84CC-C79D14F2F5B5}" type="datetimeFigureOut">
              <a:rPr lang="en-US" smtClean="0"/>
              <a:pPr/>
              <a:t>11/7/2015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6849140-FC79-4CB0-87E0-F7C887B69778}"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FE74E2-5C8D-46A7-84CC-C79D14F2F5B5}" type="datetimeFigureOut">
              <a:rPr lang="en-US" smtClean="0"/>
              <a:pPr/>
              <a:t>11/7/2015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C6849140-FC79-4CB0-87E0-F7C887B697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4FE74E2-5C8D-46A7-84CC-C79D14F2F5B5}" type="datetimeFigureOut">
              <a:rPr lang="en-US" smtClean="0"/>
              <a:pPr/>
              <a:t>11/7/2015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6849140-FC79-4CB0-87E0-F7C887B697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6849140-FC79-4CB0-87E0-F7C887B69778}"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4FE74E2-5C8D-46A7-84CC-C79D14F2F5B5}" type="datetimeFigureOut">
              <a:rPr lang="en-US" smtClean="0"/>
              <a:pPr/>
              <a:t>11/7/2015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6849140-FC79-4CB0-87E0-F7C887B69778}"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4FE74E2-5C8D-46A7-84CC-C79D14F2F5B5}" type="datetimeFigureOut">
              <a:rPr lang="en-US" smtClean="0"/>
              <a:pPr/>
              <a:t>11/7/2015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4FE74E2-5C8D-46A7-84CC-C79D14F2F5B5}" type="datetimeFigureOut">
              <a:rPr lang="en-US" smtClean="0"/>
              <a:pPr/>
              <a:t>11/7/2015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6849140-FC79-4CB0-87E0-F7C887B69778}"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19400"/>
            <a:ext cx="6400800" cy="2438400"/>
          </a:xfrm>
        </p:spPr>
        <p:txBody>
          <a:bodyPr>
            <a:normAutofit/>
          </a:bodyPr>
          <a:lstStyle/>
          <a:p>
            <a:pPr algn="l"/>
            <a:r>
              <a:rPr lang="en-US" dirty="0" smtClean="0"/>
              <a:t>Program</a:t>
            </a:r>
          </a:p>
          <a:p>
            <a:pPr algn="l"/>
            <a:r>
              <a:rPr lang="en-US" dirty="0" smtClean="0"/>
              <a:t>PROCESS</a:t>
            </a:r>
          </a:p>
          <a:p>
            <a:pPr algn="l"/>
            <a:r>
              <a:rPr lang="en-US" dirty="0" smtClean="0"/>
              <a:t>THREAD</a:t>
            </a:r>
          </a:p>
          <a:p>
            <a:pPr algn="l"/>
            <a:r>
              <a:rPr lang="en-US" dirty="0" smtClean="0"/>
              <a:t>MULTIPLE THREADS</a:t>
            </a:r>
          </a:p>
          <a:p>
            <a:pPr algn="l"/>
            <a:r>
              <a:rPr lang="en-US" dirty="0" smtClean="0"/>
              <a:t>SYNCHRONIZATION</a:t>
            </a:r>
          </a:p>
          <a:p>
            <a:pPr algn="l"/>
            <a:r>
              <a:rPr lang="en-US" dirty="0" smtClean="0"/>
              <a:t>   SHARED OBJECT</a:t>
            </a:r>
          </a:p>
          <a:p>
            <a:pPr algn="l"/>
            <a:r>
              <a:rPr lang="en-US" dirty="0" smtClean="0"/>
              <a:t>   CONCURRENT LIST</a:t>
            </a:r>
          </a:p>
          <a:p>
            <a:pPr algn="l"/>
            <a:endParaRPr lang="en-US" dirty="0" smtClean="0"/>
          </a:p>
          <a:p>
            <a:endParaRPr lang="en-US" dirty="0"/>
          </a:p>
        </p:txBody>
      </p:sp>
      <p:sp>
        <p:nvSpPr>
          <p:cNvPr id="2" name="Title 1"/>
          <p:cNvSpPr>
            <a:spLocks noGrp="1"/>
          </p:cNvSpPr>
          <p:nvPr>
            <p:ph type="ctrTitle"/>
          </p:nvPr>
        </p:nvSpPr>
        <p:spPr/>
        <p:txBody>
          <a:bodyPr/>
          <a:lstStyle/>
          <a:p>
            <a:r>
              <a:rPr lang="en-US" dirty="0" smtClean="0"/>
              <a:t>Concurrent List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method</a:t>
            </a:r>
            <a:endParaRPr lang="en-US" dirty="0"/>
          </a:p>
        </p:txBody>
      </p:sp>
      <p:sp>
        <p:nvSpPr>
          <p:cNvPr id="3" name="Content Placeholder 2"/>
          <p:cNvSpPr>
            <a:spLocks noGrp="1"/>
          </p:cNvSpPr>
          <p:nvPr>
            <p:ph sz="quarter" idx="1"/>
          </p:nvPr>
        </p:nvSpPr>
        <p:spPr/>
        <p:txBody>
          <a:bodyPr>
            <a:normAutofit/>
          </a:bodyPr>
          <a:lstStyle/>
          <a:p>
            <a:pPr lvl="3">
              <a:buNone/>
            </a:pPr>
            <a:r>
              <a:rPr lang="en-US" dirty="0" smtClean="0"/>
              <a:t>Class </a:t>
            </a:r>
            <a:r>
              <a:rPr lang="en-US" dirty="0" err="1" smtClean="0"/>
              <a:t>coarse_list</a:t>
            </a:r>
            <a:endParaRPr lang="en-US" dirty="0" smtClean="0"/>
          </a:p>
          <a:p>
            <a:pPr lvl="3">
              <a:buNone/>
            </a:pPr>
            <a:r>
              <a:rPr lang="en-US" dirty="0" smtClean="0"/>
              <a:t>	public class </a:t>
            </a:r>
            <a:r>
              <a:rPr lang="en-US" dirty="0" err="1" smtClean="0"/>
              <a:t>CoarseList</a:t>
            </a:r>
            <a:r>
              <a:rPr lang="en-US" dirty="0" smtClean="0"/>
              <a:t>&lt;T&gt; {</a:t>
            </a:r>
          </a:p>
          <a:p>
            <a:pPr lvl="3">
              <a:buNone/>
            </a:pPr>
            <a:r>
              <a:rPr lang="en-US" dirty="0" smtClean="0"/>
              <a:t>    private Node head;</a:t>
            </a:r>
          </a:p>
          <a:p>
            <a:pPr lvl="3">
              <a:buNone/>
            </a:pPr>
            <a:r>
              <a:rPr lang="en-US" dirty="0" smtClean="0">
                <a:solidFill>
                  <a:srgbClr val="00B050"/>
                </a:solidFill>
              </a:rPr>
              <a:t>    </a:t>
            </a:r>
            <a:r>
              <a:rPr lang="en-US" i="1" dirty="0" smtClean="0">
                <a:solidFill>
                  <a:srgbClr val="00B050"/>
                </a:solidFill>
              </a:rPr>
              <a:t>private Lock </a:t>
            </a:r>
            <a:r>
              <a:rPr lang="en-US" i="1" dirty="0" err="1" smtClean="0">
                <a:solidFill>
                  <a:srgbClr val="00B050"/>
                </a:solidFill>
              </a:rPr>
              <a:t>lock</a:t>
            </a:r>
            <a:r>
              <a:rPr lang="en-US" i="1" dirty="0" smtClean="0">
                <a:solidFill>
                  <a:srgbClr val="00B050"/>
                </a:solidFill>
              </a:rPr>
              <a:t> = new </a:t>
            </a:r>
            <a:r>
              <a:rPr lang="en-US" i="1" dirty="0" err="1" smtClean="0">
                <a:solidFill>
                  <a:srgbClr val="00B050"/>
                </a:solidFill>
              </a:rPr>
              <a:t>ReentrantLock</a:t>
            </a:r>
            <a:r>
              <a:rPr lang="en-US" i="1" dirty="0" smtClean="0">
                <a:solidFill>
                  <a:srgbClr val="00B050"/>
                </a:solidFill>
              </a:rPr>
              <a:t>();</a:t>
            </a:r>
          </a:p>
          <a:p>
            <a:pPr lvl="3">
              <a:buNone/>
            </a:pPr>
            <a:r>
              <a:rPr lang="en-US" dirty="0" smtClean="0"/>
              <a:t>	public </a:t>
            </a:r>
            <a:r>
              <a:rPr lang="en-US" dirty="0" err="1" smtClean="0"/>
              <a:t>CoarseList</a:t>
            </a:r>
            <a:r>
              <a:rPr lang="en-US" dirty="0" smtClean="0"/>
              <a:t>() {</a:t>
            </a:r>
          </a:p>
          <a:p>
            <a:pPr lvl="3">
              <a:buNone/>
            </a:pPr>
            <a:r>
              <a:rPr lang="en-US" dirty="0" smtClean="0"/>
              <a:t>    head = new Node(</a:t>
            </a:r>
            <a:r>
              <a:rPr lang="en-US" dirty="0" err="1" smtClean="0"/>
              <a:t>Integer.MIN_VALUE</a:t>
            </a:r>
            <a:r>
              <a:rPr lang="en-US" dirty="0" smtClean="0"/>
              <a:t>);</a:t>
            </a:r>
          </a:p>
          <a:p>
            <a:pPr lvl="3">
              <a:buNone/>
            </a:pPr>
            <a:r>
              <a:rPr lang="en-US" dirty="0" smtClean="0"/>
              <a:t>	</a:t>
            </a:r>
            <a:r>
              <a:rPr lang="en-US" dirty="0" err="1" smtClean="0"/>
              <a:t>head.next</a:t>
            </a:r>
            <a:r>
              <a:rPr lang="en-US" dirty="0" smtClean="0"/>
              <a:t> = new Node(</a:t>
            </a:r>
            <a:r>
              <a:rPr lang="en-US" dirty="0" err="1" smtClean="0"/>
              <a:t>Integer.MAX_VALUE</a:t>
            </a:r>
            <a:r>
              <a:rPr lang="en-US" dirty="0" smtClean="0"/>
              <a:t>);</a:t>
            </a:r>
          </a:p>
          <a:p>
            <a:pPr lvl="3">
              <a:buNone/>
            </a:pPr>
            <a:r>
              <a:rPr lang="en-US" dirty="0" smtClean="0"/>
              <a:t>	 }</a:t>
            </a:r>
          </a:p>
          <a:p>
            <a:pPr lvl="3">
              <a:buNone/>
            </a:pPr>
            <a:r>
              <a:rPr lang="en-US" dirty="0" smtClean="0"/>
              <a:t> 	public </a:t>
            </a:r>
            <a:r>
              <a:rPr lang="en-US" dirty="0" err="1" smtClean="0"/>
              <a:t>boolean</a:t>
            </a:r>
            <a:r>
              <a:rPr lang="en-US" dirty="0" smtClean="0"/>
              <a:t> add(T item) {</a:t>
            </a:r>
          </a:p>
          <a:p>
            <a:pPr lvl="3">
              <a:buNone/>
            </a:pPr>
            <a:r>
              <a:rPr lang="en-US" dirty="0" smtClean="0"/>
              <a:t> 	Node </a:t>
            </a:r>
            <a:r>
              <a:rPr lang="en-US" dirty="0" err="1" smtClean="0"/>
              <a:t>pred</a:t>
            </a:r>
            <a:r>
              <a:rPr lang="en-US" dirty="0" smtClean="0"/>
              <a:t>, </a:t>
            </a:r>
            <a:r>
              <a:rPr lang="en-US" dirty="0" err="1" smtClean="0"/>
              <a:t>curr</a:t>
            </a:r>
            <a:r>
              <a:rPr lang="en-US" dirty="0" smtClean="0"/>
              <a:t>;</a:t>
            </a:r>
          </a:p>
          <a:p>
            <a:pPr lvl="3">
              <a:buNone/>
            </a:pPr>
            <a:r>
              <a:rPr lang="en-US" dirty="0" smtClean="0"/>
              <a:t>	</a:t>
            </a:r>
            <a:r>
              <a:rPr lang="en-US" dirty="0" err="1" smtClean="0"/>
              <a:t>int</a:t>
            </a:r>
            <a:r>
              <a:rPr lang="en-US" dirty="0" smtClean="0"/>
              <a:t> key = </a:t>
            </a:r>
            <a:r>
              <a:rPr lang="en-US" dirty="0" err="1" smtClean="0"/>
              <a:t>item.hashCode</a:t>
            </a:r>
            <a:r>
              <a:rPr lang="en-US" dirty="0"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normAutofit/>
          </a:bodyPr>
          <a:lstStyle/>
          <a:p>
            <a:pPr lvl="3">
              <a:buNone/>
            </a:pPr>
            <a:r>
              <a:rPr lang="en-US" dirty="0" smtClean="0"/>
              <a:t>	</a:t>
            </a:r>
            <a:r>
              <a:rPr lang="en-US" dirty="0" err="1" smtClean="0">
                <a:solidFill>
                  <a:srgbClr val="00B050"/>
                </a:solidFill>
              </a:rPr>
              <a:t>lock.lock</a:t>
            </a:r>
            <a:r>
              <a:rPr lang="en-US" dirty="0" smtClean="0">
                <a:solidFill>
                  <a:srgbClr val="00B050"/>
                </a:solidFill>
              </a:rPr>
              <a:t>();</a:t>
            </a:r>
          </a:p>
          <a:p>
            <a:pPr lvl="3">
              <a:buNone/>
            </a:pPr>
            <a:r>
              <a:rPr lang="en-US" dirty="0" smtClean="0"/>
              <a:t> 	try {</a:t>
            </a:r>
          </a:p>
          <a:p>
            <a:pPr lvl="3">
              <a:buNone/>
            </a:pPr>
            <a:r>
              <a:rPr lang="en-US" dirty="0" smtClean="0"/>
              <a:t> 	</a:t>
            </a:r>
            <a:r>
              <a:rPr lang="en-US" dirty="0" err="1" smtClean="0"/>
              <a:t>pred</a:t>
            </a:r>
            <a:r>
              <a:rPr lang="en-US" dirty="0" smtClean="0"/>
              <a:t> = head;</a:t>
            </a:r>
          </a:p>
          <a:p>
            <a:pPr lvl="3">
              <a:buNone/>
            </a:pPr>
            <a:r>
              <a:rPr lang="en-US" dirty="0" smtClean="0"/>
              <a:t>	</a:t>
            </a:r>
            <a:r>
              <a:rPr lang="en-US" dirty="0" err="1" smtClean="0"/>
              <a:t>curr</a:t>
            </a:r>
            <a:r>
              <a:rPr lang="en-US" dirty="0" smtClean="0"/>
              <a:t> = </a:t>
            </a:r>
            <a:r>
              <a:rPr lang="en-US" dirty="0" err="1" smtClean="0"/>
              <a:t>pred.next</a:t>
            </a:r>
            <a:r>
              <a:rPr lang="en-US" dirty="0" smtClean="0"/>
              <a:t>;</a:t>
            </a:r>
          </a:p>
          <a:p>
            <a:pPr lvl="3">
              <a:buNone/>
            </a:pPr>
            <a:r>
              <a:rPr lang="en-US" dirty="0" smtClean="0"/>
              <a:t>	while (</a:t>
            </a:r>
            <a:r>
              <a:rPr lang="en-US" dirty="0" err="1" smtClean="0"/>
              <a:t>curr.key</a:t>
            </a:r>
            <a:r>
              <a:rPr lang="en-US" dirty="0" smtClean="0"/>
              <a:t> &lt; key) {</a:t>
            </a:r>
          </a:p>
          <a:p>
            <a:pPr lvl="3">
              <a:buNone/>
            </a:pPr>
            <a:r>
              <a:rPr lang="en-US" dirty="0" smtClean="0"/>
              <a:t> 	</a:t>
            </a:r>
            <a:r>
              <a:rPr lang="en-US" dirty="0" err="1" smtClean="0"/>
              <a:t>pred</a:t>
            </a:r>
            <a:r>
              <a:rPr lang="en-US" dirty="0" smtClean="0"/>
              <a:t> = </a:t>
            </a:r>
            <a:r>
              <a:rPr lang="en-US" dirty="0" err="1" smtClean="0"/>
              <a:t>curr</a:t>
            </a:r>
            <a:r>
              <a:rPr lang="en-US" dirty="0" smtClean="0"/>
              <a:t>;</a:t>
            </a:r>
          </a:p>
          <a:p>
            <a:pPr lvl="3">
              <a:buNone/>
            </a:pPr>
            <a:r>
              <a:rPr lang="en-US" dirty="0" smtClean="0"/>
              <a:t>	</a:t>
            </a:r>
            <a:r>
              <a:rPr lang="en-US" dirty="0" err="1" smtClean="0"/>
              <a:t>curr</a:t>
            </a:r>
            <a:r>
              <a:rPr lang="en-US" dirty="0" smtClean="0"/>
              <a:t> = </a:t>
            </a:r>
            <a:r>
              <a:rPr lang="en-US" dirty="0" err="1" smtClean="0"/>
              <a:t>curr.next</a:t>
            </a:r>
            <a:r>
              <a:rPr lang="en-US" dirty="0" smtClean="0"/>
              <a:t>;</a:t>
            </a:r>
          </a:p>
          <a:p>
            <a:pPr lvl="3">
              <a:buNone/>
            </a:pPr>
            <a:r>
              <a:rPr lang="en-US" dirty="0" smtClean="0"/>
              <a:t> 	}</a:t>
            </a:r>
          </a:p>
          <a:p>
            <a:pPr lvl="3">
              <a:buNone/>
            </a:pPr>
            <a:r>
              <a:rPr lang="en-US" dirty="0" smtClean="0"/>
              <a:t> 	if (key == </a:t>
            </a:r>
            <a:r>
              <a:rPr lang="en-US" dirty="0" err="1" smtClean="0"/>
              <a:t>curr.key</a:t>
            </a:r>
            <a:r>
              <a:rPr lang="en-US" dirty="0" smtClean="0"/>
              <a:t>) {</a:t>
            </a:r>
          </a:p>
          <a:p>
            <a:pPr lvl="3">
              <a:buNone/>
            </a:pPr>
            <a:r>
              <a:rPr lang="en-US" dirty="0" smtClean="0"/>
              <a:t>	 return false;</a:t>
            </a: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lstStyle/>
          <a:p>
            <a:pPr lvl="3">
              <a:buNone/>
            </a:pPr>
            <a:r>
              <a:rPr lang="en-US" dirty="0" smtClean="0"/>
              <a:t> 	} else {</a:t>
            </a:r>
          </a:p>
          <a:p>
            <a:pPr lvl="3">
              <a:buNone/>
            </a:pPr>
            <a:r>
              <a:rPr lang="en-US" dirty="0" smtClean="0"/>
              <a:t>	 Node </a:t>
            </a:r>
            <a:r>
              <a:rPr lang="en-US" dirty="0" err="1" smtClean="0"/>
              <a:t>node</a:t>
            </a:r>
            <a:r>
              <a:rPr lang="en-US" dirty="0" smtClean="0"/>
              <a:t> = new Node(item);</a:t>
            </a:r>
          </a:p>
          <a:p>
            <a:pPr lvl="3">
              <a:buNone/>
            </a:pPr>
            <a:r>
              <a:rPr lang="en-US" dirty="0" smtClean="0"/>
              <a:t> 	</a:t>
            </a:r>
            <a:r>
              <a:rPr lang="en-US" dirty="0" err="1" smtClean="0"/>
              <a:t>node.next</a:t>
            </a:r>
            <a:r>
              <a:rPr lang="en-US" dirty="0" smtClean="0"/>
              <a:t> = </a:t>
            </a:r>
            <a:r>
              <a:rPr lang="en-US" dirty="0" err="1" smtClean="0"/>
              <a:t>curr</a:t>
            </a:r>
            <a:r>
              <a:rPr lang="en-US" dirty="0" smtClean="0"/>
              <a:t>;</a:t>
            </a:r>
          </a:p>
          <a:p>
            <a:pPr lvl="3">
              <a:buNone/>
            </a:pPr>
            <a:r>
              <a:rPr lang="en-US" dirty="0" smtClean="0"/>
              <a:t>	 </a:t>
            </a:r>
            <a:r>
              <a:rPr lang="en-US" dirty="0" err="1" smtClean="0"/>
              <a:t>pred.next</a:t>
            </a:r>
            <a:r>
              <a:rPr lang="en-US" dirty="0" smtClean="0"/>
              <a:t> = node;</a:t>
            </a:r>
          </a:p>
          <a:p>
            <a:pPr lvl="3">
              <a:buNone/>
            </a:pPr>
            <a:r>
              <a:rPr lang="en-US" dirty="0" smtClean="0"/>
              <a:t>	return true;</a:t>
            </a:r>
          </a:p>
          <a:p>
            <a:pPr lvl="3">
              <a:buNone/>
            </a:pPr>
            <a:r>
              <a:rPr lang="en-US" dirty="0" smtClean="0"/>
              <a:t>	 }</a:t>
            </a:r>
          </a:p>
          <a:p>
            <a:pPr lvl="3">
              <a:buNone/>
            </a:pPr>
            <a:r>
              <a:rPr lang="en-US" dirty="0" smtClean="0"/>
              <a:t> 	} finally {</a:t>
            </a:r>
          </a:p>
          <a:p>
            <a:pPr lvl="3">
              <a:buNone/>
            </a:pPr>
            <a:r>
              <a:rPr lang="en-US" dirty="0" smtClean="0"/>
              <a:t> 	</a:t>
            </a:r>
            <a:r>
              <a:rPr lang="en-US" dirty="0" err="1" smtClean="0">
                <a:solidFill>
                  <a:srgbClr val="00B050"/>
                </a:solidFill>
              </a:rPr>
              <a:t>lock.unlock</a:t>
            </a:r>
            <a:r>
              <a:rPr lang="en-US" dirty="0" smtClean="0">
                <a:solidFill>
                  <a:srgbClr val="00B050"/>
                </a:solidFill>
              </a:rPr>
              <a:t>();</a:t>
            </a:r>
          </a:p>
          <a:p>
            <a:pPr lvl="3">
              <a:buNone/>
            </a:pPr>
            <a:r>
              <a:rPr lang="en-US" dirty="0" smtClean="0"/>
              <a:t>	 }</a:t>
            </a:r>
          </a:p>
          <a:p>
            <a:pPr lvl="3">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method</a:t>
            </a:r>
            <a:endParaRPr lang="en-US" dirty="0"/>
          </a:p>
        </p:txBody>
      </p:sp>
      <p:sp>
        <p:nvSpPr>
          <p:cNvPr id="3" name="Content Placeholder 2"/>
          <p:cNvSpPr>
            <a:spLocks noGrp="1"/>
          </p:cNvSpPr>
          <p:nvPr>
            <p:ph sz="quarter" idx="1"/>
          </p:nvPr>
        </p:nvSpPr>
        <p:spPr/>
        <p:txBody>
          <a:bodyPr>
            <a:normAutofit/>
          </a:bodyPr>
          <a:lstStyle/>
          <a:p>
            <a:pPr lvl="2">
              <a:buNone/>
            </a:pPr>
            <a:r>
              <a:rPr lang="en-US" dirty="0" smtClean="0"/>
              <a:t>    public </a:t>
            </a:r>
            <a:r>
              <a:rPr lang="en-US" dirty="0" err="1" smtClean="0"/>
              <a:t>boolean</a:t>
            </a:r>
            <a:r>
              <a:rPr lang="en-US" dirty="0" smtClean="0"/>
              <a:t> remove(T item) {</a:t>
            </a:r>
          </a:p>
          <a:p>
            <a:pPr lvl="2">
              <a:buNone/>
            </a:pPr>
            <a:r>
              <a:rPr lang="en-US" dirty="0" smtClean="0"/>
              <a:t> 	Node </a:t>
            </a:r>
            <a:r>
              <a:rPr lang="en-US" dirty="0" err="1" smtClean="0"/>
              <a:t>pred</a:t>
            </a:r>
            <a:r>
              <a:rPr lang="en-US" dirty="0" smtClean="0"/>
              <a:t>, </a:t>
            </a:r>
            <a:r>
              <a:rPr lang="en-US" dirty="0" err="1" smtClean="0"/>
              <a:t>curr</a:t>
            </a:r>
            <a:r>
              <a:rPr lang="en-US" dirty="0" smtClean="0"/>
              <a:t>;</a:t>
            </a:r>
          </a:p>
          <a:p>
            <a:pPr lvl="2">
              <a:buNone/>
            </a:pPr>
            <a:r>
              <a:rPr lang="en-US" dirty="0" smtClean="0"/>
              <a:t> 	</a:t>
            </a:r>
            <a:r>
              <a:rPr lang="en-US" dirty="0" err="1" smtClean="0"/>
              <a:t>int</a:t>
            </a:r>
            <a:r>
              <a:rPr lang="en-US" dirty="0" smtClean="0"/>
              <a:t> key = </a:t>
            </a:r>
            <a:r>
              <a:rPr lang="en-US" dirty="0" err="1" smtClean="0"/>
              <a:t>item.hashCode</a:t>
            </a:r>
            <a:r>
              <a:rPr lang="en-US" dirty="0" smtClean="0"/>
              <a:t>();</a:t>
            </a:r>
          </a:p>
          <a:p>
            <a:pPr lvl="2">
              <a:buNone/>
            </a:pPr>
            <a:r>
              <a:rPr lang="en-US" dirty="0" smtClean="0"/>
              <a:t> 	</a:t>
            </a:r>
            <a:r>
              <a:rPr lang="en-US" dirty="0" err="1" smtClean="0">
                <a:solidFill>
                  <a:srgbClr val="00B050"/>
                </a:solidFill>
              </a:rPr>
              <a:t>lock.lock</a:t>
            </a:r>
            <a:r>
              <a:rPr lang="en-US" dirty="0" smtClean="0">
                <a:solidFill>
                  <a:srgbClr val="00B050"/>
                </a:solidFill>
              </a:rPr>
              <a:t>();</a:t>
            </a:r>
          </a:p>
          <a:p>
            <a:pPr lvl="2">
              <a:buNone/>
            </a:pPr>
            <a:r>
              <a:rPr lang="en-US" dirty="0" smtClean="0"/>
              <a:t> 	try {</a:t>
            </a:r>
          </a:p>
          <a:p>
            <a:pPr lvl="2">
              <a:buNone/>
            </a:pPr>
            <a:r>
              <a:rPr lang="en-US" dirty="0" smtClean="0"/>
              <a:t> 	</a:t>
            </a:r>
            <a:r>
              <a:rPr lang="en-US" dirty="0" err="1" smtClean="0"/>
              <a:t>pred</a:t>
            </a:r>
            <a:r>
              <a:rPr lang="en-US" dirty="0" smtClean="0"/>
              <a:t> = head;</a:t>
            </a:r>
          </a:p>
          <a:p>
            <a:pPr lvl="2">
              <a:buNone/>
            </a:pPr>
            <a:r>
              <a:rPr lang="en-US" dirty="0" smtClean="0"/>
              <a:t>	</a:t>
            </a:r>
            <a:r>
              <a:rPr lang="en-US" dirty="0" err="1" smtClean="0"/>
              <a:t>curr</a:t>
            </a:r>
            <a:r>
              <a:rPr lang="en-US" dirty="0" smtClean="0"/>
              <a:t> = </a:t>
            </a:r>
            <a:r>
              <a:rPr lang="en-US" dirty="0" err="1" smtClean="0"/>
              <a:t>pred.next</a:t>
            </a:r>
            <a:r>
              <a:rPr lang="en-US" dirty="0" smtClean="0"/>
              <a:t>;</a:t>
            </a:r>
          </a:p>
          <a:p>
            <a:pPr lvl="2">
              <a:buNone/>
            </a:pPr>
            <a:r>
              <a:rPr lang="en-US" dirty="0" smtClean="0"/>
              <a:t> 	while (</a:t>
            </a:r>
            <a:r>
              <a:rPr lang="en-US" dirty="0" err="1" smtClean="0"/>
              <a:t>curr.key</a:t>
            </a:r>
            <a:r>
              <a:rPr lang="en-US" dirty="0" smtClean="0"/>
              <a:t> &lt; key) {</a:t>
            </a:r>
          </a:p>
          <a:p>
            <a:pPr lvl="2">
              <a:buNone/>
            </a:pPr>
            <a:r>
              <a:rPr lang="en-US" dirty="0" smtClean="0"/>
              <a:t> 	</a:t>
            </a:r>
            <a:r>
              <a:rPr lang="en-US" dirty="0" err="1" smtClean="0"/>
              <a:t>pred</a:t>
            </a:r>
            <a:r>
              <a:rPr lang="en-US" dirty="0" smtClean="0"/>
              <a:t> = </a:t>
            </a:r>
            <a:r>
              <a:rPr lang="en-US" dirty="0" err="1" smtClean="0"/>
              <a:t>curr</a:t>
            </a:r>
            <a:r>
              <a:rPr lang="en-US" dirty="0" smtClean="0"/>
              <a:t>;</a:t>
            </a:r>
          </a:p>
          <a:p>
            <a:pPr lvl="2">
              <a:buNone/>
            </a:pPr>
            <a:r>
              <a:rPr lang="en-US" dirty="0" smtClean="0"/>
              <a:t>	</a:t>
            </a:r>
            <a:r>
              <a:rPr lang="en-US" dirty="0" err="1" smtClean="0"/>
              <a:t>curr</a:t>
            </a:r>
            <a:r>
              <a:rPr lang="en-US" dirty="0" smtClean="0"/>
              <a:t> = </a:t>
            </a:r>
            <a:r>
              <a:rPr lang="en-US" dirty="0" err="1" smtClean="0"/>
              <a:t>curr.next</a:t>
            </a:r>
            <a:r>
              <a:rPr lang="en-US"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normAutofit/>
          </a:bodyPr>
          <a:lstStyle/>
          <a:p>
            <a:pPr lvl="2">
              <a:buNone/>
            </a:pPr>
            <a:r>
              <a:rPr lang="en-US" dirty="0" smtClean="0"/>
              <a:t> 	}</a:t>
            </a:r>
          </a:p>
          <a:p>
            <a:pPr lvl="2">
              <a:buNone/>
            </a:pPr>
            <a:r>
              <a:rPr lang="en-US" dirty="0" smtClean="0"/>
              <a:t>	 if (key == </a:t>
            </a:r>
            <a:r>
              <a:rPr lang="en-US" dirty="0" err="1" smtClean="0"/>
              <a:t>curr.key</a:t>
            </a:r>
            <a:r>
              <a:rPr lang="en-US" dirty="0" smtClean="0"/>
              <a:t>) {</a:t>
            </a:r>
          </a:p>
          <a:p>
            <a:pPr lvl="2">
              <a:buNone/>
            </a:pPr>
            <a:r>
              <a:rPr lang="en-US" dirty="0" smtClean="0"/>
              <a:t>	 </a:t>
            </a:r>
            <a:r>
              <a:rPr lang="en-US" dirty="0" err="1" smtClean="0"/>
              <a:t>pred.next</a:t>
            </a:r>
            <a:r>
              <a:rPr lang="en-US" dirty="0" smtClean="0"/>
              <a:t> = </a:t>
            </a:r>
            <a:r>
              <a:rPr lang="en-US" dirty="0" err="1" smtClean="0"/>
              <a:t>curr.next</a:t>
            </a:r>
            <a:r>
              <a:rPr lang="en-US" dirty="0" smtClean="0"/>
              <a:t>;</a:t>
            </a:r>
          </a:p>
          <a:p>
            <a:pPr lvl="2">
              <a:buNone/>
            </a:pPr>
            <a:r>
              <a:rPr lang="en-US" dirty="0" smtClean="0"/>
              <a:t>	 return true;</a:t>
            </a:r>
          </a:p>
          <a:p>
            <a:pPr lvl="2">
              <a:buNone/>
            </a:pPr>
            <a:r>
              <a:rPr lang="en-US" dirty="0" smtClean="0"/>
              <a:t> } else {</a:t>
            </a:r>
          </a:p>
          <a:p>
            <a:pPr lvl="2">
              <a:buNone/>
            </a:pPr>
            <a:r>
              <a:rPr lang="en-US" dirty="0" smtClean="0"/>
              <a:t> return false;</a:t>
            </a:r>
          </a:p>
          <a:p>
            <a:pPr lvl="2">
              <a:buNone/>
            </a:pPr>
            <a:r>
              <a:rPr lang="en-US" dirty="0" smtClean="0"/>
              <a:t>	 }</a:t>
            </a:r>
          </a:p>
          <a:p>
            <a:pPr lvl="2">
              <a:buNone/>
            </a:pPr>
            <a:r>
              <a:rPr lang="en-US" dirty="0" smtClean="0"/>
              <a:t>	 } finally {</a:t>
            </a:r>
          </a:p>
          <a:p>
            <a:pPr lvl="2">
              <a:buNone/>
            </a:pPr>
            <a:r>
              <a:rPr lang="en-US" dirty="0" smtClean="0"/>
              <a:t>	</a:t>
            </a:r>
            <a:r>
              <a:rPr lang="en-US" dirty="0" smtClean="0">
                <a:solidFill>
                  <a:srgbClr val="00B050"/>
                </a:solidFill>
              </a:rPr>
              <a:t> </a:t>
            </a:r>
            <a:r>
              <a:rPr lang="en-US" dirty="0" err="1" smtClean="0">
                <a:solidFill>
                  <a:srgbClr val="00B050"/>
                </a:solidFill>
              </a:rPr>
              <a:t>lock.unlock</a:t>
            </a:r>
            <a:r>
              <a:rPr lang="en-US" dirty="0" smtClean="0">
                <a:solidFill>
                  <a:srgbClr val="00B050"/>
                </a:solidFill>
              </a:rPr>
              <a:t>();</a:t>
            </a:r>
          </a:p>
          <a:p>
            <a:pPr lvl="2">
              <a:buNone/>
            </a:pPr>
            <a:r>
              <a:rPr lang="en-US" dirty="0" smtClean="0"/>
              <a:t>	 }</a:t>
            </a:r>
          </a:p>
          <a:p>
            <a:pPr lvl="2">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Fine grained Synchronization</a:t>
            </a:r>
            <a:endParaRPr lang="en-IN" dirty="0"/>
          </a:p>
        </p:txBody>
      </p:sp>
      <p:sp>
        <p:nvSpPr>
          <p:cNvPr id="3" name="Content Placeholder 2"/>
          <p:cNvSpPr>
            <a:spLocks noGrp="1"/>
          </p:cNvSpPr>
          <p:nvPr>
            <p:ph sz="quarter" idx="1"/>
          </p:nvPr>
        </p:nvSpPr>
        <p:spPr/>
        <p:txBody>
          <a:bodyPr/>
          <a:lstStyle/>
          <a:p>
            <a:pPr>
              <a:buClrTx/>
            </a:pPr>
            <a:r>
              <a:rPr lang="en-IN" dirty="0" smtClean="0"/>
              <a:t>Concurrency </a:t>
            </a:r>
            <a:r>
              <a:rPr lang="en-IN" dirty="0" smtClean="0"/>
              <a:t>is improved by locking individual nodes, rather than locking the list as a whole</a:t>
            </a:r>
            <a:r>
              <a:rPr lang="en-IN" dirty="0" smtClean="0"/>
              <a:t>.</a:t>
            </a:r>
          </a:p>
          <a:p>
            <a:pPr>
              <a:buClrTx/>
            </a:pPr>
            <a:r>
              <a:rPr lang="en-IN" dirty="0" smtClean="0"/>
              <a:t>Instead of placing a lock on the entire list, Lock field is added to each node along with lock() and unlock() methods</a:t>
            </a:r>
          </a:p>
          <a:p>
            <a:pPr>
              <a:buClrTx/>
            </a:pPr>
            <a:r>
              <a:rPr lang="en-IN" dirty="0" smtClean="0"/>
              <a:t>Such fine-grained locking permits concurrent threads to traverse the list together in a pipelined fashion</a:t>
            </a:r>
          </a:p>
          <a:p>
            <a:pPr>
              <a:buClrTx/>
            </a:pPr>
            <a:r>
              <a:rPr lang="en-IN" dirty="0" smtClean="0"/>
              <a:t>Consider two nodes a and b where a points to b.</a:t>
            </a:r>
            <a:endParaRPr lang="en-IN" dirty="0" smtClean="0"/>
          </a:p>
          <a:p>
            <a:pPr>
              <a:buNone/>
            </a:pPr>
            <a:endParaRPr lang="en-IN" dirty="0" smtClean="0"/>
          </a:p>
          <a:p>
            <a:pPr>
              <a:buClr>
                <a:schemeClr val="tx1"/>
              </a:buClr>
            </a:pPr>
            <a:endParaRPr lang="en-IN" dirty="0">
              <a:solidFill>
                <a:srgbClr val="C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Fine grained Synchronization</a:t>
            </a:r>
            <a:endParaRPr lang="en-IN" dirty="0"/>
          </a:p>
        </p:txBody>
      </p:sp>
      <p:sp>
        <p:nvSpPr>
          <p:cNvPr id="3" name="Content Placeholder 2"/>
          <p:cNvSpPr>
            <a:spLocks noGrp="1"/>
          </p:cNvSpPr>
          <p:nvPr>
            <p:ph sz="quarter" idx="1"/>
          </p:nvPr>
        </p:nvSpPr>
        <p:spPr/>
        <p:txBody>
          <a:bodyPr>
            <a:normAutofit/>
          </a:bodyPr>
          <a:lstStyle/>
          <a:p>
            <a:pPr algn="just">
              <a:buClrTx/>
            </a:pPr>
            <a:r>
              <a:rPr lang="en-IN" dirty="0" smtClean="0"/>
              <a:t>It is not safe to unlock “a” before locking “b” because another thread could remove “b” from the list in the interval between unlocking “a” and locking “b”.</a:t>
            </a:r>
          </a:p>
          <a:p>
            <a:pPr algn="just">
              <a:buClrTx/>
            </a:pPr>
            <a:r>
              <a:rPr lang="en-IN" dirty="0" smtClean="0"/>
              <a:t>Hence thread A acquire lock for </a:t>
            </a:r>
            <a:r>
              <a:rPr lang="en-IN" b="1" i="1" dirty="0" err="1" smtClean="0"/>
              <a:t>curr</a:t>
            </a:r>
            <a:r>
              <a:rPr lang="en-IN" i="1" dirty="0" smtClean="0"/>
              <a:t> </a:t>
            </a:r>
            <a:r>
              <a:rPr lang="en-IN" dirty="0" smtClean="0"/>
              <a:t>only when holding the lock for </a:t>
            </a:r>
            <a:r>
              <a:rPr lang="en-IN" b="1" i="1" dirty="0" smtClean="0"/>
              <a:t>pred. </a:t>
            </a:r>
            <a:r>
              <a:rPr lang="en-IN" dirty="0" smtClean="0"/>
              <a:t>This locking is called </a:t>
            </a:r>
            <a:r>
              <a:rPr lang="en-IN" dirty="0" smtClean="0">
                <a:solidFill>
                  <a:srgbClr val="00B050"/>
                </a:solidFill>
              </a:rPr>
              <a:t>lock coupling. Why needed?</a:t>
            </a:r>
          </a:p>
          <a:p>
            <a:pPr algn="just">
              <a:buClrTx/>
              <a:buNone/>
            </a:pPr>
            <a:r>
              <a:rPr lang="en-IN" dirty="0" smtClean="0"/>
              <a:t>Suppose A locks head, B locks a. A then sets </a:t>
            </a:r>
            <a:r>
              <a:rPr lang="en-IN" dirty="0" err="1" smtClean="0"/>
              <a:t>head.next</a:t>
            </a:r>
            <a:r>
              <a:rPr lang="en-IN" dirty="0" smtClean="0"/>
              <a:t> to b, while B sets </a:t>
            </a:r>
            <a:r>
              <a:rPr lang="en-IN" dirty="0" err="1" smtClean="0"/>
              <a:t>a.next</a:t>
            </a:r>
            <a:r>
              <a:rPr lang="en-IN" dirty="0" smtClean="0"/>
              <a:t> to c. The net effect is to remove a, but not b. - </a:t>
            </a:r>
            <a:r>
              <a:rPr lang="en-IN" dirty="0" smtClean="0">
                <a:solidFill>
                  <a:srgbClr val="0070C0"/>
                </a:solidFill>
              </a:rPr>
              <a:t>Diagram</a:t>
            </a:r>
          </a:p>
          <a:p>
            <a:pPr algn="just">
              <a:buClrTx/>
              <a:buNone/>
            </a:pPr>
            <a:r>
              <a:rPr lang="en-IN" dirty="0" smtClean="0"/>
              <a:t>This is avoided by (lock coupling, hand over hand) ----</a:t>
            </a:r>
          </a:p>
          <a:p>
            <a:pPr algn="just">
              <a:buClrTx/>
              <a:buNone/>
            </a:pPr>
            <a:endParaRPr lang="en-IN" dirty="0" smtClean="0"/>
          </a:p>
          <a:p>
            <a:pPr algn="just">
              <a:buClrTx/>
            </a:pPr>
            <a:endParaRPr lang="en-IN" dirty="0" smtClean="0"/>
          </a:p>
          <a:p>
            <a:pPr algn="just">
              <a:buClrTx/>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Fine grained Synchronization</a:t>
            </a:r>
            <a:endParaRPr lang="en-IN" dirty="0"/>
          </a:p>
        </p:txBody>
      </p:sp>
      <p:sp>
        <p:nvSpPr>
          <p:cNvPr id="3" name="Content Placeholder 2"/>
          <p:cNvSpPr>
            <a:spLocks noGrp="1"/>
          </p:cNvSpPr>
          <p:nvPr>
            <p:ph sz="quarter" idx="1"/>
          </p:nvPr>
        </p:nvSpPr>
        <p:spPr/>
        <p:txBody>
          <a:bodyPr/>
          <a:lstStyle/>
          <a:p>
            <a:r>
              <a:rPr lang="en-IN" dirty="0" smtClean="0"/>
              <a:t>Hand over hand locking ensures that if concurrent remove() calls try to remove adjacent nodes, then they acquire conflicting locks. Thread A is about to remove node </a:t>
            </a:r>
            <a:r>
              <a:rPr lang="en-IN" b="1" dirty="0" smtClean="0"/>
              <a:t>a, </a:t>
            </a:r>
            <a:r>
              <a:rPr lang="en-IN" dirty="0" smtClean="0"/>
              <a:t>the first node in the list, while thread B is about to remove node </a:t>
            </a:r>
            <a:r>
              <a:rPr lang="en-IN" b="1" dirty="0" smtClean="0"/>
              <a:t>b</a:t>
            </a:r>
            <a:r>
              <a:rPr lang="en-IN" dirty="0" smtClean="0"/>
              <a:t>, where </a:t>
            </a:r>
            <a:r>
              <a:rPr lang="en-IN" b="1" dirty="0" smtClean="0"/>
              <a:t>a</a:t>
            </a:r>
            <a:r>
              <a:rPr lang="en-IN" dirty="0" smtClean="0"/>
              <a:t> points to </a:t>
            </a:r>
            <a:r>
              <a:rPr lang="en-IN" b="1" dirty="0" smtClean="0"/>
              <a:t>b</a:t>
            </a:r>
            <a:r>
              <a:rPr lang="en-IN" dirty="0" smtClean="0"/>
              <a:t>. Because A must lock both </a:t>
            </a:r>
            <a:r>
              <a:rPr lang="en-IN" b="1" dirty="0" smtClean="0"/>
              <a:t>head</a:t>
            </a:r>
            <a:r>
              <a:rPr lang="en-IN" dirty="0" smtClean="0"/>
              <a:t> and </a:t>
            </a:r>
            <a:r>
              <a:rPr lang="en-IN" b="1" dirty="0" smtClean="0"/>
              <a:t>a</a:t>
            </a:r>
            <a:r>
              <a:rPr lang="en-IN" dirty="0" smtClean="0"/>
              <a:t> and B must lock both </a:t>
            </a:r>
            <a:r>
              <a:rPr lang="en-IN" b="1" dirty="0" smtClean="0"/>
              <a:t>a</a:t>
            </a:r>
            <a:r>
              <a:rPr lang="en-IN" dirty="0" smtClean="0"/>
              <a:t> and </a:t>
            </a:r>
            <a:r>
              <a:rPr lang="en-IN" b="1" dirty="0" smtClean="0"/>
              <a:t>b</a:t>
            </a:r>
            <a:r>
              <a:rPr lang="en-IN" dirty="0" smtClean="0"/>
              <a:t>, they are </a:t>
            </a:r>
            <a:r>
              <a:rPr lang="en-IN" dirty="0" err="1" smtClean="0"/>
              <a:t>guranteed</a:t>
            </a:r>
            <a:r>
              <a:rPr lang="en-IN" dirty="0" smtClean="0"/>
              <a:t> to conflict on </a:t>
            </a:r>
            <a:r>
              <a:rPr lang="en-IN" b="1" dirty="0" smtClean="0"/>
              <a:t>a</a:t>
            </a:r>
            <a:r>
              <a:rPr lang="en-IN" dirty="0" smtClean="0"/>
              <a:t>, forcing one call to wait for the other.</a:t>
            </a:r>
          </a:p>
          <a:p>
            <a:r>
              <a:rPr lang="en-IN" dirty="0" smtClean="0"/>
              <a:t> </a:t>
            </a:r>
            <a:r>
              <a:rPr lang="en-IN" dirty="0" smtClean="0"/>
              <a:t>       Diagram</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Fine grained Synchronization</a:t>
            </a:r>
            <a:endParaRPr lang="en-IN" dirty="0"/>
          </a:p>
        </p:txBody>
      </p:sp>
      <p:sp>
        <p:nvSpPr>
          <p:cNvPr id="3" name="Content Placeholder 2"/>
          <p:cNvSpPr>
            <a:spLocks noGrp="1"/>
          </p:cNvSpPr>
          <p:nvPr>
            <p:ph sz="quarter" idx="1"/>
          </p:nvPr>
        </p:nvSpPr>
        <p:spPr/>
        <p:txBody>
          <a:bodyPr>
            <a:normAutofit fontScale="92500" lnSpcReduction="10000"/>
          </a:bodyPr>
          <a:lstStyle/>
          <a:p>
            <a:r>
              <a:rPr lang="en-IN" dirty="0" smtClean="0"/>
              <a:t>To </a:t>
            </a:r>
            <a:r>
              <a:rPr lang="en-IN" dirty="0" err="1" smtClean="0"/>
              <a:t>gurantee</a:t>
            </a:r>
            <a:r>
              <a:rPr lang="en-IN" dirty="0" smtClean="0"/>
              <a:t> </a:t>
            </a:r>
            <a:r>
              <a:rPr lang="en-IN" dirty="0" err="1" smtClean="0"/>
              <a:t>progres</a:t>
            </a:r>
            <a:r>
              <a:rPr lang="en-IN" dirty="0" smtClean="0"/>
              <a:t>, it is important that all methods acquire locks in the same order, starting at the head and following next references toward the tail. Deadlock will occur if different method calls were to acquire locks in different orders.</a:t>
            </a:r>
          </a:p>
          <a:p>
            <a:r>
              <a:rPr lang="en-IN" dirty="0" smtClean="0"/>
              <a:t> </a:t>
            </a:r>
            <a:r>
              <a:rPr lang="en-IN" dirty="0" smtClean="0"/>
              <a:t>                         Diagram</a:t>
            </a:r>
          </a:p>
          <a:p>
            <a:r>
              <a:rPr lang="en-IN" dirty="0" smtClean="0"/>
              <a:t>For example remove() and add() calls acquire locks in opposite order. Thread A is about to insert a by locking fir </a:t>
            </a:r>
            <a:r>
              <a:rPr lang="en-IN" dirty="0" err="1" smtClean="0"/>
              <a:t>st</a:t>
            </a:r>
            <a:r>
              <a:rPr lang="en-IN" dirty="0" smtClean="0"/>
              <a:t> b and then head, and thread B is about to remove node b by locking first head and then b. Each thread holds the lock the other is waiting to acquire, so neither makes progress</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method</a:t>
            </a:r>
            <a:endParaRPr lang="en-US" dirty="0"/>
          </a:p>
        </p:txBody>
      </p:sp>
      <p:sp>
        <p:nvSpPr>
          <p:cNvPr id="3" name="Content Placeholder 2"/>
          <p:cNvSpPr>
            <a:spLocks noGrp="1"/>
          </p:cNvSpPr>
          <p:nvPr>
            <p:ph sz="quarter" idx="1"/>
          </p:nvPr>
        </p:nvSpPr>
        <p:spPr/>
        <p:txBody>
          <a:bodyPr>
            <a:normAutofit/>
          </a:bodyPr>
          <a:lstStyle/>
          <a:p>
            <a:pPr lvl="2">
              <a:buNone/>
            </a:pPr>
            <a:r>
              <a:rPr lang="en-US" dirty="0" smtClean="0"/>
              <a:t>1 		public </a:t>
            </a:r>
            <a:r>
              <a:rPr lang="en-US" dirty="0" err="1" smtClean="0"/>
              <a:t>boolean</a:t>
            </a:r>
            <a:r>
              <a:rPr lang="en-US" dirty="0" smtClean="0"/>
              <a:t> add(T item) {</a:t>
            </a:r>
          </a:p>
          <a:p>
            <a:pPr lvl="2">
              <a:buNone/>
            </a:pPr>
            <a:r>
              <a:rPr lang="en-US" dirty="0" smtClean="0"/>
              <a:t>2 		</a:t>
            </a:r>
            <a:r>
              <a:rPr lang="en-US" dirty="0" err="1" smtClean="0"/>
              <a:t>int</a:t>
            </a:r>
            <a:r>
              <a:rPr lang="en-US" dirty="0" smtClean="0"/>
              <a:t> key = </a:t>
            </a:r>
            <a:r>
              <a:rPr lang="en-US" dirty="0" err="1" smtClean="0"/>
              <a:t>item.hashCode</a:t>
            </a:r>
            <a:r>
              <a:rPr lang="en-US" dirty="0" smtClean="0"/>
              <a:t>();</a:t>
            </a:r>
          </a:p>
          <a:p>
            <a:pPr lvl="2">
              <a:buNone/>
            </a:pPr>
            <a:r>
              <a:rPr lang="en-US" dirty="0" smtClean="0"/>
              <a:t>3 		</a:t>
            </a:r>
            <a:r>
              <a:rPr lang="en-US" dirty="0" err="1" smtClean="0"/>
              <a:t>head.lock</a:t>
            </a:r>
            <a:r>
              <a:rPr lang="en-US" dirty="0" smtClean="0"/>
              <a:t>();</a:t>
            </a:r>
          </a:p>
          <a:p>
            <a:pPr lvl="2">
              <a:buNone/>
            </a:pPr>
            <a:r>
              <a:rPr lang="en-US" dirty="0" smtClean="0"/>
              <a:t>4 		Node </a:t>
            </a:r>
            <a:r>
              <a:rPr lang="en-US" dirty="0" err="1" smtClean="0"/>
              <a:t>pred</a:t>
            </a:r>
            <a:r>
              <a:rPr lang="en-US" dirty="0" smtClean="0"/>
              <a:t> = head;</a:t>
            </a:r>
          </a:p>
          <a:p>
            <a:pPr lvl="2">
              <a:buNone/>
            </a:pPr>
            <a:r>
              <a:rPr lang="en-US" dirty="0" smtClean="0"/>
              <a:t>5 		try {</a:t>
            </a:r>
          </a:p>
          <a:p>
            <a:pPr lvl="2">
              <a:buNone/>
            </a:pPr>
            <a:r>
              <a:rPr lang="en-US" dirty="0" smtClean="0"/>
              <a:t>6 		Node </a:t>
            </a:r>
            <a:r>
              <a:rPr lang="en-US" dirty="0" err="1" smtClean="0"/>
              <a:t>curr</a:t>
            </a:r>
            <a:r>
              <a:rPr lang="en-US" dirty="0" smtClean="0"/>
              <a:t> = </a:t>
            </a:r>
            <a:r>
              <a:rPr lang="en-US" dirty="0" err="1" smtClean="0"/>
              <a:t>pred.next</a:t>
            </a:r>
            <a:r>
              <a:rPr lang="en-US" dirty="0" smtClean="0"/>
              <a:t>;</a:t>
            </a:r>
          </a:p>
          <a:p>
            <a:pPr lvl="2">
              <a:buNone/>
            </a:pPr>
            <a:r>
              <a:rPr lang="en-US" dirty="0" smtClean="0"/>
              <a:t>7 		</a:t>
            </a:r>
            <a:r>
              <a:rPr lang="en-US" dirty="0" err="1" smtClean="0"/>
              <a:t>curr.lock</a:t>
            </a:r>
            <a:r>
              <a:rPr lang="en-US" dirty="0" smtClean="0"/>
              <a:t>();</a:t>
            </a:r>
          </a:p>
          <a:p>
            <a:pPr lvl="2">
              <a:buNone/>
            </a:pPr>
            <a:r>
              <a:rPr lang="en-US" dirty="0" smtClean="0"/>
              <a:t>8 		try {</a:t>
            </a:r>
          </a:p>
          <a:p>
            <a:pPr lvl="2">
              <a:buNone/>
            </a:pPr>
            <a:r>
              <a:rPr lang="en-US" dirty="0" smtClean="0"/>
              <a:t>9 		while (</a:t>
            </a:r>
            <a:r>
              <a:rPr lang="en-US" dirty="0" err="1" smtClean="0"/>
              <a:t>curr.key</a:t>
            </a:r>
            <a:r>
              <a:rPr lang="en-US" dirty="0" smtClean="0"/>
              <a:t> &lt; key) {</a:t>
            </a:r>
          </a:p>
          <a:p>
            <a:pPr lvl="2">
              <a:buNone/>
            </a:pPr>
            <a:r>
              <a:rPr lang="en-US" dirty="0" smtClean="0"/>
              <a:t>10 	</a:t>
            </a:r>
            <a:r>
              <a:rPr lang="en-US" dirty="0" err="1" smtClean="0"/>
              <a:t>pred.unlock</a:t>
            </a:r>
            <a:r>
              <a:rPr lang="en-US"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Coarse-Grained Synchronization</a:t>
            </a:r>
            <a:endParaRPr lang="en-US" dirty="0"/>
          </a:p>
        </p:txBody>
      </p:sp>
      <p:sp>
        <p:nvSpPr>
          <p:cNvPr id="3" name="Content Placeholder 2"/>
          <p:cNvSpPr>
            <a:spLocks noGrp="1"/>
          </p:cNvSpPr>
          <p:nvPr>
            <p:ph sz="quarter" idx="1"/>
          </p:nvPr>
        </p:nvSpPr>
        <p:spPr/>
        <p:txBody>
          <a:bodyPr>
            <a:normAutofit/>
          </a:bodyPr>
          <a:lstStyle/>
          <a:p>
            <a:pPr algn="just"/>
            <a:r>
              <a:rPr lang="en-US" dirty="0"/>
              <a:t>C</a:t>
            </a:r>
            <a:r>
              <a:rPr lang="en-US" dirty="0" smtClean="0"/>
              <a:t>oarse-grained synchronization is an approach which ensures that each method call acquires and releases the lock added in the sequential implementation of the class. </a:t>
            </a:r>
          </a:p>
          <a:p>
            <a:pPr algn="just"/>
            <a:r>
              <a:rPr lang="en-US" dirty="0" smtClean="0"/>
              <a:t>Coarse-grained synchronization works well when levels of concurrency are low, but if too many threads try to access the object at the same time, then the object becomes a sequential </a:t>
            </a:r>
            <a:r>
              <a:rPr lang="en-US" b="1" dirty="0" smtClean="0"/>
              <a:t>bottleneck</a:t>
            </a:r>
            <a:r>
              <a:rPr lang="en-US" dirty="0" smtClean="0"/>
              <a:t>, forcing threads to wait in line for access.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normAutofit/>
          </a:bodyPr>
          <a:lstStyle/>
          <a:p>
            <a:pPr lvl="2">
              <a:buNone/>
            </a:pPr>
            <a:r>
              <a:rPr lang="en-US" dirty="0" smtClean="0"/>
              <a:t>11 	</a:t>
            </a:r>
            <a:r>
              <a:rPr lang="en-US" dirty="0" err="1" smtClean="0"/>
              <a:t>pred</a:t>
            </a:r>
            <a:r>
              <a:rPr lang="en-US" dirty="0" smtClean="0"/>
              <a:t> = </a:t>
            </a:r>
            <a:r>
              <a:rPr lang="en-US" dirty="0" err="1" smtClean="0"/>
              <a:t>curr</a:t>
            </a:r>
            <a:r>
              <a:rPr lang="en-US" dirty="0" smtClean="0"/>
              <a:t>;</a:t>
            </a:r>
          </a:p>
          <a:p>
            <a:pPr lvl="2">
              <a:buNone/>
            </a:pPr>
            <a:r>
              <a:rPr lang="en-US" dirty="0" smtClean="0"/>
              <a:t>12 	</a:t>
            </a:r>
            <a:r>
              <a:rPr lang="en-US" dirty="0" err="1" smtClean="0"/>
              <a:t>curr</a:t>
            </a:r>
            <a:r>
              <a:rPr lang="en-US" dirty="0" smtClean="0"/>
              <a:t> = </a:t>
            </a:r>
            <a:r>
              <a:rPr lang="en-US" dirty="0" err="1" smtClean="0"/>
              <a:t>curr.next</a:t>
            </a:r>
            <a:r>
              <a:rPr lang="en-US" dirty="0" smtClean="0"/>
              <a:t>;</a:t>
            </a:r>
          </a:p>
          <a:p>
            <a:pPr lvl="2">
              <a:buNone/>
            </a:pPr>
            <a:r>
              <a:rPr lang="en-US" dirty="0" smtClean="0"/>
              <a:t>13 	</a:t>
            </a:r>
            <a:r>
              <a:rPr lang="en-US" dirty="0" err="1" smtClean="0"/>
              <a:t>curr.lock</a:t>
            </a:r>
            <a:r>
              <a:rPr lang="en-US" dirty="0" smtClean="0"/>
              <a:t>();</a:t>
            </a:r>
          </a:p>
          <a:p>
            <a:pPr lvl="2">
              <a:buNone/>
            </a:pPr>
            <a:r>
              <a:rPr lang="en-US" dirty="0" smtClean="0"/>
              <a:t>14 	}</a:t>
            </a:r>
          </a:p>
          <a:p>
            <a:pPr lvl="2">
              <a:buNone/>
            </a:pPr>
            <a:r>
              <a:rPr lang="en-US" dirty="0" smtClean="0"/>
              <a:t>15 	if (</a:t>
            </a:r>
            <a:r>
              <a:rPr lang="en-US" dirty="0" err="1" smtClean="0"/>
              <a:t>curr.key</a:t>
            </a:r>
            <a:r>
              <a:rPr lang="en-US" dirty="0" smtClean="0"/>
              <a:t> == key) {</a:t>
            </a:r>
          </a:p>
          <a:p>
            <a:pPr lvl="2">
              <a:buNone/>
            </a:pPr>
            <a:r>
              <a:rPr lang="en-US" dirty="0" smtClean="0"/>
              <a:t>16 	return false;</a:t>
            </a:r>
          </a:p>
          <a:p>
            <a:pPr lvl="2">
              <a:buNone/>
            </a:pPr>
            <a:r>
              <a:rPr lang="en-US" dirty="0" smtClean="0"/>
              <a:t>17 	}</a:t>
            </a:r>
          </a:p>
          <a:p>
            <a:pPr lvl="2">
              <a:buNone/>
            </a:pPr>
            <a:r>
              <a:rPr lang="en-US" dirty="0" smtClean="0"/>
              <a:t>18 	Node </a:t>
            </a:r>
            <a:r>
              <a:rPr lang="en-US" dirty="0" err="1" smtClean="0"/>
              <a:t>newNode</a:t>
            </a:r>
            <a:r>
              <a:rPr lang="en-US" dirty="0" smtClean="0"/>
              <a:t> = new Node(item);</a:t>
            </a:r>
          </a:p>
          <a:p>
            <a:pPr lvl="2">
              <a:buNone/>
            </a:pPr>
            <a:r>
              <a:rPr lang="en-US" dirty="0" smtClean="0"/>
              <a:t>19 	</a:t>
            </a:r>
            <a:r>
              <a:rPr lang="en-US" dirty="0" err="1" smtClean="0"/>
              <a:t>newNode.next</a:t>
            </a:r>
            <a:r>
              <a:rPr lang="en-US" dirty="0" smtClean="0"/>
              <a:t> = </a:t>
            </a:r>
            <a:r>
              <a:rPr lang="en-US" dirty="0" err="1" smtClean="0"/>
              <a:t>curr</a:t>
            </a:r>
            <a:r>
              <a:rPr lang="en-US" dirty="0" smtClean="0"/>
              <a:t>;</a:t>
            </a:r>
          </a:p>
          <a:p>
            <a:pPr lvl="2">
              <a:buNone/>
            </a:pPr>
            <a:r>
              <a:rPr lang="en-US" dirty="0" smtClean="0"/>
              <a:t>20 	</a:t>
            </a:r>
            <a:r>
              <a:rPr lang="en-US" dirty="0" err="1" smtClean="0"/>
              <a:t>pred.next</a:t>
            </a:r>
            <a:r>
              <a:rPr lang="en-US" dirty="0" smtClean="0"/>
              <a:t> = </a:t>
            </a:r>
            <a:r>
              <a:rPr lang="en-US" dirty="0" err="1" smtClean="0"/>
              <a:t>newNode</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normAutofit/>
          </a:bodyPr>
          <a:lstStyle/>
          <a:p>
            <a:pPr lvl="2">
              <a:buNone/>
            </a:pPr>
            <a:r>
              <a:rPr lang="en-US" dirty="0" smtClean="0"/>
              <a:t>21	 return true;</a:t>
            </a:r>
          </a:p>
          <a:p>
            <a:pPr lvl="2">
              <a:buNone/>
            </a:pPr>
            <a:r>
              <a:rPr lang="en-US" dirty="0" smtClean="0"/>
              <a:t>22 	} finally {</a:t>
            </a:r>
          </a:p>
          <a:p>
            <a:pPr lvl="2">
              <a:buNone/>
            </a:pPr>
            <a:r>
              <a:rPr lang="en-US" dirty="0" smtClean="0"/>
              <a:t>23	 </a:t>
            </a:r>
            <a:r>
              <a:rPr lang="en-US" dirty="0" err="1" smtClean="0"/>
              <a:t>curr.unlock</a:t>
            </a:r>
            <a:r>
              <a:rPr lang="en-US" dirty="0" smtClean="0"/>
              <a:t>();</a:t>
            </a:r>
          </a:p>
          <a:p>
            <a:pPr lvl="2">
              <a:buNone/>
            </a:pPr>
            <a:r>
              <a:rPr lang="en-US" dirty="0" smtClean="0"/>
              <a:t>24 	}</a:t>
            </a:r>
          </a:p>
          <a:p>
            <a:pPr lvl="2">
              <a:buNone/>
            </a:pPr>
            <a:r>
              <a:rPr lang="en-US" dirty="0" smtClean="0"/>
              <a:t>25 	} finally {</a:t>
            </a:r>
          </a:p>
          <a:p>
            <a:pPr lvl="2">
              <a:buNone/>
            </a:pPr>
            <a:r>
              <a:rPr lang="en-US" dirty="0" smtClean="0"/>
              <a:t>26 	</a:t>
            </a:r>
            <a:r>
              <a:rPr lang="en-US" dirty="0" err="1" smtClean="0"/>
              <a:t>pred.unlock</a:t>
            </a:r>
            <a:r>
              <a:rPr lang="en-US" dirty="0" smtClean="0"/>
              <a:t>();</a:t>
            </a:r>
          </a:p>
          <a:p>
            <a:pPr lvl="2">
              <a:buNone/>
            </a:pPr>
            <a:r>
              <a:rPr lang="en-US" dirty="0" smtClean="0"/>
              <a:t>27	 }</a:t>
            </a:r>
          </a:p>
          <a:p>
            <a:pPr lvl="2">
              <a:buNone/>
            </a:pPr>
            <a:r>
              <a:rPr lang="en-US" dirty="0" smtClean="0"/>
              <a:t>28	 }</a:t>
            </a: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method</a:t>
            </a:r>
            <a:endParaRPr lang="en-US" dirty="0"/>
          </a:p>
        </p:txBody>
      </p:sp>
      <p:sp>
        <p:nvSpPr>
          <p:cNvPr id="3" name="Content Placeholder 2"/>
          <p:cNvSpPr>
            <a:spLocks noGrp="1"/>
          </p:cNvSpPr>
          <p:nvPr>
            <p:ph sz="quarter" idx="1"/>
          </p:nvPr>
        </p:nvSpPr>
        <p:spPr/>
        <p:txBody>
          <a:bodyPr>
            <a:normAutofit/>
          </a:bodyPr>
          <a:lstStyle/>
          <a:p>
            <a:pPr lvl="1">
              <a:buNone/>
            </a:pPr>
            <a:r>
              <a:rPr lang="en-US" dirty="0" smtClean="0"/>
              <a:t>29 		public </a:t>
            </a:r>
            <a:r>
              <a:rPr lang="en-US" dirty="0" err="1" smtClean="0"/>
              <a:t>boolean</a:t>
            </a:r>
            <a:r>
              <a:rPr lang="en-US" dirty="0" smtClean="0"/>
              <a:t> remove(T item) {</a:t>
            </a:r>
          </a:p>
          <a:p>
            <a:pPr lvl="1">
              <a:buNone/>
            </a:pPr>
            <a:r>
              <a:rPr lang="en-US" dirty="0" smtClean="0"/>
              <a:t>30 		Node </a:t>
            </a:r>
            <a:r>
              <a:rPr lang="en-US" dirty="0" err="1" smtClean="0"/>
              <a:t>pred</a:t>
            </a:r>
            <a:r>
              <a:rPr lang="en-US" dirty="0" smtClean="0"/>
              <a:t> = null, </a:t>
            </a:r>
            <a:r>
              <a:rPr lang="en-US" dirty="0" err="1" smtClean="0"/>
              <a:t>curr</a:t>
            </a:r>
            <a:r>
              <a:rPr lang="en-US" dirty="0" smtClean="0"/>
              <a:t> = null;</a:t>
            </a:r>
          </a:p>
          <a:p>
            <a:pPr lvl="1">
              <a:buNone/>
            </a:pPr>
            <a:r>
              <a:rPr lang="en-US" dirty="0" smtClean="0"/>
              <a:t>31 		</a:t>
            </a:r>
            <a:r>
              <a:rPr lang="en-US" dirty="0" err="1" smtClean="0"/>
              <a:t>int</a:t>
            </a:r>
            <a:r>
              <a:rPr lang="en-US" dirty="0" smtClean="0"/>
              <a:t> key = </a:t>
            </a:r>
            <a:r>
              <a:rPr lang="en-US" dirty="0" err="1" smtClean="0"/>
              <a:t>item.hashCode</a:t>
            </a:r>
            <a:r>
              <a:rPr lang="en-US" dirty="0" smtClean="0"/>
              <a:t>();</a:t>
            </a:r>
          </a:p>
          <a:p>
            <a:pPr lvl="1">
              <a:buNone/>
            </a:pPr>
            <a:r>
              <a:rPr lang="en-US" dirty="0" smtClean="0"/>
              <a:t>32 		</a:t>
            </a:r>
            <a:r>
              <a:rPr lang="en-US" dirty="0" err="1" smtClean="0"/>
              <a:t>head.lock</a:t>
            </a:r>
            <a:r>
              <a:rPr lang="en-US" dirty="0" smtClean="0"/>
              <a:t>();</a:t>
            </a:r>
          </a:p>
          <a:p>
            <a:pPr lvl="1">
              <a:buNone/>
            </a:pPr>
            <a:r>
              <a:rPr lang="en-US" dirty="0" smtClean="0"/>
              <a:t>33 		try {</a:t>
            </a:r>
          </a:p>
          <a:p>
            <a:pPr lvl="1">
              <a:buNone/>
            </a:pPr>
            <a:r>
              <a:rPr lang="en-US" dirty="0" smtClean="0"/>
              <a:t>34 		</a:t>
            </a:r>
            <a:r>
              <a:rPr lang="en-US" dirty="0" err="1" smtClean="0"/>
              <a:t>pred</a:t>
            </a:r>
            <a:r>
              <a:rPr lang="en-US" dirty="0" smtClean="0"/>
              <a:t> = head;</a:t>
            </a:r>
          </a:p>
          <a:p>
            <a:pPr lvl="1">
              <a:buNone/>
            </a:pPr>
            <a:r>
              <a:rPr lang="en-US" dirty="0" smtClean="0"/>
              <a:t>35 		</a:t>
            </a:r>
            <a:r>
              <a:rPr lang="en-US" dirty="0" err="1" smtClean="0"/>
              <a:t>curr</a:t>
            </a:r>
            <a:r>
              <a:rPr lang="en-US" dirty="0" smtClean="0"/>
              <a:t> = </a:t>
            </a:r>
            <a:r>
              <a:rPr lang="en-US" dirty="0" err="1" smtClean="0"/>
              <a:t>pred.next</a:t>
            </a:r>
            <a:r>
              <a:rPr lang="en-US" dirty="0" smtClean="0"/>
              <a:t>;</a:t>
            </a:r>
          </a:p>
          <a:p>
            <a:pPr lvl="1">
              <a:buNone/>
            </a:pPr>
            <a:r>
              <a:rPr lang="en-US" dirty="0" smtClean="0"/>
              <a:t>36 		</a:t>
            </a:r>
            <a:r>
              <a:rPr lang="en-US" dirty="0" err="1" smtClean="0"/>
              <a:t>curr.lock</a:t>
            </a:r>
            <a:r>
              <a:rPr lang="en-US" dirty="0" smtClean="0"/>
              <a:t>();</a:t>
            </a:r>
          </a:p>
          <a:p>
            <a:pPr lvl="1">
              <a:buNone/>
            </a:pPr>
            <a:r>
              <a:rPr lang="en-US" dirty="0" smtClean="0"/>
              <a:t>37 		try {</a:t>
            </a:r>
          </a:p>
          <a:p>
            <a:pPr lvl="1">
              <a:buNone/>
            </a:pPr>
            <a:r>
              <a:rPr lang="en-US" dirty="0" smtClean="0"/>
              <a:t>38 		while (</a:t>
            </a:r>
            <a:r>
              <a:rPr lang="en-US" dirty="0" err="1" smtClean="0"/>
              <a:t>curr.key</a:t>
            </a:r>
            <a:r>
              <a:rPr lang="en-US" dirty="0" smtClean="0"/>
              <a:t> &lt; key) {</a:t>
            </a:r>
          </a:p>
          <a:p>
            <a:pPr lvl="1">
              <a:buNone/>
            </a:pPr>
            <a:r>
              <a:rPr lang="en-US" dirty="0" smtClean="0"/>
              <a:t>39 		</a:t>
            </a:r>
            <a:r>
              <a:rPr lang="en-US" dirty="0" err="1" smtClean="0"/>
              <a:t>pred.unlock</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normAutofit fontScale="85000" lnSpcReduction="20000"/>
          </a:bodyPr>
          <a:lstStyle/>
          <a:p>
            <a:pPr lvl="2">
              <a:buNone/>
            </a:pPr>
            <a:r>
              <a:rPr lang="en-US" dirty="0" smtClean="0"/>
              <a:t>40		 </a:t>
            </a:r>
            <a:r>
              <a:rPr lang="en-US" dirty="0" err="1" smtClean="0"/>
              <a:t>pred</a:t>
            </a:r>
            <a:r>
              <a:rPr lang="en-US" dirty="0" smtClean="0"/>
              <a:t> = </a:t>
            </a:r>
            <a:r>
              <a:rPr lang="en-US" dirty="0" err="1" smtClean="0"/>
              <a:t>curr</a:t>
            </a:r>
            <a:r>
              <a:rPr lang="en-US" dirty="0" smtClean="0"/>
              <a:t>;</a:t>
            </a:r>
          </a:p>
          <a:p>
            <a:pPr lvl="2">
              <a:buNone/>
            </a:pPr>
            <a:r>
              <a:rPr lang="en-US" dirty="0" smtClean="0"/>
              <a:t>41 	</a:t>
            </a:r>
            <a:r>
              <a:rPr lang="en-US" dirty="0" err="1" smtClean="0"/>
              <a:t>curr</a:t>
            </a:r>
            <a:r>
              <a:rPr lang="en-US" dirty="0" smtClean="0"/>
              <a:t> = </a:t>
            </a:r>
            <a:r>
              <a:rPr lang="en-US" dirty="0" err="1" smtClean="0"/>
              <a:t>curr.next</a:t>
            </a:r>
            <a:r>
              <a:rPr lang="en-US" dirty="0" smtClean="0"/>
              <a:t>;</a:t>
            </a:r>
          </a:p>
          <a:p>
            <a:pPr lvl="2">
              <a:buNone/>
            </a:pPr>
            <a:r>
              <a:rPr lang="en-US" dirty="0" smtClean="0"/>
              <a:t>42 	</a:t>
            </a:r>
            <a:r>
              <a:rPr lang="en-US" dirty="0" err="1" smtClean="0"/>
              <a:t>curr.lock</a:t>
            </a:r>
            <a:r>
              <a:rPr lang="en-US" dirty="0" smtClean="0"/>
              <a:t>();</a:t>
            </a:r>
          </a:p>
          <a:p>
            <a:pPr lvl="2">
              <a:buNone/>
            </a:pPr>
            <a:r>
              <a:rPr lang="en-US" dirty="0" smtClean="0"/>
              <a:t>43 	}</a:t>
            </a:r>
          </a:p>
          <a:p>
            <a:pPr lvl="2">
              <a:buNone/>
            </a:pPr>
            <a:r>
              <a:rPr lang="en-US" dirty="0" smtClean="0"/>
              <a:t>44		 if (</a:t>
            </a:r>
            <a:r>
              <a:rPr lang="en-US" dirty="0" err="1" smtClean="0"/>
              <a:t>curr.key</a:t>
            </a:r>
            <a:r>
              <a:rPr lang="en-US" dirty="0" smtClean="0"/>
              <a:t> == key) {</a:t>
            </a:r>
          </a:p>
          <a:p>
            <a:pPr lvl="2">
              <a:buNone/>
            </a:pPr>
            <a:r>
              <a:rPr lang="en-US" dirty="0" smtClean="0"/>
              <a:t>45 	</a:t>
            </a:r>
            <a:r>
              <a:rPr lang="en-US" dirty="0" err="1" smtClean="0"/>
              <a:t>pred.next</a:t>
            </a:r>
            <a:r>
              <a:rPr lang="en-US" dirty="0" smtClean="0"/>
              <a:t> = </a:t>
            </a:r>
            <a:r>
              <a:rPr lang="en-US" dirty="0" err="1" smtClean="0"/>
              <a:t>curr.next</a:t>
            </a:r>
            <a:r>
              <a:rPr lang="en-US" dirty="0" smtClean="0"/>
              <a:t>;</a:t>
            </a:r>
          </a:p>
          <a:p>
            <a:pPr lvl="2">
              <a:buNone/>
            </a:pPr>
            <a:r>
              <a:rPr lang="en-US" dirty="0" smtClean="0"/>
              <a:t>46 	return true;</a:t>
            </a:r>
          </a:p>
          <a:p>
            <a:pPr lvl="2">
              <a:buNone/>
            </a:pPr>
            <a:r>
              <a:rPr lang="en-US" dirty="0" smtClean="0"/>
              <a:t>47 	}</a:t>
            </a:r>
          </a:p>
          <a:p>
            <a:pPr lvl="2">
              <a:buNone/>
            </a:pPr>
            <a:r>
              <a:rPr lang="en-US" dirty="0" smtClean="0"/>
              <a:t>48 	return false;</a:t>
            </a:r>
          </a:p>
          <a:p>
            <a:pPr lvl="2">
              <a:buNone/>
            </a:pPr>
            <a:r>
              <a:rPr lang="en-US" dirty="0" smtClean="0"/>
              <a:t>49 	} finally {</a:t>
            </a:r>
          </a:p>
          <a:p>
            <a:pPr lvl="2">
              <a:buNone/>
            </a:pPr>
            <a:r>
              <a:rPr lang="en-US" dirty="0" smtClean="0"/>
              <a:t>50 	</a:t>
            </a:r>
            <a:r>
              <a:rPr lang="en-US" dirty="0" err="1" smtClean="0"/>
              <a:t>curr.unlock</a:t>
            </a:r>
            <a:r>
              <a:rPr lang="en-US" dirty="0" smtClean="0"/>
              <a:t>();</a:t>
            </a:r>
          </a:p>
          <a:p>
            <a:pPr lvl="2">
              <a:buNone/>
            </a:pPr>
            <a:r>
              <a:rPr lang="en-US" dirty="0" smtClean="0"/>
              <a:t>51 	}</a:t>
            </a:r>
          </a:p>
          <a:p>
            <a:pPr lvl="2">
              <a:buNone/>
            </a:pPr>
            <a:r>
              <a:rPr lang="en-US" dirty="0" smtClean="0"/>
              <a:t>52 	} finally {</a:t>
            </a:r>
          </a:p>
          <a:p>
            <a:pPr lvl="2">
              <a:buNone/>
            </a:pPr>
            <a:r>
              <a:rPr lang="en-US" dirty="0" smtClean="0"/>
              <a:t>53 	</a:t>
            </a:r>
            <a:r>
              <a:rPr lang="en-US" dirty="0" err="1" smtClean="0"/>
              <a:t>pred.unlock</a:t>
            </a:r>
            <a:r>
              <a:rPr lang="en-US" dirty="0" smtClean="0"/>
              <a:t>();</a:t>
            </a:r>
          </a:p>
          <a:p>
            <a:pPr lvl="2">
              <a:buNone/>
            </a:pPr>
            <a:r>
              <a:rPr lang="en-US" dirty="0" smtClean="0"/>
              <a:t>54 	}</a:t>
            </a:r>
          </a:p>
          <a:p>
            <a:pPr lvl="2">
              <a:buNone/>
            </a:pPr>
            <a:r>
              <a:rPr lang="en-US" dirty="0" smtClean="0"/>
              <a:t>55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linearlization</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The linearization point for an add(a) call depends on whether the call was </a:t>
            </a:r>
            <a:r>
              <a:rPr lang="en-IN" dirty="0" err="1" smtClean="0"/>
              <a:t>sucessful</a:t>
            </a:r>
            <a:r>
              <a:rPr lang="en-IN" dirty="0" smtClean="0"/>
              <a:t> (</a:t>
            </a:r>
            <a:r>
              <a:rPr lang="en-IN" dirty="0" err="1" smtClean="0"/>
              <a:t>ie</a:t>
            </a:r>
            <a:r>
              <a:rPr lang="en-IN" dirty="0" smtClean="0"/>
              <a:t>. Whether a was already present). A successful call ( a absent) is </a:t>
            </a:r>
            <a:r>
              <a:rPr lang="en-IN" dirty="0" err="1" smtClean="0"/>
              <a:t>linearized</a:t>
            </a:r>
            <a:r>
              <a:rPr lang="en-IN" dirty="0" smtClean="0"/>
              <a:t> when the node with the next highest key is locked.</a:t>
            </a:r>
          </a:p>
          <a:p>
            <a:r>
              <a:rPr lang="en-IN" dirty="0" smtClean="0"/>
              <a:t>Remove - A successful call (a present) is </a:t>
            </a:r>
            <a:r>
              <a:rPr lang="en-IN" dirty="0" err="1" smtClean="0"/>
              <a:t>linearized</a:t>
            </a:r>
            <a:r>
              <a:rPr lang="en-IN" dirty="0" smtClean="0"/>
              <a:t> when the predecessor node is locked.  A </a:t>
            </a:r>
            <a:r>
              <a:rPr lang="en-IN" dirty="0" err="1" smtClean="0"/>
              <a:t>successfull</a:t>
            </a:r>
            <a:r>
              <a:rPr lang="en-IN" dirty="0" smtClean="0"/>
              <a:t> call (a absent) is </a:t>
            </a:r>
            <a:r>
              <a:rPr lang="en-IN" dirty="0" err="1" smtClean="0"/>
              <a:t>linearized</a:t>
            </a:r>
            <a:r>
              <a:rPr lang="en-IN" dirty="0" smtClean="0"/>
              <a:t> when the node containing the next higher key is locked.  A </a:t>
            </a:r>
            <a:r>
              <a:rPr lang="en-IN" dirty="0" err="1" smtClean="0"/>
              <a:t>successfull</a:t>
            </a:r>
            <a:r>
              <a:rPr lang="en-IN" dirty="0" smtClean="0"/>
              <a:t> call (a absent) is </a:t>
            </a:r>
            <a:r>
              <a:rPr lang="en-IN" dirty="0" err="1" smtClean="0"/>
              <a:t>linearized</a:t>
            </a:r>
            <a:r>
              <a:rPr lang="en-IN" dirty="0" smtClean="0"/>
              <a:t> when the </a:t>
            </a:r>
            <a:r>
              <a:rPr lang="en-IN" smtClean="0"/>
              <a:t>node containing a is locked.</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Fine-Grained Synchronization</a:t>
            </a:r>
            <a:endParaRPr lang="en-US" dirty="0"/>
          </a:p>
        </p:txBody>
      </p:sp>
      <p:sp>
        <p:nvSpPr>
          <p:cNvPr id="3" name="Content Placeholder 2"/>
          <p:cNvSpPr>
            <a:spLocks noGrp="1"/>
          </p:cNvSpPr>
          <p:nvPr>
            <p:ph sz="quarter" idx="1"/>
          </p:nvPr>
        </p:nvSpPr>
        <p:spPr/>
        <p:txBody>
          <a:bodyPr/>
          <a:lstStyle/>
          <a:p>
            <a:pPr algn="just"/>
            <a:r>
              <a:rPr lang="en-US" dirty="0" smtClean="0"/>
              <a:t>Instead of using a single lock to synchronize</a:t>
            </a:r>
          </a:p>
          <a:p>
            <a:pPr algn="just">
              <a:buNone/>
            </a:pPr>
            <a:r>
              <a:rPr lang="en-US" dirty="0" smtClean="0"/>
              <a:t>	every access to an object, we split the object into independently synchronized components, ensuring that method calls interfere only when trying to access the same component at the same time.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Optimistic synchronization</a:t>
            </a:r>
            <a:endParaRPr lang="en-US" dirty="0"/>
          </a:p>
        </p:txBody>
      </p:sp>
      <p:sp>
        <p:nvSpPr>
          <p:cNvPr id="3" name="Content Placeholder 2"/>
          <p:cNvSpPr>
            <a:spLocks noGrp="1"/>
          </p:cNvSpPr>
          <p:nvPr>
            <p:ph sz="quarter" idx="1"/>
          </p:nvPr>
        </p:nvSpPr>
        <p:spPr/>
        <p:txBody>
          <a:bodyPr/>
          <a:lstStyle/>
          <a:p>
            <a:r>
              <a:rPr lang="en-US" dirty="0" smtClean="0"/>
              <a:t>Used for search methods.</a:t>
            </a:r>
          </a:p>
          <a:p>
            <a:r>
              <a:rPr lang="en-US" dirty="0" smtClean="0"/>
              <a:t>Can be searched without acquiring locks.</a:t>
            </a:r>
          </a:p>
          <a:p>
            <a:r>
              <a:rPr lang="en-US" dirty="0" smtClean="0"/>
              <a:t>If the method finds that component the lock can be acquired.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synchronization</a:t>
            </a:r>
            <a:endParaRPr lang="en-US" dirty="0"/>
          </a:p>
        </p:txBody>
      </p:sp>
      <p:sp>
        <p:nvSpPr>
          <p:cNvPr id="3" name="Content Placeholder 2"/>
          <p:cNvSpPr>
            <a:spLocks noGrp="1"/>
          </p:cNvSpPr>
          <p:nvPr>
            <p:ph sz="quarter" idx="1"/>
          </p:nvPr>
        </p:nvSpPr>
        <p:spPr/>
        <p:txBody>
          <a:bodyPr>
            <a:normAutofit/>
          </a:bodyPr>
          <a:lstStyle/>
          <a:p>
            <a:r>
              <a:rPr lang="en-US" dirty="0" smtClean="0"/>
              <a:t>Sometimes it makes sense to postpone hard work. </a:t>
            </a:r>
          </a:p>
          <a:p>
            <a:r>
              <a:rPr lang="en-US" dirty="0" smtClean="0"/>
              <a:t>For example, the task of removing a component from a data structure can be split into two phases: </a:t>
            </a:r>
          </a:p>
          <a:p>
            <a:pPr lvl="1"/>
            <a:r>
              <a:rPr lang="en-US" dirty="0" smtClean="0"/>
              <a:t>the component is logically removed simply by setting a tag bit, </a:t>
            </a:r>
          </a:p>
          <a:p>
            <a:pPr lvl="1"/>
            <a:r>
              <a:rPr lang="en-US" dirty="0" smtClean="0"/>
              <a:t>and later, the component can be physically removed by unlinking it from the rest of the data structure.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blocking synchronization</a:t>
            </a:r>
            <a:endParaRPr lang="en-US" dirty="0"/>
          </a:p>
        </p:txBody>
      </p:sp>
      <p:sp>
        <p:nvSpPr>
          <p:cNvPr id="3" name="Content Placeholder 2"/>
          <p:cNvSpPr>
            <a:spLocks noGrp="1"/>
          </p:cNvSpPr>
          <p:nvPr>
            <p:ph sz="quarter" idx="1"/>
          </p:nvPr>
        </p:nvSpPr>
        <p:spPr/>
        <p:txBody>
          <a:bodyPr/>
          <a:lstStyle/>
          <a:p>
            <a:r>
              <a:rPr lang="en-US" dirty="0" smtClean="0"/>
              <a:t>Sometimes we can eliminate locks entirely, relying on built-in atomic operations for synchronization.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Set interface</a:t>
            </a:r>
            <a:endParaRPr lang="en-US" dirty="0"/>
          </a:p>
        </p:txBody>
      </p:sp>
      <p:sp>
        <p:nvSpPr>
          <p:cNvPr id="3" name="Content Placeholder 2"/>
          <p:cNvSpPr>
            <a:spLocks noGrp="1"/>
          </p:cNvSpPr>
          <p:nvPr>
            <p:ph sz="quarter" idx="1"/>
          </p:nvPr>
        </p:nvSpPr>
        <p:spPr/>
        <p:txBody>
          <a:bodyPr>
            <a:normAutofit/>
          </a:bodyPr>
          <a:lstStyle/>
          <a:p>
            <a:pPr lvl="1">
              <a:buNone/>
            </a:pPr>
            <a:r>
              <a:rPr lang="en-US" dirty="0" smtClean="0"/>
              <a:t>1 		public interface Set&lt;T&gt; {</a:t>
            </a:r>
          </a:p>
          <a:p>
            <a:pPr lvl="1">
              <a:buNone/>
            </a:pPr>
            <a:r>
              <a:rPr lang="en-US" dirty="0" smtClean="0"/>
              <a:t>2 		</a:t>
            </a:r>
            <a:r>
              <a:rPr lang="en-US" dirty="0" err="1" smtClean="0"/>
              <a:t>boolean</a:t>
            </a:r>
            <a:r>
              <a:rPr lang="en-US" dirty="0" smtClean="0"/>
              <a:t> add(T x);  </a:t>
            </a:r>
            <a:r>
              <a:rPr lang="en-US" dirty="0" smtClean="0">
                <a:solidFill>
                  <a:schemeClr val="tx1"/>
                </a:solidFill>
              </a:rPr>
              <a:t>// </a:t>
            </a:r>
            <a:r>
              <a:rPr lang="en-US" sz="2000" dirty="0" smtClean="0">
                <a:solidFill>
                  <a:schemeClr val="tx1"/>
                </a:solidFill>
                <a:latin typeface="Arial" pitchFamily="34" charset="0"/>
                <a:cs typeface="Arial" pitchFamily="34" charset="0"/>
              </a:rPr>
              <a:t>adds an item to the set </a:t>
            </a:r>
            <a:endParaRPr lang="en-US" sz="2000" dirty="0" smtClean="0">
              <a:solidFill>
                <a:schemeClr val="tx1"/>
              </a:solidFill>
            </a:endParaRPr>
          </a:p>
          <a:p>
            <a:pPr lvl="1">
              <a:buNone/>
            </a:pPr>
            <a:r>
              <a:rPr lang="en-US" dirty="0" smtClean="0"/>
              <a:t>3 		</a:t>
            </a:r>
            <a:r>
              <a:rPr lang="en-US" dirty="0" err="1" smtClean="0"/>
              <a:t>boolean</a:t>
            </a:r>
            <a:r>
              <a:rPr lang="en-US" dirty="0" smtClean="0"/>
              <a:t> remove(T x);  </a:t>
            </a:r>
            <a:r>
              <a:rPr lang="en-US" dirty="0" smtClean="0">
                <a:solidFill>
                  <a:schemeClr val="tx1"/>
                </a:solidFill>
              </a:rPr>
              <a:t>//</a:t>
            </a:r>
            <a:r>
              <a:rPr lang="en-US" sz="2000" dirty="0" smtClean="0">
                <a:solidFill>
                  <a:schemeClr val="tx1"/>
                </a:solidFill>
                <a:latin typeface="Arial" pitchFamily="34" charset="0"/>
                <a:cs typeface="Arial" pitchFamily="34" charset="0"/>
              </a:rPr>
              <a:t>removes an item from the set</a:t>
            </a:r>
            <a:endParaRPr lang="en-US" sz="2000" dirty="0" smtClean="0">
              <a:solidFill>
                <a:schemeClr val="tx1"/>
              </a:solidFill>
            </a:endParaRPr>
          </a:p>
          <a:p>
            <a:pPr lvl="1">
              <a:buNone/>
            </a:pPr>
            <a:r>
              <a:rPr lang="en-US" dirty="0" smtClean="0"/>
              <a:t>4		 </a:t>
            </a:r>
            <a:r>
              <a:rPr lang="en-US" dirty="0" err="1" smtClean="0"/>
              <a:t>boolean</a:t>
            </a:r>
            <a:r>
              <a:rPr lang="en-US" dirty="0" smtClean="0"/>
              <a:t> contains(T x);  </a:t>
            </a:r>
            <a:r>
              <a:rPr lang="en-US" dirty="0" smtClean="0">
                <a:solidFill>
                  <a:schemeClr val="tx1"/>
                </a:solidFill>
              </a:rPr>
              <a:t>/*</a:t>
            </a:r>
            <a:r>
              <a:rPr lang="en-US" sz="1600" dirty="0" smtClean="0">
                <a:solidFill>
                  <a:schemeClr val="tx1"/>
                </a:solidFill>
                <a:latin typeface="Arial" pitchFamily="34" charset="0"/>
                <a:cs typeface="Arial" pitchFamily="34" charset="0"/>
              </a:rPr>
              <a:t>returns a Boolean  indicating whether 					the item is present.*/</a:t>
            </a:r>
            <a:endParaRPr lang="en-US" sz="1600" dirty="0" smtClean="0">
              <a:solidFill>
                <a:schemeClr val="tx1"/>
              </a:solidFill>
            </a:endParaRPr>
          </a:p>
          <a:p>
            <a:pPr marL="971550" lvl="1" indent="-514350">
              <a:buAutoNum type="arabicPlain" startAt="5"/>
            </a:pPr>
            <a:r>
              <a:rPr lang="en-US" dirty="0" smtClean="0"/>
              <a:t>}</a:t>
            </a:r>
          </a:p>
          <a:p>
            <a:pPr marL="971550" lvl="1" indent="-514350">
              <a:buNone/>
            </a:pPr>
            <a:endParaRPr lang="en-US" dirty="0" smtClean="0"/>
          </a:p>
          <a:p>
            <a:pPr marL="971550" lvl="1" indent="-514350">
              <a:buNone/>
            </a:pPr>
            <a:r>
              <a:rPr lang="en-US" sz="1800" dirty="0" smtClean="0">
                <a:latin typeface="Arial" pitchFamily="34" charset="0"/>
                <a:cs typeface="Arial" pitchFamily="34" charset="0"/>
              </a:rPr>
              <a: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Node&lt;T&gt; class</a:t>
            </a:r>
            <a:endParaRPr lang="en-US" dirty="0"/>
          </a:p>
        </p:txBody>
      </p:sp>
      <p:sp>
        <p:nvSpPr>
          <p:cNvPr id="3" name="Content Placeholder 2"/>
          <p:cNvSpPr>
            <a:spLocks noGrp="1"/>
          </p:cNvSpPr>
          <p:nvPr>
            <p:ph sz="quarter" idx="1"/>
          </p:nvPr>
        </p:nvSpPr>
        <p:spPr/>
        <p:txBody>
          <a:bodyPr/>
          <a:lstStyle/>
          <a:p>
            <a:pPr lvl="1">
              <a:buNone/>
            </a:pPr>
            <a:r>
              <a:rPr lang="en-US" dirty="0" smtClean="0"/>
              <a:t>1 		private class Node {</a:t>
            </a:r>
          </a:p>
          <a:p>
            <a:pPr lvl="1">
              <a:buNone/>
            </a:pPr>
            <a:r>
              <a:rPr lang="en-US" dirty="0" smtClean="0"/>
              <a:t>2 		T item;</a:t>
            </a:r>
          </a:p>
          <a:p>
            <a:pPr lvl="1">
              <a:buNone/>
            </a:pPr>
            <a:r>
              <a:rPr lang="en-US" dirty="0" smtClean="0"/>
              <a:t>3		 </a:t>
            </a:r>
            <a:r>
              <a:rPr lang="en-US" dirty="0" err="1" smtClean="0"/>
              <a:t>int</a:t>
            </a:r>
            <a:r>
              <a:rPr lang="en-US" dirty="0" smtClean="0"/>
              <a:t> key;</a:t>
            </a:r>
          </a:p>
          <a:p>
            <a:pPr lvl="1">
              <a:buNone/>
            </a:pPr>
            <a:r>
              <a:rPr lang="en-US" dirty="0" smtClean="0"/>
              <a:t>4 		Node next;</a:t>
            </a:r>
          </a:p>
          <a:p>
            <a:pPr marL="971550" lvl="1" indent="-514350">
              <a:buAutoNum type="arabicPlain" startAt="5"/>
            </a:pPr>
            <a:r>
              <a:rPr lang="en-US" dirty="0" smtClean="0"/>
              <a:t>}</a:t>
            </a:r>
          </a:p>
          <a:p>
            <a:pPr marL="971550" lvl="1" indent="-514350">
              <a:buNone/>
            </a:pPr>
            <a:endParaRPr lang="en-US" dirty="0" smtClean="0"/>
          </a:p>
          <a:p>
            <a:pPr marL="971550" lvl="1" indent="-514350">
              <a:buNone/>
            </a:pPr>
            <a:r>
              <a:rPr lang="en-US" dirty="0" smtClean="0"/>
              <a:t>The </a:t>
            </a:r>
            <a:r>
              <a:rPr lang="en-US" i="1" dirty="0" smtClean="0"/>
              <a:t>item field</a:t>
            </a:r>
            <a:r>
              <a:rPr lang="en-US" dirty="0" smtClean="0"/>
              <a:t> is the actual item of interest.</a:t>
            </a:r>
          </a:p>
          <a:p>
            <a:pPr marL="971550" lvl="1" indent="-514350">
              <a:buNone/>
            </a:pPr>
            <a:r>
              <a:rPr lang="en-US" dirty="0" smtClean="0"/>
              <a:t>The </a:t>
            </a:r>
            <a:r>
              <a:rPr lang="en-US" i="1" dirty="0" smtClean="0"/>
              <a:t>key field </a:t>
            </a:r>
            <a:r>
              <a:rPr lang="en-US" dirty="0" smtClean="0"/>
              <a:t>is the item’s hash code.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and Remove</a:t>
            </a:r>
            <a:endParaRPr lang="en-US" dirty="0"/>
          </a:p>
        </p:txBody>
      </p:sp>
      <p:pic>
        <p:nvPicPr>
          <p:cNvPr id="5" name="Content Placeholder 4" descr="pic.bmp"/>
          <p:cNvPicPr>
            <a:picLocks noGrp="1" noChangeAspect="1"/>
          </p:cNvPicPr>
          <p:nvPr>
            <p:ph sz="quarter" idx="1"/>
          </p:nvPr>
        </p:nvPicPr>
        <p:blipFill>
          <a:blip r:embed="rId2"/>
          <a:stretch>
            <a:fillRect/>
          </a:stretch>
        </p:blipFill>
        <p:spPr>
          <a:xfrm>
            <a:off x="1676400" y="1485900"/>
            <a:ext cx="5372100" cy="537210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280</TotalTime>
  <Words>748</Words>
  <Application>Microsoft Office PowerPoint</Application>
  <PresentationFormat>On-screen Show (4:3)</PresentationFormat>
  <Paragraphs>181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Civic</vt:lpstr>
      <vt:lpstr>Concurrent List</vt:lpstr>
      <vt:lpstr>Coarse-Grained Synchronization</vt:lpstr>
      <vt:lpstr>Fine-Grained Synchronization</vt:lpstr>
      <vt:lpstr>Optimistic synchronization</vt:lpstr>
      <vt:lpstr>Lazy synchronization</vt:lpstr>
      <vt:lpstr>Non blocking synchronization</vt:lpstr>
      <vt:lpstr>The Set interface</vt:lpstr>
      <vt:lpstr>The Node&lt;T&gt; class</vt:lpstr>
      <vt:lpstr>Add and Remove</vt:lpstr>
      <vt:lpstr>add() method</vt:lpstr>
      <vt:lpstr>Cont.</vt:lpstr>
      <vt:lpstr>Cont.</vt:lpstr>
      <vt:lpstr>remove() method</vt:lpstr>
      <vt:lpstr>Cont.</vt:lpstr>
      <vt:lpstr>Fine grained Synchronization</vt:lpstr>
      <vt:lpstr>Fine grained Synchronization</vt:lpstr>
      <vt:lpstr>Fine grained Synchronization</vt:lpstr>
      <vt:lpstr>Fine grained Synchronization</vt:lpstr>
      <vt:lpstr>add() method</vt:lpstr>
      <vt:lpstr>Cont.</vt:lpstr>
      <vt:lpstr>Cont.</vt:lpstr>
      <vt:lpstr>remove() method</vt:lpstr>
      <vt:lpstr>Contd.</vt:lpstr>
      <vt:lpstr>linearlization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mala</cp:lastModifiedBy>
  <cp:revision>26</cp:revision>
  <dcterms:created xsi:type="dcterms:W3CDTF">2014-10-28T16:24:18Z</dcterms:created>
  <dcterms:modified xsi:type="dcterms:W3CDTF">2015-11-07T04:27:26Z</dcterms:modified>
</cp:coreProperties>
</file>