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9" r:id="rId12"/>
    <p:sldId id="270" r:id="rId13"/>
    <p:sldId id="271" r:id="rId14"/>
    <p:sldId id="266" r:id="rId15"/>
    <p:sldId id="272" r:id="rId16"/>
    <p:sldId id="273" r:id="rId17"/>
    <p:sldId id="274" r:id="rId18"/>
    <p:sldId id="275" r:id="rId19"/>
    <p:sldId id="267" r:id="rId20"/>
    <p:sldId id="268" r:id="rId21"/>
    <p:sldId id="276" r:id="rId22"/>
    <p:sldId id="278" r:id="rId23"/>
    <p:sldId id="277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807D0-F342-48B8-BA6B-046E5163AB6B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72D0-1915-43D4-9EAB-6C65C3BE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7D5A5-46C5-48F2-B62B-A4C09A7126F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270A6-2010-4709-85CE-22BC7A75B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07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DEF5-35CD-41FE-95C4-81EA1FE41A3E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757BC-304C-4D54-9BB9-0EC5EE74CE60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82FA-5E77-4A15-B3CF-C89556B6AAF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0276E-0A98-404D-9E09-5E9E0CAB7B8F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838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169A-93FE-4598-9F61-435060D56226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7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90DB-3A2C-4F36-A775-362EFEBC0C0A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80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3920-76C0-4C03-BE7A-16D72AD1A0D2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B5510-46BD-4DED-AF4B-3B11F381D89E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FC1D-9C7C-49C2-B642-E454EEAD5BB0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8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DAA0-8188-4A7D-98B9-9DBA282FCE96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4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61E0-416A-4AC4-B639-525014AC1BFA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FEF-54A7-45EB-9F49-A0A263032C56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AB4D-0F4D-4354-A9C7-C29481A547D6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4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1F43-7157-47D3-8AFA-A5F8AB7B99CB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6F2-2AD9-4CAE-9075-EA126E6DA543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A47F-99E1-4559-B454-0FDBAB26404C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17B-8A1A-45F0-8738-BA85B9CAC8BB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503A-6849-4E10-8159-80650F55E04C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6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BA87F5-B1C8-4F3D-A7C0-6CF6541477FE}" type="datetime1">
              <a:rPr lang="en-US" smtClean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0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641" y="888273"/>
            <a:ext cx="8689976" cy="1132113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Data Science Career Track</a:t>
            </a:r>
            <a:r>
              <a:rPr lang="en-US" sz="3200" dirty="0">
                <a:latin typeface="Arial Black" panose="020B0A04020102020204" pitchFamily="34" charset="0"/>
              </a:rPr>
              <a:t/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b="1" dirty="0">
                <a:latin typeface="Arial Black" panose="020B0A04020102020204" pitchFamily="34" charset="0"/>
              </a:rPr>
              <a:t>Capstone Project-1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1641" y="2847701"/>
            <a:ext cx="8689976" cy="1371599"/>
          </a:xfr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King County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House Price Prediction 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3469" y="4955177"/>
            <a:ext cx="4846320" cy="83099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 Black" panose="020B0A04020102020204" pitchFamily="34" charset="0"/>
              </a:rPr>
              <a:t>Gokmen</a:t>
            </a:r>
            <a:r>
              <a:rPr lang="en-US" sz="2400" dirty="0">
                <a:latin typeface="Arial Black" panose="020B0A04020102020204" pitchFamily="34" charset="0"/>
              </a:rPr>
              <a:t> Oran</a:t>
            </a:r>
          </a:p>
          <a:p>
            <a:pPr algn="ctr"/>
            <a:r>
              <a:rPr lang="en-US" sz="2400" dirty="0" smtClean="0">
                <a:latin typeface="Arial Black" panose="020B0A04020102020204" pitchFamily="34" charset="0"/>
              </a:rPr>
              <a:t>March 2019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8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957" y="2459078"/>
            <a:ext cx="3224490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Relationship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between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‘house price’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the categorical variables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('waterfront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',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'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basement_present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', 'renovated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',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985392" y="1368121"/>
            <a:ext cx="2818228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point-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biserial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 correlation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840640" y="1388388"/>
            <a:ext cx="661181" cy="4449704"/>
          </a:xfrm>
          <a:prstGeom prst="rightBrac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70388"/>
              </p:ext>
            </p:extLst>
          </p:nvPr>
        </p:nvGraphicFramePr>
        <p:xfrm>
          <a:off x="4944014" y="2698840"/>
          <a:ext cx="6900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492">
                  <a:extLst>
                    <a:ext uri="{9D8B030D-6E8A-4147-A177-3AD203B41FA5}">
                      <a16:colId xmlns:a16="http://schemas.microsoft.com/office/drawing/2014/main" val="1718506077"/>
                    </a:ext>
                  </a:extLst>
                </a:gridCol>
                <a:gridCol w="3450492">
                  <a:extLst>
                    <a:ext uri="{9D8B030D-6E8A-4147-A177-3AD203B41FA5}">
                      <a16:colId xmlns:a16="http://schemas.microsoft.com/office/drawing/2014/main" val="382941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  <a:endPara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9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waterfront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0.26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9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basement_present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0.18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3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renovated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0.12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61653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03874" y="6466114"/>
            <a:ext cx="78812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26723"/>
            <a:ext cx="556477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'waterfront‘ (r =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0.26) </a:t>
            </a:r>
            <a:endParaRPr lang="en-US" sz="24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8" y="1983556"/>
            <a:ext cx="6189786" cy="277132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544" y="1983556"/>
            <a:ext cx="5472333" cy="405580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03874" y="6466114"/>
            <a:ext cx="78812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1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6596744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'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basement_present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’ (r = 0.18) 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92349"/>
            <a:ext cx="6313714" cy="231883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08" y="1821776"/>
            <a:ext cx="4978037" cy="357318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03874" y="6466114"/>
            <a:ext cx="78812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55125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‘renovated’ (r = 0.12) 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3" y="2024857"/>
            <a:ext cx="6927669" cy="275614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47" y="1910311"/>
            <a:ext cx="4904196" cy="33148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081" y="2643744"/>
            <a:ext cx="322449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Relationship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between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‘house price’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the categorical variables ('floors',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'view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', 'condition',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'grade‘)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803923" y="980425"/>
            <a:ext cx="2818228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Spearman's rank-order correlation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840640" y="1388388"/>
            <a:ext cx="661181" cy="4449704"/>
          </a:xfrm>
          <a:prstGeom prst="rightBrac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54234"/>
              </p:ext>
            </p:extLst>
          </p:nvPr>
        </p:nvGraphicFramePr>
        <p:xfrm>
          <a:off x="4749890" y="2470240"/>
          <a:ext cx="692629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147">
                  <a:extLst>
                    <a:ext uri="{9D8B030D-6E8A-4147-A177-3AD203B41FA5}">
                      <a16:colId xmlns:a16="http://schemas.microsoft.com/office/drawing/2014/main" val="821254172"/>
                    </a:ext>
                  </a:extLst>
                </a:gridCol>
                <a:gridCol w="3463147">
                  <a:extLst>
                    <a:ext uri="{9D8B030D-6E8A-4147-A177-3AD203B41FA5}">
                      <a16:colId xmlns:a16="http://schemas.microsoft.com/office/drawing/2014/main" val="2464419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3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floors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0.32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9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view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0.29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5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condition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0.016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grade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0.656</a:t>
                      </a:r>
                      <a:endParaRPr lang="en-US" sz="2400" b="1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9779"/>
                  </a:ext>
                </a:extLst>
              </a:tr>
            </a:tbl>
          </a:graphicData>
        </a:graphic>
      </p:graphicFrame>
      <p:sp>
        <p:nvSpPr>
          <p:cNvPr id="9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55125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‘floors’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(r =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0.32)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6" y="2132829"/>
            <a:ext cx="5943600" cy="214820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05" y="1727880"/>
            <a:ext cx="5348832" cy="395446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55125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‘view’ (r =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0.29)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420211"/>
            <a:ext cx="6170023" cy="255673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580606"/>
            <a:ext cx="5588726" cy="438912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55125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‘condition’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(r =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0.016)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2261915"/>
            <a:ext cx="6355080" cy="266278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80" y="1763485"/>
            <a:ext cx="5536474" cy="450668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0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926723"/>
            <a:ext cx="5512527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‘house price’ and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‘grade’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(r =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0.656)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" y="2384218"/>
            <a:ext cx="6551025" cy="254725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72" y="1763484"/>
            <a:ext cx="5484223" cy="41148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7235" y="2459078"/>
            <a:ext cx="2761824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Relationship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between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‘house price’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the categorical variables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(‘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zipcode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’)</a:t>
            </a:r>
            <a:endParaRPr lang="en-US" sz="2400" dirty="0"/>
          </a:p>
        </p:txBody>
      </p:sp>
      <p:sp>
        <p:nvSpPr>
          <p:cNvPr id="6" name="Right Brace 5"/>
          <p:cNvSpPr/>
          <p:nvPr/>
        </p:nvSpPr>
        <p:spPr>
          <a:xfrm>
            <a:off x="3319586" y="1388388"/>
            <a:ext cx="661181" cy="4449704"/>
          </a:xfrm>
          <a:prstGeom prst="rightBrac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54645"/>
              </p:ext>
            </p:extLst>
          </p:nvPr>
        </p:nvGraphicFramePr>
        <p:xfrm>
          <a:off x="4241294" y="966357"/>
          <a:ext cx="7631838" cy="3943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1701">
                  <a:extLst>
                    <a:ext uri="{9D8B030D-6E8A-4147-A177-3AD203B41FA5}">
                      <a16:colId xmlns:a16="http://schemas.microsoft.com/office/drawing/2014/main" val="4286292020"/>
                    </a:ext>
                  </a:extLst>
                </a:gridCol>
                <a:gridCol w="1548987">
                  <a:extLst>
                    <a:ext uri="{9D8B030D-6E8A-4147-A177-3AD203B41FA5}">
                      <a16:colId xmlns:a16="http://schemas.microsoft.com/office/drawing/2014/main" val="1969758599"/>
                    </a:ext>
                  </a:extLst>
                </a:gridCol>
                <a:gridCol w="1195753">
                  <a:extLst>
                    <a:ext uri="{9D8B030D-6E8A-4147-A177-3AD203B41FA5}">
                      <a16:colId xmlns:a16="http://schemas.microsoft.com/office/drawing/2014/main" val="1522096832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95638444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336052489"/>
                    </a:ext>
                  </a:extLst>
                </a:gridCol>
                <a:gridCol w="1631852">
                  <a:extLst>
                    <a:ext uri="{9D8B030D-6E8A-4147-A177-3AD203B41FA5}">
                      <a16:colId xmlns:a16="http://schemas.microsoft.com/office/drawing/2014/main" val="1058807811"/>
                    </a:ext>
                  </a:extLst>
                </a:gridCol>
              </a:tblGrid>
              <a:tr h="303328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Zipcode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2462517418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98039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2.186843e+06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787500.0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6885000.0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1.163564e+06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1079310727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1.355387e+06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425000.0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7062500.0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7.472826e+05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2883868385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98040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1.194230e+06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5300000.0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6.074935e+05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95967643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98112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1.096192e+06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169317.0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5.947617e+05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1608157754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98102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8.993954e+05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7700000.0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7.902389e+05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2128624877"/>
                  </a:ext>
                </a:extLst>
              </a:tr>
              <a:tr h="606657"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98109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8.796236e+05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216650.0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3200000.0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tc>
                  <a:txBody>
                    <a:bodyPr/>
                    <a:lstStyle/>
                    <a:p>
                      <a:pPr marL="0" marR="0" indent="63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4.552288e+05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6129" marR="56129" marT="0" marB="0"/>
                </a:tc>
                <a:extLst>
                  <a:ext uri="{0D108BD9-81ED-4DB2-BD59-A6C34878D82A}">
                    <a16:rowId xmlns:a16="http://schemas.microsoft.com/office/drawing/2014/main" val="51723372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41294" y="5108330"/>
            <a:ext cx="7631838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There are 70 unique zip codes in the data, and when we examined the box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plot,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we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can not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infer any kind of relationship with price. However, we can say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that the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house prices in some specific zip code areas </a:t>
            </a:r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</a:rPr>
              <a:t>are high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than the other zip code areas.</a:t>
            </a: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8" y="1195754"/>
            <a:ext cx="7158446" cy="4287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en-US"/>
            </a:defPPr>
            <a:lvl1pPr indent="457200" algn="just">
              <a:lnSpc>
                <a:spcPct val="115000"/>
              </a:lnSpc>
              <a:spcBef>
                <a:spcPts val="320"/>
              </a:spcBef>
              <a:defRPr sz="3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Specifications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Wrangling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Exploratory </a:t>
            </a:r>
            <a:r>
              <a:rPr lang="en-US" dirty="0"/>
              <a:t>Data </a:t>
            </a:r>
            <a:r>
              <a:rPr lang="en-US" dirty="0" smtClean="0"/>
              <a:t>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Inferential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6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0626" y="911632"/>
            <a:ext cx="2761824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Relationship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between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‘house price’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the categorical variables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(‘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zipcode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’)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63" y="911631"/>
            <a:ext cx="8693833" cy="562984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Inferential Statistics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" y="1240971"/>
            <a:ext cx="11704319" cy="464742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performed the hypothesis testing to check if the correlation between price and other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features (bedrooms, bathrooms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Sqft_living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Sqft_above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happened by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chance.</a:t>
            </a:r>
          </a:p>
          <a:p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#H0: There is no significant correlation between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</a:rPr>
              <a:t>number of bedroom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</a:rPr>
              <a:t>price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#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Ha: There is a correlation between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</a:rPr>
              <a:t>number of bedrooms</a:t>
            </a: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</a:rPr>
              <a:t>price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p-value is less than level of significance 0.05, so we reject the null hypothesis. There is a correlation between number of bedrooms and price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also performed the hypothesis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testing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between </a:t>
            </a:r>
            <a:r>
              <a:rPr lang="en-US" sz="2400" b="1" dirty="0" smtClean="0">
                <a:latin typeface="Arial" panose="020B0604020202020204" pitchFamily="34" charset="0"/>
                <a:ea typeface="Calibri" panose="020F0502020204030204" pitchFamily="34" charset="0"/>
              </a:rPr>
              <a:t>price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 and other features mentioned above. 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383" y="1358536"/>
            <a:ext cx="6688182" cy="4616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Linear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Regression (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LR)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Ridge Regression(RR)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Lasso Regression(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LassoR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Support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Vector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Regression(SVR)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Decision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Tree Regression (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DTR)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Random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Forest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Regression(RFR)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Gradient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Boosted Regression(GBR).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8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133" y="1345475"/>
            <a:ext cx="6688182" cy="4062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Performance Evaluation</a:t>
            </a: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Mean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Squared Error (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MSE)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Root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Mean Square Error (RMSE)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R2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Mean_Absolute_Error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(MAE)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 evaluated the performance of SVR model only according to R2 score).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133" y="1345475"/>
            <a:ext cx="11704318" cy="4616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latin typeface="Arial" panose="020B0604020202020204" pitchFamily="34" charset="0"/>
                <a:ea typeface="Calibri" panose="020F0502020204030204" pitchFamily="34" charset="0"/>
              </a:rPr>
              <a:t>Additional Data Preparation before Applying </a:t>
            </a:r>
            <a:r>
              <a:rPr lang="en-US" sz="28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applied one-hot encoding on 'waterfront', 'floors', 'view', 'condition', 'grade', '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basement_present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', 'renovated' features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created the copy of ‘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h_data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’ dataset as ‘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h_data_copy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’. I applied one-hot encoding on 6 zip codes, which have highest mean of house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prices,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on ‘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h_data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’ dataset and I dropped the “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zipcode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 feature. I used this version on LR, RL,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LassoR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, and SVR models.  I used both version of “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zipcode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 feature (one-hot encoding applied version and original version) on tree-based models.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5133" y="1345475"/>
            <a:ext cx="11704318" cy="46166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latin typeface="Arial" panose="020B0604020202020204" pitchFamily="34" charset="0"/>
                <a:ea typeface="Calibri" panose="020F0502020204030204" pitchFamily="34" charset="0"/>
              </a:rPr>
              <a:t>Additional Data Preparation before Applying </a:t>
            </a:r>
            <a:r>
              <a:rPr lang="en-US" sz="28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 applied “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pandas.profiling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 to see the latest changes and their effects on datasets. ‘renovated1’ feature is highly correlated with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‘</a:t>
            </a:r>
            <a:r>
              <a:rPr lang="en-US" sz="24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yr_renovated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’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feature (ρ = 0.99997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).   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 decided to drop this feature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I divided the data into independent variables “X and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X_copy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 and target variables “y and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y_copy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”.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created a new </a:t>
            </a: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data frame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named “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</a:rPr>
              <a:t>evaluation_matrix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” to store the metrics of models. </a:t>
            </a: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43498"/>
              </p:ext>
            </p:extLst>
          </p:nvPr>
        </p:nvGraphicFramePr>
        <p:xfrm>
          <a:off x="104502" y="854522"/>
          <a:ext cx="11691257" cy="2283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8724">
                  <a:extLst>
                    <a:ext uri="{9D8B030D-6E8A-4147-A177-3AD203B41FA5}">
                      <a16:colId xmlns:a16="http://schemas.microsoft.com/office/drawing/2014/main" val="2742322540"/>
                    </a:ext>
                  </a:extLst>
                </a:gridCol>
                <a:gridCol w="1877096">
                  <a:extLst>
                    <a:ext uri="{9D8B030D-6E8A-4147-A177-3AD203B41FA5}">
                      <a16:colId xmlns:a16="http://schemas.microsoft.com/office/drawing/2014/main" val="3678126456"/>
                    </a:ext>
                  </a:extLst>
                </a:gridCol>
                <a:gridCol w="1496481">
                  <a:extLst>
                    <a:ext uri="{9D8B030D-6E8A-4147-A177-3AD203B41FA5}">
                      <a16:colId xmlns:a16="http://schemas.microsoft.com/office/drawing/2014/main" val="1944284643"/>
                    </a:ext>
                  </a:extLst>
                </a:gridCol>
                <a:gridCol w="1622747">
                  <a:extLst>
                    <a:ext uri="{9D8B030D-6E8A-4147-A177-3AD203B41FA5}">
                      <a16:colId xmlns:a16="http://schemas.microsoft.com/office/drawing/2014/main" val="4112369994"/>
                    </a:ext>
                  </a:extLst>
                </a:gridCol>
                <a:gridCol w="1239274">
                  <a:extLst>
                    <a:ext uri="{9D8B030D-6E8A-4147-A177-3AD203B41FA5}">
                      <a16:colId xmlns:a16="http://schemas.microsoft.com/office/drawing/2014/main" val="218121423"/>
                    </a:ext>
                  </a:extLst>
                </a:gridCol>
                <a:gridCol w="1236935">
                  <a:extLst>
                    <a:ext uri="{9D8B030D-6E8A-4147-A177-3AD203B41FA5}">
                      <a16:colId xmlns:a16="http://schemas.microsoft.com/office/drawing/2014/main" val="1248850596"/>
                    </a:ext>
                  </a:extLst>
                </a:gridCol>
              </a:tblGrid>
              <a:tr h="552027"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SVR_L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4281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Mean_Squared_Error(MSE)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3.37764e+10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3.3788e+10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3.37866e+10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0.326739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0.253243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53747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Root_Mean_Squared_Error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(RMSE)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183784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183815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183811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0.571611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0.503232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1731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R2_score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0.751971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0.751886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0.751895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0.673261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0.746757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13080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Mean_Absolute_Error(MAE)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125387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125394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125416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0.328629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0.332053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276596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315857"/>
              </p:ext>
            </p:extLst>
          </p:nvPr>
        </p:nvGraphicFramePr>
        <p:xfrm>
          <a:off x="104499" y="3211618"/>
          <a:ext cx="11691259" cy="3432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5339">
                  <a:extLst>
                    <a:ext uri="{9D8B030D-6E8A-4147-A177-3AD203B41FA5}">
                      <a16:colId xmlns:a16="http://schemas.microsoft.com/office/drawing/2014/main" val="4089395100"/>
                    </a:ext>
                  </a:extLst>
                </a:gridCol>
                <a:gridCol w="1234309">
                  <a:extLst>
                    <a:ext uri="{9D8B030D-6E8A-4147-A177-3AD203B41FA5}">
                      <a16:colId xmlns:a16="http://schemas.microsoft.com/office/drawing/2014/main" val="982946663"/>
                    </a:ext>
                  </a:extLst>
                </a:gridCol>
                <a:gridCol w="1463746">
                  <a:extLst>
                    <a:ext uri="{9D8B030D-6E8A-4147-A177-3AD203B41FA5}">
                      <a16:colId xmlns:a16="http://schemas.microsoft.com/office/drawing/2014/main" val="487959164"/>
                    </a:ext>
                  </a:extLst>
                </a:gridCol>
                <a:gridCol w="1461407">
                  <a:extLst>
                    <a:ext uri="{9D8B030D-6E8A-4147-A177-3AD203B41FA5}">
                      <a16:colId xmlns:a16="http://schemas.microsoft.com/office/drawing/2014/main" val="2247876373"/>
                    </a:ext>
                  </a:extLst>
                </a:gridCol>
                <a:gridCol w="1463746">
                  <a:extLst>
                    <a:ext uri="{9D8B030D-6E8A-4147-A177-3AD203B41FA5}">
                      <a16:colId xmlns:a16="http://schemas.microsoft.com/office/drawing/2014/main" val="4225257724"/>
                    </a:ext>
                  </a:extLst>
                </a:gridCol>
                <a:gridCol w="1575982">
                  <a:extLst>
                    <a:ext uri="{9D8B030D-6E8A-4147-A177-3AD203B41FA5}">
                      <a16:colId xmlns:a16="http://schemas.microsoft.com/office/drawing/2014/main" val="3115408357"/>
                    </a:ext>
                  </a:extLst>
                </a:gridCol>
                <a:gridCol w="1456730">
                  <a:extLst>
                    <a:ext uri="{9D8B030D-6E8A-4147-A177-3AD203B41FA5}">
                      <a16:colId xmlns:a16="http://schemas.microsoft.com/office/drawing/2014/main" val="1637186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Boosting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Boosting_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97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Mean_Squared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Error(MSE)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5.89478e+10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5.80211e+10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2.79853e+10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2.44322e+10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2.602865e+10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1.911278e+10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360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Root_Mean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Squared_Error</a:t>
                      </a: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(RMSE)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242792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240876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167288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156308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161334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138249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152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R2_score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0.56713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0.573935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0.794496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0.820588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0.8088645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0.8596496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421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Mean_Absolute_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Error(MAE)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150482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127169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109315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88127.2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110167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83950.4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340768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5400000">
            <a:off x="9799424" y="4648096"/>
            <a:ext cx="2542690" cy="144997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6803674" y="4648095"/>
            <a:ext cx="2542691" cy="144997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1403874" y="645305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0" y="896437"/>
            <a:ext cx="11076941" cy="5843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1223144" y="663615"/>
            <a:ext cx="362948" cy="144997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1223144" y="1630266"/>
            <a:ext cx="362948" cy="1449977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03874" y="6466114"/>
            <a:ext cx="78812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9613"/>
            <a:ext cx="11834947" cy="286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Regression, Ridge, Lasso, and Decision Tree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Forest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Gradient Boosting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cv = 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7654"/>
            <a:ext cx="364889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err="1">
                <a:latin typeface="Arial" panose="020B0604020202020204" pitchFamily="34" charset="0"/>
                <a:ea typeface="Calibri" panose="020F0502020204030204" pitchFamily="34" charset="0"/>
              </a:rPr>
              <a:t>Hyperparameter</a:t>
            </a:r>
            <a:r>
              <a:rPr lang="en-US" sz="2400" b="1" u="sng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Tuning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3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7654"/>
            <a:ext cx="364889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err="1">
                <a:latin typeface="Arial" panose="020B0604020202020204" pitchFamily="34" charset="0"/>
                <a:ea typeface="Calibri" panose="020F0502020204030204" pitchFamily="34" charset="0"/>
              </a:rPr>
              <a:t>Hyperparameter</a:t>
            </a:r>
            <a:r>
              <a:rPr lang="en-US" sz="2400" b="1" u="sng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Tuning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26357"/>
              </p:ext>
            </p:extLst>
          </p:nvPr>
        </p:nvGraphicFramePr>
        <p:xfrm>
          <a:off x="169817" y="1756954"/>
          <a:ext cx="11834952" cy="3787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1371">
                  <a:extLst>
                    <a:ext uri="{9D8B030D-6E8A-4147-A177-3AD203B41FA5}">
                      <a16:colId xmlns:a16="http://schemas.microsoft.com/office/drawing/2014/main" val="3404761940"/>
                    </a:ext>
                  </a:extLst>
                </a:gridCol>
                <a:gridCol w="1828687">
                  <a:extLst>
                    <a:ext uri="{9D8B030D-6E8A-4147-A177-3AD203B41FA5}">
                      <a16:colId xmlns:a16="http://schemas.microsoft.com/office/drawing/2014/main" val="2528490998"/>
                    </a:ext>
                  </a:extLst>
                </a:gridCol>
                <a:gridCol w="1339319">
                  <a:extLst>
                    <a:ext uri="{9D8B030D-6E8A-4147-A177-3AD203B41FA5}">
                      <a16:colId xmlns:a16="http://schemas.microsoft.com/office/drawing/2014/main" val="130250183"/>
                    </a:ext>
                  </a:extLst>
                </a:gridCol>
                <a:gridCol w="1442344">
                  <a:extLst>
                    <a:ext uri="{9D8B030D-6E8A-4147-A177-3AD203B41FA5}">
                      <a16:colId xmlns:a16="http://schemas.microsoft.com/office/drawing/2014/main" val="3234440340"/>
                    </a:ext>
                  </a:extLst>
                </a:gridCol>
                <a:gridCol w="1455222">
                  <a:extLst>
                    <a:ext uri="{9D8B030D-6E8A-4147-A177-3AD203B41FA5}">
                      <a16:colId xmlns:a16="http://schemas.microsoft.com/office/drawing/2014/main" val="3186690270"/>
                    </a:ext>
                  </a:extLst>
                </a:gridCol>
                <a:gridCol w="1596881">
                  <a:extLst>
                    <a:ext uri="{9D8B030D-6E8A-4147-A177-3AD203B41FA5}">
                      <a16:colId xmlns:a16="http://schemas.microsoft.com/office/drawing/2014/main" val="2326543717"/>
                    </a:ext>
                  </a:extLst>
                </a:gridCol>
                <a:gridCol w="1571128">
                  <a:extLst>
                    <a:ext uri="{9D8B030D-6E8A-4147-A177-3AD203B41FA5}">
                      <a16:colId xmlns:a16="http://schemas.microsoft.com/office/drawing/2014/main" val="1193098242"/>
                    </a:ext>
                  </a:extLst>
                </a:gridCol>
              </a:tblGrid>
              <a:tr h="787647">
                <a:tc>
                  <a:txBody>
                    <a:bodyPr/>
                    <a:lstStyle/>
                    <a:p>
                      <a:pPr algn="just"/>
                      <a:endParaRPr lang="en-US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LinearReg_GSCV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Ridge_GSCV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Lasso_GSCV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DecisionTree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RandomForest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GradientBoost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Regressor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RSCV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extLst>
                  <a:ext uri="{0D108BD9-81ED-4DB2-BD59-A6C34878D82A}">
                    <a16:rowId xmlns:a16="http://schemas.microsoft.com/office/drawing/2014/main" val="4004156269"/>
                  </a:ext>
                </a:extLst>
              </a:tr>
              <a:tr h="7876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Mean_Squared_Error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3.37764e+10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3.3788e+10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3.37639e+10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4.19655e+10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2.47025e+10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2.25726e+10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extLst>
                  <a:ext uri="{0D108BD9-81ED-4DB2-BD59-A6C34878D82A}">
                    <a16:rowId xmlns:a16="http://schemas.microsoft.com/office/drawing/2014/main" val="3692797029"/>
                  </a:ext>
                </a:extLst>
              </a:tr>
              <a:tr h="94939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Root_Mean_Squared_Error</a:t>
                      </a:r>
                      <a:endParaRPr lang="en-US" sz="14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(RMSE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183784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183815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183749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204855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157170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150242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extLst>
                  <a:ext uri="{0D108BD9-81ED-4DB2-BD59-A6C34878D82A}">
                    <a16:rowId xmlns:a16="http://schemas.microsoft.com/office/drawing/2014/main" val="191999653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R2_score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0.751971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0.751886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0.752063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0.691836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0.818603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0.834243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extLst>
                  <a:ext uri="{0D108BD9-81ED-4DB2-BD59-A6C34878D82A}">
                    <a16:rowId xmlns:a16="http://schemas.microsoft.com/office/drawing/2014/main" val="362048247"/>
                  </a:ext>
                </a:extLst>
              </a:tr>
              <a:tr h="7876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Mean_Absolute_Error</a:t>
                      </a:r>
                      <a:r>
                        <a:rPr lang="en-US" sz="14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(MAE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125387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125394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125386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111556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88326.1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83265.6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326" marR="70326" marT="70326" marB="70326" anchor="ctr"/>
                </a:tc>
                <a:extLst>
                  <a:ext uri="{0D108BD9-81ED-4DB2-BD59-A6C34878D82A}">
                    <a16:rowId xmlns:a16="http://schemas.microsoft.com/office/drawing/2014/main" val="203143271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 rot="5400000">
            <a:off x="8126573" y="3286007"/>
            <a:ext cx="2918768" cy="159802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9724599" y="3286007"/>
            <a:ext cx="2918768" cy="1598026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Problem Statement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286" y="1127350"/>
            <a:ext cx="6682154" cy="46228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Bef>
                <a:spcPts val="320"/>
              </a:spcBef>
            </a:pPr>
            <a:r>
              <a:rPr lang="en-US" sz="32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it possible to predict the sale price of a house from information about that house provided in the dataset, such as square footage of the home, number of bedrooms, number of bathrooms, number of floors, condition, grade, </a:t>
            </a:r>
            <a:r>
              <a:rPr lang="en-US" sz="32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3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3200" dirty="0"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705" y="1469562"/>
            <a:ext cx="3263704" cy="4351605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767654"/>
            <a:ext cx="364889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err="1">
                <a:latin typeface="Arial" panose="020B0604020202020204" pitchFamily="34" charset="0"/>
                <a:ea typeface="Calibri" panose="020F0502020204030204" pitchFamily="34" charset="0"/>
              </a:rPr>
              <a:t>Hyperparameter</a:t>
            </a:r>
            <a:r>
              <a:rPr lang="en-US" sz="2400" b="1" u="sng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u="sng" dirty="0" smtClean="0">
                <a:latin typeface="Arial" panose="020B0604020202020204" pitchFamily="34" charset="0"/>
                <a:ea typeface="Calibri" panose="020F0502020204030204" pitchFamily="34" charset="0"/>
              </a:rPr>
              <a:t>Tuning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72" y="1559700"/>
            <a:ext cx="11695615" cy="4788850"/>
            <a:chOff x="126272" y="1559700"/>
            <a:chExt cx="11695615" cy="4788850"/>
          </a:xfrm>
        </p:grpSpPr>
        <p:pic>
          <p:nvPicPr>
            <p:cNvPr id="5" name="Picture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273" y="1559700"/>
              <a:ext cx="11695614" cy="47888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 rot="5400000">
              <a:off x="900565" y="1108698"/>
              <a:ext cx="362948" cy="1911534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900565" y="1897314"/>
              <a:ext cx="362948" cy="1911534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901" y="1649570"/>
            <a:ext cx="10711544" cy="304698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Gradient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Boosted Regression (GBR) is the most effective model with the R2 score around 0.86.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Random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Forest Regression (RFR) is the second better model with the R2 score around 0.82.  </a:t>
            </a:r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</a:rPr>
              <a:t>would recommend using tree-based models, which have higher performance for predicting house prices in King County.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1403874" y="6466114"/>
            <a:ext cx="788126" cy="39188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32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r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Specifications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3218" y="866129"/>
            <a:ext cx="7315200" cy="569386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Houses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sold in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County, Seattle,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 between May 2014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May 2015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1613 observations and 21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Uploaded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website by the user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harlfoxem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(Data Source: https://www.kaggle.com/harlfoxem/housesalesprediction).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681" y="3446585"/>
            <a:ext cx="2998690" cy="2504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680" y="880197"/>
            <a:ext cx="2998690" cy="213029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Wrangling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813" y="956599"/>
            <a:ext cx="6471138" cy="48936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“View”, “Sqft_living15”, “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Sqft_lot15” features – further investigation from King County official website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177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duplicated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rows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kept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last entries, dropped the first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“id”,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“date”, “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“long” columns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dropped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Removed 16 observations with zero bathroom or zero bedroom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226" y="2269880"/>
            <a:ext cx="4549653" cy="231618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 Wrangling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812" y="956599"/>
            <a:ext cx="11690253" cy="22775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Removed 1 observation with 33 bedrooms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“floors”,  “waterfront”, “view”, “condition”, “grade” columns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zipcode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” column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01993" y="3545950"/>
            <a:ext cx="1223889" cy="1266092"/>
          </a:xfrm>
          <a:prstGeom prst="downArrow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0873" y="5123847"/>
            <a:ext cx="11690253" cy="1292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21419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rows and 17 columns left in the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Datatypes: category(5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), float64(2), int64(9), object(1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7547" y="911856"/>
            <a:ext cx="7859653" cy="5661846"/>
            <a:chOff x="2226882" y="911856"/>
            <a:chExt cx="7859653" cy="56618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6882" y="911856"/>
              <a:ext cx="7859653" cy="5661846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3235569" y="1448972"/>
              <a:ext cx="604911" cy="4065563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08028" y="2450701"/>
            <a:ext cx="2647713" cy="20621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Correlation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between the continuous variables 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2968283" y="3137095"/>
            <a:ext cx="942535" cy="759656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316571" y="1946357"/>
            <a:ext cx="430640" cy="1008689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4312384" y="2758774"/>
            <a:ext cx="430640" cy="1008689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4330637" y="4441822"/>
            <a:ext cx="430640" cy="1008689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4320756" y="1534676"/>
            <a:ext cx="430640" cy="1008689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028" y="2450701"/>
            <a:ext cx="2647713" cy="206210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</a:rPr>
              <a:t>Correlation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between the continuous variables </a:t>
            </a:r>
            <a:endParaRPr lang="en-US" sz="3200" dirty="0"/>
          </a:p>
        </p:txBody>
      </p:sp>
      <p:sp>
        <p:nvSpPr>
          <p:cNvPr id="9" name="Right Arrow 8"/>
          <p:cNvSpPr/>
          <p:nvPr/>
        </p:nvSpPr>
        <p:spPr>
          <a:xfrm>
            <a:off x="2968283" y="3137095"/>
            <a:ext cx="942535" cy="759656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0" y="889663"/>
            <a:ext cx="2898140" cy="2743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543" y="889663"/>
            <a:ext cx="2901948" cy="27434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219" y="3879758"/>
            <a:ext cx="2895851" cy="27434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640" y="3896751"/>
            <a:ext cx="2895851" cy="274343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79"/>
            <a:ext cx="12192000" cy="5847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Exploratory Data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075" y="1226812"/>
            <a:ext cx="11819849" cy="397031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are many zeros in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sqft_basement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yr_renovated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variable.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Created new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columns 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basement_present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', 'renovated'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changed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their types into category. 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house has basement;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basement_present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1,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otherwise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 0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house was renovated 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'renovated‘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1, otherwise  0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95314" y="6466114"/>
            <a:ext cx="696686" cy="391886"/>
          </a:xfrm>
        </p:spPr>
        <p:txBody>
          <a:bodyPr/>
          <a:lstStyle/>
          <a:p>
            <a:fld id="{6D22F896-40B5-4ADD-8801-0D06FADFA095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/31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292</TotalTime>
  <Words>1240</Words>
  <Application>Microsoft Office PowerPoint</Application>
  <PresentationFormat>Widescreen</PresentationFormat>
  <Paragraphs>332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Slice</vt:lpstr>
      <vt:lpstr>Data Science Career Track Capstone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Career Track Capstone Project-1</dc:title>
  <dc:creator>User</dc:creator>
  <cp:lastModifiedBy>User</cp:lastModifiedBy>
  <cp:revision>26</cp:revision>
  <dcterms:created xsi:type="dcterms:W3CDTF">2019-03-25T02:09:18Z</dcterms:created>
  <dcterms:modified xsi:type="dcterms:W3CDTF">2019-03-26T03:28:26Z</dcterms:modified>
</cp:coreProperties>
</file>