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9" r:id="rId4"/>
    <p:sldId id="261" r:id="rId5"/>
    <p:sldId id="260" r:id="rId6"/>
    <p:sldId id="262" r:id="rId7"/>
    <p:sldId id="266" r:id="rId8"/>
    <p:sldId id="263" r:id="rId9"/>
    <p:sldId id="264" r:id="rId10"/>
    <p:sldId id="265" r:id="rId11"/>
    <p:sldId id="267" r:id="rId12"/>
    <p:sldId id="268" r:id="rId13"/>
    <p:sldId id="269" r:id="rId14"/>
    <p:sldId id="270" r:id="rId15"/>
    <p:sldId id="272" r:id="rId16"/>
    <p:sldId id="271"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0F82DC-D05F-4A87-BB0D-E6A9F498F876}" type="datetimeFigureOut">
              <a:rPr lang="en-US" smtClean="0"/>
              <a:t>6/18/2019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C3DF3A-06AD-4DA1-8FD1-3463A8316911}" type="slidenum">
              <a:rPr lang="en-US" smtClean="0"/>
              <a:t>‹#›</a:t>
            </a:fld>
            <a:endParaRPr lang="en-US"/>
          </a:p>
        </p:txBody>
      </p:sp>
    </p:spTree>
    <p:extLst>
      <p:ext uri="{BB962C8B-B14F-4D97-AF65-F5344CB8AC3E}">
        <p14:creationId xmlns:p14="http://schemas.microsoft.com/office/powerpoint/2010/main" val="3780210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448800" y="6492875"/>
            <a:ext cx="2743200" cy="365125"/>
          </a:xfrm>
        </p:spPr>
        <p:txBody>
          <a:bodyPr/>
          <a:lstStyle>
            <a:lvl1pPr>
              <a:defRPr sz="1800" b="1">
                <a:solidFill>
                  <a:schemeClr val="tx1"/>
                </a:solidFill>
                <a:latin typeface="Arial" panose="020B0604020202020204" pitchFamily="34" charset="0"/>
                <a:cs typeface="Arial" panose="020B0604020202020204" pitchFamily="34" charset="0"/>
              </a:defRPr>
            </a:lvl1pPr>
          </a:lstStyle>
          <a:p>
            <a:fld id="{9D685DC2-0007-477A-94B7-16C95E2C400C}" type="slidenum">
              <a:rPr lang="en-US" smtClean="0"/>
              <a:pPr/>
              <a:t>‹#›</a:t>
            </a:fld>
            <a:r>
              <a:rPr lang="en-US" dirty="0" smtClean="0"/>
              <a:t>/31</a:t>
            </a:r>
            <a:endParaRPr lang="en-US" dirty="0"/>
          </a:p>
        </p:txBody>
      </p:sp>
    </p:spTree>
    <p:extLst>
      <p:ext uri="{BB962C8B-B14F-4D97-AF65-F5344CB8AC3E}">
        <p14:creationId xmlns:p14="http://schemas.microsoft.com/office/powerpoint/2010/main" val="32750841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800" b="1">
                <a:solidFill>
                  <a:schemeClr val="tx1"/>
                </a:solidFill>
                <a:latin typeface="Arial" panose="020B0604020202020204" pitchFamily="34" charset="0"/>
                <a:cs typeface="Arial" panose="020B0604020202020204" pitchFamily="34" charset="0"/>
              </a:defRPr>
            </a:lvl1pPr>
          </a:lstStyle>
          <a:p>
            <a:fld id="{9D685DC2-0007-477A-94B7-16C95E2C400C}" type="slidenum">
              <a:rPr lang="en-US" smtClean="0"/>
              <a:pPr/>
              <a:t>‹#›</a:t>
            </a:fld>
            <a:r>
              <a:rPr lang="en-US" dirty="0" smtClean="0"/>
              <a:t>/31</a:t>
            </a:r>
            <a:endParaRPr lang="en-US" dirty="0"/>
          </a:p>
        </p:txBody>
      </p:sp>
    </p:spTree>
    <p:extLst>
      <p:ext uri="{BB962C8B-B14F-4D97-AF65-F5344CB8AC3E}">
        <p14:creationId xmlns:p14="http://schemas.microsoft.com/office/powerpoint/2010/main" val="622549421"/>
      </p:ext>
    </p:extLst>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D685DC2-0007-477A-94B7-16C95E2C400C}" type="slidenum">
              <a:rPr lang="en-US" smtClean="0"/>
              <a:pPr/>
              <a:t>1</a:t>
            </a:fld>
            <a:r>
              <a:rPr lang="en-US" dirty="0" smtClean="0"/>
              <a:t>/31</a:t>
            </a:r>
            <a:endParaRPr lang="en-US" dirty="0"/>
          </a:p>
        </p:txBody>
      </p:sp>
      <p:sp>
        <p:nvSpPr>
          <p:cNvPr id="6" name="TextBox 5"/>
          <p:cNvSpPr txBox="1"/>
          <p:nvPr/>
        </p:nvSpPr>
        <p:spPr>
          <a:xfrm>
            <a:off x="-4" y="1634828"/>
            <a:ext cx="12192000" cy="1938992"/>
          </a:xfrm>
          <a:prstGeom prst="rect">
            <a:avLst/>
          </a:prstGeom>
          <a:noFill/>
        </p:spPr>
        <p:txBody>
          <a:bodyPr wrap="square" rtlCol="0">
            <a:spAutoFit/>
          </a:bodyPr>
          <a:lstStyle/>
          <a:p>
            <a:pPr algn="ctr"/>
            <a:r>
              <a:rPr lang="en-US" sz="4000" b="1" dirty="0" smtClean="0">
                <a:solidFill>
                  <a:srgbClr val="0000CC"/>
                </a:solidFill>
                <a:latin typeface="Arial" panose="020B0604020202020204" pitchFamily="34" charset="0"/>
                <a:cs typeface="Arial" panose="020B0604020202020204" pitchFamily="34" charset="0"/>
              </a:rPr>
              <a:t>NATURAL LANGUAGE PROCESSING</a:t>
            </a:r>
          </a:p>
          <a:p>
            <a:pPr algn="ctr"/>
            <a:r>
              <a:rPr lang="en-US" sz="4000" b="1" dirty="0" smtClean="0">
                <a:solidFill>
                  <a:srgbClr val="0000CC"/>
                </a:solidFill>
                <a:latin typeface="Arial" panose="020B0604020202020204" pitchFamily="34" charset="0"/>
                <a:cs typeface="Arial" panose="020B0604020202020204" pitchFamily="34" charset="0"/>
              </a:rPr>
              <a:t> Sentiment Analysis</a:t>
            </a:r>
          </a:p>
          <a:p>
            <a:pPr algn="ctr"/>
            <a:r>
              <a:rPr lang="en-US" sz="4000" b="1" dirty="0" smtClean="0">
                <a:solidFill>
                  <a:srgbClr val="0000CC"/>
                </a:solidFill>
                <a:latin typeface="Arial" panose="020B0604020202020204" pitchFamily="34" charset="0"/>
                <a:cs typeface="Arial" panose="020B0604020202020204" pitchFamily="34" charset="0"/>
              </a:rPr>
              <a:t>Amazon Home and Kitchen Products’ Reviews</a:t>
            </a:r>
          </a:p>
        </p:txBody>
      </p:sp>
      <p:sp>
        <p:nvSpPr>
          <p:cNvPr id="7" name="TextBox 6"/>
          <p:cNvSpPr txBox="1"/>
          <p:nvPr/>
        </p:nvSpPr>
        <p:spPr>
          <a:xfrm>
            <a:off x="-4" y="6012872"/>
            <a:ext cx="12192000" cy="523220"/>
          </a:xfrm>
          <a:prstGeom prst="rect">
            <a:avLst/>
          </a:prstGeom>
          <a:noFill/>
        </p:spPr>
        <p:txBody>
          <a:bodyPr wrap="square" rtlCol="0">
            <a:spAutoFit/>
          </a:bodyPr>
          <a:lstStyle/>
          <a:p>
            <a:pPr algn="ctr"/>
            <a:r>
              <a:rPr lang="en-US" sz="2800" b="1" dirty="0" err="1" smtClean="0">
                <a:solidFill>
                  <a:srgbClr val="002060"/>
                </a:solidFill>
                <a:latin typeface="Arial" panose="020B0604020202020204" pitchFamily="34" charset="0"/>
                <a:cs typeface="Arial" panose="020B0604020202020204" pitchFamily="34" charset="0"/>
              </a:rPr>
              <a:t>Gokmen</a:t>
            </a:r>
            <a:r>
              <a:rPr lang="en-US" sz="2800" b="1" dirty="0" smtClean="0">
                <a:solidFill>
                  <a:srgbClr val="002060"/>
                </a:solidFill>
                <a:latin typeface="Arial" panose="020B0604020202020204" pitchFamily="34" charset="0"/>
                <a:cs typeface="Arial" panose="020B0604020202020204" pitchFamily="34" charset="0"/>
              </a:rPr>
              <a:t> Oran</a:t>
            </a:r>
            <a:endParaRPr lang="en-US" sz="2800" dirty="0">
              <a:solidFill>
                <a:srgbClr val="002060"/>
              </a:solidFill>
              <a:latin typeface="Arial" panose="020B0604020202020204" pitchFamily="34" charset="0"/>
              <a:cs typeface="Arial" panose="020B0604020202020204" pitchFamily="34" charset="0"/>
            </a:endParaRPr>
          </a:p>
        </p:txBody>
      </p:sp>
      <p:sp>
        <p:nvSpPr>
          <p:cNvPr id="8" name="TextBox 7"/>
          <p:cNvSpPr txBox="1"/>
          <p:nvPr/>
        </p:nvSpPr>
        <p:spPr>
          <a:xfrm>
            <a:off x="-4" y="93699"/>
            <a:ext cx="12192000" cy="1200329"/>
          </a:xfrm>
          <a:prstGeom prst="rect">
            <a:avLst/>
          </a:prstGeom>
          <a:noFill/>
        </p:spPr>
        <p:txBody>
          <a:bodyPr wrap="square" rtlCol="0">
            <a:spAutoFit/>
          </a:bodyPr>
          <a:lstStyle/>
          <a:p>
            <a:pPr algn="ctr"/>
            <a:r>
              <a:rPr lang="en-US" sz="3600" b="1" dirty="0" smtClean="0">
                <a:latin typeface="Arial" panose="020B0604020202020204" pitchFamily="34" charset="0"/>
                <a:cs typeface="Arial" panose="020B0604020202020204" pitchFamily="34" charset="0"/>
              </a:rPr>
              <a:t>Springboard Data Science Career Track Course - Capstone Project 2</a:t>
            </a:r>
          </a:p>
        </p:txBody>
      </p:sp>
      <p:pic>
        <p:nvPicPr>
          <p:cNvPr id="1026" name="Picture 2" descr="Kitchen Furniture Silhouette Â» Tinkytyler.org - Stock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5634" y="3573826"/>
            <a:ext cx="2436380" cy="2436380"/>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a:stretch>
            <a:fillRect/>
          </a:stretch>
        </p:blipFill>
        <p:spPr>
          <a:xfrm>
            <a:off x="3774350" y="3677119"/>
            <a:ext cx="3740727" cy="2336460"/>
          </a:xfrm>
          <a:prstGeom prst="rect">
            <a:avLst/>
          </a:prstGeom>
          <a:noFill/>
          <a:effectLst>
            <a:softEdge rad="317500"/>
          </a:effectLst>
        </p:spPr>
      </p:pic>
      <p:pic>
        <p:nvPicPr>
          <p:cNvPr id="10" name="Picture 9"/>
          <p:cNvPicPr>
            <a:picLocks noChangeAspect="1"/>
          </p:cNvPicPr>
          <p:nvPr/>
        </p:nvPicPr>
        <p:blipFill>
          <a:blip r:embed="rId4"/>
          <a:stretch>
            <a:fillRect/>
          </a:stretch>
        </p:blipFill>
        <p:spPr>
          <a:xfrm>
            <a:off x="8094205" y="3801949"/>
            <a:ext cx="3709867" cy="2086800"/>
          </a:xfrm>
          <a:prstGeom prst="rect">
            <a:avLst/>
          </a:prstGeom>
          <a:noFill/>
          <a:effectLst>
            <a:softEdge rad="317500"/>
          </a:effectLst>
        </p:spPr>
      </p:pic>
    </p:spTree>
    <p:extLst>
      <p:ext uri="{BB962C8B-B14F-4D97-AF65-F5344CB8AC3E}">
        <p14:creationId xmlns:p14="http://schemas.microsoft.com/office/powerpoint/2010/main" val="27101693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 y="135253"/>
            <a:ext cx="12192000" cy="707886"/>
          </a:xfrm>
          <a:prstGeom prst="rect">
            <a:avLst/>
          </a:prstGeom>
          <a:noFill/>
        </p:spPr>
        <p:txBody>
          <a:bodyPr wrap="square" rtlCol="0">
            <a:spAutoFit/>
          </a:bodyPr>
          <a:lstStyle/>
          <a:p>
            <a:pPr algn="ctr"/>
            <a:r>
              <a:rPr lang="en-US" sz="4000" b="1" dirty="0" smtClean="0">
                <a:latin typeface="Arial" panose="020B0604020202020204" pitchFamily="34" charset="0"/>
                <a:cs typeface="Arial" panose="020B0604020202020204" pitchFamily="34" charset="0"/>
              </a:rPr>
              <a:t>Exploratory Data Analysis</a:t>
            </a:r>
          </a:p>
        </p:txBody>
      </p:sp>
      <p:sp>
        <p:nvSpPr>
          <p:cNvPr id="7" name="Rectangle 6"/>
          <p:cNvSpPr/>
          <p:nvPr/>
        </p:nvSpPr>
        <p:spPr>
          <a:xfrm>
            <a:off x="133128" y="926049"/>
            <a:ext cx="11407707" cy="523220"/>
          </a:xfrm>
          <a:prstGeom prst="rect">
            <a:avLst/>
          </a:prstGeom>
        </p:spPr>
        <p:txBody>
          <a:bodyPr wrap="square">
            <a:spAutoFit/>
          </a:bodyPr>
          <a:lstStyle/>
          <a:p>
            <a:pPr marL="457200" indent="-457200">
              <a:buFont typeface="Arial" panose="020B0604020202020204" pitchFamily="34" charset="0"/>
              <a:buChar char="•"/>
            </a:pPr>
            <a:r>
              <a:rPr lang="en-US" sz="2800" b="1" dirty="0" smtClean="0">
                <a:solidFill>
                  <a:srgbClr val="FF0000"/>
                </a:solidFill>
                <a:latin typeface="Arial" panose="020B0604020202020204" pitchFamily="34" charset="0"/>
                <a:cs typeface="Arial" panose="020B0604020202020204" pitchFamily="34" charset="0"/>
              </a:rPr>
              <a:t>Target Variable :"</a:t>
            </a:r>
            <a:r>
              <a:rPr lang="en-US" sz="2800" b="1" dirty="0" err="1" smtClean="0">
                <a:solidFill>
                  <a:srgbClr val="FF0000"/>
                </a:solidFill>
                <a:latin typeface="Arial" panose="020B0604020202020204" pitchFamily="34" charset="0"/>
                <a:cs typeface="Arial" panose="020B0604020202020204" pitchFamily="34" charset="0"/>
              </a:rPr>
              <a:t>rating_class</a:t>
            </a:r>
            <a:r>
              <a:rPr lang="en-US" sz="2800" b="1" dirty="0" smtClean="0">
                <a:solidFill>
                  <a:srgbClr val="FF0000"/>
                </a:solidFill>
                <a:latin typeface="Arial" panose="020B0604020202020204" pitchFamily="34" charset="0"/>
                <a:cs typeface="Arial" panose="020B0604020202020204" pitchFamily="34" charset="0"/>
              </a:rPr>
              <a:t>" Feature </a:t>
            </a:r>
          </a:p>
        </p:txBody>
      </p:sp>
      <p:grpSp>
        <p:nvGrpSpPr>
          <p:cNvPr id="12" name="Group 11"/>
          <p:cNvGrpSpPr/>
          <p:nvPr/>
        </p:nvGrpSpPr>
        <p:grpSpPr>
          <a:xfrm>
            <a:off x="2687781" y="1689387"/>
            <a:ext cx="6664037" cy="4803487"/>
            <a:chOff x="2687781" y="1689388"/>
            <a:chExt cx="5971309" cy="4143376"/>
          </a:xfrm>
        </p:grpSpPr>
        <p:pic>
          <p:nvPicPr>
            <p:cNvPr id="8" name="Picture 7" descr="C:\Users\User\AppData\Local\Microsoft\Windows\Temporary Internet Files\Content.MSO\1222BCB9.tmp"/>
            <p:cNvPicPr/>
            <p:nvPr/>
          </p:nvPicPr>
          <p:blipFill>
            <a:blip r:embed="rId2">
              <a:extLst>
                <a:ext uri="{28A0092B-C50C-407E-A947-70E740481C1C}">
                  <a14:useLocalDpi xmlns:a14="http://schemas.microsoft.com/office/drawing/2010/main" val="0"/>
                </a:ext>
              </a:extLst>
            </a:blip>
            <a:srcRect/>
            <a:stretch>
              <a:fillRect/>
            </a:stretch>
          </p:blipFill>
          <p:spPr bwMode="auto">
            <a:xfrm>
              <a:off x="2687781" y="1689388"/>
              <a:ext cx="5971309" cy="4143376"/>
            </a:xfrm>
            <a:prstGeom prst="rect">
              <a:avLst/>
            </a:prstGeom>
            <a:noFill/>
            <a:ln>
              <a:solidFill>
                <a:schemeClr val="tx1"/>
              </a:solidFill>
            </a:ln>
          </p:spPr>
        </p:pic>
        <p:sp>
          <p:nvSpPr>
            <p:cNvPr id="10" name="Rectangle: Rounded Corners 4">
              <a:extLst>
                <a:ext uri="{FF2B5EF4-FFF2-40B4-BE49-F238E27FC236}">
                  <a16:creationId xmlns:a16="http://schemas.microsoft.com/office/drawing/2014/main" id="{49DDF78A-ED4E-41EF-95AC-D960F26FD9FD}"/>
                </a:ext>
              </a:extLst>
            </p:cNvPr>
            <p:cNvSpPr/>
            <p:nvPr/>
          </p:nvSpPr>
          <p:spPr>
            <a:xfrm>
              <a:off x="3675215" y="3151291"/>
              <a:ext cx="1873529" cy="710404"/>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Arial" panose="020B0604020202020204" pitchFamily="34" charset="0"/>
                  <a:cs typeface="Arial" panose="020B0604020202020204" pitchFamily="34" charset="0"/>
                </a:rPr>
                <a:t>95% (24000)</a:t>
              </a:r>
              <a:endParaRPr lang="en-US" sz="2000" b="1" dirty="0">
                <a:solidFill>
                  <a:schemeClr val="tx1"/>
                </a:solidFill>
                <a:latin typeface="Arial" panose="020B0604020202020204" pitchFamily="34" charset="0"/>
                <a:cs typeface="Arial" panose="020B0604020202020204" pitchFamily="34" charset="0"/>
              </a:endParaRPr>
            </a:p>
          </p:txBody>
        </p:sp>
        <p:sp>
          <p:nvSpPr>
            <p:cNvPr id="11" name="Rectangle: Rounded Corners 5">
              <a:extLst>
                <a:ext uri="{FF2B5EF4-FFF2-40B4-BE49-F238E27FC236}">
                  <a16:creationId xmlns:a16="http://schemas.microsoft.com/office/drawing/2014/main" id="{A5AFE505-2A03-49A6-8A8D-950EAEAF2771}"/>
                </a:ext>
              </a:extLst>
            </p:cNvPr>
            <p:cNvSpPr/>
            <p:nvPr/>
          </p:nvSpPr>
          <p:spPr>
            <a:xfrm>
              <a:off x="6255726" y="4398200"/>
              <a:ext cx="1873529" cy="710404"/>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Arial" panose="020B0604020202020204" pitchFamily="34" charset="0"/>
                  <a:cs typeface="Arial" panose="020B0604020202020204" pitchFamily="34" charset="0"/>
                </a:rPr>
                <a:t>5% (1276)</a:t>
              </a:r>
              <a:endParaRPr lang="en-US" sz="2000" b="1" dirty="0">
                <a:solidFill>
                  <a:schemeClr val="tx1"/>
                </a:solidFill>
                <a:latin typeface="Arial" panose="020B0604020202020204" pitchFamily="34" charset="0"/>
                <a:cs typeface="Arial" panose="020B0604020202020204" pitchFamily="34" charset="0"/>
              </a:endParaRPr>
            </a:p>
          </p:txBody>
        </p:sp>
      </p:grpSp>
      <p:sp>
        <p:nvSpPr>
          <p:cNvPr id="13" name="Slide Number Placeholder 4"/>
          <p:cNvSpPr>
            <a:spLocks noGrp="1"/>
          </p:cNvSpPr>
          <p:nvPr>
            <p:ph type="sldNum" sz="quarter" idx="12"/>
          </p:nvPr>
        </p:nvSpPr>
        <p:spPr>
          <a:xfrm>
            <a:off x="9448800" y="6492875"/>
            <a:ext cx="2743200" cy="365125"/>
          </a:xfrm>
        </p:spPr>
        <p:txBody>
          <a:bodyPr/>
          <a:lstStyle/>
          <a:p>
            <a:fld id="{9D685DC2-0007-477A-94B7-16C95E2C400C}" type="slidenum">
              <a:rPr lang="en-US" smtClean="0"/>
              <a:pPr/>
              <a:t>10</a:t>
            </a:fld>
            <a:r>
              <a:rPr lang="en-US" dirty="0" smtClean="0"/>
              <a:t>/31</a:t>
            </a:r>
            <a:endParaRPr lang="en-US" dirty="0"/>
          </a:p>
        </p:txBody>
      </p:sp>
    </p:spTree>
    <p:extLst>
      <p:ext uri="{BB962C8B-B14F-4D97-AF65-F5344CB8AC3E}">
        <p14:creationId xmlns:p14="http://schemas.microsoft.com/office/powerpoint/2010/main" val="33585573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 y="135253"/>
            <a:ext cx="12192000" cy="707886"/>
          </a:xfrm>
          <a:prstGeom prst="rect">
            <a:avLst/>
          </a:prstGeom>
          <a:noFill/>
        </p:spPr>
        <p:txBody>
          <a:bodyPr wrap="square" rtlCol="0">
            <a:spAutoFit/>
          </a:bodyPr>
          <a:lstStyle/>
          <a:p>
            <a:pPr algn="ctr"/>
            <a:r>
              <a:rPr lang="en-US" sz="4000" b="1" dirty="0" smtClean="0">
                <a:latin typeface="Arial" panose="020B0604020202020204" pitchFamily="34" charset="0"/>
                <a:cs typeface="Arial" panose="020B0604020202020204" pitchFamily="34" charset="0"/>
              </a:rPr>
              <a:t>Exploratory Data Analysis</a:t>
            </a:r>
          </a:p>
        </p:txBody>
      </p:sp>
      <p:sp>
        <p:nvSpPr>
          <p:cNvPr id="7" name="Rectangle 6"/>
          <p:cNvSpPr/>
          <p:nvPr/>
        </p:nvSpPr>
        <p:spPr>
          <a:xfrm>
            <a:off x="133128" y="926049"/>
            <a:ext cx="11407707" cy="523220"/>
          </a:xfrm>
          <a:prstGeom prst="rect">
            <a:avLst/>
          </a:prstGeom>
        </p:spPr>
        <p:txBody>
          <a:bodyPr wrap="square">
            <a:spAutoFit/>
          </a:bodyPr>
          <a:lstStyle/>
          <a:p>
            <a:pPr marL="457200" indent="-457200">
              <a:buFont typeface="Arial" panose="020B0604020202020204" pitchFamily="34" charset="0"/>
              <a:buChar char="•"/>
            </a:pPr>
            <a:r>
              <a:rPr lang="en-US" sz="2800" b="1" dirty="0" smtClean="0">
                <a:solidFill>
                  <a:srgbClr val="FF0000"/>
                </a:solidFill>
                <a:latin typeface="Arial" panose="020B0604020202020204" pitchFamily="34" charset="0"/>
                <a:cs typeface="Arial" panose="020B0604020202020204" pitchFamily="34" charset="0"/>
              </a:rPr>
              <a:t>"year" Feature</a:t>
            </a:r>
          </a:p>
        </p:txBody>
      </p:sp>
      <p:pic>
        <p:nvPicPr>
          <p:cNvPr id="9" name="Picture 8" descr="C:\Users\User\AppData\Local\Microsoft\Windows\Temporary Internet Files\Content.MSO\5C52782F.tmp"/>
          <p:cNvPicPr/>
          <p:nvPr/>
        </p:nvPicPr>
        <p:blipFill>
          <a:blip r:embed="rId2">
            <a:extLst>
              <a:ext uri="{28A0092B-C50C-407E-A947-70E740481C1C}">
                <a14:useLocalDpi xmlns:a14="http://schemas.microsoft.com/office/drawing/2010/main" val="0"/>
              </a:ext>
            </a:extLst>
          </a:blip>
          <a:srcRect/>
          <a:stretch>
            <a:fillRect/>
          </a:stretch>
        </p:blipFill>
        <p:spPr bwMode="auto">
          <a:xfrm>
            <a:off x="728872" y="1449269"/>
            <a:ext cx="10216217" cy="5043606"/>
          </a:xfrm>
          <a:prstGeom prst="rect">
            <a:avLst/>
          </a:prstGeom>
          <a:noFill/>
          <a:ln>
            <a:solidFill>
              <a:schemeClr val="tx1"/>
            </a:solidFill>
          </a:ln>
        </p:spPr>
      </p:pic>
      <p:sp>
        <p:nvSpPr>
          <p:cNvPr id="12" name="Slide Number Placeholder 4"/>
          <p:cNvSpPr>
            <a:spLocks noGrp="1"/>
          </p:cNvSpPr>
          <p:nvPr>
            <p:ph type="sldNum" sz="quarter" idx="12"/>
          </p:nvPr>
        </p:nvSpPr>
        <p:spPr>
          <a:xfrm>
            <a:off x="9448800" y="6492875"/>
            <a:ext cx="2743200" cy="365125"/>
          </a:xfrm>
        </p:spPr>
        <p:txBody>
          <a:bodyPr/>
          <a:lstStyle/>
          <a:p>
            <a:fld id="{9D685DC2-0007-477A-94B7-16C95E2C400C}" type="slidenum">
              <a:rPr lang="en-US" smtClean="0"/>
              <a:pPr/>
              <a:t>11</a:t>
            </a:fld>
            <a:r>
              <a:rPr lang="en-US" dirty="0" smtClean="0"/>
              <a:t>/31</a:t>
            </a:r>
            <a:endParaRPr lang="en-US" dirty="0"/>
          </a:p>
        </p:txBody>
      </p:sp>
    </p:spTree>
    <p:extLst>
      <p:ext uri="{BB962C8B-B14F-4D97-AF65-F5344CB8AC3E}">
        <p14:creationId xmlns:p14="http://schemas.microsoft.com/office/powerpoint/2010/main" val="4764335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 y="135253"/>
            <a:ext cx="12192000" cy="707886"/>
          </a:xfrm>
          <a:prstGeom prst="rect">
            <a:avLst/>
          </a:prstGeom>
          <a:noFill/>
        </p:spPr>
        <p:txBody>
          <a:bodyPr wrap="square" rtlCol="0">
            <a:spAutoFit/>
          </a:bodyPr>
          <a:lstStyle/>
          <a:p>
            <a:pPr algn="ctr"/>
            <a:r>
              <a:rPr lang="en-US" sz="4000" b="1" dirty="0" smtClean="0">
                <a:latin typeface="Arial" panose="020B0604020202020204" pitchFamily="34" charset="0"/>
                <a:cs typeface="Arial" panose="020B0604020202020204" pitchFamily="34" charset="0"/>
              </a:rPr>
              <a:t>Exploratory Data Analysis</a:t>
            </a:r>
          </a:p>
        </p:txBody>
      </p:sp>
      <p:sp>
        <p:nvSpPr>
          <p:cNvPr id="7" name="Rectangle 6"/>
          <p:cNvSpPr/>
          <p:nvPr/>
        </p:nvSpPr>
        <p:spPr>
          <a:xfrm>
            <a:off x="133128" y="926049"/>
            <a:ext cx="11407707" cy="523220"/>
          </a:xfrm>
          <a:prstGeom prst="rect">
            <a:avLst/>
          </a:prstGeom>
        </p:spPr>
        <p:txBody>
          <a:bodyPr wrap="square">
            <a:spAutoFit/>
          </a:bodyPr>
          <a:lstStyle/>
          <a:p>
            <a:pPr marL="457200" indent="-457200">
              <a:buFont typeface="Arial" panose="020B0604020202020204" pitchFamily="34" charset="0"/>
              <a:buChar char="•"/>
            </a:pPr>
            <a:r>
              <a:rPr lang="en-US" sz="2800" b="1" dirty="0" smtClean="0">
                <a:solidFill>
                  <a:srgbClr val="FF0000"/>
                </a:solidFill>
                <a:latin typeface="Arial" panose="020B0604020202020204" pitchFamily="34" charset="0"/>
                <a:cs typeface="Arial" panose="020B0604020202020204" pitchFamily="34" charset="0"/>
              </a:rPr>
              <a:t>“customer” Feature</a:t>
            </a:r>
          </a:p>
        </p:txBody>
      </p:sp>
      <p:pic>
        <p:nvPicPr>
          <p:cNvPr id="6" name="Picture 5" descr="C:\Users\User\AppData\Local\Microsoft\Windows\Temporary Internet Files\Content.MSO\1903A115.tmp"/>
          <p:cNvPicPr/>
          <p:nvPr/>
        </p:nvPicPr>
        <p:blipFill>
          <a:blip r:embed="rId2">
            <a:extLst>
              <a:ext uri="{28A0092B-C50C-407E-A947-70E740481C1C}">
                <a14:useLocalDpi xmlns:a14="http://schemas.microsoft.com/office/drawing/2010/main" val="0"/>
              </a:ext>
            </a:extLst>
          </a:blip>
          <a:srcRect/>
          <a:stretch>
            <a:fillRect/>
          </a:stretch>
        </p:blipFill>
        <p:spPr bwMode="auto">
          <a:xfrm>
            <a:off x="730057" y="1447328"/>
            <a:ext cx="10213848" cy="5047488"/>
          </a:xfrm>
          <a:prstGeom prst="rect">
            <a:avLst/>
          </a:prstGeom>
          <a:noFill/>
          <a:ln>
            <a:solidFill>
              <a:schemeClr val="tx1"/>
            </a:solidFill>
          </a:ln>
        </p:spPr>
      </p:pic>
      <p:sp>
        <p:nvSpPr>
          <p:cNvPr id="8" name="Slide Number Placeholder 4"/>
          <p:cNvSpPr>
            <a:spLocks noGrp="1"/>
          </p:cNvSpPr>
          <p:nvPr>
            <p:ph type="sldNum" sz="quarter" idx="12"/>
          </p:nvPr>
        </p:nvSpPr>
        <p:spPr>
          <a:xfrm>
            <a:off x="9448800" y="6492875"/>
            <a:ext cx="2743200" cy="365125"/>
          </a:xfrm>
        </p:spPr>
        <p:txBody>
          <a:bodyPr/>
          <a:lstStyle/>
          <a:p>
            <a:fld id="{9D685DC2-0007-477A-94B7-16C95E2C400C}" type="slidenum">
              <a:rPr lang="en-US" smtClean="0"/>
              <a:pPr/>
              <a:t>12</a:t>
            </a:fld>
            <a:r>
              <a:rPr lang="en-US" dirty="0" smtClean="0"/>
              <a:t>/31</a:t>
            </a:r>
            <a:endParaRPr lang="en-US" dirty="0"/>
          </a:p>
        </p:txBody>
      </p:sp>
    </p:spTree>
    <p:extLst>
      <p:ext uri="{BB962C8B-B14F-4D97-AF65-F5344CB8AC3E}">
        <p14:creationId xmlns:p14="http://schemas.microsoft.com/office/powerpoint/2010/main" val="356082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5" name="TextBox 4"/>
          <p:cNvSpPr txBox="1"/>
          <p:nvPr/>
        </p:nvSpPr>
        <p:spPr>
          <a:xfrm>
            <a:off x="-4" y="135253"/>
            <a:ext cx="12192000" cy="707886"/>
          </a:xfrm>
          <a:prstGeom prst="rect">
            <a:avLst/>
          </a:prstGeom>
          <a:noFill/>
        </p:spPr>
        <p:txBody>
          <a:bodyPr wrap="square" rtlCol="0">
            <a:spAutoFit/>
          </a:bodyPr>
          <a:lstStyle/>
          <a:p>
            <a:pPr algn="ctr"/>
            <a:r>
              <a:rPr lang="en-US" sz="4000" b="1" dirty="0" smtClean="0">
                <a:latin typeface="Arial" panose="020B0604020202020204" pitchFamily="34" charset="0"/>
                <a:cs typeface="Arial" panose="020B0604020202020204" pitchFamily="34" charset="0"/>
              </a:rPr>
              <a:t>Exploratory Data Analysis</a:t>
            </a:r>
          </a:p>
        </p:txBody>
      </p:sp>
      <p:sp>
        <p:nvSpPr>
          <p:cNvPr id="7" name="Rectangle 6"/>
          <p:cNvSpPr/>
          <p:nvPr/>
        </p:nvSpPr>
        <p:spPr>
          <a:xfrm>
            <a:off x="133128" y="926049"/>
            <a:ext cx="11407707" cy="523220"/>
          </a:xfrm>
          <a:prstGeom prst="rect">
            <a:avLst/>
          </a:prstGeom>
        </p:spPr>
        <p:txBody>
          <a:bodyPr wrap="square">
            <a:spAutoFit/>
          </a:bodyPr>
          <a:lstStyle/>
          <a:p>
            <a:pPr marL="457200" indent="-457200">
              <a:buFont typeface="Arial" panose="020B0604020202020204" pitchFamily="34" charset="0"/>
              <a:buChar char="•"/>
            </a:pPr>
            <a:r>
              <a:rPr lang="en-US" sz="2800" b="1" dirty="0" smtClean="0">
                <a:solidFill>
                  <a:srgbClr val="FF0000"/>
                </a:solidFill>
                <a:latin typeface="Arial" panose="020B0604020202020204" pitchFamily="34" charset="0"/>
                <a:cs typeface="Arial" panose="020B0604020202020204" pitchFamily="34" charset="0"/>
              </a:rPr>
              <a:t>“product” Feature</a:t>
            </a:r>
          </a:p>
        </p:txBody>
      </p:sp>
      <p:pic>
        <p:nvPicPr>
          <p:cNvPr id="8" name="Picture 7" descr="C:\Users\User\AppData\Local\Microsoft\Windows\Temporary Internet Files\Content.MSO\F0FA48EB.tmp"/>
          <p:cNvPicPr/>
          <p:nvPr/>
        </p:nvPicPr>
        <p:blipFill>
          <a:blip r:embed="rId4">
            <a:extLst>
              <a:ext uri="{28A0092B-C50C-407E-A947-70E740481C1C}">
                <a14:useLocalDpi xmlns:a14="http://schemas.microsoft.com/office/drawing/2010/main" val="0"/>
              </a:ext>
            </a:extLst>
          </a:blip>
          <a:srcRect/>
          <a:stretch>
            <a:fillRect/>
          </a:stretch>
        </p:blipFill>
        <p:spPr bwMode="auto">
          <a:xfrm>
            <a:off x="730057" y="1461689"/>
            <a:ext cx="10213848" cy="5047488"/>
          </a:xfrm>
          <a:prstGeom prst="rect">
            <a:avLst/>
          </a:prstGeom>
          <a:noFill/>
          <a:ln>
            <a:solidFill>
              <a:schemeClr val="tx1"/>
            </a:solidFill>
          </a:ln>
        </p:spPr>
      </p:pic>
      <p:sp>
        <p:nvSpPr>
          <p:cNvPr id="9" name="Slide Number Placeholder 4"/>
          <p:cNvSpPr>
            <a:spLocks noGrp="1"/>
          </p:cNvSpPr>
          <p:nvPr>
            <p:ph type="sldNum" sz="quarter" idx="12"/>
          </p:nvPr>
        </p:nvSpPr>
        <p:spPr>
          <a:xfrm>
            <a:off x="9448800" y="6492875"/>
            <a:ext cx="2743200" cy="365125"/>
          </a:xfrm>
        </p:spPr>
        <p:txBody>
          <a:bodyPr/>
          <a:lstStyle/>
          <a:p>
            <a:fld id="{9D685DC2-0007-477A-94B7-16C95E2C400C}" type="slidenum">
              <a:rPr lang="en-US" smtClean="0"/>
              <a:pPr/>
              <a:t>13</a:t>
            </a:fld>
            <a:r>
              <a:rPr lang="en-US" dirty="0" smtClean="0"/>
              <a:t>/31</a:t>
            </a:r>
            <a:endParaRPr lang="en-US" dirty="0"/>
          </a:p>
        </p:txBody>
      </p:sp>
    </p:spTree>
    <p:extLst>
      <p:ext uri="{BB962C8B-B14F-4D97-AF65-F5344CB8AC3E}">
        <p14:creationId xmlns:p14="http://schemas.microsoft.com/office/powerpoint/2010/main" val="20549682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 y="135253"/>
            <a:ext cx="12192000" cy="707886"/>
          </a:xfrm>
          <a:prstGeom prst="rect">
            <a:avLst/>
          </a:prstGeom>
          <a:noFill/>
        </p:spPr>
        <p:txBody>
          <a:bodyPr wrap="square" rtlCol="0">
            <a:spAutoFit/>
          </a:bodyPr>
          <a:lstStyle/>
          <a:p>
            <a:pPr algn="ctr"/>
            <a:r>
              <a:rPr lang="en-US" sz="4000" b="1" dirty="0" smtClean="0">
                <a:latin typeface="Arial" panose="020B0604020202020204" pitchFamily="34" charset="0"/>
                <a:cs typeface="Arial" panose="020B0604020202020204" pitchFamily="34" charset="0"/>
              </a:rPr>
              <a:t>Exploratory Data Analysis</a:t>
            </a:r>
          </a:p>
        </p:txBody>
      </p:sp>
      <p:sp>
        <p:nvSpPr>
          <p:cNvPr id="7" name="Rectangle 6"/>
          <p:cNvSpPr/>
          <p:nvPr/>
        </p:nvSpPr>
        <p:spPr>
          <a:xfrm>
            <a:off x="133128" y="926049"/>
            <a:ext cx="11407707" cy="523220"/>
          </a:xfrm>
          <a:prstGeom prst="rect">
            <a:avLst/>
          </a:prstGeom>
        </p:spPr>
        <p:txBody>
          <a:bodyPr wrap="square">
            <a:spAutoFit/>
          </a:bodyPr>
          <a:lstStyle/>
          <a:p>
            <a:pPr marL="457200" indent="-457200">
              <a:buFont typeface="Arial" panose="020B0604020202020204" pitchFamily="34" charset="0"/>
              <a:buChar char="•"/>
            </a:pPr>
            <a:r>
              <a:rPr lang="en-US" sz="2800" b="1" dirty="0" smtClean="0">
                <a:solidFill>
                  <a:srgbClr val="FF0000"/>
                </a:solidFill>
                <a:latin typeface="Arial" panose="020B0604020202020204" pitchFamily="34" charset="0"/>
                <a:cs typeface="Arial" panose="020B0604020202020204" pitchFamily="34" charset="0"/>
              </a:rPr>
              <a:t>“review_ length” Feature</a:t>
            </a:r>
          </a:p>
        </p:txBody>
      </p:sp>
      <p:pic>
        <p:nvPicPr>
          <p:cNvPr id="6" name="Picture 5" descr="C:\Users\User\AppData\Local\Microsoft\Windows\Temporary Internet Files\Content.MSO\17EFFD31.tmp"/>
          <p:cNvPicPr/>
          <p:nvPr/>
        </p:nvPicPr>
        <p:blipFill>
          <a:blip r:embed="rId2">
            <a:extLst>
              <a:ext uri="{28A0092B-C50C-407E-A947-70E740481C1C}">
                <a14:useLocalDpi xmlns:a14="http://schemas.microsoft.com/office/drawing/2010/main" val="0"/>
              </a:ext>
            </a:extLst>
          </a:blip>
          <a:srcRect/>
          <a:stretch>
            <a:fillRect/>
          </a:stretch>
        </p:blipFill>
        <p:spPr bwMode="auto">
          <a:xfrm>
            <a:off x="730057" y="1445387"/>
            <a:ext cx="10213848" cy="5047488"/>
          </a:xfrm>
          <a:prstGeom prst="rect">
            <a:avLst/>
          </a:prstGeom>
          <a:noFill/>
          <a:ln>
            <a:solidFill>
              <a:schemeClr val="tx1"/>
            </a:solidFill>
          </a:ln>
        </p:spPr>
      </p:pic>
      <p:sp>
        <p:nvSpPr>
          <p:cNvPr id="9" name="Slide Number Placeholder 4"/>
          <p:cNvSpPr>
            <a:spLocks noGrp="1"/>
          </p:cNvSpPr>
          <p:nvPr>
            <p:ph type="sldNum" sz="quarter" idx="12"/>
          </p:nvPr>
        </p:nvSpPr>
        <p:spPr>
          <a:xfrm>
            <a:off x="9448800" y="6492875"/>
            <a:ext cx="2743200" cy="365125"/>
          </a:xfrm>
        </p:spPr>
        <p:txBody>
          <a:bodyPr/>
          <a:lstStyle/>
          <a:p>
            <a:fld id="{9D685DC2-0007-477A-94B7-16C95E2C400C}" type="slidenum">
              <a:rPr lang="en-US" smtClean="0"/>
              <a:pPr/>
              <a:t>14</a:t>
            </a:fld>
            <a:r>
              <a:rPr lang="en-US" dirty="0" smtClean="0"/>
              <a:t>/31</a:t>
            </a:r>
            <a:endParaRPr lang="en-US" dirty="0"/>
          </a:p>
        </p:txBody>
      </p:sp>
    </p:spTree>
    <p:extLst>
      <p:ext uri="{BB962C8B-B14F-4D97-AF65-F5344CB8AC3E}">
        <p14:creationId xmlns:p14="http://schemas.microsoft.com/office/powerpoint/2010/main" val="12336753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 y="135253"/>
            <a:ext cx="12192000" cy="707886"/>
          </a:xfrm>
          <a:prstGeom prst="rect">
            <a:avLst/>
          </a:prstGeom>
          <a:noFill/>
        </p:spPr>
        <p:txBody>
          <a:bodyPr wrap="square" rtlCol="0">
            <a:spAutoFit/>
          </a:bodyPr>
          <a:lstStyle/>
          <a:p>
            <a:pPr algn="ctr"/>
            <a:r>
              <a:rPr lang="en-US" sz="4000" b="1" dirty="0" smtClean="0">
                <a:latin typeface="Arial" panose="020B0604020202020204" pitchFamily="34" charset="0"/>
                <a:cs typeface="Arial" panose="020B0604020202020204" pitchFamily="34" charset="0"/>
              </a:rPr>
              <a:t>Exploratory Data Analysis</a:t>
            </a:r>
          </a:p>
        </p:txBody>
      </p:sp>
      <p:sp>
        <p:nvSpPr>
          <p:cNvPr id="7" name="Rectangle 6"/>
          <p:cNvSpPr/>
          <p:nvPr/>
        </p:nvSpPr>
        <p:spPr>
          <a:xfrm>
            <a:off x="133128" y="926049"/>
            <a:ext cx="11407707" cy="523220"/>
          </a:xfrm>
          <a:prstGeom prst="rect">
            <a:avLst/>
          </a:prstGeom>
        </p:spPr>
        <p:txBody>
          <a:bodyPr wrap="square">
            <a:spAutoFit/>
          </a:bodyPr>
          <a:lstStyle/>
          <a:p>
            <a:pPr marL="457200" indent="-457200">
              <a:buFont typeface="Arial" panose="020B0604020202020204" pitchFamily="34" charset="0"/>
              <a:buChar char="•"/>
            </a:pPr>
            <a:r>
              <a:rPr lang="en-US" sz="2800" b="1" dirty="0" smtClean="0">
                <a:solidFill>
                  <a:srgbClr val="FF0000"/>
                </a:solidFill>
                <a:latin typeface="Arial" panose="020B0604020202020204" pitchFamily="34" charset="0"/>
                <a:cs typeface="Arial" panose="020B0604020202020204" pitchFamily="34" charset="0"/>
              </a:rPr>
              <a:t>“</a:t>
            </a:r>
            <a:r>
              <a:rPr lang="en-US" sz="2800" b="1" dirty="0" err="1" smtClean="0">
                <a:solidFill>
                  <a:srgbClr val="FF0000"/>
                </a:solidFill>
                <a:latin typeface="Arial" panose="020B0604020202020204" pitchFamily="34" charset="0"/>
                <a:cs typeface="Arial" panose="020B0604020202020204" pitchFamily="34" charset="0"/>
              </a:rPr>
              <a:t>clean_text</a:t>
            </a:r>
            <a:r>
              <a:rPr lang="en-US" sz="2800" b="1" dirty="0" smtClean="0">
                <a:solidFill>
                  <a:srgbClr val="FF0000"/>
                </a:solidFill>
                <a:latin typeface="Arial" panose="020B0604020202020204" pitchFamily="34" charset="0"/>
                <a:cs typeface="Arial" panose="020B0604020202020204" pitchFamily="34" charset="0"/>
              </a:rPr>
              <a:t>” Feature</a:t>
            </a:r>
          </a:p>
        </p:txBody>
      </p:sp>
      <p:sp>
        <p:nvSpPr>
          <p:cNvPr id="2" name="Rectangle 1"/>
          <p:cNvSpPr/>
          <p:nvPr/>
        </p:nvSpPr>
        <p:spPr>
          <a:xfrm rot="10800000" flipV="1">
            <a:off x="387927" y="1944541"/>
            <a:ext cx="11530458" cy="3046988"/>
          </a:xfrm>
          <a:prstGeom prst="rect">
            <a:avLst/>
          </a:prstGeom>
          <a:solidFill>
            <a:schemeClr val="accent1">
              <a:lumMod val="60000"/>
              <a:lumOff val="40000"/>
            </a:schemeClr>
          </a:solidFill>
          <a:ln>
            <a:solidFill>
              <a:schemeClr val="tx1"/>
            </a:solidFill>
          </a:ln>
        </p:spPr>
        <p:txBody>
          <a:bodyPr wrap="square">
            <a:spAutoFit/>
          </a:bodyPr>
          <a:lstStyle/>
          <a:p>
            <a:pPr marL="342900" indent="-342900">
              <a:buFont typeface="Arial" panose="020B0604020202020204" pitchFamily="34" charset="0"/>
              <a:buChar char="•"/>
            </a:pPr>
            <a:r>
              <a:rPr lang="en-US" sz="2400" b="1" i="0" dirty="0" smtClean="0">
                <a:solidFill>
                  <a:srgbClr val="000000"/>
                </a:solidFill>
                <a:effectLst/>
                <a:latin typeface="Arial" panose="020B0604020202020204" pitchFamily="34" charset="0"/>
                <a:cs typeface="Arial" panose="020B0604020202020204" pitchFamily="34" charset="0"/>
              </a:rPr>
              <a:t>Due to computational restrictions, I reduced the number of observations. </a:t>
            </a:r>
          </a:p>
          <a:p>
            <a:pPr marL="342900" indent="-342900">
              <a:buFont typeface="Arial" panose="020B0604020202020204" pitchFamily="34" charset="0"/>
              <a:buChar char="•"/>
            </a:pPr>
            <a:endParaRPr lang="en-US" sz="2400" b="1" i="0" dirty="0" smtClean="0">
              <a:solidFill>
                <a:srgbClr val="000000"/>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1" i="0" dirty="0" smtClean="0">
                <a:solidFill>
                  <a:srgbClr val="000000"/>
                </a:solidFill>
                <a:effectLst/>
                <a:latin typeface="Arial" panose="020B0604020202020204" pitchFamily="34" charset="0"/>
                <a:cs typeface="Arial" panose="020B0604020202020204" pitchFamily="34" charset="0"/>
              </a:rPr>
              <a:t>I dropped good rating class reviews longer than 150 words.</a:t>
            </a:r>
          </a:p>
          <a:p>
            <a:pPr marL="342900" indent="-342900">
              <a:buFont typeface="Arial" panose="020B0604020202020204" pitchFamily="34" charset="0"/>
              <a:buChar char="•"/>
            </a:pPr>
            <a:endParaRPr lang="en-US" sz="2400" b="1" i="0" dirty="0" smtClean="0">
              <a:solidFill>
                <a:srgbClr val="000000"/>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1" i="0" dirty="0" smtClean="0">
                <a:solidFill>
                  <a:srgbClr val="000000"/>
                </a:solidFill>
                <a:effectLst/>
                <a:latin typeface="Arial" panose="020B0604020202020204" pitchFamily="34" charset="0"/>
                <a:cs typeface="Arial" panose="020B0604020202020204" pitchFamily="34" charset="0"/>
              </a:rPr>
              <a:t>I dropped all observations earlier than year 2010.</a:t>
            </a:r>
          </a:p>
          <a:p>
            <a:pPr marL="342900" indent="-342900">
              <a:buFont typeface="Arial" panose="020B0604020202020204" pitchFamily="34" charset="0"/>
              <a:buChar char="•"/>
            </a:pPr>
            <a:endParaRPr lang="en-US" sz="2400" b="1" dirty="0">
              <a:solidFill>
                <a:srgbClr val="0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1" i="0" dirty="0" smtClean="0">
                <a:solidFill>
                  <a:srgbClr val="000000"/>
                </a:solidFill>
                <a:effectLst/>
                <a:latin typeface="Arial" panose="020B0604020202020204" pitchFamily="34" charset="0"/>
                <a:cs typeface="Arial" panose="020B0604020202020204" pitchFamily="34" charset="0"/>
              </a:rPr>
              <a:t>After reducing, there are </a:t>
            </a:r>
            <a:r>
              <a:rPr lang="en-US" sz="2400" b="1" i="0" dirty="0" smtClean="0">
                <a:solidFill>
                  <a:srgbClr val="FF0000"/>
                </a:solidFill>
                <a:effectLst/>
                <a:latin typeface="Arial" panose="020B0604020202020204" pitchFamily="34" charset="0"/>
                <a:cs typeface="Arial" panose="020B0604020202020204" pitchFamily="34" charset="0"/>
              </a:rPr>
              <a:t>8933</a:t>
            </a:r>
            <a:r>
              <a:rPr lang="en-US" sz="2400" b="1" i="0" dirty="0" smtClean="0">
                <a:solidFill>
                  <a:srgbClr val="000000"/>
                </a:solidFill>
                <a:effectLst/>
                <a:latin typeface="Arial" panose="020B0604020202020204" pitchFamily="34" charset="0"/>
                <a:cs typeface="Arial" panose="020B0604020202020204" pitchFamily="34" charset="0"/>
              </a:rPr>
              <a:t> observations (</a:t>
            </a:r>
            <a:r>
              <a:rPr lang="en-US" sz="2400" b="1" i="0" dirty="0" smtClean="0">
                <a:solidFill>
                  <a:srgbClr val="FF0000"/>
                </a:solidFill>
                <a:effectLst/>
                <a:latin typeface="Arial" panose="020B0604020202020204" pitchFamily="34" charset="0"/>
                <a:cs typeface="Arial" panose="020B0604020202020204" pitchFamily="34" charset="0"/>
              </a:rPr>
              <a:t>7731</a:t>
            </a:r>
            <a:r>
              <a:rPr lang="en-US" sz="2400" b="1" i="0" dirty="0" smtClean="0">
                <a:solidFill>
                  <a:srgbClr val="000000"/>
                </a:solidFill>
                <a:effectLst/>
                <a:latin typeface="Arial" panose="020B0604020202020204" pitchFamily="34" charset="0"/>
                <a:cs typeface="Arial" panose="020B0604020202020204" pitchFamily="34" charset="0"/>
              </a:rPr>
              <a:t> "good" reviews and </a:t>
            </a:r>
            <a:r>
              <a:rPr lang="en-US" sz="2400" b="1" i="0" dirty="0" smtClean="0">
                <a:solidFill>
                  <a:srgbClr val="FF0000"/>
                </a:solidFill>
                <a:effectLst/>
                <a:latin typeface="Arial" panose="020B0604020202020204" pitchFamily="34" charset="0"/>
                <a:cs typeface="Arial" panose="020B0604020202020204" pitchFamily="34" charset="0"/>
              </a:rPr>
              <a:t>1202</a:t>
            </a:r>
            <a:r>
              <a:rPr lang="en-US" sz="2400" b="1" i="0" dirty="0" smtClean="0">
                <a:solidFill>
                  <a:srgbClr val="000000"/>
                </a:solidFill>
                <a:effectLst/>
                <a:latin typeface="Arial" panose="020B0604020202020204" pitchFamily="34" charset="0"/>
                <a:cs typeface="Arial" panose="020B0604020202020204" pitchFamily="34" charset="0"/>
              </a:rPr>
              <a:t> "bad" reviews</a:t>
            </a:r>
            <a:endParaRPr lang="en-US" sz="2400" b="1" i="0" dirty="0">
              <a:solidFill>
                <a:srgbClr val="000000"/>
              </a:solidFill>
              <a:effectLst/>
              <a:latin typeface="Arial" panose="020B0604020202020204" pitchFamily="34" charset="0"/>
              <a:cs typeface="Arial" panose="020B0604020202020204" pitchFamily="34" charset="0"/>
            </a:endParaRPr>
          </a:p>
        </p:txBody>
      </p:sp>
      <p:sp>
        <p:nvSpPr>
          <p:cNvPr id="11" name="Slide Number Placeholder 4"/>
          <p:cNvSpPr>
            <a:spLocks noGrp="1"/>
          </p:cNvSpPr>
          <p:nvPr>
            <p:ph type="sldNum" sz="quarter" idx="12"/>
          </p:nvPr>
        </p:nvSpPr>
        <p:spPr>
          <a:xfrm>
            <a:off x="9448800" y="6492875"/>
            <a:ext cx="2743200" cy="365125"/>
          </a:xfrm>
        </p:spPr>
        <p:txBody>
          <a:bodyPr/>
          <a:lstStyle/>
          <a:p>
            <a:fld id="{9D685DC2-0007-477A-94B7-16C95E2C400C}" type="slidenum">
              <a:rPr lang="en-US" smtClean="0"/>
              <a:pPr/>
              <a:t>15</a:t>
            </a:fld>
            <a:r>
              <a:rPr lang="en-US" dirty="0" smtClean="0"/>
              <a:t>/31</a:t>
            </a:r>
            <a:endParaRPr lang="en-US" dirty="0"/>
          </a:p>
        </p:txBody>
      </p:sp>
    </p:spTree>
    <p:extLst>
      <p:ext uri="{BB962C8B-B14F-4D97-AF65-F5344CB8AC3E}">
        <p14:creationId xmlns:p14="http://schemas.microsoft.com/office/powerpoint/2010/main" val="20648994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 y="135253"/>
            <a:ext cx="12192000" cy="707886"/>
          </a:xfrm>
          <a:prstGeom prst="rect">
            <a:avLst/>
          </a:prstGeom>
          <a:noFill/>
        </p:spPr>
        <p:txBody>
          <a:bodyPr wrap="square" rtlCol="0">
            <a:spAutoFit/>
          </a:bodyPr>
          <a:lstStyle/>
          <a:p>
            <a:pPr algn="ctr"/>
            <a:r>
              <a:rPr lang="en-US" sz="4000" b="1" dirty="0" smtClean="0">
                <a:latin typeface="Arial" panose="020B0604020202020204" pitchFamily="34" charset="0"/>
                <a:cs typeface="Arial" panose="020B0604020202020204" pitchFamily="34" charset="0"/>
              </a:rPr>
              <a:t>Exploratory Data Analysis</a:t>
            </a:r>
          </a:p>
        </p:txBody>
      </p:sp>
      <p:sp>
        <p:nvSpPr>
          <p:cNvPr id="7" name="Rectangle 6"/>
          <p:cNvSpPr/>
          <p:nvPr/>
        </p:nvSpPr>
        <p:spPr>
          <a:xfrm>
            <a:off x="133128" y="718224"/>
            <a:ext cx="11407707" cy="523220"/>
          </a:xfrm>
          <a:prstGeom prst="rect">
            <a:avLst/>
          </a:prstGeom>
        </p:spPr>
        <p:txBody>
          <a:bodyPr wrap="square">
            <a:spAutoFit/>
          </a:bodyPr>
          <a:lstStyle/>
          <a:p>
            <a:pPr marL="457200" indent="-457200">
              <a:buFont typeface="Arial" panose="020B0604020202020204" pitchFamily="34" charset="0"/>
              <a:buChar char="•"/>
            </a:pPr>
            <a:r>
              <a:rPr lang="en-US" sz="2800" b="1" dirty="0" smtClean="0">
                <a:solidFill>
                  <a:srgbClr val="FF0000"/>
                </a:solidFill>
                <a:latin typeface="Arial" panose="020B0604020202020204" pitchFamily="34" charset="0"/>
                <a:cs typeface="Arial" panose="020B0604020202020204" pitchFamily="34" charset="0"/>
              </a:rPr>
              <a:t>“</a:t>
            </a:r>
            <a:r>
              <a:rPr lang="en-US" sz="2800" b="1" dirty="0" err="1" smtClean="0">
                <a:solidFill>
                  <a:srgbClr val="FF0000"/>
                </a:solidFill>
                <a:latin typeface="Arial" panose="020B0604020202020204" pitchFamily="34" charset="0"/>
                <a:cs typeface="Arial" panose="020B0604020202020204" pitchFamily="34" charset="0"/>
              </a:rPr>
              <a:t>review_</a:t>
            </a:r>
            <a:r>
              <a:rPr lang="en-US" sz="2800" b="1" dirty="0" err="1">
                <a:solidFill>
                  <a:srgbClr val="FF0000"/>
                </a:solidFill>
                <a:latin typeface="Arial" panose="020B0604020202020204" pitchFamily="34" charset="0"/>
                <a:cs typeface="Arial" panose="020B0604020202020204" pitchFamily="34" charset="0"/>
              </a:rPr>
              <a:t>t</a:t>
            </a:r>
            <a:r>
              <a:rPr lang="en-US" sz="2800" b="1" dirty="0" err="1" smtClean="0">
                <a:solidFill>
                  <a:srgbClr val="FF0000"/>
                </a:solidFill>
                <a:latin typeface="Arial" panose="020B0604020202020204" pitchFamily="34" charset="0"/>
                <a:cs typeface="Arial" panose="020B0604020202020204" pitchFamily="34" charset="0"/>
              </a:rPr>
              <a:t>ext</a:t>
            </a:r>
            <a:r>
              <a:rPr lang="en-US" sz="2800" b="1" dirty="0" smtClean="0">
                <a:solidFill>
                  <a:srgbClr val="FF0000"/>
                </a:solidFill>
                <a:latin typeface="Arial" panose="020B0604020202020204" pitchFamily="34" charset="0"/>
                <a:cs typeface="Arial" panose="020B0604020202020204" pitchFamily="34" charset="0"/>
              </a:rPr>
              <a:t>” Feature - Good Rating Words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8227" y="1258560"/>
            <a:ext cx="5212204" cy="5220459"/>
          </a:xfrm>
          <a:prstGeom prst="rect">
            <a:avLst/>
          </a:prstGeom>
          <a:ln>
            <a:solidFill>
              <a:schemeClr val="tx1"/>
            </a:solidFill>
          </a:ln>
        </p:spPr>
      </p:pic>
      <p:graphicFrame>
        <p:nvGraphicFramePr>
          <p:cNvPr id="10" name="Table 9"/>
          <p:cNvGraphicFramePr>
            <a:graphicFrameLocks noGrp="1"/>
          </p:cNvGraphicFramePr>
          <p:nvPr>
            <p:extLst>
              <p:ext uri="{D42A27DB-BD31-4B8C-83A1-F6EECF244321}">
                <p14:modId xmlns:p14="http://schemas.microsoft.com/office/powerpoint/2010/main" val="3147262381"/>
              </p:ext>
            </p:extLst>
          </p:nvPr>
        </p:nvGraphicFramePr>
        <p:xfrm>
          <a:off x="133129" y="1274618"/>
          <a:ext cx="6697162" cy="5418383"/>
        </p:xfrm>
        <a:graphic>
          <a:graphicData uri="http://schemas.openxmlformats.org/drawingml/2006/table">
            <a:tbl>
              <a:tblPr firstRow="1" firstCol="1" bandRow="1"/>
              <a:tblGrid>
                <a:gridCol w="280423">
                  <a:extLst>
                    <a:ext uri="{9D8B030D-6E8A-4147-A177-3AD203B41FA5}">
                      <a16:colId xmlns:a16="http://schemas.microsoft.com/office/drawing/2014/main" val="86190017"/>
                    </a:ext>
                  </a:extLst>
                </a:gridCol>
                <a:gridCol w="1286645">
                  <a:extLst>
                    <a:ext uri="{9D8B030D-6E8A-4147-A177-3AD203B41FA5}">
                      <a16:colId xmlns:a16="http://schemas.microsoft.com/office/drawing/2014/main" val="4109672065"/>
                    </a:ext>
                  </a:extLst>
                </a:gridCol>
                <a:gridCol w="824774">
                  <a:extLst>
                    <a:ext uri="{9D8B030D-6E8A-4147-A177-3AD203B41FA5}">
                      <a16:colId xmlns:a16="http://schemas.microsoft.com/office/drawing/2014/main" val="1801390463"/>
                    </a:ext>
                  </a:extLst>
                </a:gridCol>
                <a:gridCol w="280423">
                  <a:extLst>
                    <a:ext uri="{9D8B030D-6E8A-4147-A177-3AD203B41FA5}">
                      <a16:colId xmlns:a16="http://schemas.microsoft.com/office/drawing/2014/main" val="2004670365"/>
                    </a:ext>
                  </a:extLst>
                </a:gridCol>
                <a:gridCol w="1039216">
                  <a:extLst>
                    <a:ext uri="{9D8B030D-6E8A-4147-A177-3AD203B41FA5}">
                      <a16:colId xmlns:a16="http://schemas.microsoft.com/office/drawing/2014/main" val="3011873826"/>
                    </a:ext>
                  </a:extLst>
                </a:gridCol>
                <a:gridCol w="824774">
                  <a:extLst>
                    <a:ext uri="{9D8B030D-6E8A-4147-A177-3AD203B41FA5}">
                      <a16:colId xmlns:a16="http://schemas.microsoft.com/office/drawing/2014/main" val="967196172"/>
                    </a:ext>
                  </a:extLst>
                </a:gridCol>
                <a:gridCol w="280423">
                  <a:extLst>
                    <a:ext uri="{9D8B030D-6E8A-4147-A177-3AD203B41FA5}">
                      <a16:colId xmlns:a16="http://schemas.microsoft.com/office/drawing/2014/main" val="1983097855"/>
                    </a:ext>
                  </a:extLst>
                </a:gridCol>
                <a:gridCol w="1055710">
                  <a:extLst>
                    <a:ext uri="{9D8B030D-6E8A-4147-A177-3AD203B41FA5}">
                      <a16:colId xmlns:a16="http://schemas.microsoft.com/office/drawing/2014/main" val="2319328074"/>
                    </a:ext>
                  </a:extLst>
                </a:gridCol>
                <a:gridCol w="824774">
                  <a:extLst>
                    <a:ext uri="{9D8B030D-6E8A-4147-A177-3AD203B41FA5}">
                      <a16:colId xmlns:a16="http://schemas.microsoft.com/office/drawing/2014/main" val="3069599404"/>
                    </a:ext>
                  </a:extLst>
                </a:gridCol>
              </a:tblGrid>
              <a:tr h="153448">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words</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Avg</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words</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Avg</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words</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Avg</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3171241722"/>
                  </a:ext>
                </a:extLst>
              </a:tr>
              <a:tr h="306895">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1</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oven</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0.91509</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18</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end</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0.87255</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35</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nicely</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0.85841</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644099313"/>
                  </a:ext>
                </a:extLst>
              </a:tr>
              <a:tr h="306895">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2</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light</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0.91045</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19</a:t>
                      </a:r>
                      <a:endParaRPr lang="en-US" sz="1100" b="1" dirty="0">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comfortable</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0.87129</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36</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second</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0.85833</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1407053410"/>
                  </a:ext>
                </a:extLst>
              </a:tr>
              <a:tr h="306895">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3</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ever</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0.90291</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20</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happy</a:t>
                      </a:r>
                      <a:endParaRPr lang="en-US" sz="1100" b="1" dirty="0">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0.87075</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37</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set</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0.85827</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2906010141"/>
                  </a:ext>
                </a:extLst>
              </a:tr>
              <a:tr h="306895">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4</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cut</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0.90099</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21</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side</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0.87059</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38</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need</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0.85787</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3027447590"/>
                  </a:ext>
                </a:extLst>
              </a:tr>
              <a:tr h="306895">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5</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especially</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0.89655</a:t>
                      </a:r>
                      <a:endParaRPr lang="en-US" sz="1100" b="1" dirty="0">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22</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new</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0.86957</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39</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every</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0.85714</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773018986"/>
                  </a:ext>
                </a:extLst>
              </a:tr>
              <a:tr h="306895">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6</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might</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0.89381</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23</a:t>
                      </a:r>
                      <a:endParaRPr lang="en-US" sz="1100" b="1" dirty="0">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highly</a:t>
                      </a:r>
                      <a:endParaRPr lang="en-US" sz="1100" b="1" dirty="0">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0.86932</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40</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definitely</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0.85714</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1833246412"/>
                  </a:ext>
                </a:extLst>
              </a:tr>
              <a:tr h="306895">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7</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done</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0.89216</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24</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sturdy</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0.86722</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41</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something</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0.85714</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3412021619"/>
                  </a:ext>
                </a:extLst>
              </a:tr>
              <a:tr h="306895">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8</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find</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0.89011</a:t>
                      </a:r>
                      <a:endParaRPr lang="en-US" sz="1100" b="1" dirty="0">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25</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cooking</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0.86705</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42</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baking</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0.85577</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3060995493"/>
                  </a:ext>
                </a:extLst>
              </a:tr>
              <a:tr h="306895">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9</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try</a:t>
                      </a:r>
                      <a:endParaRPr lang="en-US" sz="1100" b="1" dirty="0">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0.8882</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26</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know</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0.86458</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43</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kitchen</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0.85488</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1924549067"/>
                  </a:ext>
                </a:extLst>
              </a:tr>
              <a:tr h="306895">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10</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dish</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0.88288</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27</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room</a:t>
                      </a:r>
                      <a:endParaRPr lang="en-US" sz="1100" b="1" dirty="0">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0.86441</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44</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way</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0.85484</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4038772048"/>
                  </a:ext>
                </a:extLst>
              </a:tr>
              <a:tr h="306895">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11</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shape</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0.87851</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28</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le</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0.86184</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45</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glass</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0.85417</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426370392"/>
                  </a:ext>
                </a:extLst>
              </a:tr>
              <a:tr h="306895">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12</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high</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0.87845</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29</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food</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0.8617</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46</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gift</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0.85402</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1334673842"/>
                  </a:ext>
                </a:extLst>
              </a:tr>
              <a:tr h="306895">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13</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recommended</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0.87805</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30</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cup</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0.8617</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47</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like</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0.85342</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3595748475"/>
                  </a:ext>
                </a:extLst>
              </a:tr>
              <a:tr h="306895">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14</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getting</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0.87681</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31</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home</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0.86066</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48</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best</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0.85326</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1271609805"/>
                  </a:ext>
                </a:extLst>
              </a:tr>
              <a:tr h="306895">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15</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old</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0.87662</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32</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everything</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0.86014</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49</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fun</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0.85294</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2804036038"/>
                  </a:ext>
                </a:extLst>
              </a:tr>
              <a:tr h="306895">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16</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could</a:t>
                      </a:r>
                      <a:endParaRPr lang="en-US" sz="1100" b="1" dirty="0">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0.8764</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33</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needed</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0.85981</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50</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store</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0.85276</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2372245777"/>
                  </a:ext>
                </a:extLst>
              </a:tr>
              <a:tr h="306895">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17</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another</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0.87562</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34</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safe</a:t>
                      </a:r>
                      <a:endParaRPr lang="en-US" sz="1100" b="1" dirty="0">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0.85976</a:t>
                      </a:r>
                      <a:endParaRPr lang="en-US" sz="1100" b="1" dirty="0">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indent="-228600" algn="just">
                        <a:lnSpc>
                          <a:spcPct val="120000"/>
                        </a:lnSpc>
                      </a:pPr>
                      <a:endParaRPr lang="en-US" sz="1100" b="1">
                        <a:effectLst/>
                        <a:latin typeface="Arial" panose="020B0604020202020204" pitchFamily="34" charset="0"/>
                        <a:cs typeface="Arial" panose="020B0604020202020204" pitchFamily="34" charset="0"/>
                      </a:endParaRPr>
                    </a:p>
                  </a:txBody>
                  <a:tcPr marL="42383" marR="42383"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indent="-228600" algn="just">
                        <a:lnSpc>
                          <a:spcPct val="120000"/>
                        </a:lnSpc>
                      </a:pPr>
                      <a:endParaRPr lang="en-US" sz="1100" b="1">
                        <a:effectLst/>
                        <a:latin typeface="Arial" panose="020B0604020202020204" pitchFamily="34" charset="0"/>
                        <a:cs typeface="Arial" panose="020B0604020202020204" pitchFamily="34" charset="0"/>
                      </a:endParaRPr>
                    </a:p>
                  </a:txBody>
                  <a:tcPr marL="42383" marR="42383"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228600" algn="just">
                        <a:lnSpc>
                          <a:spcPct val="120000"/>
                        </a:lnSpc>
                      </a:pPr>
                      <a:endParaRPr lang="en-US" sz="1100" b="1" dirty="0">
                        <a:effectLst/>
                        <a:latin typeface="Arial" panose="020B0604020202020204" pitchFamily="34" charset="0"/>
                        <a:cs typeface="Arial" panose="020B0604020202020204" pitchFamily="34" charset="0"/>
                      </a:endParaRPr>
                    </a:p>
                  </a:txBody>
                  <a:tcPr marL="42383" marR="42383"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76383731"/>
                  </a:ext>
                </a:extLst>
              </a:tr>
            </a:tbl>
          </a:graphicData>
        </a:graphic>
      </p:graphicFrame>
      <p:sp>
        <p:nvSpPr>
          <p:cNvPr id="11" name="Slide Number Placeholder 4"/>
          <p:cNvSpPr>
            <a:spLocks noGrp="1"/>
          </p:cNvSpPr>
          <p:nvPr>
            <p:ph type="sldNum" sz="quarter" idx="12"/>
          </p:nvPr>
        </p:nvSpPr>
        <p:spPr>
          <a:xfrm>
            <a:off x="9448800" y="6492875"/>
            <a:ext cx="2743200" cy="365125"/>
          </a:xfrm>
        </p:spPr>
        <p:txBody>
          <a:bodyPr/>
          <a:lstStyle/>
          <a:p>
            <a:fld id="{9D685DC2-0007-477A-94B7-16C95E2C400C}" type="slidenum">
              <a:rPr lang="en-US" smtClean="0"/>
              <a:pPr/>
              <a:t>16</a:t>
            </a:fld>
            <a:r>
              <a:rPr lang="en-US" dirty="0" smtClean="0"/>
              <a:t>/31</a:t>
            </a:r>
            <a:endParaRPr lang="en-US" dirty="0"/>
          </a:p>
        </p:txBody>
      </p:sp>
    </p:spTree>
    <p:extLst>
      <p:ext uri="{BB962C8B-B14F-4D97-AF65-F5344CB8AC3E}">
        <p14:creationId xmlns:p14="http://schemas.microsoft.com/office/powerpoint/2010/main" val="40135729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 y="135253"/>
            <a:ext cx="12192000" cy="707886"/>
          </a:xfrm>
          <a:prstGeom prst="rect">
            <a:avLst/>
          </a:prstGeom>
          <a:noFill/>
        </p:spPr>
        <p:txBody>
          <a:bodyPr wrap="square" rtlCol="0">
            <a:spAutoFit/>
          </a:bodyPr>
          <a:lstStyle/>
          <a:p>
            <a:pPr algn="ctr"/>
            <a:r>
              <a:rPr lang="en-US" sz="4000" b="1" dirty="0" smtClean="0">
                <a:latin typeface="Arial" panose="020B0604020202020204" pitchFamily="34" charset="0"/>
                <a:cs typeface="Arial" panose="020B0604020202020204" pitchFamily="34" charset="0"/>
              </a:rPr>
              <a:t>Exploratory Data Analysis</a:t>
            </a:r>
          </a:p>
        </p:txBody>
      </p:sp>
      <p:sp>
        <p:nvSpPr>
          <p:cNvPr id="7" name="Rectangle 6"/>
          <p:cNvSpPr/>
          <p:nvPr/>
        </p:nvSpPr>
        <p:spPr>
          <a:xfrm>
            <a:off x="133128" y="718224"/>
            <a:ext cx="11407707" cy="523220"/>
          </a:xfrm>
          <a:prstGeom prst="rect">
            <a:avLst/>
          </a:prstGeom>
        </p:spPr>
        <p:txBody>
          <a:bodyPr wrap="square">
            <a:spAutoFit/>
          </a:bodyPr>
          <a:lstStyle/>
          <a:p>
            <a:pPr marL="457200" indent="-457200">
              <a:buFont typeface="Arial" panose="020B0604020202020204" pitchFamily="34" charset="0"/>
              <a:buChar char="•"/>
            </a:pPr>
            <a:r>
              <a:rPr lang="en-US" sz="2800" b="1" dirty="0" smtClean="0">
                <a:solidFill>
                  <a:srgbClr val="FF0000"/>
                </a:solidFill>
                <a:latin typeface="Arial" panose="020B0604020202020204" pitchFamily="34" charset="0"/>
                <a:cs typeface="Arial" panose="020B0604020202020204" pitchFamily="34" charset="0"/>
              </a:rPr>
              <a:t>“</a:t>
            </a:r>
            <a:r>
              <a:rPr lang="en-US" sz="2800" b="1" dirty="0" err="1" smtClean="0">
                <a:solidFill>
                  <a:srgbClr val="FF0000"/>
                </a:solidFill>
                <a:latin typeface="Arial" panose="020B0604020202020204" pitchFamily="34" charset="0"/>
                <a:cs typeface="Arial" panose="020B0604020202020204" pitchFamily="34" charset="0"/>
              </a:rPr>
              <a:t>review_</a:t>
            </a:r>
            <a:r>
              <a:rPr lang="en-US" sz="2800" b="1" dirty="0" err="1">
                <a:solidFill>
                  <a:srgbClr val="FF0000"/>
                </a:solidFill>
                <a:latin typeface="Arial" panose="020B0604020202020204" pitchFamily="34" charset="0"/>
                <a:cs typeface="Arial" panose="020B0604020202020204" pitchFamily="34" charset="0"/>
              </a:rPr>
              <a:t>t</a:t>
            </a:r>
            <a:r>
              <a:rPr lang="en-US" sz="2800" b="1" dirty="0" err="1" smtClean="0">
                <a:solidFill>
                  <a:srgbClr val="FF0000"/>
                </a:solidFill>
                <a:latin typeface="Arial" panose="020B0604020202020204" pitchFamily="34" charset="0"/>
                <a:cs typeface="Arial" panose="020B0604020202020204" pitchFamily="34" charset="0"/>
              </a:rPr>
              <a:t>ext</a:t>
            </a:r>
            <a:r>
              <a:rPr lang="en-US" sz="2800" b="1" dirty="0" smtClean="0">
                <a:solidFill>
                  <a:srgbClr val="FF0000"/>
                </a:solidFill>
                <a:latin typeface="Arial" panose="020B0604020202020204" pitchFamily="34" charset="0"/>
                <a:cs typeface="Arial" panose="020B0604020202020204" pitchFamily="34" charset="0"/>
              </a:rPr>
              <a:t>” Feature - Bad Rating Words</a:t>
            </a:r>
          </a:p>
        </p:txBody>
      </p:sp>
      <p:graphicFrame>
        <p:nvGraphicFramePr>
          <p:cNvPr id="3" name="Table 2"/>
          <p:cNvGraphicFramePr>
            <a:graphicFrameLocks noGrp="1"/>
          </p:cNvGraphicFramePr>
          <p:nvPr>
            <p:extLst>
              <p:ext uri="{D42A27DB-BD31-4B8C-83A1-F6EECF244321}">
                <p14:modId xmlns:p14="http://schemas.microsoft.com/office/powerpoint/2010/main" val="3168878454"/>
              </p:ext>
            </p:extLst>
          </p:nvPr>
        </p:nvGraphicFramePr>
        <p:xfrm>
          <a:off x="133128" y="1346089"/>
          <a:ext cx="6655599" cy="5146785"/>
        </p:xfrm>
        <a:graphic>
          <a:graphicData uri="http://schemas.openxmlformats.org/drawingml/2006/table">
            <a:tbl>
              <a:tblPr firstRow="1" firstCol="1" bandRow="1"/>
              <a:tblGrid>
                <a:gridCol w="259507">
                  <a:extLst>
                    <a:ext uri="{9D8B030D-6E8A-4147-A177-3AD203B41FA5}">
                      <a16:colId xmlns:a16="http://schemas.microsoft.com/office/drawing/2014/main" val="2179400638"/>
                    </a:ext>
                  </a:extLst>
                </a:gridCol>
                <a:gridCol w="1129620">
                  <a:extLst>
                    <a:ext uri="{9D8B030D-6E8A-4147-A177-3AD203B41FA5}">
                      <a16:colId xmlns:a16="http://schemas.microsoft.com/office/drawing/2014/main" val="524283044"/>
                    </a:ext>
                  </a:extLst>
                </a:gridCol>
                <a:gridCol w="961704">
                  <a:extLst>
                    <a:ext uri="{9D8B030D-6E8A-4147-A177-3AD203B41FA5}">
                      <a16:colId xmlns:a16="http://schemas.microsoft.com/office/drawing/2014/main" val="4034062583"/>
                    </a:ext>
                  </a:extLst>
                </a:gridCol>
                <a:gridCol w="259507">
                  <a:extLst>
                    <a:ext uri="{9D8B030D-6E8A-4147-A177-3AD203B41FA5}">
                      <a16:colId xmlns:a16="http://schemas.microsoft.com/office/drawing/2014/main" val="689918743"/>
                    </a:ext>
                  </a:extLst>
                </a:gridCol>
                <a:gridCol w="1129620">
                  <a:extLst>
                    <a:ext uri="{9D8B030D-6E8A-4147-A177-3AD203B41FA5}">
                      <a16:colId xmlns:a16="http://schemas.microsoft.com/office/drawing/2014/main" val="2101022475"/>
                    </a:ext>
                  </a:extLst>
                </a:gridCol>
                <a:gridCol w="763257">
                  <a:extLst>
                    <a:ext uri="{9D8B030D-6E8A-4147-A177-3AD203B41FA5}">
                      <a16:colId xmlns:a16="http://schemas.microsoft.com/office/drawing/2014/main" val="578267367"/>
                    </a:ext>
                  </a:extLst>
                </a:gridCol>
                <a:gridCol w="259507">
                  <a:extLst>
                    <a:ext uri="{9D8B030D-6E8A-4147-A177-3AD203B41FA5}">
                      <a16:colId xmlns:a16="http://schemas.microsoft.com/office/drawing/2014/main" val="3289234888"/>
                    </a:ext>
                  </a:extLst>
                </a:gridCol>
                <a:gridCol w="1129620">
                  <a:extLst>
                    <a:ext uri="{9D8B030D-6E8A-4147-A177-3AD203B41FA5}">
                      <a16:colId xmlns:a16="http://schemas.microsoft.com/office/drawing/2014/main" val="1150207352"/>
                    </a:ext>
                  </a:extLst>
                </a:gridCol>
                <a:gridCol w="763257">
                  <a:extLst>
                    <a:ext uri="{9D8B030D-6E8A-4147-A177-3AD203B41FA5}">
                      <a16:colId xmlns:a16="http://schemas.microsoft.com/office/drawing/2014/main" val="3179008927"/>
                    </a:ext>
                  </a:extLst>
                </a:gridCol>
              </a:tblGrid>
              <a:tr h="203729">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words</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Avg</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words</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Avg</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words</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Avg</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371191133"/>
                  </a:ext>
                </a:extLst>
              </a:tr>
              <a:tr h="290768">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1</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machine</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0.752212</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18</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say</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0.79835</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35</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made</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0.80941</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2717698398"/>
                  </a:ext>
                </a:extLst>
              </a:tr>
              <a:tr h="290768">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2</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perfectly</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0.754717</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19</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cleaning</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36</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received</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0.80952</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1205397610"/>
                  </a:ext>
                </a:extLst>
              </a:tr>
              <a:tr h="290768">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3</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bottom</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0.76506</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20</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right</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0.80091</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37</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first</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0.80969</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3143141396"/>
                  </a:ext>
                </a:extLst>
              </a:tr>
              <a:tr h="290768">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4</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fit</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0.776224</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228600" algn="just" defTabSz="914400" rtl="0" eaLnBrk="1" latinLnBrk="0" hangingPunct="1">
                        <a:lnSpc>
                          <a:spcPct val="120000"/>
                        </a:lnSpc>
                        <a:spcBef>
                          <a:spcPts val="0"/>
                        </a:spcBef>
                        <a:spcAft>
                          <a:spcPts val="0"/>
                        </a:spcAft>
                      </a:pPr>
                      <a:r>
                        <a:rPr lang="en-US" sz="1100" b="1" kern="1200" dirty="0">
                          <a:solidFill>
                            <a:schemeClr val="tx1"/>
                          </a:solidFill>
                          <a:effectLst/>
                          <a:latin typeface="Arial" panose="020B0604020202020204" pitchFamily="34" charset="0"/>
                          <a:ea typeface="+mn-ea"/>
                          <a:cs typeface="Arial" panose="020B0604020202020204" pitchFamily="34" charset="0"/>
                        </a:rPr>
                        <a:t>21</a:t>
                      </a: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actually</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0.80272</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38</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may</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0.81035</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67691202"/>
                  </a:ext>
                </a:extLst>
              </a:tr>
              <a:tr h="290768">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5</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big</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0.776786</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22</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using</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0.80451</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39</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problem</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0.81035</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3207100513"/>
                  </a:ext>
                </a:extLst>
              </a:tr>
              <a:tr h="290768">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6</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space</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0.779874</a:t>
                      </a:r>
                      <a:endParaRPr lang="en-US" sz="1100" b="1" dirty="0">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23</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issue</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0.80451</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40</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back</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0.81068</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4086246962"/>
                  </a:ext>
                </a:extLst>
              </a:tr>
              <a:tr h="290768">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7</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attractive</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0.784314</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24</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piece</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0.80473</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41</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water</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0.81108</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2418343266"/>
                  </a:ext>
                </a:extLst>
              </a:tr>
              <a:tr h="290768">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8</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although</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0.784314</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25</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inside</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0.80556</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42</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take</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0.81139</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2758985576"/>
                  </a:ext>
                </a:extLst>
              </a:tr>
              <a:tr h="290768">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9</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three</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0.787037</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26</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item</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0.80591</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43</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nice</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0.81191</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2262961947"/>
                  </a:ext>
                </a:extLst>
              </a:tr>
              <a:tr h="290768">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10</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amount</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0.790476</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27</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holder</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0.80734</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44</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long</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0.81197</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689171641"/>
                  </a:ext>
                </a:extLst>
              </a:tr>
              <a:tr h="290768">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11</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though</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0.790698</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28</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day</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0.80745</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45</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grip</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0.8125</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1282237129"/>
                  </a:ext>
                </a:extLst>
              </a:tr>
              <a:tr h="290768">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12</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counter</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0.79085</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29</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going</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0.80791</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46</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used</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0.81426</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772603190"/>
                  </a:ext>
                </a:extLst>
              </a:tr>
              <a:tr h="290768">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13</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simple</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0.792453</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30</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floor</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0.80833</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47</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small</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0.81461</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3633200308"/>
                  </a:ext>
                </a:extLst>
              </a:tr>
              <a:tr h="290768">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14</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wash</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0.792593</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31</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stick</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0.8087</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48</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enough</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0.81544</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1069809880"/>
                  </a:ext>
                </a:extLst>
              </a:tr>
              <a:tr h="290768">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15</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pot</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0.793103</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32</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worth</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0.80909</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49</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worked</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0.81553</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2575229168"/>
                  </a:ext>
                </a:extLst>
              </a:tr>
              <a:tr h="290768">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16</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give</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0.793548</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33</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press</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0.80916</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50</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house</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0.816</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671305164"/>
                  </a:ext>
                </a:extLst>
              </a:tr>
              <a:tr h="290768">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17</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little</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0.797849</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34</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pan</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marL="0" marR="0" indent="0" algn="ctr">
                        <a:lnSpc>
                          <a:spcPct val="120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0.80928</a:t>
                      </a:r>
                      <a:endParaRPr lang="en-US" sz="1100" b="1">
                        <a:effectLst/>
                        <a:latin typeface="Arial" panose="020B0604020202020204" pitchFamily="34" charset="0"/>
                        <a:ea typeface="Calibri" panose="020F0502020204030204" pitchFamily="34" charset="0"/>
                        <a:cs typeface="Arial" panose="020B0604020202020204" pitchFamily="34" charset="0"/>
                      </a:endParaRPr>
                    </a:p>
                  </a:txBody>
                  <a:tcPr marL="42383" marR="423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indent="-228600" algn="just">
                        <a:lnSpc>
                          <a:spcPct val="120000"/>
                        </a:lnSpc>
                      </a:pPr>
                      <a:endParaRPr lang="en-US" sz="1100" b="1">
                        <a:effectLst/>
                        <a:latin typeface="Arial" panose="020B0604020202020204" pitchFamily="34" charset="0"/>
                        <a:cs typeface="Arial" panose="020B0604020202020204" pitchFamily="34" charset="0"/>
                      </a:endParaRPr>
                    </a:p>
                  </a:txBody>
                  <a:tcPr marL="42383" marR="42383"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indent="-228600" algn="just">
                        <a:lnSpc>
                          <a:spcPct val="120000"/>
                        </a:lnSpc>
                      </a:pPr>
                      <a:endParaRPr lang="en-US" sz="1100" b="1">
                        <a:effectLst/>
                        <a:latin typeface="Arial" panose="020B0604020202020204" pitchFamily="34" charset="0"/>
                        <a:cs typeface="Arial" panose="020B0604020202020204" pitchFamily="34" charset="0"/>
                      </a:endParaRPr>
                    </a:p>
                  </a:txBody>
                  <a:tcPr marL="42383" marR="42383"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228600" algn="just">
                        <a:lnSpc>
                          <a:spcPct val="120000"/>
                        </a:lnSpc>
                      </a:pPr>
                      <a:endParaRPr lang="en-US" sz="1100" b="1" dirty="0">
                        <a:effectLst/>
                        <a:latin typeface="Arial" panose="020B0604020202020204" pitchFamily="34" charset="0"/>
                        <a:cs typeface="Arial" panose="020B0604020202020204" pitchFamily="34" charset="0"/>
                      </a:endParaRPr>
                    </a:p>
                  </a:txBody>
                  <a:tcPr marL="42383" marR="42383"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63873643"/>
                  </a:ext>
                </a:extLst>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8957" y="1327890"/>
            <a:ext cx="5239913" cy="5183181"/>
          </a:xfrm>
          <a:prstGeom prst="rect">
            <a:avLst/>
          </a:prstGeom>
          <a:ln>
            <a:solidFill>
              <a:schemeClr val="tx1"/>
            </a:solidFill>
          </a:ln>
        </p:spPr>
      </p:pic>
      <p:sp>
        <p:nvSpPr>
          <p:cNvPr id="11" name="Slide Number Placeholder 4"/>
          <p:cNvSpPr>
            <a:spLocks noGrp="1"/>
          </p:cNvSpPr>
          <p:nvPr>
            <p:ph type="sldNum" sz="quarter" idx="12"/>
          </p:nvPr>
        </p:nvSpPr>
        <p:spPr>
          <a:xfrm>
            <a:off x="9448800" y="6492875"/>
            <a:ext cx="2743200" cy="365125"/>
          </a:xfrm>
        </p:spPr>
        <p:txBody>
          <a:bodyPr/>
          <a:lstStyle/>
          <a:p>
            <a:fld id="{9D685DC2-0007-477A-94B7-16C95E2C400C}" type="slidenum">
              <a:rPr lang="en-US" smtClean="0"/>
              <a:pPr/>
              <a:t>17</a:t>
            </a:fld>
            <a:r>
              <a:rPr lang="en-US" dirty="0" smtClean="0"/>
              <a:t>/31</a:t>
            </a:r>
            <a:endParaRPr lang="en-US" dirty="0"/>
          </a:p>
        </p:txBody>
      </p:sp>
    </p:spTree>
    <p:extLst>
      <p:ext uri="{BB962C8B-B14F-4D97-AF65-F5344CB8AC3E}">
        <p14:creationId xmlns:p14="http://schemas.microsoft.com/office/powerpoint/2010/main" val="5316494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133128" y="4308764"/>
            <a:ext cx="6473411" cy="21841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 y="135253"/>
            <a:ext cx="12192000" cy="707886"/>
          </a:xfrm>
          <a:prstGeom prst="rect">
            <a:avLst/>
          </a:prstGeom>
          <a:noFill/>
        </p:spPr>
        <p:txBody>
          <a:bodyPr wrap="square" rtlCol="0">
            <a:spAutoFit/>
          </a:bodyPr>
          <a:lstStyle/>
          <a:p>
            <a:pPr algn="ctr"/>
            <a:r>
              <a:rPr lang="en-US" sz="4000" b="1" dirty="0" smtClean="0">
                <a:latin typeface="Arial" panose="020B0604020202020204" pitchFamily="34" charset="0"/>
                <a:cs typeface="Arial" panose="020B0604020202020204" pitchFamily="34" charset="0"/>
              </a:rPr>
              <a:t>Modeling</a:t>
            </a:r>
          </a:p>
        </p:txBody>
      </p:sp>
      <p:sp>
        <p:nvSpPr>
          <p:cNvPr id="7" name="Rectangle 6"/>
          <p:cNvSpPr/>
          <p:nvPr/>
        </p:nvSpPr>
        <p:spPr>
          <a:xfrm>
            <a:off x="133128" y="718224"/>
            <a:ext cx="11407707" cy="523220"/>
          </a:xfrm>
          <a:prstGeom prst="rect">
            <a:avLst/>
          </a:prstGeom>
        </p:spPr>
        <p:txBody>
          <a:bodyPr wrap="square">
            <a:spAutoFit/>
          </a:bodyPr>
          <a:lstStyle/>
          <a:p>
            <a:pPr marL="457200" indent="-457200">
              <a:buFont typeface="Arial" panose="020B0604020202020204" pitchFamily="34" charset="0"/>
              <a:buChar char="•"/>
            </a:pPr>
            <a:r>
              <a:rPr lang="en-US" sz="2800" b="1" dirty="0" smtClean="0">
                <a:solidFill>
                  <a:srgbClr val="FF0000"/>
                </a:solidFill>
                <a:latin typeface="Arial" panose="020B0604020202020204" pitchFamily="34" charset="0"/>
                <a:cs typeface="Arial" panose="020B0604020202020204" pitchFamily="34" charset="0"/>
              </a:rPr>
              <a:t>Data Preprocessing and Selecting the Right Evaluation Metric</a:t>
            </a:r>
            <a:endParaRPr lang="en-US" sz="2800" b="1" dirty="0" smtClean="0">
              <a:solidFill>
                <a:srgbClr val="FF0000"/>
              </a:solidFill>
              <a:latin typeface="Arial" panose="020B0604020202020204" pitchFamily="34" charset="0"/>
              <a:cs typeface="Arial" panose="020B0604020202020204" pitchFamily="34" charset="0"/>
            </a:endParaRPr>
          </a:p>
        </p:txBody>
      </p:sp>
      <p:sp>
        <p:nvSpPr>
          <p:cNvPr id="8" name="Rectangle: Rounded Corners 2">
            <a:extLst>
              <a:ext uri="{FF2B5EF4-FFF2-40B4-BE49-F238E27FC236}">
                <a16:creationId xmlns:a16="http://schemas.microsoft.com/office/drawing/2014/main" id="{1658E947-2991-4805-AB35-6440759110EB}"/>
              </a:ext>
            </a:extLst>
          </p:cNvPr>
          <p:cNvSpPr/>
          <p:nvPr/>
        </p:nvSpPr>
        <p:spPr>
          <a:xfrm>
            <a:off x="243840" y="1586976"/>
            <a:ext cx="5638800" cy="1032623"/>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Separating Response Variable and Feature</a:t>
            </a:r>
            <a:endParaRPr lang="en-US" sz="2400" dirty="0">
              <a:solidFill>
                <a:schemeClr val="tx1"/>
              </a:solidFill>
              <a:latin typeface="Arial" panose="020B0604020202020204" pitchFamily="34" charset="0"/>
              <a:cs typeface="Arial" panose="020B0604020202020204" pitchFamily="34" charset="0"/>
            </a:endParaRPr>
          </a:p>
        </p:txBody>
      </p:sp>
      <p:sp>
        <p:nvSpPr>
          <p:cNvPr id="9" name="Rectangle: Rounded Corners 3">
            <a:extLst>
              <a:ext uri="{FF2B5EF4-FFF2-40B4-BE49-F238E27FC236}">
                <a16:creationId xmlns:a16="http://schemas.microsoft.com/office/drawing/2014/main" id="{7726A5B6-1673-4ECF-BC10-8548FB1A49A7}"/>
              </a:ext>
            </a:extLst>
          </p:cNvPr>
          <p:cNvSpPr/>
          <p:nvPr/>
        </p:nvSpPr>
        <p:spPr>
          <a:xfrm>
            <a:off x="7330440" y="1586975"/>
            <a:ext cx="4480562" cy="1032623"/>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X = </a:t>
            </a:r>
            <a:r>
              <a:rPr lang="en-US" sz="2400" b="1" dirty="0" smtClean="0">
                <a:solidFill>
                  <a:schemeClr val="tx1"/>
                </a:solidFill>
                <a:latin typeface="Arial" panose="020B0604020202020204" pitchFamily="34" charset="0"/>
                <a:cs typeface="Arial" panose="020B0604020202020204" pitchFamily="34" charset="0"/>
              </a:rPr>
              <a:t>df4[</a:t>
            </a:r>
            <a:r>
              <a:rPr lang="en-US" sz="2400" b="1" dirty="0">
                <a:solidFill>
                  <a:schemeClr val="tx1"/>
                </a:solidFill>
                <a:latin typeface="Arial" panose="020B0604020202020204" pitchFamily="34" charset="0"/>
                <a:cs typeface="Arial" panose="020B0604020202020204" pitchFamily="34" charset="0"/>
              </a:rPr>
              <a:t>'</a:t>
            </a:r>
            <a:r>
              <a:rPr lang="en-US" sz="2400" b="1" dirty="0" err="1">
                <a:solidFill>
                  <a:schemeClr val="tx1"/>
                </a:solidFill>
                <a:latin typeface="Arial" panose="020B0604020202020204" pitchFamily="34" charset="0"/>
                <a:cs typeface="Arial" panose="020B0604020202020204" pitchFamily="34" charset="0"/>
              </a:rPr>
              <a:t>clean_text</a:t>
            </a:r>
            <a:r>
              <a:rPr lang="en-US" sz="2400" b="1" dirty="0">
                <a:solidFill>
                  <a:schemeClr val="tx1"/>
                </a:solidFill>
                <a:latin typeface="Arial" panose="020B0604020202020204" pitchFamily="34" charset="0"/>
                <a:cs typeface="Arial" panose="020B0604020202020204" pitchFamily="34" charset="0"/>
              </a:rPr>
              <a:t>']</a:t>
            </a:r>
          </a:p>
          <a:p>
            <a:pPr algn="ctr"/>
            <a:r>
              <a:rPr lang="en-US" sz="2400" b="1" dirty="0">
                <a:solidFill>
                  <a:schemeClr val="tx1"/>
                </a:solidFill>
                <a:latin typeface="Arial" panose="020B0604020202020204" pitchFamily="34" charset="0"/>
                <a:cs typeface="Arial" panose="020B0604020202020204" pitchFamily="34" charset="0"/>
              </a:rPr>
              <a:t>y = </a:t>
            </a:r>
            <a:r>
              <a:rPr lang="en-US" sz="2400" b="1" dirty="0" smtClean="0">
                <a:solidFill>
                  <a:schemeClr val="tx1"/>
                </a:solidFill>
                <a:latin typeface="Arial" panose="020B0604020202020204" pitchFamily="34" charset="0"/>
                <a:cs typeface="Arial" panose="020B0604020202020204" pitchFamily="34" charset="0"/>
              </a:rPr>
              <a:t>df4[</a:t>
            </a:r>
            <a:r>
              <a:rPr lang="en-US" sz="2400" b="1" dirty="0">
                <a:solidFill>
                  <a:schemeClr val="tx1"/>
                </a:solidFill>
                <a:latin typeface="Arial" panose="020B0604020202020204" pitchFamily="34" charset="0"/>
                <a:cs typeface="Arial" panose="020B0604020202020204" pitchFamily="34" charset="0"/>
              </a:rPr>
              <a:t>'rating_class']</a:t>
            </a:r>
            <a:endParaRPr lang="en-US" sz="2400" dirty="0">
              <a:solidFill>
                <a:schemeClr val="tx1"/>
              </a:solidFill>
              <a:latin typeface="Arial" panose="020B0604020202020204" pitchFamily="34" charset="0"/>
              <a:cs typeface="Arial" panose="020B0604020202020204" pitchFamily="34" charset="0"/>
            </a:endParaRPr>
          </a:p>
        </p:txBody>
      </p:sp>
      <p:sp>
        <p:nvSpPr>
          <p:cNvPr id="10" name="Arrow: Right 4">
            <a:extLst>
              <a:ext uri="{FF2B5EF4-FFF2-40B4-BE49-F238E27FC236}">
                <a16:creationId xmlns:a16="http://schemas.microsoft.com/office/drawing/2014/main" id="{14120800-57B4-476F-8CF3-807CC8E6CAF4}"/>
              </a:ext>
            </a:extLst>
          </p:cNvPr>
          <p:cNvSpPr/>
          <p:nvPr/>
        </p:nvSpPr>
        <p:spPr>
          <a:xfrm>
            <a:off x="6333026" y="1825067"/>
            <a:ext cx="547027" cy="59353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5">
            <a:extLst>
              <a:ext uri="{FF2B5EF4-FFF2-40B4-BE49-F238E27FC236}">
                <a16:creationId xmlns:a16="http://schemas.microsoft.com/office/drawing/2014/main" id="{EC500F4B-C538-450C-ACE3-D59276EDEC17}"/>
              </a:ext>
            </a:extLst>
          </p:cNvPr>
          <p:cNvSpPr/>
          <p:nvPr/>
        </p:nvSpPr>
        <p:spPr>
          <a:xfrm>
            <a:off x="243840" y="3098818"/>
            <a:ext cx="5638800" cy="1032623"/>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Splitting Dataset into Training and Test Set</a:t>
            </a:r>
            <a:endParaRPr lang="en-US" sz="2400" dirty="0">
              <a:solidFill>
                <a:schemeClr val="tx1"/>
              </a:solidFill>
              <a:latin typeface="Arial" panose="020B0604020202020204" pitchFamily="34" charset="0"/>
              <a:cs typeface="Arial" panose="020B0604020202020204" pitchFamily="34" charset="0"/>
            </a:endParaRPr>
          </a:p>
        </p:txBody>
      </p:sp>
      <p:sp>
        <p:nvSpPr>
          <p:cNvPr id="12" name="Arrow: Right 6">
            <a:extLst>
              <a:ext uri="{FF2B5EF4-FFF2-40B4-BE49-F238E27FC236}">
                <a16:creationId xmlns:a16="http://schemas.microsoft.com/office/drawing/2014/main" id="{A54CFC61-82B1-4196-8E3A-86DE9E89380D}"/>
              </a:ext>
            </a:extLst>
          </p:cNvPr>
          <p:cNvSpPr/>
          <p:nvPr/>
        </p:nvSpPr>
        <p:spPr>
          <a:xfrm>
            <a:off x="6355885" y="3318363"/>
            <a:ext cx="547027" cy="59353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7">
            <a:extLst>
              <a:ext uri="{FF2B5EF4-FFF2-40B4-BE49-F238E27FC236}">
                <a16:creationId xmlns:a16="http://schemas.microsoft.com/office/drawing/2014/main" id="{93875E8C-5126-4837-849B-5704F2B31C16}"/>
              </a:ext>
            </a:extLst>
          </p:cNvPr>
          <p:cNvSpPr/>
          <p:nvPr/>
        </p:nvSpPr>
        <p:spPr>
          <a:xfrm>
            <a:off x="7376157" y="3081896"/>
            <a:ext cx="4480562" cy="1032623"/>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Test Size = 25%</a:t>
            </a:r>
          </a:p>
          <a:p>
            <a:pPr algn="ctr"/>
            <a:r>
              <a:rPr lang="en-US" sz="2400" b="1" dirty="0">
                <a:solidFill>
                  <a:schemeClr val="tx1"/>
                </a:solidFill>
                <a:latin typeface="Arial" panose="020B0604020202020204" pitchFamily="34" charset="0"/>
                <a:cs typeface="Arial" panose="020B0604020202020204" pitchFamily="34" charset="0"/>
              </a:rPr>
              <a:t>Stratified Sampling</a:t>
            </a:r>
            <a:endParaRPr lang="en-US" sz="2400" dirty="0">
              <a:solidFill>
                <a:schemeClr val="tx1"/>
              </a:solidFill>
              <a:latin typeface="Arial" panose="020B0604020202020204" pitchFamily="34" charset="0"/>
              <a:cs typeface="Arial" panose="020B0604020202020204" pitchFamily="34" charset="0"/>
            </a:endParaRPr>
          </a:p>
        </p:txBody>
      </p:sp>
      <p:sp>
        <p:nvSpPr>
          <p:cNvPr id="14" name="Rectangle: Rounded Corners 9">
            <a:extLst>
              <a:ext uri="{FF2B5EF4-FFF2-40B4-BE49-F238E27FC236}">
                <a16:creationId xmlns:a16="http://schemas.microsoft.com/office/drawing/2014/main" id="{E8782350-E477-4E9A-B325-3C8441941D94}"/>
              </a:ext>
            </a:extLst>
          </p:cNvPr>
          <p:cNvSpPr/>
          <p:nvPr/>
        </p:nvSpPr>
        <p:spPr>
          <a:xfrm>
            <a:off x="7330440" y="4562978"/>
            <a:ext cx="4480562" cy="1032623"/>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latin typeface="Arial" panose="020B0604020202020204" pitchFamily="34" charset="0"/>
              <a:cs typeface="Arial" panose="020B0604020202020204" pitchFamily="34" charset="0"/>
            </a:endParaRPr>
          </a:p>
          <a:p>
            <a:pPr algn="ctr"/>
            <a:r>
              <a:rPr lang="en-US" sz="2400" b="1" dirty="0">
                <a:solidFill>
                  <a:schemeClr val="tx1"/>
                </a:solidFill>
                <a:latin typeface="Arial" panose="020B0604020202020204" pitchFamily="34" charset="0"/>
                <a:cs typeface="Arial" panose="020B0604020202020204" pitchFamily="34" charset="0"/>
              </a:rPr>
              <a:t>     Train Set Shape : </a:t>
            </a:r>
            <a:r>
              <a:rPr lang="en-US" sz="2400" b="1" dirty="0" smtClean="0">
                <a:solidFill>
                  <a:schemeClr val="tx1"/>
                </a:solidFill>
                <a:latin typeface="Arial" panose="020B0604020202020204" pitchFamily="34" charset="0"/>
                <a:cs typeface="Arial" panose="020B0604020202020204" pitchFamily="34" charset="0"/>
              </a:rPr>
              <a:t>(6699,)</a:t>
            </a:r>
            <a:endParaRPr lang="en-US" sz="2400" b="1" dirty="0">
              <a:solidFill>
                <a:schemeClr val="tx1"/>
              </a:solidFill>
              <a:latin typeface="Arial" panose="020B0604020202020204" pitchFamily="34" charset="0"/>
              <a:cs typeface="Arial" panose="020B0604020202020204" pitchFamily="34" charset="0"/>
            </a:endParaRPr>
          </a:p>
          <a:p>
            <a:pPr algn="ctr"/>
            <a:r>
              <a:rPr lang="en-US" sz="2400" b="1" dirty="0">
                <a:solidFill>
                  <a:schemeClr val="tx1"/>
                </a:solidFill>
                <a:latin typeface="Arial" panose="020B0604020202020204" pitchFamily="34" charset="0"/>
                <a:cs typeface="Arial" panose="020B0604020202020204" pitchFamily="34" charset="0"/>
              </a:rPr>
              <a:t>Test Set Shape	 : </a:t>
            </a:r>
            <a:r>
              <a:rPr lang="en-US" sz="2400" b="1" dirty="0" smtClean="0">
                <a:solidFill>
                  <a:schemeClr val="tx1"/>
                </a:solidFill>
                <a:latin typeface="Arial" panose="020B0604020202020204" pitchFamily="34" charset="0"/>
                <a:cs typeface="Arial" panose="020B0604020202020204" pitchFamily="34" charset="0"/>
              </a:rPr>
              <a:t>(2234,)</a:t>
            </a:r>
            <a:endParaRPr lang="en-US" sz="2400" b="1" dirty="0">
              <a:solidFill>
                <a:schemeClr val="tx1"/>
              </a:solidFill>
              <a:latin typeface="Arial" panose="020B0604020202020204" pitchFamily="34" charset="0"/>
              <a:cs typeface="Arial" panose="020B0604020202020204" pitchFamily="34" charset="0"/>
            </a:endParaRPr>
          </a:p>
          <a:p>
            <a:pPr algn="ctr"/>
            <a:endParaRPr lang="en-US" sz="2400" dirty="0">
              <a:solidFill>
                <a:schemeClr val="tx1"/>
              </a:solidFill>
              <a:latin typeface="Arial" panose="020B0604020202020204" pitchFamily="34" charset="0"/>
              <a:cs typeface="Arial" panose="020B0604020202020204" pitchFamily="34" charset="0"/>
            </a:endParaRPr>
          </a:p>
        </p:txBody>
      </p:sp>
      <p:grpSp>
        <p:nvGrpSpPr>
          <p:cNvPr id="17" name="Group 16"/>
          <p:cNvGrpSpPr/>
          <p:nvPr/>
        </p:nvGrpSpPr>
        <p:grpSpPr>
          <a:xfrm>
            <a:off x="243840" y="4472336"/>
            <a:ext cx="5908962" cy="1979786"/>
            <a:chOff x="243840" y="4680160"/>
            <a:chExt cx="5908962" cy="1979786"/>
          </a:xfrm>
        </p:grpSpPr>
        <p:pic>
          <p:nvPicPr>
            <p:cNvPr id="15" name="Picture 14">
              <a:extLst>
                <a:ext uri="{FF2B5EF4-FFF2-40B4-BE49-F238E27FC236}">
                  <a16:creationId xmlns:a16="http://schemas.microsoft.com/office/drawing/2014/main" id="{C28228D5-B669-4562-B4CE-55789B37267B}"/>
                </a:ext>
              </a:extLst>
            </p:cNvPr>
            <p:cNvPicPr>
              <a:picLocks noChangeAspect="1"/>
            </p:cNvPicPr>
            <p:nvPr/>
          </p:nvPicPr>
          <p:blipFill>
            <a:blip r:embed="rId2"/>
            <a:stretch>
              <a:fillRect/>
            </a:stretch>
          </p:blipFill>
          <p:spPr>
            <a:xfrm>
              <a:off x="243840" y="5297362"/>
              <a:ext cx="2604992" cy="745381"/>
            </a:xfrm>
            <a:prstGeom prst="rect">
              <a:avLst/>
            </a:prstGeom>
          </p:spPr>
        </p:pic>
        <p:pic>
          <p:nvPicPr>
            <p:cNvPr id="16" name="Picture 15">
              <a:extLst>
                <a:ext uri="{FF2B5EF4-FFF2-40B4-BE49-F238E27FC236}">
                  <a16:creationId xmlns:a16="http://schemas.microsoft.com/office/drawing/2014/main" id="{86245DEA-73ED-478B-9EF5-3C849351A023}"/>
                </a:ext>
              </a:extLst>
            </p:cNvPr>
            <p:cNvPicPr>
              <a:picLocks noChangeAspect="1"/>
            </p:cNvPicPr>
            <p:nvPr/>
          </p:nvPicPr>
          <p:blipFill>
            <a:blip r:embed="rId3"/>
            <a:stretch>
              <a:fillRect/>
            </a:stretch>
          </p:blipFill>
          <p:spPr>
            <a:xfrm>
              <a:off x="3063240" y="4680160"/>
              <a:ext cx="3089562" cy="1979786"/>
            </a:xfrm>
            <a:prstGeom prst="rect">
              <a:avLst/>
            </a:prstGeom>
          </p:spPr>
        </p:pic>
      </p:grpSp>
      <p:sp>
        <p:nvSpPr>
          <p:cNvPr id="19" name="Slide Number Placeholder 4"/>
          <p:cNvSpPr>
            <a:spLocks noGrp="1"/>
          </p:cNvSpPr>
          <p:nvPr>
            <p:ph type="sldNum" sz="quarter" idx="12"/>
          </p:nvPr>
        </p:nvSpPr>
        <p:spPr>
          <a:xfrm>
            <a:off x="9448800" y="6492875"/>
            <a:ext cx="2743200" cy="365125"/>
          </a:xfrm>
        </p:spPr>
        <p:txBody>
          <a:bodyPr/>
          <a:lstStyle/>
          <a:p>
            <a:fld id="{9D685DC2-0007-477A-94B7-16C95E2C400C}" type="slidenum">
              <a:rPr lang="en-US" smtClean="0"/>
              <a:pPr/>
              <a:t>18</a:t>
            </a:fld>
            <a:r>
              <a:rPr lang="en-US" dirty="0" smtClean="0"/>
              <a:t>/31</a:t>
            </a:r>
            <a:endParaRPr lang="en-US" dirty="0"/>
          </a:p>
        </p:txBody>
      </p:sp>
    </p:spTree>
    <p:extLst>
      <p:ext uri="{BB962C8B-B14F-4D97-AF65-F5344CB8AC3E}">
        <p14:creationId xmlns:p14="http://schemas.microsoft.com/office/powerpoint/2010/main" val="9412842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 y="135253"/>
            <a:ext cx="12192000" cy="707886"/>
          </a:xfrm>
          <a:prstGeom prst="rect">
            <a:avLst/>
          </a:prstGeom>
          <a:noFill/>
        </p:spPr>
        <p:txBody>
          <a:bodyPr wrap="square" rtlCol="0">
            <a:spAutoFit/>
          </a:bodyPr>
          <a:lstStyle/>
          <a:p>
            <a:pPr algn="ctr"/>
            <a:r>
              <a:rPr lang="en-US" sz="4000" b="1" dirty="0" smtClean="0">
                <a:latin typeface="Arial" panose="020B0604020202020204" pitchFamily="34" charset="0"/>
                <a:cs typeface="Arial" panose="020B0604020202020204" pitchFamily="34" charset="0"/>
              </a:rPr>
              <a:t>Modeling</a:t>
            </a:r>
          </a:p>
        </p:txBody>
      </p:sp>
      <p:sp>
        <p:nvSpPr>
          <p:cNvPr id="7" name="Rectangle 6"/>
          <p:cNvSpPr/>
          <p:nvPr/>
        </p:nvSpPr>
        <p:spPr>
          <a:xfrm>
            <a:off x="133128" y="718224"/>
            <a:ext cx="11407707" cy="523220"/>
          </a:xfrm>
          <a:prstGeom prst="rect">
            <a:avLst/>
          </a:prstGeom>
        </p:spPr>
        <p:txBody>
          <a:bodyPr wrap="square">
            <a:spAutoFit/>
          </a:bodyPr>
          <a:lstStyle/>
          <a:p>
            <a:pPr marL="457200" indent="-457200">
              <a:buFont typeface="Arial" panose="020B0604020202020204" pitchFamily="34" charset="0"/>
              <a:buChar char="•"/>
            </a:pPr>
            <a:r>
              <a:rPr lang="en-US" sz="2800" b="1" dirty="0" err="1" smtClean="0">
                <a:solidFill>
                  <a:srgbClr val="FF0000"/>
                </a:solidFill>
                <a:latin typeface="Arial" panose="020B0604020202020204" pitchFamily="34" charset="0"/>
                <a:cs typeface="Arial" panose="020B0604020202020204" pitchFamily="34" charset="0"/>
              </a:rPr>
              <a:t>Vectorizing</a:t>
            </a:r>
            <a:endParaRPr lang="en-US" sz="2800" b="1" dirty="0" smtClean="0">
              <a:solidFill>
                <a:srgbClr val="FF0000"/>
              </a:solidFill>
              <a:latin typeface="Arial" panose="020B0604020202020204" pitchFamily="34" charset="0"/>
              <a:cs typeface="Arial" panose="020B0604020202020204" pitchFamily="34" charset="0"/>
            </a:endParaRPr>
          </a:p>
        </p:txBody>
      </p:sp>
      <p:sp>
        <p:nvSpPr>
          <p:cNvPr id="19" name="Arrow: Pentagon 2">
            <a:extLst>
              <a:ext uri="{FF2B5EF4-FFF2-40B4-BE49-F238E27FC236}">
                <a16:creationId xmlns:a16="http://schemas.microsoft.com/office/drawing/2014/main" id="{B8E8E239-EFEC-4243-A305-312E836E3DD2}"/>
              </a:ext>
            </a:extLst>
          </p:cNvPr>
          <p:cNvSpPr/>
          <p:nvPr/>
        </p:nvSpPr>
        <p:spPr>
          <a:xfrm>
            <a:off x="1850970" y="2424549"/>
            <a:ext cx="6248400" cy="899160"/>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Arial" panose="020B0604020202020204" pitchFamily="34" charset="0"/>
                <a:cs typeface="Arial" panose="020B0604020202020204" pitchFamily="34" charset="0"/>
              </a:rPr>
              <a:t>CountVectorizer </a:t>
            </a:r>
          </a:p>
        </p:txBody>
      </p:sp>
      <p:sp>
        <p:nvSpPr>
          <p:cNvPr id="20" name="Arrow: Pentagon 5">
            <a:extLst>
              <a:ext uri="{FF2B5EF4-FFF2-40B4-BE49-F238E27FC236}">
                <a16:creationId xmlns:a16="http://schemas.microsoft.com/office/drawing/2014/main" id="{AD00428F-D647-42DD-ACF4-4271EA269B83}"/>
              </a:ext>
            </a:extLst>
          </p:cNvPr>
          <p:cNvSpPr/>
          <p:nvPr/>
        </p:nvSpPr>
        <p:spPr>
          <a:xfrm>
            <a:off x="1850970" y="4001890"/>
            <a:ext cx="6248400" cy="899160"/>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Arial" panose="020B0604020202020204" pitchFamily="34" charset="0"/>
                <a:cs typeface="Arial" panose="020B0604020202020204" pitchFamily="34" charset="0"/>
              </a:rPr>
              <a:t>TF-IDF</a:t>
            </a:r>
          </a:p>
        </p:txBody>
      </p:sp>
      <p:sp>
        <p:nvSpPr>
          <p:cNvPr id="21" name="Arrow: Pentagon 6">
            <a:extLst>
              <a:ext uri="{FF2B5EF4-FFF2-40B4-BE49-F238E27FC236}">
                <a16:creationId xmlns:a16="http://schemas.microsoft.com/office/drawing/2014/main" id="{D69473D9-66EB-418D-8C6F-6C698DD65190}"/>
              </a:ext>
            </a:extLst>
          </p:cNvPr>
          <p:cNvSpPr/>
          <p:nvPr/>
        </p:nvSpPr>
        <p:spPr>
          <a:xfrm>
            <a:off x="1850970" y="5579231"/>
            <a:ext cx="6248400" cy="899160"/>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Arial" panose="020B0604020202020204" pitchFamily="34" charset="0"/>
                <a:cs typeface="Arial" panose="020B0604020202020204" pitchFamily="34" charset="0"/>
              </a:rPr>
              <a:t> Hashing Vectorizer</a:t>
            </a:r>
          </a:p>
        </p:txBody>
      </p:sp>
      <p:sp>
        <p:nvSpPr>
          <p:cNvPr id="2" name="Rectangle 1"/>
          <p:cNvSpPr/>
          <p:nvPr/>
        </p:nvSpPr>
        <p:spPr>
          <a:xfrm>
            <a:off x="720438" y="1241444"/>
            <a:ext cx="10460179" cy="1077218"/>
          </a:xfrm>
          <a:prstGeom prst="rect">
            <a:avLst/>
          </a:prstGeom>
        </p:spPr>
        <p:txBody>
          <a:bodyPr wrap="square">
            <a:spAutoFit/>
          </a:bodyPr>
          <a:lstStyle/>
          <a:p>
            <a:r>
              <a:rPr lang="en-US" sz="3200" dirty="0" smtClean="0">
                <a:latin typeface="Arial" panose="020B0604020202020204" pitchFamily="34" charset="0"/>
                <a:cs typeface="Arial" panose="020B0604020202020204" pitchFamily="34" charset="0"/>
              </a:rPr>
              <a:t>Turning a collection of text documents into numerical feature vectors. </a:t>
            </a:r>
            <a:endParaRPr lang="en-US" sz="3200" dirty="0">
              <a:latin typeface="Arial" panose="020B0604020202020204" pitchFamily="34" charset="0"/>
              <a:cs typeface="Arial" panose="020B0604020202020204" pitchFamily="34" charset="0"/>
            </a:endParaRPr>
          </a:p>
        </p:txBody>
      </p:sp>
      <p:sp>
        <p:nvSpPr>
          <p:cNvPr id="23" name="Slide Number Placeholder 4"/>
          <p:cNvSpPr>
            <a:spLocks noGrp="1"/>
          </p:cNvSpPr>
          <p:nvPr>
            <p:ph type="sldNum" sz="quarter" idx="12"/>
          </p:nvPr>
        </p:nvSpPr>
        <p:spPr>
          <a:xfrm>
            <a:off x="9448800" y="6492875"/>
            <a:ext cx="2743200" cy="365125"/>
          </a:xfrm>
        </p:spPr>
        <p:txBody>
          <a:bodyPr/>
          <a:lstStyle/>
          <a:p>
            <a:fld id="{9D685DC2-0007-477A-94B7-16C95E2C400C}" type="slidenum">
              <a:rPr lang="en-US" smtClean="0"/>
              <a:pPr/>
              <a:t>19</a:t>
            </a:fld>
            <a:r>
              <a:rPr lang="en-US" dirty="0" smtClean="0"/>
              <a:t>/31</a:t>
            </a:r>
            <a:endParaRPr lang="en-US" dirty="0"/>
          </a:p>
        </p:txBody>
      </p:sp>
    </p:spTree>
    <p:extLst>
      <p:ext uri="{BB962C8B-B14F-4D97-AF65-F5344CB8AC3E}">
        <p14:creationId xmlns:p14="http://schemas.microsoft.com/office/powerpoint/2010/main" val="3884269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 y="135253"/>
            <a:ext cx="12192000" cy="707886"/>
          </a:xfrm>
          <a:prstGeom prst="rect">
            <a:avLst/>
          </a:prstGeom>
          <a:noFill/>
        </p:spPr>
        <p:txBody>
          <a:bodyPr wrap="square" rtlCol="0">
            <a:spAutoFit/>
          </a:bodyPr>
          <a:lstStyle/>
          <a:p>
            <a:pPr algn="ctr"/>
            <a:r>
              <a:rPr lang="en-US" sz="4000" b="1" dirty="0" smtClean="0">
                <a:latin typeface="Arial" panose="020B0604020202020204" pitchFamily="34" charset="0"/>
                <a:cs typeface="Arial" panose="020B0604020202020204" pitchFamily="34" charset="0"/>
              </a:rPr>
              <a:t>Agenda</a:t>
            </a:r>
          </a:p>
        </p:txBody>
      </p:sp>
      <p:sp>
        <p:nvSpPr>
          <p:cNvPr id="6" name="Rectangle 5"/>
          <p:cNvSpPr/>
          <p:nvPr/>
        </p:nvSpPr>
        <p:spPr>
          <a:xfrm>
            <a:off x="484909" y="875576"/>
            <a:ext cx="11208327" cy="4616648"/>
          </a:xfrm>
          <a:prstGeom prst="rect">
            <a:avLst/>
          </a:prstGeom>
        </p:spPr>
        <p:txBody>
          <a:bodyPr wrap="square">
            <a:spAutoFit/>
          </a:bodyPr>
          <a:lstStyle/>
          <a:p>
            <a:pPr marL="457200" indent="-457200">
              <a:lnSpc>
                <a:spcPct val="150000"/>
              </a:lnSpc>
              <a:buFont typeface="Arial" panose="020B0604020202020204" pitchFamily="34" charset="0"/>
              <a:buChar char="•"/>
            </a:pPr>
            <a:r>
              <a:rPr lang="en-US" sz="2800" b="1" dirty="0" smtClean="0">
                <a:latin typeface="Arial" panose="020B0604020202020204" pitchFamily="34" charset="0"/>
                <a:cs typeface="Arial" panose="020B0604020202020204" pitchFamily="34" charset="0"/>
              </a:rPr>
              <a:t>Introduction</a:t>
            </a:r>
          </a:p>
          <a:p>
            <a:pPr marL="457200" indent="-457200">
              <a:lnSpc>
                <a:spcPct val="150000"/>
              </a:lnSpc>
              <a:buFont typeface="Arial" panose="020B0604020202020204" pitchFamily="34" charset="0"/>
              <a:buChar char="•"/>
            </a:pPr>
            <a:r>
              <a:rPr lang="en-US" sz="2800" b="1" dirty="0" smtClean="0">
                <a:latin typeface="Arial" panose="020B0604020202020204" pitchFamily="34" charset="0"/>
                <a:cs typeface="Arial" panose="020B0604020202020204" pitchFamily="34" charset="0"/>
              </a:rPr>
              <a:t>Data Wrangling</a:t>
            </a:r>
          </a:p>
          <a:p>
            <a:pPr marL="457200" indent="-457200">
              <a:lnSpc>
                <a:spcPct val="150000"/>
              </a:lnSpc>
              <a:buFont typeface="Arial" panose="020B0604020202020204" pitchFamily="34" charset="0"/>
              <a:buChar char="•"/>
            </a:pPr>
            <a:r>
              <a:rPr lang="en-US" sz="2800" b="1" dirty="0" smtClean="0">
                <a:latin typeface="Arial" panose="020B0604020202020204" pitchFamily="34" charset="0"/>
                <a:cs typeface="Arial" panose="020B0604020202020204" pitchFamily="34" charset="0"/>
              </a:rPr>
              <a:t>Exploratory </a:t>
            </a:r>
            <a:r>
              <a:rPr lang="en-US" sz="2800" b="1" dirty="0">
                <a:latin typeface="Arial" panose="020B0604020202020204" pitchFamily="34" charset="0"/>
                <a:cs typeface="Arial" panose="020B0604020202020204" pitchFamily="34" charset="0"/>
              </a:rPr>
              <a:t>Data </a:t>
            </a:r>
            <a:r>
              <a:rPr lang="en-US" sz="2800" b="1" dirty="0" smtClean="0">
                <a:latin typeface="Arial" panose="020B0604020202020204" pitchFamily="34" charset="0"/>
                <a:cs typeface="Arial" panose="020B0604020202020204" pitchFamily="34" charset="0"/>
              </a:rPr>
              <a:t>Analysis</a:t>
            </a:r>
          </a:p>
          <a:p>
            <a:pPr marL="457200" indent="-457200">
              <a:lnSpc>
                <a:spcPct val="150000"/>
              </a:lnSpc>
              <a:buFont typeface="Arial" panose="020B0604020202020204" pitchFamily="34" charset="0"/>
              <a:buChar char="•"/>
            </a:pPr>
            <a:r>
              <a:rPr lang="en-US" sz="2800" b="1" dirty="0" smtClean="0">
                <a:latin typeface="Arial" panose="020B0604020202020204" pitchFamily="34" charset="0"/>
                <a:cs typeface="Arial" panose="020B0604020202020204" pitchFamily="34" charset="0"/>
              </a:rPr>
              <a:t>Modeling</a:t>
            </a:r>
          </a:p>
          <a:p>
            <a:pPr marL="457200" indent="-457200">
              <a:lnSpc>
                <a:spcPct val="150000"/>
              </a:lnSpc>
              <a:buFont typeface="Arial" panose="020B0604020202020204" pitchFamily="34" charset="0"/>
              <a:buChar char="•"/>
            </a:pPr>
            <a:r>
              <a:rPr lang="en-US" sz="2800" b="1" dirty="0" smtClean="0">
                <a:latin typeface="Arial" panose="020B0604020202020204" pitchFamily="34" charset="0"/>
                <a:cs typeface="Arial" panose="020B0604020202020204" pitchFamily="34" charset="0"/>
              </a:rPr>
              <a:t>Summary</a:t>
            </a:r>
          </a:p>
          <a:p>
            <a:pPr marL="457200" indent="-457200">
              <a:lnSpc>
                <a:spcPct val="150000"/>
              </a:lnSpc>
              <a:buFont typeface="Arial" panose="020B0604020202020204" pitchFamily="34" charset="0"/>
              <a:buChar char="•"/>
            </a:pPr>
            <a:r>
              <a:rPr lang="en-US" sz="2800" b="1" dirty="0" smtClean="0">
                <a:latin typeface="Arial" panose="020B0604020202020204" pitchFamily="34" charset="0"/>
                <a:cs typeface="Arial" panose="020B0604020202020204" pitchFamily="34" charset="0"/>
              </a:rPr>
              <a:t>Conclusion</a:t>
            </a:r>
          </a:p>
          <a:p>
            <a:pPr marL="457200" indent="-457200">
              <a:lnSpc>
                <a:spcPct val="150000"/>
              </a:lnSpc>
              <a:buFont typeface="Arial" panose="020B0604020202020204" pitchFamily="34" charset="0"/>
              <a:buChar char="•"/>
            </a:pPr>
            <a:r>
              <a:rPr lang="en-US" sz="2800" b="1" dirty="0" smtClean="0">
                <a:latin typeface="Arial" panose="020B0604020202020204" pitchFamily="34" charset="0"/>
                <a:cs typeface="Arial" panose="020B0604020202020204" pitchFamily="34" charset="0"/>
              </a:rPr>
              <a:t>Recommendations</a:t>
            </a:r>
          </a:p>
        </p:txBody>
      </p:sp>
      <p:sp>
        <p:nvSpPr>
          <p:cNvPr id="7" name="Slide Number Placeholder 4"/>
          <p:cNvSpPr>
            <a:spLocks noGrp="1"/>
          </p:cNvSpPr>
          <p:nvPr>
            <p:ph type="sldNum" sz="quarter" idx="12"/>
          </p:nvPr>
        </p:nvSpPr>
        <p:spPr>
          <a:xfrm>
            <a:off x="9448800" y="6492875"/>
            <a:ext cx="2743200" cy="365125"/>
          </a:xfrm>
        </p:spPr>
        <p:txBody>
          <a:bodyPr/>
          <a:lstStyle/>
          <a:p>
            <a:fld id="{9D685DC2-0007-477A-94B7-16C95E2C400C}" type="slidenum">
              <a:rPr lang="en-US" smtClean="0"/>
              <a:pPr/>
              <a:t>2</a:t>
            </a:fld>
            <a:r>
              <a:rPr lang="en-US" dirty="0" smtClean="0"/>
              <a:t>/31</a:t>
            </a:r>
            <a:endParaRPr lang="en-US" dirty="0"/>
          </a:p>
        </p:txBody>
      </p:sp>
    </p:spTree>
    <p:extLst>
      <p:ext uri="{BB962C8B-B14F-4D97-AF65-F5344CB8AC3E}">
        <p14:creationId xmlns:p14="http://schemas.microsoft.com/office/powerpoint/2010/main" val="26818266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 y="135253"/>
            <a:ext cx="12192000" cy="707886"/>
          </a:xfrm>
          <a:prstGeom prst="rect">
            <a:avLst/>
          </a:prstGeom>
          <a:noFill/>
        </p:spPr>
        <p:txBody>
          <a:bodyPr wrap="square" rtlCol="0">
            <a:spAutoFit/>
          </a:bodyPr>
          <a:lstStyle/>
          <a:p>
            <a:pPr algn="ctr"/>
            <a:r>
              <a:rPr lang="en-US" sz="4000" b="1" dirty="0" smtClean="0">
                <a:latin typeface="Arial" panose="020B0604020202020204" pitchFamily="34" charset="0"/>
                <a:cs typeface="Arial" panose="020B0604020202020204" pitchFamily="34" charset="0"/>
              </a:rPr>
              <a:t>Modeling</a:t>
            </a:r>
          </a:p>
        </p:txBody>
      </p:sp>
      <p:sp>
        <p:nvSpPr>
          <p:cNvPr id="7" name="Rectangle 6"/>
          <p:cNvSpPr/>
          <p:nvPr/>
        </p:nvSpPr>
        <p:spPr>
          <a:xfrm>
            <a:off x="133128" y="718224"/>
            <a:ext cx="11407707" cy="523220"/>
          </a:xfrm>
          <a:prstGeom prst="rect">
            <a:avLst/>
          </a:prstGeom>
        </p:spPr>
        <p:txBody>
          <a:bodyPr wrap="square">
            <a:spAutoFit/>
          </a:bodyPr>
          <a:lstStyle/>
          <a:p>
            <a:pPr marL="457200" indent="-457200">
              <a:buFont typeface="Arial" panose="020B0604020202020204" pitchFamily="34" charset="0"/>
              <a:buChar char="•"/>
            </a:pPr>
            <a:r>
              <a:rPr lang="en-US" sz="2800" b="1" dirty="0" smtClean="0">
                <a:solidFill>
                  <a:srgbClr val="FF0000"/>
                </a:solidFill>
                <a:latin typeface="Arial" panose="020B0604020202020204" pitchFamily="34" charset="0"/>
                <a:cs typeface="Arial" panose="020B0604020202020204" pitchFamily="34" charset="0"/>
              </a:rPr>
              <a:t>Models</a:t>
            </a:r>
          </a:p>
        </p:txBody>
      </p:sp>
      <p:sp>
        <p:nvSpPr>
          <p:cNvPr id="10" name="Arrow: Pentagon 10">
            <a:extLst>
              <a:ext uri="{FF2B5EF4-FFF2-40B4-BE49-F238E27FC236}">
                <a16:creationId xmlns:a16="http://schemas.microsoft.com/office/drawing/2014/main" id="{F51BD0C5-E8D5-48E9-B82C-D8EA7BCD635F}"/>
              </a:ext>
            </a:extLst>
          </p:cNvPr>
          <p:cNvSpPr/>
          <p:nvPr/>
        </p:nvSpPr>
        <p:spPr>
          <a:xfrm>
            <a:off x="1781000" y="3043167"/>
            <a:ext cx="4314999" cy="1249680"/>
          </a:xfrm>
          <a:prstGeom prst="homePlat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Arial" panose="020B0604020202020204" pitchFamily="34" charset="0"/>
                <a:cs typeface="Arial" panose="020B0604020202020204" pitchFamily="34" charset="0"/>
              </a:rPr>
              <a:t>Classification </a:t>
            </a:r>
          </a:p>
          <a:p>
            <a:pPr algn="ctr"/>
            <a:r>
              <a:rPr lang="en-US" sz="3200" dirty="0">
                <a:solidFill>
                  <a:schemeClr val="tx1"/>
                </a:solidFill>
                <a:latin typeface="Arial" panose="020B0604020202020204" pitchFamily="34" charset="0"/>
                <a:cs typeface="Arial" panose="020B0604020202020204" pitchFamily="34" charset="0"/>
              </a:rPr>
              <a:t>Models</a:t>
            </a:r>
          </a:p>
        </p:txBody>
      </p:sp>
      <p:sp>
        <p:nvSpPr>
          <p:cNvPr id="11" name="Arrow: Pentagon 12">
            <a:extLst>
              <a:ext uri="{FF2B5EF4-FFF2-40B4-BE49-F238E27FC236}">
                <a16:creationId xmlns:a16="http://schemas.microsoft.com/office/drawing/2014/main" id="{10A0E7F9-C4DD-46E5-B96B-C4E07161EF44}"/>
              </a:ext>
            </a:extLst>
          </p:cNvPr>
          <p:cNvSpPr/>
          <p:nvPr/>
        </p:nvSpPr>
        <p:spPr>
          <a:xfrm>
            <a:off x="6307973" y="1197348"/>
            <a:ext cx="4221478" cy="652405"/>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rial" panose="020B0604020202020204" pitchFamily="34" charset="0"/>
                <a:cs typeface="Arial" panose="020B0604020202020204" pitchFamily="34" charset="0"/>
              </a:rPr>
              <a:t>Logistic Regression</a:t>
            </a:r>
          </a:p>
        </p:txBody>
      </p:sp>
      <p:sp>
        <p:nvSpPr>
          <p:cNvPr id="12" name="Arrow: Pentagon 14">
            <a:extLst>
              <a:ext uri="{FF2B5EF4-FFF2-40B4-BE49-F238E27FC236}">
                <a16:creationId xmlns:a16="http://schemas.microsoft.com/office/drawing/2014/main" id="{FA7E7763-515B-41BA-9CF8-BA52CBE18FF0}"/>
              </a:ext>
            </a:extLst>
          </p:cNvPr>
          <p:cNvSpPr/>
          <p:nvPr/>
        </p:nvSpPr>
        <p:spPr>
          <a:xfrm>
            <a:off x="6307973" y="2229971"/>
            <a:ext cx="4221478" cy="652405"/>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rial" panose="020B0604020202020204" pitchFamily="34" charset="0"/>
                <a:cs typeface="Arial" panose="020B0604020202020204" pitchFamily="34" charset="0"/>
              </a:rPr>
              <a:t>Random Forest</a:t>
            </a:r>
          </a:p>
        </p:txBody>
      </p:sp>
      <p:sp>
        <p:nvSpPr>
          <p:cNvPr id="13" name="Arrow: Pentagon 15">
            <a:extLst>
              <a:ext uri="{FF2B5EF4-FFF2-40B4-BE49-F238E27FC236}">
                <a16:creationId xmlns:a16="http://schemas.microsoft.com/office/drawing/2014/main" id="{5BA1004F-1E2B-4D57-880B-8F38B5764D40}"/>
              </a:ext>
            </a:extLst>
          </p:cNvPr>
          <p:cNvSpPr/>
          <p:nvPr/>
        </p:nvSpPr>
        <p:spPr>
          <a:xfrm>
            <a:off x="6307973" y="3274693"/>
            <a:ext cx="4221478" cy="652405"/>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rial" panose="020B0604020202020204" pitchFamily="34" charset="0"/>
                <a:cs typeface="Arial" panose="020B0604020202020204" pitchFamily="34" charset="0"/>
              </a:rPr>
              <a:t>Naïve Bayes</a:t>
            </a:r>
          </a:p>
        </p:txBody>
      </p:sp>
      <p:sp>
        <p:nvSpPr>
          <p:cNvPr id="14" name="Arrow: Pentagon 16">
            <a:extLst>
              <a:ext uri="{FF2B5EF4-FFF2-40B4-BE49-F238E27FC236}">
                <a16:creationId xmlns:a16="http://schemas.microsoft.com/office/drawing/2014/main" id="{AA50071A-7099-4058-BBFA-CD07506D71E2}"/>
              </a:ext>
            </a:extLst>
          </p:cNvPr>
          <p:cNvSpPr/>
          <p:nvPr/>
        </p:nvSpPr>
        <p:spPr>
          <a:xfrm>
            <a:off x="6307973" y="4319415"/>
            <a:ext cx="4221478" cy="652405"/>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a:latin typeface="Arial" panose="020B0604020202020204" pitchFamily="34" charset="0"/>
                <a:cs typeface="Arial" panose="020B0604020202020204" pitchFamily="34" charset="0"/>
              </a:rPr>
              <a:t>XGBoost</a:t>
            </a:r>
            <a:endParaRPr lang="en-US" sz="3200" dirty="0">
              <a:latin typeface="Arial" panose="020B0604020202020204" pitchFamily="34" charset="0"/>
              <a:cs typeface="Arial" panose="020B0604020202020204" pitchFamily="34" charset="0"/>
            </a:endParaRPr>
          </a:p>
        </p:txBody>
      </p:sp>
      <p:sp>
        <p:nvSpPr>
          <p:cNvPr id="15" name="Arrow: Pentagon 17">
            <a:extLst>
              <a:ext uri="{FF2B5EF4-FFF2-40B4-BE49-F238E27FC236}">
                <a16:creationId xmlns:a16="http://schemas.microsoft.com/office/drawing/2014/main" id="{A9FF7072-7C3D-45FA-BD40-0EF79FBC5A1E}"/>
              </a:ext>
            </a:extLst>
          </p:cNvPr>
          <p:cNvSpPr/>
          <p:nvPr/>
        </p:nvSpPr>
        <p:spPr>
          <a:xfrm>
            <a:off x="6330832" y="5391702"/>
            <a:ext cx="4221478" cy="652405"/>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rial" panose="020B0604020202020204" pitchFamily="34" charset="0"/>
                <a:cs typeface="Arial" panose="020B0604020202020204" pitchFamily="34" charset="0"/>
              </a:rPr>
              <a:t>CatBoost</a:t>
            </a:r>
          </a:p>
        </p:txBody>
      </p:sp>
      <p:sp>
        <p:nvSpPr>
          <p:cNvPr id="16" name="Slide Number Placeholder 4"/>
          <p:cNvSpPr>
            <a:spLocks noGrp="1"/>
          </p:cNvSpPr>
          <p:nvPr>
            <p:ph type="sldNum" sz="quarter" idx="12"/>
          </p:nvPr>
        </p:nvSpPr>
        <p:spPr>
          <a:xfrm>
            <a:off x="9448800" y="6492875"/>
            <a:ext cx="2743200" cy="365125"/>
          </a:xfrm>
        </p:spPr>
        <p:txBody>
          <a:bodyPr/>
          <a:lstStyle/>
          <a:p>
            <a:fld id="{9D685DC2-0007-477A-94B7-16C95E2C400C}" type="slidenum">
              <a:rPr lang="en-US" smtClean="0"/>
              <a:pPr/>
              <a:t>20</a:t>
            </a:fld>
            <a:r>
              <a:rPr lang="en-US" dirty="0" smtClean="0"/>
              <a:t>/31</a:t>
            </a:r>
            <a:endParaRPr lang="en-US" dirty="0"/>
          </a:p>
        </p:txBody>
      </p:sp>
    </p:spTree>
    <p:extLst>
      <p:ext uri="{BB962C8B-B14F-4D97-AF65-F5344CB8AC3E}">
        <p14:creationId xmlns:p14="http://schemas.microsoft.com/office/powerpoint/2010/main" val="40324622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 y="135253"/>
            <a:ext cx="12192000" cy="707886"/>
          </a:xfrm>
          <a:prstGeom prst="rect">
            <a:avLst/>
          </a:prstGeom>
          <a:noFill/>
        </p:spPr>
        <p:txBody>
          <a:bodyPr wrap="square" rtlCol="0">
            <a:spAutoFit/>
          </a:bodyPr>
          <a:lstStyle/>
          <a:p>
            <a:pPr algn="ctr"/>
            <a:r>
              <a:rPr lang="en-US" sz="4000" b="1" dirty="0" smtClean="0">
                <a:latin typeface="Arial" panose="020B0604020202020204" pitchFamily="34" charset="0"/>
                <a:cs typeface="Arial" panose="020B0604020202020204" pitchFamily="34" charset="0"/>
              </a:rPr>
              <a:t>Modeling</a:t>
            </a:r>
          </a:p>
        </p:txBody>
      </p:sp>
      <p:sp>
        <p:nvSpPr>
          <p:cNvPr id="7" name="Rectangle 6"/>
          <p:cNvSpPr/>
          <p:nvPr/>
        </p:nvSpPr>
        <p:spPr>
          <a:xfrm>
            <a:off x="133128" y="718224"/>
            <a:ext cx="11407707" cy="523220"/>
          </a:xfrm>
          <a:prstGeom prst="rect">
            <a:avLst/>
          </a:prstGeom>
        </p:spPr>
        <p:txBody>
          <a:bodyPr wrap="square">
            <a:spAutoFit/>
          </a:bodyPr>
          <a:lstStyle/>
          <a:p>
            <a:pPr marL="457200" indent="-457200">
              <a:buFont typeface="Arial" panose="020B0604020202020204" pitchFamily="34" charset="0"/>
              <a:buChar char="•"/>
            </a:pPr>
            <a:r>
              <a:rPr lang="en-US" sz="2800" b="1" dirty="0" smtClean="0">
                <a:solidFill>
                  <a:srgbClr val="FF0000"/>
                </a:solidFill>
                <a:latin typeface="Arial" panose="020B0604020202020204" pitchFamily="34" charset="0"/>
                <a:cs typeface="Arial" panose="020B0604020202020204" pitchFamily="34" charset="0"/>
              </a:rPr>
              <a:t>Count-</a:t>
            </a:r>
            <a:r>
              <a:rPr lang="en-US" sz="2800" b="1" dirty="0" err="1" smtClean="0">
                <a:solidFill>
                  <a:srgbClr val="FF0000"/>
                </a:solidFill>
                <a:latin typeface="Arial" panose="020B0604020202020204" pitchFamily="34" charset="0"/>
                <a:cs typeface="Arial" panose="020B0604020202020204" pitchFamily="34" charset="0"/>
              </a:rPr>
              <a:t>Vectorizing</a:t>
            </a:r>
            <a:r>
              <a:rPr lang="en-US" sz="2800" b="1" dirty="0" smtClean="0">
                <a:solidFill>
                  <a:srgbClr val="FF0000"/>
                </a:solidFill>
                <a:latin typeface="Arial" panose="020B0604020202020204" pitchFamily="34" charset="0"/>
                <a:cs typeface="Arial" panose="020B0604020202020204" pitchFamily="34" charset="0"/>
              </a:rPr>
              <a:t> and Algorithms</a:t>
            </a:r>
            <a:endParaRPr lang="en-US" sz="2800" b="1" dirty="0" smtClean="0">
              <a:solidFill>
                <a:srgbClr val="FF0000"/>
              </a:solidFill>
              <a:latin typeface="Arial" panose="020B0604020202020204" pitchFamily="34" charset="0"/>
              <a:cs typeface="Arial" panose="020B0604020202020204" pitchFamily="34" charset="0"/>
            </a:endParaRPr>
          </a:p>
        </p:txBody>
      </p:sp>
      <p:grpSp>
        <p:nvGrpSpPr>
          <p:cNvPr id="16" name="Group 15"/>
          <p:cNvGrpSpPr/>
          <p:nvPr/>
        </p:nvGrpSpPr>
        <p:grpSpPr>
          <a:xfrm>
            <a:off x="175767" y="1850329"/>
            <a:ext cx="4628362" cy="3635356"/>
            <a:chOff x="0" y="0"/>
            <a:chExt cx="3638550" cy="2800350"/>
          </a:xfrm>
        </p:grpSpPr>
        <p:pic>
          <p:nvPicPr>
            <p:cNvPr id="20" name="Picture 19"/>
            <p:cNvPicPr>
              <a:picLocks noChangeAspect="1"/>
            </p:cNvPicPr>
            <p:nvPr/>
          </p:nvPicPr>
          <p:blipFill rotWithShape="1">
            <a:blip r:embed="rId2">
              <a:extLst>
                <a:ext uri="{28A0092B-C50C-407E-A947-70E740481C1C}">
                  <a14:useLocalDpi xmlns:a14="http://schemas.microsoft.com/office/drawing/2010/main" val="0"/>
                </a:ext>
              </a:extLst>
            </a:blip>
            <a:srcRect l="18269" t="24517" r="42468" b="14765"/>
            <a:stretch/>
          </p:blipFill>
          <p:spPr bwMode="auto">
            <a:xfrm>
              <a:off x="0" y="0"/>
              <a:ext cx="3638550" cy="2800350"/>
            </a:xfrm>
            <a:prstGeom prst="rect">
              <a:avLst/>
            </a:prstGeom>
            <a:ln>
              <a:solidFill>
                <a:schemeClr val="tx1"/>
              </a:solidFill>
            </a:ln>
            <a:extLst>
              <a:ext uri="{53640926-AAD7-44D8-BBD7-CCE9431645EC}">
                <a14:shadowObscured xmlns:a14="http://schemas.microsoft.com/office/drawing/2010/main"/>
              </a:ext>
            </a:extLst>
          </p:spPr>
        </p:pic>
        <p:sp>
          <p:nvSpPr>
            <p:cNvPr id="21" name="Rounded Rectangle 20"/>
            <p:cNvSpPr/>
            <p:nvPr/>
          </p:nvSpPr>
          <p:spPr>
            <a:xfrm>
              <a:off x="0" y="361950"/>
              <a:ext cx="3638550" cy="48577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7" name="Group 16"/>
          <p:cNvGrpSpPr/>
          <p:nvPr/>
        </p:nvGrpSpPr>
        <p:grpSpPr>
          <a:xfrm>
            <a:off x="5115574" y="1824415"/>
            <a:ext cx="6743915" cy="2985016"/>
            <a:chOff x="0" y="0"/>
            <a:chExt cx="5977890" cy="2171700"/>
          </a:xfrm>
        </p:grpSpPr>
        <p:pic>
          <p:nvPicPr>
            <p:cNvPr id="18" name="Picture 17" descr="C:\Users\User\AppData\Local\Microsoft\Windows\Temporary Internet Files\Content.MSO\7F51A20C.t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977890" cy="2171700"/>
            </a:xfrm>
            <a:prstGeom prst="rect">
              <a:avLst/>
            </a:prstGeom>
            <a:noFill/>
            <a:ln>
              <a:noFill/>
            </a:ln>
          </p:spPr>
        </p:pic>
        <p:sp>
          <p:nvSpPr>
            <p:cNvPr id="19" name="Rounded Rectangle 18"/>
            <p:cNvSpPr/>
            <p:nvPr/>
          </p:nvSpPr>
          <p:spPr>
            <a:xfrm>
              <a:off x="276225" y="152400"/>
              <a:ext cx="1200150" cy="200977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2" name="Rectangle 1"/>
          <p:cNvSpPr/>
          <p:nvPr/>
        </p:nvSpPr>
        <p:spPr>
          <a:xfrm>
            <a:off x="5905734" y="5024020"/>
            <a:ext cx="5163593" cy="461665"/>
          </a:xfrm>
          <a:prstGeom prst="rect">
            <a:avLst/>
          </a:prstGeom>
        </p:spPr>
        <p:txBody>
          <a:bodyPr wrap="none">
            <a:spAutoFit/>
          </a:bodyPr>
          <a:lstStyle/>
          <a:p>
            <a:r>
              <a:rPr lang="en-US" sz="2400" b="1" dirty="0">
                <a:latin typeface="Arial" panose="020B0604020202020204" pitchFamily="34" charset="0"/>
                <a:ea typeface="Calibri" panose="020F0502020204030204" pitchFamily="34" charset="0"/>
              </a:rPr>
              <a:t>Logistic Regression </a:t>
            </a:r>
            <a:r>
              <a:rPr lang="en-US" sz="2400" b="1" dirty="0" smtClean="0">
                <a:latin typeface="Arial" panose="020B0604020202020204" pitchFamily="34" charset="0"/>
                <a:ea typeface="Calibri" panose="020F0502020204030204" pitchFamily="34" charset="0"/>
                <a:sym typeface="Wingdings" panose="05000000000000000000" pitchFamily="2" charset="2"/>
              </a:rPr>
              <a:t>   </a:t>
            </a:r>
            <a:r>
              <a:rPr lang="en-US" sz="2400" b="1" dirty="0" smtClean="0">
                <a:latin typeface="Arial" panose="020B0604020202020204" pitchFamily="34" charset="0"/>
                <a:ea typeface="Calibri" panose="020F0502020204030204" pitchFamily="34" charset="0"/>
              </a:rPr>
              <a:t>0.937147</a:t>
            </a:r>
            <a:endParaRPr lang="en-US" sz="2400" dirty="0"/>
          </a:p>
        </p:txBody>
      </p:sp>
      <p:sp>
        <p:nvSpPr>
          <p:cNvPr id="22" name="Slide Number Placeholder 4"/>
          <p:cNvSpPr>
            <a:spLocks noGrp="1"/>
          </p:cNvSpPr>
          <p:nvPr>
            <p:ph type="sldNum" sz="quarter" idx="12"/>
          </p:nvPr>
        </p:nvSpPr>
        <p:spPr>
          <a:xfrm>
            <a:off x="9448800" y="6492875"/>
            <a:ext cx="2743200" cy="365125"/>
          </a:xfrm>
        </p:spPr>
        <p:txBody>
          <a:bodyPr/>
          <a:lstStyle/>
          <a:p>
            <a:fld id="{9D685DC2-0007-477A-94B7-16C95E2C400C}" type="slidenum">
              <a:rPr lang="en-US" smtClean="0"/>
              <a:pPr/>
              <a:t>21</a:t>
            </a:fld>
            <a:r>
              <a:rPr lang="en-US" dirty="0" smtClean="0"/>
              <a:t>/31</a:t>
            </a:r>
            <a:endParaRPr lang="en-US" dirty="0"/>
          </a:p>
        </p:txBody>
      </p:sp>
    </p:spTree>
    <p:extLst>
      <p:ext uri="{BB962C8B-B14F-4D97-AF65-F5344CB8AC3E}">
        <p14:creationId xmlns:p14="http://schemas.microsoft.com/office/powerpoint/2010/main" val="41345658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 y="135253"/>
            <a:ext cx="12192000" cy="707886"/>
          </a:xfrm>
          <a:prstGeom prst="rect">
            <a:avLst/>
          </a:prstGeom>
          <a:noFill/>
        </p:spPr>
        <p:txBody>
          <a:bodyPr wrap="square" rtlCol="0">
            <a:spAutoFit/>
          </a:bodyPr>
          <a:lstStyle/>
          <a:p>
            <a:pPr algn="ctr"/>
            <a:r>
              <a:rPr lang="en-US" sz="4000" b="1" dirty="0" smtClean="0">
                <a:latin typeface="Arial" panose="020B0604020202020204" pitchFamily="34" charset="0"/>
                <a:cs typeface="Arial" panose="020B0604020202020204" pitchFamily="34" charset="0"/>
              </a:rPr>
              <a:t>Modeling</a:t>
            </a:r>
          </a:p>
        </p:txBody>
      </p:sp>
      <p:sp>
        <p:nvSpPr>
          <p:cNvPr id="7" name="Rectangle 6"/>
          <p:cNvSpPr/>
          <p:nvPr/>
        </p:nvSpPr>
        <p:spPr>
          <a:xfrm>
            <a:off x="133128" y="718224"/>
            <a:ext cx="11407707" cy="523220"/>
          </a:xfrm>
          <a:prstGeom prst="rect">
            <a:avLst/>
          </a:prstGeom>
        </p:spPr>
        <p:txBody>
          <a:bodyPr wrap="square">
            <a:spAutoFit/>
          </a:bodyPr>
          <a:lstStyle/>
          <a:p>
            <a:pPr marL="457200" indent="-457200">
              <a:buFont typeface="Arial" panose="020B0604020202020204" pitchFamily="34" charset="0"/>
              <a:buChar char="•"/>
            </a:pPr>
            <a:r>
              <a:rPr lang="en-US" sz="2800" b="1" dirty="0" smtClean="0">
                <a:solidFill>
                  <a:srgbClr val="FF0000"/>
                </a:solidFill>
                <a:latin typeface="Arial" panose="020B0604020202020204" pitchFamily="34" charset="0"/>
                <a:cs typeface="Arial" panose="020B0604020202020204" pitchFamily="34" charset="0"/>
              </a:rPr>
              <a:t>TF-IDF and Algorithms</a:t>
            </a:r>
            <a:endParaRPr lang="en-US" sz="2800" b="1" dirty="0" smtClean="0">
              <a:solidFill>
                <a:srgbClr val="FF0000"/>
              </a:solidFill>
              <a:latin typeface="Arial" panose="020B0604020202020204" pitchFamily="34" charset="0"/>
              <a:cs typeface="Arial" panose="020B0604020202020204" pitchFamily="34" charset="0"/>
            </a:endParaRPr>
          </a:p>
        </p:txBody>
      </p:sp>
      <p:sp>
        <p:nvSpPr>
          <p:cNvPr id="2" name="Rectangle 1"/>
          <p:cNvSpPr/>
          <p:nvPr/>
        </p:nvSpPr>
        <p:spPr>
          <a:xfrm>
            <a:off x="6917073" y="4603756"/>
            <a:ext cx="3249608" cy="461665"/>
          </a:xfrm>
          <a:prstGeom prst="rect">
            <a:avLst/>
          </a:prstGeom>
        </p:spPr>
        <p:txBody>
          <a:bodyPr wrap="none">
            <a:spAutoFit/>
          </a:bodyPr>
          <a:lstStyle/>
          <a:p>
            <a:r>
              <a:rPr lang="en-US" sz="2400" b="1" dirty="0" err="1" smtClean="0">
                <a:latin typeface="Arial" panose="020B0604020202020204" pitchFamily="34" charset="0"/>
                <a:ea typeface="Calibri" panose="020F0502020204030204" pitchFamily="34" charset="0"/>
              </a:rPr>
              <a:t>XGboost</a:t>
            </a:r>
            <a:r>
              <a:rPr lang="en-US" sz="2400" b="1" dirty="0" smtClean="0">
                <a:latin typeface="Arial" panose="020B0604020202020204" pitchFamily="34" charset="0"/>
                <a:ea typeface="Calibri" panose="020F0502020204030204" pitchFamily="34" charset="0"/>
              </a:rPr>
              <a:t> </a:t>
            </a:r>
            <a:r>
              <a:rPr lang="en-US" sz="2400" b="1" dirty="0" smtClean="0">
                <a:latin typeface="Arial" panose="020B0604020202020204" pitchFamily="34" charset="0"/>
                <a:ea typeface="Calibri" panose="020F0502020204030204" pitchFamily="34" charset="0"/>
                <a:sym typeface="Wingdings" panose="05000000000000000000" pitchFamily="2" charset="2"/>
              </a:rPr>
              <a:t> </a:t>
            </a:r>
            <a:r>
              <a:rPr lang="en-US" sz="2400" b="1" dirty="0" smtClean="0">
                <a:latin typeface="Arial" panose="020B0604020202020204" pitchFamily="34" charset="0"/>
                <a:ea typeface="Calibri" panose="020F0502020204030204" pitchFamily="34" charset="0"/>
              </a:rPr>
              <a:t>0.934794</a:t>
            </a:r>
            <a:endParaRPr lang="en-US" sz="2400" dirty="0"/>
          </a:p>
        </p:txBody>
      </p:sp>
      <p:grpSp>
        <p:nvGrpSpPr>
          <p:cNvPr id="12" name="Group 11"/>
          <p:cNvGrpSpPr/>
          <p:nvPr/>
        </p:nvGrpSpPr>
        <p:grpSpPr>
          <a:xfrm>
            <a:off x="209546" y="1426109"/>
            <a:ext cx="4626864" cy="3639312"/>
            <a:chOff x="0" y="0"/>
            <a:chExt cx="3638550" cy="3246755"/>
          </a:xfrm>
        </p:grpSpPr>
        <p:pic>
          <p:nvPicPr>
            <p:cNvPr id="22" name="Picture 21"/>
            <p:cNvPicPr>
              <a:picLocks noChangeAspect="1"/>
            </p:cNvPicPr>
            <p:nvPr/>
          </p:nvPicPr>
          <p:blipFill rotWithShape="1">
            <a:blip r:embed="rId2">
              <a:extLst>
                <a:ext uri="{28A0092B-C50C-407E-A947-70E740481C1C}">
                  <a14:useLocalDpi xmlns:a14="http://schemas.microsoft.com/office/drawing/2010/main" val="0"/>
                </a:ext>
              </a:extLst>
            </a:blip>
            <a:srcRect l="18430" t="22805" r="42948" b="15906"/>
            <a:stretch/>
          </p:blipFill>
          <p:spPr bwMode="auto">
            <a:xfrm>
              <a:off x="0" y="0"/>
              <a:ext cx="3638550" cy="3246755"/>
            </a:xfrm>
            <a:prstGeom prst="rect">
              <a:avLst/>
            </a:prstGeom>
            <a:ln>
              <a:solidFill>
                <a:schemeClr val="tx1"/>
              </a:solidFill>
            </a:ln>
            <a:extLst>
              <a:ext uri="{53640926-AAD7-44D8-BBD7-CCE9431645EC}">
                <a14:shadowObscured xmlns:a14="http://schemas.microsoft.com/office/drawing/2010/main"/>
              </a:ext>
            </a:extLst>
          </p:spPr>
        </p:pic>
        <p:sp>
          <p:nvSpPr>
            <p:cNvPr id="23" name="Rounded Rectangle 22"/>
            <p:cNvSpPr/>
            <p:nvPr/>
          </p:nvSpPr>
          <p:spPr>
            <a:xfrm>
              <a:off x="0" y="2085975"/>
              <a:ext cx="3638550" cy="542925"/>
            </a:xfrm>
            <a:prstGeom prst="roundRect">
              <a:avLst/>
            </a:prstGeom>
            <a:noFill/>
            <a:ln w="38100" cap="flat" cmpd="sng" algn="ctr">
              <a:solidFill>
                <a:srgbClr val="FF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3" name="Group 12"/>
          <p:cNvGrpSpPr/>
          <p:nvPr/>
        </p:nvGrpSpPr>
        <p:grpSpPr>
          <a:xfrm>
            <a:off x="5167741" y="1426109"/>
            <a:ext cx="6748272" cy="2980944"/>
            <a:chOff x="0" y="0"/>
            <a:chExt cx="5943600" cy="2159000"/>
          </a:xfrm>
        </p:grpSpPr>
        <p:pic>
          <p:nvPicPr>
            <p:cNvPr id="14" name="Picture 13" descr="C:\Users\User\AppData\Local\Microsoft\Windows\Temporary Internet Files\Content.MSO\E9D9AFFA.t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943600" cy="2159000"/>
            </a:xfrm>
            <a:prstGeom prst="rect">
              <a:avLst/>
            </a:prstGeom>
            <a:noFill/>
            <a:ln>
              <a:noFill/>
            </a:ln>
          </p:spPr>
        </p:pic>
        <p:sp>
          <p:nvSpPr>
            <p:cNvPr id="15" name="Rounded Rectangle 14"/>
            <p:cNvSpPr/>
            <p:nvPr/>
          </p:nvSpPr>
          <p:spPr>
            <a:xfrm>
              <a:off x="3638550" y="114300"/>
              <a:ext cx="942975" cy="2044700"/>
            </a:xfrm>
            <a:prstGeom prst="roundRect">
              <a:avLst/>
            </a:prstGeom>
            <a:noFill/>
            <a:ln w="38100" cap="flat" cmpd="sng" algn="ctr">
              <a:solidFill>
                <a:srgbClr val="FF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24" name="Slide Number Placeholder 4"/>
          <p:cNvSpPr>
            <a:spLocks noGrp="1"/>
          </p:cNvSpPr>
          <p:nvPr>
            <p:ph type="sldNum" sz="quarter" idx="12"/>
          </p:nvPr>
        </p:nvSpPr>
        <p:spPr>
          <a:xfrm>
            <a:off x="9448800" y="6492875"/>
            <a:ext cx="2743200" cy="365125"/>
          </a:xfrm>
        </p:spPr>
        <p:txBody>
          <a:bodyPr/>
          <a:lstStyle/>
          <a:p>
            <a:fld id="{9D685DC2-0007-477A-94B7-16C95E2C400C}" type="slidenum">
              <a:rPr lang="en-US" smtClean="0"/>
              <a:pPr/>
              <a:t>22</a:t>
            </a:fld>
            <a:r>
              <a:rPr lang="en-US" dirty="0" smtClean="0"/>
              <a:t>/31</a:t>
            </a:r>
            <a:endParaRPr lang="en-US" dirty="0"/>
          </a:p>
        </p:txBody>
      </p:sp>
    </p:spTree>
    <p:extLst>
      <p:ext uri="{BB962C8B-B14F-4D97-AF65-F5344CB8AC3E}">
        <p14:creationId xmlns:p14="http://schemas.microsoft.com/office/powerpoint/2010/main" val="36643341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 y="135253"/>
            <a:ext cx="12192000" cy="707886"/>
          </a:xfrm>
          <a:prstGeom prst="rect">
            <a:avLst/>
          </a:prstGeom>
          <a:noFill/>
        </p:spPr>
        <p:txBody>
          <a:bodyPr wrap="square" rtlCol="0">
            <a:spAutoFit/>
          </a:bodyPr>
          <a:lstStyle/>
          <a:p>
            <a:pPr algn="ctr"/>
            <a:r>
              <a:rPr lang="en-US" sz="4000" b="1" dirty="0" smtClean="0">
                <a:latin typeface="Arial" panose="020B0604020202020204" pitchFamily="34" charset="0"/>
                <a:cs typeface="Arial" panose="020B0604020202020204" pitchFamily="34" charset="0"/>
              </a:rPr>
              <a:t>Modeling</a:t>
            </a:r>
          </a:p>
        </p:txBody>
      </p:sp>
      <p:sp>
        <p:nvSpPr>
          <p:cNvPr id="7" name="Rectangle 6"/>
          <p:cNvSpPr/>
          <p:nvPr/>
        </p:nvSpPr>
        <p:spPr>
          <a:xfrm>
            <a:off x="133128" y="718224"/>
            <a:ext cx="11407707" cy="523220"/>
          </a:xfrm>
          <a:prstGeom prst="rect">
            <a:avLst/>
          </a:prstGeom>
        </p:spPr>
        <p:txBody>
          <a:bodyPr wrap="square">
            <a:spAutoFit/>
          </a:bodyPr>
          <a:lstStyle/>
          <a:p>
            <a:pPr marL="457200" indent="-457200">
              <a:buFont typeface="Arial" panose="020B0604020202020204" pitchFamily="34" charset="0"/>
              <a:buChar char="•"/>
            </a:pPr>
            <a:r>
              <a:rPr lang="en-US" sz="2800" b="1" dirty="0" smtClean="0">
                <a:solidFill>
                  <a:srgbClr val="FF0000"/>
                </a:solidFill>
                <a:latin typeface="Arial" panose="020B0604020202020204" pitchFamily="34" charset="0"/>
                <a:cs typeface="Arial" panose="020B0604020202020204" pitchFamily="34" charset="0"/>
              </a:rPr>
              <a:t>Hashing </a:t>
            </a:r>
            <a:r>
              <a:rPr lang="en-US" sz="2800" b="1" dirty="0" err="1" smtClean="0">
                <a:solidFill>
                  <a:srgbClr val="FF0000"/>
                </a:solidFill>
                <a:latin typeface="Arial" panose="020B0604020202020204" pitchFamily="34" charset="0"/>
                <a:cs typeface="Arial" panose="020B0604020202020204" pitchFamily="34" charset="0"/>
              </a:rPr>
              <a:t>Vectorizing</a:t>
            </a:r>
            <a:r>
              <a:rPr lang="en-US" sz="2800" b="1" dirty="0" smtClean="0">
                <a:solidFill>
                  <a:srgbClr val="FF0000"/>
                </a:solidFill>
                <a:latin typeface="Arial" panose="020B0604020202020204" pitchFamily="34" charset="0"/>
                <a:cs typeface="Arial" panose="020B0604020202020204" pitchFamily="34" charset="0"/>
              </a:rPr>
              <a:t> and Algorithms</a:t>
            </a:r>
            <a:endParaRPr lang="en-US" sz="2800" b="1" dirty="0" smtClean="0">
              <a:solidFill>
                <a:srgbClr val="FF0000"/>
              </a:solidFill>
              <a:latin typeface="Arial" panose="020B0604020202020204" pitchFamily="34" charset="0"/>
              <a:cs typeface="Arial" panose="020B0604020202020204" pitchFamily="34" charset="0"/>
            </a:endParaRPr>
          </a:p>
        </p:txBody>
      </p:sp>
      <p:grpSp>
        <p:nvGrpSpPr>
          <p:cNvPr id="16" name="Group 15"/>
          <p:cNvGrpSpPr/>
          <p:nvPr/>
        </p:nvGrpSpPr>
        <p:grpSpPr>
          <a:xfrm>
            <a:off x="133128" y="1583373"/>
            <a:ext cx="4626864" cy="3639312"/>
            <a:chOff x="0" y="0"/>
            <a:chExt cx="3638550" cy="3157220"/>
          </a:xfrm>
        </p:grpSpPr>
        <p:pic>
          <p:nvPicPr>
            <p:cNvPr id="20" name="Picture 19"/>
            <p:cNvPicPr>
              <a:picLocks noChangeAspect="1"/>
            </p:cNvPicPr>
            <p:nvPr/>
          </p:nvPicPr>
          <p:blipFill rotWithShape="1">
            <a:blip r:embed="rId2">
              <a:extLst>
                <a:ext uri="{28A0092B-C50C-407E-A947-70E740481C1C}">
                  <a14:useLocalDpi xmlns:a14="http://schemas.microsoft.com/office/drawing/2010/main" val="0"/>
                </a:ext>
              </a:extLst>
            </a:blip>
            <a:srcRect l="19070" t="28221" r="42148" b="11916"/>
            <a:stretch/>
          </p:blipFill>
          <p:spPr bwMode="auto">
            <a:xfrm>
              <a:off x="0" y="0"/>
              <a:ext cx="3638550" cy="3157220"/>
            </a:xfrm>
            <a:prstGeom prst="rect">
              <a:avLst/>
            </a:prstGeom>
            <a:ln>
              <a:solidFill>
                <a:schemeClr val="tx1"/>
              </a:solidFill>
            </a:ln>
            <a:extLst>
              <a:ext uri="{53640926-AAD7-44D8-BBD7-CCE9431645EC}">
                <a14:shadowObscured xmlns:a14="http://schemas.microsoft.com/office/drawing/2010/main"/>
              </a:ext>
            </a:extLst>
          </p:spPr>
        </p:pic>
        <p:sp>
          <p:nvSpPr>
            <p:cNvPr id="21" name="Rounded Rectangle 20"/>
            <p:cNvSpPr/>
            <p:nvPr/>
          </p:nvSpPr>
          <p:spPr>
            <a:xfrm>
              <a:off x="0" y="2038350"/>
              <a:ext cx="3638550" cy="542925"/>
            </a:xfrm>
            <a:prstGeom prst="roundRect">
              <a:avLst/>
            </a:prstGeom>
            <a:noFill/>
            <a:ln w="38100" cap="flat" cmpd="sng" algn="ctr">
              <a:solidFill>
                <a:srgbClr val="FF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7" name="Group 16"/>
          <p:cNvGrpSpPr/>
          <p:nvPr/>
        </p:nvGrpSpPr>
        <p:grpSpPr>
          <a:xfrm>
            <a:off x="5216236" y="1577852"/>
            <a:ext cx="6748272" cy="2980944"/>
            <a:chOff x="0" y="0"/>
            <a:chExt cx="5943600" cy="2209800"/>
          </a:xfrm>
        </p:grpSpPr>
        <p:pic>
          <p:nvPicPr>
            <p:cNvPr id="18" name="Picture 17" descr="C:\Users\User\AppData\Local\Microsoft\Windows\Temporary Internet Files\Content.MSO\9FDC0FE6.t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943600" cy="2159000"/>
            </a:xfrm>
            <a:prstGeom prst="rect">
              <a:avLst/>
            </a:prstGeom>
            <a:noFill/>
            <a:ln>
              <a:noFill/>
            </a:ln>
          </p:spPr>
        </p:pic>
        <p:sp>
          <p:nvSpPr>
            <p:cNvPr id="19" name="Rounded Rectangle 18"/>
            <p:cNvSpPr/>
            <p:nvPr/>
          </p:nvSpPr>
          <p:spPr>
            <a:xfrm>
              <a:off x="3600450" y="85725"/>
              <a:ext cx="1038225" cy="2124075"/>
            </a:xfrm>
            <a:prstGeom prst="round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3" name="Rectangle 2"/>
          <p:cNvSpPr/>
          <p:nvPr/>
        </p:nvSpPr>
        <p:spPr>
          <a:xfrm>
            <a:off x="6863777" y="4761020"/>
            <a:ext cx="3453189" cy="461665"/>
          </a:xfrm>
          <a:prstGeom prst="rect">
            <a:avLst/>
          </a:prstGeom>
        </p:spPr>
        <p:txBody>
          <a:bodyPr wrap="none">
            <a:spAutoFit/>
          </a:bodyPr>
          <a:lstStyle/>
          <a:p>
            <a:r>
              <a:rPr lang="en-US" sz="2400" b="1" dirty="0" err="1" smtClean="0">
                <a:latin typeface="Arial" panose="020B0604020202020204" pitchFamily="34" charset="0"/>
                <a:ea typeface="Calibri" panose="020F0502020204030204" pitchFamily="34" charset="0"/>
              </a:rPr>
              <a:t>XGboost</a:t>
            </a:r>
            <a:r>
              <a:rPr lang="en-US" sz="2400" b="1" dirty="0" smtClean="0">
                <a:latin typeface="Arial" panose="020B0604020202020204" pitchFamily="34" charset="0"/>
                <a:ea typeface="Calibri" panose="020F0502020204030204" pitchFamily="34" charset="0"/>
              </a:rPr>
              <a:t> </a:t>
            </a:r>
            <a:r>
              <a:rPr lang="en-US" sz="2400" b="1" dirty="0" smtClean="0">
                <a:latin typeface="Arial" panose="020B0604020202020204" pitchFamily="34" charset="0"/>
                <a:ea typeface="Calibri" panose="020F0502020204030204" pitchFamily="34" charset="0"/>
                <a:sym typeface="Wingdings" panose="05000000000000000000" pitchFamily="2" charset="2"/>
              </a:rPr>
              <a:t>  </a:t>
            </a:r>
            <a:r>
              <a:rPr lang="en-US" sz="2400" b="1" dirty="0" smtClean="0">
                <a:latin typeface="Arial" panose="020B0604020202020204" pitchFamily="34" charset="0"/>
                <a:ea typeface="Calibri" panose="020F0502020204030204" pitchFamily="34" charset="0"/>
              </a:rPr>
              <a:t>0.941092</a:t>
            </a:r>
            <a:endParaRPr lang="en-US" sz="2400" b="1" dirty="0">
              <a:latin typeface="Arial" panose="020B0604020202020204" pitchFamily="34" charset="0"/>
              <a:ea typeface="Calibri" panose="020F0502020204030204" pitchFamily="34" charset="0"/>
            </a:endParaRPr>
          </a:p>
        </p:txBody>
      </p:sp>
      <p:sp>
        <p:nvSpPr>
          <p:cNvPr id="24" name="Slide Number Placeholder 4"/>
          <p:cNvSpPr>
            <a:spLocks noGrp="1"/>
          </p:cNvSpPr>
          <p:nvPr>
            <p:ph type="sldNum" sz="quarter" idx="12"/>
          </p:nvPr>
        </p:nvSpPr>
        <p:spPr>
          <a:xfrm>
            <a:off x="9448800" y="6492875"/>
            <a:ext cx="2743200" cy="365125"/>
          </a:xfrm>
        </p:spPr>
        <p:txBody>
          <a:bodyPr/>
          <a:lstStyle/>
          <a:p>
            <a:fld id="{9D685DC2-0007-477A-94B7-16C95E2C400C}" type="slidenum">
              <a:rPr lang="en-US" smtClean="0"/>
              <a:pPr/>
              <a:t>23</a:t>
            </a:fld>
            <a:r>
              <a:rPr lang="en-US" dirty="0" smtClean="0"/>
              <a:t>/31</a:t>
            </a:r>
            <a:endParaRPr lang="en-US" dirty="0"/>
          </a:p>
        </p:txBody>
      </p:sp>
    </p:spTree>
    <p:extLst>
      <p:ext uri="{BB962C8B-B14F-4D97-AF65-F5344CB8AC3E}">
        <p14:creationId xmlns:p14="http://schemas.microsoft.com/office/powerpoint/2010/main" val="28853506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 y="135253"/>
            <a:ext cx="12192000" cy="707886"/>
          </a:xfrm>
          <a:prstGeom prst="rect">
            <a:avLst/>
          </a:prstGeom>
          <a:noFill/>
        </p:spPr>
        <p:txBody>
          <a:bodyPr wrap="square" rtlCol="0">
            <a:spAutoFit/>
          </a:bodyPr>
          <a:lstStyle/>
          <a:p>
            <a:pPr algn="ctr"/>
            <a:r>
              <a:rPr lang="en-US" sz="4000" b="1" dirty="0" smtClean="0">
                <a:latin typeface="Arial" panose="020B0604020202020204" pitchFamily="34" charset="0"/>
                <a:cs typeface="Arial" panose="020B0604020202020204" pitchFamily="34" charset="0"/>
              </a:rPr>
              <a:t>Modeling</a:t>
            </a:r>
          </a:p>
        </p:txBody>
      </p:sp>
      <p:sp>
        <p:nvSpPr>
          <p:cNvPr id="7" name="Rectangle 6"/>
          <p:cNvSpPr/>
          <p:nvPr/>
        </p:nvSpPr>
        <p:spPr>
          <a:xfrm>
            <a:off x="133128" y="718224"/>
            <a:ext cx="11407707" cy="954107"/>
          </a:xfrm>
          <a:prstGeom prst="rect">
            <a:avLst/>
          </a:prstGeom>
        </p:spPr>
        <p:txBody>
          <a:bodyPr wrap="square">
            <a:spAutoFit/>
          </a:bodyPr>
          <a:lstStyle/>
          <a:p>
            <a:pPr marL="457200" indent="-457200">
              <a:buFont typeface="Arial" panose="020B0604020202020204" pitchFamily="34" charset="0"/>
              <a:buChar char="•"/>
            </a:pPr>
            <a:r>
              <a:rPr lang="en-US" sz="2800" b="1" dirty="0" smtClean="0">
                <a:solidFill>
                  <a:srgbClr val="FF0000"/>
                </a:solidFill>
                <a:latin typeface="Arial" panose="020B0604020202020204" pitchFamily="34" charset="0"/>
                <a:cs typeface="Arial" panose="020B0604020202020204" pitchFamily="34" charset="0"/>
              </a:rPr>
              <a:t>Count-</a:t>
            </a:r>
            <a:r>
              <a:rPr lang="en-US" sz="2800" b="1" dirty="0" err="1" smtClean="0">
                <a:solidFill>
                  <a:srgbClr val="FF0000"/>
                </a:solidFill>
                <a:latin typeface="Arial" panose="020B0604020202020204" pitchFamily="34" charset="0"/>
                <a:cs typeface="Arial" panose="020B0604020202020204" pitchFamily="34" charset="0"/>
              </a:rPr>
              <a:t>Vectorizing</a:t>
            </a:r>
            <a:r>
              <a:rPr lang="en-US" sz="2800" b="1" dirty="0" smtClean="0">
                <a:solidFill>
                  <a:srgbClr val="FF0000"/>
                </a:solidFill>
                <a:latin typeface="Arial" panose="020B0604020202020204" pitchFamily="34" charset="0"/>
                <a:cs typeface="Arial" panose="020B0604020202020204" pitchFamily="34" charset="0"/>
              </a:rPr>
              <a:t> and Algorithms - Adding Most and Least Common Words to </a:t>
            </a:r>
            <a:r>
              <a:rPr lang="en-US" sz="2800" b="1" dirty="0" err="1" smtClean="0">
                <a:solidFill>
                  <a:srgbClr val="FF0000"/>
                </a:solidFill>
                <a:latin typeface="Arial" panose="020B0604020202020204" pitchFamily="34" charset="0"/>
                <a:cs typeface="Arial" panose="020B0604020202020204" pitchFamily="34" charset="0"/>
              </a:rPr>
              <a:t>Stopwords</a:t>
            </a:r>
            <a:r>
              <a:rPr lang="en-US" sz="2800" b="1" dirty="0" smtClean="0">
                <a:solidFill>
                  <a:srgbClr val="FF0000"/>
                </a:solidFill>
                <a:latin typeface="Arial" panose="020B0604020202020204" pitchFamily="34" charset="0"/>
                <a:cs typeface="Arial" panose="020B0604020202020204" pitchFamily="34" charset="0"/>
              </a:rPr>
              <a:t> List</a:t>
            </a:r>
            <a:endParaRPr lang="en-US" sz="2800" b="1" dirty="0" smtClean="0">
              <a:solidFill>
                <a:srgbClr val="FF0000"/>
              </a:solidFill>
              <a:latin typeface="Arial" panose="020B0604020202020204" pitchFamily="34" charset="0"/>
              <a:cs typeface="Arial" panose="020B0604020202020204" pitchFamily="34" charset="0"/>
            </a:endParaRPr>
          </a:p>
        </p:txBody>
      </p:sp>
      <p:grpSp>
        <p:nvGrpSpPr>
          <p:cNvPr id="12" name="Group 11"/>
          <p:cNvGrpSpPr/>
          <p:nvPr/>
        </p:nvGrpSpPr>
        <p:grpSpPr>
          <a:xfrm>
            <a:off x="133128" y="1964746"/>
            <a:ext cx="4626864" cy="3639312"/>
            <a:chOff x="0" y="0"/>
            <a:chExt cx="3600450" cy="3166745"/>
          </a:xfrm>
        </p:grpSpPr>
        <p:pic>
          <p:nvPicPr>
            <p:cNvPr id="22" name="Picture 21"/>
            <p:cNvPicPr>
              <a:picLocks noChangeAspect="1"/>
            </p:cNvPicPr>
            <p:nvPr/>
          </p:nvPicPr>
          <p:blipFill rotWithShape="1">
            <a:blip r:embed="rId2">
              <a:extLst>
                <a:ext uri="{28A0092B-C50C-407E-A947-70E740481C1C}">
                  <a14:useLocalDpi xmlns:a14="http://schemas.microsoft.com/office/drawing/2010/main" val="0"/>
                </a:ext>
              </a:extLst>
            </a:blip>
            <a:srcRect l="19231" t="29647" r="42148" b="9920"/>
            <a:stretch/>
          </p:blipFill>
          <p:spPr bwMode="auto">
            <a:xfrm>
              <a:off x="0" y="0"/>
              <a:ext cx="3600450" cy="3166745"/>
            </a:xfrm>
            <a:prstGeom prst="rect">
              <a:avLst/>
            </a:prstGeom>
            <a:noFill/>
            <a:ln>
              <a:solidFill>
                <a:schemeClr val="tx1"/>
              </a:solidFill>
            </a:ln>
            <a:extLst>
              <a:ext uri="{53640926-AAD7-44D8-BBD7-CCE9431645EC}">
                <a14:shadowObscured xmlns:a14="http://schemas.microsoft.com/office/drawing/2010/main"/>
              </a:ext>
            </a:extLst>
          </p:spPr>
        </p:pic>
        <p:sp>
          <p:nvSpPr>
            <p:cNvPr id="23" name="Rounded Rectangle 22"/>
            <p:cNvSpPr/>
            <p:nvPr/>
          </p:nvSpPr>
          <p:spPr>
            <a:xfrm>
              <a:off x="0" y="371475"/>
              <a:ext cx="3600450" cy="55245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3" name="Group 12"/>
          <p:cNvGrpSpPr/>
          <p:nvPr/>
        </p:nvGrpSpPr>
        <p:grpSpPr>
          <a:xfrm>
            <a:off x="5153891" y="2089441"/>
            <a:ext cx="6748272" cy="2980944"/>
            <a:chOff x="0" y="0"/>
            <a:chExt cx="5943600" cy="2162175"/>
          </a:xfrm>
        </p:grpSpPr>
        <p:pic>
          <p:nvPicPr>
            <p:cNvPr id="14" name="Picture 13" descr="C:\Users\User\AppData\Local\Microsoft\Windows\Temporary Internet Files\Content.MSO\C2668CE4.t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943600" cy="2159000"/>
            </a:xfrm>
            <a:prstGeom prst="rect">
              <a:avLst/>
            </a:prstGeom>
            <a:noFill/>
            <a:ln>
              <a:noFill/>
            </a:ln>
          </p:spPr>
        </p:pic>
        <p:sp>
          <p:nvSpPr>
            <p:cNvPr id="15" name="Rounded Rectangle 14"/>
            <p:cNvSpPr/>
            <p:nvPr/>
          </p:nvSpPr>
          <p:spPr>
            <a:xfrm>
              <a:off x="390525" y="114300"/>
              <a:ext cx="1019175" cy="204787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2" name="Rectangle 1"/>
          <p:cNvSpPr/>
          <p:nvPr/>
        </p:nvSpPr>
        <p:spPr>
          <a:xfrm>
            <a:off x="6073669" y="5373225"/>
            <a:ext cx="4908716" cy="461665"/>
          </a:xfrm>
          <a:prstGeom prst="rect">
            <a:avLst/>
          </a:prstGeom>
        </p:spPr>
        <p:txBody>
          <a:bodyPr wrap="none">
            <a:spAutoFit/>
          </a:bodyPr>
          <a:lstStyle/>
          <a:p>
            <a:r>
              <a:rPr lang="en-US" sz="2400" b="1" dirty="0">
                <a:latin typeface="Arial" panose="020B0604020202020204" pitchFamily="34" charset="0"/>
                <a:ea typeface="Calibri" panose="020F0502020204030204" pitchFamily="34" charset="0"/>
              </a:rPr>
              <a:t>Logistic Regression </a:t>
            </a:r>
            <a:r>
              <a:rPr lang="en-US" sz="2400" b="1" dirty="0">
                <a:latin typeface="Arial" panose="020B0604020202020204" pitchFamily="34" charset="0"/>
                <a:ea typeface="Calibri" panose="020F0502020204030204" pitchFamily="34" charset="0"/>
                <a:sym typeface="Wingdings" panose="05000000000000000000" pitchFamily="2" charset="2"/>
              </a:rPr>
              <a:t> </a:t>
            </a:r>
            <a:r>
              <a:rPr lang="en-US" sz="2400" b="1" dirty="0">
                <a:latin typeface="Arial" panose="020B0604020202020204" pitchFamily="34" charset="0"/>
                <a:ea typeface="Calibri" panose="020F0502020204030204" pitchFamily="34" charset="0"/>
              </a:rPr>
              <a:t>0.924259</a:t>
            </a:r>
          </a:p>
        </p:txBody>
      </p:sp>
      <p:sp>
        <p:nvSpPr>
          <p:cNvPr id="24" name="Slide Number Placeholder 4"/>
          <p:cNvSpPr>
            <a:spLocks noGrp="1"/>
          </p:cNvSpPr>
          <p:nvPr>
            <p:ph type="sldNum" sz="quarter" idx="12"/>
          </p:nvPr>
        </p:nvSpPr>
        <p:spPr>
          <a:xfrm>
            <a:off x="9448800" y="6492875"/>
            <a:ext cx="2743200" cy="365125"/>
          </a:xfrm>
        </p:spPr>
        <p:txBody>
          <a:bodyPr/>
          <a:lstStyle/>
          <a:p>
            <a:fld id="{9D685DC2-0007-477A-94B7-16C95E2C400C}" type="slidenum">
              <a:rPr lang="en-US" smtClean="0"/>
              <a:pPr/>
              <a:t>24</a:t>
            </a:fld>
            <a:r>
              <a:rPr lang="en-US" dirty="0" smtClean="0"/>
              <a:t>/31</a:t>
            </a:r>
            <a:endParaRPr lang="en-US" dirty="0"/>
          </a:p>
        </p:txBody>
      </p:sp>
    </p:spTree>
    <p:extLst>
      <p:ext uri="{BB962C8B-B14F-4D97-AF65-F5344CB8AC3E}">
        <p14:creationId xmlns:p14="http://schemas.microsoft.com/office/powerpoint/2010/main" val="468148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 y="135253"/>
            <a:ext cx="12192000" cy="707886"/>
          </a:xfrm>
          <a:prstGeom prst="rect">
            <a:avLst/>
          </a:prstGeom>
          <a:noFill/>
        </p:spPr>
        <p:txBody>
          <a:bodyPr wrap="square" rtlCol="0">
            <a:spAutoFit/>
          </a:bodyPr>
          <a:lstStyle/>
          <a:p>
            <a:pPr algn="ctr"/>
            <a:r>
              <a:rPr lang="en-US" sz="4000" b="1" dirty="0" smtClean="0">
                <a:latin typeface="Arial" panose="020B0604020202020204" pitchFamily="34" charset="0"/>
                <a:cs typeface="Arial" panose="020B0604020202020204" pitchFamily="34" charset="0"/>
              </a:rPr>
              <a:t>Modeling</a:t>
            </a:r>
          </a:p>
        </p:txBody>
      </p:sp>
      <p:sp>
        <p:nvSpPr>
          <p:cNvPr id="7" name="Rectangle 6"/>
          <p:cNvSpPr/>
          <p:nvPr/>
        </p:nvSpPr>
        <p:spPr>
          <a:xfrm>
            <a:off x="133128" y="718224"/>
            <a:ext cx="11407707" cy="954107"/>
          </a:xfrm>
          <a:prstGeom prst="rect">
            <a:avLst/>
          </a:prstGeom>
        </p:spPr>
        <p:txBody>
          <a:bodyPr wrap="square">
            <a:spAutoFit/>
          </a:bodyPr>
          <a:lstStyle/>
          <a:p>
            <a:pPr marL="457200" indent="-457200">
              <a:buFont typeface="Arial" panose="020B0604020202020204" pitchFamily="34" charset="0"/>
              <a:buChar char="•"/>
            </a:pPr>
            <a:r>
              <a:rPr lang="en-US" sz="2800" b="1" dirty="0" smtClean="0">
                <a:solidFill>
                  <a:srgbClr val="FF0000"/>
                </a:solidFill>
                <a:latin typeface="Arial" panose="020B0604020202020204" pitchFamily="34" charset="0"/>
                <a:cs typeface="Arial" panose="020B0604020202020204" pitchFamily="34" charset="0"/>
              </a:rPr>
              <a:t>Count-</a:t>
            </a:r>
            <a:r>
              <a:rPr lang="en-US" sz="2800" b="1" dirty="0" err="1" smtClean="0">
                <a:solidFill>
                  <a:srgbClr val="FF0000"/>
                </a:solidFill>
                <a:latin typeface="Arial" panose="020B0604020202020204" pitchFamily="34" charset="0"/>
                <a:cs typeface="Arial" panose="020B0604020202020204" pitchFamily="34" charset="0"/>
              </a:rPr>
              <a:t>Vectorizing</a:t>
            </a:r>
            <a:r>
              <a:rPr lang="en-US" sz="2800" b="1" dirty="0" smtClean="0">
                <a:solidFill>
                  <a:srgbClr val="FF0000"/>
                </a:solidFill>
                <a:latin typeface="Arial" panose="020B0604020202020204" pitchFamily="34" charset="0"/>
                <a:cs typeface="Arial" panose="020B0604020202020204" pitchFamily="34" charset="0"/>
              </a:rPr>
              <a:t> and Algorithms - Synthetic Minority Oversampling Technique (SMOTE)</a:t>
            </a:r>
            <a:endParaRPr lang="en-US" sz="2800" b="1" dirty="0" smtClean="0">
              <a:solidFill>
                <a:srgbClr val="FF0000"/>
              </a:solidFill>
              <a:latin typeface="Arial" panose="020B0604020202020204" pitchFamily="34" charset="0"/>
              <a:cs typeface="Arial" panose="020B0604020202020204" pitchFamily="34" charset="0"/>
            </a:endParaRPr>
          </a:p>
        </p:txBody>
      </p:sp>
      <p:grpSp>
        <p:nvGrpSpPr>
          <p:cNvPr id="16" name="Group 15"/>
          <p:cNvGrpSpPr/>
          <p:nvPr/>
        </p:nvGrpSpPr>
        <p:grpSpPr>
          <a:xfrm>
            <a:off x="133128" y="1895762"/>
            <a:ext cx="4626864" cy="3639312"/>
            <a:chOff x="0" y="0"/>
            <a:chExt cx="3581400" cy="3109595"/>
          </a:xfrm>
        </p:grpSpPr>
        <p:pic>
          <p:nvPicPr>
            <p:cNvPr id="20" name="Picture 19"/>
            <p:cNvPicPr>
              <a:picLocks noChangeAspect="1"/>
            </p:cNvPicPr>
            <p:nvPr/>
          </p:nvPicPr>
          <p:blipFill rotWithShape="1">
            <a:blip r:embed="rId2">
              <a:extLst>
                <a:ext uri="{28A0092B-C50C-407E-A947-70E740481C1C}">
                  <a14:useLocalDpi xmlns:a14="http://schemas.microsoft.com/office/drawing/2010/main" val="0"/>
                </a:ext>
              </a:extLst>
            </a:blip>
            <a:srcRect l="19070" t="25086" r="41987" b="14767"/>
            <a:stretch/>
          </p:blipFill>
          <p:spPr bwMode="auto">
            <a:xfrm>
              <a:off x="0" y="0"/>
              <a:ext cx="3581400" cy="3109595"/>
            </a:xfrm>
            <a:prstGeom prst="rect">
              <a:avLst/>
            </a:prstGeom>
            <a:ln>
              <a:solidFill>
                <a:schemeClr val="tx1"/>
              </a:solidFill>
            </a:ln>
            <a:extLst>
              <a:ext uri="{53640926-AAD7-44D8-BBD7-CCE9431645EC}">
                <a14:shadowObscured xmlns:a14="http://schemas.microsoft.com/office/drawing/2010/main"/>
              </a:ext>
            </a:extLst>
          </p:spPr>
        </p:pic>
        <p:sp>
          <p:nvSpPr>
            <p:cNvPr id="21" name="Rounded Rectangle 20"/>
            <p:cNvSpPr/>
            <p:nvPr/>
          </p:nvSpPr>
          <p:spPr>
            <a:xfrm>
              <a:off x="0" y="876300"/>
              <a:ext cx="3581400" cy="56197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7" name="Group 16"/>
          <p:cNvGrpSpPr/>
          <p:nvPr/>
        </p:nvGrpSpPr>
        <p:grpSpPr>
          <a:xfrm>
            <a:off x="4980709" y="1973550"/>
            <a:ext cx="6748272" cy="2980944"/>
            <a:chOff x="0" y="0"/>
            <a:chExt cx="5943600" cy="2159000"/>
          </a:xfrm>
        </p:grpSpPr>
        <p:pic>
          <p:nvPicPr>
            <p:cNvPr id="18" name="Picture 17" descr="C:\Users\User\AppData\Local\Microsoft\Windows\Temporary Internet Files\Content.MSO\7E4E5892.t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943600" cy="2159000"/>
            </a:xfrm>
            <a:prstGeom prst="rect">
              <a:avLst/>
            </a:prstGeom>
            <a:noFill/>
            <a:ln>
              <a:noFill/>
            </a:ln>
          </p:spPr>
        </p:pic>
        <p:sp>
          <p:nvSpPr>
            <p:cNvPr id="19" name="Rounded Rectangle 18"/>
            <p:cNvSpPr/>
            <p:nvPr/>
          </p:nvSpPr>
          <p:spPr>
            <a:xfrm>
              <a:off x="1428750" y="161925"/>
              <a:ext cx="1066800" cy="199707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6" name="Rectangle 5"/>
          <p:cNvSpPr/>
          <p:nvPr/>
        </p:nvSpPr>
        <p:spPr>
          <a:xfrm>
            <a:off x="6241926" y="5304241"/>
            <a:ext cx="4225837" cy="461665"/>
          </a:xfrm>
          <a:prstGeom prst="rect">
            <a:avLst/>
          </a:prstGeom>
        </p:spPr>
        <p:txBody>
          <a:bodyPr wrap="none">
            <a:spAutoFit/>
          </a:bodyPr>
          <a:lstStyle/>
          <a:p>
            <a:r>
              <a:rPr lang="en-US" sz="2400" b="1" dirty="0">
                <a:latin typeface="Arial" panose="020B0604020202020204" pitchFamily="34" charset="0"/>
                <a:ea typeface="Calibri" panose="020F0502020204030204" pitchFamily="34" charset="0"/>
              </a:rPr>
              <a:t>Random Forest </a:t>
            </a:r>
            <a:r>
              <a:rPr lang="en-US" sz="2400" b="1" dirty="0">
                <a:latin typeface="Arial" panose="020B0604020202020204" pitchFamily="34" charset="0"/>
                <a:ea typeface="Calibri" panose="020F0502020204030204" pitchFamily="34" charset="0"/>
                <a:sym typeface="Wingdings" panose="05000000000000000000" pitchFamily="2" charset="2"/>
              </a:rPr>
              <a:t> </a:t>
            </a:r>
            <a:r>
              <a:rPr lang="en-US" sz="2400" b="1" dirty="0">
                <a:latin typeface="Arial" panose="020B0604020202020204" pitchFamily="34" charset="0"/>
                <a:ea typeface="Calibri" panose="020F0502020204030204" pitchFamily="34" charset="0"/>
              </a:rPr>
              <a:t>0.858826</a:t>
            </a:r>
          </a:p>
        </p:txBody>
      </p:sp>
      <p:sp>
        <p:nvSpPr>
          <p:cNvPr id="24" name="Slide Number Placeholder 4"/>
          <p:cNvSpPr>
            <a:spLocks noGrp="1"/>
          </p:cNvSpPr>
          <p:nvPr>
            <p:ph type="sldNum" sz="quarter" idx="12"/>
          </p:nvPr>
        </p:nvSpPr>
        <p:spPr>
          <a:xfrm>
            <a:off x="9448800" y="6492875"/>
            <a:ext cx="2743200" cy="365125"/>
          </a:xfrm>
        </p:spPr>
        <p:txBody>
          <a:bodyPr/>
          <a:lstStyle/>
          <a:p>
            <a:fld id="{9D685DC2-0007-477A-94B7-16C95E2C400C}" type="slidenum">
              <a:rPr lang="en-US" smtClean="0"/>
              <a:pPr/>
              <a:t>25</a:t>
            </a:fld>
            <a:r>
              <a:rPr lang="en-US" dirty="0" smtClean="0"/>
              <a:t>/31</a:t>
            </a:r>
            <a:endParaRPr lang="en-US" dirty="0"/>
          </a:p>
        </p:txBody>
      </p:sp>
    </p:spTree>
    <p:extLst>
      <p:ext uri="{BB962C8B-B14F-4D97-AF65-F5344CB8AC3E}">
        <p14:creationId xmlns:p14="http://schemas.microsoft.com/office/powerpoint/2010/main" val="30267361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 y="135253"/>
            <a:ext cx="12192000" cy="707886"/>
          </a:xfrm>
          <a:prstGeom prst="rect">
            <a:avLst/>
          </a:prstGeom>
          <a:noFill/>
        </p:spPr>
        <p:txBody>
          <a:bodyPr wrap="square" rtlCol="0">
            <a:spAutoFit/>
          </a:bodyPr>
          <a:lstStyle/>
          <a:p>
            <a:pPr algn="ctr"/>
            <a:r>
              <a:rPr lang="en-US" sz="4000" b="1" dirty="0" smtClean="0">
                <a:latin typeface="Arial" panose="020B0604020202020204" pitchFamily="34" charset="0"/>
                <a:cs typeface="Arial" panose="020B0604020202020204" pitchFamily="34" charset="0"/>
              </a:rPr>
              <a:t>Modeling</a:t>
            </a:r>
          </a:p>
        </p:txBody>
      </p:sp>
      <p:sp>
        <p:nvSpPr>
          <p:cNvPr id="7" name="Rectangle 6"/>
          <p:cNvSpPr/>
          <p:nvPr/>
        </p:nvSpPr>
        <p:spPr>
          <a:xfrm>
            <a:off x="133128" y="718224"/>
            <a:ext cx="11407707" cy="523220"/>
          </a:xfrm>
          <a:prstGeom prst="rect">
            <a:avLst/>
          </a:prstGeom>
        </p:spPr>
        <p:txBody>
          <a:bodyPr wrap="square">
            <a:spAutoFit/>
          </a:bodyPr>
          <a:lstStyle/>
          <a:p>
            <a:pPr marL="457200" indent="-457200">
              <a:buFont typeface="Arial" panose="020B0604020202020204" pitchFamily="34" charset="0"/>
              <a:buChar char="•"/>
            </a:pPr>
            <a:r>
              <a:rPr lang="en-US" sz="2800" b="1" dirty="0" smtClean="0">
                <a:solidFill>
                  <a:srgbClr val="FF0000"/>
                </a:solidFill>
                <a:latin typeface="Arial" panose="020B0604020202020204" pitchFamily="34" charset="0"/>
                <a:cs typeface="Arial" panose="020B0604020202020204" pitchFamily="34" charset="0"/>
              </a:rPr>
              <a:t>Count-</a:t>
            </a:r>
            <a:r>
              <a:rPr lang="en-US" sz="2800" b="1" dirty="0" err="1" smtClean="0">
                <a:solidFill>
                  <a:srgbClr val="FF0000"/>
                </a:solidFill>
                <a:latin typeface="Arial" panose="020B0604020202020204" pitchFamily="34" charset="0"/>
                <a:cs typeface="Arial" panose="020B0604020202020204" pitchFamily="34" charset="0"/>
              </a:rPr>
              <a:t>Vectorizing</a:t>
            </a:r>
            <a:r>
              <a:rPr lang="en-US" sz="2800" b="1" dirty="0" smtClean="0">
                <a:solidFill>
                  <a:srgbClr val="FF0000"/>
                </a:solidFill>
                <a:latin typeface="Arial" panose="020B0604020202020204" pitchFamily="34" charset="0"/>
                <a:cs typeface="Arial" panose="020B0604020202020204" pitchFamily="34" charset="0"/>
              </a:rPr>
              <a:t> and Algorithms - PCA + SMOTE</a:t>
            </a:r>
            <a:endParaRPr lang="en-US" sz="2800" b="1" dirty="0" smtClean="0">
              <a:solidFill>
                <a:srgbClr val="FF0000"/>
              </a:solidFill>
              <a:latin typeface="Arial" panose="020B0604020202020204" pitchFamily="34" charset="0"/>
              <a:cs typeface="Arial" panose="020B0604020202020204" pitchFamily="34" charset="0"/>
            </a:endParaRPr>
          </a:p>
        </p:txBody>
      </p:sp>
      <p:grpSp>
        <p:nvGrpSpPr>
          <p:cNvPr id="12" name="Group 11"/>
          <p:cNvGrpSpPr/>
          <p:nvPr/>
        </p:nvGrpSpPr>
        <p:grpSpPr>
          <a:xfrm>
            <a:off x="133128" y="1824415"/>
            <a:ext cx="4626864" cy="3639312"/>
            <a:chOff x="0" y="0"/>
            <a:chExt cx="3619500" cy="2642870"/>
          </a:xfrm>
        </p:grpSpPr>
        <p:pic>
          <p:nvPicPr>
            <p:cNvPr id="22" name="Picture 21"/>
            <p:cNvPicPr>
              <a:picLocks noChangeAspect="1"/>
            </p:cNvPicPr>
            <p:nvPr/>
          </p:nvPicPr>
          <p:blipFill rotWithShape="1">
            <a:blip r:embed="rId2">
              <a:extLst>
                <a:ext uri="{28A0092B-C50C-407E-A947-70E740481C1C}">
                  <a14:useLocalDpi xmlns:a14="http://schemas.microsoft.com/office/drawing/2010/main" val="0"/>
                </a:ext>
              </a:extLst>
            </a:blip>
            <a:srcRect l="19071" t="31642" r="42307" b="18187"/>
            <a:stretch/>
          </p:blipFill>
          <p:spPr bwMode="auto">
            <a:xfrm>
              <a:off x="0" y="0"/>
              <a:ext cx="3619500" cy="2642870"/>
            </a:xfrm>
            <a:prstGeom prst="rect">
              <a:avLst/>
            </a:prstGeom>
            <a:ln>
              <a:solidFill>
                <a:schemeClr val="tx1"/>
              </a:solidFill>
            </a:ln>
            <a:extLst>
              <a:ext uri="{53640926-AAD7-44D8-BBD7-CCE9431645EC}">
                <a14:shadowObscured xmlns:a14="http://schemas.microsoft.com/office/drawing/2010/main"/>
              </a:ext>
            </a:extLst>
          </p:spPr>
        </p:pic>
        <p:sp>
          <p:nvSpPr>
            <p:cNvPr id="23" name="Rounded Rectangle 22"/>
            <p:cNvSpPr/>
            <p:nvPr/>
          </p:nvSpPr>
          <p:spPr>
            <a:xfrm>
              <a:off x="0" y="400050"/>
              <a:ext cx="3619500" cy="54292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3" name="Group 12"/>
          <p:cNvGrpSpPr/>
          <p:nvPr/>
        </p:nvGrpSpPr>
        <p:grpSpPr>
          <a:xfrm>
            <a:off x="5033417" y="1824415"/>
            <a:ext cx="6748272" cy="2980944"/>
            <a:chOff x="0" y="0"/>
            <a:chExt cx="5943600" cy="2219325"/>
          </a:xfrm>
        </p:grpSpPr>
        <p:pic>
          <p:nvPicPr>
            <p:cNvPr id="14" name="Picture 13" descr="C:\Users\User\AppData\Local\Microsoft\Windows\Temporary Internet Files\Content.MSO\7965670.t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943600" cy="2159000"/>
            </a:xfrm>
            <a:prstGeom prst="rect">
              <a:avLst/>
            </a:prstGeom>
            <a:noFill/>
            <a:ln>
              <a:noFill/>
            </a:ln>
          </p:spPr>
        </p:pic>
        <p:sp>
          <p:nvSpPr>
            <p:cNvPr id="15" name="Rounded Rectangle 14"/>
            <p:cNvSpPr/>
            <p:nvPr/>
          </p:nvSpPr>
          <p:spPr>
            <a:xfrm>
              <a:off x="361950" y="171450"/>
              <a:ext cx="1314450" cy="204787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3" name="Rectangle 2"/>
          <p:cNvSpPr/>
          <p:nvPr/>
        </p:nvSpPr>
        <p:spPr>
          <a:xfrm>
            <a:off x="5953195" y="5146938"/>
            <a:ext cx="4908716" cy="461665"/>
          </a:xfrm>
          <a:prstGeom prst="rect">
            <a:avLst/>
          </a:prstGeom>
        </p:spPr>
        <p:txBody>
          <a:bodyPr wrap="none">
            <a:spAutoFit/>
          </a:bodyPr>
          <a:lstStyle/>
          <a:p>
            <a:r>
              <a:rPr lang="en-US" sz="2400" b="1" dirty="0">
                <a:latin typeface="Arial" panose="020B0604020202020204" pitchFamily="34" charset="0"/>
                <a:ea typeface="Calibri" panose="020F0502020204030204" pitchFamily="34" charset="0"/>
              </a:rPr>
              <a:t>Logistic Regression </a:t>
            </a:r>
            <a:r>
              <a:rPr lang="en-US" sz="2400" b="1" dirty="0">
                <a:latin typeface="Arial" panose="020B0604020202020204" pitchFamily="34" charset="0"/>
                <a:ea typeface="Calibri" panose="020F0502020204030204" pitchFamily="34" charset="0"/>
                <a:sym typeface="Wingdings" panose="05000000000000000000" pitchFamily="2" charset="2"/>
              </a:rPr>
              <a:t> </a:t>
            </a:r>
            <a:r>
              <a:rPr lang="en-US" sz="2400" b="1" dirty="0">
                <a:latin typeface="Arial" panose="020B0604020202020204" pitchFamily="34" charset="0"/>
                <a:ea typeface="Calibri" panose="020F0502020204030204" pitchFamily="34" charset="0"/>
              </a:rPr>
              <a:t>0.903021</a:t>
            </a:r>
          </a:p>
        </p:txBody>
      </p:sp>
      <p:sp>
        <p:nvSpPr>
          <p:cNvPr id="24" name="Slide Number Placeholder 4"/>
          <p:cNvSpPr>
            <a:spLocks noGrp="1"/>
          </p:cNvSpPr>
          <p:nvPr>
            <p:ph type="sldNum" sz="quarter" idx="12"/>
          </p:nvPr>
        </p:nvSpPr>
        <p:spPr>
          <a:xfrm>
            <a:off x="9448800" y="6492875"/>
            <a:ext cx="2743200" cy="365125"/>
          </a:xfrm>
        </p:spPr>
        <p:txBody>
          <a:bodyPr/>
          <a:lstStyle/>
          <a:p>
            <a:fld id="{9D685DC2-0007-477A-94B7-16C95E2C400C}" type="slidenum">
              <a:rPr lang="en-US" smtClean="0"/>
              <a:pPr/>
              <a:t>26</a:t>
            </a:fld>
            <a:r>
              <a:rPr lang="en-US" dirty="0" smtClean="0"/>
              <a:t>/31</a:t>
            </a:r>
            <a:endParaRPr lang="en-US" dirty="0"/>
          </a:p>
        </p:txBody>
      </p:sp>
    </p:spTree>
    <p:extLst>
      <p:ext uri="{BB962C8B-B14F-4D97-AF65-F5344CB8AC3E}">
        <p14:creationId xmlns:p14="http://schemas.microsoft.com/office/powerpoint/2010/main" val="31644913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 y="135253"/>
            <a:ext cx="12192000" cy="707886"/>
          </a:xfrm>
          <a:prstGeom prst="rect">
            <a:avLst/>
          </a:prstGeom>
          <a:noFill/>
        </p:spPr>
        <p:txBody>
          <a:bodyPr wrap="square" rtlCol="0">
            <a:spAutoFit/>
          </a:bodyPr>
          <a:lstStyle/>
          <a:p>
            <a:pPr algn="ctr"/>
            <a:r>
              <a:rPr lang="en-US" sz="4000" b="1" dirty="0" smtClean="0">
                <a:latin typeface="Arial" panose="020B0604020202020204" pitchFamily="34" charset="0"/>
                <a:cs typeface="Arial" panose="020B0604020202020204" pitchFamily="34" charset="0"/>
              </a:rPr>
              <a:t>Modeling</a:t>
            </a:r>
          </a:p>
        </p:txBody>
      </p:sp>
      <p:sp>
        <p:nvSpPr>
          <p:cNvPr id="7" name="Rectangle 6"/>
          <p:cNvSpPr/>
          <p:nvPr/>
        </p:nvSpPr>
        <p:spPr>
          <a:xfrm>
            <a:off x="133128" y="718224"/>
            <a:ext cx="11407707" cy="523220"/>
          </a:xfrm>
          <a:prstGeom prst="rect">
            <a:avLst/>
          </a:prstGeom>
        </p:spPr>
        <p:txBody>
          <a:bodyPr wrap="square">
            <a:spAutoFit/>
          </a:bodyPr>
          <a:lstStyle/>
          <a:p>
            <a:pPr marL="457200" indent="-457200">
              <a:buFont typeface="Arial" panose="020B0604020202020204" pitchFamily="34" charset="0"/>
              <a:buChar char="•"/>
            </a:pPr>
            <a:r>
              <a:rPr lang="en-US" sz="2800" b="1" dirty="0" smtClean="0">
                <a:solidFill>
                  <a:srgbClr val="FF0000"/>
                </a:solidFill>
                <a:latin typeface="Arial" panose="020B0604020202020204" pitchFamily="34" charset="0"/>
                <a:cs typeface="Arial" panose="020B0604020202020204" pitchFamily="34" charset="0"/>
              </a:rPr>
              <a:t>Count-</a:t>
            </a:r>
            <a:r>
              <a:rPr lang="en-US" sz="2800" b="1" dirty="0" err="1" smtClean="0">
                <a:solidFill>
                  <a:srgbClr val="FF0000"/>
                </a:solidFill>
                <a:latin typeface="Arial" panose="020B0604020202020204" pitchFamily="34" charset="0"/>
                <a:cs typeface="Arial" panose="020B0604020202020204" pitchFamily="34" charset="0"/>
              </a:rPr>
              <a:t>Vectorizing</a:t>
            </a:r>
            <a:r>
              <a:rPr lang="en-US" sz="2800" b="1" dirty="0" smtClean="0">
                <a:solidFill>
                  <a:srgbClr val="FF0000"/>
                </a:solidFill>
                <a:latin typeface="Arial" panose="020B0604020202020204" pitchFamily="34" charset="0"/>
                <a:cs typeface="Arial" panose="020B0604020202020204" pitchFamily="34" charset="0"/>
              </a:rPr>
              <a:t> and Algorithms - Truncated SVD + SMOTE</a:t>
            </a:r>
            <a:endParaRPr lang="en-US" sz="2800" b="1" dirty="0" smtClean="0">
              <a:solidFill>
                <a:srgbClr val="FF0000"/>
              </a:solidFill>
              <a:latin typeface="Arial" panose="020B0604020202020204" pitchFamily="34" charset="0"/>
              <a:cs typeface="Arial" panose="020B0604020202020204" pitchFamily="34" charset="0"/>
            </a:endParaRPr>
          </a:p>
        </p:txBody>
      </p:sp>
      <p:grpSp>
        <p:nvGrpSpPr>
          <p:cNvPr id="17" name="Group 16"/>
          <p:cNvGrpSpPr/>
          <p:nvPr/>
        </p:nvGrpSpPr>
        <p:grpSpPr>
          <a:xfrm>
            <a:off x="5443728" y="1888612"/>
            <a:ext cx="6748272" cy="2980944"/>
            <a:chOff x="0" y="0"/>
            <a:chExt cx="5943600" cy="2159000"/>
          </a:xfrm>
        </p:grpSpPr>
        <p:pic>
          <p:nvPicPr>
            <p:cNvPr id="18" name="Picture 17" descr="C:\Users\User\AppData\Local\Microsoft\Windows\Temporary Internet Files\Content.MSO\1E8B5FE.t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943600" cy="2159000"/>
            </a:xfrm>
            <a:prstGeom prst="rect">
              <a:avLst/>
            </a:prstGeom>
            <a:noFill/>
            <a:ln>
              <a:noFill/>
            </a:ln>
          </p:spPr>
        </p:pic>
        <p:sp>
          <p:nvSpPr>
            <p:cNvPr id="19" name="Rounded Rectangle 18"/>
            <p:cNvSpPr/>
            <p:nvPr/>
          </p:nvSpPr>
          <p:spPr>
            <a:xfrm>
              <a:off x="361950" y="152400"/>
              <a:ext cx="1285875" cy="20066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0" name="Group 19"/>
          <p:cNvGrpSpPr/>
          <p:nvPr/>
        </p:nvGrpSpPr>
        <p:grpSpPr>
          <a:xfrm>
            <a:off x="314757" y="1874752"/>
            <a:ext cx="4626864" cy="3639312"/>
            <a:chOff x="0" y="0"/>
            <a:chExt cx="3609975" cy="2666365"/>
          </a:xfrm>
        </p:grpSpPr>
        <p:pic>
          <p:nvPicPr>
            <p:cNvPr id="21" name="Picture 20"/>
            <p:cNvPicPr>
              <a:picLocks noChangeAspect="1"/>
            </p:cNvPicPr>
            <p:nvPr/>
          </p:nvPicPr>
          <p:blipFill rotWithShape="1">
            <a:blip r:embed="rId3">
              <a:extLst>
                <a:ext uri="{28A0092B-C50C-407E-A947-70E740481C1C}">
                  <a14:useLocalDpi xmlns:a14="http://schemas.microsoft.com/office/drawing/2010/main" val="0"/>
                </a:ext>
              </a:extLst>
            </a:blip>
            <a:srcRect l="18910" t="24230" r="41827" b="24173"/>
            <a:stretch/>
          </p:blipFill>
          <p:spPr bwMode="auto">
            <a:xfrm>
              <a:off x="0" y="0"/>
              <a:ext cx="3609975" cy="2666365"/>
            </a:xfrm>
            <a:prstGeom prst="rect">
              <a:avLst/>
            </a:prstGeom>
            <a:ln w="12700">
              <a:solidFill>
                <a:schemeClr val="tx1"/>
              </a:solidFill>
            </a:ln>
            <a:extLst>
              <a:ext uri="{53640926-AAD7-44D8-BBD7-CCE9431645EC}">
                <a14:shadowObscured xmlns:a14="http://schemas.microsoft.com/office/drawing/2010/main"/>
              </a:ext>
            </a:extLst>
          </p:spPr>
        </p:pic>
        <p:sp>
          <p:nvSpPr>
            <p:cNvPr id="24" name="Rounded Rectangle 23"/>
            <p:cNvSpPr/>
            <p:nvPr/>
          </p:nvSpPr>
          <p:spPr>
            <a:xfrm>
              <a:off x="0" y="409575"/>
              <a:ext cx="3609975" cy="54292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2" name="Rectangle 1"/>
          <p:cNvSpPr/>
          <p:nvPr/>
        </p:nvSpPr>
        <p:spPr>
          <a:xfrm>
            <a:off x="6363506" y="4988718"/>
            <a:ext cx="4908716" cy="461665"/>
          </a:xfrm>
          <a:prstGeom prst="rect">
            <a:avLst/>
          </a:prstGeom>
        </p:spPr>
        <p:txBody>
          <a:bodyPr wrap="none">
            <a:spAutoFit/>
          </a:bodyPr>
          <a:lstStyle/>
          <a:p>
            <a:r>
              <a:rPr lang="en-US" sz="2400" b="1" dirty="0">
                <a:latin typeface="Arial" panose="020B0604020202020204" pitchFamily="34" charset="0"/>
                <a:ea typeface="Calibri" panose="020F0502020204030204" pitchFamily="34" charset="0"/>
              </a:rPr>
              <a:t>Logistic Regression </a:t>
            </a:r>
            <a:r>
              <a:rPr lang="en-US" sz="2400" b="1" dirty="0">
                <a:latin typeface="Arial" panose="020B0604020202020204" pitchFamily="34" charset="0"/>
                <a:ea typeface="Calibri" panose="020F0502020204030204" pitchFamily="34" charset="0"/>
                <a:sym typeface="Wingdings" panose="05000000000000000000" pitchFamily="2" charset="2"/>
              </a:rPr>
              <a:t> </a:t>
            </a:r>
            <a:r>
              <a:rPr lang="en-US" sz="2400" b="1" dirty="0">
                <a:latin typeface="Arial" panose="020B0604020202020204" pitchFamily="34" charset="0"/>
                <a:ea typeface="Calibri" panose="020F0502020204030204" pitchFamily="34" charset="0"/>
              </a:rPr>
              <a:t>0.870563</a:t>
            </a:r>
          </a:p>
        </p:txBody>
      </p:sp>
      <p:sp>
        <p:nvSpPr>
          <p:cNvPr id="25" name="Slide Number Placeholder 4"/>
          <p:cNvSpPr>
            <a:spLocks noGrp="1"/>
          </p:cNvSpPr>
          <p:nvPr>
            <p:ph type="sldNum" sz="quarter" idx="12"/>
          </p:nvPr>
        </p:nvSpPr>
        <p:spPr>
          <a:xfrm>
            <a:off x="9448800" y="6492875"/>
            <a:ext cx="2743200" cy="365125"/>
          </a:xfrm>
        </p:spPr>
        <p:txBody>
          <a:bodyPr/>
          <a:lstStyle/>
          <a:p>
            <a:fld id="{9D685DC2-0007-477A-94B7-16C95E2C400C}" type="slidenum">
              <a:rPr lang="en-US" smtClean="0"/>
              <a:pPr/>
              <a:t>27</a:t>
            </a:fld>
            <a:r>
              <a:rPr lang="en-US" dirty="0" smtClean="0"/>
              <a:t>/31</a:t>
            </a:r>
            <a:endParaRPr lang="en-US" dirty="0"/>
          </a:p>
        </p:txBody>
      </p:sp>
    </p:spTree>
    <p:extLst>
      <p:ext uri="{BB962C8B-B14F-4D97-AF65-F5344CB8AC3E}">
        <p14:creationId xmlns:p14="http://schemas.microsoft.com/office/powerpoint/2010/main" val="24455090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 y="135253"/>
            <a:ext cx="12192000" cy="707886"/>
          </a:xfrm>
          <a:prstGeom prst="rect">
            <a:avLst/>
          </a:prstGeom>
          <a:noFill/>
        </p:spPr>
        <p:txBody>
          <a:bodyPr wrap="square" rtlCol="0">
            <a:spAutoFit/>
          </a:bodyPr>
          <a:lstStyle/>
          <a:p>
            <a:pPr algn="ctr"/>
            <a:r>
              <a:rPr lang="en-US" sz="4000" b="1" dirty="0" smtClean="0">
                <a:latin typeface="Arial" panose="020B0604020202020204" pitchFamily="34" charset="0"/>
                <a:cs typeface="Arial" panose="020B0604020202020204" pitchFamily="34" charset="0"/>
              </a:rPr>
              <a:t>Modeling</a:t>
            </a:r>
          </a:p>
        </p:txBody>
      </p:sp>
      <p:sp>
        <p:nvSpPr>
          <p:cNvPr id="7" name="Rectangle 6"/>
          <p:cNvSpPr/>
          <p:nvPr/>
        </p:nvSpPr>
        <p:spPr>
          <a:xfrm>
            <a:off x="133128" y="718224"/>
            <a:ext cx="11407707" cy="523220"/>
          </a:xfrm>
          <a:prstGeom prst="rect">
            <a:avLst/>
          </a:prstGeom>
        </p:spPr>
        <p:txBody>
          <a:bodyPr wrap="square">
            <a:spAutoFit/>
          </a:bodyPr>
          <a:lstStyle/>
          <a:p>
            <a:pPr marL="457200" indent="-457200">
              <a:buFont typeface="Arial" panose="020B0604020202020204" pitchFamily="34" charset="0"/>
              <a:buChar char="•"/>
            </a:pPr>
            <a:r>
              <a:rPr lang="en-US" sz="2800" b="1" dirty="0" smtClean="0">
                <a:solidFill>
                  <a:srgbClr val="FF0000"/>
                </a:solidFill>
                <a:latin typeface="Arial" panose="020B0604020202020204" pitchFamily="34" charset="0"/>
                <a:cs typeface="Arial" panose="020B0604020202020204" pitchFamily="34" charset="0"/>
              </a:rPr>
              <a:t>Word2Vec and Simple Neural Network</a:t>
            </a:r>
            <a:endParaRPr lang="en-US" sz="2800" b="1" dirty="0" smtClean="0">
              <a:solidFill>
                <a:srgbClr val="FF0000"/>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46" y="2783823"/>
            <a:ext cx="7133410" cy="4016289"/>
          </a:xfrm>
          <a:prstGeom prst="rect">
            <a:avLst/>
          </a:prstGeom>
        </p:spPr>
      </p:pic>
      <p:sp>
        <p:nvSpPr>
          <p:cNvPr id="11" name="Rectangle 10"/>
          <p:cNvSpPr/>
          <p:nvPr/>
        </p:nvSpPr>
        <p:spPr>
          <a:xfrm>
            <a:off x="133128" y="1203474"/>
            <a:ext cx="6096000" cy="1569660"/>
          </a:xfrm>
          <a:prstGeom prst="rect">
            <a:avLst/>
          </a:prstGeom>
        </p:spPr>
        <p:txBody>
          <a:bodyPr>
            <a:spAutoFit/>
          </a:bodyPr>
          <a:lstStyle/>
          <a:p>
            <a:r>
              <a:rPr lang="en-US" sz="1200" dirty="0" smtClean="0">
                <a:latin typeface="Arial" panose="020B0604020202020204" pitchFamily="34" charset="0"/>
                <a:cs typeface="Arial" panose="020B0604020202020204" pitchFamily="34" charset="0"/>
              </a:rPr>
              <a:t>{</a:t>
            </a:r>
            <a:r>
              <a:rPr lang="en-US" sz="1200" b="1" dirty="0" smtClean="0">
                <a:latin typeface="Arial" panose="020B0604020202020204" pitchFamily="34" charset="0"/>
                <a:cs typeface="Arial" panose="020B0604020202020204" pitchFamily="34" charset="0"/>
              </a:rPr>
              <a:t>'feel</a:t>
            </a:r>
            <a:r>
              <a:rPr lang="en-US" sz="1200" dirty="0" smtClean="0">
                <a:latin typeface="Arial" panose="020B0604020202020204" pitchFamily="34" charset="0"/>
                <a:cs typeface="Arial" panose="020B0604020202020204" pitchFamily="34" charset="0"/>
              </a:rPr>
              <a:t>': ['feeling', 'felt', 'soft', 'substantial', 'material'],</a:t>
            </a:r>
          </a:p>
          <a:p>
            <a:r>
              <a:rPr lang="en-US" sz="1200" dirty="0" smtClean="0">
                <a:latin typeface="Arial" panose="020B0604020202020204" pitchFamily="34" charset="0"/>
                <a:cs typeface="Arial" panose="020B0604020202020204" pitchFamily="34" charset="0"/>
              </a:rPr>
              <a:t> </a:t>
            </a:r>
            <a:r>
              <a:rPr lang="en-US" sz="1200" b="1" dirty="0" smtClean="0">
                <a:latin typeface="Arial" panose="020B0604020202020204" pitchFamily="34" charset="0"/>
                <a:cs typeface="Arial" panose="020B0604020202020204" pitchFamily="34" charset="0"/>
              </a:rPr>
              <a:t>'good</a:t>
            </a:r>
            <a:r>
              <a:rPr lang="en-US" sz="1200" dirty="0" smtClean="0">
                <a:latin typeface="Arial" panose="020B0604020202020204" pitchFamily="34" charset="0"/>
                <a:cs typeface="Arial" panose="020B0604020202020204" pitchFamily="34" charset="0"/>
              </a:rPr>
              <a:t>': ['decent', 'great', 'nice', 'excellent', 'reasonable'],</a:t>
            </a:r>
          </a:p>
          <a:p>
            <a:r>
              <a:rPr lang="en-US" sz="1200" dirty="0" smtClean="0">
                <a:latin typeface="Arial" panose="020B0604020202020204" pitchFamily="34" charset="0"/>
                <a:cs typeface="Arial" panose="020B0604020202020204" pitchFamily="34" charset="0"/>
              </a:rPr>
              <a:t> </a:t>
            </a:r>
            <a:r>
              <a:rPr lang="en-US" sz="1200" b="1" dirty="0" smtClean="0">
                <a:latin typeface="Arial" panose="020B0604020202020204" pitchFamily="34" charset="0"/>
                <a:cs typeface="Arial" panose="020B0604020202020204" pitchFamily="34" charset="0"/>
              </a:rPr>
              <a:t>'product</a:t>
            </a:r>
            <a:r>
              <a:rPr lang="en-US" sz="1200" dirty="0" smtClean="0">
                <a:latin typeface="Arial" panose="020B0604020202020204" pitchFamily="34" charset="0"/>
                <a:cs typeface="Arial" panose="020B0604020202020204" pitchFamily="34" charset="0"/>
              </a:rPr>
              <a:t>': ['winner', '</a:t>
            </a:r>
            <a:r>
              <a:rPr lang="en-US" sz="1200" dirty="0" err="1" smtClean="0">
                <a:latin typeface="Arial" panose="020B0604020202020204" pitchFamily="34" charset="0"/>
                <a:cs typeface="Arial" panose="020B0604020202020204" pitchFamily="34" charset="0"/>
              </a:rPr>
              <a:t>toolsgadgets</a:t>
            </a:r>
            <a:r>
              <a:rPr lang="en-US" sz="1200" dirty="0" smtClean="0">
                <a:latin typeface="Arial" panose="020B0604020202020204" pitchFamily="34" charset="0"/>
                <a:cs typeface="Arial" panose="020B0604020202020204" pitchFamily="34" charset="0"/>
              </a:rPr>
              <a:t>','disorganization','</a:t>
            </a:r>
            <a:r>
              <a:rPr lang="en-US" sz="1200" dirty="0" err="1" smtClean="0">
                <a:latin typeface="Arial" panose="020B0604020202020204" pitchFamily="34" charset="0"/>
                <a:cs typeface="Arial" panose="020B0604020202020204" pitchFamily="34" charset="0"/>
              </a:rPr>
              <a:t>oxo</a:t>
            </a:r>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highperforming</a:t>
            </a:r>
            <a:r>
              <a:rPr lang="en-US" sz="1200" dirty="0" smtClean="0">
                <a:latin typeface="Arial" panose="020B0604020202020204" pitchFamily="34" charset="0"/>
                <a:cs typeface="Arial" panose="020B0604020202020204" pitchFamily="34" charset="0"/>
              </a:rPr>
              <a:t>'],</a:t>
            </a:r>
          </a:p>
          <a:p>
            <a:r>
              <a:rPr lang="en-US" sz="1200" dirty="0" smtClean="0">
                <a:latin typeface="Arial" panose="020B0604020202020204" pitchFamily="34" charset="0"/>
                <a:cs typeface="Arial" panose="020B0604020202020204" pitchFamily="34" charset="0"/>
              </a:rPr>
              <a:t> </a:t>
            </a:r>
            <a:r>
              <a:rPr lang="en-US" sz="1200" b="1" dirty="0" smtClean="0">
                <a:latin typeface="Arial" panose="020B0604020202020204" pitchFamily="34" charset="0"/>
                <a:cs typeface="Arial" panose="020B0604020202020204" pitchFamily="34" charset="0"/>
              </a:rPr>
              <a:t>'cheap</a:t>
            </a:r>
            <a:r>
              <a:rPr lang="en-US" sz="1200" dirty="0" smtClean="0">
                <a:latin typeface="Arial" panose="020B0604020202020204" pitchFamily="34" charset="0"/>
                <a:cs typeface="Arial" panose="020B0604020202020204" pitchFamily="34" charset="0"/>
              </a:rPr>
              <a:t>': ['flimsy', 'fragile', 'plastic', '</a:t>
            </a:r>
            <a:r>
              <a:rPr lang="en-US" sz="1200" dirty="0" err="1" smtClean="0">
                <a:latin typeface="Arial" panose="020B0604020202020204" pitchFamily="34" charset="0"/>
                <a:cs typeface="Arial" panose="020B0604020202020204" pitchFamily="34" charset="0"/>
              </a:rPr>
              <a:t>walmart</a:t>
            </a:r>
            <a:r>
              <a:rPr lang="en-US" sz="1200" dirty="0" smtClean="0">
                <a:latin typeface="Arial" panose="020B0604020202020204" pitchFamily="34" charset="0"/>
                <a:cs typeface="Arial" panose="020B0604020202020204" pitchFamily="34" charset="0"/>
              </a:rPr>
              <a:t>', 'exponentially'],</a:t>
            </a:r>
          </a:p>
          <a:p>
            <a:r>
              <a:rPr lang="en-US" sz="1200" dirty="0" smtClean="0">
                <a:latin typeface="Arial" panose="020B0604020202020204" pitchFamily="34" charset="0"/>
                <a:cs typeface="Arial" panose="020B0604020202020204" pitchFamily="34" charset="0"/>
              </a:rPr>
              <a:t> </a:t>
            </a:r>
            <a:r>
              <a:rPr lang="en-US" sz="1200" b="1" dirty="0" smtClean="0">
                <a:latin typeface="Arial" panose="020B0604020202020204" pitchFamily="34" charset="0"/>
                <a:cs typeface="Arial" panose="020B0604020202020204" pitchFamily="34" charset="0"/>
              </a:rPr>
              <a:t>'beauty</a:t>
            </a:r>
            <a:r>
              <a:rPr lang="en-US" sz="1200" dirty="0" smtClean="0">
                <a:latin typeface="Arial" panose="020B0604020202020204" pitchFamily="34" charset="0"/>
                <a:cs typeface="Arial" panose="020B0604020202020204" pitchFamily="34" charset="0"/>
              </a:rPr>
              <a:t>': ['chic', 'toned', 'minimalist', 'decorated', 'classy'],</a:t>
            </a:r>
          </a:p>
          <a:p>
            <a:r>
              <a:rPr lang="en-US" sz="1200" dirty="0" smtClean="0">
                <a:latin typeface="Arial" panose="020B0604020202020204" pitchFamily="34" charset="0"/>
                <a:cs typeface="Arial" panose="020B0604020202020204" pitchFamily="34" charset="0"/>
              </a:rPr>
              <a:t> </a:t>
            </a:r>
            <a:r>
              <a:rPr lang="en-US" sz="1200" b="1" dirty="0" smtClean="0">
                <a:latin typeface="Arial" panose="020B0604020202020204" pitchFamily="34" charset="0"/>
                <a:cs typeface="Arial" panose="020B0604020202020204" pitchFamily="34" charset="0"/>
              </a:rPr>
              <a:t>'bad</a:t>
            </a:r>
            <a:r>
              <a:rPr lang="en-US" sz="1200" dirty="0" smtClean="0">
                <a:latin typeface="Arial" panose="020B0604020202020204" pitchFamily="34" charset="0"/>
                <a:cs typeface="Arial" panose="020B0604020202020204" pitchFamily="34" charset="0"/>
              </a:rPr>
              <a:t>': ['complain', 'okay', 'theory', 'fulfill', 'bother'],</a:t>
            </a:r>
          </a:p>
          <a:p>
            <a:r>
              <a:rPr lang="en-US" sz="1200" dirty="0" smtClean="0">
                <a:latin typeface="Arial" panose="020B0604020202020204" pitchFamily="34" charset="0"/>
                <a:cs typeface="Arial" panose="020B0604020202020204" pitchFamily="34" charset="0"/>
              </a:rPr>
              <a:t> </a:t>
            </a:r>
            <a:r>
              <a:rPr lang="en-US" sz="1200" b="1" dirty="0" smtClean="0">
                <a:latin typeface="Arial" panose="020B0604020202020204" pitchFamily="34" charset="0"/>
                <a:cs typeface="Arial" panose="020B0604020202020204" pitchFamily="34" charset="0"/>
              </a:rPr>
              <a:t>'skin</a:t>
            </a:r>
            <a:r>
              <a:rPr lang="en-US" sz="1200" dirty="0" smtClean="0">
                <a:latin typeface="Arial" panose="020B0604020202020204" pitchFamily="34" charset="0"/>
                <a:cs typeface="Arial" panose="020B0604020202020204" pitchFamily="34" charset="0"/>
              </a:rPr>
              <a:t>': ['peeling', 'starch', 'slicing', 'dicing', 'pit'],</a:t>
            </a:r>
          </a:p>
          <a:p>
            <a:r>
              <a:rPr lang="en-US" sz="1200" dirty="0" smtClean="0">
                <a:latin typeface="Arial" panose="020B0604020202020204" pitchFamily="34" charset="0"/>
                <a:cs typeface="Arial" panose="020B0604020202020204" pitchFamily="34" charset="0"/>
              </a:rPr>
              <a:t> </a:t>
            </a:r>
            <a:r>
              <a:rPr lang="en-US" sz="1200" b="1" dirty="0" smtClean="0">
                <a:latin typeface="Arial" panose="020B0604020202020204" pitchFamily="34" charset="0"/>
                <a:cs typeface="Arial" panose="020B0604020202020204" pitchFamily="34" charset="0"/>
              </a:rPr>
              <a:t>'fragrance</a:t>
            </a:r>
            <a:r>
              <a:rPr lang="en-US" sz="1200" dirty="0" smtClean="0">
                <a:latin typeface="Arial" panose="020B0604020202020204" pitchFamily="34" charset="0"/>
                <a:cs typeface="Arial" panose="020B0604020202020204" pitchFamily="34" charset="0"/>
              </a:rPr>
              <a:t>': ['fizz', '</a:t>
            </a:r>
            <a:r>
              <a:rPr lang="en-US" sz="1200" dirty="0" err="1" smtClean="0">
                <a:latin typeface="Arial" panose="020B0604020202020204" pitchFamily="34" charset="0"/>
                <a:cs typeface="Arial" panose="020B0604020202020204" pitchFamily="34" charset="0"/>
              </a:rPr>
              <a:t>los</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angeles</a:t>
            </a:r>
            <a:r>
              <a:rPr lang="en-US" sz="1200" dirty="0" smtClean="0">
                <a:latin typeface="Arial" panose="020B0604020202020204" pitchFamily="34" charset="0"/>
                <a:cs typeface="Arial" panose="020B0604020202020204" pitchFamily="34" charset="0"/>
              </a:rPr>
              <a:t>', 'geyser', 'rainwater']}</a:t>
            </a:r>
            <a:endParaRPr lang="en-US" sz="1200" dirty="0">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0925" y="1522157"/>
            <a:ext cx="4839803" cy="3353564"/>
          </a:xfrm>
          <a:prstGeom prst="rect">
            <a:avLst/>
          </a:prstGeom>
        </p:spPr>
      </p:pic>
      <p:sp>
        <p:nvSpPr>
          <p:cNvPr id="23" name="Slide Number Placeholder 4"/>
          <p:cNvSpPr>
            <a:spLocks noGrp="1"/>
          </p:cNvSpPr>
          <p:nvPr>
            <p:ph type="sldNum" sz="quarter" idx="12"/>
          </p:nvPr>
        </p:nvSpPr>
        <p:spPr>
          <a:xfrm>
            <a:off x="9448800" y="6492875"/>
            <a:ext cx="2743200" cy="365125"/>
          </a:xfrm>
        </p:spPr>
        <p:txBody>
          <a:bodyPr/>
          <a:lstStyle/>
          <a:p>
            <a:fld id="{9D685DC2-0007-477A-94B7-16C95E2C400C}" type="slidenum">
              <a:rPr lang="en-US" smtClean="0"/>
              <a:pPr/>
              <a:t>28</a:t>
            </a:fld>
            <a:r>
              <a:rPr lang="en-US" dirty="0" smtClean="0"/>
              <a:t>/31</a:t>
            </a:r>
            <a:endParaRPr lang="en-US" dirty="0"/>
          </a:p>
        </p:txBody>
      </p:sp>
    </p:spTree>
    <p:extLst>
      <p:ext uri="{BB962C8B-B14F-4D97-AF65-F5344CB8AC3E}">
        <p14:creationId xmlns:p14="http://schemas.microsoft.com/office/powerpoint/2010/main" val="14895915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 y="135253"/>
            <a:ext cx="12192000" cy="707886"/>
          </a:xfrm>
          <a:prstGeom prst="rect">
            <a:avLst/>
          </a:prstGeom>
          <a:noFill/>
        </p:spPr>
        <p:txBody>
          <a:bodyPr wrap="square" rtlCol="0">
            <a:spAutoFit/>
          </a:bodyPr>
          <a:lstStyle/>
          <a:p>
            <a:pPr algn="ctr"/>
            <a:r>
              <a:rPr lang="en-US" sz="4000" b="1" dirty="0" smtClean="0">
                <a:latin typeface="Arial" panose="020B0604020202020204" pitchFamily="34" charset="0"/>
                <a:cs typeface="Arial" panose="020B0604020202020204" pitchFamily="34" charset="0"/>
              </a:rPr>
              <a:t>Summary</a:t>
            </a:r>
          </a:p>
        </p:txBody>
      </p:sp>
      <p:sp>
        <p:nvSpPr>
          <p:cNvPr id="2" name="Rectangle 1"/>
          <p:cNvSpPr/>
          <p:nvPr/>
        </p:nvSpPr>
        <p:spPr>
          <a:xfrm>
            <a:off x="408705" y="1241444"/>
            <a:ext cx="11374582" cy="5262979"/>
          </a:xfrm>
          <a:prstGeom prst="rect">
            <a:avLst/>
          </a:prstGeom>
        </p:spPr>
        <p:txBody>
          <a:bodyPr wrap="square">
            <a:spAutoFit/>
          </a:bodyPr>
          <a:lstStyle/>
          <a:p>
            <a:pPr marL="457200" indent="-457200">
              <a:buFont typeface="Arial" panose="020B0604020202020204" pitchFamily="34" charset="0"/>
              <a:buChar char="•"/>
            </a:pPr>
            <a:r>
              <a:rPr lang="en-US" sz="2800" b="1" dirty="0" smtClean="0">
                <a:latin typeface="Arial" panose="020B0604020202020204" pitchFamily="34" charset="0"/>
                <a:cs typeface="Arial" panose="020B0604020202020204" pitchFamily="34" charset="0"/>
              </a:rPr>
              <a:t>In this project, I tried to predict the rating scores based on the reviews left by the customers. Before going through the model result, it is explicitly shown that data set preparation and feature engineering are as much as important as the model creation. </a:t>
            </a:r>
          </a:p>
          <a:p>
            <a:pPr marL="457200" indent="-457200">
              <a:buFont typeface="Arial" panose="020B0604020202020204" pitchFamily="34" charset="0"/>
              <a:buChar char="•"/>
            </a:pPr>
            <a:r>
              <a:rPr lang="en-US" sz="2800" b="1" dirty="0" smtClean="0">
                <a:latin typeface="Arial" panose="020B0604020202020204" pitchFamily="34" charset="0"/>
                <a:cs typeface="Arial" panose="020B0604020202020204" pitchFamily="34" charset="0"/>
              </a:rPr>
              <a:t>I applied; </a:t>
            </a:r>
          </a:p>
          <a:p>
            <a:r>
              <a:rPr lang="en-US" sz="2800" b="1" dirty="0" smtClean="0">
                <a:latin typeface="Arial" panose="020B0604020202020204" pitchFamily="34" charset="0"/>
                <a:cs typeface="Arial" panose="020B0604020202020204" pitchFamily="34" charset="0"/>
              </a:rPr>
              <a:t>	- Count Vector, TF-IDF, Hashing Vector, Word2Vec </a:t>
            </a:r>
          </a:p>
          <a:p>
            <a:r>
              <a:rPr lang="en-US" sz="2800" b="1" dirty="0" smtClean="0">
                <a:latin typeface="Arial" panose="020B0604020202020204" pitchFamily="34" charset="0"/>
                <a:cs typeface="Arial" panose="020B0604020202020204" pitchFamily="34" charset="0"/>
              </a:rPr>
              <a:t>	- Classification Models and Simple Neural Network </a:t>
            </a:r>
          </a:p>
          <a:p>
            <a:r>
              <a:rPr lang="en-US" sz="2800" b="1" dirty="0" smtClean="0">
                <a:latin typeface="Arial" panose="020B0604020202020204" pitchFamily="34" charset="0"/>
                <a:cs typeface="Arial" panose="020B0604020202020204" pitchFamily="34" charset="0"/>
              </a:rPr>
              <a:t>	- Adding most and least common words to </a:t>
            </a:r>
            <a:r>
              <a:rPr lang="en-US" sz="2800" b="1" dirty="0" err="1" smtClean="0">
                <a:latin typeface="Arial" panose="020B0604020202020204" pitchFamily="34" charset="0"/>
                <a:cs typeface="Arial" panose="020B0604020202020204" pitchFamily="34" charset="0"/>
              </a:rPr>
              <a:t>CountVect</a:t>
            </a:r>
            <a:r>
              <a:rPr lang="en-US" sz="2800" b="1" dirty="0" smtClean="0">
                <a:latin typeface="Arial" panose="020B0604020202020204" pitchFamily="34" charset="0"/>
                <a:cs typeface="Arial" panose="020B0604020202020204" pitchFamily="34" charset="0"/>
              </a:rPr>
              <a:t>, </a:t>
            </a:r>
          </a:p>
          <a:p>
            <a:r>
              <a:rPr lang="en-US" sz="2800" b="1" dirty="0" smtClean="0">
                <a:latin typeface="Arial" panose="020B0604020202020204" pitchFamily="34" charset="0"/>
                <a:cs typeface="Arial" panose="020B0604020202020204" pitchFamily="34" charset="0"/>
              </a:rPr>
              <a:t>	- SMOTE, </a:t>
            </a:r>
          </a:p>
          <a:p>
            <a:r>
              <a:rPr lang="en-US" sz="2800" b="1" dirty="0" smtClean="0">
                <a:latin typeface="Arial" panose="020B0604020202020204" pitchFamily="34" charset="0"/>
                <a:cs typeface="Arial" panose="020B0604020202020204" pitchFamily="34" charset="0"/>
              </a:rPr>
              <a:t>	- PCA + SMOTE </a:t>
            </a:r>
          </a:p>
          <a:p>
            <a:r>
              <a:rPr lang="en-US" sz="2800" b="1" dirty="0" smtClean="0">
                <a:latin typeface="Arial" panose="020B0604020202020204" pitchFamily="34" charset="0"/>
                <a:cs typeface="Arial" panose="020B0604020202020204" pitchFamily="34" charset="0"/>
              </a:rPr>
              <a:t>	- Truncated SVD + SMOTE </a:t>
            </a:r>
          </a:p>
        </p:txBody>
      </p:sp>
      <p:sp>
        <p:nvSpPr>
          <p:cNvPr id="10" name="Slide Number Placeholder 4"/>
          <p:cNvSpPr>
            <a:spLocks noGrp="1"/>
          </p:cNvSpPr>
          <p:nvPr>
            <p:ph type="sldNum" sz="quarter" idx="12"/>
          </p:nvPr>
        </p:nvSpPr>
        <p:spPr>
          <a:xfrm>
            <a:off x="9448800" y="6492875"/>
            <a:ext cx="2743200" cy="365125"/>
          </a:xfrm>
        </p:spPr>
        <p:txBody>
          <a:bodyPr/>
          <a:lstStyle/>
          <a:p>
            <a:fld id="{9D685DC2-0007-477A-94B7-16C95E2C400C}" type="slidenum">
              <a:rPr lang="en-US" smtClean="0"/>
              <a:pPr/>
              <a:t>29</a:t>
            </a:fld>
            <a:r>
              <a:rPr lang="en-US" dirty="0" smtClean="0"/>
              <a:t>/31</a:t>
            </a:r>
            <a:endParaRPr lang="en-US" dirty="0"/>
          </a:p>
        </p:txBody>
      </p:sp>
    </p:spTree>
    <p:extLst>
      <p:ext uri="{BB962C8B-B14F-4D97-AF65-F5344CB8AC3E}">
        <p14:creationId xmlns:p14="http://schemas.microsoft.com/office/powerpoint/2010/main" val="8390953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 y="135253"/>
            <a:ext cx="12192000" cy="707886"/>
          </a:xfrm>
          <a:prstGeom prst="rect">
            <a:avLst/>
          </a:prstGeom>
          <a:noFill/>
        </p:spPr>
        <p:txBody>
          <a:bodyPr wrap="square" rtlCol="0">
            <a:spAutoFit/>
          </a:bodyPr>
          <a:lstStyle/>
          <a:p>
            <a:pPr algn="ctr"/>
            <a:r>
              <a:rPr lang="en-US" sz="4000" b="1" dirty="0" smtClean="0">
                <a:latin typeface="Arial" panose="020B0604020202020204" pitchFamily="34" charset="0"/>
                <a:cs typeface="Arial" panose="020B0604020202020204" pitchFamily="34" charset="0"/>
              </a:rPr>
              <a:t>Introduction</a:t>
            </a:r>
          </a:p>
        </p:txBody>
      </p:sp>
      <p:sp>
        <p:nvSpPr>
          <p:cNvPr id="11" name="Rectangle 10"/>
          <p:cNvSpPr/>
          <p:nvPr/>
        </p:nvSpPr>
        <p:spPr>
          <a:xfrm>
            <a:off x="133128" y="926049"/>
            <a:ext cx="11407707" cy="523220"/>
          </a:xfrm>
          <a:prstGeom prst="rect">
            <a:avLst/>
          </a:prstGeom>
        </p:spPr>
        <p:txBody>
          <a:bodyPr wrap="square">
            <a:spAutoFit/>
          </a:bodyPr>
          <a:lstStyle/>
          <a:p>
            <a:pPr marL="457200" indent="-457200">
              <a:buFont typeface="Arial" panose="020B0604020202020204" pitchFamily="34" charset="0"/>
              <a:buChar char="•"/>
            </a:pPr>
            <a:r>
              <a:rPr lang="en-US" sz="2800" b="1" dirty="0" smtClean="0">
                <a:solidFill>
                  <a:srgbClr val="FF0000"/>
                </a:solidFill>
                <a:latin typeface="Arial" panose="020B0604020202020204" pitchFamily="34" charset="0"/>
                <a:cs typeface="Arial" panose="020B0604020202020204" pitchFamily="34" charset="0"/>
              </a:rPr>
              <a:t>Problem Statement</a:t>
            </a:r>
          </a:p>
        </p:txBody>
      </p:sp>
      <p:sp>
        <p:nvSpPr>
          <p:cNvPr id="13" name="Rectangle 12"/>
          <p:cNvSpPr/>
          <p:nvPr/>
        </p:nvSpPr>
        <p:spPr>
          <a:xfrm>
            <a:off x="133128" y="1423921"/>
            <a:ext cx="11407707" cy="954107"/>
          </a:xfrm>
          <a:prstGeom prst="rect">
            <a:avLst/>
          </a:prstGeom>
        </p:spPr>
        <p:txBody>
          <a:bodyPr wrap="square">
            <a:spAutoFit/>
          </a:bodyPr>
          <a:lstStyle/>
          <a:p>
            <a:r>
              <a:rPr lang="en-US" sz="2800" dirty="0" smtClean="0">
                <a:latin typeface="Arial" panose="020B0604020202020204" pitchFamily="34" charset="0"/>
                <a:cs typeface="Arial" panose="020B0604020202020204" pitchFamily="34" charset="0"/>
              </a:rPr>
              <a:t>	Can we predict </a:t>
            </a:r>
            <a:r>
              <a:rPr lang="en-US" sz="2800" dirty="0">
                <a:latin typeface="Arial" panose="020B0604020202020204" pitchFamily="34" charset="0"/>
                <a:cs typeface="Arial" panose="020B0604020202020204" pitchFamily="34" charset="0"/>
              </a:rPr>
              <a:t>whether a user liked a product or </a:t>
            </a:r>
            <a:r>
              <a:rPr lang="en-US" sz="2800" dirty="0" smtClean="0">
                <a:latin typeface="Arial" panose="020B0604020202020204" pitchFamily="34" charset="0"/>
                <a:cs typeface="Arial" panose="020B0604020202020204" pitchFamily="34" charset="0"/>
              </a:rPr>
              <a:t>not based </a:t>
            </a:r>
            <a:r>
              <a:rPr lang="en-US" sz="2800" dirty="0">
                <a:latin typeface="Arial" panose="020B0604020202020204" pitchFamily="34" charset="0"/>
                <a:cs typeface="Arial" panose="020B0604020202020204" pitchFamily="34" charset="0"/>
              </a:rPr>
              <a:t>on their </a:t>
            </a:r>
            <a:r>
              <a:rPr lang="en-US" sz="2800" dirty="0" smtClean="0">
                <a:latin typeface="Arial" panose="020B0604020202020204" pitchFamily="34" charset="0"/>
                <a:cs typeface="Arial" panose="020B0604020202020204" pitchFamily="34" charset="0"/>
              </a:rPr>
              <a:t>reviews? </a:t>
            </a:r>
            <a:endParaRPr lang="en-US" sz="2800" dirty="0">
              <a:latin typeface="Arial" panose="020B0604020202020204" pitchFamily="34" charset="0"/>
              <a:cs typeface="Arial" panose="020B0604020202020204" pitchFamily="34" charset="0"/>
            </a:endParaRPr>
          </a:p>
        </p:txBody>
      </p:sp>
      <p:grpSp>
        <p:nvGrpSpPr>
          <p:cNvPr id="3" name="Group 2"/>
          <p:cNvGrpSpPr/>
          <p:nvPr/>
        </p:nvGrpSpPr>
        <p:grpSpPr>
          <a:xfrm>
            <a:off x="734295" y="2400478"/>
            <a:ext cx="10055561" cy="3139701"/>
            <a:chOff x="734295" y="2400478"/>
            <a:chExt cx="10055561" cy="3139701"/>
          </a:xfrm>
        </p:grpSpPr>
        <p:pic>
          <p:nvPicPr>
            <p:cNvPr id="7" name="Picture 6">
              <a:extLst>
                <a:ext uri="{FF2B5EF4-FFF2-40B4-BE49-F238E27FC236}">
                  <a16:creationId xmlns:a16="http://schemas.microsoft.com/office/drawing/2014/main" id="{9CFF4349-FE73-4F68-BB13-9CD5639F5EB9}"/>
                </a:ext>
              </a:extLst>
            </p:cNvPr>
            <p:cNvPicPr>
              <a:picLocks noChangeAspect="1"/>
            </p:cNvPicPr>
            <p:nvPr/>
          </p:nvPicPr>
          <p:blipFill>
            <a:blip r:embed="rId2"/>
            <a:stretch>
              <a:fillRect/>
            </a:stretch>
          </p:blipFill>
          <p:spPr>
            <a:xfrm>
              <a:off x="734295" y="2618101"/>
              <a:ext cx="2770908" cy="2408488"/>
            </a:xfrm>
            <a:prstGeom prst="rect">
              <a:avLst/>
            </a:prstGeom>
          </p:spPr>
        </p:pic>
        <p:pic>
          <p:nvPicPr>
            <p:cNvPr id="10" name="Picture 9">
              <a:extLst>
                <a:ext uri="{FF2B5EF4-FFF2-40B4-BE49-F238E27FC236}">
                  <a16:creationId xmlns:a16="http://schemas.microsoft.com/office/drawing/2014/main" id="{1F68F998-AFF4-4293-8DFD-E5FD172E2225}"/>
                </a:ext>
              </a:extLst>
            </p:cNvPr>
            <p:cNvPicPr>
              <a:picLocks noChangeAspect="1"/>
            </p:cNvPicPr>
            <p:nvPr/>
          </p:nvPicPr>
          <p:blipFill>
            <a:blip r:embed="rId3"/>
            <a:stretch>
              <a:fillRect/>
            </a:stretch>
          </p:blipFill>
          <p:spPr>
            <a:xfrm>
              <a:off x="6697789" y="3213913"/>
              <a:ext cx="3443738" cy="1277666"/>
            </a:xfrm>
            <a:prstGeom prst="rect">
              <a:avLst/>
            </a:prstGeom>
          </p:spPr>
        </p:pic>
        <p:sp>
          <p:nvSpPr>
            <p:cNvPr id="16" name="Title 1">
              <a:extLst>
                <a:ext uri="{FF2B5EF4-FFF2-40B4-BE49-F238E27FC236}">
                  <a16:creationId xmlns:a16="http://schemas.microsoft.com/office/drawing/2014/main" id="{C228933F-7871-4FD7-8568-158195AB8780}"/>
                </a:ext>
              </a:extLst>
            </p:cNvPr>
            <p:cNvSpPr txBox="1">
              <a:spLocks/>
            </p:cNvSpPr>
            <p:nvPr/>
          </p:nvSpPr>
          <p:spPr>
            <a:xfrm>
              <a:off x="6420509" y="2400478"/>
              <a:ext cx="3998296" cy="654893"/>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0070C0"/>
                  </a:solidFill>
                  <a:latin typeface="Arial" panose="020B0604020202020204" pitchFamily="34" charset="0"/>
                  <a:cs typeface="Arial" panose="020B0604020202020204" pitchFamily="34" charset="0"/>
                </a:rPr>
                <a:t>Classification Model</a:t>
              </a:r>
            </a:p>
          </p:txBody>
        </p:sp>
        <p:sp>
          <p:nvSpPr>
            <p:cNvPr id="18" name="Arrow: Right 8">
              <a:extLst>
                <a:ext uri="{FF2B5EF4-FFF2-40B4-BE49-F238E27FC236}">
                  <a16:creationId xmlns:a16="http://schemas.microsoft.com/office/drawing/2014/main" id="{0C4838AB-9E32-442D-920F-AE3B8107237D}"/>
                </a:ext>
              </a:extLst>
            </p:cNvPr>
            <p:cNvSpPr/>
            <p:nvPr/>
          </p:nvSpPr>
          <p:spPr>
            <a:xfrm>
              <a:off x="3972241" y="3434945"/>
              <a:ext cx="1864740" cy="8356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9423AA92-C2D6-4FF7-8CB9-CB2F7657BFF8}"/>
                </a:ext>
              </a:extLst>
            </p:cNvPr>
            <p:cNvSpPr txBox="1">
              <a:spLocks/>
            </p:cNvSpPr>
            <p:nvPr/>
          </p:nvSpPr>
          <p:spPr>
            <a:xfrm>
              <a:off x="6049459" y="4751363"/>
              <a:ext cx="4740397" cy="78881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b="1" dirty="0" smtClean="0">
                  <a:solidFill>
                    <a:srgbClr val="0070C0"/>
                  </a:solidFill>
                  <a:latin typeface="Arial" panose="020B0604020202020204" pitchFamily="34" charset="0"/>
                  <a:cs typeface="Arial" panose="020B0604020202020204" pitchFamily="34" charset="0"/>
                </a:rPr>
                <a:t>NLP Sentiment </a:t>
              </a:r>
              <a:r>
                <a:rPr lang="en-US" sz="3000" b="1" dirty="0">
                  <a:solidFill>
                    <a:srgbClr val="0070C0"/>
                  </a:solidFill>
                  <a:latin typeface="Arial" panose="020B0604020202020204" pitchFamily="34" charset="0"/>
                  <a:cs typeface="Arial" panose="020B0604020202020204" pitchFamily="34" charset="0"/>
                </a:rPr>
                <a:t>Analysis</a:t>
              </a:r>
            </a:p>
          </p:txBody>
        </p:sp>
      </p:grpSp>
      <p:sp>
        <p:nvSpPr>
          <p:cNvPr id="21" name="Slide Number Placeholder 4"/>
          <p:cNvSpPr>
            <a:spLocks noGrp="1"/>
          </p:cNvSpPr>
          <p:nvPr>
            <p:ph type="sldNum" sz="quarter" idx="12"/>
          </p:nvPr>
        </p:nvSpPr>
        <p:spPr>
          <a:xfrm>
            <a:off x="9448800" y="6492875"/>
            <a:ext cx="2743200" cy="365125"/>
          </a:xfrm>
        </p:spPr>
        <p:txBody>
          <a:bodyPr/>
          <a:lstStyle/>
          <a:p>
            <a:fld id="{9D685DC2-0007-477A-94B7-16C95E2C400C}" type="slidenum">
              <a:rPr lang="en-US" smtClean="0"/>
              <a:pPr/>
              <a:t>3</a:t>
            </a:fld>
            <a:r>
              <a:rPr lang="en-US" dirty="0" smtClean="0"/>
              <a:t>/31</a:t>
            </a:r>
            <a:endParaRPr lang="en-US" dirty="0"/>
          </a:p>
        </p:txBody>
      </p:sp>
    </p:spTree>
    <p:extLst>
      <p:ext uri="{BB962C8B-B14F-4D97-AF65-F5344CB8AC3E}">
        <p14:creationId xmlns:p14="http://schemas.microsoft.com/office/powerpoint/2010/main" val="27831620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 y="135253"/>
            <a:ext cx="12192000" cy="707886"/>
          </a:xfrm>
          <a:prstGeom prst="rect">
            <a:avLst/>
          </a:prstGeom>
          <a:noFill/>
        </p:spPr>
        <p:txBody>
          <a:bodyPr wrap="square" rtlCol="0">
            <a:spAutoFit/>
          </a:bodyPr>
          <a:lstStyle/>
          <a:p>
            <a:pPr algn="ctr"/>
            <a:r>
              <a:rPr lang="en-US" sz="4000" b="1" dirty="0" smtClean="0">
                <a:latin typeface="Arial" panose="020B0604020202020204" pitchFamily="34" charset="0"/>
                <a:cs typeface="Arial" panose="020B0604020202020204" pitchFamily="34" charset="0"/>
              </a:rPr>
              <a:t>Conclusion</a:t>
            </a:r>
          </a:p>
        </p:txBody>
      </p:sp>
      <p:sp>
        <p:nvSpPr>
          <p:cNvPr id="2" name="Rectangle 1"/>
          <p:cNvSpPr/>
          <p:nvPr/>
        </p:nvSpPr>
        <p:spPr>
          <a:xfrm>
            <a:off x="408705" y="1241444"/>
            <a:ext cx="11374582" cy="4401205"/>
          </a:xfrm>
          <a:prstGeom prst="rect">
            <a:avLst/>
          </a:prstGeom>
        </p:spPr>
        <p:txBody>
          <a:bodyPr wrap="square">
            <a:spAutoFit/>
          </a:bodyPr>
          <a:lstStyle/>
          <a:p>
            <a:pPr marL="457200" indent="-457200">
              <a:buFont typeface="Arial" panose="020B0604020202020204" pitchFamily="34" charset="0"/>
              <a:buChar char="•"/>
            </a:pPr>
            <a:r>
              <a:rPr lang="en-US" sz="2800" b="1" dirty="0" smtClean="0">
                <a:latin typeface="Arial" panose="020B0604020202020204" pitchFamily="34" charset="0"/>
                <a:cs typeface="Arial" panose="020B0604020202020204" pitchFamily="34" charset="0"/>
              </a:rPr>
              <a:t>I would suggest to go with </a:t>
            </a:r>
            <a:r>
              <a:rPr lang="en-US" sz="2800" b="1" dirty="0" err="1" smtClean="0">
                <a:latin typeface="Arial" panose="020B0604020202020204" pitchFamily="34" charset="0"/>
                <a:cs typeface="Arial" panose="020B0604020202020204" pitchFamily="34" charset="0"/>
              </a:rPr>
              <a:t>XGboosting</a:t>
            </a:r>
            <a:r>
              <a:rPr lang="en-US" sz="2800" b="1" dirty="0" smtClean="0">
                <a:latin typeface="Arial" panose="020B0604020202020204" pitchFamily="34" charset="0"/>
                <a:cs typeface="Arial" panose="020B0604020202020204" pitchFamily="34" charset="0"/>
              </a:rPr>
              <a:t> with Hash </a:t>
            </a:r>
            <a:r>
              <a:rPr lang="en-US" sz="2800" b="1" dirty="0" err="1" smtClean="0">
                <a:latin typeface="Arial" panose="020B0604020202020204" pitchFamily="34" charset="0"/>
                <a:cs typeface="Arial" panose="020B0604020202020204" pitchFamily="34" charset="0"/>
              </a:rPr>
              <a:t>Vectorizing</a:t>
            </a:r>
            <a:r>
              <a:rPr lang="en-US" sz="2800" b="1" dirty="0" smtClean="0">
                <a:latin typeface="Arial" panose="020B0604020202020204" pitchFamily="34" charset="0"/>
                <a:cs typeface="Arial" panose="020B0604020202020204" pitchFamily="34" charset="0"/>
              </a:rPr>
              <a:t> (f1 score is 0.941092)  or Logistic Regression with Count </a:t>
            </a:r>
            <a:r>
              <a:rPr lang="en-US" sz="2800" b="1" dirty="0" err="1" smtClean="0">
                <a:latin typeface="Arial" panose="020B0604020202020204" pitchFamily="34" charset="0"/>
                <a:cs typeface="Arial" panose="020B0604020202020204" pitchFamily="34" charset="0"/>
              </a:rPr>
              <a:t>Vectorizing</a:t>
            </a:r>
            <a:r>
              <a:rPr lang="en-US" sz="2800" b="1" dirty="0" smtClean="0">
                <a:latin typeface="Arial" panose="020B0604020202020204" pitchFamily="34" charset="0"/>
                <a:cs typeface="Arial" panose="020B0604020202020204" pitchFamily="34" charset="0"/>
              </a:rPr>
              <a:t> (f1 score is 0.937147) in deploying section. </a:t>
            </a:r>
          </a:p>
          <a:p>
            <a:endParaRPr lang="en-US" sz="2800" b="1"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b="1" dirty="0" smtClean="0">
                <a:latin typeface="Arial" panose="020B0604020202020204" pitchFamily="34" charset="0"/>
                <a:cs typeface="Arial" panose="020B0604020202020204" pitchFamily="34" charset="0"/>
              </a:rPr>
              <a:t>Adding most and least common words to the stop word list did not have impact on models’ performance. </a:t>
            </a:r>
          </a:p>
          <a:p>
            <a:endParaRPr lang="en-US" sz="2800" b="1"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b="1" dirty="0" smtClean="0">
                <a:latin typeface="Arial" panose="020B0604020202020204" pitchFamily="34" charset="0"/>
                <a:cs typeface="Arial" panose="020B0604020202020204" pitchFamily="34" charset="0"/>
              </a:rPr>
              <a:t>Resampling technique and linear dimensionality reduction did not make a positive improvement of the model accuracy but decreased the model performance. </a:t>
            </a:r>
          </a:p>
        </p:txBody>
      </p:sp>
      <p:sp>
        <p:nvSpPr>
          <p:cNvPr id="6" name="Slide Number Placeholder 4"/>
          <p:cNvSpPr>
            <a:spLocks noGrp="1"/>
          </p:cNvSpPr>
          <p:nvPr>
            <p:ph type="sldNum" sz="quarter" idx="12"/>
          </p:nvPr>
        </p:nvSpPr>
        <p:spPr>
          <a:xfrm>
            <a:off x="9448800" y="6492875"/>
            <a:ext cx="2743200" cy="365125"/>
          </a:xfrm>
        </p:spPr>
        <p:txBody>
          <a:bodyPr/>
          <a:lstStyle/>
          <a:p>
            <a:fld id="{9D685DC2-0007-477A-94B7-16C95E2C400C}" type="slidenum">
              <a:rPr lang="en-US" smtClean="0"/>
              <a:pPr/>
              <a:t>30</a:t>
            </a:fld>
            <a:r>
              <a:rPr lang="en-US" dirty="0" smtClean="0"/>
              <a:t>/31</a:t>
            </a:r>
            <a:endParaRPr lang="en-US" dirty="0"/>
          </a:p>
        </p:txBody>
      </p:sp>
    </p:spTree>
    <p:extLst>
      <p:ext uri="{BB962C8B-B14F-4D97-AF65-F5344CB8AC3E}">
        <p14:creationId xmlns:p14="http://schemas.microsoft.com/office/powerpoint/2010/main" val="9456115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 y="135253"/>
            <a:ext cx="12192000" cy="707886"/>
          </a:xfrm>
          <a:prstGeom prst="rect">
            <a:avLst/>
          </a:prstGeom>
          <a:noFill/>
        </p:spPr>
        <p:txBody>
          <a:bodyPr wrap="square" rtlCol="0">
            <a:spAutoFit/>
          </a:bodyPr>
          <a:lstStyle/>
          <a:p>
            <a:pPr algn="ctr"/>
            <a:r>
              <a:rPr lang="en-US" sz="4000" b="1" dirty="0" smtClean="0">
                <a:latin typeface="Arial" panose="020B0604020202020204" pitchFamily="34" charset="0"/>
                <a:cs typeface="Arial" panose="020B0604020202020204" pitchFamily="34" charset="0"/>
              </a:rPr>
              <a:t>Recommendations</a:t>
            </a:r>
          </a:p>
        </p:txBody>
      </p:sp>
      <p:sp>
        <p:nvSpPr>
          <p:cNvPr id="2" name="Rectangle 1"/>
          <p:cNvSpPr/>
          <p:nvPr/>
        </p:nvSpPr>
        <p:spPr>
          <a:xfrm>
            <a:off x="408705" y="1379983"/>
            <a:ext cx="11374582" cy="3539430"/>
          </a:xfrm>
          <a:prstGeom prst="rect">
            <a:avLst/>
          </a:prstGeom>
        </p:spPr>
        <p:txBody>
          <a:bodyPr wrap="square">
            <a:spAutoFit/>
          </a:bodyPr>
          <a:lstStyle/>
          <a:p>
            <a:pPr marL="457200" indent="-457200">
              <a:buFont typeface="Arial" panose="020B0604020202020204" pitchFamily="34" charset="0"/>
              <a:buChar char="•"/>
            </a:pPr>
            <a:r>
              <a:rPr lang="en-US" sz="2800" b="1" dirty="0" smtClean="0">
                <a:latin typeface="Arial" panose="020B0604020202020204" pitchFamily="34" charset="0"/>
                <a:cs typeface="Arial" panose="020B0604020202020204" pitchFamily="34" charset="0"/>
              </a:rPr>
              <a:t>Use the model as it is for now and develop neural network algorithms to get better scores</a:t>
            </a:r>
          </a:p>
          <a:p>
            <a:pPr marL="457200" indent="-457200">
              <a:buFont typeface="Arial" panose="020B0604020202020204" pitchFamily="34" charset="0"/>
              <a:buChar char="•"/>
            </a:pPr>
            <a:endParaRPr lang="en-US" sz="28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b="1" dirty="0" smtClean="0">
                <a:latin typeface="Arial" panose="020B0604020202020204" pitchFamily="34" charset="0"/>
                <a:cs typeface="Arial" panose="020B0604020202020204" pitchFamily="34" charset="0"/>
              </a:rPr>
              <a:t>Provide a system that user can write their reviews/feedbacks without any restriction</a:t>
            </a:r>
          </a:p>
          <a:p>
            <a:endParaRPr lang="en-US" sz="2800" b="1"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b="1" dirty="0" smtClean="0">
                <a:latin typeface="Arial" panose="020B0604020202020204" pitchFamily="34" charset="0"/>
                <a:cs typeface="Arial" panose="020B0604020202020204" pitchFamily="34" charset="0"/>
              </a:rPr>
              <a:t>Encourage users to reflect their experience with products via giving incentives. </a:t>
            </a:r>
          </a:p>
        </p:txBody>
      </p:sp>
      <p:sp>
        <p:nvSpPr>
          <p:cNvPr id="6" name="Slide Number Placeholder 4"/>
          <p:cNvSpPr>
            <a:spLocks noGrp="1"/>
          </p:cNvSpPr>
          <p:nvPr>
            <p:ph type="sldNum" sz="quarter" idx="12"/>
          </p:nvPr>
        </p:nvSpPr>
        <p:spPr>
          <a:xfrm>
            <a:off x="9448800" y="6492875"/>
            <a:ext cx="2743200" cy="365125"/>
          </a:xfrm>
        </p:spPr>
        <p:txBody>
          <a:bodyPr/>
          <a:lstStyle/>
          <a:p>
            <a:fld id="{9D685DC2-0007-477A-94B7-16C95E2C400C}" type="slidenum">
              <a:rPr lang="en-US" smtClean="0"/>
              <a:pPr/>
              <a:t>31</a:t>
            </a:fld>
            <a:r>
              <a:rPr lang="en-US" dirty="0" smtClean="0"/>
              <a:t>/31</a:t>
            </a:r>
            <a:endParaRPr lang="en-US" dirty="0"/>
          </a:p>
        </p:txBody>
      </p:sp>
    </p:spTree>
    <p:extLst>
      <p:ext uri="{BB962C8B-B14F-4D97-AF65-F5344CB8AC3E}">
        <p14:creationId xmlns:p14="http://schemas.microsoft.com/office/powerpoint/2010/main" val="7127914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 y="135253"/>
            <a:ext cx="12192000" cy="707886"/>
          </a:xfrm>
          <a:prstGeom prst="rect">
            <a:avLst/>
          </a:prstGeom>
          <a:noFill/>
        </p:spPr>
        <p:txBody>
          <a:bodyPr wrap="square" rtlCol="0">
            <a:spAutoFit/>
          </a:bodyPr>
          <a:lstStyle/>
          <a:p>
            <a:pPr algn="ctr"/>
            <a:r>
              <a:rPr lang="en-US" sz="4000" b="1" dirty="0" smtClean="0">
                <a:latin typeface="Arial" panose="020B0604020202020204" pitchFamily="34" charset="0"/>
                <a:cs typeface="Arial" panose="020B0604020202020204" pitchFamily="34" charset="0"/>
              </a:rPr>
              <a:t>Introduction</a:t>
            </a:r>
          </a:p>
        </p:txBody>
      </p:sp>
      <p:sp>
        <p:nvSpPr>
          <p:cNvPr id="11" name="Rectangle 10"/>
          <p:cNvSpPr/>
          <p:nvPr/>
        </p:nvSpPr>
        <p:spPr>
          <a:xfrm>
            <a:off x="133128" y="926049"/>
            <a:ext cx="11407707" cy="523220"/>
          </a:xfrm>
          <a:prstGeom prst="rect">
            <a:avLst/>
          </a:prstGeom>
        </p:spPr>
        <p:txBody>
          <a:bodyPr wrap="square">
            <a:spAutoFit/>
          </a:bodyPr>
          <a:lstStyle/>
          <a:p>
            <a:pPr marL="457200" indent="-457200">
              <a:buFont typeface="Arial" panose="020B0604020202020204" pitchFamily="34" charset="0"/>
              <a:buChar char="•"/>
            </a:pPr>
            <a:r>
              <a:rPr lang="en-US" sz="2800" b="1" dirty="0" smtClean="0">
                <a:solidFill>
                  <a:srgbClr val="FF0000"/>
                </a:solidFill>
                <a:latin typeface="Arial" panose="020B0604020202020204" pitchFamily="34" charset="0"/>
                <a:cs typeface="Arial" panose="020B0604020202020204" pitchFamily="34" charset="0"/>
              </a:rPr>
              <a:t>Dataset</a:t>
            </a:r>
          </a:p>
        </p:txBody>
      </p:sp>
      <p:grpSp>
        <p:nvGrpSpPr>
          <p:cNvPr id="3" name="Group 2"/>
          <p:cNvGrpSpPr/>
          <p:nvPr/>
        </p:nvGrpSpPr>
        <p:grpSpPr>
          <a:xfrm>
            <a:off x="2756453" y="2931490"/>
            <a:ext cx="6161055" cy="1031736"/>
            <a:chOff x="7518715" y="4610821"/>
            <a:chExt cx="4444687" cy="890163"/>
          </a:xfrm>
        </p:grpSpPr>
        <p:pic>
          <p:nvPicPr>
            <p:cNvPr id="14" name="Picture 13">
              <a:extLst>
                <a:ext uri="{FF2B5EF4-FFF2-40B4-BE49-F238E27FC236}">
                  <a16:creationId xmlns:a16="http://schemas.microsoft.com/office/drawing/2014/main" id="{C7EF7084-DD2A-410F-B9D9-2D6F4B2AE6E5}"/>
                </a:ext>
              </a:extLst>
            </p:cNvPr>
            <p:cNvPicPr>
              <a:picLocks noChangeAspect="1"/>
            </p:cNvPicPr>
            <p:nvPr/>
          </p:nvPicPr>
          <p:blipFill rotWithShape="1">
            <a:blip r:embed="rId2"/>
            <a:srcRect l="1213"/>
            <a:stretch/>
          </p:blipFill>
          <p:spPr>
            <a:xfrm>
              <a:off x="7518715" y="4610821"/>
              <a:ext cx="1930085" cy="890163"/>
            </a:xfrm>
            <a:prstGeom prst="rect">
              <a:avLst/>
            </a:prstGeom>
          </p:spPr>
        </p:pic>
        <p:sp>
          <p:nvSpPr>
            <p:cNvPr id="16" name="Arrow: Right 15">
              <a:extLst>
                <a:ext uri="{FF2B5EF4-FFF2-40B4-BE49-F238E27FC236}">
                  <a16:creationId xmlns:a16="http://schemas.microsoft.com/office/drawing/2014/main" id="{31F00EA8-C274-4E46-B79E-7FE138CEBEE1}"/>
                </a:ext>
              </a:extLst>
            </p:cNvPr>
            <p:cNvSpPr/>
            <p:nvPr/>
          </p:nvSpPr>
          <p:spPr>
            <a:xfrm>
              <a:off x="9538854" y="4792238"/>
              <a:ext cx="637309" cy="52732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C0A84B7C-2BB2-4653-A014-3B01A0F3E9E9}"/>
                </a:ext>
              </a:extLst>
            </p:cNvPr>
            <p:cNvSpPr txBox="1">
              <a:spLocks/>
            </p:cNvSpPr>
            <p:nvPr/>
          </p:nvSpPr>
          <p:spPr>
            <a:xfrm>
              <a:off x="10245439" y="4648020"/>
              <a:ext cx="1717963" cy="834619"/>
            </a:xfrm>
            <a:prstGeom prst="rect">
              <a:avLst/>
            </a:prstGeom>
            <a:solidFill>
              <a:srgbClr val="FFFF00"/>
            </a:solidFill>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0070C0"/>
                  </a:solidFill>
                  <a:latin typeface="Arial" panose="020B0604020202020204" pitchFamily="34" charset="0"/>
                  <a:cs typeface="Arial" panose="020B0604020202020204" pitchFamily="34" charset="0"/>
                </a:rPr>
                <a:t>csv file</a:t>
              </a:r>
            </a:p>
            <a:p>
              <a:pPr algn="ctr"/>
              <a:r>
                <a:rPr lang="en-US" sz="3200" b="1" dirty="0">
                  <a:solidFill>
                    <a:srgbClr val="0070C0"/>
                  </a:solidFill>
                  <a:latin typeface="Arial" panose="020B0604020202020204" pitchFamily="34" charset="0"/>
                  <a:cs typeface="Arial" panose="020B0604020202020204" pitchFamily="34" charset="0"/>
                </a:rPr>
                <a:t>Format</a:t>
              </a:r>
            </a:p>
          </p:txBody>
        </p:sp>
      </p:grpSp>
      <p:pic>
        <p:nvPicPr>
          <p:cNvPr id="10" name="Picture 9"/>
          <p:cNvPicPr/>
          <p:nvPr/>
        </p:nvPicPr>
        <p:blipFill rotWithShape="1">
          <a:blip r:embed="rId3"/>
          <a:srcRect l="12019" t="36488" r="7051" b="30703"/>
          <a:stretch/>
        </p:blipFill>
        <p:spPr bwMode="auto">
          <a:xfrm>
            <a:off x="433709" y="4132721"/>
            <a:ext cx="10806544" cy="2507673"/>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
        <p:nvSpPr>
          <p:cNvPr id="2" name="Rectangle 1"/>
          <p:cNvSpPr/>
          <p:nvPr/>
        </p:nvSpPr>
        <p:spPr>
          <a:xfrm>
            <a:off x="133128" y="1422033"/>
            <a:ext cx="11407707" cy="1569660"/>
          </a:xfrm>
          <a:prstGeom prst="rect">
            <a:avLst/>
          </a:prstGeom>
        </p:spPr>
        <p:txBody>
          <a:bodyPr wrap="square">
            <a:spAutoFit/>
          </a:bodyPr>
          <a:lstStyle/>
          <a:p>
            <a:r>
              <a:rPr lang="en-US" sz="2400" dirty="0" smtClean="0">
                <a:latin typeface="Arial" panose="020B0604020202020204" pitchFamily="34" charset="0"/>
                <a:cs typeface="Arial" panose="020B0604020202020204" pitchFamily="34" charset="0"/>
              </a:rPr>
              <a:t>The dataset comes from consumer reviews of Amazon products which are related with home and kitchen. The data was obtained from Julian </a:t>
            </a:r>
            <a:r>
              <a:rPr lang="en-US" sz="2400" dirty="0" err="1" smtClean="0">
                <a:latin typeface="Arial" panose="020B0604020202020204" pitchFamily="34" charset="0"/>
                <a:cs typeface="Arial" panose="020B0604020202020204" pitchFamily="34" charset="0"/>
              </a:rPr>
              <a:t>McAuley’s</a:t>
            </a:r>
            <a:r>
              <a:rPr lang="en-US" sz="2400" dirty="0" smtClean="0">
                <a:latin typeface="Arial" panose="020B0604020202020204" pitchFamily="34" charset="0"/>
                <a:cs typeface="Arial" panose="020B0604020202020204" pitchFamily="34" charset="0"/>
              </a:rPr>
              <a:t> dataset collection. This dataset has 25445 Rows (Reviews) and 9 Columns(Variables) in total. </a:t>
            </a:r>
            <a:endParaRPr lang="en-US" sz="2400" dirty="0">
              <a:latin typeface="Arial" panose="020B0604020202020204" pitchFamily="34" charset="0"/>
              <a:cs typeface="Arial" panose="020B0604020202020204" pitchFamily="34" charset="0"/>
            </a:endParaRPr>
          </a:p>
        </p:txBody>
      </p:sp>
      <p:sp>
        <p:nvSpPr>
          <p:cNvPr id="12" name="Slide Number Placeholder 4"/>
          <p:cNvSpPr>
            <a:spLocks noGrp="1"/>
          </p:cNvSpPr>
          <p:nvPr>
            <p:ph type="sldNum" sz="quarter" idx="12"/>
          </p:nvPr>
        </p:nvSpPr>
        <p:spPr>
          <a:xfrm>
            <a:off x="9448800" y="6492875"/>
            <a:ext cx="2743200" cy="365125"/>
          </a:xfrm>
        </p:spPr>
        <p:txBody>
          <a:bodyPr/>
          <a:lstStyle/>
          <a:p>
            <a:fld id="{9D685DC2-0007-477A-94B7-16C95E2C400C}" type="slidenum">
              <a:rPr lang="en-US" smtClean="0"/>
              <a:pPr/>
              <a:t>4</a:t>
            </a:fld>
            <a:r>
              <a:rPr lang="en-US" dirty="0" smtClean="0"/>
              <a:t>/31</a:t>
            </a:r>
            <a:endParaRPr lang="en-US" dirty="0"/>
          </a:p>
        </p:txBody>
      </p:sp>
    </p:spTree>
    <p:extLst>
      <p:ext uri="{BB962C8B-B14F-4D97-AF65-F5344CB8AC3E}">
        <p14:creationId xmlns:p14="http://schemas.microsoft.com/office/powerpoint/2010/main" val="1324527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 y="135253"/>
            <a:ext cx="12192000" cy="707886"/>
          </a:xfrm>
          <a:prstGeom prst="rect">
            <a:avLst/>
          </a:prstGeom>
          <a:noFill/>
        </p:spPr>
        <p:txBody>
          <a:bodyPr wrap="square" rtlCol="0">
            <a:spAutoFit/>
          </a:bodyPr>
          <a:lstStyle/>
          <a:p>
            <a:pPr algn="ctr"/>
            <a:r>
              <a:rPr lang="en-US" sz="4000" b="1" dirty="0" smtClean="0">
                <a:latin typeface="Arial" panose="020B0604020202020204" pitchFamily="34" charset="0"/>
                <a:cs typeface="Arial" panose="020B0604020202020204" pitchFamily="34" charset="0"/>
              </a:rPr>
              <a:t>Introduction</a:t>
            </a:r>
          </a:p>
        </p:txBody>
      </p:sp>
      <p:sp>
        <p:nvSpPr>
          <p:cNvPr id="11" name="Rectangle 10"/>
          <p:cNvSpPr/>
          <p:nvPr/>
        </p:nvSpPr>
        <p:spPr>
          <a:xfrm>
            <a:off x="133128" y="926049"/>
            <a:ext cx="11407707" cy="523220"/>
          </a:xfrm>
          <a:prstGeom prst="rect">
            <a:avLst/>
          </a:prstGeom>
        </p:spPr>
        <p:txBody>
          <a:bodyPr wrap="square">
            <a:spAutoFit/>
          </a:bodyPr>
          <a:lstStyle/>
          <a:p>
            <a:pPr marL="457200" indent="-457200">
              <a:buFont typeface="Arial" panose="020B0604020202020204" pitchFamily="34" charset="0"/>
              <a:buChar char="•"/>
            </a:pPr>
            <a:r>
              <a:rPr lang="en-US" sz="2800" b="1" dirty="0" smtClean="0">
                <a:solidFill>
                  <a:srgbClr val="FF0000"/>
                </a:solidFill>
                <a:latin typeface="Arial" panose="020B0604020202020204" pitchFamily="34" charset="0"/>
                <a:cs typeface="Arial" panose="020B0604020202020204" pitchFamily="34" charset="0"/>
              </a:rPr>
              <a:t>Dataset</a:t>
            </a:r>
          </a:p>
        </p:txBody>
      </p:sp>
      <p:sp>
        <p:nvSpPr>
          <p:cNvPr id="13" name="Rectangle 12"/>
          <p:cNvSpPr/>
          <p:nvPr/>
        </p:nvSpPr>
        <p:spPr>
          <a:xfrm>
            <a:off x="133128" y="1423921"/>
            <a:ext cx="11407707" cy="4832092"/>
          </a:xfrm>
          <a:prstGeom prst="rect">
            <a:avLst/>
          </a:prstGeom>
        </p:spPr>
        <p:txBody>
          <a:bodyPr wrap="square">
            <a:spAutoFit/>
          </a:bodyPr>
          <a:lstStyle/>
          <a:p>
            <a:r>
              <a:rPr lang="en-US" sz="2800" dirty="0" smtClean="0">
                <a:latin typeface="Arial" panose="020B0604020202020204" pitchFamily="34" charset="0"/>
                <a:cs typeface="Arial" panose="020B0604020202020204" pitchFamily="34" charset="0"/>
              </a:rPr>
              <a:t>Each record has below feature: </a:t>
            </a:r>
          </a:p>
          <a:p>
            <a:pPr marL="342900" indent="-342900">
              <a:buFont typeface="Arial" panose="020B0604020202020204" pitchFamily="34" charset="0"/>
              <a:buChar char="•"/>
            </a:pPr>
            <a:r>
              <a:rPr lang="en-US" sz="2800" b="1" dirty="0" err="1" smtClean="0">
                <a:latin typeface="Arial" panose="020B0604020202020204" pitchFamily="34" charset="0"/>
                <a:cs typeface="Arial" panose="020B0604020202020204" pitchFamily="34" charset="0"/>
              </a:rPr>
              <a:t>reviewerID</a:t>
            </a:r>
            <a:r>
              <a:rPr lang="en-US" sz="2800" b="1" dirty="0" smtClean="0">
                <a:latin typeface="Arial" panose="020B0604020202020204" pitchFamily="34" charset="0"/>
                <a:cs typeface="Arial" panose="020B0604020202020204" pitchFamily="34" charset="0"/>
              </a:rPr>
              <a:t> : </a:t>
            </a:r>
            <a:r>
              <a:rPr lang="en-US" sz="2800" dirty="0" smtClean="0">
                <a:latin typeface="Arial" panose="020B0604020202020204" pitchFamily="34" charset="0"/>
                <a:cs typeface="Arial" panose="020B0604020202020204" pitchFamily="34" charset="0"/>
              </a:rPr>
              <a:t>ID of the reviewer, e.g. A2SUAM1J3GNN3B - type: object</a:t>
            </a:r>
          </a:p>
          <a:p>
            <a:pPr marL="342900" indent="-342900">
              <a:buFont typeface="Arial" panose="020B0604020202020204" pitchFamily="34" charset="0"/>
              <a:buChar char="•"/>
            </a:pPr>
            <a:r>
              <a:rPr lang="en-US" sz="2800" b="1" dirty="0" err="1" smtClean="0">
                <a:latin typeface="Arial" panose="020B0604020202020204" pitchFamily="34" charset="0"/>
                <a:cs typeface="Arial" panose="020B0604020202020204" pitchFamily="34" charset="0"/>
              </a:rPr>
              <a:t>asin</a:t>
            </a:r>
            <a:r>
              <a:rPr lang="en-US" sz="2800" b="1" dirty="0" smtClean="0">
                <a:latin typeface="Arial" panose="020B0604020202020204" pitchFamily="34" charset="0"/>
                <a:cs typeface="Arial" panose="020B0604020202020204" pitchFamily="34" charset="0"/>
              </a:rPr>
              <a:t> : </a:t>
            </a:r>
            <a:r>
              <a:rPr lang="en-US" sz="2800" dirty="0" smtClean="0">
                <a:latin typeface="Arial" panose="020B0604020202020204" pitchFamily="34" charset="0"/>
                <a:cs typeface="Arial" panose="020B0604020202020204" pitchFamily="34" charset="0"/>
              </a:rPr>
              <a:t>ID of the product , e.g. 0000013714 – type: object</a:t>
            </a:r>
          </a:p>
          <a:p>
            <a:pPr marL="342900" indent="-342900">
              <a:buFont typeface="Arial" panose="020B0604020202020204" pitchFamily="34" charset="0"/>
              <a:buChar char="•"/>
            </a:pPr>
            <a:r>
              <a:rPr lang="en-US" sz="2800" b="1" dirty="0" err="1" smtClean="0">
                <a:latin typeface="Arial" panose="020B0604020202020204" pitchFamily="34" charset="0"/>
                <a:cs typeface="Arial" panose="020B0604020202020204" pitchFamily="34" charset="0"/>
              </a:rPr>
              <a:t>reviewerName</a:t>
            </a:r>
            <a:r>
              <a:rPr lang="en-US" sz="2800" b="1" dirty="0" smtClean="0">
                <a:latin typeface="Arial" panose="020B0604020202020204" pitchFamily="34" charset="0"/>
                <a:cs typeface="Arial" panose="020B0604020202020204" pitchFamily="34" charset="0"/>
              </a:rPr>
              <a:t> : </a:t>
            </a:r>
            <a:r>
              <a:rPr lang="en-US" sz="2800" dirty="0" smtClean="0">
                <a:latin typeface="Arial" panose="020B0604020202020204" pitchFamily="34" charset="0"/>
                <a:cs typeface="Arial" panose="020B0604020202020204" pitchFamily="34" charset="0"/>
              </a:rPr>
              <a:t>name of the reviewer – type: object</a:t>
            </a:r>
          </a:p>
          <a:p>
            <a:pPr marL="342900" indent="-342900">
              <a:buFont typeface="Arial" panose="020B0604020202020204" pitchFamily="34" charset="0"/>
              <a:buChar char="•"/>
            </a:pPr>
            <a:r>
              <a:rPr lang="en-US" sz="2800" b="1" dirty="0" smtClean="0">
                <a:latin typeface="Arial" panose="020B0604020202020204" pitchFamily="34" charset="0"/>
                <a:cs typeface="Arial" panose="020B0604020202020204" pitchFamily="34" charset="0"/>
              </a:rPr>
              <a:t>helpful : </a:t>
            </a:r>
            <a:r>
              <a:rPr lang="en-US" sz="2800" dirty="0" smtClean="0">
                <a:latin typeface="Arial" panose="020B0604020202020204" pitchFamily="34" charset="0"/>
                <a:cs typeface="Arial" panose="020B0604020202020204" pitchFamily="34" charset="0"/>
              </a:rPr>
              <a:t>helpfulness of the review, e.g. 2/3 – type: object</a:t>
            </a:r>
          </a:p>
          <a:p>
            <a:pPr marL="342900" indent="-342900">
              <a:buFont typeface="Arial" panose="020B0604020202020204" pitchFamily="34" charset="0"/>
              <a:buChar char="•"/>
            </a:pPr>
            <a:r>
              <a:rPr lang="en-US" sz="2800" b="1" dirty="0" err="1" smtClean="0">
                <a:latin typeface="Arial" panose="020B0604020202020204" pitchFamily="34" charset="0"/>
                <a:cs typeface="Arial" panose="020B0604020202020204" pitchFamily="34" charset="0"/>
              </a:rPr>
              <a:t>reviewText</a:t>
            </a:r>
            <a:r>
              <a:rPr lang="en-US" sz="2800" b="1" dirty="0" smtClean="0">
                <a:latin typeface="Arial" panose="020B0604020202020204" pitchFamily="34" charset="0"/>
                <a:cs typeface="Arial" panose="020B0604020202020204" pitchFamily="34" charset="0"/>
              </a:rPr>
              <a:t> : </a:t>
            </a:r>
            <a:r>
              <a:rPr lang="en-US" sz="2800" dirty="0" smtClean="0">
                <a:latin typeface="Arial" panose="020B0604020202020204" pitchFamily="34" charset="0"/>
                <a:cs typeface="Arial" panose="020B0604020202020204" pitchFamily="34" charset="0"/>
              </a:rPr>
              <a:t>text of the review – type: object</a:t>
            </a:r>
          </a:p>
          <a:p>
            <a:pPr marL="342900" indent="-342900">
              <a:buFont typeface="Arial" panose="020B0604020202020204" pitchFamily="34" charset="0"/>
              <a:buChar char="•"/>
            </a:pPr>
            <a:r>
              <a:rPr lang="en-US" sz="2800" b="1" dirty="0" smtClean="0">
                <a:latin typeface="Arial" panose="020B0604020202020204" pitchFamily="34" charset="0"/>
                <a:cs typeface="Arial" panose="020B0604020202020204" pitchFamily="34" charset="0"/>
              </a:rPr>
              <a:t>overall : </a:t>
            </a:r>
            <a:r>
              <a:rPr lang="en-US" sz="2800" dirty="0" smtClean="0">
                <a:latin typeface="Arial" panose="020B0604020202020204" pitchFamily="34" charset="0"/>
                <a:cs typeface="Arial" panose="020B0604020202020204" pitchFamily="34" charset="0"/>
              </a:rPr>
              <a:t>Rating (1,2,3,4,5)– type: float64</a:t>
            </a:r>
          </a:p>
          <a:p>
            <a:pPr marL="342900" indent="-342900">
              <a:buFont typeface="Arial" panose="020B0604020202020204" pitchFamily="34" charset="0"/>
              <a:buChar char="•"/>
            </a:pPr>
            <a:r>
              <a:rPr lang="en-US" sz="2800" b="1" dirty="0" smtClean="0">
                <a:latin typeface="Arial" panose="020B0604020202020204" pitchFamily="34" charset="0"/>
                <a:cs typeface="Arial" panose="020B0604020202020204" pitchFamily="34" charset="0"/>
              </a:rPr>
              <a:t>summary : </a:t>
            </a:r>
            <a:r>
              <a:rPr lang="en-US" sz="2800" dirty="0" smtClean="0">
                <a:latin typeface="Arial" panose="020B0604020202020204" pitchFamily="34" charset="0"/>
                <a:cs typeface="Arial" panose="020B0604020202020204" pitchFamily="34" charset="0"/>
              </a:rPr>
              <a:t>summary of the review – type: object</a:t>
            </a:r>
          </a:p>
          <a:p>
            <a:pPr marL="342900" indent="-342900">
              <a:buFont typeface="Arial" panose="020B0604020202020204" pitchFamily="34" charset="0"/>
              <a:buChar char="•"/>
            </a:pPr>
            <a:r>
              <a:rPr lang="en-US" sz="2800" b="1" dirty="0" err="1" smtClean="0">
                <a:latin typeface="Arial" panose="020B0604020202020204" pitchFamily="34" charset="0"/>
                <a:cs typeface="Arial" panose="020B0604020202020204" pitchFamily="34" charset="0"/>
              </a:rPr>
              <a:t>unixReviewTime</a:t>
            </a:r>
            <a:r>
              <a:rPr lang="en-US" sz="2800" b="1" dirty="0" smtClean="0">
                <a:latin typeface="Arial" panose="020B0604020202020204" pitchFamily="34" charset="0"/>
                <a:cs typeface="Arial" panose="020B0604020202020204" pitchFamily="34" charset="0"/>
              </a:rPr>
              <a:t> : </a:t>
            </a:r>
            <a:r>
              <a:rPr lang="en-US" sz="2800" dirty="0" smtClean="0">
                <a:latin typeface="Arial" panose="020B0604020202020204" pitchFamily="34" charset="0"/>
                <a:cs typeface="Arial" panose="020B0604020202020204" pitchFamily="34" charset="0"/>
              </a:rPr>
              <a:t>time of the review (</a:t>
            </a:r>
            <a:r>
              <a:rPr lang="en-US" sz="2800" dirty="0" err="1" smtClean="0">
                <a:latin typeface="Arial" panose="020B0604020202020204" pitchFamily="34" charset="0"/>
                <a:cs typeface="Arial" panose="020B0604020202020204" pitchFamily="34" charset="0"/>
              </a:rPr>
              <a:t>unix</a:t>
            </a:r>
            <a:r>
              <a:rPr lang="en-US" sz="2800" dirty="0" smtClean="0">
                <a:latin typeface="Arial" panose="020B0604020202020204" pitchFamily="34" charset="0"/>
                <a:cs typeface="Arial" panose="020B0604020202020204" pitchFamily="34" charset="0"/>
              </a:rPr>
              <a:t> time) – type: int64</a:t>
            </a:r>
          </a:p>
          <a:p>
            <a:pPr marL="342900" indent="-342900">
              <a:buFont typeface="Arial" panose="020B0604020202020204" pitchFamily="34" charset="0"/>
              <a:buChar char="•"/>
            </a:pPr>
            <a:r>
              <a:rPr lang="en-US" sz="2800" b="1" dirty="0" err="1" smtClean="0">
                <a:latin typeface="Arial" panose="020B0604020202020204" pitchFamily="34" charset="0"/>
                <a:cs typeface="Arial" panose="020B0604020202020204" pitchFamily="34" charset="0"/>
              </a:rPr>
              <a:t>reviewTime</a:t>
            </a:r>
            <a:r>
              <a:rPr lang="en-US" sz="2800" b="1" dirty="0" smtClean="0">
                <a:latin typeface="Arial" panose="020B0604020202020204" pitchFamily="34" charset="0"/>
                <a:cs typeface="Arial" panose="020B0604020202020204" pitchFamily="34" charset="0"/>
              </a:rPr>
              <a:t> : </a:t>
            </a:r>
            <a:r>
              <a:rPr lang="en-US" sz="2800" dirty="0" smtClean="0">
                <a:latin typeface="Arial" panose="020B0604020202020204" pitchFamily="34" charset="0"/>
                <a:cs typeface="Arial" panose="020B0604020202020204" pitchFamily="34" charset="0"/>
              </a:rPr>
              <a:t>time of the review (raw) – type: object</a:t>
            </a:r>
          </a:p>
        </p:txBody>
      </p:sp>
      <p:sp>
        <p:nvSpPr>
          <p:cNvPr id="18" name="Slide Number Placeholder 4"/>
          <p:cNvSpPr>
            <a:spLocks noGrp="1"/>
          </p:cNvSpPr>
          <p:nvPr>
            <p:ph type="sldNum" sz="quarter" idx="12"/>
          </p:nvPr>
        </p:nvSpPr>
        <p:spPr>
          <a:xfrm>
            <a:off x="9448800" y="6492875"/>
            <a:ext cx="2743200" cy="365125"/>
          </a:xfrm>
        </p:spPr>
        <p:txBody>
          <a:bodyPr/>
          <a:lstStyle/>
          <a:p>
            <a:fld id="{9D685DC2-0007-477A-94B7-16C95E2C400C}" type="slidenum">
              <a:rPr lang="en-US" smtClean="0"/>
              <a:pPr/>
              <a:t>5</a:t>
            </a:fld>
            <a:r>
              <a:rPr lang="en-US" dirty="0" smtClean="0"/>
              <a:t>/31</a:t>
            </a:r>
            <a:endParaRPr lang="en-US" dirty="0"/>
          </a:p>
        </p:txBody>
      </p:sp>
    </p:spTree>
    <p:extLst>
      <p:ext uri="{BB962C8B-B14F-4D97-AF65-F5344CB8AC3E}">
        <p14:creationId xmlns:p14="http://schemas.microsoft.com/office/powerpoint/2010/main" val="13300444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 y="135253"/>
            <a:ext cx="12192000" cy="707886"/>
          </a:xfrm>
          <a:prstGeom prst="rect">
            <a:avLst/>
          </a:prstGeom>
          <a:noFill/>
        </p:spPr>
        <p:txBody>
          <a:bodyPr wrap="square" rtlCol="0">
            <a:spAutoFit/>
          </a:bodyPr>
          <a:lstStyle/>
          <a:p>
            <a:pPr algn="ctr"/>
            <a:r>
              <a:rPr lang="en-US" sz="4000" b="1" dirty="0" smtClean="0">
                <a:latin typeface="Arial" panose="020B0604020202020204" pitchFamily="34" charset="0"/>
                <a:cs typeface="Arial" panose="020B0604020202020204" pitchFamily="34" charset="0"/>
              </a:rPr>
              <a:t>Data Wrangling</a:t>
            </a:r>
          </a:p>
        </p:txBody>
      </p:sp>
      <p:sp>
        <p:nvSpPr>
          <p:cNvPr id="13" name="Rectangle 12"/>
          <p:cNvSpPr/>
          <p:nvPr/>
        </p:nvSpPr>
        <p:spPr>
          <a:xfrm>
            <a:off x="506578" y="843139"/>
            <a:ext cx="11407707" cy="5293757"/>
          </a:xfrm>
          <a:prstGeom prst="rect">
            <a:avLst/>
          </a:prstGeom>
        </p:spPr>
        <p:txBody>
          <a:bodyPr wrap="square">
            <a:spAutoFit/>
          </a:bodyPr>
          <a:lstStyle/>
          <a:p>
            <a:pPr marL="342900" indent="-342900">
              <a:buFont typeface="Arial" panose="020B0604020202020204" pitchFamily="34" charset="0"/>
              <a:buChar char="•"/>
            </a:pPr>
            <a:r>
              <a:rPr lang="en-US" sz="2600" dirty="0" smtClean="0">
                <a:latin typeface="Arial" panose="020B0604020202020204" pitchFamily="34" charset="0"/>
                <a:cs typeface="Arial" panose="020B0604020202020204" pitchFamily="34" charset="0"/>
              </a:rPr>
              <a:t>No duplicated data.</a:t>
            </a:r>
            <a:r>
              <a:rPr lang="en-US" sz="2600" dirty="0" smtClean="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US" sz="2600" dirty="0" smtClean="0">
                <a:latin typeface="Arial" panose="020B0604020202020204" pitchFamily="34" charset="0"/>
                <a:cs typeface="Arial" panose="020B0604020202020204" pitchFamily="34" charset="0"/>
              </a:rPr>
              <a:t>169 '</a:t>
            </a:r>
            <a:r>
              <a:rPr lang="en-US" sz="2600" dirty="0" err="1" smtClean="0">
                <a:latin typeface="Arial" panose="020B0604020202020204" pitchFamily="34" charset="0"/>
                <a:cs typeface="Arial" panose="020B0604020202020204" pitchFamily="34" charset="0"/>
              </a:rPr>
              <a:t>reviewerName</a:t>
            </a:r>
            <a:r>
              <a:rPr lang="en-US" sz="2600" dirty="0" smtClean="0">
                <a:latin typeface="Arial" panose="020B0604020202020204" pitchFamily="34" charset="0"/>
                <a:cs typeface="Arial" panose="020B0604020202020204" pitchFamily="34" charset="0"/>
              </a:rPr>
              <a:t>' information was missing </a:t>
            </a:r>
            <a:r>
              <a:rPr lang="en-US" sz="2600" dirty="0" smtClean="0">
                <a:solidFill>
                  <a:srgbClr val="FF0000"/>
                </a:solidFill>
                <a:latin typeface="Arial" panose="020B0604020202020204" pitchFamily="34" charset="0"/>
                <a:cs typeface="Arial" panose="020B0604020202020204" pitchFamily="34" charset="0"/>
                <a:sym typeface="Wingdings" panose="05000000000000000000" pitchFamily="2" charset="2"/>
              </a:rPr>
              <a:t></a:t>
            </a:r>
            <a:r>
              <a:rPr lang="en-US" sz="2600" b="1" dirty="0" smtClean="0">
                <a:solidFill>
                  <a:srgbClr val="FF0000"/>
                </a:solidFill>
                <a:latin typeface="Arial" panose="020B0604020202020204" pitchFamily="34" charset="0"/>
                <a:cs typeface="Arial" panose="020B0604020202020204" pitchFamily="34" charset="0"/>
              </a:rPr>
              <a:t>Dropped</a:t>
            </a:r>
            <a:endParaRPr lang="en-US" sz="2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600" dirty="0" smtClean="0">
                <a:latin typeface="Arial" panose="020B0604020202020204" pitchFamily="34" charset="0"/>
                <a:cs typeface="Arial" panose="020B0604020202020204" pitchFamily="34" charset="0"/>
              </a:rPr>
              <a:t>‘</a:t>
            </a:r>
            <a:r>
              <a:rPr lang="en-US" sz="2600" dirty="0" err="1" smtClean="0">
                <a:latin typeface="Arial" panose="020B0604020202020204" pitchFamily="34" charset="0"/>
                <a:cs typeface="Arial" panose="020B0604020202020204" pitchFamily="34" charset="0"/>
              </a:rPr>
              <a:t>reviewerName</a:t>
            </a:r>
            <a:r>
              <a:rPr lang="en-US" sz="2600" dirty="0" smtClean="0">
                <a:latin typeface="Arial" panose="020B0604020202020204" pitchFamily="34" charset="0"/>
                <a:cs typeface="Arial" panose="020B0604020202020204" pitchFamily="34" charset="0"/>
              </a:rPr>
              <a:t>’ feature </a:t>
            </a:r>
            <a:r>
              <a:rPr lang="en-US" sz="2600" dirty="0" smtClean="0">
                <a:solidFill>
                  <a:srgbClr val="FF0000"/>
                </a:solidFill>
                <a:latin typeface="Arial" panose="020B0604020202020204" pitchFamily="34" charset="0"/>
                <a:cs typeface="Arial" panose="020B0604020202020204" pitchFamily="34" charset="0"/>
                <a:sym typeface="Wingdings" panose="05000000000000000000" pitchFamily="2" charset="2"/>
              </a:rPr>
              <a:t></a:t>
            </a:r>
            <a:r>
              <a:rPr lang="en-US" sz="2600" b="1" dirty="0" smtClean="0">
                <a:solidFill>
                  <a:srgbClr val="FF0000"/>
                </a:solidFill>
                <a:latin typeface="Arial" panose="020B0604020202020204" pitchFamily="34" charset="0"/>
                <a:cs typeface="Arial" panose="020B0604020202020204" pitchFamily="34" charset="0"/>
              </a:rPr>
              <a:t>Dropped</a:t>
            </a:r>
            <a:endParaRPr lang="en-US" sz="2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600" dirty="0" smtClean="0">
                <a:latin typeface="Arial" panose="020B0604020202020204" pitchFamily="34" charset="0"/>
                <a:cs typeface="Arial" panose="020B0604020202020204" pitchFamily="34" charset="0"/>
              </a:rPr>
              <a:t>‘</a:t>
            </a:r>
            <a:r>
              <a:rPr lang="en-US" sz="2600" dirty="0" err="1" smtClean="0">
                <a:latin typeface="Arial" panose="020B0604020202020204" pitchFamily="34" charset="0"/>
                <a:cs typeface="Arial" panose="020B0604020202020204" pitchFamily="34" charset="0"/>
              </a:rPr>
              <a:t>reviewerID</a:t>
            </a:r>
            <a:r>
              <a:rPr lang="en-US" sz="2600" dirty="0" smtClean="0">
                <a:latin typeface="Arial" panose="020B0604020202020204" pitchFamily="34" charset="0"/>
                <a:cs typeface="Arial" panose="020B0604020202020204" pitchFamily="34" charset="0"/>
              </a:rPr>
              <a:t>’ feature renamed as </a:t>
            </a:r>
            <a:r>
              <a:rPr lang="en-US" sz="2600" b="1" dirty="0" smtClean="0">
                <a:solidFill>
                  <a:srgbClr val="FF0000"/>
                </a:solidFill>
                <a:latin typeface="Arial" panose="020B0604020202020204" pitchFamily="34" charset="0"/>
                <a:cs typeface="Arial" panose="020B0604020202020204" pitchFamily="34" charset="0"/>
              </a:rPr>
              <a:t>‘customer’ </a:t>
            </a:r>
            <a:endParaRPr lang="en-US" sz="2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600" dirty="0" smtClean="0">
                <a:latin typeface="Arial" panose="020B0604020202020204" pitchFamily="34" charset="0"/>
                <a:cs typeface="Arial" panose="020B0604020202020204" pitchFamily="34" charset="0"/>
              </a:rPr>
              <a:t>‘</a:t>
            </a:r>
            <a:r>
              <a:rPr lang="en-US" sz="2600" dirty="0" err="1" smtClean="0">
                <a:latin typeface="Arial" panose="020B0604020202020204" pitchFamily="34" charset="0"/>
                <a:cs typeface="Arial" panose="020B0604020202020204" pitchFamily="34" charset="0"/>
              </a:rPr>
              <a:t>asin</a:t>
            </a:r>
            <a:r>
              <a:rPr lang="en-US" sz="2600" dirty="0" smtClean="0">
                <a:latin typeface="Arial" panose="020B0604020202020204" pitchFamily="34" charset="0"/>
                <a:cs typeface="Arial" panose="020B0604020202020204" pitchFamily="34" charset="0"/>
              </a:rPr>
              <a:t>’ feature named as </a:t>
            </a:r>
            <a:r>
              <a:rPr lang="en-US" sz="2600" b="1" dirty="0" smtClean="0">
                <a:solidFill>
                  <a:srgbClr val="FF0000"/>
                </a:solidFill>
                <a:latin typeface="Arial" panose="020B0604020202020204" pitchFamily="34" charset="0"/>
                <a:cs typeface="Arial" panose="020B0604020202020204" pitchFamily="34" charset="0"/>
              </a:rPr>
              <a:t>‘product’ </a:t>
            </a:r>
          </a:p>
          <a:p>
            <a:pPr marL="342900" indent="-342900">
              <a:buFont typeface="Arial" panose="020B0604020202020204" pitchFamily="34" charset="0"/>
              <a:buChar char="•"/>
            </a:pPr>
            <a:r>
              <a:rPr lang="en-US" sz="2600" dirty="0" smtClean="0">
                <a:latin typeface="Arial" panose="020B0604020202020204" pitchFamily="34" charset="0"/>
                <a:cs typeface="Arial" panose="020B0604020202020204" pitchFamily="34" charset="0"/>
              </a:rPr>
              <a:t>‘helpful’ feature </a:t>
            </a:r>
            <a:r>
              <a:rPr lang="en-US" sz="2600" dirty="0" smtClean="0">
                <a:solidFill>
                  <a:srgbClr val="FF0000"/>
                </a:solidFill>
                <a:latin typeface="Arial" panose="020B0604020202020204" pitchFamily="34" charset="0"/>
                <a:cs typeface="Arial" panose="020B0604020202020204" pitchFamily="34" charset="0"/>
                <a:sym typeface="Wingdings" panose="05000000000000000000" pitchFamily="2" charset="2"/>
              </a:rPr>
              <a:t></a:t>
            </a:r>
            <a:r>
              <a:rPr lang="en-US" sz="2600" b="1" dirty="0" smtClean="0">
                <a:solidFill>
                  <a:srgbClr val="FF0000"/>
                </a:solidFill>
                <a:latin typeface="Arial" panose="020B0604020202020204" pitchFamily="34" charset="0"/>
                <a:cs typeface="Arial" panose="020B0604020202020204" pitchFamily="34" charset="0"/>
              </a:rPr>
              <a:t>Dropped</a:t>
            </a:r>
          </a:p>
          <a:p>
            <a:pPr marL="342900" indent="-342900">
              <a:buFont typeface="Arial" panose="020B0604020202020204" pitchFamily="34" charset="0"/>
              <a:buChar char="•"/>
            </a:pPr>
            <a:r>
              <a:rPr lang="en-US" sz="2600" dirty="0" smtClean="0">
                <a:latin typeface="Arial" panose="020B0604020202020204" pitchFamily="34" charset="0"/>
                <a:cs typeface="Arial" panose="020B0604020202020204" pitchFamily="34" charset="0"/>
              </a:rPr>
              <a:t>‘</a:t>
            </a:r>
            <a:r>
              <a:rPr lang="en-US" sz="2600" dirty="0" err="1" smtClean="0">
                <a:latin typeface="Arial" panose="020B0604020202020204" pitchFamily="34" charset="0"/>
                <a:cs typeface="Arial" panose="020B0604020202020204" pitchFamily="34" charset="0"/>
              </a:rPr>
              <a:t>reviewText</a:t>
            </a:r>
            <a:r>
              <a:rPr lang="en-US" sz="2600" dirty="0" smtClean="0">
                <a:latin typeface="Arial" panose="020B0604020202020204" pitchFamily="34" charset="0"/>
                <a:cs typeface="Arial" panose="020B0604020202020204" pitchFamily="34" charset="0"/>
              </a:rPr>
              <a:t>’ feature is concatenated with ‘summary’ and renamed as </a:t>
            </a:r>
            <a:r>
              <a:rPr lang="en-US" sz="2600" b="1" dirty="0" smtClean="0">
                <a:solidFill>
                  <a:srgbClr val="FF0000"/>
                </a:solidFill>
                <a:latin typeface="Arial" panose="020B0604020202020204" pitchFamily="34" charset="0"/>
                <a:cs typeface="Arial" panose="020B0604020202020204" pitchFamily="34" charset="0"/>
              </a:rPr>
              <a:t>"</a:t>
            </a:r>
            <a:r>
              <a:rPr lang="en-US" sz="2600" b="1" dirty="0" err="1" smtClean="0">
                <a:solidFill>
                  <a:srgbClr val="FF0000"/>
                </a:solidFill>
                <a:latin typeface="Arial" panose="020B0604020202020204" pitchFamily="34" charset="0"/>
                <a:cs typeface="Arial" panose="020B0604020202020204" pitchFamily="34" charset="0"/>
              </a:rPr>
              <a:t>review_text</a:t>
            </a:r>
            <a:r>
              <a:rPr lang="en-US" sz="2600" b="1" dirty="0" smtClean="0">
                <a:solidFill>
                  <a:srgbClr val="FF0000"/>
                </a:solidFill>
                <a:latin typeface="Arial" panose="020B0604020202020204" pitchFamily="34" charset="0"/>
                <a:cs typeface="Arial" panose="020B0604020202020204" pitchFamily="34" charset="0"/>
              </a:rPr>
              <a:t>“. </a:t>
            </a:r>
            <a:r>
              <a:rPr lang="en-US" sz="2600" dirty="0" smtClean="0">
                <a:latin typeface="Arial" panose="020B0604020202020204" pitchFamily="34" charset="0"/>
                <a:cs typeface="Arial" panose="020B0604020202020204" pitchFamily="34" charset="0"/>
              </a:rPr>
              <a:t>Later both '</a:t>
            </a:r>
            <a:r>
              <a:rPr lang="en-US" sz="2600" dirty="0" err="1" smtClean="0">
                <a:latin typeface="Arial" panose="020B0604020202020204" pitchFamily="34" charset="0"/>
                <a:cs typeface="Arial" panose="020B0604020202020204" pitchFamily="34" charset="0"/>
              </a:rPr>
              <a:t>reviewText</a:t>
            </a:r>
            <a:r>
              <a:rPr lang="en-US" sz="2600" dirty="0" smtClean="0">
                <a:latin typeface="Arial" panose="020B0604020202020204" pitchFamily="34" charset="0"/>
                <a:cs typeface="Arial" panose="020B0604020202020204" pitchFamily="34" charset="0"/>
              </a:rPr>
              <a:t>' and 'summary' feature </a:t>
            </a:r>
            <a:r>
              <a:rPr lang="en-US" sz="2600" dirty="0" smtClean="0">
                <a:solidFill>
                  <a:srgbClr val="FF0000"/>
                </a:solidFill>
                <a:latin typeface="Arial" panose="020B0604020202020204" pitchFamily="34" charset="0"/>
                <a:cs typeface="Arial" panose="020B0604020202020204" pitchFamily="34" charset="0"/>
                <a:sym typeface="Wingdings" panose="05000000000000000000" pitchFamily="2" charset="2"/>
              </a:rPr>
              <a:t></a:t>
            </a:r>
            <a:r>
              <a:rPr lang="en-US" sz="2600" b="1" dirty="0" smtClean="0">
                <a:solidFill>
                  <a:srgbClr val="FF0000"/>
                </a:solidFill>
                <a:latin typeface="Arial" panose="020B0604020202020204" pitchFamily="34" charset="0"/>
                <a:cs typeface="Arial" panose="020B0604020202020204" pitchFamily="34" charset="0"/>
              </a:rPr>
              <a:t>Dropped</a:t>
            </a:r>
          </a:p>
          <a:p>
            <a:pPr marL="342900" indent="-342900">
              <a:buFont typeface="Arial" panose="020B0604020202020204" pitchFamily="34" charset="0"/>
              <a:buChar char="•"/>
            </a:pPr>
            <a:r>
              <a:rPr lang="en-US" sz="2600" dirty="0" smtClean="0">
                <a:latin typeface="Arial" panose="020B0604020202020204" pitchFamily="34" charset="0"/>
                <a:cs typeface="Arial" panose="020B0604020202020204" pitchFamily="34" charset="0"/>
              </a:rPr>
              <a:t> ‘Overall’ feature rearranged as </a:t>
            </a:r>
            <a:r>
              <a:rPr lang="en-US" sz="2600" b="1" dirty="0" smtClean="0">
                <a:solidFill>
                  <a:srgbClr val="FF0000"/>
                </a:solidFill>
                <a:latin typeface="Arial" panose="020B0604020202020204" pitchFamily="34" charset="0"/>
                <a:cs typeface="Arial" panose="020B0604020202020204" pitchFamily="34" charset="0"/>
              </a:rPr>
              <a:t>‘</a:t>
            </a:r>
            <a:r>
              <a:rPr lang="en-US" sz="2600" b="1" dirty="0" err="1" smtClean="0">
                <a:solidFill>
                  <a:srgbClr val="FF0000"/>
                </a:solidFill>
                <a:latin typeface="Arial" panose="020B0604020202020204" pitchFamily="34" charset="0"/>
                <a:cs typeface="Arial" panose="020B0604020202020204" pitchFamily="34" charset="0"/>
              </a:rPr>
              <a:t>Rating_Class</a:t>
            </a:r>
            <a:r>
              <a:rPr lang="en-US" sz="2600" b="1" dirty="0" smtClean="0">
                <a:solidFill>
                  <a:srgbClr val="FF0000"/>
                </a:solidFill>
                <a:latin typeface="Arial" panose="020B0604020202020204" pitchFamily="34" charset="0"/>
                <a:cs typeface="Arial" panose="020B0604020202020204" pitchFamily="34" charset="0"/>
              </a:rPr>
              <a:t>’ </a:t>
            </a:r>
            <a:r>
              <a:rPr lang="en-US" sz="2600" dirty="0" smtClean="0">
                <a:latin typeface="Arial" panose="020B0604020202020204" pitchFamily="34" charset="0"/>
                <a:cs typeface="Arial" panose="020B0604020202020204" pitchFamily="34" charset="0"/>
              </a:rPr>
              <a:t>( 1,2 </a:t>
            </a:r>
            <a:r>
              <a:rPr lang="en-US" sz="2600" dirty="0" smtClean="0">
                <a:solidFill>
                  <a:srgbClr val="FF0000"/>
                </a:solidFill>
                <a:latin typeface="Arial" panose="020B0604020202020204" pitchFamily="34" charset="0"/>
                <a:cs typeface="Arial" panose="020B0604020202020204" pitchFamily="34" charset="0"/>
                <a:sym typeface="Wingdings" panose="05000000000000000000" pitchFamily="2" charset="2"/>
              </a:rPr>
              <a:t></a:t>
            </a:r>
            <a:r>
              <a:rPr lang="en-US" sz="2600" b="1" dirty="0" smtClean="0">
                <a:solidFill>
                  <a:srgbClr val="FF0000"/>
                </a:solidFill>
                <a:latin typeface="Arial" panose="020B0604020202020204" pitchFamily="34" charset="0"/>
                <a:cs typeface="Arial" panose="020B0604020202020204" pitchFamily="34" charset="0"/>
                <a:sym typeface="Wingdings" panose="05000000000000000000" pitchFamily="2" charset="2"/>
              </a:rPr>
              <a:t>Bad,  </a:t>
            </a:r>
            <a:r>
              <a:rPr lang="en-US" sz="2600" dirty="0" smtClean="0">
                <a:latin typeface="Arial" panose="020B0604020202020204" pitchFamily="34" charset="0"/>
                <a:cs typeface="Arial" panose="020B0604020202020204" pitchFamily="34" charset="0"/>
                <a:sym typeface="Wingdings" panose="05000000000000000000" pitchFamily="2" charset="2"/>
              </a:rPr>
              <a:t>3,4,5 </a:t>
            </a:r>
            <a:r>
              <a:rPr lang="en-US" sz="2600" dirty="0" smtClean="0">
                <a:solidFill>
                  <a:srgbClr val="FF0000"/>
                </a:solidFill>
                <a:latin typeface="Arial" panose="020B0604020202020204" pitchFamily="34" charset="0"/>
                <a:cs typeface="Arial" panose="020B0604020202020204" pitchFamily="34" charset="0"/>
                <a:sym typeface="Wingdings" panose="05000000000000000000" pitchFamily="2" charset="2"/>
              </a:rPr>
              <a:t></a:t>
            </a:r>
            <a:r>
              <a:rPr lang="en-US" sz="2600" b="1" dirty="0" smtClean="0">
                <a:solidFill>
                  <a:srgbClr val="FF0000"/>
                </a:solidFill>
                <a:latin typeface="Arial" panose="020B0604020202020204" pitchFamily="34" charset="0"/>
                <a:cs typeface="Arial" panose="020B0604020202020204" pitchFamily="34" charset="0"/>
                <a:sym typeface="Wingdings" panose="05000000000000000000" pitchFamily="2" charset="2"/>
              </a:rPr>
              <a:t>Good</a:t>
            </a:r>
            <a:r>
              <a:rPr lang="en-US" sz="2600" dirty="0" smtClean="0">
                <a:latin typeface="Arial" panose="020B0604020202020204" pitchFamily="34" charset="0"/>
                <a:cs typeface="Arial" panose="020B0604020202020204" pitchFamily="34" charset="0"/>
                <a:sym typeface="Wingdings" panose="05000000000000000000" pitchFamily="2" charset="2"/>
              </a:rPr>
              <a:t>). Later, ‘overall’ </a:t>
            </a:r>
            <a:r>
              <a:rPr lang="en-US" sz="2600" dirty="0" smtClean="0">
                <a:latin typeface="Arial" panose="020B0604020202020204" pitchFamily="34" charset="0"/>
                <a:cs typeface="Arial" panose="020B0604020202020204" pitchFamily="34" charset="0"/>
              </a:rPr>
              <a:t>feature </a:t>
            </a:r>
            <a:r>
              <a:rPr lang="en-US" sz="2600" dirty="0" smtClean="0">
                <a:solidFill>
                  <a:srgbClr val="FF0000"/>
                </a:solidFill>
                <a:latin typeface="Arial" panose="020B0604020202020204" pitchFamily="34" charset="0"/>
                <a:cs typeface="Arial" panose="020B0604020202020204" pitchFamily="34" charset="0"/>
                <a:sym typeface="Wingdings" panose="05000000000000000000" pitchFamily="2" charset="2"/>
              </a:rPr>
              <a:t></a:t>
            </a:r>
            <a:r>
              <a:rPr lang="en-US" sz="2600" b="1" dirty="0" smtClean="0">
                <a:solidFill>
                  <a:srgbClr val="FF0000"/>
                </a:solidFill>
                <a:latin typeface="Arial" panose="020B0604020202020204" pitchFamily="34" charset="0"/>
                <a:cs typeface="Arial" panose="020B0604020202020204" pitchFamily="34" charset="0"/>
              </a:rPr>
              <a:t>Dropped</a:t>
            </a:r>
          </a:p>
          <a:p>
            <a:pPr marL="342900" indent="-342900">
              <a:buFont typeface="Arial" panose="020B0604020202020204" pitchFamily="34" charset="0"/>
              <a:buChar char="•"/>
            </a:pPr>
            <a:r>
              <a:rPr lang="en-US" sz="2600" dirty="0" smtClean="0">
                <a:latin typeface="Arial" panose="020B0604020202020204" pitchFamily="34" charset="0"/>
                <a:cs typeface="Arial" panose="020B0604020202020204" pitchFamily="34" charset="0"/>
              </a:rPr>
              <a:t>‘</a:t>
            </a:r>
            <a:r>
              <a:rPr lang="en-US" sz="2600" dirty="0" err="1" smtClean="0">
                <a:latin typeface="Arial" panose="020B0604020202020204" pitchFamily="34" charset="0"/>
                <a:cs typeface="Arial" panose="020B0604020202020204" pitchFamily="34" charset="0"/>
              </a:rPr>
              <a:t>unixReviewTime</a:t>
            </a:r>
            <a:r>
              <a:rPr lang="en-US" sz="2600" dirty="0" smtClean="0">
                <a:latin typeface="Arial" panose="020B0604020202020204" pitchFamily="34" charset="0"/>
                <a:cs typeface="Arial" panose="020B0604020202020204" pitchFamily="34" charset="0"/>
              </a:rPr>
              <a:t>’ feature </a:t>
            </a:r>
            <a:r>
              <a:rPr lang="en-US" sz="2600" dirty="0" smtClean="0">
                <a:solidFill>
                  <a:srgbClr val="FF0000"/>
                </a:solidFill>
                <a:latin typeface="Arial" panose="020B0604020202020204" pitchFamily="34" charset="0"/>
                <a:cs typeface="Arial" panose="020B0604020202020204" pitchFamily="34" charset="0"/>
                <a:sym typeface="Wingdings" panose="05000000000000000000" pitchFamily="2" charset="2"/>
              </a:rPr>
              <a:t></a:t>
            </a:r>
            <a:r>
              <a:rPr lang="en-US" sz="2600" b="1" dirty="0" smtClean="0">
                <a:solidFill>
                  <a:srgbClr val="FF0000"/>
                </a:solidFill>
                <a:latin typeface="Arial" panose="020B0604020202020204" pitchFamily="34" charset="0"/>
                <a:cs typeface="Arial" panose="020B0604020202020204" pitchFamily="34" charset="0"/>
              </a:rPr>
              <a:t>Dropped</a:t>
            </a:r>
          </a:p>
          <a:p>
            <a:pPr marL="342900" indent="-342900">
              <a:buFont typeface="Arial" panose="020B0604020202020204" pitchFamily="34" charset="0"/>
              <a:buChar char="•"/>
            </a:pPr>
            <a:r>
              <a:rPr lang="en-US" sz="2600" dirty="0" smtClean="0">
                <a:latin typeface="Arial" panose="020B0604020202020204" pitchFamily="34" charset="0"/>
                <a:cs typeface="Arial" panose="020B0604020202020204" pitchFamily="34" charset="0"/>
              </a:rPr>
              <a:t>'</a:t>
            </a:r>
            <a:r>
              <a:rPr lang="en-US" sz="2600" dirty="0" err="1" smtClean="0">
                <a:latin typeface="Arial" panose="020B0604020202020204" pitchFamily="34" charset="0"/>
                <a:cs typeface="Arial" panose="020B0604020202020204" pitchFamily="34" charset="0"/>
              </a:rPr>
              <a:t>reviewTime</a:t>
            </a:r>
            <a:r>
              <a:rPr lang="en-US" sz="2600" dirty="0" smtClean="0">
                <a:latin typeface="Arial" panose="020B0604020202020204" pitchFamily="34" charset="0"/>
                <a:cs typeface="Arial" panose="020B0604020202020204" pitchFamily="34" charset="0"/>
              </a:rPr>
              <a:t>‘ feature  was converted to </a:t>
            </a:r>
            <a:r>
              <a:rPr lang="en-US" sz="2600" dirty="0" err="1" smtClean="0">
                <a:latin typeface="Arial" panose="020B0604020202020204" pitchFamily="34" charset="0"/>
                <a:cs typeface="Arial" panose="020B0604020202020204" pitchFamily="34" charset="0"/>
              </a:rPr>
              <a:t>datetime</a:t>
            </a:r>
            <a:r>
              <a:rPr lang="en-US" sz="2600" dirty="0" smtClean="0">
                <a:latin typeface="Arial" panose="020B0604020202020204" pitchFamily="34" charset="0"/>
                <a:cs typeface="Arial" panose="020B0604020202020204" pitchFamily="34" charset="0"/>
              </a:rPr>
              <a:t> data type and a new </a:t>
            </a:r>
            <a:r>
              <a:rPr lang="en-US" sz="2600" b="1" dirty="0" smtClean="0">
                <a:solidFill>
                  <a:srgbClr val="FF0000"/>
                </a:solidFill>
                <a:latin typeface="Arial" panose="020B0604020202020204" pitchFamily="34" charset="0"/>
                <a:cs typeface="Arial" panose="020B0604020202020204" pitchFamily="34" charset="0"/>
              </a:rPr>
              <a:t>'year'</a:t>
            </a:r>
            <a:r>
              <a:rPr lang="en-US" sz="2600" dirty="0" smtClean="0">
                <a:latin typeface="Arial" panose="020B0604020202020204" pitchFamily="34" charset="0"/>
                <a:cs typeface="Arial" panose="020B0604020202020204" pitchFamily="34" charset="0"/>
              </a:rPr>
              <a:t> feature was created</a:t>
            </a:r>
          </a:p>
        </p:txBody>
      </p:sp>
      <p:sp>
        <p:nvSpPr>
          <p:cNvPr id="7" name="Slide Number Placeholder 4"/>
          <p:cNvSpPr>
            <a:spLocks noGrp="1"/>
          </p:cNvSpPr>
          <p:nvPr>
            <p:ph type="sldNum" sz="quarter" idx="12"/>
          </p:nvPr>
        </p:nvSpPr>
        <p:spPr>
          <a:xfrm>
            <a:off x="9448800" y="6492875"/>
            <a:ext cx="2743200" cy="365125"/>
          </a:xfrm>
        </p:spPr>
        <p:txBody>
          <a:bodyPr/>
          <a:lstStyle/>
          <a:p>
            <a:fld id="{9D685DC2-0007-477A-94B7-16C95E2C400C}" type="slidenum">
              <a:rPr lang="en-US" smtClean="0"/>
              <a:pPr/>
              <a:t>6</a:t>
            </a:fld>
            <a:r>
              <a:rPr lang="en-US" dirty="0" smtClean="0"/>
              <a:t>/31</a:t>
            </a:r>
            <a:endParaRPr lang="en-US" dirty="0"/>
          </a:p>
        </p:txBody>
      </p:sp>
    </p:spTree>
    <p:extLst>
      <p:ext uri="{BB962C8B-B14F-4D97-AF65-F5344CB8AC3E}">
        <p14:creationId xmlns:p14="http://schemas.microsoft.com/office/powerpoint/2010/main" val="30866886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 y="135253"/>
            <a:ext cx="12192000" cy="707886"/>
          </a:xfrm>
          <a:prstGeom prst="rect">
            <a:avLst/>
          </a:prstGeom>
          <a:noFill/>
        </p:spPr>
        <p:txBody>
          <a:bodyPr wrap="square" rtlCol="0">
            <a:spAutoFit/>
          </a:bodyPr>
          <a:lstStyle/>
          <a:p>
            <a:pPr algn="ctr"/>
            <a:r>
              <a:rPr lang="en-US" sz="4000" b="1" dirty="0" smtClean="0">
                <a:latin typeface="Arial" panose="020B0604020202020204" pitchFamily="34" charset="0"/>
                <a:cs typeface="Arial" panose="020B0604020202020204" pitchFamily="34" charset="0"/>
              </a:rPr>
              <a:t>Data Wrangling</a:t>
            </a:r>
          </a:p>
        </p:txBody>
      </p:sp>
      <p:pic>
        <p:nvPicPr>
          <p:cNvPr id="6" name="Picture 5"/>
          <p:cNvPicPr>
            <a:picLocks noChangeAspect="1"/>
          </p:cNvPicPr>
          <p:nvPr/>
        </p:nvPicPr>
        <p:blipFill rotWithShape="1">
          <a:blip r:embed="rId2"/>
          <a:srcRect l="12412" t="43277" r="6982" b="32670"/>
          <a:stretch/>
        </p:blipFill>
        <p:spPr>
          <a:xfrm>
            <a:off x="343221" y="3976049"/>
            <a:ext cx="11505550" cy="2161521"/>
          </a:xfrm>
          <a:prstGeom prst="rect">
            <a:avLst/>
          </a:prstGeom>
          <a:noFill/>
          <a:ln w="22225">
            <a:solidFill>
              <a:schemeClr val="tx1"/>
            </a:solidFill>
          </a:ln>
        </p:spPr>
      </p:pic>
      <p:pic>
        <p:nvPicPr>
          <p:cNvPr id="7" name="Picture 6"/>
          <p:cNvPicPr>
            <a:picLocks noChangeAspect="1"/>
          </p:cNvPicPr>
          <p:nvPr/>
        </p:nvPicPr>
        <p:blipFill rotWithShape="1">
          <a:blip r:embed="rId3"/>
          <a:srcRect b="65239"/>
          <a:stretch/>
        </p:blipFill>
        <p:spPr>
          <a:xfrm>
            <a:off x="395742" y="1334145"/>
            <a:ext cx="11400508" cy="1076542"/>
          </a:xfrm>
          <a:prstGeom prst="rect">
            <a:avLst/>
          </a:prstGeom>
          <a:noFill/>
          <a:ln w="22225">
            <a:solidFill>
              <a:schemeClr val="tx1"/>
            </a:solidFill>
          </a:ln>
        </p:spPr>
      </p:pic>
      <p:sp>
        <p:nvSpPr>
          <p:cNvPr id="3" name="Down Arrow 2"/>
          <p:cNvSpPr/>
          <p:nvPr/>
        </p:nvSpPr>
        <p:spPr>
          <a:xfrm>
            <a:off x="5645723" y="2583768"/>
            <a:ext cx="900546" cy="12192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4"/>
          <p:cNvSpPr>
            <a:spLocks noGrp="1"/>
          </p:cNvSpPr>
          <p:nvPr>
            <p:ph type="sldNum" sz="quarter" idx="12"/>
          </p:nvPr>
        </p:nvSpPr>
        <p:spPr>
          <a:xfrm>
            <a:off x="9448800" y="6492875"/>
            <a:ext cx="2743200" cy="365125"/>
          </a:xfrm>
        </p:spPr>
        <p:txBody>
          <a:bodyPr/>
          <a:lstStyle/>
          <a:p>
            <a:fld id="{9D685DC2-0007-477A-94B7-16C95E2C400C}" type="slidenum">
              <a:rPr lang="en-US" smtClean="0"/>
              <a:pPr/>
              <a:t>7</a:t>
            </a:fld>
            <a:r>
              <a:rPr lang="en-US" dirty="0" smtClean="0"/>
              <a:t>/31</a:t>
            </a:r>
            <a:endParaRPr lang="en-US" dirty="0"/>
          </a:p>
        </p:txBody>
      </p:sp>
    </p:spTree>
    <p:extLst>
      <p:ext uri="{BB962C8B-B14F-4D97-AF65-F5344CB8AC3E}">
        <p14:creationId xmlns:p14="http://schemas.microsoft.com/office/powerpoint/2010/main" val="2949016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1598815" y="1532179"/>
            <a:ext cx="7018712" cy="3275348"/>
            <a:chOff x="2249979" y="1734885"/>
            <a:chExt cx="7998400" cy="3945710"/>
          </a:xfrm>
        </p:grpSpPr>
        <p:pic>
          <p:nvPicPr>
            <p:cNvPr id="6" name="Content Placeholder 4">
              <a:extLst>
                <a:ext uri="{FF2B5EF4-FFF2-40B4-BE49-F238E27FC236}">
                  <a16:creationId xmlns:a16="http://schemas.microsoft.com/office/drawing/2014/main" id="{00684D8C-FED8-4520-8FEE-3F4E545223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1670" y="1836570"/>
              <a:ext cx="5747130" cy="3844025"/>
            </a:xfrm>
            <a:prstGeom prst="rect">
              <a:avLst/>
            </a:prstGeom>
          </p:spPr>
        </p:pic>
        <p:sp>
          <p:nvSpPr>
            <p:cNvPr id="7" name="Rectangle: Rounded Corners 14">
              <a:extLst>
                <a:ext uri="{FF2B5EF4-FFF2-40B4-BE49-F238E27FC236}">
                  <a16:creationId xmlns:a16="http://schemas.microsoft.com/office/drawing/2014/main" id="{76ED82D1-3613-4539-9933-7C0ADA17F853}"/>
                </a:ext>
              </a:extLst>
            </p:cNvPr>
            <p:cNvSpPr/>
            <p:nvPr/>
          </p:nvSpPr>
          <p:spPr>
            <a:xfrm>
              <a:off x="2249979" y="1734885"/>
              <a:ext cx="2572638" cy="87513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Bad Ratings</a:t>
              </a:r>
            </a:p>
            <a:p>
              <a:pPr algn="ctr"/>
              <a:r>
                <a:rPr lang="en-US" sz="2800" dirty="0" smtClean="0"/>
                <a:t>1276</a:t>
              </a:r>
              <a:endParaRPr lang="en-US" sz="2800" dirty="0"/>
            </a:p>
          </p:txBody>
        </p:sp>
        <p:sp>
          <p:nvSpPr>
            <p:cNvPr id="8" name="Rectangle: Rounded Corners 15">
              <a:extLst>
                <a:ext uri="{FF2B5EF4-FFF2-40B4-BE49-F238E27FC236}">
                  <a16:creationId xmlns:a16="http://schemas.microsoft.com/office/drawing/2014/main" id="{0CF29D39-55EF-435E-9C93-67AAA2EF055C}"/>
                </a:ext>
              </a:extLst>
            </p:cNvPr>
            <p:cNvSpPr/>
            <p:nvPr/>
          </p:nvSpPr>
          <p:spPr>
            <a:xfrm>
              <a:off x="7675741" y="4249599"/>
              <a:ext cx="2572638" cy="87513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Good Ratings</a:t>
              </a:r>
            </a:p>
            <a:p>
              <a:pPr algn="ctr"/>
              <a:r>
                <a:rPr lang="en-US" sz="2800" dirty="0" smtClean="0"/>
                <a:t>24000</a:t>
              </a:r>
              <a:endParaRPr lang="en-US" sz="2800" dirty="0"/>
            </a:p>
          </p:txBody>
        </p:sp>
        <p:sp>
          <p:nvSpPr>
            <p:cNvPr id="9" name="Title 1">
              <a:extLst>
                <a:ext uri="{FF2B5EF4-FFF2-40B4-BE49-F238E27FC236}">
                  <a16:creationId xmlns:a16="http://schemas.microsoft.com/office/drawing/2014/main" id="{AB2E0089-0A19-4AB1-966C-2D29D72B9F21}"/>
                </a:ext>
              </a:extLst>
            </p:cNvPr>
            <p:cNvSpPr txBox="1">
              <a:spLocks/>
            </p:cNvSpPr>
            <p:nvPr/>
          </p:nvSpPr>
          <p:spPr>
            <a:xfrm>
              <a:off x="6980181" y="2172448"/>
              <a:ext cx="2468619" cy="904484"/>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smtClean="0">
                  <a:solidFill>
                    <a:schemeClr val="bg1"/>
                  </a:solidFill>
                  <a:latin typeface="Arial" panose="020B0604020202020204" pitchFamily="34" charset="0"/>
                  <a:cs typeface="Arial" panose="020B0604020202020204" pitchFamily="34" charset="0"/>
                </a:rPr>
                <a:t>Imbalanced</a:t>
              </a:r>
            </a:p>
            <a:p>
              <a:pPr algn="ctr"/>
              <a:r>
                <a:rPr lang="en-US" sz="3200" b="1" dirty="0" smtClean="0">
                  <a:solidFill>
                    <a:schemeClr val="bg1"/>
                  </a:solidFill>
                  <a:latin typeface="Arial" panose="020B0604020202020204" pitchFamily="34" charset="0"/>
                  <a:cs typeface="Arial" panose="020B0604020202020204" pitchFamily="34" charset="0"/>
                </a:rPr>
                <a:t>Dataset</a:t>
              </a:r>
              <a:endParaRPr lang="en-US" sz="3200" b="1" dirty="0">
                <a:solidFill>
                  <a:schemeClr val="bg1"/>
                </a:solidFill>
                <a:latin typeface="Arial" panose="020B0604020202020204" pitchFamily="34" charset="0"/>
                <a:cs typeface="Arial" panose="020B0604020202020204" pitchFamily="34" charset="0"/>
              </a:endParaRPr>
            </a:p>
          </p:txBody>
        </p:sp>
      </p:grpSp>
      <p:sp>
        <p:nvSpPr>
          <p:cNvPr id="10" name="TextBox 9"/>
          <p:cNvSpPr txBox="1"/>
          <p:nvPr/>
        </p:nvSpPr>
        <p:spPr>
          <a:xfrm>
            <a:off x="-4" y="135253"/>
            <a:ext cx="12192000" cy="707886"/>
          </a:xfrm>
          <a:prstGeom prst="rect">
            <a:avLst/>
          </a:prstGeom>
          <a:noFill/>
        </p:spPr>
        <p:txBody>
          <a:bodyPr wrap="square" rtlCol="0">
            <a:spAutoFit/>
          </a:bodyPr>
          <a:lstStyle/>
          <a:p>
            <a:pPr algn="ctr"/>
            <a:r>
              <a:rPr lang="en-US" sz="4000" b="1" dirty="0" smtClean="0">
                <a:latin typeface="Arial" panose="020B0604020202020204" pitchFamily="34" charset="0"/>
                <a:cs typeface="Arial" panose="020B0604020202020204" pitchFamily="34" charset="0"/>
              </a:rPr>
              <a:t>Data Wrangling</a:t>
            </a:r>
          </a:p>
        </p:txBody>
      </p:sp>
      <p:sp>
        <p:nvSpPr>
          <p:cNvPr id="11" name="Rectangle 10"/>
          <p:cNvSpPr/>
          <p:nvPr/>
        </p:nvSpPr>
        <p:spPr>
          <a:xfrm>
            <a:off x="133128" y="926049"/>
            <a:ext cx="11407707" cy="523220"/>
          </a:xfrm>
          <a:prstGeom prst="rect">
            <a:avLst/>
          </a:prstGeom>
        </p:spPr>
        <p:txBody>
          <a:bodyPr wrap="square">
            <a:spAutoFit/>
          </a:bodyPr>
          <a:lstStyle/>
          <a:p>
            <a:pPr marL="457200" indent="-457200">
              <a:buFont typeface="Arial" panose="020B0604020202020204" pitchFamily="34" charset="0"/>
              <a:buChar char="•"/>
            </a:pPr>
            <a:r>
              <a:rPr lang="en-US" sz="2800" b="1" dirty="0" smtClean="0">
                <a:solidFill>
                  <a:srgbClr val="FF0000"/>
                </a:solidFill>
                <a:latin typeface="Arial" panose="020B0604020202020204" pitchFamily="34" charset="0"/>
                <a:cs typeface="Arial" panose="020B0604020202020204" pitchFamily="34" charset="0"/>
              </a:rPr>
              <a:t>Descriptive Statistics</a:t>
            </a:r>
          </a:p>
        </p:txBody>
      </p:sp>
      <p:sp>
        <p:nvSpPr>
          <p:cNvPr id="13" name="Rectangle 12"/>
          <p:cNvSpPr/>
          <p:nvPr/>
        </p:nvSpPr>
        <p:spPr>
          <a:xfrm>
            <a:off x="263999" y="5292546"/>
            <a:ext cx="11761745" cy="1277273"/>
          </a:xfrm>
          <a:prstGeom prst="rect">
            <a:avLst/>
          </a:prstGeom>
        </p:spPr>
        <p:txBody>
          <a:bodyPr wrap="square">
            <a:spAutoFit/>
          </a:bodyPr>
          <a:lstStyle/>
          <a:p>
            <a:pPr marL="342900" marR="8890" indent="-342900" algn="just">
              <a:spcBef>
                <a:spcPts val="320"/>
              </a:spcBef>
              <a:buFont typeface="Arial" panose="020B0604020202020204" pitchFamily="34" charset="0"/>
              <a:buChar char="•"/>
            </a:pPr>
            <a:r>
              <a:rPr lang="en-US" sz="2400" b="1" dirty="0" smtClean="0">
                <a:latin typeface="Arial" panose="020B0604020202020204" pitchFamily="34" charset="0"/>
                <a:ea typeface="Calibri" panose="020F0502020204030204" pitchFamily="34" charset="0"/>
                <a:cs typeface="Times New Roman" panose="02020603050405020304" pitchFamily="18" charset="0"/>
              </a:rPr>
              <a:t>There are 1395 </a:t>
            </a:r>
            <a:r>
              <a:rPr lang="en-US" sz="2400" b="1" dirty="0">
                <a:latin typeface="Arial" panose="020B0604020202020204" pitchFamily="34" charset="0"/>
                <a:ea typeface="Calibri" panose="020F0502020204030204" pitchFamily="34" charset="0"/>
                <a:cs typeface="Times New Roman" panose="02020603050405020304" pitchFamily="18" charset="0"/>
              </a:rPr>
              <a:t>unique customers and 1171 </a:t>
            </a:r>
            <a:r>
              <a:rPr lang="en-US" sz="2400" b="1" dirty="0" smtClean="0">
                <a:latin typeface="Arial" panose="020B0604020202020204" pitchFamily="34" charset="0"/>
                <a:ea typeface="Calibri" panose="020F0502020204030204" pitchFamily="34" charset="0"/>
                <a:cs typeface="Times New Roman" panose="02020603050405020304" pitchFamily="18" charset="0"/>
              </a:rPr>
              <a:t>products.</a:t>
            </a:r>
          </a:p>
          <a:p>
            <a:pPr marL="342900" marR="8890" indent="-342900" algn="just">
              <a:spcBef>
                <a:spcPts val="320"/>
              </a:spcBef>
              <a:buFont typeface="Arial" panose="020B0604020202020204" pitchFamily="34" charset="0"/>
              <a:buChar char="•"/>
            </a:pPr>
            <a:r>
              <a:rPr lang="en-US" sz="2400" b="1" dirty="0" smtClean="0">
                <a:latin typeface="Arial" panose="020B0604020202020204" pitchFamily="34" charset="0"/>
                <a:ea typeface="Calibri" panose="020F0502020204030204" pitchFamily="34" charset="0"/>
                <a:cs typeface="Times New Roman" panose="02020603050405020304" pitchFamily="18" charset="0"/>
              </a:rPr>
              <a:t>Each customer has 18 reviews for products on average.</a:t>
            </a:r>
          </a:p>
          <a:p>
            <a:pPr marL="342900" marR="8890" indent="-342900" algn="just">
              <a:spcBef>
                <a:spcPts val="320"/>
              </a:spcBef>
              <a:buFont typeface="Arial" panose="020B0604020202020204" pitchFamily="34" charset="0"/>
              <a:buChar char="•"/>
            </a:pPr>
            <a:r>
              <a:rPr lang="en-US" sz="2400" b="1" dirty="0" smtClean="0">
                <a:latin typeface="Arial" panose="020B0604020202020204" pitchFamily="34" charset="0"/>
                <a:ea typeface="Calibri" panose="020F0502020204030204" pitchFamily="34" charset="0"/>
                <a:cs typeface="Times New Roman" panose="02020603050405020304" pitchFamily="18" charset="0"/>
              </a:rPr>
              <a:t>There </a:t>
            </a:r>
            <a:r>
              <a:rPr lang="en-US" sz="2400" b="1" dirty="0">
                <a:latin typeface="Arial" panose="020B0604020202020204" pitchFamily="34" charset="0"/>
                <a:ea typeface="Calibri" panose="020F0502020204030204" pitchFamily="34" charset="0"/>
                <a:cs typeface="Times New Roman" panose="02020603050405020304" pitchFamily="18" charset="0"/>
              </a:rPr>
              <a:t>is </a:t>
            </a:r>
            <a:r>
              <a:rPr lang="en-US" sz="2400" b="1" dirty="0" smtClean="0">
                <a:latin typeface="Arial" panose="020B0604020202020204" pitchFamily="34" charset="0"/>
                <a:ea typeface="Calibri" panose="020F0502020204030204" pitchFamily="34" charset="0"/>
                <a:cs typeface="Times New Roman" panose="02020603050405020304" pitchFamily="18" charset="0"/>
              </a:rPr>
              <a:t>22 </a:t>
            </a:r>
            <a:r>
              <a:rPr lang="en-US" sz="2400" b="1" dirty="0">
                <a:latin typeface="Arial" panose="020B0604020202020204" pitchFamily="34" charset="0"/>
                <a:ea typeface="Calibri" panose="020F0502020204030204" pitchFamily="34" charset="0"/>
                <a:cs typeface="Times New Roman" panose="02020603050405020304" pitchFamily="18" charset="0"/>
              </a:rPr>
              <a:t>reviews for each </a:t>
            </a:r>
            <a:r>
              <a:rPr lang="en-US" sz="2400" b="1" dirty="0" smtClean="0">
                <a:latin typeface="Arial" panose="020B0604020202020204" pitchFamily="34" charset="0"/>
                <a:ea typeface="Calibri" panose="020F0502020204030204" pitchFamily="34" charset="0"/>
                <a:cs typeface="Times New Roman" panose="02020603050405020304" pitchFamily="18" charset="0"/>
              </a:rPr>
              <a:t>product </a:t>
            </a:r>
            <a:r>
              <a:rPr lang="en-US" sz="2400" b="1" dirty="0" smtClean="0">
                <a:latin typeface="Arial" panose="020B0604020202020204" pitchFamily="34" charset="0"/>
                <a:ea typeface="Calibri" panose="020F0502020204030204" pitchFamily="34" charset="0"/>
                <a:cs typeface="Times New Roman" panose="02020603050405020304" pitchFamily="18" charset="0"/>
              </a:rPr>
              <a:t>on average</a:t>
            </a:r>
            <a:r>
              <a:rPr lang="en-US" sz="2400" b="1" dirty="0" smtClean="0">
                <a:latin typeface="Arial" panose="020B0604020202020204" pitchFamily="34" charset="0"/>
                <a:ea typeface="Calibri" panose="020F0502020204030204" pitchFamily="34" charset="0"/>
                <a:cs typeface="Times New Roman" panose="02020603050405020304" pitchFamily="18" charset="0"/>
              </a:rPr>
              <a:t>.</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Slide Number Placeholder 4"/>
          <p:cNvSpPr>
            <a:spLocks noGrp="1"/>
          </p:cNvSpPr>
          <p:nvPr>
            <p:ph type="sldNum" sz="quarter" idx="12"/>
          </p:nvPr>
        </p:nvSpPr>
        <p:spPr>
          <a:xfrm>
            <a:off x="9448800" y="6492875"/>
            <a:ext cx="2743200" cy="365125"/>
          </a:xfrm>
        </p:spPr>
        <p:txBody>
          <a:bodyPr/>
          <a:lstStyle/>
          <a:p>
            <a:fld id="{9D685DC2-0007-477A-94B7-16C95E2C400C}" type="slidenum">
              <a:rPr lang="en-US" smtClean="0"/>
              <a:pPr/>
              <a:t>8</a:t>
            </a:fld>
            <a:r>
              <a:rPr lang="en-US" dirty="0" smtClean="0"/>
              <a:t>/31</a:t>
            </a:r>
            <a:endParaRPr lang="en-US" dirty="0"/>
          </a:p>
        </p:txBody>
      </p:sp>
    </p:spTree>
    <p:extLst>
      <p:ext uri="{BB962C8B-B14F-4D97-AF65-F5344CB8AC3E}">
        <p14:creationId xmlns:p14="http://schemas.microsoft.com/office/powerpoint/2010/main" val="8952754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 y="135253"/>
            <a:ext cx="12192000" cy="707886"/>
          </a:xfrm>
          <a:prstGeom prst="rect">
            <a:avLst/>
          </a:prstGeom>
          <a:noFill/>
        </p:spPr>
        <p:txBody>
          <a:bodyPr wrap="square" rtlCol="0">
            <a:spAutoFit/>
          </a:bodyPr>
          <a:lstStyle/>
          <a:p>
            <a:pPr algn="ctr"/>
            <a:r>
              <a:rPr lang="en-US" sz="4000" b="1" dirty="0" smtClean="0">
                <a:latin typeface="Arial" panose="020B0604020202020204" pitchFamily="34" charset="0"/>
                <a:cs typeface="Arial" panose="020B0604020202020204" pitchFamily="34" charset="0"/>
              </a:rPr>
              <a:t>Data Wrangling</a:t>
            </a:r>
          </a:p>
        </p:txBody>
      </p:sp>
      <p:sp>
        <p:nvSpPr>
          <p:cNvPr id="6" name="Rectangle 5"/>
          <p:cNvSpPr/>
          <p:nvPr/>
        </p:nvSpPr>
        <p:spPr>
          <a:xfrm>
            <a:off x="133128" y="926049"/>
            <a:ext cx="11407707" cy="523220"/>
          </a:xfrm>
          <a:prstGeom prst="rect">
            <a:avLst/>
          </a:prstGeom>
        </p:spPr>
        <p:txBody>
          <a:bodyPr wrap="square">
            <a:spAutoFit/>
          </a:bodyPr>
          <a:lstStyle/>
          <a:p>
            <a:pPr marL="457200" indent="-457200">
              <a:buFont typeface="Arial" panose="020B0604020202020204" pitchFamily="34" charset="0"/>
              <a:buChar char="•"/>
            </a:pPr>
            <a:r>
              <a:rPr lang="en-US" sz="2800" b="1" dirty="0" smtClean="0">
                <a:solidFill>
                  <a:srgbClr val="FF0000"/>
                </a:solidFill>
                <a:latin typeface="Arial" panose="020B0604020202020204" pitchFamily="34" charset="0"/>
                <a:cs typeface="Arial" panose="020B0604020202020204" pitchFamily="34" charset="0"/>
              </a:rPr>
              <a:t>Text Preprocessing</a:t>
            </a:r>
          </a:p>
        </p:txBody>
      </p:sp>
      <p:sp>
        <p:nvSpPr>
          <p:cNvPr id="9" name="Title 1">
            <a:extLst>
              <a:ext uri="{FF2B5EF4-FFF2-40B4-BE49-F238E27FC236}">
                <a16:creationId xmlns:a16="http://schemas.microsoft.com/office/drawing/2014/main" id="{2C73F0C8-02E3-4DD7-8611-802D22ED1863}"/>
              </a:ext>
            </a:extLst>
          </p:cNvPr>
          <p:cNvSpPr txBox="1">
            <a:spLocks/>
          </p:cNvSpPr>
          <p:nvPr/>
        </p:nvSpPr>
        <p:spPr>
          <a:xfrm>
            <a:off x="3124196" y="1987737"/>
            <a:ext cx="5943600" cy="3474225"/>
          </a:xfrm>
          <a:prstGeom prst="rect">
            <a:avLst/>
          </a:prstGeom>
          <a:solidFill>
            <a:srgbClr val="FFFF00"/>
          </a:solidFill>
          <a:ln>
            <a:solidFill>
              <a:schemeClr val="tx1"/>
            </a:solidFill>
          </a:ln>
          <a:effectLst>
            <a:glow rad="228600">
              <a:schemeClr val="accent5">
                <a:satMod val="175000"/>
                <a:alpha val="40000"/>
              </a:schemeClr>
            </a:glow>
          </a:effectLst>
        </p:spPr>
        <p:txBody>
          <a:bodyPr vert="horz" lIns="91440" tIns="45720" rIns="91440" bIns="45720" rtlCol="0" anchor="ctr">
            <a:normAutofit/>
          </a:bodyPr>
          <a:lstStyle>
            <a:defPPr>
              <a:defRPr lang="en-US"/>
            </a:defPPr>
            <a:lvl1pPr algn="ctr">
              <a:lnSpc>
                <a:spcPct val="90000"/>
              </a:lnSpc>
              <a:spcBef>
                <a:spcPct val="0"/>
              </a:spcBef>
              <a:buNone/>
              <a:defRPr sz="3200" b="1">
                <a:solidFill>
                  <a:srgbClr val="0070C0"/>
                </a:solidFill>
                <a:latin typeface="Arial" panose="020B0604020202020204" pitchFamily="34" charset="0"/>
                <a:ea typeface="+mj-ea"/>
                <a:cs typeface="Arial" panose="020B0604020202020204" pitchFamily="34" charset="0"/>
              </a:defRPr>
            </a:lvl1pPr>
          </a:lstStyle>
          <a:p>
            <a:pPr marL="457200" indent="-457200" algn="l">
              <a:buFont typeface="Arial" panose="020B0604020202020204" pitchFamily="34" charset="0"/>
              <a:buChar char="•"/>
            </a:pPr>
            <a:r>
              <a:rPr lang="en-US" sz="2000" dirty="0">
                <a:solidFill>
                  <a:schemeClr val="tx1"/>
                </a:solidFill>
              </a:rPr>
              <a:t>Remove tags</a:t>
            </a:r>
          </a:p>
          <a:p>
            <a:pPr marL="457200" indent="-457200" algn="l">
              <a:buFont typeface="Arial" panose="020B0604020202020204" pitchFamily="34" charset="0"/>
              <a:buChar char="•"/>
            </a:pPr>
            <a:r>
              <a:rPr lang="en-US" sz="2000" dirty="0">
                <a:solidFill>
                  <a:schemeClr val="tx1"/>
                </a:solidFill>
              </a:rPr>
              <a:t>Remove accented characters</a:t>
            </a:r>
          </a:p>
          <a:p>
            <a:pPr marL="457200" indent="-457200" algn="l">
              <a:buFont typeface="Arial" panose="020B0604020202020204" pitchFamily="34" charset="0"/>
              <a:buChar char="•"/>
            </a:pPr>
            <a:r>
              <a:rPr lang="en-US" sz="2000" dirty="0">
                <a:solidFill>
                  <a:schemeClr val="tx1"/>
                </a:solidFill>
              </a:rPr>
              <a:t>Expand contractions</a:t>
            </a:r>
          </a:p>
          <a:p>
            <a:pPr marL="457200" indent="-457200" algn="l">
              <a:buFont typeface="Arial" panose="020B0604020202020204" pitchFamily="34" charset="0"/>
              <a:buChar char="•"/>
            </a:pPr>
            <a:r>
              <a:rPr lang="en-US" sz="2000" dirty="0">
                <a:solidFill>
                  <a:schemeClr val="tx1"/>
                </a:solidFill>
              </a:rPr>
              <a:t>Remove special characters</a:t>
            </a:r>
          </a:p>
          <a:p>
            <a:pPr marL="457200" indent="-457200" algn="l">
              <a:buFont typeface="Arial" panose="020B0604020202020204" pitchFamily="34" charset="0"/>
              <a:buChar char="•"/>
            </a:pPr>
            <a:r>
              <a:rPr lang="en-US" sz="2000" dirty="0">
                <a:solidFill>
                  <a:schemeClr val="tx1"/>
                </a:solidFill>
              </a:rPr>
              <a:t>Lemmatisation versus Stemming</a:t>
            </a:r>
          </a:p>
          <a:p>
            <a:pPr marL="457200" indent="-457200" algn="l">
              <a:buFont typeface="Arial" panose="020B0604020202020204" pitchFamily="34" charset="0"/>
              <a:buChar char="•"/>
            </a:pPr>
            <a:r>
              <a:rPr lang="en-US" sz="2000" dirty="0">
                <a:solidFill>
                  <a:schemeClr val="tx1"/>
                </a:solidFill>
              </a:rPr>
              <a:t>Removing stopwords</a:t>
            </a:r>
          </a:p>
          <a:p>
            <a:pPr marL="457200" indent="-457200" algn="l">
              <a:buFont typeface="Arial" panose="020B0604020202020204" pitchFamily="34" charset="0"/>
              <a:buChar char="•"/>
            </a:pPr>
            <a:r>
              <a:rPr lang="en-US" sz="2000" dirty="0">
                <a:solidFill>
                  <a:schemeClr val="tx1"/>
                </a:solidFill>
              </a:rPr>
              <a:t>Tokenization</a:t>
            </a:r>
          </a:p>
          <a:p>
            <a:pPr marL="457200" indent="-457200" algn="l">
              <a:buFont typeface="Arial" panose="020B0604020202020204" pitchFamily="34" charset="0"/>
              <a:buChar char="•"/>
            </a:pPr>
            <a:r>
              <a:rPr lang="en-US" sz="2000" dirty="0">
                <a:solidFill>
                  <a:schemeClr val="tx1"/>
                </a:solidFill>
              </a:rPr>
              <a:t>Remove extra white space and digits</a:t>
            </a:r>
          </a:p>
          <a:p>
            <a:pPr marL="457200" indent="-457200" algn="l">
              <a:buFont typeface="Arial" panose="020B0604020202020204" pitchFamily="34" charset="0"/>
              <a:buChar char="•"/>
            </a:pPr>
            <a:r>
              <a:rPr lang="en-US" sz="2000" dirty="0">
                <a:solidFill>
                  <a:schemeClr val="tx1"/>
                </a:solidFill>
              </a:rPr>
              <a:t>Spelling corrections</a:t>
            </a:r>
          </a:p>
          <a:p>
            <a:pPr marL="457200" indent="-457200" algn="l">
              <a:buFont typeface="Arial" panose="020B0604020202020204" pitchFamily="34" charset="0"/>
              <a:buChar char="•"/>
            </a:pPr>
            <a:r>
              <a:rPr lang="en-US" sz="2000" dirty="0">
                <a:solidFill>
                  <a:schemeClr val="tx1"/>
                </a:solidFill>
              </a:rPr>
              <a:t>Grammatical Corrections</a:t>
            </a:r>
          </a:p>
          <a:p>
            <a:pPr marL="457200" indent="-457200" algn="l">
              <a:buFont typeface="Arial" panose="020B0604020202020204" pitchFamily="34" charset="0"/>
              <a:buChar char="•"/>
            </a:pPr>
            <a:r>
              <a:rPr lang="en-US" sz="2000" dirty="0">
                <a:solidFill>
                  <a:schemeClr val="tx1"/>
                </a:solidFill>
              </a:rPr>
              <a:t>Remove repeated characters</a:t>
            </a:r>
          </a:p>
          <a:p>
            <a:pPr marL="457200" indent="-457200" algn="l">
              <a:buFont typeface="Arial" panose="020B0604020202020204" pitchFamily="34" charset="0"/>
              <a:buChar char="•"/>
            </a:pPr>
            <a:r>
              <a:rPr lang="en-US" sz="2000" dirty="0">
                <a:solidFill>
                  <a:schemeClr val="tx1"/>
                </a:solidFill>
              </a:rPr>
              <a:t>Lower the </a:t>
            </a:r>
            <a:r>
              <a:rPr lang="en-US" sz="2000" dirty="0" smtClean="0">
                <a:solidFill>
                  <a:schemeClr val="tx1"/>
                </a:solidFill>
              </a:rPr>
              <a:t>text</a:t>
            </a:r>
            <a:endParaRPr lang="en-US" sz="2000" dirty="0">
              <a:solidFill>
                <a:schemeClr val="tx1"/>
              </a:solidFill>
            </a:endParaRPr>
          </a:p>
        </p:txBody>
      </p:sp>
      <p:sp>
        <p:nvSpPr>
          <p:cNvPr id="10" name="Rectangle 9"/>
          <p:cNvSpPr/>
          <p:nvPr/>
        </p:nvSpPr>
        <p:spPr>
          <a:xfrm>
            <a:off x="10183089" y="3370907"/>
            <a:ext cx="1870362" cy="707886"/>
          </a:xfrm>
          <a:prstGeom prst="rect">
            <a:avLst/>
          </a:prstGeom>
          <a:solidFill>
            <a:schemeClr val="accent1">
              <a:lumMod val="40000"/>
              <a:lumOff val="60000"/>
            </a:schemeClr>
          </a:solidFill>
          <a:ln>
            <a:solidFill>
              <a:schemeClr val="tx1"/>
            </a:solidFill>
          </a:ln>
          <a:effectLst>
            <a:glow rad="228600">
              <a:schemeClr val="accent2">
                <a:satMod val="175000"/>
                <a:alpha val="40000"/>
              </a:schemeClr>
            </a:glow>
          </a:effectLst>
        </p:spPr>
        <p:txBody>
          <a:bodyPr wrap="square">
            <a:spAutoFit/>
          </a:bodyPr>
          <a:lstStyle/>
          <a:p>
            <a:pPr algn="ctr"/>
            <a:r>
              <a:rPr lang="en-US" sz="2000" b="1" dirty="0" smtClean="0">
                <a:solidFill>
                  <a:srgbClr val="FF0000"/>
                </a:solidFill>
                <a:latin typeface="Arial" panose="020B0604020202020204" pitchFamily="34" charset="0"/>
                <a:cs typeface="Arial" panose="020B0604020202020204" pitchFamily="34" charset="0"/>
              </a:rPr>
              <a:t>“</a:t>
            </a:r>
            <a:r>
              <a:rPr lang="en-US" sz="2000" b="1" dirty="0" err="1" smtClean="0">
                <a:solidFill>
                  <a:srgbClr val="FF0000"/>
                </a:solidFill>
                <a:latin typeface="Arial" panose="020B0604020202020204" pitchFamily="34" charset="0"/>
                <a:cs typeface="Arial" panose="020B0604020202020204" pitchFamily="34" charset="0"/>
              </a:rPr>
              <a:t>clean_text</a:t>
            </a:r>
            <a:r>
              <a:rPr lang="en-US" sz="2000" b="1" dirty="0" smtClean="0">
                <a:solidFill>
                  <a:srgbClr val="FF0000"/>
                </a:solidFill>
                <a:latin typeface="Arial" panose="020B0604020202020204" pitchFamily="34" charset="0"/>
                <a:cs typeface="Arial" panose="020B0604020202020204" pitchFamily="34" charset="0"/>
              </a:rPr>
              <a:t>"  Feature</a:t>
            </a:r>
          </a:p>
        </p:txBody>
      </p:sp>
      <p:sp>
        <p:nvSpPr>
          <p:cNvPr id="12" name="Rectangle 11"/>
          <p:cNvSpPr/>
          <p:nvPr/>
        </p:nvSpPr>
        <p:spPr>
          <a:xfrm>
            <a:off x="193970" y="3370907"/>
            <a:ext cx="1870362" cy="707886"/>
          </a:xfrm>
          <a:prstGeom prst="rect">
            <a:avLst/>
          </a:prstGeom>
          <a:solidFill>
            <a:schemeClr val="accent1">
              <a:lumMod val="40000"/>
              <a:lumOff val="60000"/>
            </a:schemeClr>
          </a:solidFill>
          <a:ln>
            <a:solidFill>
              <a:schemeClr val="tx1"/>
            </a:solidFill>
          </a:ln>
          <a:effectLst>
            <a:glow rad="228600">
              <a:schemeClr val="accent2">
                <a:satMod val="175000"/>
                <a:alpha val="40000"/>
              </a:schemeClr>
            </a:glow>
          </a:effectLst>
        </p:spPr>
        <p:txBody>
          <a:bodyPr wrap="square">
            <a:spAutoFit/>
          </a:bodyPr>
          <a:lstStyle/>
          <a:p>
            <a:pPr algn="ctr"/>
            <a:r>
              <a:rPr lang="en-US" sz="2000" b="1" dirty="0" smtClean="0">
                <a:solidFill>
                  <a:srgbClr val="FF0000"/>
                </a:solidFill>
                <a:latin typeface="Arial" panose="020B0604020202020204" pitchFamily="34" charset="0"/>
                <a:cs typeface="Arial" panose="020B0604020202020204" pitchFamily="34" charset="0"/>
              </a:rPr>
              <a:t>“</a:t>
            </a:r>
            <a:r>
              <a:rPr lang="en-US" sz="2000" b="1" dirty="0" err="1" smtClean="0">
                <a:solidFill>
                  <a:srgbClr val="FF0000"/>
                </a:solidFill>
                <a:latin typeface="Arial" panose="020B0604020202020204" pitchFamily="34" charset="0"/>
                <a:cs typeface="Arial" panose="020B0604020202020204" pitchFamily="34" charset="0"/>
              </a:rPr>
              <a:t>review_text</a:t>
            </a:r>
            <a:r>
              <a:rPr lang="en-US" sz="2000" b="1" dirty="0" smtClean="0">
                <a:solidFill>
                  <a:srgbClr val="FF0000"/>
                </a:solidFill>
                <a:latin typeface="Arial" panose="020B0604020202020204" pitchFamily="34" charset="0"/>
                <a:cs typeface="Arial" panose="020B0604020202020204" pitchFamily="34" charset="0"/>
              </a:rPr>
              <a:t>"  Feature</a:t>
            </a:r>
          </a:p>
        </p:txBody>
      </p:sp>
      <p:sp>
        <p:nvSpPr>
          <p:cNvPr id="13" name="Right Arrow 12"/>
          <p:cNvSpPr/>
          <p:nvPr/>
        </p:nvSpPr>
        <p:spPr>
          <a:xfrm>
            <a:off x="9254838" y="3461160"/>
            <a:ext cx="789706" cy="527379"/>
          </a:xfrm>
          <a:prstGeom prst="rightArrow">
            <a:avLst/>
          </a:prstGeom>
          <a:solidFill>
            <a:srgbClr val="0000C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ight Arrow 13"/>
          <p:cNvSpPr/>
          <p:nvPr/>
        </p:nvSpPr>
        <p:spPr>
          <a:xfrm>
            <a:off x="2195943" y="3461159"/>
            <a:ext cx="789706" cy="527379"/>
          </a:xfrm>
          <a:prstGeom prst="rightArrow">
            <a:avLst/>
          </a:prstGeom>
          <a:solidFill>
            <a:srgbClr val="0000C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Slide Number Placeholder 4"/>
          <p:cNvSpPr>
            <a:spLocks noGrp="1"/>
          </p:cNvSpPr>
          <p:nvPr>
            <p:ph type="sldNum" sz="quarter" idx="12"/>
          </p:nvPr>
        </p:nvSpPr>
        <p:spPr>
          <a:xfrm>
            <a:off x="9448800" y="6492875"/>
            <a:ext cx="2743200" cy="365125"/>
          </a:xfrm>
        </p:spPr>
        <p:txBody>
          <a:bodyPr/>
          <a:lstStyle/>
          <a:p>
            <a:fld id="{9D685DC2-0007-477A-94B7-16C95E2C400C}" type="slidenum">
              <a:rPr lang="en-US" smtClean="0"/>
              <a:pPr/>
              <a:t>9</a:t>
            </a:fld>
            <a:r>
              <a:rPr lang="en-US" dirty="0" smtClean="0"/>
              <a:t>/31</a:t>
            </a:r>
            <a:endParaRPr lang="en-US" dirty="0"/>
          </a:p>
        </p:txBody>
      </p:sp>
    </p:spTree>
    <p:extLst>
      <p:ext uri="{BB962C8B-B14F-4D97-AF65-F5344CB8AC3E}">
        <p14:creationId xmlns:p14="http://schemas.microsoft.com/office/powerpoint/2010/main" val="23874170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1617</TotalTime>
  <Words>1228</Words>
  <Application>Microsoft Office PowerPoint</Application>
  <PresentationFormat>Widescreen</PresentationFormat>
  <Paragraphs>526</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IMSD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32</cp:revision>
  <dcterms:created xsi:type="dcterms:W3CDTF">2019-06-19T04:09:03Z</dcterms:created>
  <dcterms:modified xsi:type="dcterms:W3CDTF">2019-06-20T07:06:09Z</dcterms:modified>
</cp:coreProperties>
</file>