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roxima Nova Heavy" charset="1" panose="02000506030000020004"/>
      <p:regular r:id="rId19"/>
    </p:embeddedFont>
    <p:embeddedFont>
      <p:font typeface="Proxima Nova Bold" charset="1" panose="02000506030000020004"/>
      <p:regular r:id="rId20"/>
    </p:embeddedFont>
    <p:embeddedFont>
      <p:font typeface="Proxima Nova" charset="1" panose="02000506030000020004"/>
      <p:regular r:id="rId21"/>
    </p:embeddedFont>
    <p:embeddedFont>
      <p:font typeface="Raleway Bold" charset="1" panose="00000000000000000000"/>
      <p:regular r:id="rId22"/>
    </p:embeddedFont>
    <p:embeddedFont>
      <p:font typeface="Raleway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97183" y="4354661"/>
            <a:ext cx="6852802" cy="138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9654" y="3106533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FRAUD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2635456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TAKE HOME TEST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9654" y="6912921"/>
            <a:ext cx="5691718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Gabriel Roger do Nascimento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9654" y="7424688"/>
            <a:ext cx="6042642" cy="46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Scientist SumUp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8296" y="4777105"/>
            <a:ext cx="17829704" cy="306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996" indent="-266998" lvl="1">
              <a:lnSpc>
                <a:spcPts val="346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73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Recall Prioritization</a:t>
            </a:r>
            <a:r>
              <a:rPr lang="en-US" sz="247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: In banking, it's more critical to detect all potential fraud cases (even if it means more false positives) than to miss actual fraud cases.</a:t>
            </a:r>
          </a:p>
          <a:p>
            <a:pPr algn="l" marL="533996" indent="-266998" lvl="1">
              <a:lnSpc>
                <a:spcPts val="3462"/>
              </a:lnSpc>
              <a:buFont typeface="Arial"/>
              <a:buChar char="•"/>
            </a:pPr>
            <a:r>
              <a:rPr lang="en-US" b="true" sz="2473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False Positive Impact:</a:t>
            </a:r>
            <a:r>
              <a:rPr lang="en-US" sz="247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False positives (classifying a legitimate transaction as fraudulent) inconvenience customers (e.g., blocked cards, extra verification</a:t>
            </a:r>
          </a:p>
          <a:p>
            <a:pPr algn="l" marL="1067993" indent="-355998" lvl="2">
              <a:lnSpc>
                <a:spcPts val="3462"/>
              </a:lnSpc>
              <a:buFont typeface="Arial"/>
              <a:buChar char="⚬"/>
            </a:pPr>
            <a:r>
              <a:rPr lang="en-US" sz="247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.Customers prefer to prevent fraud, even if it means occasional inconveniences from false positives.</a:t>
            </a:r>
          </a:p>
          <a:p>
            <a:pPr algn="l" marL="533996" indent="-266998" lvl="1">
              <a:lnSpc>
                <a:spcPts val="3462"/>
              </a:lnSpc>
              <a:buFont typeface="Arial"/>
              <a:buChar char="•"/>
            </a:pPr>
            <a:r>
              <a:rPr lang="en-US" b="true" sz="2473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False Negative Impact:</a:t>
            </a:r>
            <a:r>
              <a:rPr lang="en-US" sz="247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False negatives (missing actual fraud) result in financial loss and damage to customer trust.)</a:t>
            </a:r>
          </a:p>
          <a:p>
            <a:pPr algn="l">
              <a:lnSpc>
                <a:spcPts val="346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362659" y="2791708"/>
            <a:ext cx="5960306" cy="6988707"/>
          </a:xfrm>
          <a:custGeom>
            <a:avLst/>
            <a:gdLst/>
            <a:ahLst/>
            <a:cxnLst/>
            <a:rect r="r" b="b" t="t" l="l"/>
            <a:pathLst>
              <a:path h="6988707" w="5960306">
                <a:moveTo>
                  <a:pt x="0" y="0"/>
                </a:moveTo>
                <a:lnTo>
                  <a:pt x="5960306" y="0"/>
                </a:lnTo>
                <a:lnTo>
                  <a:pt x="5960306" y="6988707"/>
                </a:lnTo>
                <a:lnTo>
                  <a:pt x="0" y="698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API FLASK EXAMPLE: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NEXT STEPS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91059" y="3267076"/>
            <a:ext cx="12110257" cy="480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Adjustments to the threshold or model parameters may be necessary to refine the results.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Benchmark more algorithms with different hyperparameters.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Explore more possible features and better ways to balance and select the features.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If possible, collect more data.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EDA analysis.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Data related to the devices used for transactions could be a valuable area for future exploration. (Device Fingerprint)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Explore seasonality on date transactions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Time series model based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061" y="4632643"/>
            <a:ext cx="73389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THANKS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650420" y="2469915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3"/>
                </a:lnTo>
                <a:lnTo>
                  <a:pt x="0" y="1066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GOAL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91935" y="4772550"/>
            <a:ext cx="6201966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a fraud detection model to identify suspicious transactions and protect our customers.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4525" y="102870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31635" y="2949581"/>
            <a:ext cx="6662738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44359" y="6890845"/>
            <a:ext cx="7571497" cy="3465442"/>
          </a:xfrm>
          <a:custGeom>
            <a:avLst/>
            <a:gdLst/>
            <a:ahLst/>
            <a:cxnLst/>
            <a:rect r="r" b="b" t="t" l="l"/>
            <a:pathLst>
              <a:path h="3465442" w="7571497">
                <a:moveTo>
                  <a:pt x="0" y="0"/>
                </a:moveTo>
                <a:lnTo>
                  <a:pt x="7571497" y="0"/>
                </a:lnTo>
                <a:lnTo>
                  <a:pt x="7571497" y="3465442"/>
                </a:lnTo>
                <a:lnTo>
                  <a:pt x="0" y="3465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92" r="0" b="-159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682651" y="3681892"/>
            <a:ext cx="3261432" cy="2672114"/>
          </a:xfrm>
          <a:custGeom>
            <a:avLst/>
            <a:gdLst/>
            <a:ahLst/>
            <a:cxnLst/>
            <a:rect r="r" b="b" t="t" l="l"/>
            <a:pathLst>
              <a:path h="2672114" w="3261432">
                <a:moveTo>
                  <a:pt x="0" y="0"/>
                </a:moveTo>
                <a:lnTo>
                  <a:pt x="3261432" y="0"/>
                </a:lnTo>
                <a:lnTo>
                  <a:pt x="3261432" y="2672114"/>
                </a:lnTo>
                <a:lnTo>
                  <a:pt x="0" y="2672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31635" y="1927866"/>
            <a:ext cx="801470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DATA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31635" y="4437655"/>
            <a:ext cx="8512725" cy="428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3"/>
              </a:lnSpc>
            </a:pPr>
            <a:r>
              <a:rPr lang="en-US" sz="2209" b="true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Period: 01/07/2023 to 01/05/2024</a:t>
            </a:r>
          </a:p>
          <a:p>
            <a:pPr algn="just" marL="477012" indent="-238506" lvl="1">
              <a:lnSpc>
                <a:spcPts val="3093"/>
              </a:lnSpc>
              <a:buFont typeface="Arial"/>
              <a:buChar char="•"/>
            </a:pPr>
            <a:r>
              <a:rPr lang="en-US" b="true" sz="2209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991.965 </a:t>
            </a:r>
            <a:r>
              <a:rPr lang="en-US" sz="22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transactions after cleaned</a:t>
            </a:r>
          </a:p>
          <a:p>
            <a:pPr algn="just" marL="477012" indent="-238506" lvl="1">
              <a:lnSpc>
                <a:spcPts val="3093"/>
              </a:lnSpc>
              <a:buFont typeface="Arial"/>
              <a:buChar char="•"/>
            </a:pPr>
            <a:r>
              <a:rPr lang="en-US" b="true" sz="2209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808.513</a:t>
            </a:r>
            <a:r>
              <a:rPr lang="en-US" sz="22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Person's transactions</a:t>
            </a:r>
          </a:p>
          <a:p>
            <a:pPr algn="just" marL="477012" indent="-238506" lvl="1">
              <a:lnSpc>
                <a:spcPts val="3093"/>
              </a:lnSpc>
              <a:buFont typeface="Arial"/>
              <a:buChar char="•"/>
            </a:pPr>
            <a:r>
              <a:rPr lang="en-US" b="true" sz="2209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171.797</a:t>
            </a:r>
            <a:r>
              <a:rPr lang="en-US" sz="22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Mei's transactions</a:t>
            </a:r>
          </a:p>
          <a:p>
            <a:pPr algn="just" marL="477012" indent="-238506" lvl="1">
              <a:lnSpc>
                <a:spcPts val="3093"/>
              </a:lnSpc>
              <a:buFont typeface="Arial"/>
              <a:buChar char="•"/>
            </a:pPr>
            <a:r>
              <a:rPr lang="en-US" b="true" sz="2209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386</a:t>
            </a:r>
            <a:r>
              <a:rPr lang="en-US" sz="22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Legal entity's transactions</a:t>
            </a:r>
          </a:p>
          <a:p>
            <a:pPr algn="just" marL="477012" indent="-238506" lvl="1">
              <a:lnSpc>
                <a:spcPts val="3093"/>
              </a:lnSpc>
              <a:buFont typeface="Arial"/>
              <a:buChar char="•"/>
            </a:pPr>
            <a:r>
              <a:rPr lang="en-US" b="true" sz="2209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11269</a:t>
            </a:r>
            <a:r>
              <a:rPr lang="en-US" sz="22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Without Definition</a:t>
            </a:r>
          </a:p>
          <a:p>
            <a:pPr algn="just">
              <a:lnSpc>
                <a:spcPts val="3093"/>
              </a:lnSpc>
            </a:pPr>
          </a:p>
          <a:p>
            <a:pPr algn="just">
              <a:lnSpc>
                <a:spcPts val="3093"/>
              </a:lnSpc>
            </a:pPr>
          </a:p>
          <a:p>
            <a:pPr algn="just">
              <a:lnSpc>
                <a:spcPts val="3093"/>
              </a:lnSpc>
            </a:pPr>
          </a:p>
          <a:p>
            <a:pPr algn="just">
              <a:lnSpc>
                <a:spcPts val="3093"/>
              </a:lnSpc>
            </a:pPr>
          </a:p>
          <a:p>
            <a:pPr algn="just">
              <a:lnSpc>
                <a:spcPts val="3093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244359" y="3681892"/>
            <a:ext cx="4034463" cy="2923216"/>
          </a:xfrm>
          <a:custGeom>
            <a:avLst/>
            <a:gdLst/>
            <a:ahLst/>
            <a:cxnLst/>
            <a:rect r="r" b="b" t="t" l="l"/>
            <a:pathLst>
              <a:path h="2923216" w="4034463">
                <a:moveTo>
                  <a:pt x="0" y="0"/>
                </a:moveTo>
                <a:lnTo>
                  <a:pt x="4034464" y="0"/>
                </a:lnTo>
                <a:lnTo>
                  <a:pt x="4034464" y="2923216"/>
                </a:lnTo>
                <a:lnTo>
                  <a:pt x="0" y="2923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2625" y="1946916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31635" y="2949581"/>
            <a:ext cx="6662738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24654" y="5330114"/>
            <a:ext cx="840421" cy="792939"/>
          </a:xfrm>
          <a:custGeom>
            <a:avLst/>
            <a:gdLst/>
            <a:ahLst/>
            <a:cxnLst/>
            <a:rect r="r" b="b" t="t" l="l"/>
            <a:pathLst>
              <a:path h="792939" w="840421">
                <a:moveTo>
                  <a:pt x="0" y="0"/>
                </a:moveTo>
                <a:lnTo>
                  <a:pt x="840421" y="0"/>
                </a:lnTo>
                <a:lnTo>
                  <a:pt x="840421" y="792939"/>
                </a:lnTo>
                <a:lnTo>
                  <a:pt x="0" y="792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757617" y="5279006"/>
            <a:ext cx="643353" cy="757968"/>
          </a:xfrm>
          <a:custGeom>
            <a:avLst/>
            <a:gdLst/>
            <a:ahLst/>
            <a:cxnLst/>
            <a:rect r="r" b="b" t="t" l="l"/>
            <a:pathLst>
              <a:path h="757968" w="643353">
                <a:moveTo>
                  <a:pt x="0" y="0"/>
                </a:moveTo>
                <a:lnTo>
                  <a:pt x="643353" y="0"/>
                </a:lnTo>
                <a:lnTo>
                  <a:pt x="643353" y="757968"/>
                </a:lnTo>
                <a:lnTo>
                  <a:pt x="0" y="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31635" y="1927866"/>
            <a:ext cx="801470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PROBLEMS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31635" y="5320589"/>
            <a:ext cx="3029624" cy="45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UNBALANCED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89939" y="4381426"/>
            <a:ext cx="5705790" cy="45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DUPLICATED &amp; NULL DATA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99464" y="6316934"/>
            <a:ext cx="3471556" cy="228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HIGH FEATURE DIMENSIONALITY</a:t>
            </a:r>
          </a:p>
          <a:p>
            <a:pPr algn="l">
              <a:lnSpc>
                <a:spcPts val="3617"/>
              </a:lnSpc>
            </a:pPr>
          </a:p>
          <a:p>
            <a:pPr algn="l">
              <a:lnSpc>
                <a:spcPts val="3617"/>
              </a:lnSpc>
            </a:pPr>
          </a:p>
          <a:p>
            <a:pPr algn="l">
              <a:lnSpc>
                <a:spcPts val="361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206839" y="5320589"/>
            <a:ext cx="1728894" cy="66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2"/>
              </a:lnSpc>
            </a:pPr>
            <a:r>
              <a:rPr lang="en-US" b="true" sz="4329" spc="-281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99%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08638" y="5355560"/>
            <a:ext cx="1846810" cy="66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8"/>
              </a:lnSpc>
            </a:pPr>
            <a:r>
              <a:rPr lang="en-US" b="true" sz="4326" spc="-281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0.005%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52907" y="6106604"/>
            <a:ext cx="112395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 Fraud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127073" y="6075428"/>
            <a:ext cx="65171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Fraud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78586" y="6449387"/>
            <a:ext cx="856506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BF63"/>
                </a:solidFill>
                <a:latin typeface="Raleway Bold"/>
                <a:ea typeface="Raleway Bold"/>
                <a:cs typeface="Raleway Bold"/>
                <a:sym typeface="Raleway Bold"/>
              </a:rPr>
              <a:t>986956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166884" y="6465318"/>
            <a:ext cx="57209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5009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2625" y="1946916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31635" y="2949581"/>
            <a:ext cx="6662738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31635" y="1927866"/>
            <a:ext cx="8014708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CLEANING &amp; SELECTION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93796" y="4524972"/>
            <a:ext cx="4661467" cy="45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C1272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BALANCING A DATASET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03238" y="4498323"/>
            <a:ext cx="6591134" cy="91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C1272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CLEAN DUPLICATES &amp; </a:t>
            </a:r>
          </a:p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C1272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NULL DATA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27046" y="5854997"/>
            <a:ext cx="5858481" cy="365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0124" indent="-320062" lvl="1">
              <a:lnSpc>
                <a:spcPts val="3617"/>
              </a:lnSpc>
              <a:buFont typeface="Arial"/>
              <a:buChar char="•"/>
            </a:pPr>
            <a:r>
              <a:rPr lang="en-US" b="true" sz="2964" spc="2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Drop Duplicates:</a:t>
            </a:r>
            <a:r>
              <a:rPr lang="en-US" sz="2964" spc="2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Remove any duplicate rows from the dataset.</a:t>
            </a:r>
          </a:p>
          <a:p>
            <a:pPr algn="l" marL="640124" indent="-320062" lvl="1">
              <a:lnSpc>
                <a:spcPts val="3617"/>
              </a:lnSpc>
              <a:buFont typeface="Arial"/>
              <a:buChar char="•"/>
            </a:pPr>
            <a:r>
              <a:rPr lang="en-US" b="true" sz="2964" spc="2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Fill with -1: </a:t>
            </a:r>
            <a:r>
              <a:rPr lang="en-US" sz="2964" spc="2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missing values (NaN, None, etc.) in the remaining features with the value -1.</a:t>
            </a:r>
          </a:p>
          <a:p>
            <a:pPr algn="l">
              <a:lnSpc>
                <a:spcPts val="361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901526" y="5167067"/>
            <a:ext cx="5386474" cy="460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550" indent="-294275" lvl="1">
              <a:lnSpc>
                <a:spcPts val="3325"/>
              </a:lnSpc>
              <a:buFont typeface="Arial"/>
              <a:buChar char="•"/>
            </a:pPr>
            <a:r>
              <a:rPr lang="en-US" sz="2726" spc="1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to determine the importance of each feature.</a:t>
            </a:r>
          </a:p>
          <a:p>
            <a:pPr algn="l" marL="588550" indent="-294275" lvl="1">
              <a:lnSpc>
                <a:spcPts val="3325"/>
              </a:lnSpc>
              <a:buFont typeface="Arial"/>
              <a:buChar char="•"/>
            </a:pPr>
            <a:r>
              <a:rPr lang="en-US" b="true" sz="2726" spc="19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SelectFromModel</a:t>
            </a:r>
            <a:r>
              <a:rPr lang="en-US" sz="2726" spc="1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with mean threshold to select features based on their </a:t>
            </a:r>
            <a:r>
              <a:rPr lang="en-US" b="true" sz="2726" spc="19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Random Forest</a:t>
            </a:r>
            <a:r>
              <a:rPr lang="en-US" sz="2726" spc="1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importance scores. This allows for an assessment of feature importance relative to one another.</a:t>
            </a:r>
          </a:p>
          <a:p>
            <a:pPr algn="l">
              <a:lnSpc>
                <a:spcPts val="3325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601147" y="5854997"/>
            <a:ext cx="5637214" cy="1830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0124" indent="-320062" lvl="1">
              <a:lnSpc>
                <a:spcPts val="3617"/>
              </a:lnSpc>
              <a:buFont typeface="Arial"/>
              <a:buChar char="•"/>
            </a:pPr>
            <a:r>
              <a:rPr lang="en-US" b="true" sz="2964" spc="2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Smote: </a:t>
            </a:r>
            <a:r>
              <a:rPr lang="en-US" sz="2964" spc="2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Oversampling minority class with synthetic data (Just Train Dataset).</a:t>
            </a:r>
          </a:p>
          <a:p>
            <a:pPr algn="l">
              <a:lnSpc>
                <a:spcPts val="361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3366236" y="4498323"/>
            <a:ext cx="4661467" cy="45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C1272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FEATURE SELECTION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2625" y="1946916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31635" y="2949581"/>
            <a:ext cx="6662738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144000" y="3913081"/>
            <a:ext cx="7439452" cy="6890793"/>
          </a:xfrm>
          <a:custGeom>
            <a:avLst/>
            <a:gdLst/>
            <a:ahLst/>
            <a:cxnLst/>
            <a:rect r="r" b="b" t="t" l="l"/>
            <a:pathLst>
              <a:path h="6890793" w="7439452">
                <a:moveTo>
                  <a:pt x="0" y="0"/>
                </a:moveTo>
                <a:lnTo>
                  <a:pt x="7439452" y="0"/>
                </a:lnTo>
                <a:lnTo>
                  <a:pt x="7439452" y="6890793"/>
                </a:lnTo>
                <a:lnTo>
                  <a:pt x="0" y="68907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31635" y="1927866"/>
            <a:ext cx="8014708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SELECTED FEATURES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31474" y="4160750"/>
            <a:ext cx="8512725" cy="456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mc_tx_succ_count_last_365d - 11.33%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mc_tx_succ_count_lifetime - 10.68%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mc_weeks_signup - 6.10%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mc_tx_succ_count_last_30d - 2.35%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mc_tx_amount_succ_sum_last_30d - 0.54%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mc_tx_amount_fail_sum_last_14d - 0.53%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mcc_sum_sq_succ_30d - 0.50%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mc_credit_transfer_out_br_count_pep_br_last_30d - 0.41%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decline_ext_rate_30d - 0.39%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mc_pur_br_count_last_1y - 0.33%</a:t>
            </a:r>
          </a:p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mc_billpay_br_count_sanction_last_30d - 0.33</a:t>
            </a:r>
          </a:p>
          <a:p>
            <a:pPr algn="just">
              <a:lnSpc>
                <a:spcPts val="2253"/>
              </a:lnSpc>
            </a:pPr>
          </a:p>
          <a:p>
            <a:pPr algn="just">
              <a:lnSpc>
                <a:spcPts val="2253"/>
              </a:lnSpc>
            </a:pPr>
          </a:p>
          <a:p>
            <a:pPr algn="just">
              <a:lnSpc>
                <a:spcPts val="2253"/>
              </a:lnSpc>
            </a:pPr>
          </a:p>
          <a:p>
            <a:pPr algn="just">
              <a:lnSpc>
                <a:spcPts val="2253"/>
              </a:lnSpc>
            </a:pPr>
          </a:p>
          <a:p>
            <a:pPr algn="just">
              <a:lnSpc>
                <a:spcPts val="2253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731474" y="7320378"/>
            <a:ext cx="11178659" cy="294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mc_credit_transfer_in_br_sum_last_180d</a:t>
            </a: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- 0.29%</a:t>
            </a:r>
          </a:p>
          <a:p>
            <a:pPr algn="l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mc_credit_transfer_out_br_count_sanction_last_30d - 0.23%</a:t>
            </a:r>
          </a:p>
          <a:p>
            <a:pPr algn="l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mc_tx_cp_count_decl_ext_last_24h - 0.22%</a:t>
            </a:r>
          </a:p>
          <a:p>
            <a:pPr algn="l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mc_credit_transfer_in_br_count_last_30d - 0.19%</a:t>
            </a:r>
          </a:p>
          <a:p>
            <a:pPr algn="l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mc_credit_transfer_in_rounded_amounts_br_sum_l.. - 0.16%</a:t>
            </a:r>
          </a:p>
          <a:p>
            <a:pPr algn="l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mc_credit_transfer_in_br_sum_last_60d - 0.09%</a:t>
            </a:r>
          </a:p>
          <a:p>
            <a:pPr algn="l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mc_tx_amount_sum_last_24h - 0.07%</a:t>
            </a:r>
          </a:p>
          <a:p>
            <a:pPr algn="l">
              <a:lnSpc>
                <a:spcPts val="2385"/>
              </a:lnSpc>
              <a:spcBef>
                <a:spcPct val="0"/>
              </a:spcBef>
            </a:pPr>
          </a:p>
          <a:p>
            <a:pPr algn="l">
              <a:lnSpc>
                <a:spcPts val="2385"/>
              </a:lnSpc>
              <a:spcBef>
                <a:spcPct val="0"/>
              </a:spcBef>
            </a:pPr>
          </a:p>
          <a:p>
            <a:pPr algn="l">
              <a:lnSpc>
                <a:spcPts val="2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2625" y="1946916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31635" y="2949581"/>
            <a:ext cx="6662738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31635" y="1927866"/>
            <a:ext cx="801470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6781" y="3832998"/>
            <a:ext cx="8555844" cy="4067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4834" indent="-407417" lvl="1">
              <a:lnSpc>
                <a:spcPts val="4604"/>
              </a:lnSpc>
              <a:buFont typeface="Arial"/>
              <a:buChar char="•"/>
            </a:pPr>
            <a:r>
              <a:rPr lang="en-US" b="true" sz="3774" spc="2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 Splitting:</a:t>
            </a:r>
            <a:r>
              <a:rPr lang="en-US" sz="3774" spc="2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Divide the dataset into training (70%), validation (15%), and test (15%) sets.</a:t>
            </a:r>
          </a:p>
          <a:p>
            <a:pPr algn="l" marL="814834" indent="-407417" lvl="1">
              <a:lnSpc>
                <a:spcPts val="4604"/>
              </a:lnSpc>
              <a:buFont typeface="Arial"/>
              <a:buChar char="•"/>
            </a:pPr>
            <a:r>
              <a:rPr lang="en-US" b="true" sz="3774" spc="2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 Normalization:</a:t>
            </a:r>
            <a:r>
              <a:rPr lang="en-US" sz="3774" spc="2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Apply StandardScaler to normalize the features.</a:t>
            </a:r>
          </a:p>
          <a:p>
            <a:pPr algn="l">
              <a:lnSpc>
                <a:spcPts val="460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732156" y="3728223"/>
            <a:ext cx="8555844" cy="5229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4834" indent="-407417" lvl="1">
              <a:lnSpc>
                <a:spcPts val="4604"/>
              </a:lnSpc>
              <a:buFont typeface="Arial"/>
              <a:buChar char="•"/>
            </a:pPr>
            <a:r>
              <a:rPr lang="en-US" b="true" sz="3774" spc="2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Grid Search: </a:t>
            </a:r>
            <a:r>
              <a:rPr lang="en-US" sz="3774" spc="2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to compare the performance of Random Forest  and XGBoost (with tuned hyperparameters).</a:t>
            </a:r>
          </a:p>
          <a:p>
            <a:pPr algn="l" marL="814834" indent="-407417" lvl="1">
              <a:lnSpc>
                <a:spcPts val="4604"/>
              </a:lnSpc>
              <a:buFont typeface="Arial"/>
              <a:buChar char="•"/>
            </a:pPr>
            <a:r>
              <a:rPr lang="en-US" sz="3774" spc="2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models using the </a:t>
            </a:r>
            <a:r>
              <a:rPr lang="en-US" b="true" sz="3774" spc="2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ROC AUC</a:t>
            </a:r>
            <a:r>
              <a:rPr lang="en-US" sz="3774" spc="2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metric.</a:t>
            </a:r>
          </a:p>
          <a:p>
            <a:pPr algn="l" marL="814834" indent="-407417" lvl="1">
              <a:lnSpc>
                <a:spcPts val="4604"/>
              </a:lnSpc>
              <a:buFont typeface="Arial"/>
              <a:buChar char="•"/>
            </a:pPr>
            <a:r>
              <a:rPr lang="en-US" sz="3774" spc="2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en-US" b="true" sz="3774" spc="2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XGBoost</a:t>
            </a:r>
            <a:r>
              <a:rPr lang="en-US" sz="3774" spc="2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as the final model based on the best ROC AUC score.</a:t>
            </a:r>
          </a:p>
          <a:p>
            <a:pPr algn="l">
              <a:lnSpc>
                <a:spcPts val="460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40978" y="3143827"/>
            <a:ext cx="8278598" cy="5908849"/>
          </a:xfrm>
          <a:custGeom>
            <a:avLst/>
            <a:gdLst/>
            <a:ahLst/>
            <a:cxnLst/>
            <a:rect r="r" b="b" t="t" l="l"/>
            <a:pathLst>
              <a:path h="5908849" w="8278598">
                <a:moveTo>
                  <a:pt x="0" y="0"/>
                </a:moveTo>
                <a:lnTo>
                  <a:pt x="8278598" y="0"/>
                </a:lnTo>
                <a:lnTo>
                  <a:pt x="8278598" y="5908849"/>
                </a:lnTo>
                <a:lnTo>
                  <a:pt x="0" y="5908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METRICS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92840" y="3749451"/>
            <a:ext cx="6466460" cy="463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7"/>
              </a:lnSpc>
            </a:pPr>
            <a:r>
              <a:rPr lang="en-US" sz="330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Metrics with Threshold of 0.7:</a:t>
            </a:r>
          </a:p>
          <a:p>
            <a:pPr algn="l">
              <a:lnSpc>
                <a:spcPts val="4627"/>
              </a:lnSpc>
            </a:pPr>
            <a:r>
              <a:rPr lang="en-US" sz="330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AUC Train:</a:t>
            </a:r>
            <a:r>
              <a:rPr lang="en-US" sz="3305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0.9924325269652872</a:t>
            </a:r>
          </a:p>
          <a:p>
            <a:pPr algn="l">
              <a:lnSpc>
                <a:spcPts val="4627"/>
              </a:lnSpc>
            </a:pPr>
            <a:r>
              <a:rPr lang="en-US" sz="330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AUC Val:</a:t>
            </a:r>
            <a:r>
              <a:rPr lang="en-US" sz="3305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0.9645852112619379</a:t>
            </a:r>
          </a:p>
          <a:p>
            <a:pPr algn="l">
              <a:lnSpc>
                <a:spcPts val="4627"/>
              </a:lnSpc>
            </a:pPr>
            <a:r>
              <a:rPr lang="en-US" sz="330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AUC Test:</a:t>
            </a:r>
            <a:r>
              <a:rPr lang="en-US" sz="3305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0.9697022227997787</a:t>
            </a:r>
          </a:p>
          <a:p>
            <a:pPr algn="l">
              <a:lnSpc>
                <a:spcPts val="4627"/>
              </a:lnSpc>
            </a:pPr>
            <a:r>
              <a:rPr lang="en-US" sz="330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Precision:</a:t>
            </a:r>
            <a:r>
              <a:rPr lang="en-US" sz="3305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0.1736510545056149</a:t>
            </a:r>
          </a:p>
          <a:p>
            <a:pPr algn="l">
              <a:lnSpc>
                <a:spcPts val="4627"/>
              </a:lnSpc>
            </a:pPr>
            <a:r>
              <a:rPr lang="en-US" sz="330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Recall: </a:t>
            </a:r>
            <a:r>
              <a:rPr lang="en-US" sz="3305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0.844207723035952</a:t>
            </a:r>
          </a:p>
          <a:p>
            <a:pPr algn="l">
              <a:lnSpc>
                <a:spcPts val="4627"/>
              </a:lnSpc>
            </a:pPr>
            <a:r>
              <a:rPr lang="en-US" sz="330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F1-Score: </a:t>
            </a:r>
            <a:r>
              <a:rPr lang="en-US" sz="3305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0.2880508859609269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793639" y="2708260"/>
            <a:ext cx="10991846" cy="7076001"/>
          </a:xfrm>
          <a:custGeom>
            <a:avLst/>
            <a:gdLst/>
            <a:ahLst/>
            <a:cxnLst/>
            <a:rect r="r" b="b" t="t" l="l"/>
            <a:pathLst>
              <a:path h="7076001" w="10991846">
                <a:moveTo>
                  <a:pt x="0" y="0"/>
                </a:moveTo>
                <a:lnTo>
                  <a:pt x="10991846" y="0"/>
                </a:lnTo>
                <a:lnTo>
                  <a:pt x="10991846" y="7076001"/>
                </a:lnTo>
                <a:lnTo>
                  <a:pt x="0" y="70760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DAGcv5HAXf0</dc:identifier>
  <dcterms:modified xsi:type="dcterms:W3CDTF">2011-08-01T06:04:30Z</dcterms:modified>
  <cp:revision>1</cp:revision>
  <dc:title>Fraud Model - Gabriel Roger Presentation</dc:title>
</cp:coreProperties>
</file>