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57" r:id="rId3"/>
    <p:sldId id="258" r:id="rId4"/>
    <p:sldId id="275" r:id="rId5"/>
    <p:sldId id="259" r:id="rId6"/>
    <p:sldId id="262" r:id="rId7"/>
    <p:sldId id="263" r:id="rId8"/>
    <p:sldId id="277" r:id="rId9"/>
    <p:sldId id="278" r:id="rId10"/>
    <p:sldId id="276" r:id="rId11"/>
    <p:sldId id="260" r:id="rId12"/>
    <p:sldId id="261" r:id="rId13"/>
    <p:sldId id="264" r:id="rId14"/>
    <p:sldId id="265" r:id="rId15"/>
    <p:sldId id="266" r:id="rId16"/>
    <p:sldId id="270" r:id="rId17"/>
    <p:sldId id="267" r:id="rId18"/>
    <p:sldId id="271" r:id="rId19"/>
    <p:sldId id="274" r:id="rId20"/>
    <p:sldId id="272" r:id="rId21"/>
    <p:sldId id="273" r:id="rId22"/>
    <p:sldId id="268" r:id="rId23"/>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B3Mk9C1peggop3MDQDeTApY2y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1BCB84-944E-44E6-95A6-B1506CA2E18C}">
  <a:tblStyle styleId="{DC1BCB84-944E-44E6-95A6-B1506CA2E18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3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f114e96ba_2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f114e96ba_2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f114e96ba_2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f114e96ba_2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198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81074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4616682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95426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9448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294154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6269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752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966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418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678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780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377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471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42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874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0285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
          <p:cNvSpPr/>
          <p:nvPr/>
        </p:nvSpPr>
        <p:spPr>
          <a:xfrm>
            <a:off x="0" y="0"/>
            <a:ext cx="9143999" cy="5143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
          <p:cNvSpPr/>
          <p:nvPr/>
        </p:nvSpPr>
        <p:spPr>
          <a:xfrm>
            <a:off x="7028258" y="0"/>
            <a:ext cx="914400" cy="5143500"/>
          </a:xfrm>
          <a:custGeom>
            <a:avLst/>
            <a:gdLst/>
            <a:ahLst/>
            <a:cxnLst/>
            <a:rect l="l" t="t" r="r" b="b"/>
            <a:pathLst>
              <a:path w="914400" h="5143500" extrusionOk="0">
                <a:moveTo>
                  <a:pt x="0" y="0"/>
                </a:moveTo>
                <a:lnTo>
                  <a:pt x="914399" y="5143500"/>
                </a:lnTo>
              </a:path>
            </a:pathLst>
          </a:custGeom>
          <a:noFill/>
          <a:ln w="9525" cap="flat" cmpd="sng">
            <a:solidFill>
              <a:srgbClr val="BEBEB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a:off x="5568843" y="2761059"/>
            <a:ext cx="3573145" cy="2382520"/>
          </a:xfrm>
          <a:custGeom>
            <a:avLst/>
            <a:gdLst/>
            <a:ahLst/>
            <a:cxnLst/>
            <a:rect l="l" t="t" r="r" b="b"/>
            <a:pathLst>
              <a:path w="3573145" h="2382520" extrusionOk="0">
                <a:moveTo>
                  <a:pt x="3572774" y="0"/>
                </a:moveTo>
                <a:lnTo>
                  <a:pt x="0" y="2382524"/>
                </a:lnTo>
              </a:path>
            </a:pathLst>
          </a:cu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
          <p:cNvSpPr/>
          <p:nvPr/>
        </p:nvSpPr>
        <p:spPr>
          <a:xfrm>
            <a:off x="6886106" y="0"/>
            <a:ext cx="2255520" cy="5143500"/>
          </a:xfrm>
          <a:custGeom>
            <a:avLst/>
            <a:gdLst/>
            <a:ahLst/>
            <a:cxnLst/>
            <a:rect l="l" t="t" r="r" b="b"/>
            <a:pathLst>
              <a:path w="2255520" h="5143500" extrusionOk="0">
                <a:moveTo>
                  <a:pt x="2255511" y="5143499"/>
                </a:moveTo>
                <a:lnTo>
                  <a:pt x="0" y="5143499"/>
                </a:lnTo>
                <a:lnTo>
                  <a:pt x="1532256" y="0"/>
                </a:lnTo>
                <a:lnTo>
                  <a:pt x="2255511" y="0"/>
                </a:lnTo>
                <a:lnTo>
                  <a:pt x="2255511" y="5143499"/>
                </a:lnTo>
                <a:close/>
              </a:path>
            </a:pathLst>
          </a:custGeom>
          <a:solidFill>
            <a:srgbClr val="90C126">
              <a:alpha val="2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
          <p:cNvSpPr/>
          <p:nvPr/>
        </p:nvSpPr>
        <p:spPr>
          <a:xfrm>
            <a:off x="7203698" y="0"/>
            <a:ext cx="1938655" cy="5143500"/>
          </a:xfrm>
          <a:custGeom>
            <a:avLst/>
            <a:gdLst/>
            <a:ahLst/>
            <a:cxnLst/>
            <a:rect l="l" t="t" r="r" b="b"/>
            <a:pathLst>
              <a:path w="1938654" h="5143500" extrusionOk="0">
                <a:moveTo>
                  <a:pt x="1938516" y="5143499"/>
                </a:moveTo>
                <a:lnTo>
                  <a:pt x="905143" y="5143499"/>
                </a:lnTo>
                <a:lnTo>
                  <a:pt x="0" y="0"/>
                </a:lnTo>
                <a:lnTo>
                  <a:pt x="1938516" y="0"/>
                </a:lnTo>
                <a:lnTo>
                  <a:pt x="1938516" y="5143499"/>
                </a:lnTo>
                <a:close/>
              </a:path>
            </a:pathLst>
          </a:custGeom>
          <a:solidFill>
            <a:srgbClr val="90C126">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
          <p:cNvSpPr/>
          <p:nvPr/>
        </p:nvSpPr>
        <p:spPr>
          <a:xfrm>
            <a:off x="6699250" y="2286000"/>
            <a:ext cx="2445385" cy="2857500"/>
          </a:xfrm>
          <a:custGeom>
            <a:avLst/>
            <a:gdLst/>
            <a:ahLst/>
            <a:cxnLst/>
            <a:rect l="l" t="t" r="r" b="b"/>
            <a:pathLst>
              <a:path w="2445384" h="2857500" extrusionOk="0">
                <a:moveTo>
                  <a:pt x="2444849" y="2857500"/>
                </a:moveTo>
                <a:lnTo>
                  <a:pt x="0" y="2857500"/>
                </a:lnTo>
                <a:lnTo>
                  <a:pt x="2444849" y="0"/>
                </a:lnTo>
                <a:lnTo>
                  <a:pt x="2444849" y="2857500"/>
                </a:lnTo>
                <a:close/>
              </a:path>
            </a:pathLst>
          </a:custGeom>
          <a:solidFill>
            <a:srgbClr val="54A021">
              <a:alpha val="71372"/>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
          <p:cNvSpPr/>
          <p:nvPr/>
        </p:nvSpPr>
        <p:spPr>
          <a:xfrm>
            <a:off x="7003157" y="0"/>
            <a:ext cx="2136140" cy="5143500"/>
          </a:xfrm>
          <a:custGeom>
            <a:avLst/>
            <a:gdLst/>
            <a:ahLst/>
            <a:cxnLst/>
            <a:rect l="l" t="t" r="r" b="b"/>
            <a:pathLst>
              <a:path w="2136140" h="5143500" extrusionOk="0">
                <a:moveTo>
                  <a:pt x="2135868" y="5143499"/>
                </a:moveTo>
                <a:lnTo>
                  <a:pt x="1848535" y="5143499"/>
                </a:lnTo>
                <a:lnTo>
                  <a:pt x="0" y="0"/>
                </a:lnTo>
                <a:lnTo>
                  <a:pt x="2135868" y="0"/>
                </a:lnTo>
                <a:lnTo>
                  <a:pt x="2135868" y="5143499"/>
                </a:lnTo>
                <a:close/>
              </a:path>
            </a:pathLst>
          </a:custGeom>
          <a:solidFill>
            <a:srgbClr val="3E7818">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
          <p:cNvSpPr/>
          <p:nvPr/>
        </p:nvSpPr>
        <p:spPr>
          <a:xfrm>
            <a:off x="8174046" y="0"/>
            <a:ext cx="967740" cy="5137150"/>
          </a:xfrm>
          <a:custGeom>
            <a:avLst/>
            <a:gdLst/>
            <a:ahLst/>
            <a:cxnLst/>
            <a:rect l="l" t="t" r="r" b="b"/>
            <a:pathLst>
              <a:path w="967740" h="5137150" extrusionOk="0">
                <a:moveTo>
                  <a:pt x="967570" y="5137150"/>
                </a:moveTo>
                <a:lnTo>
                  <a:pt x="0" y="5137150"/>
                </a:lnTo>
                <a:lnTo>
                  <a:pt x="763857" y="0"/>
                </a:lnTo>
                <a:lnTo>
                  <a:pt x="967570" y="0"/>
                </a:lnTo>
                <a:lnTo>
                  <a:pt x="967570" y="5137150"/>
                </a:lnTo>
                <a:close/>
              </a:path>
            </a:pathLst>
          </a:custGeom>
          <a:solidFill>
            <a:srgbClr val="BEE471">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p:nvPr/>
        </p:nvSpPr>
        <p:spPr>
          <a:xfrm>
            <a:off x="8205276" y="0"/>
            <a:ext cx="936625" cy="5137150"/>
          </a:xfrm>
          <a:custGeom>
            <a:avLst/>
            <a:gdLst/>
            <a:ahLst/>
            <a:cxnLst/>
            <a:rect l="l" t="t" r="r" b="b"/>
            <a:pathLst>
              <a:path w="936625" h="5137150" extrusionOk="0">
                <a:moveTo>
                  <a:pt x="936341" y="5137150"/>
                </a:moveTo>
                <a:lnTo>
                  <a:pt x="831009" y="5137150"/>
                </a:lnTo>
                <a:lnTo>
                  <a:pt x="0" y="0"/>
                </a:lnTo>
                <a:lnTo>
                  <a:pt x="936341" y="0"/>
                </a:lnTo>
                <a:lnTo>
                  <a:pt x="936341" y="5137150"/>
                </a:lnTo>
                <a:close/>
              </a:path>
            </a:pathLst>
          </a:custGeom>
          <a:solidFill>
            <a:srgbClr val="90C126">
              <a:alpha val="6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7778749" y="2692400"/>
            <a:ext cx="1363345" cy="2451735"/>
          </a:xfrm>
          <a:custGeom>
            <a:avLst/>
            <a:gdLst/>
            <a:ahLst/>
            <a:cxnLst/>
            <a:rect l="l" t="t" r="r" b="b"/>
            <a:pathLst>
              <a:path w="1363345" h="2451735" extrusionOk="0">
                <a:moveTo>
                  <a:pt x="1362824" y="2451150"/>
                </a:moveTo>
                <a:lnTo>
                  <a:pt x="0" y="2451150"/>
                </a:lnTo>
                <a:lnTo>
                  <a:pt x="1362824" y="0"/>
                </a:lnTo>
                <a:lnTo>
                  <a:pt x="1362824" y="2451150"/>
                </a:lnTo>
                <a:close/>
              </a:path>
            </a:pathLst>
          </a:custGeom>
          <a:solidFill>
            <a:srgbClr val="90C126">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p:nvPr/>
        </p:nvSpPr>
        <p:spPr>
          <a:xfrm>
            <a:off x="-78" y="40"/>
            <a:ext cx="632460" cy="4250055"/>
          </a:xfrm>
          <a:custGeom>
            <a:avLst/>
            <a:gdLst/>
            <a:ahLst/>
            <a:cxnLst/>
            <a:rect l="l" t="t" r="r" b="b"/>
            <a:pathLst>
              <a:path w="632460" h="4250055" extrusionOk="0">
                <a:moveTo>
                  <a:pt x="0" y="4249574"/>
                </a:moveTo>
                <a:lnTo>
                  <a:pt x="0" y="0"/>
                </a:lnTo>
                <a:lnTo>
                  <a:pt x="632024" y="0"/>
                </a:lnTo>
                <a:lnTo>
                  <a:pt x="0" y="4249574"/>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
          <p:cNvSpPr txBox="1"/>
          <p:nvPr/>
        </p:nvSpPr>
        <p:spPr>
          <a:xfrm>
            <a:off x="610200" y="3330714"/>
            <a:ext cx="1310640" cy="556895"/>
          </a:xfrm>
          <a:prstGeom prst="rect">
            <a:avLst/>
          </a:prstGeom>
          <a:noFill/>
          <a:ln>
            <a:noFill/>
          </a:ln>
        </p:spPr>
        <p:txBody>
          <a:bodyPr spcFirstLastPara="1" wrap="square" lIns="0" tIns="12700" rIns="0" bIns="0" anchor="t" anchorCtr="0">
            <a:spAutoFit/>
          </a:bodyPr>
          <a:lstStyle/>
          <a:p>
            <a:pPr marL="61594" marR="0" lvl="0" indent="0" algn="l" rtl="0">
              <a:lnSpc>
                <a:spcPct val="119411"/>
              </a:lnSpc>
              <a:spcBef>
                <a:spcPts val="0"/>
              </a:spcBef>
              <a:spcAft>
                <a:spcPts val="0"/>
              </a:spcAft>
              <a:buNone/>
            </a:pPr>
            <a:r>
              <a:rPr lang="en-US" sz="1700" b="1">
                <a:solidFill>
                  <a:schemeClr val="dk1"/>
                </a:solidFill>
                <a:latin typeface="Calibri"/>
                <a:ea typeface="Calibri"/>
                <a:cs typeface="Calibri"/>
                <a:sym typeface="Calibri"/>
              </a:rPr>
              <a:t>SHRIRAM G</a:t>
            </a:r>
            <a:endParaRPr sz="1700">
              <a:solidFill>
                <a:schemeClr val="dk1"/>
              </a:solidFill>
              <a:latin typeface="Calibri"/>
              <a:ea typeface="Calibri"/>
              <a:cs typeface="Calibri"/>
              <a:sym typeface="Calibri"/>
            </a:endParaRPr>
          </a:p>
          <a:p>
            <a:pPr marL="12700" marR="0" lvl="0" indent="0" algn="l" rtl="0">
              <a:lnSpc>
                <a:spcPct val="119444"/>
              </a:lnSpc>
              <a:spcBef>
                <a:spcPts val="0"/>
              </a:spcBef>
              <a:spcAft>
                <a:spcPts val="0"/>
              </a:spcAft>
              <a:buNone/>
            </a:pPr>
            <a:r>
              <a:rPr lang="en-US" sz="1600" b="1">
                <a:solidFill>
                  <a:schemeClr val="dk1"/>
                </a:solidFill>
                <a:latin typeface="Calibri"/>
                <a:ea typeface="Calibri"/>
                <a:cs typeface="Calibri"/>
                <a:sym typeface="Calibri"/>
              </a:rPr>
              <a:t>(</a:t>
            </a:r>
            <a:r>
              <a:rPr lang="en-US" sz="1800" b="1">
                <a:solidFill>
                  <a:schemeClr val="dk1"/>
                </a:solidFill>
                <a:latin typeface="Calibri"/>
                <a:ea typeface="Calibri"/>
                <a:cs typeface="Calibri"/>
                <a:sym typeface="Calibri"/>
              </a:rPr>
              <a:t>2018506116</a:t>
            </a:r>
            <a:r>
              <a:rPr lang="en-US" sz="1600" b="1">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96" name="Google Shape;96;p1"/>
          <p:cNvSpPr txBox="1"/>
          <p:nvPr/>
        </p:nvSpPr>
        <p:spPr>
          <a:xfrm>
            <a:off x="3110625" y="3330725"/>
            <a:ext cx="1593600" cy="587100"/>
          </a:xfrm>
          <a:prstGeom prst="rect">
            <a:avLst/>
          </a:prstGeom>
          <a:noFill/>
          <a:ln>
            <a:noFill/>
          </a:ln>
        </p:spPr>
        <p:txBody>
          <a:bodyPr spcFirstLastPara="1" wrap="square" lIns="0" tIns="12700" rIns="0" bIns="0" anchor="t" anchorCtr="0">
            <a:spAutoFit/>
          </a:bodyPr>
          <a:lstStyle/>
          <a:p>
            <a:pPr marL="18415" marR="0" lvl="0" indent="0" algn="ctr" rtl="0">
              <a:lnSpc>
                <a:spcPct val="119411"/>
              </a:lnSpc>
              <a:spcBef>
                <a:spcPts val="0"/>
              </a:spcBef>
              <a:spcAft>
                <a:spcPts val="0"/>
              </a:spcAft>
              <a:buNone/>
            </a:pPr>
            <a:r>
              <a:rPr lang="en-US" sz="1700" b="1">
                <a:solidFill>
                  <a:schemeClr val="dk1"/>
                </a:solidFill>
                <a:latin typeface="Calibri"/>
                <a:ea typeface="Calibri"/>
                <a:cs typeface="Calibri"/>
                <a:sym typeface="Calibri"/>
              </a:rPr>
              <a:t>Divya Darshini K (2018506029)</a:t>
            </a:r>
            <a:endParaRPr sz="1800">
              <a:solidFill>
                <a:schemeClr val="dk1"/>
              </a:solidFill>
              <a:latin typeface="Calibri"/>
              <a:ea typeface="Calibri"/>
              <a:cs typeface="Calibri"/>
              <a:sym typeface="Calibri"/>
            </a:endParaRPr>
          </a:p>
        </p:txBody>
      </p:sp>
      <p:sp>
        <p:nvSpPr>
          <p:cNvPr id="97" name="Google Shape;97;p1"/>
          <p:cNvSpPr txBox="1"/>
          <p:nvPr/>
        </p:nvSpPr>
        <p:spPr>
          <a:xfrm>
            <a:off x="5639400" y="3330714"/>
            <a:ext cx="1325100" cy="587100"/>
          </a:xfrm>
          <a:prstGeom prst="rect">
            <a:avLst/>
          </a:prstGeom>
          <a:noFill/>
          <a:ln>
            <a:noFill/>
          </a:ln>
        </p:spPr>
        <p:txBody>
          <a:bodyPr spcFirstLastPara="1" wrap="square" lIns="0" tIns="12700" rIns="0" bIns="0" anchor="t" anchorCtr="0">
            <a:spAutoFit/>
          </a:bodyPr>
          <a:lstStyle/>
          <a:p>
            <a:pPr marL="12700" marR="0" lvl="0" indent="0" algn="l" rtl="0">
              <a:lnSpc>
                <a:spcPct val="119444"/>
              </a:lnSpc>
              <a:spcBef>
                <a:spcPts val="0"/>
              </a:spcBef>
              <a:spcAft>
                <a:spcPts val="0"/>
              </a:spcAft>
              <a:buNone/>
            </a:pPr>
            <a:r>
              <a:rPr lang="en-US" sz="1700" b="1">
                <a:solidFill>
                  <a:schemeClr val="dk1"/>
                </a:solidFill>
                <a:latin typeface="Calibri"/>
                <a:ea typeface="Calibri"/>
                <a:cs typeface="Calibri"/>
                <a:sym typeface="Calibri"/>
              </a:rPr>
              <a:t> Easwar Raja S (2018506030)</a:t>
            </a:r>
            <a:endParaRPr sz="1800">
              <a:solidFill>
                <a:schemeClr val="dk1"/>
              </a:solidFill>
              <a:latin typeface="Calibri"/>
              <a:ea typeface="Calibri"/>
              <a:cs typeface="Calibri"/>
              <a:sym typeface="Calibri"/>
            </a:endParaRPr>
          </a:p>
        </p:txBody>
      </p:sp>
      <p:sp>
        <p:nvSpPr>
          <p:cNvPr id="98" name="Google Shape;98;p1"/>
          <p:cNvSpPr txBox="1"/>
          <p:nvPr/>
        </p:nvSpPr>
        <p:spPr>
          <a:xfrm>
            <a:off x="1850361" y="403175"/>
            <a:ext cx="5351007" cy="336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100" b="1" u="sng" dirty="0">
                <a:solidFill>
                  <a:srgbClr val="980000"/>
                </a:solidFill>
                <a:latin typeface="Calibri"/>
                <a:ea typeface="Calibri"/>
                <a:cs typeface="Calibri"/>
                <a:sym typeface="Calibri"/>
              </a:rPr>
              <a:t>CREATIVE AND INNOVATIVE PROJECT (IT7611)</a:t>
            </a:r>
            <a:endParaRPr sz="2100" dirty="0">
              <a:solidFill>
                <a:schemeClr val="dk1"/>
              </a:solidFill>
              <a:latin typeface="Calibri"/>
              <a:ea typeface="Calibri"/>
              <a:cs typeface="Calibri"/>
              <a:sym typeface="Calibri"/>
            </a:endParaRPr>
          </a:p>
        </p:txBody>
      </p:sp>
      <p:sp>
        <p:nvSpPr>
          <p:cNvPr id="99" name="Google Shape;99;p1"/>
          <p:cNvSpPr txBox="1">
            <a:spLocks noGrp="1"/>
          </p:cNvSpPr>
          <p:nvPr>
            <p:ph type="title"/>
          </p:nvPr>
        </p:nvSpPr>
        <p:spPr>
          <a:xfrm>
            <a:off x="1956710" y="1175474"/>
            <a:ext cx="5411829" cy="4437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2800"/>
              <a:buFont typeface="Calibri"/>
              <a:buNone/>
            </a:pPr>
            <a:r>
              <a:rPr lang="en-US" sz="2800" b="1" dirty="0"/>
              <a:t>AUTOMATED PARKING SYSTEM</a:t>
            </a:r>
            <a:endParaRPr sz="2800" dirty="0">
              <a:latin typeface="Calibri"/>
              <a:ea typeface="Calibri"/>
              <a:cs typeface="Calibri"/>
              <a:sym typeface="Calibri"/>
            </a:endParaRPr>
          </a:p>
        </p:txBody>
      </p:sp>
      <p:sp>
        <p:nvSpPr>
          <p:cNvPr id="100" name="Google Shape;100;p1"/>
          <p:cNvSpPr txBox="1"/>
          <p:nvPr/>
        </p:nvSpPr>
        <p:spPr>
          <a:xfrm>
            <a:off x="610200" y="1893575"/>
            <a:ext cx="6345862" cy="1228800"/>
          </a:xfrm>
          <a:prstGeom prst="rect">
            <a:avLst/>
          </a:prstGeom>
          <a:noFill/>
          <a:ln>
            <a:noFill/>
          </a:ln>
        </p:spPr>
        <p:txBody>
          <a:bodyPr spcFirstLastPara="1" wrap="square" lIns="0" tIns="12700" rIns="0" bIns="0" anchor="t" anchorCtr="0">
            <a:spAutoFit/>
          </a:bodyPr>
          <a:lstStyle/>
          <a:p>
            <a:pPr marL="2443480" marR="0" lvl="0" indent="0" algn="l" rtl="0">
              <a:lnSpc>
                <a:spcPct val="100000"/>
              </a:lnSpc>
              <a:spcBef>
                <a:spcPts val="0"/>
              </a:spcBef>
              <a:spcAft>
                <a:spcPts val="0"/>
              </a:spcAft>
              <a:buNone/>
            </a:pPr>
            <a:r>
              <a:rPr lang="en-US" sz="2400" b="1" dirty="0">
                <a:solidFill>
                  <a:srgbClr val="1155CC"/>
                </a:solidFill>
                <a:latin typeface="Calibri"/>
                <a:ea typeface="Calibri"/>
                <a:cs typeface="Calibri"/>
                <a:sym typeface="Calibri"/>
              </a:rPr>
              <a:t>BATCH NUMBER </a:t>
            </a:r>
            <a:r>
              <a:rPr lang="en-US" sz="2400" b="1" dirty="0" smtClean="0">
                <a:solidFill>
                  <a:srgbClr val="1155CC"/>
                </a:solidFill>
                <a:latin typeface="Calibri"/>
                <a:ea typeface="Calibri"/>
                <a:cs typeface="Calibri"/>
                <a:sym typeface="Calibri"/>
              </a:rPr>
              <a:t>: 03</a:t>
            </a:r>
            <a:endParaRPr sz="2400" dirty="0" smtClean="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1680"/>
              </a:spcBef>
              <a:spcAft>
                <a:spcPts val="0"/>
              </a:spcAft>
              <a:buNone/>
            </a:pPr>
            <a:r>
              <a:rPr lang="en-US" sz="1700" b="1" dirty="0">
                <a:solidFill>
                  <a:srgbClr val="0B5394"/>
                </a:solidFill>
                <a:latin typeface="Trebuchet MS"/>
                <a:ea typeface="Trebuchet MS"/>
                <a:cs typeface="Trebuchet MS"/>
                <a:sym typeface="Trebuchet MS"/>
              </a:rPr>
              <a:t>SUBMITTED BY:</a:t>
            </a:r>
            <a:endParaRPr sz="1700" dirty="0">
              <a:solidFill>
                <a:schemeClr val="dk1"/>
              </a:solidFill>
              <a:latin typeface="Trebuchet MS"/>
              <a:ea typeface="Trebuchet MS"/>
              <a:cs typeface="Trebuchet MS"/>
              <a:sym typeface="Trebuchet MS"/>
            </a:endParaRPr>
          </a:p>
        </p:txBody>
      </p:sp>
      <p:sp>
        <p:nvSpPr>
          <p:cNvPr id="101" name="Google Shape;101;p1"/>
          <p:cNvSpPr txBox="1"/>
          <p:nvPr/>
        </p:nvSpPr>
        <p:spPr>
          <a:xfrm>
            <a:off x="614100" y="4316457"/>
            <a:ext cx="5346065" cy="669290"/>
          </a:xfrm>
          <a:prstGeom prst="rect">
            <a:avLst/>
          </a:prstGeom>
          <a:noFill/>
          <a:ln>
            <a:noFill/>
          </a:ln>
        </p:spPr>
        <p:txBody>
          <a:bodyPr spcFirstLastPara="1" wrap="square" lIns="0" tIns="8875" rIns="0" bIns="0" anchor="t" anchorCtr="0">
            <a:spAutoFit/>
          </a:bodyPr>
          <a:lstStyle/>
          <a:p>
            <a:pPr marL="12700" marR="5080" lvl="0" indent="0" algn="l" rtl="0">
              <a:lnSpc>
                <a:spcPct val="101200"/>
              </a:lnSpc>
              <a:spcBef>
                <a:spcPts val="0"/>
              </a:spcBef>
              <a:spcAft>
                <a:spcPts val="0"/>
              </a:spcAft>
              <a:buNone/>
            </a:pPr>
            <a:r>
              <a:rPr lang="en-US" sz="2100" b="1">
                <a:solidFill>
                  <a:srgbClr val="990000"/>
                </a:solidFill>
                <a:latin typeface="Calibri"/>
                <a:ea typeface="Calibri"/>
                <a:cs typeface="Calibri"/>
                <a:sym typeface="Calibri"/>
              </a:rPr>
              <a:t>MADRAS INSTITUTE OF TECHNOLOGY CAMPUS ,  ANNA UNIVERSITY</a:t>
            </a:r>
            <a:endParaRPr sz="21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9191" y="1427262"/>
            <a:ext cx="7723769"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err="1"/>
              <a:t>Xiujie</a:t>
            </a:r>
            <a:r>
              <a:rPr lang="en-IN" sz="1600" dirty="0"/>
              <a:t> Qu∗, </a:t>
            </a:r>
            <a:r>
              <a:rPr lang="en-IN" sz="1600" dirty="0" err="1"/>
              <a:t>Tianbo</a:t>
            </a:r>
            <a:r>
              <a:rPr lang="en-IN" sz="1600" dirty="0"/>
              <a:t> Wei, Cheng Peng, Peng Du </a:t>
            </a:r>
            <a:r>
              <a:rPr lang="en-IN" sz="1600" dirty="0" smtClean="0"/>
              <a:t>represents [1] </a:t>
            </a:r>
            <a:r>
              <a:rPr lang="en-IN" sz="1600" dirty="0"/>
              <a:t>A Fast Face Recognition System Based On Deep </a:t>
            </a:r>
            <a:r>
              <a:rPr lang="en-IN" sz="1600" dirty="0" smtClean="0"/>
              <a:t>Learning</a:t>
            </a:r>
          </a:p>
          <a:p>
            <a:pPr marL="285750" indent="-285750">
              <a:lnSpc>
                <a:spcPct val="150000"/>
              </a:lnSpc>
              <a:buFont typeface="Arial" panose="020B0604020202020204" pitchFamily="34" charset="0"/>
              <a:buChar char="•"/>
            </a:pPr>
            <a:r>
              <a:rPr lang="en-IN" sz="1600" dirty="0" err="1" smtClean="0"/>
              <a:t>Schalk</a:t>
            </a:r>
            <a:r>
              <a:rPr lang="en-IN" sz="1600" dirty="0" smtClean="0"/>
              <a:t> Wilhelm </a:t>
            </a:r>
            <a:r>
              <a:rPr lang="en-IN" sz="1600" dirty="0" err="1" smtClean="0"/>
              <a:t>Pienaar</a:t>
            </a:r>
            <a:r>
              <a:rPr lang="en-IN" sz="1600" dirty="0" smtClean="0"/>
              <a:t>, Reza </a:t>
            </a:r>
            <a:r>
              <a:rPr lang="en-IN" sz="1600" dirty="0" err="1" smtClean="0"/>
              <a:t>Malekian</a:t>
            </a:r>
            <a:r>
              <a:rPr lang="en-IN" sz="1600" dirty="0" smtClean="0"/>
              <a:t> [2] proposes  Human activity recognition using visual object detection.</a:t>
            </a:r>
          </a:p>
          <a:p>
            <a:pPr marL="285750" indent="-285750">
              <a:lnSpc>
                <a:spcPct val="150000"/>
              </a:lnSpc>
              <a:buFont typeface="Arial" panose="020B0604020202020204" pitchFamily="34" charset="0"/>
              <a:buChar char="•"/>
            </a:pPr>
            <a:r>
              <a:rPr lang="en-IN" sz="1600" dirty="0"/>
              <a:t>Priyanka </a:t>
            </a:r>
            <a:r>
              <a:rPr lang="en-IN" sz="1600" dirty="0" err="1" smtClean="0"/>
              <a:t>Prabhakar</a:t>
            </a:r>
            <a:r>
              <a:rPr lang="en-IN" sz="1600" dirty="0"/>
              <a:t>, </a:t>
            </a:r>
            <a:r>
              <a:rPr lang="en-IN" sz="1600" dirty="0" err="1"/>
              <a:t>Anupama</a:t>
            </a:r>
            <a:r>
              <a:rPr lang="en-IN" sz="1600" dirty="0"/>
              <a:t> P, </a:t>
            </a:r>
            <a:r>
              <a:rPr lang="en-IN" sz="1600" dirty="0" err="1"/>
              <a:t>Resmi</a:t>
            </a:r>
            <a:r>
              <a:rPr lang="en-IN" sz="1600" dirty="0"/>
              <a:t> S </a:t>
            </a:r>
            <a:r>
              <a:rPr lang="en-IN" sz="1600" dirty="0" smtClean="0"/>
              <a:t>R - 2014 [3] </a:t>
            </a:r>
            <a:r>
              <a:rPr lang="en-IN" sz="1600" dirty="0"/>
              <a:t>describes Automatic Vehicle Number Plate Detection And Recognition </a:t>
            </a:r>
            <a:endParaRPr lang="en-IN" sz="1600" dirty="0" smtClean="0"/>
          </a:p>
          <a:p>
            <a:pPr marL="285750" indent="-285750">
              <a:lnSpc>
                <a:spcPct val="150000"/>
              </a:lnSpc>
              <a:buFont typeface="Arial" panose="020B0604020202020204" pitchFamily="34" charset="0"/>
              <a:buChar char="•"/>
            </a:pPr>
            <a:r>
              <a:rPr lang="en-IN" sz="1600" dirty="0"/>
              <a:t>Omar Abdul </a:t>
            </a:r>
            <a:r>
              <a:rPr lang="en-IN" sz="1600" dirty="0" err="1"/>
              <a:t>Rhman</a:t>
            </a:r>
            <a:r>
              <a:rPr lang="en-IN" sz="1600" dirty="0"/>
              <a:t> Salim, </a:t>
            </a:r>
            <a:r>
              <a:rPr lang="en-IN" sz="1600" dirty="0" err="1"/>
              <a:t>Rashidah</a:t>
            </a:r>
            <a:r>
              <a:rPr lang="en-IN" sz="1600" dirty="0"/>
              <a:t> </a:t>
            </a:r>
            <a:r>
              <a:rPr lang="en-IN" sz="1600" dirty="0" err="1"/>
              <a:t>Funke</a:t>
            </a:r>
            <a:r>
              <a:rPr lang="en-IN" sz="1600" dirty="0"/>
              <a:t> </a:t>
            </a:r>
            <a:r>
              <a:rPr lang="en-IN" sz="1600" dirty="0" err="1" smtClean="0"/>
              <a:t>Olanrewaju</a:t>
            </a:r>
            <a:r>
              <a:rPr lang="en-IN" sz="1600" dirty="0"/>
              <a:t>, </a:t>
            </a:r>
            <a:r>
              <a:rPr lang="en-IN" sz="1600" dirty="0" err="1"/>
              <a:t>Wasiu</a:t>
            </a:r>
            <a:r>
              <a:rPr lang="en-IN" sz="1600" dirty="0"/>
              <a:t> Adebayo </a:t>
            </a:r>
            <a:r>
              <a:rPr lang="en-IN" sz="1600" dirty="0" err="1" smtClean="0"/>
              <a:t>Balogun</a:t>
            </a:r>
            <a:r>
              <a:rPr lang="en-IN" sz="1600" dirty="0"/>
              <a:t> </a:t>
            </a:r>
            <a:r>
              <a:rPr lang="en-IN" sz="1600" dirty="0" smtClean="0"/>
              <a:t>[4] represents </a:t>
            </a:r>
            <a:r>
              <a:rPr lang="en-IN" sz="1600" dirty="0"/>
              <a:t>Class Attendance Management System Using Face Recognition</a:t>
            </a:r>
            <a:endParaRPr lang="en-IN" sz="1600" dirty="0" smtClean="0"/>
          </a:p>
          <a:p>
            <a:endParaRPr lang="en-IN" dirty="0"/>
          </a:p>
        </p:txBody>
      </p:sp>
      <p:sp>
        <p:nvSpPr>
          <p:cNvPr id="3" name="Google Shape;128;p11"/>
          <p:cNvSpPr txBox="1"/>
          <p:nvPr/>
        </p:nvSpPr>
        <p:spPr>
          <a:xfrm>
            <a:off x="3291540" y="321778"/>
            <a:ext cx="3398820" cy="474489"/>
          </a:xfrm>
          <a:prstGeom prst="rect">
            <a:avLst/>
          </a:prstGeom>
          <a:noFill/>
          <a:ln>
            <a:noFill/>
          </a:ln>
        </p:spPr>
        <p:txBody>
          <a:bodyPr spcFirstLastPara="1" wrap="square" lIns="0" tIns="12700" rIns="0" bIns="0" anchor="t" anchorCtr="0">
            <a:spAutoFit/>
          </a:bodyPr>
          <a:lstStyle/>
          <a:p>
            <a:pPr marL="12700" lvl="0"/>
            <a:r>
              <a:rPr lang="en-US" sz="3000" b="1" dirty="0">
                <a:solidFill>
                  <a:srgbClr val="434343"/>
                </a:solidFill>
                <a:latin typeface="Calibri"/>
                <a:ea typeface="Calibri"/>
                <a:cs typeface="Calibri"/>
                <a:sym typeface="Calibri"/>
              </a:rPr>
              <a:t>Literature Review</a:t>
            </a:r>
            <a:endParaRPr sz="3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5743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p:nvPr/>
        </p:nvSpPr>
        <p:spPr>
          <a:xfrm>
            <a:off x="0" y="3009900"/>
            <a:ext cx="337185" cy="2134235"/>
          </a:xfrm>
          <a:custGeom>
            <a:avLst/>
            <a:gdLst/>
            <a:ahLst/>
            <a:cxnLst/>
            <a:rect l="l" t="t" r="r" b="b"/>
            <a:pathLst>
              <a:path w="337185" h="2134235" extrusionOk="0">
                <a:moveTo>
                  <a:pt x="336599" y="2133675"/>
                </a:moveTo>
                <a:lnTo>
                  <a:pt x="0" y="2133675"/>
                </a:lnTo>
                <a:lnTo>
                  <a:pt x="0" y="0"/>
                </a:lnTo>
                <a:lnTo>
                  <a:pt x="336599" y="2133675"/>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28;p11"/>
          <p:cNvSpPr txBox="1"/>
          <p:nvPr/>
        </p:nvSpPr>
        <p:spPr>
          <a:xfrm>
            <a:off x="616920" y="199858"/>
            <a:ext cx="3398820" cy="474489"/>
          </a:xfrm>
          <a:prstGeom prst="rect">
            <a:avLst/>
          </a:prstGeom>
          <a:noFill/>
          <a:ln>
            <a:noFill/>
          </a:ln>
        </p:spPr>
        <p:txBody>
          <a:bodyPr spcFirstLastPara="1" wrap="square" lIns="0" tIns="12700" rIns="0" bIns="0" anchor="t" anchorCtr="0">
            <a:spAutoFit/>
          </a:bodyPr>
          <a:lstStyle/>
          <a:p>
            <a:pPr marL="12700" lvl="0"/>
            <a:r>
              <a:rPr lang="en-US" sz="3000" b="1" dirty="0" smtClean="0">
                <a:solidFill>
                  <a:srgbClr val="434343"/>
                </a:solidFill>
                <a:latin typeface="Calibri"/>
                <a:ea typeface="Calibri"/>
                <a:cs typeface="Calibri"/>
                <a:sym typeface="Calibri"/>
              </a:rPr>
              <a:t>Cont..</a:t>
            </a:r>
            <a:endParaRPr sz="3000" dirty="0">
              <a:solidFill>
                <a:schemeClr val="dk1"/>
              </a:solidFill>
              <a:latin typeface="Calibri"/>
              <a:ea typeface="Calibri"/>
              <a:cs typeface="Calibri"/>
              <a:sym typeface="Calibri"/>
            </a:endParaRPr>
          </a:p>
        </p:txBody>
      </p:sp>
      <p:sp>
        <p:nvSpPr>
          <p:cNvPr id="3" name="Rectangle 2"/>
          <p:cNvSpPr/>
          <p:nvPr/>
        </p:nvSpPr>
        <p:spPr>
          <a:xfrm>
            <a:off x="616920" y="917019"/>
            <a:ext cx="8168940" cy="4001095"/>
          </a:xfrm>
          <a:prstGeom prst="rect">
            <a:avLst/>
          </a:prstGeom>
        </p:spPr>
        <p:txBody>
          <a:bodyPr wrap="square">
            <a:spAutoFit/>
          </a:bodyPr>
          <a:lstStyle/>
          <a:p>
            <a:pPr marL="457200" lvl="0" indent="-292100" algn="just">
              <a:lnSpc>
                <a:spcPct val="150000"/>
              </a:lnSpc>
              <a:buSzPts val="1000"/>
              <a:buFont typeface="Wingdings" panose="05000000000000000000" pitchFamily="2" charset="2"/>
              <a:buChar char="Ø"/>
            </a:pPr>
            <a:r>
              <a:rPr lang="en-IN" sz="1600" dirty="0"/>
              <a:t>The accurate results are obtained when tested on high costing </a:t>
            </a:r>
            <a:r>
              <a:rPr lang="en-IN" sz="1600" dirty="0" smtClean="0"/>
              <a:t>hardware's </a:t>
            </a:r>
            <a:r>
              <a:rPr lang="en-IN" sz="1600" dirty="0"/>
              <a:t>only.</a:t>
            </a:r>
          </a:p>
          <a:p>
            <a:pPr marL="457200" lvl="0" indent="-292100" algn="just">
              <a:lnSpc>
                <a:spcPct val="150000"/>
              </a:lnSpc>
              <a:buSzPts val="1000"/>
              <a:buFont typeface="Wingdings" panose="05000000000000000000" pitchFamily="2" charset="2"/>
              <a:buChar char="Ø"/>
            </a:pPr>
            <a:r>
              <a:rPr lang="en-IN" sz="1600" dirty="0" smtClean="0"/>
              <a:t>Face </a:t>
            </a:r>
            <a:r>
              <a:rPr lang="en-IN" sz="1600" dirty="0"/>
              <a:t>detection process and must be supported by adding an accelerator device</a:t>
            </a:r>
            <a:r>
              <a:rPr lang="en-IN" sz="1600" dirty="0" smtClean="0"/>
              <a:t>.</a:t>
            </a:r>
          </a:p>
          <a:p>
            <a:pPr marL="457200" indent="-292100" algn="just">
              <a:lnSpc>
                <a:spcPct val="150000"/>
              </a:lnSpc>
              <a:buSzPts val="1000"/>
              <a:buFont typeface="Wingdings" panose="05000000000000000000" pitchFamily="2" charset="2"/>
              <a:buChar char="Ø"/>
            </a:pPr>
            <a:r>
              <a:rPr lang="en-IN" sz="1600" dirty="0" smtClean="0"/>
              <a:t>The </a:t>
            </a:r>
            <a:r>
              <a:rPr lang="en-IN" sz="1600" dirty="0"/>
              <a:t>deep cascaded networks-based face detection algorithms still do not have the training strategy of shared convolution</a:t>
            </a:r>
            <a:r>
              <a:rPr lang="en-IN" sz="1600" dirty="0" smtClean="0"/>
              <a:t>.</a:t>
            </a:r>
          </a:p>
          <a:p>
            <a:pPr marL="457200" indent="-292100" algn="just">
              <a:lnSpc>
                <a:spcPct val="150000"/>
              </a:lnSpc>
              <a:buSzPts val="1000"/>
              <a:buFont typeface="Wingdings" panose="05000000000000000000" pitchFamily="2" charset="2"/>
              <a:buChar char="Ø"/>
            </a:pPr>
            <a:r>
              <a:rPr lang="en-IN" sz="1600" dirty="0"/>
              <a:t>Reducing computation overhead further as introducing parallelism into the design makes it longer economical and time efficient. Further work in this direction is very much necessary to include all the possible complex cases and also consider minor rotation and skew. </a:t>
            </a:r>
            <a:endParaRPr lang="en-IN" sz="1600" dirty="0" smtClean="0"/>
          </a:p>
          <a:p>
            <a:pPr marL="457200" indent="-292100" algn="just">
              <a:lnSpc>
                <a:spcPct val="150000"/>
              </a:lnSpc>
              <a:buSzPts val="1000"/>
              <a:buFont typeface="Wingdings" panose="05000000000000000000" pitchFamily="2" charset="2"/>
              <a:buChar char="Ø"/>
            </a:pPr>
            <a:r>
              <a:rPr lang="en-IN" sz="1600" dirty="0"/>
              <a:t>Training when done using SSD Inception and RCNN provide more accurate results, but too process-intensive for running on CPU, especially with live video feed</a:t>
            </a:r>
          </a:p>
          <a:p>
            <a:pPr marL="457200" lvl="0" indent="-292100" algn="just">
              <a:buSzPts val="1000"/>
              <a:buFont typeface="Wingdings" panose="05000000000000000000" pitchFamily="2" charset="2"/>
              <a:buChar char="Ø"/>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p:nvPr/>
        </p:nvSpPr>
        <p:spPr>
          <a:xfrm>
            <a:off x="0" y="3009900"/>
            <a:ext cx="337185" cy="2134235"/>
          </a:xfrm>
          <a:custGeom>
            <a:avLst/>
            <a:gdLst/>
            <a:ahLst/>
            <a:cxnLst/>
            <a:rect l="l" t="t" r="r" b="b"/>
            <a:pathLst>
              <a:path w="337185" h="2134235" extrusionOk="0">
                <a:moveTo>
                  <a:pt x="336599" y="2133675"/>
                </a:moveTo>
                <a:lnTo>
                  <a:pt x="0" y="2133675"/>
                </a:lnTo>
                <a:lnTo>
                  <a:pt x="0" y="0"/>
                </a:lnTo>
                <a:lnTo>
                  <a:pt x="336599" y="2133675"/>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3"/>
          <p:cNvSpPr txBox="1">
            <a:spLocks noGrp="1"/>
          </p:cNvSpPr>
          <p:nvPr>
            <p:ph type="title"/>
          </p:nvPr>
        </p:nvSpPr>
        <p:spPr>
          <a:xfrm>
            <a:off x="464315" y="965310"/>
            <a:ext cx="3147565" cy="482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434343"/>
              </a:buClr>
              <a:buSzPts val="3000"/>
              <a:buFont typeface="Calibri"/>
              <a:buNone/>
            </a:pPr>
            <a:r>
              <a:rPr lang="en-US" sz="3000" b="1" dirty="0" smtClean="0">
                <a:solidFill>
                  <a:srgbClr val="434343"/>
                </a:solidFill>
                <a:latin typeface="Calibri"/>
                <a:ea typeface="Calibri"/>
                <a:cs typeface="Calibri"/>
                <a:sym typeface="Calibri"/>
              </a:rPr>
              <a:t>SIMILAR APPS</a:t>
            </a:r>
            <a:endParaRPr sz="3000" dirty="0">
              <a:latin typeface="Calibri"/>
              <a:ea typeface="Calibri"/>
              <a:cs typeface="Calibri"/>
              <a:sym typeface="Calibri"/>
            </a:endParaRPr>
          </a:p>
        </p:txBody>
      </p:sp>
      <p:sp>
        <p:nvSpPr>
          <p:cNvPr id="137" name="Google Shape;137;p13"/>
          <p:cNvSpPr/>
          <p:nvPr/>
        </p:nvSpPr>
        <p:spPr>
          <a:xfrm>
            <a:off x="1650841" y="4196675"/>
            <a:ext cx="1154924" cy="9468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3"/>
          <p:cNvSpPr/>
          <p:nvPr/>
        </p:nvSpPr>
        <p:spPr>
          <a:xfrm>
            <a:off x="2994775" y="4258795"/>
            <a:ext cx="859524" cy="8595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3"/>
          <p:cNvSpPr/>
          <p:nvPr/>
        </p:nvSpPr>
        <p:spPr>
          <a:xfrm>
            <a:off x="528795" y="4230250"/>
            <a:ext cx="1006449" cy="9132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3"/>
          <p:cNvSpPr/>
          <p:nvPr/>
        </p:nvSpPr>
        <p:spPr>
          <a:xfrm>
            <a:off x="3978125" y="4196675"/>
            <a:ext cx="934099" cy="94682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3"/>
          <p:cNvSpPr/>
          <p:nvPr/>
        </p:nvSpPr>
        <p:spPr>
          <a:xfrm>
            <a:off x="5086684" y="4317550"/>
            <a:ext cx="859524" cy="82594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42" name="Google Shape;142;p13"/>
          <p:cNvGraphicFramePr/>
          <p:nvPr>
            <p:extLst>
              <p:ext uri="{D42A27DB-BD31-4B8C-83A1-F6EECF244321}">
                <p14:modId xmlns:p14="http://schemas.microsoft.com/office/powerpoint/2010/main" val="78632390"/>
              </p:ext>
            </p:extLst>
          </p:nvPr>
        </p:nvGraphicFramePr>
        <p:xfrm>
          <a:off x="522446" y="1979948"/>
          <a:ext cx="6593175" cy="1018175"/>
        </p:xfrm>
        <a:graphic>
          <a:graphicData uri="http://schemas.openxmlformats.org/drawingml/2006/table">
            <a:tbl>
              <a:tblPr firstRow="1" bandRow="1">
                <a:noFill/>
                <a:tableStyleId>{DC1BCB84-944E-44E6-95A6-B1506CA2E18C}</a:tableStyleId>
              </a:tblPr>
              <a:tblGrid>
                <a:gridCol w="2197725">
                  <a:extLst>
                    <a:ext uri="{9D8B030D-6E8A-4147-A177-3AD203B41FA5}">
                      <a16:colId xmlns:a16="http://schemas.microsoft.com/office/drawing/2014/main" val="20000"/>
                    </a:ext>
                  </a:extLst>
                </a:gridCol>
                <a:gridCol w="2197725">
                  <a:extLst>
                    <a:ext uri="{9D8B030D-6E8A-4147-A177-3AD203B41FA5}">
                      <a16:colId xmlns:a16="http://schemas.microsoft.com/office/drawing/2014/main" val="20001"/>
                    </a:ext>
                  </a:extLst>
                </a:gridCol>
                <a:gridCol w="2197725">
                  <a:extLst>
                    <a:ext uri="{9D8B030D-6E8A-4147-A177-3AD203B41FA5}">
                      <a16:colId xmlns:a16="http://schemas.microsoft.com/office/drawing/2014/main" val="20002"/>
                    </a:ext>
                  </a:extLst>
                </a:gridCol>
              </a:tblGrid>
              <a:tr h="468150">
                <a:tc>
                  <a:txBody>
                    <a:bodyPr/>
                    <a:lstStyle/>
                    <a:p>
                      <a:pPr marL="694690" marR="0" lvl="0" indent="-361315" algn="l" rtl="0">
                        <a:lnSpc>
                          <a:spcPct val="100000"/>
                        </a:lnSpc>
                        <a:spcBef>
                          <a:spcPts val="0"/>
                        </a:spcBef>
                        <a:spcAft>
                          <a:spcPts val="0"/>
                        </a:spcAft>
                        <a:buClr>
                          <a:schemeClr val="dk1"/>
                        </a:buClr>
                        <a:buSzPts val="1600"/>
                        <a:buFont typeface="Arial"/>
                        <a:buChar char="❖"/>
                      </a:pPr>
                      <a:r>
                        <a:rPr lang="en-IN" sz="1600" u="none" strike="noStrike" cap="none" dirty="0" smtClean="0">
                          <a:latin typeface="Trebuchet MS"/>
                          <a:ea typeface="Trebuchet MS"/>
                          <a:cs typeface="Trebuchet MS"/>
                          <a:sym typeface="Trebuchet MS"/>
                        </a:rPr>
                        <a:t>Parker</a:t>
                      </a:r>
                      <a:endParaRPr sz="1600" u="none" strike="noStrike" cap="none" dirty="0">
                        <a:latin typeface="Trebuchet MS"/>
                        <a:ea typeface="Trebuchet MS"/>
                        <a:cs typeface="Trebuchet MS"/>
                        <a:sym typeface="Trebuchet MS"/>
                      </a:endParaRPr>
                    </a:p>
                  </a:txBody>
                  <a:tcPr marL="0" marR="0" marT="102225" marB="0">
                    <a:lnL w="12700" cap="flat" cmpd="sng">
                      <a:solidFill>
                        <a:srgbClr val="918655"/>
                      </a:solidFill>
                      <a:prstDash val="solid"/>
                      <a:round/>
                      <a:headEnd type="none" w="sm" len="sm"/>
                      <a:tailEnd type="none" w="sm" len="sm"/>
                    </a:lnL>
                    <a:lnR w="12700" cap="flat" cmpd="sng">
                      <a:solidFill>
                        <a:srgbClr val="918655"/>
                      </a:solidFill>
                      <a:prstDash val="solid"/>
                      <a:round/>
                      <a:headEnd type="none" w="sm" len="sm"/>
                      <a:tailEnd type="none" w="sm" len="sm"/>
                    </a:lnR>
                    <a:lnT w="12700" cap="flat" cmpd="sng">
                      <a:solidFill>
                        <a:srgbClr val="918655"/>
                      </a:solidFill>
                      <a:prstDash val="solid"/>
                      <a:round/>
                      <a:headEnd type="none" w="sm" len="sm"/>
                      <a:tailEnd type="none" w="sm" len="sm"/>
                    </a:lnT>
                    <a:lnB w="12700" cap="flat" cmpd="sng">
                      <a:solidFill>
                        <a:srgbClr val="918655"/>
                      </a:solidFill>
                      <a:prstDash val="solid"/>
                      <a:round/>
                      <a:headEnd type="none" w="sm" len="sm"/>
                      <a:tailEnd type="none" w="sm" len="sm"/>
                    </a:lnB>
                    <a:solidFill>
                      <a:srgbClr val="EEEDE9"/>
                    </a:solidFill>
                  </a:tcPr>
                </a:tc>
                <a:tc>
                  <a:txBody>
                    <a:bodyPr/>
                    <a:lstStyle/>
                    <a:p>
                      <a:pPr marL="850900" marR="0" lvl="0" indent="-361315" algn="l" rtl="0">
                        <a:lnSpc>
                          <a:spcPct val="100000"/>
                        </a:lnSpc>
                        <a:spcBef>
                          <a:spcPts val="0"/>
                        </a:spcBef>
                        <a:spcAft>
                          <a:spcPts val="0"/>
                        </a:spcAft>
                        <a:buClr>
                          <a:schemeClr val="dk1"/>
                        </a:buClr>
                        <a:buSzPts val="1600"/>
                        <a:buFont typeface="Arial"/>
                        <a:buChar char="❖"/>
                      </a:pPr>
                      <a:r>
                        <a:rPr lang="en-IN" sz="1600" u="none" strike="noStrike" cap="none" dirty="0" err="1" smtClean="0">
                          <a:latin typeface="Trebuchet MS"/>
                          <a:ea typeface="Trebuchet MS"/>
                          <a:cs typeface="Trebuchet MS"/>
                          <a:sym typeface="Trebuchet MS"/>
                        </a:rPr>
                        <a:t>ParkWhiz</a:t>
                      </a:r>
                      <a:endParaRPr sz="1600" u="none" strike="noStrike" cap="none" dirty="0">
                        <a:latin typeface="Trebuchet MS"/>
                        <a:ea typeface="Trebuchet MS"/>
                        <a:cs typeface="Trebuchet MS"/>
                        <a:sym typeface="Trebuchet MS"/>
                      </a:endParaRPr>
                    </a:p>
                  </a:txBody>
                  <a:tcPr marL="0" marR="0" marT="102225" marB="0">
                    <a:lnL w="12700" cap="flat" cmpd="sng">
                      <a:solidFill>
                        <a:srgbClr val="918655"/>
                      </a:solidFill>
                      <a:prstDash val="solid"/>
                      <a:round/>
                      <a:headEnd type="none" w="sm" len="sm"/>
                      <a:tailEnd type="none" w="sm" len="sm"/>
                    </a:lnL>
                    <a:lnR w="12700" cap="flat" cmpd="sng">
                      <a:solidFill>
                        <a:srgbClr val="918655"/>
                      </a:solidFill>
                      <a:prstDash val="solid"/>
                      <a:round/>
                      <a:headEnd type="none" w="sm" len="sm"/>
                      <a:tailEnd type="none" w="sm" len="sm"/>
                    </a:lnR>
                    <a:lnT w="12700" cap="flat" cmpd="sng">
                      <a:solidFill>
                        <a:srgbClr val="918655"/>
                      </a:solidFill>
                      <a:prstDash val="solid"/>
                      <a:round/>
                      <a:headEnd type="none" w="sm" len="sm"/>
                      <a:tailEnd type="none" w="sm" len="sm"/>
                    </a:lnT>
                    <a:lnB w="12700" cap="flat" cmpd="sng">
                      <a:solidFill>
                        <a:srgbClr val="918655"/>
                      </a:solidFill>
                      <a:prstDash val="solid"/>
                      <a:round/>
                      <a:headEnd type="none" w="sm" len="sm"/>
                      <a:tailEnd type="none" w="sm" len="sm"/>
                    </a:lnB>
                    <a:solidFill>
                      <a:srgbClr val="EEEDE9"/>
                    </a:solidFill>
                  </a:tcPr>
                </a:tc>
                <a:tc>
                  <a:txBody>
                    <a:bodyPr/>
                    <a:lstStyle/>
                    <a:p>
                      <a:pPr marL="788035" marR="0" lvl="0" indent="-360679" algn="l" rtl="0">
                        <a:lnSpc>
                          <a:spcPct val="100000"/>
                        </a:lnSpc>
                        <a:spcBef>
                          <a:spcPts val="0"/>
                        </a:spcBef>
                        <a:spcAft>
                          <a:spcPts val="0"/>
                        </a:spcAft>
                        <a:buClr>
                          <a:schemeClr val="dk1"/>
                        </a:buClr>
                        <a:buSzPts val="1600"/>
                        <a:buFont typeface="Arial"/>
                        <a:buChar char="❖"/>
                      </a:pPr>
                      <a:r>
                        <a:rPr lang="en-IN" sz="1600" u="none" strike="noStrike" cap="none" dirty="0" err="1" smtClean="0">
                          <a:latin typeface="Trebuchet MS"/>
                          <a:ea typeface="Trebuchet MS"/>
                          <a:cs typeface="Trebuchet MS"/>
                          <a:sym typeface="Trebuchet MS"/>
                        </a:rPr>
                        <a:t>SpotHero</a:t>
                      </a:r>
                      <a:endParaRPr sz="1600" u="none" strike="noStrike" cap="none" dirty="0">
                        <a:latin typeface="Trebuchet MS"/>
                        <a:ea typeface="Trebuchet MS"/>
                        <a:cs typeface="Trebuchet MS"/>
                        <a:sym typeface="Trebuchet MS"/>
                      </a:endParaRPr>
                    </a:p>
                  </a:txBody>
                  <a:tcPr marL="0" marR="0" marT="102225" marB="0">
                    <a:lnL w="12700" cap="flat" cmpd="sng">
                      <a:solidFill>
                        <a:srgbClr val="918655"/>
                      </a:solidFill>
                      <a:prstDash val="solid"/>
                      <a:round/>
                      <a:headEnd type="none" w="sm" len="sm"/>
                      <a:tailEnd type="none" w="sm" len="sm"/>
                    </a:lnL>
                    <a:lnR w="12700" cap="flat" cmpd="sng">
                      <a:solidFill>
                        <a:srgbClr val="918655"/>
                      </a:solidFill>
                      <a:prstDash val="solid"/>
                      <a:round/>
                      <a:headEnd type="none" w="sm" len="sm"/>
                      <a:tailEnd type="none" w="sm" len="sm"/>
                    </a:lnR>
                    <a:lnT w="12700" cap="flat" cmpd="sng">
                      <a:solidFill>
                        <a:srgbClr val="918655"/>
                      </a:solidFill>
                      <a:prstDash val="solid"/>
                      <a:round/>
                      <a:headEnd type="none" w="sm" len="sm"/>
                      <a:tailEnd type="none" w="sm" len="sm"/>
                    </a:lnT>
                    <a:lnB w="12700" cap="flat" cmpd="sng">
                      <a:solidFill>
                        <a:srgbClr val="918655"/>
                      </a:solidFill>
                      <a:prstDash val="solid"/>
                      <a:round/>
                      <a:headEnd type="none" w="sm" len="sm"/>
                      <a:tailEnd type="none" w="sm" len="sm"/>
                    </a:lnB>
                    <a:solidFill>
                      <a:srgbClr val="EEEDE9"/>
                    </a:solidFill>
                  </a:tcPr>
                </a:tc>
                <a:extLst>
                  <a:ext uri="{0D108BD9-81ED-4DB2-BD59-A6C34878D82A}">
                    <a16:rowId xmlns:a16="http://schemas.microsoft.com/office/drawing/2014/main" val="10000"/>
                  </a:ext>
                </a:extLst>
              </a:tr>
              <a:tr h="550025">
                <a:tc>
                  <a:txBody>
                    <a:bodyPr/>
                    <a:lstStyle/>
                    <a:p>
                      <a:pPr marL="395605" marR="0" lvl="0" indent="-361315" algn="l" rtl="0">
                        <a:lnSpc>
                          <a:spcPct val="100000"/>
                        </a:lnSpc>
                        <a:spcBef>
                          <a:spcPts val="0"/>
                        </a:spcBef>
                        <a:spcAft>
                          <a:spcPts val="0"/>
                        </a:spcAft>
                        <a:buClr>
                          <a:schemeClr val="dk1"/>
                        </a:buClr>
                        <a:buSzPts val="1600"/>
                        <a:buFont typeface="Arial"/>
                        <a:buChar char="❖"/>
                      </a:pPr>
                      <a:r>
                        <a:rPr lang="en-IN" sz="1600" u="none" strike="noStrike" cap="none" dirty="0" err="1" smtClean="0">
                          <a:latin typeface="Trebuchet MS"/>
                          <a:ea typeface="Trebuchet MS"/>
                          <a:cs typeface="Trebuchet MS"/>
                          <a:sym typeface="Trebuchet MS"/>
                        </a:rPr>
                        <a:t>Parkopedia</a:t>
                      </a:r>
                      <a:endParaRPr sz="1600" u="none" strike="noStrike" cap="none" dirty="0">
                        <a:latin typeface="Trebuchet MS"/>
                        <a:ea typeface="Trebuchet MS"/>
                        <a:cs typeface="Trebuchet MS"/>
                        <a:sym typeface="Trebuchet MS"/>
                      </a:endParaRPr>
                    </a:p>
                  </a:txBody>
                  <a:tcPr marL="0" marR="0" marT="142875" marB="0">
                    <a:lnL w="12700" cap="flat" cmpd="sng">
                      <a:solidFill>
                        <a:srgbClr val="918655"/>
                      </a:solidFill>
                      <a:prstDash val="solid"/>
                      <a:round/>
                      <a:headEnd type="none" w="sm" len="sm"/>
                      <a:tailEnd type="none" w="sm" len="sm"/>
                    </a:lnL>
                    <a:lnR w="12700" cap="flat" cmpd="sng">
                      <a:solidFill>
                        <a:srgbClr val="918655"/>
                      </a:solidFill>
                      <a:prstDash val="solid"/>
                      <a:round/>
                      <a:headEnd type="none" w="sm" len="sm"/>
                      <a:tailEnd type="none" w="sm" len="sm"/>
                    </a:lnR>
                    <a:lnT w="12700" cap="flat" cmpd="sng">
                      <a:solidFill>
                        <a:srgbClr val="918655"/>
                      </a:solidFill>
                      <a:prstDash val="solid"/>
                      <a:round/>
                      <a:headEnd type="none" w="sm" len="sm"/>
                      <a:tailEnd type="none" w="sm" len="sm"/>
                    </a:lnT>
                    <a:lnB w="12700" cap="flat" cmpd="sng">
                      <a:solidFill>
                        <a:srgbClr val="918655"/>
                      </a:solidFill>
                      <a:prstDash val="solid"/>
                      <a:round/>
                      <a:headEnd type="none" w="sm" len="sm"/>
                      <a:tailEnd type="none" w="sm" len="sm"/>
                    </a:lnB>
                    <a:solidFill>
                      <a:srgbClr val="DBD8D0"/>
                    </a:solidFill>
                  </a:tcPr>
                </a:tc>
                <a:tc>
                  <a:txBody>
                    <a:bodyPr/>
                    <a:lstStyle/>
                    <a:p>
                      <a:pPr marL="753110" marR="0" lvl="0" indent="-361315" algn="l" rtl="0">
                        <a:lnSpc>
                          <a:spcPct val="100000"/>
                        </a:lnSpc>
                        <a:spcBef>
                          <a:spcPts val="0"/>
                        </a:spcBef>
                        <a:spcAft>
                          <a:spcPts val="0"/>
                        </a:spcAft>
                        <a:buClr>
                          <a:schemeClr val="dk1"/>
                        </a:buClr>
                        <a:buSzPts val="1600"/>
                        <a:buFont typeface="Arial"/>
                        <a:buChar char="❖"/>
                      </a:pPr>
                      <a:r>
                        <a:rPr lang="en-IN" sz="1600" u="none" strike="noStrike" cap="none" dirty="0" smtClean="0">
                          <a:latin typeface="Trebuchet MS"/>
                          <a:ea typeface="Trebuchet MS"/>
                          <a:cs typeface="Trebuchet MS"/>
                          <a:sym typeface="Trebuchet MS"/>
                        </a:rPr>
                        <a:t>Honk</a:t>
                      </a:r>
                      <a:endParaRPr sz="1600" u="none" strike="noStrike" cap="none" dirty="0">
                        <a:latin typeface="Trebuchet MS"/>
                        <a:ea typeface="Trebuchet MS"/>
                        <a:cs typeface="Trebuchet MS"/>
                        <a:sym typeface="Trebuchet MS"/>
                      </a:endParaRPr>
                    </a:p>
                  </a:txBody>
                  <a:tcPr marL="0" marR="0" marT="142875" marB="0">
                    <a:lnL w="12700" cap="flat" cmpd="sng">
                      <a:solidFill>
                        <a:srgbClr val="918655"/>
                      </a:solidFill>
                      <a:prstDash val="solid"/>
                      <a:round/>
                      <a:headEnd type="none" w="sm" len="sm"/>
                      <a:tailEnd type="none" w="sm" len="sm"/>
                    </a:lnL>
                    <a:lnR w="12700" cap="flat" cmpd="sng">
                      <a:solidFill>
                        <a:srgbClr val="918655"/>
                      </a:solidFill>
                      <a:prstDash val="solid"/>
                      <a:round/>
                      <a:headEnd type="none" w="sm" len="sm"/>
                      <a:tailEnd type="none" w="sm" len="sm"/>
                    </a:lnR>
                    <a:lnT w="12700" cap="flat" cmpd="sng">
                      <a:solidFill>
                        <a:srgbClr val="918655"/>
                      </a:solidFill>
                      <a:prstDash val="solid"/>
                      <a:round/>
                      <a:headEnd type="none" w="sm" len="sm"/>
                      <a:tailEnd type="none" w="sm" len="sm"/>
                    </a:lnT>
                    <a:lnB w="12700" cap="flat" cmpd="sng">
                      <a:solidFill>
                        <a:srgbClr val="918655"/>
                      </a:solidFill>
                      <a:prstDash val="solid"/>
                      <a:round/>
                      <a:headEnd type="none" w="sm" len="sm"/>
                      <a:tailEnd type="none" w="sm" len="sm"/>
                    </a:lnB>
                    <a:solidFill>
                      <a:srgbClr val="DBD8D0"/>
                    </a:solidFill>
                  </a:tcPr>
                </a:tc>
                <a:tc>
                  <a:txBody>
                    <a:bodyPr/>
                    <a:lstStyle/>
                    <a:p>
                      <a:pPr marL="834389" marR="0" lvl="0" indent="-360679" algn="l" rtl="0">
                        <a:lnSpc>
                          <a:spcPct val="100000"/>
                        </a:lnSpc>
                        <a:spcBef>
                          <a:spcPts val="0"/>
                        </a:spcBef>
                        <a:spcAft>
                          <a:spcPts val="0"/>
                        </a:spcAft>
                        <a:buClr>
                          <a:schemeClr val="dk1"/>
                        </a:buClr>
                        <a:buSzPts val="1600"/>
                        <a:buFont typeface="Arial"/>
                        <a:buChar char="❖"/>
                      </a:pPr>
                      <a:r>
                        <a:rPr lang="en-IN" sz="1600" u="none" strike="noStrike" cap="none" dirty="0" err="1" smtClean="0">
                          <a:latin typeface="Trebuchet MS"/>
                          <a:ea typeface="Trebuchet MS"/>
                          <a:cs typeface="Trebuchet MS"/>
                          <a:sym typeface="Trebuchet MS"/>
                        </a:rPr>
                        <a:t>BestParking</a:t>
                      </a:r>
                      <a:endParaRPr sz="1600" u="none" strike="noStrike" cap="none" dirty="0">
                        <a:latin typeface="Trebuchet MS"/>
                        <a:ea typeface="Trebuchet MS"/>
                        <a:cs typeface="Trebuchet MS"/>
                        <a:sym typeface="Trebuchet MS"/>
                      </a:endParaRPr>
                    </a:p>
                  </a:txBody>
                  <a:tcPr marL="0" marR="0" marT="142875" marB="0">
                    <a:lnL w="12700" cap="flat" cmpd="sng">
                      <a:solidFill>
                        <a:srgbClr val="918655"/>
                      </a:solidFill>
                      <a:prstDash val="solid"/>
                      <a:round/>
                      <a:headEnd type="none" w="sm" len="sm"/>
                      <a:tailEnd type="none" w="sm" len="sm"/>
                    </a:lnL>
                    <a:lnR w="12700" cap="flat" cmpd="sng">
                      <a:solidFill>
                        <a:srgbClr val="918655"/>
                      </a:solidFill>
                      <a:prstDash val="solid"/>
                      <a:round/>
                      <a:headEnd type="none" w="sm" len="sm"/>
                      <a:tailEnd type="none" w="sm" len="sm"/>
                    </a:lnR>
                    <a:lnT w="12700" cap="flat" cmpd="sng">
                      <a:solidFill>
                        <a:srgbClr val="918655"/>
                      </a:solidFill>
                      <a:prstDash val="solid"/>
                      <a:round/>
                      <a:headEnd type="none" w="sm" len="sm"/>
                      <a:tailEnd type="none" w="sm" len="sm"/>
                    </a:lnT>
                    <a:lnB w="12700" cap="flat" cmpd="sng">
                      <a:solidFill>
                        <a:srgbClr val="918655"/>
                      </a:solidFill>
                      <a:prstDash val="solid"/>
                      <a:round/>
                      <a:headEnd type="none" w="sm" len="sm"/>
                      <a:tailEnd type="none" w="sm" len="sm"/>
                    </a:lnB>
                    <a:solidFill>
                      <a:srgbClr val="DBD8D0"/>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p:nvPr/>
        </p:nvSpPr>
        <p:spPr>
          <a:xfrm>
            <a:off x="0" y="3009900"/>
            <a:ext cx="337185" cy="2134235"/>
          </a:xfrm>
          <a:custGeom>
            <a:avLst/>
            <a:gdLst/>
            <a:ahLst/>
            <a:cxnLst/>
            <a:rect l="l" t="t" r="r" b="b"/>
            <a:pathLst>
              <a:path w="337185" h="2134235" extrusionOk="0">
                <a:moveTo>
                  <a:pt x="336599" y="2133675"/>
                </a:moveTo>
                <a:lnTo>
                  <a:pt x="0" y="2133675"/>
                </a:lnTo>
                <a:lnTo>
                  <a:pt x="0" y="0"/>
                </a:lnTo>
                <a:lnTo>
                  <a:pt x="336599" y="2133675"/>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4"/>
          <p:cNvSpPr txBox="1">
            <a:spLocks noGrp="1"/>
          </p:cNvSpPr>
          <p:nvPr>
            <p:ph type="title"/>
          </p:nvPr>
        </p:nvSpPr>
        <p:spPr>
          <a:xfrm>
            <a:off x="1579626" y="213884"/>
            <a:ext cx="4687570" cy="482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3E3E3E"/>
              </a:buClr>
              <a:buSzPts val="3000"/>
              <a:buFont typeface="Calibri"/>
              <a:buNone/>
            </a:pPr>
            <a:r>
              <a:rPr lang="en-US" sz="3000" b="1">
                <a:solidFill>
                  <a:srgbClr val="3E3E3E"/>
                </a:solidFill>
                <a:latin typeface="Calibri"/>
                <a:ea typeface="Calibri"/>
                <a:cs typeface="Calibri"/>
                <a:sym typeface="Calibri"/>
              </a:rPr>
              <a:t>PROPOSAL AND DRAWBACKS</a:t>
            </a:r>
            <a:endParaRPr sz="3000">
              <a:latin typeface="Calibri"/>
              <a:ea typeface="Calibri"/>
              <a:cs typeface="Calibri"/>
              <a:sym typeface="Calibri"/>
            </a:endParaRPr>
          </a:p>
        </p:txBody>
      </p:sp>
      <p:sp>
        <p:nvSpPr>
          <p:cNvPr id="5" name="Google Shape;169;p15"/>
          <p:cNvSpPr txBox="1">
            <a:spLocks noGrp="1"/>
          </p:cNvSpPr>
          <p:nvPr>
            <p:ph idx="1"/>
          </p:nvPr>
        </p:nvSpPr>
        <p:spPr>
          <a:xfrm>
            <a:off x="337185" y="1107655"/>
            <a:ext cx="7084695" cy="2741776"/>
          </a:xfrm>
          <a:prstGeom prst="rect">
            <a:avLst/>
          </a:prstGeom>
          <a:noFill/>
          <a:ln>
            <a:noFill/>
          </a:ln>
        </p:spPr>
        <p:txBody>
          <a:bodyPr spcFirstLastPara="1" wrap="square" lIns="0" tIns="12700" rIns="0" bIns="0" anchor="t" anchorCtr="0">
            <a:spAutoFit/>
          </a:bodyPr>
          <a:lstStyle/>
          <a:p>
            <a:pPr marL="192405" indent="0" algn="just">
              <a:buSzPts val="2100"/>
              <a:buNone/>
            </a:pPr>
            <a:r>
              <a:rPr lang="en-IN" sz="1600" dirty="0" smtClean="0"/>
              <a:t>Find </a:t>
            </a:r>
            <a:r>
              <a:rPr lang="en-IN" sz="1600" dirty="0"/>
              <a:t>a spot through the app, choose the amount of time you would like to stay there/reserve the place for (whether an hour or a month), and pay on the app</a:t>
            </a:r>
            <a:r>
              <a:rPr lang="en-IN" sz="1600" dirty="0" smtClean="0"/>
              <a:t>.</a:t>
            </a:r>
          </a:p>
          <a:p>
            <a:pPr marL="192405" indent="0" algn="just">
              <a:buSzPts val="2100"/>
              <a:buNone/>
            </a:pPr>
            <a:r>
              <a:rPr lang="en-IN" sz="1600" dirty="0" smtClean="0"/>
              <a:t>you </a:t>
            </a:r>
            <a:r>
              <a:rPr lang="en-IN" sz="1600" dirty="0"/>
              <a:t>enter your destination into the app, you can see nearby spots—and comparison shop</a:t>
            </a:r>
            <a:r>
              <a:rPr lang="en-IN" sz="1600" dirty="0" smtClean="0"/>
              <a:t>.</a:t>
            </a:r>
          </a:p>
          <a:p>
            <a:pPr marL="192405" indent="0" algn="just">
              <a:buSzPts val="2100"/>
              <a:buNone/>
            </a:pPr>
            <a:r>
              <a:rPr lang="en-IN" sz="1600" dirty="0" smtClean="0"/>
              <a:t>You </a:t>
            </a:r>
            <a:r>
              <a:rPr lang="en-IN" sz="1600" dirty="0"/>
              <a:t>can also search for your current location and see nearby availability, hours and pricing.</a:t>
            </a:r>
            <a:endParaRPr lang="en-IN" sz="1600" dirty="0" smtClean="0"/>
          </a:p>
          <a:p>
            <a:pPr marL="192405" indent="0" algn="just">
              <a:buSzPts val="2100"/>
              <a:buNone/>
            </a:pPr>
            <a:r>
              <a:rPr lang="en-IN" sz="1600" dirty="0" smtClean="0"/>
              <a:t>Is not completely automatic</a:t>
            </a:r>
          </a:p>
          <a:p>
            <a:pPr marL="192405" indent="0" algn="just">
              <a:buSzPts val="2100"/>
              <a:buNone/>
            </a:pPr>
            <a:r>
              <a:rPr lang="en-IN" sz="1600" dirty="0" smtClean="0"/>
              <a:t>Integration  is tedious</a:t>
            </a:r>
            <a:endParaRPr lang="en-IN" sz="1600" dirty="0" smtClean="0"/>
          </a:p>
        </p:txBody>
      </p:sp>
      <p:sp>
        <p:nvSpPr>
          <p:cNvPr id="162" name="Google Shape;162;p14"/>
          <p:cNvSpPr txBox="1"/>
          <p:nvPr/>
        </p:nvSpPr>
        <p:spPr>
          <a:xfrm>
            <a:off x="892224" y="963655"/>
            <a:ext cx="7189500" cy="288000"/>
          </a:xfrm>
          <a:prstGeom prst="rect">
            <a:avLst/>
          </a:prstGeom>
          <a:noFill/>
          <a:ln>
            <a:noFill/>
          </a:ln>
        </p:spPr>
        <p:txBody>
          <a:bodyPr spcFirstLastPara="1" wrap="square" lIns="0" tIns="10775" rIns="0" bIns="0" anchor="t" anchorCtr="0">
            <a:spAutoFit/>
          </a:bodyPr>
          <a:lstStyle/>
          <a:p>
            <a:pPr marL="469900" marR="203200" lvl="0" indent="-457200" algn="l" rtl="0">
              <a:lnSpc>
                <a:spcPct val="100699"/>
              </a:lnSpc>
              <a:spcBef>
                <a:spcPts val="0"/>
              </a:spcBef>
              <a:spcAft>
                <a:spcPts val="0"/>
              </a:spcAft>
              <a:buClr>
                <a:schemeClr val="dk1"/>
              </a:buClr>
              <a:buSzPts val="1800"/>
              <a:buFont typeface="MS PGothic"/>
              <a:buChar char="❖"/>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p:nvPr/>
        </p:nvSpPr>
        <p:spPr>
          <a:xfrm>
            <a:off x="0" y="3009900"/>
            <a:ext cx="337185" cy="2134235"/>
          </a:xfrm>
          <a:custGeom>
            <a:avLst/>
            <a:gdLst/>
            <a:ahLst/>
            <a:cxnLst/>
            <a:rect l="l" t="t" r="r" b="b"/>
            <a:pathLst>
              <a:path w="337185" h="2134235" extrusionOk="0">
                <a:moveTo>
                  <a:pt x="336599" y="2133675"/>
                </a:moveTo>
                <a:lnTo>
                  <a:pt x="0" y="2133675"/>
                </a:lnTo>
                <a:lnTo>
                  <a:pt x="0" y="0"/>
                </a:lnTo>
                <a:lnTo>
                  <a:pt x="336599" y="2133675"/>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5"/>
          <p:cNvSpPr txBox="1">
            <a:spLocks noGrp="1"/>
          </p:cNvSpPr>
          <p:nvPr>
            <p:ph type="title"/>
          </p:nvPr>
        </p:nvSpPr>
        <p:spPr>
          <a:xfrm>
            <a:off x="771530" y="296650"/>
            <a:ext cx="4145100" cy="474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434343"/>
              </a:buClr>
              <a:buSzPts val="3000"/>
              <a:buFont typeface="Calibri"/>
              <a:buNone/>
            </a:pPr>
            <a:r>
              <a:rPr lang="en-US" sz="3000" b="1" dirty="0" smtClean="0">
                <a:solidFill>
                  <a:srgbClr val="434343"/>
                </a:solidFill>
                <a:latin typeface="Calibri"/>
                <a:ea typeface="Calibri"/>
                <a:cs typeface="Calibri"/>
                <a:sym typeface="Calibri"/>
              </a:rPr>
              <a:t>OUR</a:t>
            </a:r>
            <a:r>
              <a:rPr lang="en-US" sz="3000" b="1" dirty="0">
                <a:solidFill>
                  <a:srgbClr val="434343"/>
                </a:solidFill>
                <a:latin typeface="Calibri"/>
                <a:ea typeface="Calibri"/>
                <a:cs typeface="Calibri"/>
                <a:sym typeface="Calibri"/>
              </a:rPr>
              <a:t>	PROPOSAL</a:t>
            </a:r>
            <a:endParaRPr sz="3000" dirty="0">
              <a:latin typeface="Calibri"/>
              <a:ea typeface="Calibri"/>
              <a:cs typeface="Calibri"/>
              <a:sym typeface="Calibri"/>
            </a:endParaRPr>
          </a:p>
        </p:txBody>
      </p:sp>
      <p:sp>
        <p:nvSpPr>
          <p:cNvPr id="169" name="Google Shape;169;p15"/>
          <p:cNvSpPr txBox="1">
            <a:spLocks noGrp="1"/>
          </p:cNvSpPr>
          <p:nvPr>
            <p:ph idx="1"/>
          </p:nvPr>
        </p:nvSpPr>
        <p:spPr>
          <a:xfrm>
            <a:off x="449580" y="1043940"/>
            <a:ext cx="8412480" cy="3423181"/>
          </a:xfrm>
          <a:prstGeom prst="rect">
            <a:avLst/>
          </a:prstGeom>
          <a:noFill/>
          <a:ln>
            <a:noFill/>
          </a:ln>
        </p:spPr>
        <p:txBody>
          <a:bodyPr spcFirstLastPara="1" wrap="square" lIns="0" tIns="12700" rIns="0" bIns="0" anchor="t" anchorCtr="0">
            <a:spAutoFit/>
          </a:bodyPr>
          <a:lstStyle/>
          <a:p>
            <a:pPr marL="800100" marR="331470" lvl="0" algn="just">
              <a:lnSpc>
                <a:spcPct val="100699"/>
              </a:lnSpc>
              <a:buFont typeface="Arial" panose="020B0604020202020204" pitchFamily="34" charset="0"/>
              <a:buChar char="•"/>
            </a:pPr>
            <a:r>
              <a:rPr lang="en-IN" sz="1800" dirty="0"/>
              <a:t>Image processing based real time vehicle theft detection and prevention systems can provide an ultimate solution for this problem. </a:t>
            </a:r>
          </a:p>
          <a:p>
            <a:pPr marL="800100" marR="331470" lvl="0" algn="just">
              <a:lnSpc>
                <a:spcPct val="100699"/>
              </a:lnSpc>
              <a:buFont typeface="Arial" panose="020B0604020202020204" pitchFamily="34" charset="0"/>
              <a:buChar char="•"/>
            </a:pPr>
            <a:r>
              <a:rPr lang="en-IN" sz="1800" dirty="0"/>
              <a:t>License plate recognition (LPR) plays a significant role throughout this busy world, owing to the rise in vehicles day by day. </a:t>
            </a:r>
          </a:p>
          <a:p>
            <a:pPr marL="800100" marR="331470" lvl="0" algn="just">
              <a:lnSpc>
                <a:spcPct val="100699"/>
              </a:lnSpc>
              <a:buFont typeface="Arial" panose="020B0604020202020204" pitchFamily="34" charset="0"/>
              <a:buChar char="•"/>
            </a:pPr>
            <a:r>
              <a:rPr lang="en-IN" sz="1800" dirty="0"/>
              <a:t>Face Recognition techniques and Object Detection can contribute in linking the driver/owner of the vehicle with its the model of the vehicle, aiding in the creation of this system</a:t>
            </a:r>
            <a:r>
              <a:rPr lang="en-IN" sz="1800" dirty="0" smtClean="0"/>
              <a:t>.</a:t>
            </a:r>
          </a:p>
          <a:p>
            <a:pPr marL="800100" marR="331470" lvl="0" algn="just">
              <a:lnSpc>
                <a:spcPct val="100699"/>
              </a:lnSpc>
              <a:buFont typeface="Arial" panose="020B0604020202020204" pitchFamily="34" charset="0"/>
              <a:buChar char="•"/>
            </a:pPr>
            <a:r>
              <a:rPr lang="en-IN" sz="1800" dirty="0" smtClean="0">
                <a:latin typeface="Trebuchet MS"/>
                <a:ea typeface="Trebuchet MS"/>
                <a:cs typeface="Trebuchet MS"/>
                <a:sym typeface="Trebuchet MS"/>
              </a:rPr>
              <a:t>By reservation system we can avoid </a:t>
            </a:r>
            <a:r>
              <a:rPr lang="en-IN" sz="1800" dirty="0" err="1" smtClean="0">
                <a:latin typeface="Trebuchet MS"/>
                <a:ea typeface="Trebuchet MS"/>
                <a:cs typeface="Trebuchet MS"/>
                <a:sym typeface="Trebuchet MS"/>
              </a:rPr>
              <a:t>congession</a:t>
            </a:r>
            <a:r>
              <a:rPr lang="en-IN" sz="1800" dirty="0" smtClean="0">
                <a:latin typeface="Trebuchet MS"/>
                <a:ea typeface="Trebuchet MS"/>
                <a:cs typeface="Trebuchet MS"/>
                <a:sym typeface="Trebuchet MS"/>
              </a:rPr>
              <a:t> to maximum extend</a:t>
            </a:r>
          </a:p>
          <a:p>
            <a:pPr marL="800100" marR="331470" lvl="0" algn="just">
              <a:lnSpc>
                <a:spcPct val="100699"/>
              </a:lnSpc>
              <a:buFont typeface="Arial" panose="020B0604020202020204" pitchFamily="34" charset="0"/>
              <a:buChar char="•"/>
            </a:pPr>
            <a:r>
              <a:rPr lang="en-IN" sz="1800" dirty="0" smtClean="0">
                <a:latin typeface="Trebuchet MS"/>
                <a:ea typeface="Trebuchet MS"/>
                <a:cs typeface="Trebuchet MS"/>
                <a:sym typeface="Trebuchet MS"/>
              </a:rPr>
              <a:t>Automatic parking system will also reduce processing time</a:t>
            </a:r>
            <a:endParaRPr lang="en-IN" sz="1800" dirty="0">
              <a:latin typeface="Trebuchet MS"/>
              <a:ea typeface="Trebuchet MS"/>
              <a:cs typeface="Trebuchet MS"/>
              <a:sym typeface="Trebuchet MS"/>
            </a:endParaRPr>
          </a:p>
          <a:p>
            <a:pPr marL="106680" lvl="0" indent="0" algn="l" rtl="0">
              <a:lnSpc>
                <a:spcPct val="100000"/>
              </a:lnSpc>
              <a:spcBef>
                <a:spcPts val="750"/>
              </a:spcBef>
              <a:spcAft>
                <a:spcPts val="0"/>
              </a:spcAft>
              <a:buClr>
                <a:schemeClr val="dk1"/>
              </a:buClr>
              <a:buSzPts val="2100"/>
              <a:buNone/>
            </a:pPr>
            <a:endParaRPr lang="en-IN" sz="1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647654" y="332916"/>
            <a:ext cx="5727600" cy="4899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434343"/>
              </a:buClr>
              <a:buSzPts val="3100"/>
              <a:buFont typeface="Calibri"/>
              <a:buNone/>
            </a:pPr>
            <a:r>
              <a:rPr lang="en-US" sz="3100" b="1">
                <a:solidFill>
                  <a:srgbClr val="434343"/>
                </a:solidFill>
                <a:latin typeface="Calibri"/>
                <a:ea typeface="Calibri"/>
                <a:cs typeface="Calibri"/>
                <a:sym typeface="Calibri"/>
              </a:rPr>
              <a:t>ARCHITECTURE : </a:t>
            </a:r>
            <a:endParaRPr sz="3100">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678330" y="933468"/>
            <a:ext cx="5372280" cy="421003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89539" y="177470"/>
            <a:ext cx="6052404" cy="4781025"/>
          </a:xfrm>
          <a:prstGeom prst="rect">
            <a:avLst/>
          </a:prstGeom>
        </p:spPr>
      </p:pic>
    </p:spTree>
    <p:extLst>
      <p:ext uri="{BB962C8B-B14F-4D97-AF65-F5344CB8AC3E}">
        <p14:creationId xmlns:p14="http://schemas.microsoft.com/office/powerpoint/2010/main" val="1308509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3172841" y="83978"/>
            <a:ext cx="2288540" cy="482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434343"/>
              </a:buClr>
              <a:buSzPts val="3000"/>
              <a:buFont typeface="Calibri"/>
              <a:buNone/>
            </a:pPr>
            <a:r>
              <a:rPr lang="en-US" sz="3000" b="1">
                <a:solidFill>
                  <a:srgbClr val="434343"/>
                </a:solidFill>
                <a:latin typeface="Calibri"/>
                <a:ea typeface="Calibri"/>
                <a:cs typeface="Calibri"/>
                <a:sym typeface="Calibri"/>
              </a:rPr>
              <a:t>SCREENSHOTS</a:t>
            </a:r>
            <a:endParaRPr sz="3000">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1910803" y="830580"/>
            <a:ext cx="4812616" cy="387000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73382" y="1051560"/>
            <a:ext cx="6630437" cy="2881001"/>
          </a:xfrm>
          <a:prstGeom prst="rect">
            <a:avLst/>
          </a:prstGeom>
        </p:spPr>
      </p:pic>
    </p:spTree>
    <p:extLst>
      <p:ext uri="{BB962C8B-B14F-4D97-AF65-F5344CB8AC3E}">
        <p14:creationId xmlns:p14="http://schemas.microsoft.com/office/powerpoint/2010/main" val="4223177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1950" y="519112"/>
            <a:ext cx="8420100" cy="4105275"/>
          </a:xfrm>
          <a:prstGeom prst="rect">
            <a:avLst/>
          </a:prstGeom>
        </p:spPr>
      </p:pic>
    </p:spTree>
    <p:extLst>
      <p:ext uri="{BB962C8B-B14F-4D97-AF65-F5344CB8AC3E}">
        <p14:creationId xmlns:p14="http://schemas.microsoft.com/office/powerpoint/2010/main" val="1986276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p:nvPr/>
        </p:nvSpPr>
        <p:spPr>
          <a:xfrm>
            <a:off x="-78" y="40"/>
            <a:ext cx="632460" cy="4250055"/>
          </a:xfrm>
          <a:custGeom>
            <a:avLst/>
            <a:gdLst/>
            <a:ahLst/>
            <a:cxnLst/>
            <a:rect l="l" t="t" r="r" b="b"/>
            <a:pathLst>
              <a:path w="632460" h="4250055" extrusionOk="0">
                <a:moveTo>
                  <a:pt x="0" y="4249574"/>
                </a:moveTo>
                <a:lnTo>
                  <a:pt x="0" y="0"/>
                </a:lnTo>
                <a:lnTo>
                  <a:pt x="632024" y="0"/>
                </a:lnTo>
                <a:lnTo>
                  <a:pt x="0" y="4249574"/>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2"/>
          <p:cNvSpPr txBox="1">
            <a:spLocks noGrp="1"/>
          </p:cNvSpPr>
          <p:nvPr>
            <p:ph type="title"/>
          </p:nvPr>
        </p:nvSpPr>
        <p:spPr>
          <a:xfrm>
            <a:off x="3313290" y="186659"/>
            <a:ext cx="1419225" cy="482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000"/>
              <a:buFont typeface="Calibri"/>
              <a:buNone/>
            </a:pPr>
            <a:r>
              <a:rPr lang="en-US" sz="3000" b="1" dirty="0">
                <a:latin typeface="Calibri"/>
                <a:ea typeface="Calibri"/>
                <a:cs typeface="Calibri"/>
                <a:sym typeface="Calibri"/>
              </a:rPr>
              <a:t>OUTLINE</a:t>
            </a:r>
            <a:endParaRPr sz="3000" dirty="0">
              <a:latin typeface="Calibri"/>
              <a:ea typeface="Calibri"/>
              <a:cs typeface="Calibri"/>
              <a:sym typeface="Calibri"/>
            </a:endParaRPr>
          </a:p>
        </p:txBody>
      </p:sp>
      <p:sp>
        <p:nvSpPr>
          <p:cNvPr id="108" name="Google Shape;108;p2"/>
          <p:cNvSpPr txBox="1"/>
          <p:nvPr/>
        </p:nvSpPr>
        <p:spPr>
          <a:xfrm>
            <a:off x="2264905" y="958819"/>
            <a:ext cx="3755390" cy="3706143"/>
          </a:xfrm>
          <a:prstGeom prst="rect">
            <a:avLst/>
          </a:prstGeom>
          <a:noFill/>
          <a:ln>
            <a:noFill/>
          </a:ln>
        </p:spPr>
        <p:txBody>
          <a:bodyPr spcFirstLastPara="1" wrap="square" lIns="0" tIns="12700" rIns="0" bIns="0" anchor="t" anchorCtr="0">
            <a:spAutoFit/>
          </a:bodyPr>
          <a:lstStyle/>
          <a:p>
            <a:pPr marL="614680" marR="0" lvl="0" indent="-602615" algn="l" rtl="0">
              <a:spcBef>
                <a:spcPts val="0"/>
              </a:spcBef>
              <a:spcAft>
                <a:spcPts val="0"/>
              </a:spcAft>
              <a:buClr>
                <a:schemeClr val="dk1"/>
              </a:buClr>
              <a:buSzPts val="2400"/>
              <a:buFont typeface="MS PGothic"/>
              <a:buChar char="❖"/>
            </a:pPr>
            <a:r>
              <a:rPr lang="en-US" sz="2400" dirty="0">
                <a:solidFill>
                  <a:schemeClr val="dk1"/>
                </a:solidFill>
                <a:latin typeface="Calibri"/>
                <a:ea typeface="Calibri"/>
                <a:cs typeface="Calibri"/>
                <a:sym typeface="Calibri"/>
              </a:rPr>
              <a:t>Problem	</a:t>
            </a:r>
            <a:r>
              <a:rPr lang="en-US" sz="2400" dirty="0" smtClean="0">
                <a:solidFill>
                  <a:schemeClr val="dk1"/>
                </a:solidFill>
                <a:latin typeface="Calibri"/>
                <a:ea typeface="Calibri"/>
                <a:cs typeface="Calibri"/>
                <a:sym typeface="Calibri"/>
              </a:rPr>
              <a:t>Statement</a:t>
            </a:r>
          </a:p>
          <a:p>
            <a:pPr marL="614680" marR="0" lvl="0" indent="-602615" algn="l" rtl="0">
              <a:spcBef>
                <a:spcPts val="0"/>
              </a:spcBef>
              <a:spcAft>
                <a:spcPts val="0"/>
              </a:spcAft>
              <a:buClr>
                <a:schemeClr val="dk1"/>
              </a:buClr>
              <a:buSzPts val="2400"/>
              <a:buFont typeface="MS PGothic"/>
              <a:buChar char="❖"/>
            </a:pPr>
            <a:r>
              <a:rPr lang="en-US" sz="2400" dirty="0" smtClean="0">
                <a:solidFill>
                  <a:schemeClr val="dk1"/>
                </a:solidFill>
                <a:latin typeface="Calibri"/>
                <a:ea typeface="Calibri"/>
                <a:cs typeface="Calibri"/>
                <a:sym typeface="Calibri"/>
              </a:rPr>
              <a:t>Tech Stack</a:t>
            </a:r>
            <a:endParaRPr sz="2400" dirty="0">
              <a:solidFill>
                <a:schemeClr val="dk1"/>
              </a:solidFill>
              <a:latin typeface="Calibri"/>
              <a:ea typeface="Calibri"/>
              <a:cs typeface="Calibri"/>
              <a:sym typeface="Calibri"/>
            </a:endParaRPr>
          </a:p>
          <a:p>
            <a:pPr marL="614680" marR="0" lvl="0" indent="-602615" algn="l" rtl="0">
              <a:spcBef>
                <a:spcPts val="0"/>
              </a:spcBef>
              <a:spcAft>
                <a:spcPts val="0"/>
              </a:spcAft>
              <a:buClr>
                <a:schemeClr val="dk1"/>
              </a:buClr>
              <a:buSzPts val="2400"/>
              <a:buFont typeface="MS PGothic"/>
              <a:buChar char="❖"/>
            </a:pPr>
            <a:r>
              <a:rPr lang="en-US" sz="2400" dirty="0">
                <a:solidFill>
                  <a:schemeClr val="dk1"/>
                </a:solidFill>
                <a:latin typeface="Calibri"/>
                <a:ea typeface="Calibri"/>
                <a:cs typeface="Calibri"/>
                <a:sym typeface="Calibri"/>
              </a:rPr>
              <a:t>Introduction To	Domain</a:t>
            </a:r>
            <a:endParaRPr sz="2400" dirty="0">
              <a:solidFill>
                <a:schemeClr val="dk1"/>
              </a:solidFill>
              <a:latin typeface="Calibri"/>
              <a:ea typeface="Calibri"/>
              <a:cs typeface="Calibri"/>
              <a:sym typeface="Calibri"/>
            </a:endParaRPr>
          </a:p>
          <a:p>
            <a:pPr marL="614680" marR="0" lvl="0" indent="-602615" algn="l" rtl="0">
              <a:spcBef>
                <a:spcPts val="0"/>
              </a:spcBef>
              <a:spcAft>
                <a:spcPts val="0"/>
              </a:spcAft>
              <a:buClr>
                <a:schemeClr val="dk1"/>
              </a:buClr>
              <a:buSzPts val="2400"/>
              <a:buFont typeface="MS PGothic"/>
              <a:buChar char="❖"/>
            </a:pPr>
            <a:r>
              <a:rPr lang="en-US" sz="2400" dirty="0">
                <a:solidFill>
                  <a:schemeClr val="dk1"/>
                </a:solidFill>
                <a:latin typeface="Calibri"/>
                <a:ea typeface="Calibri"/>
                <a:cs typeface="Calibri"/>
                <a:sym typeface="Calibri"/>
              </a:rPr>
              <a:t>Literature	Survey</a:t>
            </a:r>
            <a:endParaRPr sz="2400" dirty="0">
              <a:solidFill>
                <a:schemeClr val="dk1"/>
              </a:solidFill>
              <a:latin typeface="Calibri"/>
              <a:ea typeface="Calibri"/>
              <a:cs typeface="Calibri"/>
              <a:sym typeface="Calibri"/>
            </a:endParaRPr>
          </a:p>
          <a:p>
            <a:pPr marL="614680" marR="0" lvl="0" indent="-602615" algn="l" rtl="0">
              <a:spcBef>
                <a:spcPts val="0"/>
              </a:spcBef>
              <a:spcAft>
                <a:spcPts val="0"/>
              </a:spcAft>
              <a:buClr>
                <a:schemeClr val="dk1"/>
              </a:buClr>
              <a:buSzPts val="2400"/>
              <a:buFont typeface="MS PGothic"/>
              <a:buChar char="❖"/>
            </a:pPr>
            <a:r>
              <a:rPr lang="en-US" sz="2400" dirty="0">
                <a:solidFill>
                  <a:schemeClr val="dk1"/>
                </a:solidFill>
                <a:latin typeface="Calibri"/>
                <a:ea typeface="Calibri"/>
                <a:cs typeface="Calibri"/>
                <a:sym typeface="Calibri"/>
              </a:rPr>
              <a:t>Similar Apps</a:t>
            </a:r>
            <a:endParaRPr sz="2400" dirty="0">
              <a:solidFill>
                <a:schemeClr val="dk1"/>
              </a:solidFill>
              <a:latin typeface="Calibri"/>
              <a:ea typeface="Calibri"/>
              <a:cs typeface="Calibri"/>
              <a:sym typeface="Calibri"/>
            </a:endParaRPr>
          </a:p>
          <a:p>
            <a:pPr marL="614680" marR="0" lvl="0" indent="-602615" algn="l" rtl="0">
              <a:spcBef>
                <a:spcPts val="0"/>
              </a:spcBef>
              <a:spcAft>
                <a:spcPts val="0"/>
              </a:spcAft>
              <a:buClr>
                <a:schemeClr val="dk1"/>
              </a:buClr>
              <a:buSzPts val="2400"/>
              <a:buFont typeface="MS PGothic"/>
              <a:buChar char="❖"/>
            </a:pPr>
            <a:r>
              <a:rPr lang="en-US" sz="2400" dirty="0">
                <a:solidFill>
                  <a:schemeClr val="dk1"/>
                </a:solidFill>
                <a:latin typeface="Calibri"/>
                <a:ea typeface="Calibri"/>
                <a:cs typeface="Calibri"/>
                <a:sym typeface="Calibri"/>
              </a:rPr>
              <a:t>Proposed and Drawbacks</a:t>
            </a:r>
            <a:endParaRPr sz="2400" dirty="0">
              <a:solidFill>
                <a:schemeClr val="dk1"/>
              </a:solidFill>
              <a:latin typeface="Calibri"/>
              <a:ea typeface="Calibri"/>
              <a:cs typeface="Calibri"/>
              <a:sym typeface="Calibri"/>
            </a:endParaRPr>
          </a:p>
          <a:p>
            <a:pPr marL="614680" marR="0" lvl="0" indent="-602615" algn="l" rtl="0">
              <a:spcBef>
                <a:spcPts val="0"/>
              </a:spcBef>
              <a:spcAft>
                <a:spcPts val="0"/>
              </a:spcAft>
              <a:buClr>
                <a:schemeClr val="dk1"/>
              </a:buClr>
              <a:buSzPts val="2400"/>
              <a:buFont typeface="MS PGothic"/>
              <a:buChar char="❖"/>
            </a:pPr>
            <a:r>
              <a:rPr lang="en-US" sz="2400" dirty="0" smtClean="0">
                <a:solidFill>
                  <a:schemeClr val="dk1"/>
                </a:solidFill>
                <a:latin typeface="Calibri"/>
                <a:ea typeface="Calibri"/>
                <a:cs typeface="Calibri"/>
                <a:sym typeface="Calibri"/>
              </a:rPr>
              <a:t>Our </a:t>
            </a:r>
            <a:r>
              <a:rPr lang="en-US" sz="2400" dirty="0" smtClean="0">
                <a:solidFill>
                  <a:schemeClr val="dk1"/>
                </a:solidFill>
                <a:latin typeface="Calibri"/>
                <a:ea typeface="Calibri"/>
                <a:cs typeface="Calibri"/>
                <a:sym typeface="Calibri"/>
              </a:rPr>
              <a:t>Proposals</a:t>
            </a:r>
            <a:endParaRPr sz="2400" dirty="0">
              <a:solidFill>
                <a:schemeClr val="dk1"/>
              </a:solidFill>
              <a:latin typeface="Calibri"/>
              <a:ea typeface="Calibri"/>
              <a:cs typeface="Calibri"/>
              <a:sym typeface="Calibri"/>
            </a:endParaRPr>
          </a:p>
          <a:p>
            <a:pPr marL="614680" marR="0" lvl="0" indent="-602615" algn="l" rtl="0">
              <a:spcBef>
                <a:spcPts val="0"/>
              </a:spcBef>
              <a:spcAft>
                <a:spcPts val="0"/>
              </a:spcAft>
              <a:buClr>
                <a:schemeClr val="dk1"/>
              </a:buClr>
              <a:buSzPts val="2400"/>
              <a:buFont typeface="MS PGothic"/>
              <a:buChar char="❖"/>
            </a:pPr>
            <a:r>
              <a:rPr lang="en-US" sz="2400" dirty="0">
                <a:solidFill>
                  <a:schemeClr val="dk1"/>
                </a:solidFill>
                <a:latin typeface="Calibri"/>
                <a:ea typeface="Calibri"/>
                <a:cs typeface="Calibri"/>
                <a:sym typeface="Calibri"/>
              </a:rPr>
              <a:t>Architecture</a:t>
            </a:r>
            <a:endParaRPr sz="2400" dirty="0">
              <a:solidFill>
                <a:schemeClr val="dk1"/>
              </a:solidFill>
              <a:latin typeface="Calibri"/>
              <a:ea typeface="Calibri"/>
              <a:cs typeface="Calibri"/>
              <a:sym typeface="Calibri"/>
            </a:endParaRPr>
          </a:p>
          <a:p>
            <a:pPr marL="614680" marR="0" lvl="0" indent="-602615" algn="l" rtl="0">
              <a:spcBef>
                <a:spcPts val="0"/>
              </a:spcBef>
              <a:spcAft>
                <a:spcPts val="0"/>
              </a:spcAft>
              <a:buClr>
                <a:schemeClr val="dk1"/>
              </a:buClr>
              <a:buSzPts val="2400"/>
              <a:buFont typeface="MS PGothic"/>
              <a:buChar char="❖"/>
            </a:pPr>
            <a:r>
              <a:rPr lang="en-US" sz="2400" dirty="0">
                <a:solidFill>
                  <a:schemeClr val="dk1"/>
                </a:solidFill>
                <a:latin typeface="Calibri"/>
                <a:ea typeface="Calibri"/>
                <a:cs typeface="Calibri"/>
                <a:sym typeface="Calibri"/>
              </a:rPr>
              <a:t>Screenshots</a:t>
            </a:r>
            <a:endParaRPr sz="2400" dirty="0">
              <a:solidFill>
                <a:schemeClr val="dk1"/>
              </a:solidFill>
              <a:latin typeface="Calibri"/>
              <a:ea typeface="Calibri"/>
              <a:cs typeface="Calibri"/>
              <a:sym typeface="Calibri"/>
            </a:endParaRPr>
          </a:p>
          <a:p>
            <a:pPr marL="614680" marR="0" lvl="0" indent="-602615" algn="l" rtl="0">
              <a:spcBef>
                <a:spcPts val="0"/>
              </a:spcBef>
              <a:spcAft>
                <a:spcPts val="0"/>
              </a:spcAft>
              <a:buClr>
                <a:schemeClr val="dk1"/>
              </a:buClr>
              <a:buSzPts val="2400"/>
              <a:buFont typeface="MS PGothic"/>
              <a:buChar char="❖"/>
            </a:pPr>
            <a:r>
              <a:rPr lang="en-US" sz="2400" dirty="0">
                <a:solidFill>
                  <a:schemeClr val="dk1"/>
                </a:solidFill>
                <a:latin typeface="Calibri"/>
                <a:ea typeface="Calibri"/>
                <a:cs typeface="Calibri"/>
                <a:sym typeface="Calibri"/>
              </a:rPr>
              <a:t>Conclusion and	</a:t>
            </a:r>
            <a:r>
              <a:rPr lang="en-US" sz="2400" dirty="0" smtClean="0">
                <a:solidFill>
                  <a:schemeClr val="dk1"/>
                </a:solidFill>
                <a:latin typeface="Calibri"/>
                <a:ea typeface="Calibri"/>
                <a:cs typeface="Calibri"/>
                <a:sym typeface="Calibri"/>
              </a:rPr>
              <a:t>Future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585" y="316230"/>
            <a:ext cx="2335530" cy="467106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905" y="316230"/>
            <a:ext cx="2276475" cy="45529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5" y="312420"/>
            <a:ext cx="2337435" cy="4674870"/>
          </a:xfrm>
          <a:prstGeom prst="rect">
            <a:avLst/>
          </a:prstGeom>
        </p:spPr>
      </p:pic>
    </p:spTree>
    <p:extLst>
      <p:ext uri="{BB962C8B-B14F-4D97-AF65-F5344CB8AC3E}">
        <p14:creationId xmlns:p14="http://schemas.microsoft.com/office/powerpoint/2010/main" val="2173833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280" y="449580"/>
            <a:ext cx="2122170" cy="424434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705" y="502920"/>
            <a:ext cx="2171700" cy="4343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978" y="449580"/>
            <a:ext cx="1882140" cy="439674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85" y="415290"/>
            <a:ext cx="2244090" cy="4488180"/>
          </a:xfrm>
          <a:prstGeom prst="rect">
            <a:avLst/>
          </a:prstGeom>
        </p:spPr>
      </p:pic>
    </p:spTree>
    <p:extLst>
      <p:ext uri="{BB962C8B-B14F-4D97-AF65-F5344CB8AC3E}">
        <p14:creationId xmlns:p14="http://schemas.microsoft.com/office/powerpoint/2010/main" val="357921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p:nvPr/>
        </p:nvSpPr>
        <p:spPr>
          <a:xfrm>
            <a:off x="0" y="3009900"/>
            <a:ext cx="337185" cy="2134235"/>
          </a:xfrm>
          <a:custGeom>
            <a:avLst/>
            <a:gdLst/>
            <a:ahLst/>
            <a:cxnLst/>
            <a:rect l="l" t="t" r="r" b="b"/>
            <a:pathLst>
              <a:path w="337185" h="2134235" extrusionOk="0">
                <a:moveTo>
                  <a:pt x="336599" y="2133675"/>
                </a:moveTo>
                <a:lnTo>
                  <a:pt x="0" y="2133675"/>
                </a:lnTo>
                <a:lnTo>
                  <a:pt x="0" y="0"/>
                </a:lnTo>
                <a:lnTo>
                  <a:pt x="336599" y="2133675"/>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23"/>
          <p:cNvSpPr txBox="1">
            <a:spLocks noGrp="1"/>
          </p:cNvSpPr>
          <p:nvPr>
            <p:ph type="title"/>
          </p:nvPr>
        </p:nvSpPr>
        <p:spPr>
          <a:xfrm>
            <a:off x="645159" y="188448"/>
            <a:ext cx="4286885" cy="482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434343"/>
              </a:buClr>
              <a:buSzPts val="3000"/>
              <a:buFont typeface="Calibri"/>
              <a:buNone/>
            </a:pPr>
            <a:r>
              <a:rPr lang="en-US" sz="3000" b="1">
                <a:solidFill>
                  <a:srgbClr val="434343"/>
                </a:solidFill>
                <a:latin typeface="Calibri"/>
                <a:ea typeface="Calibri"/>
                <a:cs typeface="Calibri"/>
                <a:sym typeface="Calibri"/>
              </a:rPr>
              <a:t>CONCLUSION AND FUTURE</a:t>
            </a:r>
            <a:endParaRPr sz="3000">
              <a:latin typeface="Calibri"/>
              <a:ea typeface="Calibri"/>
              <a:cs typeface="Calibri"/>
              <a:sym typeface="Calibri"/>
            </a:endParaRPr>
          </a:p>
        </p:txBody>
      </p:sp>
      <p:sp>
        <p:nvSpPr>
          <p:cNvPr id="186" name="Google Shape;186;p23"/>
          <p:cNvSpPr txBox="1"/>
          <p:nvPr/>
        </p:nvSpPr>
        <p:spPr>
          <a:xfrm>
            <a:off x="370775" y="868665"/>
            <a:ext cx="8119200" cy="288000"/>
          </a:xfrm>
          <a:prstGeom prst="rect">
            <a:avLst/>
          </a:prstGeom>
          <a:noFill/>
          <a:ln>
            <a:noFill/>
          </a:ln>
        </p:spPr>
        <p:txBody>
          <a:bodyPr spcFirstLastPara="1" wrap="square" lIns="0" tIns="10775" rIns="0" bIns="0" anchor="t" anchorCtr="0">
            <a:spAutoFit/>
          </a:bodyPr>
          <a:lstStyle/>
          <a:p>
            <a:pPr marL="469900" marR="67945" lvl="0" indent="-457200" algn="l" rtl="0">
              <a:lnSpc>
                <a:spcPct val="100699"/>
              </a:lnSpc>
              <a:spcBef>
                <a:spcPts val="0"/>
              </a:spcBef>
              <a:spcAft>
                <a:spcPts val="0"/>
              </a:spcAft>
              <a:buClr>
                <a:schemeClr val="dk1"/>
              </a:buClr>
              <a:buSzPts val="1800"/>
              <a:buFont typeface="MS PGothic"/>
              <a:buChar char="❖"/>
            </a:pPr>
            <a:endParaRPr sz="1800">
              <a:solidFill>
                <a:schemeClr val="dk1"/>
              </a:solidFill>
              <a:latin typeface="Calibri"/>
              <a:ea typeface="Calibri"/>
              <a:cs typeface="Calibri"/>
              <a:sym typeface="Calibri"/>
            </a:endParaRPr>
          </a:p>
        </p:txBody>
      </p:sp>
      <p:sp>
        <p:nvSpPr>
          <p:cNvPr id="3" name="Rectangle 2"/>
          <p:cNvSpPr/>
          <p:nvPr/>
        </p:nvSpPr>
        <p:spPr>
          <a:xfrm>
            <a:off x="556260" y="1354282"/>
            <a:ext cx="62026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smtClean="0">
                <a:solidFill>
                  <a:srgbClr val="000000"/>
                </a:solidFill>
                <a:latin typeface="Calibri" panose="020F0502020204030204" pitchFamily="34" charset="0"/>
              </a:rPr>
              <a:t>We have to include feature to show nearby parking sites.</a:t>
            </a:r>
          </a:p>
          <a:p>
            <a:pPr marL="285750" indent="-285750">
              <a:lnSpc>
                <a:spcPct val="150000"/>
              </a:lnSpc>
              <a:buFont typeface="Arial" panose="020B0604020202020204" pitchFamily="34" charset="0"/>
              <a:buChar char="•"/>
            </a:pPr>
            <a:r>
              <a:rPr lang="en-IN" dirty="0" smtClean="0">
                <a:solidFill>
                  <a:srgbClr val="000000"/>
                </a:solidFill>
                <a:latin typeface="Calibri" panose="020F0502020204030204" pitchFamily="34" charset="0"/>
              </a:rPr>
              <a:t>Feature to integrate parking site</a:t>
            </a:r>
          </a:p>
          <a:p>
            <a:pPr marL="285750" indent="-285750">
              <a:lnSpc>
                <a:spcPct val="150000"/>
              </a:lnSpc>
              <a:buFont typeface="Arial" panose="020B0604020202020204" pitchFamily="34" charset="0"/>
              <a:buChar char="•"/>
            </a:pPr>
            <a:r>
              <a:rPr lang="en-IN" dirty="0" smtClean="0">
                <a:solidFill>
                  <a:srgbClr val="000000"/>
                </a:solidFill>
                <a:latin typeface="Calibri" panose="020F0502020204030204" pitchFamily="34" charset="0"/>
              </a:rPr>
              <a:t>Payment feature</a:t>
            </a:r>
          </a:p>
          <a:p>
            <a:pPr marL="285750" indent="-285750">
              <a:lnSpc>
                <a:spcPct val="150000"/>
              </a:lnSpc>
              <a:buFont typeface="Arial" panose="020B0604020202020204" pitchFamily="34" charset="0"/>
              <a:buChar char="•"/>
            </a:pPr>
            <a:r>
              <a:rPr lang="en-IN" dirty="0" smtClean="0">
                <a:solidFill>
                  <a:srgbClr val="000000"/>
                </a:solidFill>
                <a:latin typeface="Calibri" panose="020F0502020204030204" pitchFamily="34" charset="0"/>
              </a:rPr>
              <a:t>To improve accuracy of models used</a:t>
            </a:r>
            <a:r>
              <a:rPr lang="en-IN" dirty="0" smtClean="0"/>
              <a:t>.</a:t>
            </a:r>
          </a:p>
          <a:p>
            <a:pPr marL="285750" indent="-285750">
              <a:lnSpc>
                <a:spcPct val="150000"/>
              </a:lnSpc>
              <a:buFont typeface="Arial" panose="020B0604020202020204" pitchFamily="34" charset="0"/>
              <a:buChar char="•"/>
            </a:pPr>
            <a:r>
              <a:rPr lang="en-IN" dirty="0" smtClean="0"/>
              <a:t>To improve security on backend by introducing cryptography </a:t>
            </a:r>
          </a:p>
          <a:p>
            <a:pPr marL="285750" indent="-285750">
              <a:buFont typeface="Arial" panose="020B0604020202020204" pitchFamily="34" charset="0"/>
              <a:buChar char="•"/>
            </a:pPr>
            <a:endParaRPr lang="en-IN" dirty="0" smtClean="0">
              <a:solidFill>
                <a:srgbClr val="00000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0" y="3009900"/>
            <a:ext cx="337185" cy="2134235"/>
          </a:xfrm>
          <a:custGeom>
            <a:avLst/>
            <a:gdLst/>
            <a:ahLst/>
            <a:cxnLst/>
            <a:rect l="l" t="t" r="r" b="b"/>
            <a:pathLst>
              <a:path w="337185" h="2134235" extrusionOk="0">
                <a:moveTo>
                  <a:pt x="336599" y="2133675"/>
                </a:moveTo>
                <a:lnTo>
                  <a:pt x="0" y="2133675"/>
                </a:lnTo>
                <a:lnTo>
                  <a:pt x="0" y="0"/>
                </a:lnTo>
                <a:lnTo>
                  <a:pt x="336599" y="2133675"/>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3"/>
          <p:cNvSpPr txBox="1">
            <a:spLocks noGrp="1"/>
          </p:cNvSpPr>
          <p:nvPr>
            <p:ph type="title"/>
          </p:nvPr>
        </p:nvSpPr>
        <p:spPr>
          <a:xfrm>
            <a:off x="2767327" y="364763"/>
            <a:ext cx="3609300" cy="474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3E3E3E"/>
              </a:buClr>
              <a:buSzPts val="3000"/>
              <a:buFont typeface="Calibri"/>
              <a:buNone/>
            </a:pPr>
            <a:r>
              <a:rPr lang="en-US" sz="3000" b="1">
                <a:solidFill>
                  <a:srgbClr val="3E3E3E"/>
                </a:solidFill>
                <a:latin typeface="Calibri"/>
                <a:ea typeface="Calibri"/>
                <a:cs typeface="Calibri"/>
                <a:sym typeface="Calibri"/>
              </a:rPr>
              <a:t>PROBLEM STATEMENT</a:t>
            </a:r>
            <a:endParaRPr sz="3000">
              <a:latin typeface="Calibri"/>
              <a:ea typeface="Calibri"/>
              <a:cs typeface="Calibri"/>
              <a:sym typeface="Calibri"/>
            </a:endParaRPr>
          </a:p>
        </p:txBody>
      </p:sp>
      <p:sp>
        <p:nvSpPr>
          <p:cNvPr id="2" name="TextBox 1"/>
          <p:cNvSpPr txBox="1"/>
          <p:nvPr/>
        </p:nvSpPr>
        <p:spPr>
          <a:xfrm>
            <a:off x="754380" y="1409700"/>
            <a:ext cx="6979920" cy="212006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With increase in population, number of vehicle increases and due to unmanaged parking it lead to many problems.</a:t>
            </a:r>
          </a:p>
          <a:p>
            <a:pPr marL="285750" indent="-285750">
              <a:lnSpc>
                <a:spcPct val="150000"/>
              </a:lnSpc>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In metropolitan cities with huge population faces difficulties as number of vehicles creates congestion, wastage of space, wastage of time, traffic problems, car napping, car vandalism and many other.</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7;p2"/>
          <p:cNvSpPr txBox="1">
            <a:spLocks/>
          </p:cNvSpPr>
          <p:nvPr/>
        </p:nvSpPr>
        <p:spPr>
          <a:xfrm>
            <a:off x="3549510" y="129754"/>
            <a:ext cx="2089290"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buClr>
                <a:schemeClr val="dk1"/>
              </a:buClr>
              <a:buSzPts val="3000"/>
              <a:buFont typeface="Calibri"/>
              <a:buNone/>
            </a:pPr>
            <a:r>
              <a:rPr lang="en-US" sz="3000" b="1" dirty="0" smtClean="0">
                <a:latin typeface="Calibri"/>
                <a:ea typeface="Calibri"/>
                <a:cs typeface="Calibri"/>
                <a:sym typeface="Calibri"/>
              </a:rPr>
              <a:t>Tech Stack</a:t>
            </a:r>
            <a:endParaRPr lang="en-US" sz="3000" b="1" dirty="0">
              <a:latin typeface="Calibri"/>
              <a:ea typeface="Calibri"/>
              <a:cs typeface="Calibri"/>
              <a:sym typeface="Calibri"/>
            </a:endParaRPr>
          </a:p>
        </p:txBody>
      </p:sp>
      <p:sp>
        <p:nvSpPr>
          <p:cNvPr id="3" name="TextBox 2"/>
          <p:cNvSpPr txBox="1"/>
          <p:nvPr/>
        </p:nvSpPr>
        <p:spPr>
          <a:xfrm>
            <a:off x="899160" y="1333500"/>
            <a:ext cx="6979920" cy="222394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JAVA, XML and Python ( Front end)</a:t>
            </a:r>
          </a:p>
          <a:p>
            <a:pPr marL="285750" indent="-285750">
              <a:lnSpc>
                <a:spcPct val="200000"/>
              </a:lnSpc>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Python (Back end)</a:t>
            </a:r>
          </a:p>
          <a:p>
            <a:pPr marL="285750" indent="-285750">
              <a:lnSpc>
                <a:spcPct val="200000"/>
              </a:lnSpc>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Flask (Web server)</a:t>
            </a:r>
          </a:p>
          <a:p>
            <a:pPr marL="285750" indent="-285750">
              <a:lnSpc>
                <a:spcPct val="200000"/>
              </a:lnSpc>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Firebase (Database)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426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p:nvPr/>
        </p:nvSpPr>
        <p:spPr>
          <a:xfrm>
            <a:off x="0" y="3009900"/>
            <a:ext cx="337185" cy="2134235"/>
          </a:xfrm>
          <a:custGeom>
            <a:avLst/>
            <a:gdLst/>
            <a:ahLst/>
            <a:cxnLst/>
            <a:rect l="l" t="t" r="r" b="b"/>
            <a:pathLst>
              <a:path w="337185" h="2134235" extrusionOk="0">
                <a:moveTo>
                  <a:pt x="336599" y="2133675"/>
                </a:moveTo>
                <a:lnTo>
                  <a:pt x="0" y="2133675"/>
                </a:lnTo>
                <a:lnTo>
                  <a:pt x="0" y="0"/>
                </a:lnTo>
                <a:lnTo>
                  <a:pt x="336599" y="2133675"/>
                </a:lnTo>
                <a:close/>
              </a:path>
            </a:pathLst>
          </a:custGeom>
          <a:solidFill>
            <a:srgbClr val="90C126">
              <a:alpha val="8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5"/>
          <p:cNvSpPr txBox="1">
            <a:spLocks noGrp="1"/>
          </p:cNvSpPr>
          <p:nvPr>
            <p:ph type="title"/>
          </p:nvPr>
        </p:nvSpPr>
        <p:spPr>
          <a:xfrm>
            <a:off x="1609980" y="141606"/>
            <a:ext cx="4554855" cy="482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434343"/>
              </a:buClr>
              <a:buSzPts val="3000"/>
              <a:buFont typeface="Calibri"/>
              <a:buNone/>
            </a:pPr>
            <a:r>
              <a:rPr lang="en-US" sz="3000" b="1">
                <a:solidFill>
                  <a:srgbClr val="434343"/>
                </a:solidFill>
                <a:latin typeface="Calibri"/>
                <a:ea typeface="Calibri"/>
                <a:cs typeface="Calibri"/>
                <a:sym typeface="Calibri"/>
              </a:rPr>
              <a:t>INTRODUCTION TO DOMAIN</a:t>
            </a:r>
            <a:endParaRPr sz="3000">
              <a:latin typeface="Calibri"/>
              <a:ea typeface="Calibri"/>
              <a:cs typeface="Calibri"/>
              <a:sym typeface="Calibri"/>
            </a:endParaRPr>
          </a:p>
        </p:txBody>
      </p:sp>
      <p:sp>
        <p:nvSpPr>
          <p:cNvPr id="122" name="Google Shape;122;p5"/>
          <p:cNvSpPr txBox="1"/>
          <p:nvPr/>
        </p:nvSpPr>
        <p:spPr>
          <a:xfrm>
            <a:off x="987425" y="971756"/>
            <a:ext cx="1306200" cy="568800"/>
          </a:xfrm>
          <a:prstGeom prst="rect">
            <a:avLst/>
          </a:prstGeom>
          <a:noFill/>
          <a:ln>
            <a:noFill/>
          </a:ln>
        </p:spPr>
        <p:txBody>
          <a:bodyPr spcFirstLastPara="1" wrap="square" lIns="0" tIns="12700" rIns="0" bIns="0" anchor="t" anchorCtr="0">
            <a:spAutoFit/>
          </a:bodyPr>
          <a:lstStyle/>
          <a:p>
            <a:pPr marL="469900" marR="0" lvl="0" indent="-457200" algn="l" rtl="0">
              <a:lnSpc>
                <a:spcPct val="100000"/>
              </a:lnSpc>
              <a:spcBef>
                <a:spcPts val="0"/>
              </a:spcBef>
              <a:spcAft>
                <a:spcPts val="0"/>
              </a:spcAft>
              <a:buClr>
                <a:schemeClr val="dk1"/>
              </a:buClr>
              <a:buSzPts val="1800"/>
              <a:buFont typeface="MS PGothic"/>
              <a:buChar char="❖"/>
            </a:pPr>
            <a:endParaRPr sz="1800">
              <a:solidFill>
                <a:schemeClr val="dk1"/>
              </a:solidFill>
              <a:latin typeface="Calibri"/>
              <a:ea typeface="Calibri"/>
              <a:cs typeface="Calibri"/>
              <a:sym typeface="Calibri"/>
            </a:endParaRPr>
          </a:p>
          <a:p>
            <a:pPr marL="0" marR="142240" lvl="0" indent="0" algn="r" rtl="0">
              <a:lnSpc>
                <a:spcPct val="100000"/>
              </a:lnSpc>
              <a:spcBef>
                <a:spcPts val="15"/>
              </a:spcBef>
              <a:spcAft>
                <a:spcPts val="0"/>
              </a:spcAft>
              <a:buNone/>
            </a:pPr>
            <a:endParaRPr sz="1800">
              <a:solidFill>
                <a:schemeClr val="dk1"/>
              </a:solidFill>
              <a:latin typeface="MS PGothic"/>
              <a:ea typeface="MS PGothic"/>
              <a:cs typeface="MS PGothic"/>
              <a:sym typeface="MS PGothic"/>
            </a:endParaRPr>
          </a:p>
        </p:txBody>
      </p:sp>
      <p:sp>
        <p:nvSpPr>
          <p:cNvPr id="2" name="Rectangle 1"/>
          <p:cNvSpPr/>
          <p:nvPr/>
        </p:nvSpPr>
        <p:spPr>
          <a:xfrm>
            <a:off x="337185" y="948379"/>
            <a:ext cx="2489784" cy="307777"/>
          </a:xfrm>
          <a:prstGeom prst="rect">
            <a:avLst/>
          </a:prstGeom>
        </p:spPr>
        <p:txBody>
          <a:bodyPr wrap="none">
            <a:spAutoFit/>
          </a:bodyPr>
          <a:lstStyle/>
          <a:p>
            <a:r>
              <a:rPr lang="en-IN" b="1" dirty="0">
                <a:solidFill>
                  <a:srgbClr val="222222"/>
                </a:solidFill>
                <a:latin typeface="Google Sans"/>
              </a:rPr>
              <a:t>Facial recognition </a:t>
            </a:r>
            <a:r>
              <a:rPr lang="en-IN" b="1" dirty="0" smtClean="0">
                <a:solidFill>
                  <a:srgbClr val="222222"/>
                </a:solidFill>
                <a:latin typeface="Google Sans"/>
              </a:rPr>
              <a:t>system :</a:t>
            </a:r>
            <a:endParaRPr lang="en-IN" b="1" dirty="0"/>
          </a:p>
        </p:txBody>
      </p:sp>
      <p:sp>
        <p:nvSpPr>
          <p:cNvPr id="3" name="Rectangle 2"/>
          <p:cNvSpPr/>
          <p:nvPr/>
        </p:nvSpPr>
        <p:spPr>
          <a:xfrm>
            <a:off x="434339" y="1439371"/>
            <a:ext cx="7405255" cy="230832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1600" dirty="0">
                <a:solidFill>
                  <a:schemeClr val="tx1"/>
                </a:solidFill>
                <a:latin typeface="arial" panose="020B0604020202020204" pitchFamily="34" charset="0"/>
              </a:rPr>
              <a:t>A facial recognition system is a technology capable of matching a human face from a digital image or a video frame against a database of faces, typically employed to authenticate users through ID verification services, works by pinpointing and measuring facial features from a given image</a:t>
            </a:r>
            <a:r>
              <a:rPr lang="en-IN" sz="1600" dirty="0" smtClean="0">
                <a:solidFill>
                  <a:schemeClr val="tx1"/>
                </a:solidFill>
                <a:latin typeface="arial" panose="020B0604020202020204" pitchFamily="34" charset="0"/>
              </a:rPr>
              <a:t>.</a:t>
            </a:r>
          </a:p>
          <a:p>
            <a:pPr marL="285750" indent="-285750" algn="just">
              <a:lnSpc>
                <a:spcPct val="150000"/>
              </a:lnSpc>
              <a:buFont typeface="Arial" panose="020B0604020202020204" pitchFamily="34" charset="0"/>
              <a:buChar char="•"/>
            </a:pPr>
            <a:r>
              <a:rPr lang="en-IN" sz="1600" dirty="0" smtClean="0">
                <a:solidFill>
                  <a:schemeClr val="tx1"/>
                </a:solidFill>
                <a:latin typeface="arial" panose="020B0604020202020204" pitchFamily="34" charset="0"/>
              </a:rPr>
              <a:t>Here the user is allowed to register his face and on parking site his face will be validated against the registered face encodings.</a:t>
            </a:r>
            <a:endParaRPr lang="en-IN" sz="1600" dirty="0">
              <a:solidFill>
                <a:schemeClr val="tx1"/>
              </a:solidFill>
            </a:endParaRPr>
          </a:p>
        </p:txBody>
      </p:sp>
      <p:pic>
        <p:nvPicPr>
          <p:cNvPr id="4" name="Picture 3"/>
          <p:cNvPicPr>
            <a:picLocks noChangeAspect="1"/>
          </p:cNvPicPr>
          <p:nvPr/>
        </p:nvPicPr>
        <p:blipFill>
          <a:blip r:embed="rId3"/>
          <a:stretch>
            <a:fillRect/>
          </a:stretch>
        </p:blipFill>
        <p:spPr>
          <a:xfrm>
            <a:off x="575569" y="4032095"/>
            <a:ext cx="5962392" cy="8894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cf114e96ba_2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solidFill>
                  <a:schemeClr val="tx1"/>
                </a:solidFill>
              </a:rPr>
              <a:t>Object Detection</a:t>
            </a:r>
            <a:endParaRPr dirty="0">
              <a:solidFill>
                <a:schemeClr val="tx1"/>
              </a:solidFill>
            </a:endParaRPr>
          </a:p>
        </p:txBody>
      </p:sp>
      <p:sp>
        <p:nvSpPr>
          <p:cNvPr id="148" name="Google Shape;148;gcf114e96ba_2_0"/>
          <p:cNvSpPr txBox="1">
            <a:spLocks noGrp="1"/>
          </p:cNvSpPr>
          <p:nvPr>
            <p:ph idx="1"/>
          </p:nvPr>
        </p:nvSpPr>
        <p:spPr>
          <a:xfrm>
            <a:off x="78950" y="1369225"/>
            <a:ext cx="5493000" cy="3263400"/>
          </a:xfrm>
          <a:prstGeom prst="rect">
            <a:avLst/>
          </a:prstGeom>
        </p:spPr>
        <p:txBody>
          <a:bodyPr spcFirstLastPara="1" wrap="square" lIns="91425" tIns="45700" rIns="91425" bIns="45700" anchor="t" anchorCtr="0">
            <a:normAutofit/>
          </a:bodyPr>
          <a:lstStyle/>
          <a:p>
            <a:pPr marL="914400" lvl="0" indent="-342900" algn="l" rtl="0">
              <a:lnSpc>
                <a:spcPct val="100000"/>
              </a:lnSpc>
              <a:spcBef>
                <a:spcPts val="750"/>
              </a:spcBef>
              <a:spcAft>
                <a:spcPts val="0"/>
              </a:spcAft>
              <a:buSzPts val="1800"/>
              <a:buChar char="•"/>
            </a:pPr>
            <a:r>
              <a:rPr lang="en-US"/>
              <a:t>This is the part where we first identify the presence of the vehicle.</a:t>
            </a:r>
            <a:endParaRPr/>
          </a:p>
          <a:p>
            <a:pPr marL="914400" lvl="0" indent="-342900" algn="l" rtl="0">
              <a:lnSpc>
                <a:spcPct val="100000"/>
              </a:lnSpc>
              <a:spcBef>
                <a:spcPts val="0"/>
              </a:spcBef>
              <a:spcAft>
                <a:spcPts val="0"/>
              </a:spcAft>
              <a:buSzPts val="1800"/>
              <a:buChar char="•"/>
            </a:pPr>
            <a:r>
              <a:rPr lang="en-US"/>
              <a:t>The surveillance Camera captures the footage of the vehicle entering the zone.</a:t>
            </a:r>
            <a:endParaRPr/>
          </a:p>
          <a:p>
            <a:pPr marL="914400" lvl="0" indent="-342900" algn="l" rtl="0">
              <a:lnSpc>
                <a:spcPct val="100000"/>
              </a:lnSpc>
              <a:spcBef>
                <a:spcPts val="0"/>
              </a:spcBef>
              <a:spcAft>
                <a:spcPts val="0"/>
              </a:spcAft>
              <a:buSzPts val="1800"/>
              <a:buChar char="•"/>
            </a:pPr>
            <a:r>
              <a:rPr lang="en-US"/>
              <a:t>We use CascadeClassifier() to identify and detect vehicles</a:t>
            </a:r>
            <a:endParaRPr/>
          </a:p>
        </p:txBody>
      </p:sp>
      <p:pic>
        <p:nvPicPr>
          <p:cNvPr id="149" name="Google Shape;149;gcf114e96ba_2_0"/>
          <p:cNvPicPr preferRelativeResize="0"/>
          <p:nvPr/>
        </p:nvPicPr>
        <p:blipFill>
          <a:blip r:embed="rId3">
            <a:alphaModFix/>
          </a:blip>
          <a:stretch>
            <a:fillRect/>
          </a:stretch>
        </p:blipFill>
        <p:spPr>
          <a:xfrm>
            <a:off x="5665150" y="1369225"/>
            <a:ext cx="2599500" cy="22107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cf114e96ba_2_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solidFill>
                  <a:schemeClr val="tx1"/>
                </a:solidFill>
              </a:rPr>
              <a:t>Classification of the Vehicle</a:t>
            </a:r>
            <a:endParaRPr dirty="0">
              <a:solidFill>
                <a:schemeClr val="tx1"/>
              </a:solidFill>
            </a:endParaRPr>
          </a:p>
        </p:txBody>
      </p:sp>
      <p:sp>
        <p:nvSpPr>
          <p:cNvPr id="155" name="Google Shape;155;gcf114e96ba_2_5"/>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dirty="0">
                <a:solidFill>
                  <a:schemeClr val="tx1"/>
                </a:solidFill>
              </a:rPr>
              <a:t>Here we use a deep learning model using CNN to classify if the detected vehicle is a 2 </a:t>
            </a:r>
            <a:r>
              <a:rPr lang="en-US" dirty="0" smtClean="0">
                <a:solidFill>
                  <a:schemeClr val="tx1"/>
                </a:solidFill>
              </a:rPr>
              <a:t>wheeler, 4-wheeler or Large.</a:t>
            </a:r>
            <a:endParaRPr dirty="0">
              <a:solidFill>
                <a:schemeClr val="tx1"/>
              </a:solidFill>
            </a:endParaRPr>
          </a:p>
          <a:p>
            <a:pPr marL="0" lvl="0" indent="0" algn="l" rtl="0">
              <a:spcBef>
                <a:spcPts val="750"/>
              </a:spcBef>
              <a:spcAft>
                <a:spcPts val="0"/>
              </a:spcAft>
              <a:buNone/>
            </a:pPr>
            <a:endParaRPr dirty="0"/>
          </a:p>
          <a:p>
            <a:pPr marL="400050" indent="-285750">
              <a:lnSpc>
                <a:spcPct val="150000"/>
              </a:lnSpc>
              <a:buSzPts val="1800"/>
              <a:buFont typeface="Wingdings" panose="05000000000000000000" pitchFamily="2" charset="2"/>
              <a:buChar char="ü"/>
            </a:pPr>
            <a:r>
              <a:rPr lang="en-US" dirty="0">
                <a:solidFill>
                  <a:schemeClr val="tx1"/>
                </a:solidFill>
              </a:rPr>
              <a:t>First we send a frame from the surveillance camera into the model</a:t>
            </a:r>
            <a:endParaRPr dirty="0">
              <a:solidFill>
                <a:schemeClr val="tx1"/>
              </a:solidFill>
            </a:endParaRPr>
          </a:p>
          <a:p>
            <a:pPr marL="400050" indent="-285750">
              <a:lnSpc>
                <a:spcPct val="150000"/>
              </a:lnSpc>
              <a:spcBef>
                <a:spcPts val="0"/>
              </a:spcBef>
              <a:buSzPts val="1800"/>
              <a:buFont typeface="Wingdings" panose="05000000000000000000" pitchFamily="2" charset="2"/>
              <a:buChar char="ü"/>
            </a:pPr>
            <a:r>
              <a:rPr lang="en-US" dirty="0">
                <a:solidFill>
                  <a:schemeClr val="tx1"/>
                </a:solidFill>
              </a:rPr>
              <a:t>CNN Model returns if its a 2 </a:t>
            </a:r>
            <a:r>
              <a:rPr lang="en-US" dirty="0" smtClean="0">
                <a:solidFill>
                  <a:schemeClr val="tx1"/>
                </a:solidFill>
              </a:rPr>
              <a:t>wheeler, 4-wheeler or Large.</a:t>
            </a:r>
            <a:endParaRPr dirty="0">
              <a:solidFill>
                <a:schemeClr val="tx1"/>
              </a:solidFill>
            </a:endParaRPr>
          </a:p>
          <a:p>
            <a:pPr marL="400050" indent="-285750">
              <a:lnSpc>
                <a:spcPct val="150000"/>
              </a:lnSpc>
              <a:spcBef>
                <a:spcPts val="0"/>
              </a:spcBef>
              <a:buSzPts val="1800"/>
              <a:buFont typeface="Wingdings" panose="05000000000000000000" pitchFamily="2" charset="2"/>
              <a:buChar char="ü"/>
            </a:pPr>
            <a:r>
              <a:rPr lang="en-US" dirty="0">
                <a:solidFill>
                  <a:schemeClr val="tx1"/>
                </a:solidFill>
              </a:rPr>
              <a:t>This vehicle information will be stored in the backend along with other details like Face Image and Number plate.</a:t>
            </a:r>
            <a:endParaRPr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353" y="482084"/>
            <a:ext cx="2999539" cy="369332"/>
          </a:xfrm>
          <a:prstGeom prst="rect">
            <a:avLst/>
          </a:prstGeom>
        </p:spPr>
        <p:txBody>
          <a:bodyPr wrap="none">
            <a:spAutoFit/>
          </a:bodyPr>
          <a:lstStyle/>
          <a:p>
            <a:r>
              <a:rPr lang="en-US" b="1" dirty="0" smtClean="0"/>
              <a:t>Number Plate Recognition</a:t>
            </a:r>
            <a:endParaRPr lang="en-IN" b="1" dirty="0"/>
          </a:p>
        </p:txBody>
      </p:sp>
      <p:pic>
        <p:nvPicPr>
          <p:cNvPr id="3" name="Picture 2"/>
          <p:cNvPicPr>
            <a:picLocks noChangeAspect="1"/>
          </p:cNvPicPr>
          <p:nvPr/>
        </p:nvPicPr>
        <p:blipFill>
          <a:blip r:embed="rId2"/>
          <a:stretch>
            <a:fillRect/>
          </a:stretch>
        </p:blipFill>
        <p:spPr>
          <a:xfrm>
            <a:off x="357353" y="4011930"/>
            <a:ext cx="6538747" cy="969901"/>
          </a:xfrm>
          <a:prstGeom prst="rect">
            <a:avLst/>
          </a:prstGeom>
        </p:spPr>
      </p:pic>
      <p:sp>
        <p:nvSpPr>
          <p:cNvPr id="4" name="Rectangle 3"/>
          <p:cNvSpPr/>
          <p:nvPr/>
        </p:nvSpPr>
        <p:spPr>
          <a:xfrm>
            <a:off x="457200" y="1073349"/>
            <a:ext cx="6659880" cy="2585323"/>
          </a:xfrm>
          <a:prstGeom prst="rect">
            <a:avLst/>
          </a:prstGeom>
        </p:spPr>
        <p:txBody>
          <a:bodyPr wrap="square">
            <a:spAutoFit/>
          </a:bodyPr>
          <a:lstStyle/>
          <a:p>
            <a:pPr algn="just" fontAlgn="base">
              <a:lnSpc>
                <a:spcPct val="150000"/>
              </a:lnSpc>
              <a:spcBef>
                <a:spcPts val="750"/>
              </a:spcBef>
              <a:buFont typeface="Arial" panose="020B0604020202020204" pitchFamily="34" charset="0"/>
              <a:buChar char="•"/>
            </a:pPr>
            <a:r>
              <a:rPr lang="en-IN" dirty="0">
                <a:solidFill>
                  <a:srgbClr val="000000"/>
                </a:solidFill>
                <a:latin typeface="Calibri" panose="020F0502020204030204" pitchFamily="34" charset="0"/>
              </a:rPr>
              <a:t>A conventional ANPR model consists of 4 stages: Vehicle image capture, Number plate detection, Character segmentation and Character recognition.</a:t>
            </a:r>
            <a:endParaRPr lang="en-IN" sz="1400" dirty="0">
              <a:solidFill>
                <a:srgbClr val="000000"/>
              </a:solidFill>
              <a:latin typeface="Arial" panose="020B0604020202020204" pitchFamily="34" charset="0"/>
            </a:endParaRPr>
          </a:p>
          <a:p>
            <a:pPr algn="just" fontAlgn="base">
              <a:lnSpc>
                <a:spcPct val="150000"/>
              </a:lnSpc>
              <a:buFont typeface="Arial" panose="020B0604020202020204" pitchFamily="34" charset="0"/>
              <a:buChar char="•"/>
            </a:pPr>
            <a:r>
              <a:rPr lang="en-IN" dirty="0">
                <a:solidFill>
                  <a:srgbClr val="000000"/>
                </a:solidFill>
                <a:latin typeface="Calibri" panose="020F0502020204030204" pitchFamily="34" charset="0"/>
              </a:rPr>
              <a:t>This is where the license plate number is detected and </a:t>
            </a:r>
            <a:r>
              <a:rPr lang="en-IN" dirty="0" smtClean="0">
                <a:solidFill>
                  <a:srgbClr val="000000"/>
                </a:solidFill>
                <a:latin typeface="Calibri" panose="020F0502020204030204" pitchFamily="34" charset="0"/>
              </a:rPr>
              <a:t>recognised.</a:t>
            </a:r>
          </a:p>
          <a:p>
            <a:pPr algn="just" fontAlgn="base">
              <a:lnSpc>
                <a:spcPct val="150000"/>
              </a:lnSpc>
              <a:buFont typeface="Arial" panose="020B0604020202020204" pitchFamily="34" charset="0"/>
              <a:buChar char="•"/>
            </a:pPr>
            <a:r>
              <a:rPr lang="en-IN" dirty="0" smtClean="0">
                <a:solidFill>
                  <a:srgbClr val="000000"/>
                </a:solidFill>
                <a:latin typeface="Calibri" panose="020F0502020204030204" pitchFamily="34" charset="0"/>
              </a:rPr>
              <a:t>In </a:t>
            </a:r>
            <a:r>
              <a:rPr lang="en-IN" dirty="0">
                <a:solidFill>
                  <a:srgbClr val="000000"/>
                </a:solidFill>
                <a:latin typeface="Calibri" panose="020F0502020204030204" pitchFamily="34" charset="0"/>
              </a:rPr>
              <a:t>the database backend, it will be </a:t>
            </a:r>
            <a:r>
              <a:rPr lang="en-IN" b="1" dirty="0">
                <a:solidFill>
                  <a:srgbClr val="000000"/>
                </a:solidFill>
                <a:latin typeface="Calibri" panose="020F0502020204030204" pitchFamily="34" charset="0"/>
              </a:rPr>
              <a:t>linked</a:t>
            </a:r>
            <a:r>
              <a:rPr lang="en-IN" dirty="0">
                <a:solidFill>
                  <a:srgbClr val="000000"/>
                </a:solidFill>
                <a:latin typeface="Calibri" panose="020F0502020204030204" pitchFamily="34" charset="0"/>
              </a:rPr>
              <a:t> with the other obtained </a:t>
            </a:r>
            <a:r>
              <a:rPr lang="en-IN" dirty="0" err="1" smtClean="0">
                <a:solidFill>
                  <a:srgbClr val="000000"/>
                </a:solidFill>
                <a:latin typeface="Calibri" panose="020F0502020204030204" pitchFamily="34" charset="0"/>
              </a:rPr>
              <a:t>informations</a:t>
            </a:r>
            <a:r>
              <a:rPr lang="en-IN" dirty="0">
                <a:solidFill>
                  <a:srgbClr val="000000"/>
                </a:solidFill>
                <a:latin typeface="Calibri" panose="020F0502020204030204" pitchFamily="34" charset="0"/>
              </a:rPr>
              <a:t>: </a:t>
            </a:r>
            <a:r>
              <a:rPr lang="en-IN" b="1" dirty="0">
                <a:solidFill>
                  <a:srgbClr val="000000"/>
                </a:solidFill>
                <a:latin typeface="Calibri" panose="020F0502020204030204" pitchFamily="34" charset="0"/>
              </a:rPr>
              <a:t>driver/owner</a:t>
            </a:r>
            <a:r>
              <a:rPr lang="en-IN" dirty="0">
                <a:solidFill>
                  <a:srgbClr val="000000"/>
                </a:solidFill>
                <a:latin typeface="Calibri" panose="020F0502020204030204" pitchFamily="34" charset="0"/>
              </a:rPr>
              <a:t> of the vehicle and the </a:t>
            </a:r>
            <a:r>
              <a:rPr lang="en-IN" b="1" dirty="0">
                <a:solidFill>
                  <a:srgbClr val="000000"/>
                </a:solidFill>
                <a:latin typeface="Calibri" panose="020F0502020204030204" pitchFamily="34" charset="0"/>
              </a:rPr>
              <a:t>type of vehicle</a:t>
            </a:r>
            <a:r>
              <a:rPr lang="en-IN" dirty="0" smtClean="0">
                <a:solidFill>
                  <a:srgbClr val="000000"/>
                </a:solidFill>
                <a:latin typeface="Calibri" panose="020F0502020204030204" pitchFamily="34" charset="0"/>
              </a:rPr>
              <a:t>.</a:t>
            </a:r>
          </a:p>
        </p:txBody>
      </p:sp>
    </p:spTree>
    <p:extLst>
      <p:ext uri="{BB962C8B-B14F-4D97-AF65-F5344CB8AC3E}">
        <p14:creationId xmlns:p14="http://schemas.microsoft.com/office/powerpoint/2010/main" val="4386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 y="329722"/>
            <a:ext cx="6515100" cy="2222660"/>
          </a:xfrm>
          <a:prstGeom prst="rect">
            <a:avLst/>
          </a:prstGeom>
        </p:spPr>
        <p:txBody>
          <a:bodyPr wrap="square">
            <a:spAutoFit/>
          </a:bodyPr>
          <a:lstStyle/>
          <a:p>
            <a:pPr algn="just" fontAlgn="base">
              <a:lnSpc>
                <a:spcPct val="150000"/>
              </a:lnSpc>
              <a:spcBef>
                <a:spcPts val="750"/>
              </a:spcBef>
              <a:buFont typeface="Arial" panose="020B0604020202020204" pitchFamily="34" charset="0"/>
              <a:buChar char="•"/>
            </a:pPr>
            <a:r>
              <a:rPr lang="en-IN" dirty="0">
                <a:solidFill>
                  <a:srgbClr val="000000"/>
                </a:solidFill>
                <a:latin typeface="Times New Roman" panose="02020603050405020304" pitchFamily="18" charset="0"/>
              </a:rPr>
              <a:t>Here we will use super-vision algorithm to improve the low resolution of the image in </a:t>
            </a:r>
            <a:r>
              <a:rPr lang="en-IN" dirty="0" err="1">
                <a:solidFill>
                  <a:srgbClr val="000000"/>
                </a:solidFill>
                <a:latin typeface="Times New Roman" panose="02020603050405020304" pitchFamily="18" charset="0"/>
              </a:rPr>
              <a:t>preprocessing</a:t>
            </a:r>
            <a:r>
              <a:rPr lang="en-IN" dirty="0">
                <a:solidFill>
                  <a:srgbClr val="000000"/>
                </a:solidFill>
                <a:latin typeface="Times New Roman" panose="02020603050405020304" pitchFamily="18" charset="0"/>
              </a:rPr>
              <a:t>.</a:t>
            </a:r>
          </a:p>
          <a:p>
            <a:pPr algn="just" fontAlgn="base">
              <a:lnSpc>
                <a:spcPct val="150000"/>
              </a:lnSpc>
              <a:buFont typeface="Arial" panose="020B0604020202020204" pitchFamily="34" charset="0"/>
              <a:buChar char="•"/>
            </a:pPr>
            <a:r>
              <a:rPr lang="en-IN" dirty="0">
                <a:solidFill>
                  <a:srgbClr val="000000"/>
                </a:solidFill>
                <a:latin typeface="Times New Roman" panose="02020603050405020304" pitchFamily="18" charset="0"/>
              </a:rPr>
              <a:t>Pre-processing--&gt;iterative bilateral filter and adaptive histogram equalization.</a:t>
            </a:r>
            <a:endParaRPr lang="en-IN" dirty="0">
              <a:solidFill>
                <a:srgbClr val="000000"/>
              </a:solidFill>
              <a:latin typeface="Arial" panose="020B0604020202020204" pitchFamily="34" charset="0"/>
            </a:endParaRPr>
          </a:p>
          <a:p>
            <a:pPr algn="just" fontAlgn="base">
              <a:lnSpc>
                <a:spcPct val="150000"/>
              </a:lnSpc>
              <a:spcBef>
                <a:spcPts val="750"/>
              </a:spcBef>
              <a:buFont typeface="Arial" panose="020B0604020202020204" pitchFamily="34" charset="0"/>
              <a:buChar char="•"/>
            </a:pPr>
            <a:r>
              <a:rPr lang="en-IN" dirty="0">
                <a:solidFill>
                  <a:srgbClr val="000000"/>
                </a:solidFill>
                <a:latin typeface="Times New Roman" panose="02020603050405020304" pitchFamily="18" charset="0"/>
              </a:rPr>
              <a:t>Here character recognition will be done using OCR in Tesseract</a:t>
            </a:r>
          </a:p>
        </p:txBody>
      </p:sp>
      <p:pic>
        <p:nvPicPr>
          <p:cNvPr id="1026" name="Picture 2" descr="https://lh3.googleusercontent.com/cvzgBw1YHIXEXY5T6CLhscPT2FTy5UDZ-ImUsMnfmcdBdrWcJzcqz1mWTN0Sqq0qjXzZspNK7DwQDWA3Gzb4-dTu5DKRo9BNSKrTVNEg3vZETkmQSN1NZnh9-Jnm7cN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655" y="2552382"/>
            <a:ext cx="440055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891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132</TotalTime>
  <Words>842</Words>
  <Application>Microsoft Office PowerPoint</Application>
  <PresentationFormat>On-screen Show (16:9)</PresentationFormat>
  <Paragraphs>88</Paragraphs>
  <Slides>22</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MS PGothic</vt:lpstr>
      <vt:lpstr>Arial</vt:lpstr>
      <vt:lpstr>Arial</vt:lpstr>
      <vt:lpstr>Calibri</vt:lpstr>
      <vt:lpstr>Google Sans</vt:lpstr>
      <vt:lpstr>Times New Roman</vt:lpstr>
      <vt:lpstr>Trebuchet MS</vt:lpstr>
      <vt:lpstr>Wingdings</vt:lpstr>
      <vt:lpstr>Wingdings 3</vt:lpstr>
      <vt:lpstr>Facet</vt:lpstr>
      <vt:lpstr>AUTOMATED PARKING SYSTEM</vt:lpstr>
      <vt:lpstr>OUTLINE</vt:lpstr>
      <vt:lpstr>PROBLEM STATEMENT</vt:lpstr>
      <vt:lpstr>PowerPoint Presentation</vt:lpstr>
      <vt:lpstr>INTRODUCTION TO DOMAIN</vt:lpstr>
      <vt:lpstr>Object Detection</vt:lpstr>
      <vt:lpstr>Classification of the Vehicle</vt:lpstr>
      <vt:lpstr>PowerPoint Presentation</vt:lpstr>
      <vt:lpstr>PowerPoint Presentation</vt:lpstr>
      <vt:lpstr>PowerPoint Presentation</vt:lpstr>
      <vt:lpstr>PowerPoint Presentation</vt:lpstr>
      <vt:lpstr>SIMILAR APPS</vt:lpstr>
      <vt:lpstr>PROPOSAL AND DRAWBACKS</vt:lpstr>
      <vt:lpstr>OUR PROPOSAL</vt:lpstr>
      <vt:lpstr>ARCHITECTURE : </vt:lpstr>
      <vt:lpstr>PowerPoint Presentation</vt:lpstr>
      <vt:lpstr>SCREENSHOTS</vt:lpstr>
      <vt:lpstr>PowerPoint Presentation</vt:lpstr>
      <vt:lpstr>PowerPoint Presentation</vt:lpstr>
      <vt:lpstr>PowerPoint Presentation</vt:lpstr>
      <vt:lpstr>PowerPoint Presentation</vt:lpstr>
      <vt:lpstr>CONCLUSION AND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PARKING SYSTEM</dc:title>
  <dc:creator>SHRIRAM G</dc:creator>
  <cp:lastModifiedBy>Shriram </cp:lastModifiedBy>
  <cp:revision>27</cp:revision>
  <dcterms:created xsi:type="dcterms:W3CDTF">2020-10-27T05:46:45Z</dcterms:created>
  <dcterms:modified xsi:type="dcterms:W3CDTF">2021-04-08T04:41:04Z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