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Abril Fatface"/>
      <p:regular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92950F-2A2A-4CE4-B7EA-A4114C1890D5}">
  <a:tblStyle styleId="{D692950F-2A2A-4CE4-B7EA-A4114C1890D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AbrilFatface-regular.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MARK</a:t>
            </a:r>
            <a:endParaRPr/>
          </a:p>
        </p:txBody>
      </p:sp>
      <p:sp>
        <p:nvSpPr>
          <p:cNvPr id="236" name="Google Shape;2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afc6c2e5d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MARK</a:t>
            </a:r>
            <a:endParaRPr/>
          </a:p>
        </p:txBody>
      </p:sp>
      <p:sp>
        <p:nvSpPr>
          <p:cNvPr id="267" name="Google Shape;267;gbafc6c2e5d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Patrick</a:t>
            </a:r>
            <a:endParaRPr/>
          </a:p>
        </p:txBody>
      </p:sp>
      <p:sp>
        <p:nvSpPr>
          <p:cNvPr id="300" name="Google Shape;3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afc6c2e5d_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Patrick</a:t>
            </a:r>
            <a:endParaRPr/>
          </a:p>
        </p:txBody>
      </p:sp>
      <p:sp>
        <p:nvSpPr>
          <p:cNvPr id="311" name="Google Shape;311;gbafc6c2e5d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300"/>
              <a:buFont typeface="Arial"/>
              <a:buNone/>
            </a:pPr>
            <a:r>
              <a:rPr lang="en-US" sz="1600">
                <a:solidFill>
                  <a:srgbClr val="000000"/>
                </a:solidFill>
              </a:rPr>
              <a:t>Essentially you weigh the samples so that the sum of the weights for the positives will be equal to that of the negatives</a:t>
            </a:r>
            <a:r>
              <a:rPr lang="en-US" sz="1150">
                <a:solidFill>
                  <a:srgbClr val="000000"/>
                </a:solidFill>
                <a:highlight>
                  <a:srgbClr val="FFFFFF"/>
                </a:highlight>
                <a:latin typeface="Arial"/>
                <a:ea typeface="Arial"/>
                <a:cs typeface="Arial"/>
                <a:sym typeface="Arial"/>
              </a:rPr>
              <a:t>. </a:t>
            </a:r>
            <a:endParaRPr>
              <a:solidFill>
                <a:srgbClr val="000000"/>
              </a:solidFill>
            </a:endParaRPr>
          </a:p>
        </p:txBody>
      </p:sp>
      <p:sp>
        <p:nvSpPr>
          <p:cNvPr id="321" name="Google Shape;3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YEONJAEE</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YEONJAE</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afc6c2e5d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bafc6c2e5d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YEONJAE</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YEONJAE</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Patrick</a:t>
            </a:r>
            <a:endParaRPr/>
          </a:p>
        </p:txBody>
      </p:sp>
      <p:sp>
        <p:nvSpPr>
          <p:cNvPr id="184" name="Google Shape;1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Patrick</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False negative means it should be positive but falsely saying it’s not. (“you’re not sick when actually you are”)</a:t>
            </a:r>
            <a:endParaRPr/>
          </a:p>
          <a:p>
            <a:pPr indent="0" lvl="0" marL="0" rtl="0" algn="l">
              <a:spcBef>
                <a:spcPts val="0"/>
              </a:spcBef>
              <a:spcAft>
                <a:spcPts val="0"/>
              </a:spcAft>
              <a:buNone/>
            </a:pPr>
            <a:r>
              <a:rPr lang="en-US"/>
              <a:t>False positive means it should be negative but falsely saying it is. (“you’re sick when you are not”)</a:t>
            </a:r>
            <a:endParaRPr/>
          </a:p>
        </p:txBody>
      </p:sp>
      <p:sp>
        <p:nvSpPr>
          <p:cNvPr id="228" name="Google Shape;2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0" name="Google Shape;90;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8" name="Shape 48"/>
        <p:cNvGrpSpPr/>
        <p:nvPr/>
      </p:nvGrpSpPr>
      <p:grpSpPr>
        <a:xfrm>
          <a:off x="0" y="0"/>
          <a:ext cx="0" cy="0"/>
          <a:chOff x="0" y="0"/>
          <a:chExt cx="0" cy="0"/>
        </a:xfrm>
      </p:grpSpPr>
      <p:sp>
        <p:nvSpPr>
          <p:cNvPr id="49" name="Google Shape;49;p7"/>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2400"/>
              <a:buFont typeface="Calibri"/>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50" name="Google Shape;50;p7"/>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Autofit/>
          </a:bodyPr>
          <a:lstStyle>
            <a:lvl1pPr indent="-304800" lvl="0" marL="457200" algn="l">
              <a:lnSpc>
                <a:spcPct val="90000"/>
              </a:lnSpc>
              <a:spcBef>
                <a:spcPts val="0"/>
              </a:spcBef>
              <a:spcAft>
                <a:spcPts val="0"/>
              </a:spcAft>
              <a:buClr>
                <a:schemeClr val="dk1"/>
              </a:buClr>
              <a:buSzPts val="1200"/>
              <a:buChar char="●"/>
              <a:defRPr sz="1600"/>
            </a:lvl1pPr>
            <a:lvl2pPr indent="-304800" lvl="1" marL="914400" algn="l">
              <a:lnSpc>
                <a:spcPct val="90000"/>
              </a:lnSpc>
              <a:spcBef>
                <a:spcPts val="0"/>
              </a:spcBef>
              <a:spcAft>
                <a:spcPts val="0"/>
              </a:spcAft>
              <a:buClr>
                <a:schemeClr val="dk1"/>
              </a:buClr>
              <a:buSzPts val="1200"/>
              <a:buChar char="○"/>
              <a:defRPr sz="1600"/>
            </a:lvl2pPr>
            <a:lvl3pPr indent="-304800" lvl="2" marL="1371600" algn="l">
              <a:lnSpc>
                <a:spcPct val="90000"/>
              </a:lnSpc>
              <a:spcBef>
                <a:spcPts val="0"/>
              </a:spcBef>
              <a:spcAft>
                <a:spcPts val="0"/>
              </a:spcAft>
              <a:buClr>
                <a:schemeClr val="dk1"/>
              </a:buClr>
              <a:buSzPts val="1200"/>
              <a:buChar char="■"/>
              <a:defRPr sz="1600"/>
            </a:lvl3pPr>
            <a:lvl4pPr indent="-304800" lvl="3" marL="1828800" algn="l">
              <a:lnSpc>
                <a:spcPct val="90000"/>
              </a:lnSpc>
              <a:spcBef>
                <a:spcPts val="0"/>
              </a:spcBef>
              <a:spcAft>
                <a:spcPts val="0"/>
              </a:spcAft>
              <a:buClr>
                <a:schemeClr val="dk1"/>
              </a:buClr>
              <a:buSzPts val="1200"/>
              <a:buChar char="●"/>
              <a:defRPr sz="1600"/>
            </a:lvl4pPr>
            <a:lvl5pPr indent="-304800" lvl="4" marL="2286000" algn="l">
              <a:lnSpc>
                <a:spcPct val="90000"/>
              </a:lnSpc>
              <a:spcBef>
                <a:spcPts val="0"/>
              </a:spcBef>
              <a:spcAft>
                <a:spcPts val="0"/>
              </a:spcAft>
              <a:buClr>
                <a:schemeClr val="dk1"/>
              </a:buClr>
              <a:buSzPts val="1200"/>
              <a:buChar char="○"/>
              <a:defRPr sz="1600"/>
            </a:lvl5pPr>
            <a:lvl6pPr indent="-304800" lvl="5" marL="2743200" algn="l">
              <a:lnSpc>
                <a:spcPct val="90000"/>
              </a:lnSpc>
              <a:spcBef>
                <a:spcPts val="0"/>
              </a:spcBef>
              <a:spcAft>
                <a:spcPts val="0"/>
              </a:spcAft>
              <a:buClr>
                <a:schemeClr val="dk1"/>
              </a:buClr>
              <a:buSzPts val="1200"/>
              <a:buChar char="■"/>
              <a:defRPr sz="1600"/>
            </a:lvl6pPr>
            <a:lvl7pPr indent="-304800" lvl="6" marL="3200400" algn="l">
              <a:lnSpc>
                <a:spcPct val="90000"/>
              </a:lnSpc>
              <a:spcBef>
                <a:spcPts val="0"/>
              </a:spcBef>
              <a:spcAft>
                <a:spcPts val="0"/>
              </a:spcAft>
              <a:buClr>
                <a:schemeClr val="dk1"/>
              </a:buClr>
              <a:buSzPts val="1200"/>
              <a:buChar char="●"/>
              <a:defRPr sz="1600"/>
            </a:lvl7pPr>
            <a:lvl8pPr indent="-304800" lvl="7" marL="3657600" algn="l">
              <a:lnSpc>
                <a:spcPct val="90000"/>
              </a:lnSpc>
              <a:spcBef>
                <a:spcPts val="0"/>
              </a:spcBef>
              <a:spcAft>
                <a:spcPts val="0"/>
              </a:spcAft>
              <a:buClr>
                <a:schemeClr val="dk1"/>
              </a:buClr>
              <a:buSzPts val="1200"/>
              <a:buChar char="○"/>
              <a:defRPr sz="1600"/>
            </a:lvl8pPr>
            <a:lvl9pPr indent="-304800" lvl="8" marL="4114800" algn="l">
              <a:lnSpc>
                <a:spcPct val="90000"/>
              </a:lnSpc>
              <a:spcBef>
                <a:spcPts val="0"/>
              </a:spcBef>
              <a:spcAft>
                <a:spcPts val="0"/>
              </a:spcAft>
              <a:buClr>
                <a:schemeClr val="dk1"/>
              </a:buClr>
              <a:buSzPts val="1200"/>
              <a:buChar char="■"/>
              <a:defRPr sz="1600"/>
            </a:lvl9pPr>
          </a:lstStyle>
          <a:p/>
        </p:txBody>
      </p:sp>
      <p:sp>
        <p:nvSpPr>
          <p:cNvPr id="51" name="Google Shape;51;p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Calibri"/>
                <a:ea typeface="Calibri"/>
                <a:cs typeface="Calibri"/>
                <a:sym typeface="Calibri"/>
              </a:defRPr>
            </a:lvl1pPr>
            <a:lvl2pPr indent="0" lvl="1" marL="0" marR="0" rtl="0" algn="r">
              <a:spcBef>
                <a:spcPts val="0"/>
              </a:spcBef>
              <a:buNone/>
              <a:defRPr b="0" sz="1200" u="none">
                <a:solidFill>
                  <a:srgbClr val="888888"/>
                </a:solidFill>
                <a:latin typeface="Calibri"/>
                <a:ea typeface="Calibri"/>
                <a:cs typeface="Calibri"/>
                <a:sym typeface="Calibri"/>
              </a:defRPr>
            </a:lvl2pPr>
            <a:lvl3pPr indent="0" lvl="2" marL="0" marR="0" rtl="0" algn="r">
              <a:spcBef>
                <a:spcPts val="0"/>
              </a:spcBef>
              <a:buNone/>
              <a:defRPr b="0" sz="1200" u="none">
                <a:solidFill>
                  <a:srgbClr val="888888"/>
                </a:solidFill>
                <a:latin typeface="Calibri"/>
                <a:ea typeface="Calibri"/>
                <a:cs typeface="Calibri"/>
                <a:sym typeface="Calibri"/>
              </a:defRPr>
            </a:lvl3pPr>
            <a:lvl4pPr indent="0" lvl="3" marL="0" marR="0" rtl="0" algn="r">
              <a:spcBef>
                <a:spcPts val="0"/>
              </a:spcBef>
              <a:buNone/>
              <a:defRPr b="0" sz="1200" u="none">
                <a:solidFill>
                  <a:srgbClr val="888888"/>
                </a:solidFill>
                <a:latin typeface="Calibri"/>
                <a:ea typeface="Calibri"/>
                <a:cs typeface="Calibri"/>
                <a:sym typeface="Calibri"/>
              </a:defRPr>
            </a:lvl4pPr>
            <a:lvl5pPr indent="0" lvl="4" marL="0" marR="0" rtl="0" algn="r">
              <a:spcBef>
                <a:spcPts val="0"/>
              </a:spcBef>
              <a:buNone/>
              <a:defRPr b="0" sz="1200" u="none">
                <a:solidFill>
                  <a:srgbClr val="888888"/>
                </a:solidFill>
                <a:latin typeface="Calibri"/>
                <a:ea typeface="Calibri"/>
                <a:cs typeface="Calibri"/>
                <a:sym typeface="Calibri"/>
              </a:defRPr>
            </a:lvl5pPr>
            <a:lvl6pPr indent="0" lvl="5" marL="0" marR="0" rtl="0" algn="r">
              <a:spcBef>
                <a:spcPts val="0"/>
              </a:spcBef>
              <a:buNone/>
              <a:defRPr b="0" sz="1200" u="none">
                <a:solidFill>
                  <a:srgbClr val="888888"/>
                </a:solidFill>
                <a:latin typeface="Calibri"/>
                <a:ea typeface="Calibri"/>
                <a:cs typeface="Calibri"/>
                <a:sym typeface="Calibri"/>
              </a:defRPr>
            </a:lvl6pPr>
            <a:lvl7pPr indent="0" lvl="6" marL="0" marR="0" rtl="0" algn="r">
              <a:spcBef>
                <a:spcPts val="0"/>
              </a:spcBef>
              <a:buNone/>
              <a:defRPr b="0" sz="1200" u="none">
                <a:solidFill>
                  <a:srgbClr val="888888"/>
                </a:solidFill>
                <a:latin typeface="Calibri"/>
                <a:ea typeface="Calibri"/>
                <a:cs typeface="Calibri"/>
                <a:sym typeface="Calibri"/>
              </a:defRPr>
            </a:lvl7pPr>
            <a:lvl8pPr indent="0" lvl="7" marL="0" marR="0" rtl="0" algn="r">
              <a:spcBef>
                <a:spcPts val="0"/>
              </a:spcBef>
              <a:buNone/>
              <a:defRPr b="0" sz="1200" u="none">
                <a:solidFill>
                  <a:srgbClr val="888888"/>
                </a:solidFill>
                <a:latin typeface="Calibri"/>
                <a:ea typeface="Calibri"/>
                <a:cs typeface="Calibri"/>
                <a:sym typeface="Calibri"/>
              </a:defRPr>
            </a:lvl8pPr>
            <a:lvl9pPr indent="0" lvl="8" marL="0" marR="0" rtl="0" algn="r">
              <a:spcBef>
                <a:spcPts val="0"/>
              </a:spcBef>
              <a:buNone/>
              <a:defRPr b="0" sz="12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bottle, wine, indoor, beverage&#10;&#10;Description automatically generated" id="111" name="Google Shape;111;p17"/>
          <p:cNvPicPr preferRelativeResize="0"/>
          <p:nvPr/>
        </p:nvPicPr>
        <p:blipFill rotWithShape="1">
          <a:blip r:embed="rId3">
            <a:alphaModFix/>
          </a:blip>
          <a:srcRect b="0" l="6644" r="16654" t="9091"/>
          <a:stretch/>
        </p:blipFill>
        <p:spPr>
          <a:xfrm>
            <a:off x="3523488" y="10"/>
            <a:ext cx="8668512" cy="6857990"/>
          </a:xfrm>
          <a:prstGeom prst="rect">
            <a:avLst/>
          </a:prstGeom>
          <a:noFill/>
          <a:ln>
            <a:noFill/>
          </a:ln>
        </p:spPr>
      </p:pic>
      <p:sp>
        <p:nvSpPr>
          <p:cNvPr id="112" name="Google Shape;112;p17"/>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17"/>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Abril Fatface"/>
              <a:buNone/>
            </a:pPr>
            <a:r>
              <a:rPr lang="en-US" sz="4800">
                <a:latin typeface="Abril Fatface"/>
                <a:ea typeface="Abril Fatface"/>
                <a:cs typeface="Abril Fatface"/>
                <a:sym typeface="Abril Fatface"/>
              </a:rPr>
              <a:t>Vintly</a:t>
            </a:r>
            <a:endParaRPr sz="4800">
              <a:latin typeface="Abril Fatface"/>
              <a:ea typeface="Abril Fatface"/>
              <a:cs typeface="Abril Fatface"/>
              <a:sym typeface="Abril Fatface"/>
            </a:endParaRPr>
          </a:p>
        </p:txBody>
      </p:sp>
      <p:sp>
        <p:nvSpPr>
          <p:cNvPr id="114" name="Google Shape;114;p17"/>
          <p:cNvSpPr txBox="1"/>
          <p:nvPr>
            <p:ph idx="1" type="subTitle"/>
          </p:nvPr>
        </p:nvSpPr>
        <p:spPr>
          <a:xfrm>
            <a:off x="477980" y="4872922"/>
            <a:ext cx="4491585" cy="12081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sz="2000">
                <a:latin typeface="Georgia"/>
                <a:ea typeface="Georgia"/>
                <a:cs typeface="Georgia"/>
                <a:sym typeface="Georgia"/>
              </a:rPr>
              <a:t>The Winemaker’s Quality Predictor</a:t>
            </a:r>
            <a:endParaRPr/>
          </a:p>
        </p:txBody>
      </p:sp>
      <p:sp>
        <p:nvSpPr>
          <p:cNvPr id="115" name="Google Shape;115;p17"/>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6" name="Google Shape;116;p17"/>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6"/>
          <p:cNvSpPr/>
          <p:nvPr/>
        </p:nvSpPr>
        <p:spPr>
          <a:xfrm>
            <a:off x="0" y="0"/>
            <a:ext cx="12192000" cy="252664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6"/>
          <p:cNvSpPr txBox="1"/>
          <p:nvPr>
            <p:ph type="title"/>
          </p:nvPr>
        </p:nvSpPr>
        <p:spPr>
          <a:xfrm>
            <a:off x="594360" y="648393"/>
            <a:ext cx="5266944" cy="14959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200"/>
              <a:buFont typeface="Calibri"/>
              <a:buNone/>
            </a:pPr>
            <a:r>
              <a:rPr lang="en-US" sz="4200"/>
              <a:t>Multi-V Linear Model </a:t>
            </a:r>
            <a:endParaRPr/>
          </a:p>
        </p:txBody>
      </p:sp>
      <p:grpSp>
        <p:nvGrpSpPr>
          <p:cNvPr id="241" name="Google Shape;241;p26"/>
          <p:cNvGrpSpPr/>
          <p:nvPr/>
        </p:nvGrpSpPr>
        <p:grpSpPr>
          <a:xfrm>
            <a:off x="56167" y="732635"/>
            <a:ext cx="242107" cy="1340860"/>
            <a:chOff x="56167" y="732635"/>
            <a:chExt cx="242107" cy="1340860"/>
          </a:xfrm>
        </p:grpSpPr>
        <p:sp>
          <p:nvSpPr>
            <p:cNvPr id="242" name="Google Shape;242;p26"/>
            <p:cNvSpPr/>
            <p:nvPr/>
          </p:nvSpPr>
          <p:spPr>
            <a:xfrm rot="5400000">
              <a:off x="237744" y="130239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6"/>
            <p:cNvSpPr/>
            <p:nvPr/>
          </p:nvSpPr>
          <p:spPr>
            <a:xfrm rot="5400000">
              <a:off x="54864" y="130239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6"/>
            <p:cNvSpPr/>
            <p:nvPr/>
          </p:nvSpPr>
          <p:spPr>
            <a:xfrm rot="5400000">
              <a:off x="237744" y="116028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26"/>
            <p:cNvSpPr/>
            <p:nvPr/>
          </p:nvSpPr>
          <p:spPr>
            <a:xfrm rot="5400000">
              <a:off x="54864" y="116028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6"/>
            <p:cNvSpPr/>
            <p:nvPr/>
          </p:nvSpPr>
          <p:spPr>
            <a:xfrm rot="5400000">
              <a:off x="237744" y="101816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6"/>
            <p:cNvSpPr/>
            <p:nvPr/>
          </p:nvSpPr>
          <p:spPr>
            <a:xfrm rot="5400000">
              <a:off x="54864" y="101816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26"/>
            <p:cNvSpPr/>
            <p:nvPr/>
          </p:nvSpPr>
          <p:spPr>
            <a:xfrm rot="5400000">
              <a:off x="237744" y="87605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6"/>
            <p:cNvSpPr/>
            <p:nvPr/>
          </p:nvSpPr>
          <p:spPr>
            <a:xfrm rot="5400000">
              <a:off x="54864" y="87605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26"/>
            <p:cNvSpPr/>
            <p:nvPr/>
          </p:nvSpPr>
          <p:spPr>
            <a:xfrm rot="5400000">
              <a:off x="237744" y="73393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26"/>
            <p:cNvSpPr/>
            <p:nvPr/>
          </p:nvSpPr>
          <p:spPr>
            <a:xfrm rot="5400000">
              <a:off x="54864" y="73393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26"/>
            <p:cNvSpPr/>
            <p:nvPr/>
          </p:nvSpPr>
          <p:spPr>
            <a:xfrm rot="5400000">
              <a:off x="237744" y="201296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6"/>
            <p:cNvSpPr/>
            <p:nvPr/>
          </p:nvSpPr>
          <p:spPr>
            <a:xfrm rot="5400000">
              <a:off x="54864" y="201296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6"/>
            <p:cNvSpPr/>
            <p:nvPr/>
          </p:nvSpPr>
          <p:spPr>
            <a:xfrm rot="5400000">
              <a:off x="237744" y="187085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6"/>
            <p:cNvSpPr/>
            <p:nvPr/>
          </p:nvSpPr>
          <p:spPr>
            <a:xfrm rot="5400000">
              <a:off x="54864" y="187085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26"/>
            <p:cNvSpPr/>
            <p:nvPr/>
          </p:nvSpPr>
          <p:spPr>
            <a:xfrm rot="5400000">
              <a:off x="237744" y="172873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6"/>
            <p:cNvSpPr/>
            <p:nvPr/>
          </p:nvSpPr>
          <p:spPr>
            <a:xfrm rot="5400000">
              <a:off x="54864" y="172873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6"/>
            <p:cNvSpPr/>
            <p:nvPr/>
          </p:nvSpPr>
          <p:spPr>
            <a:xfrm rot="5400000">
              <a:off x="237744" y="158662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26"/>
            <p:cNvSpPr/>
            <p:nvPr/>
          </p:nvSpPr>
          <p:spPr>
            <a:xfrm rot="5400000">
              <a:off x="54864" y="158662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26"/>
            <p:cNvSpPr/>
            <p:nvPr/>
          </p:nvSpPr>
          <p:spPr>
            <a:xfrm rot="5400000">
              <a:off x="237744" y="144450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26"/>
            <p:cNvSpPr/>
            <p:nvPr/>
          </p:nvSpPr>
          <p:spPr>
            <a:xfrm rot="5400000">
              <a:off x="54864" y="144450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2" name="Google Shape;262;p26"/>
          <p:cNvSpPr txBox="1"/>
          <p:nvPr>
            <p:ph idx="1" type="body"/>
          </p:nvPr>
        </p:nvSpPr>
        <p:spPr>
          <a:xfrm>
            <a:off x="594360" y="2838359"/>
            <a:ext cx="5266944" cy="337956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700"/>
              <a:buChar char="•"/>
            </a:pPr>
            <a:r>
              <a:rPr lang="en-US" sz="1700"/>
              <a:t>Given that the outcome of our data was linear, on a basis of 0-10 in quality ranking, we initially tried a multivariate linear regression. </a:t>
            </a:r>
            <a:endParaRPr/>
          </a:p>
          <a:p>
            <a:pPr indent="-228600" lvl="0" marL="228600" rtl="0" algn="l">
              <a:lnSpc>
                <a:spcPct val="90000"/>
              </a:lnSpc>
              <a:spcBef>
                <a:spcPts val="1000"/>
              </a:spcBef>
              <a:spcAft>
                <a:spcPts val="0"/>
              </a:spcAft>
              <a:buClr>
                <a:schemeClr val="dk1"/>
              </a:buClr>
              <a:buSzPts val="1700"/>
              <a:buChar char="•"/>
            </a:pPr>
            <a:r>
              <a:rPr lang="en-US" sz="1700"/>
              <a:t>Q</a:t>
            </a:r>
            <a:r>
              <a:rPr lang="en-US" sz="1700"/>
              <a:t>uality was based on sensory input, we found that a multivariate linear model was not accurate, and determined that a logistic model of “good quality” vs “bad quality could be more effective. </a:t>
            </a:r>
            <a:endParaRPr/>
          </a:p>
          <a:p>
            <a:pPr indent="-228600" lvl="0" marL="228600" rtl="0" algn="l">
              <a:lnSpc>
                <a:spcPct val="90000"/>
              </a:lnSpc>
              <a:spcBef>
                <a:spcPts val="1000"/>
              </a:spcBef>
              <a:spcAft>
                <a:spcPts val="0"/>
              </a:spcAft>
              <a:buClr>
                <a:schemeClr val="dk1"/>
              </a:buClr>
              <a:buSzPts val="1700"/>
              <a:buChar char="•"/>
            </a:pPr>
            <a:r>
              <a:rPr lang="en-US" sz="1700"/>
              <a:t>With the knowledge that what is subjectively considered a “good” wine vs “bad” in terms of pricing, we created bins for for everything above average being classified as “good” and average or below classified as “bad”.</a:t>
            </a:r>
            <a:endParaRPr/>
          </a:p>
          <a:p>
            <a:pPr indent="-120650" lvl="0" marL="228600" rtl="0" algn="l">
              <a:lnSpc>
                <a:spcPct val="90000"/>
              </a:lnSpc>
              <a:spcBef>
                <a:spcPts val="1000"/>
              </a:spcBef>
              <a:spcAft>
                <a:spcPts val="0"/>
              </a:spcAft>
              <a:buClr>
                <a:schemeClr val="dk1"/>
              </a:buClr>
              <a:buSzPts val="1700"/>
              <a:buNone/>
            </a:pPr>
            <a:r>
              <a:t/>
            </a:r>
            <a:endParaRPr sz="1700"/>
          </a:p>
        </p:txBody>
      </p:sp>
      <p:pic>
        <p:nvPicPr>
          <p:cNvPr descr="Chart, line chart&#10;&#10;Description automatically generated" id="263" name="Google Shape;263;p26"/>
          <p:cNvPicPr preferRelativeResize="0"/>
          <p:nvPr/>
        </p:nvPicPr>
        <p:blipFill rotWithShape="1">
          <a:blip r:embed="rId3">
            <a:alphaModFix/>
          </a:blip>
          <a:srcRect b="0" l="0" r="0" t="0"/>
          <a:stretch/>
        </p:blipFill>
        <p:spPr>
          <a:xfrm>
            <a:off x="6330698" y="1362926"/>
            <a:ext cx="5175504" cy="3914137"/>
          </a:xfrm>
          <a:prstGeom prst="rect">
            <a:avLst/>
          </a:prstGeom>
          <a:noFill/>
          <a:ln>
            <a:noFill/>
          </a:ln>
        </p:spPr>
      </p:pic>
      <p:sp>
        <p:nvSpPr>
          <p:cNvPr id="264" name="Google Shape;264;p26"/>
          <p:cNvSpPr/>
          <p:nvPr/>
        </p:nvSpPr>
        <p:spPr>
          <a:xfrm>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2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7"/>
          <p:cNvSpPr/>
          <p:nvPr/>
        </p:nvSpPr>
        <p:spPr>
          <a:xfrm>
            <a:off x="0" y="0"/>
            <a:ext cx="12192000" cy="2526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7"/>
          <p:cNvSpPr txBox="1"/>
          <p:nvPr>
            <p:ph type="title"/>
          </p:nvPr>
        </p:nvSpPr>
        <p:spPr>
          <a:xfrm>
            <a:off x="594360" y="648393"/>
            <a:ext cx="5266800" cy="149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200"/>
              <a:buFont typeface="Calibri"/>
              <a:buNone/>
            </a:pPr>
            <a:r>
              <a:rPr lang="en-US" sz="4200"/>
              <a:t>Deep Learning</a:t>
            </a:r>
            <a:endParaRPr/>
          </a:p>
        </p:txBody>
      </p:sp>
      <p:grpSp>
        <p:nvGrpSpPr>
          <p:cNvPr id="272" name="Google Shape;272;p27"/>
          <p:cNvGrpSpPr/>
          <p:nvPr/>
        </p:nvGrpSpPr>
        <p:grpSpPr>
          <a:xfrm>
            <a:off x="56294" y="732635"/>
            <a:ext cx="241980" cy="1340826"/>
            <a:chOff x="56294" y="732635"/>
            <a:chExt cx="241980" cy="1340826"/>
          </a:xfrm>
        </p:grpSpPr>
        <p:sp>
          <p:nvSpPr>
            <p:cNvPr id="273" name="Google Shape;273;p27"/>
            <p:cNvSpPr/>
            <p:nvPr/>
          </p:nvSpPr>
          <p:spPr>
            <a:xfrm rot="5400000">
              <a:off x="237825" y="1302442"/>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7"/>
            <p:cNvSpPr/>
            <p:nvPr/>
          </p:nvSpPr>
          <p:spPr>
            <a:xfrm rot="5400000">
              <a:off x="54944" y="1302442"/>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7"/>
            <p:cNvSpPr/>
            <p:nvPr/>
          </p:nvSpPr>
          <p:spPr>
            <a:xfrm rot="5400000">
              <a:off x="237825" y="1160328"/>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27"/>
            <p:cNvSpPr/>
            <p:nvPr/>
          </p:nvSpPr>
          <p:spPr>
            <a:xfrm rot="5400000">
              <a:off x="54944" y="1160328"/>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7"/>
            <p:cNvSpPr/>
            <p:nvPr/>
          </p:nvSpPr>
          <p:spPr>
            <a:xfrm rot="5400000">
              <a:off x="237825" y="1018213"/>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7"/>
            <p:cNvSpPr/>
            <p:nvPr/>
          </p:nvSpPr>
          <p:spPr>
            <a:xfrm rot="5400000">
              <a:off x="54944" y="1018213"/>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27"/>
            <p:cNvSpPr/>
            <p:nvPr/>
          </p:nvSpPr>
          <p:spPr>
            <a:xfrm rot="5400000">
              <a:off x="237825" y="876100"/>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27"/>
            <p:cNvSpPr/>
            <p:nvPr/>
          </p:nvSpPr>
          <p:spPr>
            <a:xfrm rot="5400000">
              <a:off x="54944" y="876100"/>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27"/>
            <p:cNvSpPr/>
            <p:nvPr/>
          </p:nvSpPr>
          <p:spPr>
            <a:xfrm rot="5400000">
              <a:off x="237825" y="733985"/>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7"/>
            <p:cNvSpPr/>
            <p:nvPr/>
          </p:nvSpPr>
          <p:spPr>
            <a:xfrm rot="5400000">
              <a:off x="54944" y="733985"/>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27"/>
            <p:cNvSpPr/>
            <p:nvPr/>
          </p:nvSpPr>
          <p:spPr>
            <a:xfrm rot="5400000">
              <a:off x="237825" y="2013012"/>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7"/>
            <p:cNvSpPr/>
            <p:nvPr/>
          </p:nvSpPr>
          <p:spPr>
            <a:xfrm rot="5400000">
              <a:off x="54944" y="2013012"/>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27"/>
            <p:cNvSpPr/>
            <p:nvPr/>
          </p:nvSpPr>
          <p:spPr>
            <a:xfrm rot="5400000">
              <a:off x="237825" y="1870897"/>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27"/>
            <p:cNvSpPr/>
            <p:nvPr/>
          </p:nvSpPr>
          <p:spPr>
            <a:xfrm rot="5400000">
              <a:off x="54944" y="1870897"/>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27"/>
            <p:cNvSpPr/>
            <p:nvPr/>
          </p:nvSpPr>
          <p:spPr>
            <a:xfrm rot="5400000">
              <a:off x="237825" y="1728784"/>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7"/>
            <p:cNvSpPr/>
            <p:nvPr/>
          </p:nvSpPr>
          <p:spPr>
            <a:xfrm rot="5400000">
              <a:off x="54944" y="1728784"/>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27"/>
            <p:cNvSpPr/>
            <p:nvPr/>
          </p:nvSpPr>
          <p:spPr>
            <a:xfrm rot="5400000">
              <a:off x="237825" y="1586670"/>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27"/>
            <p:cNvSpPr/>
            <p:nvPr/>
          </p:nvSpPr>
          <p:spPr>
            <a:xfrm rot="5400000">
              <a:off x="54944" y="1586670"/>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27"/>
            <p:cNvSpPr/>
            <p:nvPr/>
          </p:nvSpPr>
          <p:spPr>
            <a:xfrm rot="5400000">
              <a:off x="237825" y="1444555"/>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27"/>
            <p:cNvSpPr/>
            <p:nvPr/>
          </p:nvSpPr>
          <p:spPr>
            <a:xfrm rot="5400000">
              <a:off x="54944" y="1444555"/>
              <a:ext cx="61800" cy="59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93" name="Google Shape;293;p27"/>
          <p:cNvSpPr/>
          <p:nvPr/>
        </p:nvSpPr>
        <p:spPr>
          <a:xfrm>
            <a:off x="0" y="6501384"/>
            <a:ext cx="12192000" cy="3567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4" name="Google Shape;294;p27"/>
          <p:cNvPicPr preferRelativeResize="0"/>
          <p:nvPr>
            <p:ph idx="4294967295" type="body"/>
          </p:nvPr>
        </p:nvPicPr>
        <p:blipFill rotWithShape="1">
          <a:blip r:embed="rId3">
            <a:alphaModFix/>
          </a:blip>
          <a:srcRect b="0" l="0" r="0" t="0"/>
          <a:stretch/>
        </p:blipFill>
        <p:spPr>
          <a:xfrm>
            <a:off x="6880074" y="4163325"/>
            <a:ext cx="4591500" cy="2222700"/>
          </a:xfrm>
          <a:prstGeom prst="rect">
            <a:avLst/>
          </a:prstGeom>
          <a:noFill/>
          <a:ln>
            <a:noFill/>
          </a:ln>
          <a:effectLst>
            <a:outerShdw blurRad="57150" rotWithShape="0" algn="bl" dir="5400000" dist="19050">
              <a:srgbClr val="000000">
                <a:alpha val="41000"/>
              </a:srgbClr>
            </a:outerShdw>
          </a:effectLst>
        </p:spPr>
      </p:pic>
      <p:pic>
        <p:nvPicPr>
          <p:cNvPr id="295" name="Google Shape;295;p27"/>
          <p:cNvPicPr preferRelativeResize="0"/>
          <p:nvPr/>
        </p:nvPicPr>
        <p:blipFill rotWithShape="1">
          <a:blip r:embed="rId4">
            <a:alphaModFix/>
          </a:blip>
          <a:srcRect b="0" l="0" r="0" t="0"/>
          <a:stretch/>
        </p:blipFill>
        <p:spPr>
          <a:xfrm>
            <a:off x="493650" y="4027051"/>
            <a:ext cx="6048950" cy="1505950"/>
          </a:xfrm>
          <a:prstGeom prst="rect">
            <a:avLst/>
          </a:prstGeom>
          <a:noFill/>
          <a:ln>
            <a:noFill/>
          </a:ln>
        </p:spPr>
      </p:pic>
      <p:pic>
        <p:nvPicPr>
          <p:cNvPr id="296" name="Google Shape;296;p27"/>
          <p:cNvPicPr preferRelativeResize="0"/>
          <p:nvPr/>
        </p:nvPicPr>
        <p:blipFill>
          <a:blip r:embed="rId5">
            <a:alphaModFix/>
          </a:blip>
          <a:stretch>
            <a:fillRect/>
          </a:stretch>
        </p:blipFill>
        <p:spPr>
          <a:xfrm>
            <a:off x="298276" y="2641962"/>
            <a:ext cx="7425151" cy="1130700"/>
          </a:xfrm>
          <a:prstGeom prst="rect">
            <a:avLst/>
          </a:prstGeom>
          <a:noFill/>
          <a:ln>
            <a:noFill/>
          </a:ln>
        </p:spPr>
      </p:pic>
      <p:sp>
        <p:nvSpPr>
          <p:cNvPr id="297" name="Google Shape;297;p27"/>
          <p:cNvSpPr txBox="1"/>
          <p:nvPr>
            <p:ph idx="1" type="body"/>
          </p:nvPr>
        </p:nvSpPr>
        <p:spPr>
          <a:xfrm>
            <a:off x="8859503" y="3224175"/>
            <a:ext cx="3551100" cy="82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u="sng"/>
              <a:t>Model Summary</a:t>
            </a:r>
            <a:endParaRPr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28"/>
          <p:cNvSpPr txBox="1"/>
          <p:nvPr>
            <p:ph idx="1" type="body"/>
          </p:nvPr>
        </p:nvSpPr>
        <p:spPr>
          <a:xfrm>
            <a:off x="649224" y="1862450"/>
            <a:ext cx="5102400" cy="378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None/>
            </a:pPr>
            <a:r>
              <a:rPr b="1" lang="en-US" sz="1400"/>
              <a:t>Synthetic Minority Over-sampling Technique (SMOTE) is a machine learning algorithm that resolves class imbalance problem, such as when one class in the training set dominates the other.</a:t>
            </a:r>
            <a:endParaRPr sz="1400"/>
          </a:p>
          <a:p>
            <a:pPr indent="0" lvl="0" marL="0" rtl="0" algn="l">
              <a:lnSpc>
                <a:spcPct val="90000"/>
              </a:lnSpc>
              <a:spcBef>
                <a:spcPts val="1000"/>
              </a:spcBef>
              <a:spcAft>
                <a:spcPts val="0"/>
              </a:spcAft>
              <a:buClr>
                <a:schemeClr val="dk1"/>
              </a:buClr>
              <a:buSzPts val="1100"/>
              <a:buNone/>
            </a:pPr>
            <a:r>
              <a:t/>
            </a:r>
            <a:endParaRPr b="1" sz="1400"/>
          </a:p>
          <a:p>
            <a:pPr indent="0" lvl="0" marL="0" rtl="0" algn="l">
              <a:lnSpc>
                <a:spcPct val="90000"/>
              </a:lnSpc>
              <a:spcBef>
                <a:spcPts val="1000"/>
              </a:spcBef>
              <a:spcAft>
                <a:spcPts val="0"/>
              </a:spcAft>
              <a:buClr>
                <a:schemeClr val="dk1"/>
              </a:buClr>
              <a:buSzPts val="1100"/>
              <a:buNone/>
            </a:pPr>
            <a:r>
              <a:rPr b="1" lang="en-US" sz="1400"/>
              <a:t>Our data before SMOTE:</a:t>
            </a:r>
            <a:endParaRPr sz="1400"/>
          </a:p>
          <a:p>
            <a:pPr indent="0" lvl="0" marL="0" rtl="0" algn="l">
              <a:lnSpc>
                <a:spcPct val="90000"/>
              </a:lnSpc>
              <a:spcBef>
                <a:spcPts val="1000"/>
              </a:spcBef>
              <a:spcAft>
                <a:spcPts val="0"/>
              </a:spcAft>
              <a:buClr>
                <a:schemeClr val="dk1"/>
              </a:buClr>
              <a:buSzPts val="1100"/>
              <a:buNone/>
            </a:pPr>
            <a:r>
              <a:rPr lang="en-US" sz="1400"/>
              <a:t>●958 Good Quality Wines (minority)</a:t>
            </a:r>
            <a:endParaRPr sz="1400"/>
          </a:p>
          <a:p>
            <a:pPr indent="0" lvl="0" marL="0" rtl="0" algn="l">
              <a:lnSpc>
                <a:spcPct val="90000"/>
              </a:lnSpc>
              <a:spcBef>
                <a:spcPts val="1000"/>
              </a:spcBef>
              <a:spcAft>
                <a:spcPts val="0"/>
              </a:spcAft>
              <a:buClr>
                <a:schemeClr val="dk1"/>
              </a:buClr>
              <a:buSzPts val="1100"/>
              <a:buNone/>
            </a:pPr>
            <a:r>
              <a:rPr lang="en-US" sz="1400"/>
              <a:t>●3914 Bad Quality Wines (majority)</a:t>
            </a:r>
            <a:endParaRPr sz="1400"/>
          </a:p>
          <a:p>
            <a:pPr indent="0" lvl="0" marL="0" rtl="0" algn="l">
              <a:lnSpc>
                <a:spcPct val="90000"/>
              </a:lnSpc>
              <a:spcBef>
                <a:spcPts val="1000"/>
              </a:spcBef>
              <a:spcAft>
                <a:spcPts val="0"/>
              </a:spcAft>
              <a:buClr>
                <a:schemeClr val="dk1"/>
              </a:buClr>
              <a:buSzPts val="1100"/>
              <a:buNone/>
            </a:pPr>
            <a:r>
              <a:t/>
            </a:r>
            <a:endParaRPr sz="1400"/>
          </a:p>
          <a:p>
            <a:pPr indent="0" lvl="0" marL="0" rtl="0" algn="l">
              <a:lnSpc>
                <a:spcPct val="90000"/>
              </a:lnSpc>
              <a:spcBef>
                <a:spcPts val="1000"/>
              </a:spcBef>
              <a:spcAft>
                <a:spcPts val="0"/>
              </a:spcAft>
              <a:buClr>
                <a:schemeClr val="dk1"/>
              </a:buClr>
              <a:buSzPts val="1100"/>
              <a:buNone/>
            </a:pPr>
            <a:r>
              <a:rPr b="1" lang="en-US" sz="1400"/>
              <a:t>Our data after SMOTE:</a:t>
            </a:r>
            <a:endParaRPr sz="1400"/>
          </a:p>
          <a:p>
            <a:pPr indent="0" lvl="0" marL="0" rtl="0" algn="l">
              <a:lnSpc>
                <a:spcPct val="90000"/>
              </a:lnSpc>
              <a:spcBef>
                <a:spcPts val="1000"/>
              </a:spcBef>
              <a:spcAft>
                <a:spcPts val="0"/>
              </a:spcAft>
              <a:buClr>
                <a:schemeClr val="dk1"/>
              </a:buClr>
              <a:buSzPts val="1100"/>
              <a:buNone/>
            </a:pPr>
            <a:r>
              <a:rPr lang="en-US" sz="1400"/>
              <a:t>●3914 Good Quality Wines (minority)</a:t>
            </a:r>
            <a:endParaRPr sz="1400"/>
          </a:p>
          <a:p>
            <a:pPr indent="0" lvl="0" marL="0" rtl="0" algn="l">
              <a:lnSpc>
                <a:spcPct val="90000"/>
              </a:lnSpc>
              <a:spcBef>
                <a:spcPts val="1000"/>
              </a:spcBef>
              <a:spcAft>
                <a:spcPts val="0"/>
              </a:spcAft>
              <a:buClr>
                <a:schemeClr val="dk1"/>
              </a:buClr>
              <a:buSzPts val="1100"/>
              <a:buNone/>
            </a:pPr>
            <a:r>
              <a:rPr lang="en-US" sz="1400"/>
              <a:t>●3914 Bad Quality Wines (majority)</a:t>
            </a:r>
            <a:endParaRPr sz="1400"/>
          </a:p>
          <a:p>
            <a:pPr indent="0" lvl="0" marL="0" rtl="0" algn="l">
              <a:lnSpc>
                <a:spcPct val="90000"/>
              </a:lnSpc>
              <a:spcBef>
                <a:spcPts val="1000"/>
              </a:spcBef>
              <a:spcAft>
                <a:spcPts val="0"/>
              </a:spcAft>
              <a:buClr>
                <a:schemeClr val="dk1"/>
              </a:buClr>
              <a:buSzPts val="1100"/>
              <a:buNone/>
            </a:pPr>
            <a:r>
              <a:t/>
            </a:r>
            <a:endParaRPr sz="1400"/>
          </a:p>
          <a:p>
            <a:pPr indent="0" lvl="0" marL="0" rtl="0" algn="l">
              <a:lnSpc>
                <a:spcPct val="90000"/>
              </a:lnSpc>
              <a:spcBef>
                <a:spcPts val="1000"/>
              </a:spcBef>
              <a:spcAft>
                <a:spcPts val="0"/>
              </a:spcAft>
              <a:buClr>
                <a:schemeClr val="dk1"/>
              </a:buClr>
              <a:buSzPts val="1100"/>
              <a:buNone/>
            </a:pPr>
            <a:r>
              <a:rPr lang="en-US" sz="1400"/>
              <a:t>SMOTE imagines new, synthetic minority instances to balance the imbalance out.</a:t>
            </a:r>
            <a:r>
              <a:rPr lang="en-US" sz="1100"/>
              <a:t> </a:t>
            </a:r>
            <a:endParaRPr/>
          </a:p>
        </p:txBody>
      </p:sp>
      <p:sp>
        <p:nvSpPr>
          <p:cNvPr id="303" name="Google Shape;303;p28"/>
          <p:cNvSpPr/>
          <p:nvPr/>
        </p:nvSpPr>
        <p:spPr>
          <a:xfrm>
            <a:off x="6230112" y="0"/>
            <a:ext cx="5961888"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28"/>
          <p:cNvSpPr/>
          <p:nvPr/>
        </p:nvSpPr>
        <p:spPr>
          <a:xfrm>
            <a:off x="6729984" y="484633"/>
            <a:ext cx="4846320" cy="2743200"/>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28"/>
          <p:cNvSpPr/>
          <p:nvPr/>
        </p:nvSpPr>
        <p:spPr>
          <a:xfrm>
            <a:off x="6729984" y="3511296"/>
            <a:ext cx="4846320" cy="2743200"/>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hart, scatter chart&#10;&#10;Description automatically generated" id="306" name="Google Shape;306;p28"/>
          <p:cNvPicPr preferRelativeResize="0"/>
          <p:nvPr/>
        </p:nvPicPr>
        <p:blipFill rotWithShape="1">
          <a:blip r:embed="rId3">
            <a:alphaModFix/>
          </a:blip>
          <a:srcRect b="0" l="0" r="0" t="0"/>
          <a:stretch/>
        </p:blipFill>
        <p:spPr>
          <a:xfrm>
            <a:off x="7629235" y="3721608"/>
            <a:ext cx="3066107" cy="2322576"/>
          </a:xfrm>
          <a:prstGeom prst="rect">
            <a:avLst/>
          </a:prstGeom>
          <a:noFill/>
          <a:ln>
            <a:noFill/>
          </a:ln>
        </p:spPr>
      </p:pic>
      <p:pic>
        <p:nvPicPr>
          <p:cNvPr descr="Chart, scatter chart&#10;&#10;Description automatically generated" id="307" name="Google Shape;307;p28"/>
          <p:cNvPicPr preferRelativeResize="0"/>
          <p:nvPr/>
        </p:nvPicPr>
        <p:blipFill rotWithShape="1">
          <a:blip r:embed="rId4">
            <a:alphaModFix/>
          </a:blip>
          <a:srcRect b="0" l="0" r="0" t="0"/>
          <a:stretch/>
        </p:blipFill>
        <p:spPr>
          <a:xfrm>
            <a:off x="7609898" y="694945"/>
            <a:ext cx="3086479" cy="2322576"/>
          </a:xfrm>
          <a:prstGeom prst="rect">
            <a:avLst/>
          </a:prstGeom>
          <a:noFill/>
          <a:ln>
            <a:noFill/>
          </a:ln>
        </p:spPr>
      </p:pic>
      <p:sp>
        <p:nvSpPr>
          <p:cNvPr id="308" name="Google Shape;308;p28"/>
          <p:cNvSpPr txBox="1"/>
          <p:nvPr>
            <p:ph type="title"/>
          </p:nvPr>
        </p:nvSpPr>
        <p:spPr>
          <a:xfrm>
            <a:off x="649200" y="940048"/>
            <a:ext cx="5102400" cy="1086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i="1" lang="en-US" sz="4200"/>
              <a:t>What is Smote?</a:t>
            </a:r>
            <a:endParaRPr i="1" sz="4200"/>
          </a:p>
          <a:p>
            <a:pPr indent="0" lvl="0" marL="0" rtl="0" algn="l">
              <a:lnSpc>
                <a:spcPct val="90000"/>
              </a:lnSpc>
              <a:spcBef>
                <a:spcPts val="0"/>
              </a:spcBef>
              <a:spcAft>
                <a:spcPts val="0"/>
              </a:spcAft>
              <a:buClr>
                <a:schemeClr val="dk1"/>
              </a:buClr>
              <a:buSzPts val="4400"/>
              <a:buFont typeface="Calibri"/>
              <a:buNone/>
            </a:pPr>
            <a:r>
              <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29"/>
          <p:cNvSpPr/>
          <p:nvPr/>
        </p:nvSpPr>
        <p:spPr>
          <a:xfrm>
            <a:off x="0" y="-1"/>
            <a:ext cx="11764727" cy="2062244"/>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29"/>
          <p:cNvSpPr txBox="1"/>
          <p:nvPr>
            <p:ph type="title"/>
          </p:nvPr>
        </p:nvSpPr>
        <p:spPr>
          <a:xfrm>
            <a:off x="1137034" y="609597"/>
            <a:ext cx="9392400" cy="1330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Logistic Regression</a:t>
            </a:r>
            <a:endParaRPr/>
          </a:p>
        </p:txBody>
      </p:sp>
      <p:sp>
        <p:nvSpPr>
          <p:cNvPr id="316" name="Google Shape;316;p29"/>
          <p:cNvSpPr txBox="1"/>
          <p:nvPr>
            <p:ph idx="1" type="body"/>
          </p:nvPr>
        </p:nvSpPr>
        <p:spPr>
          <a:xfrm>
            <a:off x="1020137" y="4796164"/>
            <a:ext cx="9626100" cy="2061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US" sz="1400"/>
              <a:t>O</a:t>
            </a:r>
            <a:r>
              <a:rPr lang="en-US" sz="1400"/>
              <a:t>verall accuracy is slightly worse after SMOTE, however it was originally weighted to favor correct classification of bad wines and incorrect classification of good wines, due to the imbalance of samples in each class. </a:t>
            </a:r>
            <a:endParaRPr sz="3000"/>
          </a:p>
          <a:p>
            <a:pPr indent="0" lvl="0" marL="0" rtl="0" algn="l">
              <a:lnSpc>
                <a:spcPct val="90000"/>
              </a:lnSpc>
              <a:spcBef>
                <a:spcPts val="1000"/>
              </a:spcBef>
              <a:spcAft>
                <a:spcPts val="0"/>
              </a:spcAft>
              <a:buClr>
                <a:schemeClr val="dk1"/>
              </a:buClr>
              <a:buSzPts val="1200"/>
              <a:buNone/>
            </a:pPr>
            <a:r>
              <a:rPr lang="en-US" sz="1400"/>
              <a:t>After SMOTE, good wine recall is dramatically improved, making it a better model for those more interested in not losing money by accidentally classifying a good wine as bad, as opposed to not hurting their reputation by classifying a bad wine as good. </a:t>
            </a:r>
            <a:endParaRPr sz="1400"/>
          </a:p>
          <a:p>
            <a:pPr indent="0" lvl="0" marL="0" rtl="0" algn="l">
              <a:lnSpc>
                <a:spcPct val="90000"/>
              </a:lnSpc>
              <a:spcBef>
                <a:spcPts val="1000"/>
              </a:spcBef>
              <a:spcAft>
                <a:spcPts val="0"/>
              </a:spcAft>
              <a:buClr>
                <a:schemeClr val="dk1"/>
              </a:buClr>
              <a:buSzPts val="1200"/>
              <a:buNone/>
            </a:pPr>
            <a:r>
              <a:t/>
            </a:r>
            <a:endParaRPr sz="600"/>
          </a:p>
          <a:p>
            <a:pPr indent="0" lvl="0" marL="0" rtl="0" algn="l">
              <a:spcBef>
                <a:spcPts val="0"/>
              </a:spcBef>
              <a:spcAft>
                <a:spcPts val="0"/>
              </a:spcAft>
              <a:buClr>
                <a:schemeClr val="dk1"/>
              </a:buClr>
              <a:buSzPts val="1300"/>
              <a:buFont typeface="Arial"/>
              <a:buNone/>
            </a:pPr>
            <a:r>
              <a:rPr lang="en-US" sz="1500"/>
              <a:t>SMOTE improves the overall accuracy of the Logistic Regression model by identifying the quality of wines, with improved accuracy in identifying the good wines as good = </a:t>
            </a:r>
            <a:r>
              <a:rPr b="1" lang="en-US" sz="1500"/>
              <a:t>Better pricing potential</a:t>
            </a:r>
            <a:endParaRPr b="1" sz="1400"/>
          </a:p>
          <a:p>
            <a:pPr indent="0" lvl="0" marL="0" rtl="0" algn="l">
              <a:lnSpc>
                <a:spcPct val="90000"/>
              </a:lnSpc>
              <a:spcBef>
                <a:spcPts val="1000"/>
              </a:spcBef>
              <a:spcAft>
                <a:spcPts val="0"/>
              </a:spcAft>
              <a:buClr>
                <a:schemeClr val="dk1"/>
              </a:buClr>
              <a:buSzPts val="1200"/>
              <a:buNone/>
            </a:pPr>
            <a:r>
              <a:t/>
            </a:r>
            <a:endParaRPr sz="1200"/>
          </a:p>
        </p:txBody>
      </p:sp>
      <p:pic>
        <p:nvPicPr>
          <p:cNvPr descr="Table&#10;&#10;Description automatically generated" id="317" name="Google Shape;317;p29"/>
          <p:cNvPicPr preferRelativeResize="0"/>
          <p:nvPr/>
        </p:nvPicPr>
        <p:blipFill rotWithShape="1">
          <a:blip r:embed="rId3">
            <a:alphaModFix/>
          </a:blip>
          <a:srcRect b="0" l="0" r="0" t="0"/>
          <a:stretch/>
        </p:blipFill>
        <p:spPr>
          <a:xfrm>
            <a:off x="1313619" y="2010078"/>
            <a:ext cx="9332732" cy="2449839"/>
          </a:xfrm>
          <a:prstGeom prst="rect">
            <a:avLst/>
          </a:prstGeom>
          <a:noFill/>
          <a:ln>
            <a:noFill/>
          </a:ln>
        </p:spPr>
      </p:pic>
      <p:sp>
        <p:nvSpPr>
          <p:cNvPr id="318" name="Google Shape;318;p29"/>
          <p:cNvSpPr/>
          <p:nvPr/>
        </p:nvSpPr>
        <p:spPr>
          <a:xfrm rot="10800000">
            <a:off x="5390280" y="6208258"/>
            <a:ext cx="6801719" cy="649742"/>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30"/>
          <p:cNvSpPr/>
          <p:nvPr/>
        </p:nvSpPr>
        <p:spPr>
          <a:xfrm>
            <a:off x="0" y="-2"/>
            <a:ext cx="6693455" cy="1511306"/>
          </a:xfrm>
          <a:custGeom>
            <a:rect b="b" l="l" r="r" t="t"/>
            <a:pathLst>
              <a:path extrusionOk="0" h="1511306" w="6693455">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30"/>
          <p:cNvSpPr txBox="1"/>
          <p:nvPr>
            <p:ph type="title"/>
          </p:nvPr>
        </p:nvSpPr>
        <p:spPr>
          <a:xfrm>
            <a:off x="788475" y="327200"/>
            <a:ext cx="50007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700"/>
              <a:buFont typeface="Calibri"/>
              <a:buNone/>
            </a:pPr>
            <a:r>
              <a:rPr lang="en-US" sz="3700"/>
              <a:t>Support Vector Machine</a:t>
            </a:r>
            <a:endParaRPr/>
          </a:p>
        </p:txBody>
      </p:sp>
      <p:sp>
        <p:nvSpPr>
          <p:cNvPr id="325" name="Google Shape;325;p30"/>
          <p:cNvSpPr/>
          <p:nvPr/>
        </p:nvSpPr>
        <p:spPr>
          <a:xfrm>
            <a:off x="1" y="1691640"/>
            <a:ext cx="5931454" cy="5166360"/>
          </a:xfrm>
          <a:custGeom>
            <a:rect b="b" l="l" r="r" t="t"/>
            <a:pathLst>
              <a:path extrusionOk="0" h="5166360" w="5931454">
                <a:moveTo>
                  <a:pt x="0" y="0"/>
                </a:moveTo>
                <a:lnTo>
                  <a:pt x="5931454" y="0"/>
                </a:lnTo>
                <a:lnTo>
                  <a:pt x="3537575" y="5166360"/>
                </a:lnTo>
                <a:lnTo>
                  <a:pt x="0" y="5166360"/>
                </a:lnTo>
                <a:close/>
              </a:path>
            </a:pathLst>
          </a:custGeom>
          <a:solidFill>
            <a:srgbClr val="30303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30"/>
          <p:cNvSpPr txBox="1"/>
          <p:nvPr>
            <p:ph idx="1" type="body"/>
          </p:nvPr>
        </p:nvSpPr>
        <p:spPr>
          <a:xfrm>
            <a:off x="562025" y="2176275"/>
            <a:ext cx="3231900" cy="3619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300"/>
              <a:buNone/>
            </a:pPr>
            <a:r>
              <a:rPr lang="en-US" sz="1600">
                <a:solidFill>
                  <a:schemeClr val="lt1"/>
                </a:solidFill>
              </a:rPr>
              <a:t>SVM address class imbalance by assigning different weights to positive and negative instances. </a:t>
            </a:r>
            <a:endParaRPr sz="1600">
              <a:solidFill>
                <a:schemeClr val="lt1"/>
              </a:solidFill>
            </a:endParaRPr>
          </a:p>
          <a:p>
            <a:pPr indent="0" lvl="0" marL="0" rtl="0" algn="l">
              <a:lnSpc>
                <a:spcPct val="90000"/>
              </a:lnSpc>
              <a:spcBef>
                <a:spcPts val="0"/>
              </a:spcBef>
              <a:spcAft>
                <a:spcPts val="0"/>
              </a:spcAft>
              <a:buClr>
                <a:srgbClr val="FFFFFF"/>
              </a:buClr>
              <a:buSzPts val="1300"/>
              <a:buNone/>
            </a:pPr>
            <a:r>
              <a:t/>
            </a:r>
            <a:endParaRPr sz="1600">
              <a:solidFill>
                <a:schemeClr val="lt1"/>
              </a:solidFill>
            </a:endParaRPr>
          </a:p>
          <a:p>
            <a:pPr indent="0" lvl="0" marL="0" rtl="0" algn="l">
              <a:lnSpc>
                <a:spcPct val="90000"/>
              </a:lnSpc>
              <a:spcBef>
                <a:spcPts val="0"/>
              </a:spcBef>
              <a:spcAft>
                <a:spcPts val="0"/>
              </a:spcAft>
              <a:buClr>
                <a:srgbClr val="FFFFFF"/>
              </a:buClr>
              <a:buSzPts val="1300"/>
              <a:buNone/>
            </a:pPr>
            <a:r>
              <a:t/>
            </a:r>
            <a:endParaRPr sz="1600">
              <a:solidFill>
                <a:schemeClr val="lt1"/>
              </a:solidFill>
            </a:endParaRPr>
          </a:p>
          <a:p>
            <a:pPr indent="0" lvl="0" marL="0" rtl="0" algn="l">
              <a:lnSpc>
                <a:spcPct val="90000"/>
              </a:lnSpc>
              <a:spcBef>
                <a:spcPts val="0"/>
              </a:spcBef>
              <a:spcAft>
                <a:spcPts val="0"/>
              </a:spcAft>
              <a:buClr>
                <a:srgbClr val="FFFFFF"/>
              </a:buClr>
              <a:buSzPts val="1300"/>
              <a:buNone/>
            </a:pPr>
            <a:r>
              <a:t/>
            </a:r>
            <a:endParaRPr sz="1600">
              <a:solidFill>
                <a:schemeClr val="lt1"/>
              </a:solidFill>
            </a:endParaRPr>
          </a:p>
          <a:p>
            <a:pPr indent="0" lvl="0" marL="0" rtl="0" algn="l">
              <a:lnSpc>
                <a:spcPct val="90000"/>
              </a:lnSpc>
              <a:spcBef>
                <a:spcPts val="0"/>
              </a:spcBef>
              <a:spcAft>
                <a:spcPts val="0"/>
              </a:spcAft>
              <a:buClr>
                <a:srgbClr val="FFFFFF"/>
              </a:buClr>
              <a:buSzPts val="1300"/>
              <a:buNone/>
            </a:pPr>
            <a:r>
              <a:rPr lang="en-US" sz="1600">
                <a:solidFill>
                  <a:schemeClr val="lt1"/>
                </a:solidFill>
              </a:rPr>
              <a:t>GridCV is part of the sklearn library, that automates the process of performing hyper parameter tuning in order to determine the optimal values for a given model. </a:t>
            </a:r>
            <a:endParaRPr>
              <a:solidFill>
                <a:schemeClr val="lt1"/>
              </a:solidFill>
            </a:endParaRPr>
          </a:p>
        </p:txBody>
      </p:sp>
      <p:pic>
        <p:nvPicPr>
          <p:cNvPr id="327" name="Google Shape;327;p30"/>
          <p:cNvPicPr preferRelativeResize="0"/>
          <p:nvPr/>
        </p:nvPicPr>
        <p:blipFill rotWithShape="1">
          <a:blip r:embed="rId3">
            <a:alphaModFix/>
          </a:blip>
          <a:srcRect b="5538" l="1666" r="23566" t="39019"/>
          <a:stretch/>
        </p:blipFill>
        <p:spPr>
          <a:xfrm>
            <a:off x="6832975" y="3853450"/>
            <a:ext cx="4856219" cy="1975207"/>
          </a:xfrm>
          <a:custGeom>
            <a:rect b="b" l="l" r="r" t="t"/>
            <a:pathLst>
              <a:path extrusionOk="0" h="5032375" w="4636009">
                <a:moveTo>
                  <a:pt x="0" y="0"/>
                </a:moveTo>
                <a:lnTo>
                  <a:pt x="4636009" y="0"/>
                </a:lnTo>
                <a:lnTo>
                  <a:pt x="4636009" y="5032375"/>
                </a:lnTo>
                <a:lnTo>
                  <a:pt x="0" y="5032375"/>
                </a:lnTo>
                <a:close/>
              </a:path>
            </a:pathLst>
          </a:custGeom>
          <a:noFill/>
          <a:ln>
            <a:noFill/>
          </a:ln>
        </p:spPr>
      </p:pic>
      <p:pic>
        <p:nvPicPr>
          <p:cNvPr id="328" name="Google Shape;328;p30"/>
          <p:cNvPicPr preferRelativeResize="0"/>
          <p:nvPr/>
        </p:nvPicPr>
        <p:blipFill rotWithShape="1">
          <a:blip r:embed="rId4">
            <a:alphaModFix/>
          </a:blip>
          <a:srcRect b="0" l="0" r="0" t="0"/>
          <a:stretch/>
        </p:blipFill>
        <p:spPr>
          <a:xfrm>
            <a:off x="6886750" y="1083375"/>
            <a:ext cx="4798269" cy="1748750"/>
          </a:xfrm>
          <a:custGeom>
            <a:rect b="b" l="l" r="r" t="t"/>
            <a:pathLst>
              <a:path extrusionOk="0" h="5032375" w="4636009">
                <a:moveTo>
                  <a:pt x="0" y="0"/>
                </a:moveTo>
                <a:lnTo>
                  <a:pt x="4636009" y="0"/>
                </a:lnTo>
                <a:lnTo>
                  <a:pt x="4636009" y="5032375"/>
                </a:lnTo>
                <a:lnTo>
                  <a:pt x="0" y="5032375"/>
                </a:lnTo>
                <a:close/>
              </a:path>
            </a:pathLst>
          </a:custGeom>
          <a:noFill/>
          <a:ln>
            <a:noFill/>
          </a:ln>
        </p:spPr>
      </p:pic>
      <p:sp>
        <p:nvSpPr>
          <p:cNvPr id="329" name="Google Shape;329;p30"/>
          <p:cNvSpPr txBox="1"/>
          <p:nvPr/>
        </p:nvSpPr>
        <p:spPr>
          <a:xfrm>
            <a:off x="6737826" y="714033"/>
            <a:ext cx="15116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Before GridCV</a:t>
            </a:r>
            <a:endParaRPr sz="1800" u="sng">
              <a:solidFill>
                <a:schemeClr val="dk1"/>
              </a:solidFill>
              <a:latin typeface="Calibri"/>
              <a:ea typeface="Calibri"/>
              <a:cs typeface="Calibri"/>
              <a:sym typeface="Calibri"/>
            </a:endParaRPr>
          </a:p>
        </p:txBody>
      </p:sp>
      <p:sp>
        <p:nvSpPr>
          <p:cNvPr id="330" name="Google Shape;330;p30"/>
          <p:cNvSpPr txBox="1"/>
          <p:nvPr/>
        </p:nvSpPr>
        <p:spPr>
          <a:xfrm>
            <a:off x="6832979" y="3425507"/>
            <a:ext cx="1366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rPr>
              <a:t>After GridCV</a:t>
            </a:r>
            <a:endParaRPr sz="1800" u="sng">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31"/>
          <p:cNvSpPr/>
          <p:nvPr/>
        </p:nvSpPr>
        <p:spPr>
          <a:xfrm rot="5400000">
            <a:off x="4802473" y="-4805300"/>
            <a:ext cx="2587052" cy="12192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31"/>
          <p:cNvSpPr txBox="1"/>
          <p:nvPr>
            <p:ph type="title"/>
          </p:nvPr>
        </p:nvSpPr>
        <p:spPr>
          <a:xfrm>
            <a:off x="1808548" y="530942"/>
            <a:ext cx="8574905" cy="178831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Confusion Matrix</a:t>
            </a:r>
            <a:endParaRPr/>
          </a:p>
        </p:txBody>
      </p:sp>
      <p:grpSp>
        <p:nvGrpSpPr>
          <p:cNvPr id="338" name="Google Shape;338;p31"/>
          <p:cNvGrpSpPr/>
          <p:nvPr/>
        </p:nvGrpSpPr>
        <p:grpSpPr>
          <a:xfrm>
            <a:off x="5422392" y="73152"/>
            <a:ext cx="1178966" cy="232963"/>
            <a:chOff x="5422392" y="73152"/>
            <a:chExt cx="1178966" cy="232963"/>
          </a:xfrm>
        </p:grpSpPr>
        <p:sp>
          <p:nvSpPr>
            <p:cNvPr id="339" name="Google Shape;339;p31"/>
            <p:cNvSpPr/>
            <p:nvPr/>
          </p:nvSpPr>
          <p:spPr>
            <a:xfrm>
              <a:off x="592221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1"/>
            <p:cNvSpPr/>
            <p:nvPr/>
          </p:nvSpPr>
          <p:spPr>
            <a:xfrm>
              <a:off x="592221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31"/>
            <p:cNvSpPr/>
            <p:nvPr/>
          </p:nvSpPr>
          <p:spPr>
            <a:xfrm>
              <a:off x="5797258"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31"/>
            <p:cNvSpPr/>
            <p:nvPr/>
          </p:nvSpPr>
          <p:spPr>
            <a:xfrm>
              <a:off x="5797258"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31"/>
            <p:cNvSpPr/>
            <p:nvPr/>
          </p:nvSpPr>
          <p:spPr>
            <a:xfrm>
              <a:off x="567230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31"/>
            <p:cNvSpPr/>
            <p:nvPr/>
          </p:nvSpPr>
          <p:spPr>
            <a:xfrm>
              <a:off x="567230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31"/>
            <p:cNvSpPr/>
            <p:nvPr/>
          </p:nvSpPr>
          <p:spPr>
            <a:xfrm>
              <a:off x="554734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31"/>
            <p:cNvSpPr/>
            <p:nvPr/>
          </p:nvSpPr>
          <p:spPr>
            <a:xfrm>
              <a:off x="554734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31"/>
            <p:cNvSpPr/>
            <p:nvPr/>
          </p:nvSpPr>
          <p:spPr>
            <a:xfrm>
              <a:off x="5422392"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31"/>
            <p:cNvSpPr/>
            <p:nvPr/>
          </p:nvSpPr>
          <p:spPr>
            <a:xfrm>
              <a:off x="5422392"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31"/>
            <p:cNvSpPr/>
            <p:nvPr/>
          </p:nvSpPr>
          <p:spPr>
            <a:xfrm>
              <a:off x="6546990"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31"/>
            <p:cNvSpPr/>
            <p:nvPr/>
          </p:nvSpPr>
          <p:spPr>
            <a:xfrm>
              <a:off x="6546990"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31"/>
            <p:cNvSpPr/>
            <p:nvPr/>
          </p:nvSpPr>
          <p:spPr>
            <a:xfrm>
              <a:off x="6422035"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31"/>
            <p:cNvSpPr/>
            <p:nvPr/>
          </p:nvSpPr>
          <p:spPr>
            <a:xfrm>
              <a:off x="6422035"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31"/>
            <p:cNvSpPr/>
            <p:nvPr/>
          </p:nvSpPr>
          <p:spPr>
            <a:xfrm>
              <a:off x="6297080"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31"/>
            <p:cNvSpPr/>
            <p:nvPr/>
          </p:nvSpPr>
          <p:spPr>
            <a:xfrm>
              <a:off x="6297080"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31"/>
            <p:cNvSpPr/>
            <p:nvPr/>
          </p:nvSpPr>
          <p:spPr>
            <a:xfrm>
              <a:off x="617212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31"/>
            <p:cNvSpPr/>
            <p:nvPr/>
          </p:nvSpPr>
          <p:spPr>
            <a:xfrm>
              <a:off x="617212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31"/>
            <p:cNvSpPr/>
            <p:nvPr/>
          </p:nvSpPr>
          <p:spPr>
            <a:xfrm>
              <a:off x="6047169"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31"/>
            <p:cNvSpPr/>
            <p:nvPr/>
          </p:nvSpPr>
          <p:spPr>
            <a:xfrm>
              <a:off x="6047169"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9" name="Google Shape;359;p31"/>
          <p:cNvSpPr/>
          <p:nvPr/>
        </p:nvSpPr>
        <p:spPr>
          <a:xfrm flipH="1">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31"/>
          <p:cNvSpPr/>
          <p:nvPr/>
        </p:nvSpPr>
        <p:spPr>
          <a:xfrm>
            <a:off x="5264634" y="3019339"/>
            <a:ext cx="1292700" cy="59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1" name="Google Shape;361;p31"/>
          <p:cNvSpPr/>
          <p:nvPr/>
        </p:nvSpPr>
        <p:spPr>
          <a:xfrm>
            <a:off x="6548109" y="3019339"/>
            <a:ext cx="1292700" cy="59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2" name="Google Shape;362;p31"/>
          <p:cNvSpPr/>
          <p:nvPr/>
        </p:nvSpPr>
        <p:spPr>
          <a:xfrm>
            <a:off x="3962859" y="3618439"/>
            <a:ext cx="1292700" cy="12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3" name="Google Shape;363;p31"/>
          <p:cNvSpPr/>
          <p:nvPr/>
        </p:nvSpPr>
        <p:spPr>
          <a:xfrm>
            <a:off x="3962859" y="4911139"/>
            <a:ext cx="1292700" cy="129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4" name="Google Shape;364;p31"/>
          <p:cNvSpPr txBox="1"/>
          <p:nvPr/>
        </p:nvSpPr>
        <p:spPr>
          <a:xfrm>
            <a:off x="5255559" y="2583539"/>
            <a:ext cx="2585100" cy="2835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1200"/>
              </a:spcAft>
              <a:buClr>
                <a:schemeClr val="dk1"/>
              </a:buClr>
              <a:buSzPts val="275"/>
              <a:buFont typeface="Arial"/>
              <a:buNone/>
            </a:pPr>
            <a:r>
              <a:rPr b="1" lang="en-US" sz="1400">
                <a:solidFill>
                  <a:schemeClr val="dk1"/>
                </a:solidFill>
                <a:latin typeface="Calibri"/>
                <a:ea typeface="Calibri"/>
                <a:cs typeface="Calibri"/>
                <a:sym typeface="Calibri"/>
              </a:rPr>
              <a:t>Model Prediction</a:t>
            </a:r>
            <a:endParaRPr/>
          </a:p>
        </p:txBody>
      </p:sp>
      <p:sp>
        <p:nvSpPr>
          <p:cNvPr id="365" name="Google Shape;365;p31"/>
          <p:cNvSpPr/>
          <p:nvPr/>
        </p:nvSpPr>
        <p:spPr>
          <a:xfrm>
            <a:off x="5255547" y="3618439"/>
            <a:ext cx="1292700" cy="1292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6" name="Google Shape;366;p31"/>
          <p:cNvSpPr/>
          <p:nvPr/>
        </p:nvSpPr>
        <p:spPr>
          <a:xfrm>
            <a:off x="6548109" y="3618439"/>
            <a:ext cx="1292700" cy="1292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7" name="Google Shape;367;p31"/>
          <p:cNvSpPr/>
          <p:nvPr/>
        </p:nvSpPr>
        <p:spPr>
          <a:xfrm>
            <a:off x="5255547" y="4911002"/>
            <a:ext cx="1292700" cy="1292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8" name="Google Shape;368;p31"/>
          <p:cNvSpPr/>
          <p:nvPr/>
        </p:nvSpPr>
        <p:spPr>
          <a:xfrm>
            <a:off x="6548109" y="4911002"/>
            <a:ext cx="1292700" cy="1292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9" name="Google Shape;369;p31"/>
          <p:cNvSpPr txBox="1"/>
          <p:nvPr/>
        </p:nvSpPr>
        <p:spPr>
          <a:xfrm>
            <a:off x="5255559" y="3069764"/>
            <a:ext cx="1292700" cy="554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200"/>
              <a:buFont typeface="Open Sans"/>
              <a:buNone/>
            </a:pPr>
            <a:r>
              <a:rPr lang="en-US" sz="1200">
                <a:solidFill>
                  <a:schemeClr val="dk1"/>
                </a:solidFill>
                <a:latin typeface="Open Sans"/>
                <a:ea typeface="Open Sans"/>
                <a:cs typeface="Open Sans"/>
                <a:sym typeface="Open Sans"/>
              </a:rPr>
              <a:t>Bad Quality </a:t>
            </a:r>
            <a:endParaRPr sz="1200">
              <a:solidFill>
                <a:schemeClr val="dk1"/>
              </a:solidFill>
              <a:latin typeface="Open Sans"/>
              <a:ea typeface="Open Sans"/>
              <a:cs typeface="Open Sans"/>
              <a:sym typeface="Open Sans"/>
            </a:endParaRPr>
          </a:p>
          <a:p>
            <a:pPr indent="0" lvl="0" marL="0" marR="0" rtl="0" algn="ctr">
              <a:spcBef>
                <a:spcPts val="0"/>
              </a:spcBef>
              <a:spcAft>
                <a:spcPts val="0"/>
              </a:spcAft>
              <a:buClr>
                <a:schemeClr val="dk1"/>
              </a:buClr>
              <a:buSzPts val="1200"/>
              <a:buFont typeface="Open Sans"/>
              <a:buNone/>
            </a:pPr>
            <a:r>
              <a:rPr lang="en-US" sz="1200">
                <a:solidFill>
                  <a:schemeClr val="dk1"/>
                </a:solidFill>
                <a:latin typeface="Open Sans"/>
                <a:ea typeface="Open Sans"/>
                <a:cs typeface="Open Sans"/>
                <a:sym typeface="Open Sans"/>
              </a:rPr>
              <a:t>(0)</a:t>
            </a:r>
            <a:endParaRPr sz="1100">
              <a:solidFill>
                <a:schemeClr val="dk1"/>
              </a:solidFill>
              <a:latin typeface="Open Sans"/>
              <a:ea typeface="Open Sans"/>
              <a:cs typeface="Open Sans"/>
              <a:sym typeface="Open Sans"/>
            </a:endParaRPr>
          </a:p>
        </p:txBody>
      </p:sp>
      <p:sp>
        <p:nvSpPr>
          <p:cNvPr id="370" name="Google Shape;370;p31"/>
          <p:cNvSpPr txBox="1"/>
          <p:nvPr/>
        </p:nvSpPr>
        <p:spPr>
          <a:xfrm>
            <a:off x="6548109" y="3069775"/>
            <a:ext cx="1292700" cy="554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200"/>
              <a:buFont typeface="Open Sans"/>
              <a:buNone/>
            </a:pPr>
            <a:r>
              <a:rPr lang="en-US" sz="1200">
                <a:solidFill>
                  <a:schemeClr val="dk1"/>
                </a:solidFill>
                <a:latin typeface="Open Sans"/>
                <a:ea typeface="Open Sans"/>
                <a:cs typeface="Open Sans"/>
                <a:sym typeface="Open Sans"/>
              </a:rPr>
              <a:t>Good Quality (1)</a:t>
            </a:r>
            <a:endParaRPr sz="1100">
              <a:solidFill>
                <a:schemeClr val="dk1"/>
              </a:solidFill>
              <a:latin typeface="Open Sans"/>
              <a:ea typeface="Open Sans"/>
              <a:cs typeface="Open Sans"/>
              <a:sym typeface="Open Sans"/>
            </a:endParaRPr>
          </a:p>
        </p:txBody>
      </p:sp>
      <p:sp>
        <p:nvSpPr>
          <p:cNvPr id="371" name="Google Shape;371;p31"/>
          <p:cNvSpPr txBox="1"/>
          <p:nvPr/>
        </p:nvSpPr>
        <p:spPr>
          <a:xfrm>
            <a:off x="3962859" y="3919989"/>
            <a:ext cx="1292700" cy="554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200"/>
              <a:buFont typeface="Open Sans"/>
              <a:buNone/>
            </a:pPr>
            <a:r>
              <a:rPr lang="en-US" sz="1200">
                <a:solidFill>
                  <a:schemeClr val="dk1"/>
                </a:solidFill>
                <a:latin typeface="Open Sans"/>
                <a:ea typeface="Open Sans"/>
                <a:cs typeface="Open Sans"/>
                <a:sym typeface="Open Sans"/>
              </a:rPr>
              <a:t>Bad Quality </a:t>
            </a:r>
            <a:endParaRPr sz="1200">
              <a:solidFill>
                <a:schemeClr val="dk1"/>
              </a:solidFill>
              <a:latin typeface="Open Sans"/>
              <a:ea typeface="Open Sans"/>
              <a:cs typeface="Open Sans"/>
              <a:sym typeface="Open Sans"/>
            </a:endParaRPr>
          </a:p>
          <a:p>
            <a:pPr indent="0" lvl="0" marL="0" marR="0" rtl="0" algn="ctr">
              <a:spcBef>
                <a:spcPts val="0"/>
              </a:spcBef>
              <a:spcAft>
                <a:spcPts val="0"/>
              </a:spcAft>
              <a:buClr>
                <a:schemeClr val="dk1"/>
              </a:buClr>
              <a:buSzPts val="1200"/>
              <a:buFont typeface="Open Sans"/>
              <a:buNone/>
            </a:pPr>
            <a:r>
              <a:rPr lang="en-US" sz="1200">
                <a:solidFill>
                  <a:schemeClr val="dk1"/>
                </a:solidFill>
                <a:latin typeface="Open Sans"/>
                <a:ea typeface="Open Sans"/>
                <a:cs typeface="Open Sans"/>
                <a:sym typeface="Open Sans"/>
              </a:rPr>
              <a:t>(0)</a:t>
            </a:r>
            <a:endParaRPr sz="1100">
              <a:solidFill>
                <a:schemeClr val="dk1"/>
              </a:solidFill>
              <a:latin typeface="Open Sans"/>
              <a:ea typeface="Open Sans"/>
              <a:cs typeface="Open Sans"/>
              <a:sym typeface="Open Sans"/>
            </a:endParaRPr>
          </a:p>
        </p:txBody>
      </p:sp>
      <p:sp>
        <p:nvSpPr>
          <p:cNvPr id="372" name="Google Shape;372;p31"/>
          <p:cNvSpPr txBox="1"/>
          <p:nvPr/>
        </p:nvSpPr>
        <p:spPr>
          <a:xfrm>
            <a:off x="3962859" y="5239300"/>
            <a:ext cx="1292700" cy="554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200"/>
              <a:buFont typeface="Open Sans"/>
              <a:buNone/>
            </a:pPr>
            <a:r>
              <a:rPr lang="en-US" sz="1200">
                <a:solidFill>
                  <a:schemeClr val="dk1"/>
                </a:solidFill>
                <a:latin typeface="Open Sans"/>
                <a:ea typeface="Open Sans"/>
                <a:cs typeface="Open Sans"/>
                <a:sym typeface="Open Sans"/>
              </a:rPr>
              <a:t>Good Quality (1)</a:t>
            </a:r>
            <a:endParaRPr sz="1100">
              <a:solidFill>
                <a:schemeClr val="dk1"/>
              </a:solidFill>
              <a:latin typeface="Open Sans"/>
              <a:ea typeface="Open Sans"/>
              <a:cs typeface="Open Sans"/>
              <a:sym typeface="Open Sans"/>
            </a:endParaRPr>
          </a:p>
        </p:txBody>
      </p:sp>
      <p:sp>
        <p:nvSpPr>
          <p:cNvPr id="373" name="Google Shape;373;p31"/>
          <p:cNvSpPr txBox="1"/>
          <p:nvPr/>
        </p:nvSpPr>
        <p:spPr>
          <a:xfrm>
            <a:off x="2430634" y="4358314"/>
            <a:ext cx="1407900" cy="1014600"/>
          </a:xfrm>
          <a:prstGeom prst="rect">
            <a:avLst/>
          </a:prstGeom>
          <a:noFill/>
          <a:ln>
            <a:noFill/>
          </a:ln>
        </p:spPr>
        <p:txBody>
          <a:bodyPr anchorCtr="0" anchor="t" bIns="91425" lIns="91425" spcFirstLastPara="1" rIns="91425" wrap="square" tIns="91425">
            <a:noAutofit/>
          </a:bodyPr>
          <a:lstStyle/>
          <a:p>
            <a:pPr indent="0" lvl="0" marL="0" marR="0" rtl="0" algn="ctr">
              <a:lnSpc>
                <a:spcPct val="95000"/>
              </a:lnSpc>
              <a:spcBef>
                <a:spcPts val="0"/>
              </a:spcBef>
              <a:spcAft>
                <a:spcPts val="1200"/>
              </a:spcAft>
              <a:buClr>
                <a:schemeClr val="dk1"/>
              </a:buClr>
              <a:buSzPts val="275"/>
              <a:buFont typeface="Arial"/>
              <a:buNone/>
            </a:pPr>
            <a:r>
              <a:rPr b="1" lang="en-US" sz="1400">
                <a:solidFill>
                  <a:schemeClr val="dk1"/>
                </a:solidFill>
                <a:latin typeface="Calibri"/>
                <a:ea typeface="Calibri"/>
                <a:cs typeface="Calibri"/>
                <a:sym typeface="Calibri"/>
              </a:rPr>
              <a:t>Actual Wine Quality</a:t>
            </a:r>
            <a:endParaRPr/>
          </a:p>
        </p:txBody>
      </p:sp>
      <p:sp>
        <p:nvSpPr>
          <p:cNvPr id="374" name="Google Shape;374;p31"/>
          <p:cNvSpPr txBox="1"/>
          <p:nvPr/>
        </p:nvSpPr>
        <p:spPr>
          <a:xfrm>
            <a:off x="5302734" y="3978989"/>
            <a:ext cx="1292700" cy="64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Open Sans"/>
              <a:buNone/>
            </a:pPr>
            <a:r>
              <a:rPr b="1" lang="en-US" sz="1200">
                <a:solidFill>
                  <a:schemeClr val="dk1"/>
                </a:solidFill>
                <a:latin typeface="Open Sans"/>
                <a:ea typeface="Open Sans"/>
                <a:cs typeface="Open Sans"/>
                <a:sym typeface="Open Sans"/>
              </a:rPr>
              <a:t>True  Negative</a:t>
            </a:r>
            <a:endParaRPr b="1" sz="1200">
              <a:solidFill>
                <a:schemeClr val="dk1"/>
              </a:solidFill>
              <a:latin typeface="Open Sans"/>
              <a:ea typeface="Open Sans"/>
              <a:cs typeface="Open Sans"/>
              <a:sym typeface="Open Sans"/>
            </a:endParaRPr>
          </a:p>
          <a:p>
            <a:pPr indent="0" lvl="0" marL="0" marR="0" rtl="0" algn="l">
              <a:spcBef>
                <a:spcPts val="0"/>
              </a:spcBef>
              <a:spcAft>
                <a:spcPts val="0"/>
              </a:spcAft>
              <a:buClr>
                <a:schemeClr val="dk1"/>
              </a:buClr>
              <a:buSzPts val="900"/>
              <a:buFont typeface="Open Sans"/>
              <a:buNone/>
            </a:pPr>
            <a:r>
              <a:rPr lang="en-US" sz="900">
                <a:solidFill>
                  <a:schemeClr val="dk1"/>
                </a:solidFill>
                <a:latin typeface="Open Sans"/>
                <a:ea typeface="Open Sans"/>
                <a:cs typeface="Open Sans"/>
                <a:sym typeface="Open Sans"/>
              </a:rPr>
              <a:t>Correctly predicted </a:t>
            </a:r>
            <a:endParaRPr sz="900">
              <a:solidFill>
                <a:schemeClr val="dk1"/>
              </a:solidFill>
              <a:latin typeface="Open Sans"/>
              <a:ea typeface="Open Sans"/>
              <a:cs typeface="Open Sans"/>
              <a:sym typeface="Open Sans"/>
            </a:endParaRPr>
          </a:p>
          <a:p>
            <a:pPr indent="0" lvl="0" marL="0" marR="0" rtl="0" algn="l">
              <a:spcBef>
                <a:spcPts val="0"/>
              </a:spcBef>
              <a:spcAft>
                <a:spcPts val="0"/>
              </a:spcAft>
              <a:buClr>
                <a:schemeClr val="dk1"/>
              </a:buClr>
              <a:buSzPts val="900"/>
              <a:buFont typeface="Open Sans"/>
              <a:buNone/>
            </a:pPr>
            <a:r>
              <a:rPr lang="en-US" sz="900">
                <a:solidFill>
                  <a:schemeClr val="dk1"/>
                </a:solidFill>
                <a:latin typeface="Open Sans"/>
                <a:ea typeface="Open Sans"/>
                <a:cs typeface="Open Sans"/>
                <a:sym typeface="Open Sans"/>
              </a:rPr>
              <a:t>Bad Quality</a:t>
            </a:r>
            <a:endParaRPr sz="900">
              <a:solidFill>
                <a:schemeClr val="dk1"/>
              </a:solidFill>
              <a:latin typeface="Open Sans"/>
              <a:ea typeface="Open Sans"/>
              <a:cs typeface="Open Sans"/>
              <a:sym typeface="Open Sans"/>
            </a:endParaRPr>
          </a:p>
        </p:txBody>
      </p:sp>
      <p:sp>
        <p:nvSpPr>
          <p:cNvPr id="375" name="Google Shape;375;p31"/>
          <p:cNvSpPr txBox="1"/>
          <p:nvPr/>
        </p:nvSpPr>
        <p:spPr>
          <a:xfrm>
            <a:off x="6586209" y="3978989"/>
            <a:ext cx="1368900" cy="64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Open Sans"/>
              <a:buNone/>
            </a:pPr>
            <a:r>
              <a:rPr b="1" lang="en-US" sz="1200">
                <a:solidFill>
                  <a:schemeClr val="dk1"/>
                </a:solidFill>
                <a:latin typeface="Open Sans"/>
                <a:ea typeface="Open Sans"/>
                <a:cs typeface="Open Sans"/>
                <a:sym typeface="Open Sans"/>
              </a:rPr>
              <a:t>False Positive</a:t>
            </a:r>
            <a:endParaRPr b="1" sz="1200">
              <a:solidFill>
                <a:schemeClr val="dk1"/>
              </a:solidFill>
              <a:latin typeface="Open Sans"/>
              <a:ea typeface="Open Sans"/>
              <a:cs typeface="Open Sans"/>
              <a:sym typeface="Open Sans"/>
            </a:endParaRPr>
          </a:p>
          <a:p>
            <a:pPr indent="0" lvl="0" marL="0" marR="0" rtl="0" algn="l">
              <a:spcBef>
                <a:spcPts val="0"/>
              </a:spcBef>
              <a:spcAft>
                <a:spcPts val="0"/>
              </a:spcAft>
              <a:buClr>
                <a:schemeClr val="dk1"/>
              </a:buClr>
              <a:buSzPts val="900"/>
              <a:buFont typeface="Open Sans"/>
              <a:buNone/>
            </a:pPr>
            <a:r>
              <a:rPr lang="en-US" sz="900">
                <a:solidFill>
                  <a:schemeClr val="dk1"/>
                </a:solidFill>
                <a:latin typeface="Open Sans"/>
                <a:ea typeface="Open Sans"/>
                <a:cs typeface="Open Sans"/>
                <a:sym typeface="Open Sans"/>
              </a:rPr>
              <a:t>Incorrectly predicted </a:t>
            </a:r>
            <a:endParaRPr sz="900">
              <a:solidFill>
                <a:schemeClr val="dk1"/>
              </a:solidFill>
              <a:latin typeface="Open Sans"/>
              <a:ea typeface="Open Sans"/>
              <a:cs typeface="Open Sans"/>
              <a:sym typeface="Open Sans"/>
            </a:endParaRPr>
          </a:p>
          <a:p>
            <a:pPr indent="0" lvl="0" marL="0" marR="0" rtl="0" algn="l">
              <a:spcBef>
                <a:spcPts val="0"/>
              </a:spcBef>
              <a:spcAft>
                <a:spcPts val="0"/>
              </a:spcAft>
              <a:buClr>
                <a:schemeClr val="dk1"/>
              </a:buClr>
              <a:buSzPts val="900"/>
              <a:buFont typeface="Open Sans"/>
              <a:buNone/>
            </a:pPr>
            <a:r>
              <a:rPr lang="en-US" sz="900">
                <a:solidFill>
                  <a:schemeClr val="dk1"/>
                </a:solidFill>
                <a:latin typeface="Open Sans"/>
                <a:ea typeface="Open Sans"/>
                <a:cs typeface="Open Sans"/>
                <a:sym typeface="Open Sans"/>
              </a:rPr>
              <a:t>Good Quality</a:t>
            </a:r>
            <a:endParaRPr sz="900">
              <a:solidFill>
                <a:schemeClr val="dk1"/>
              </a:solidFill>
              <a:latin typeface="Open Sans"/>
              <a:ea typeface="Open Sans"/>
              <a:cs typeface="Open Sans"/>
              <a:sym typeface="Open Sans"/>
            </a:endParaRPr>
          </a:p>
        </p:txBody>
      </p:sp>
      <p:sp>
        <p:nvSpPr>
          <p:cNvPr id="376" name="Google Shape;376;p31"/>
          <p:cNvSpPr txBox="1"/>
          <p:nvPr/>
        </p:nvSpPr>
        <p:spPr>
          <a:xfrm>
            <a:off x="5264634" y="5286039"/>
            <a:ext cx="1292700" cy="64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Open Sans"/>
              <a:buNone/>
            </a:pPr>
            <a:r>
              <a:rPr b="1" lang="en-US" sz="1200">
                <a:solidFill>
                  <a:schemeClr val="dk1"/>
                </a:solidFill>
                <a:latin typeface="Open Sans"/>
                <a:ea typeface="Open Sans"/>
                <a:cs typeface="Open Sans"/>
                <a:sym typeface="Open Sans"/>
              </a:rPr>
              <a:t>False Negative</a:t>
            </a:r>
            <a:endParaRPr b="1" sz="1200">
              <a:solidFill>
                <a:schemeClr val="dk1"/>
              </a:solidFill>
              <a:latin typeface="Open Sans"/>
              <a:ea typeface="Open Sans"/>
              <a:cs typeface="Open Sans"/>
              <a:sym typeface="Open Sans"/>
            </a:endParaRPr>
          </a:p>
          <a:p>
            <a:pPr indent="0" lvl="0" marL="0" marR="0" rtl="0" algn="l">
              <a:spcBef>
                <a:spcPts val="0"/>
              </a:spcBef>
              <a:spcAft>
                <a:spcPts val="0"/>
              </a:spcAft>
              <a:buClr>
                <a:schemeClr val="dk1"/>
              </a:buClr>
              <a:buSzPts val="900"/>
              <a:buFont typeface="Open Sans"/>
              <a:buNone/>
            </a:pPr>
            <a:r>
              <a:rPr lang="en-US" sz="900">
                <a:solidFill>
                  <a:schemeClr val="dk1"/>
                </a:solidFill>
                <a:latin typeface="Open Sans"/>
                <a:ea typeface="Open Sans"/>
                <a:cs typeface="Open Sans"/>
                <a:sym typeface="Open Sans"/>
              </a:rPr>
              <a:t>Incorrectly predicted </a:t>
            </a:r>
            <a:endParaRPr sz="900">
              <a:solidFill>
                <a:schemeClr val="dk1"/>
              </a:solidFill>
              <a:latin typeface="Open Sans"/>
              <a:ea typeface="Open Sans"/>
              <a:cs typeface="Open Sans"/>
              <a:sym typeface="Open Sans"/>
            </a:endParaRPr>
          </a:p>
          <a:p>
            <a:pPr indent="0" lvl="0" marL="0" marR="0" rtl="0" algn="l">
              <a:spcBef>
                <a:spcPts val="0"/>
              </a:spcBef>
              <a:spcAft>
                <a:spcPts val="0"/>
              </a:spcAft>
              <a:buClr>
                <a:schemeClr val="dk1"/>
              </a:buClr>
              <a:buSzPts val="900"/>
              <a:buFont typeface="Open Sans"/>
              <a:buNone/>
            </a:pPr>
            <a:r>
              <a:rPr lang="en-US" sz="900">
                <a:solidFill>
                  <a:schemeClr val="dk1"/>
                </a:solidFill>
                <a:latin typeface="Open Sans"/>
                <a:ea typeface="Open Sans"/>
                <a:cs typeface="Open Sans"/>
                <a:sym typeface="Open Sans"/>
              </a:rPr>
              <a:t>Bad Quality</a:t>
            </a:r>
            <a:endParaRPr sz="900">
              <a:solidFill>
                <a:schemeClr val="dk1"/>
              </a:solidFill>
              <a:latin typeface="Open Sans"/>
              <a:ea typeface="Open Sans"/>
              <a:cs typeface="Open Sans"/>
              <a:sym typeface="Open Sans"/>
            </a:endParaRPr>
          </a:p>
        </p:txBody>
      </p:sp>
      <p:sp>
        <p:nvSpPr>
          <p:cNvPr id="377" name="Google Shape;377;p31"/>
          <p:cNvSpPr txBox="1"/>
          <p:nvPr/>
        </p:nvSpPr>
        <p:spPr>
          <a:xfrm>
            <a:off x="6548109" y="5286039"/>
            <a:ext cx="1292700" cy="64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Open Sans"/>
              <a:buNone/>
            </a:pPr>
            <a:r>
              <a:rPr b="1" lang="en-US" sz="1200">
                <a:solidFill>
                  <a:schemeClr val="dk1"/>
                </a:solidFill>
                <a:latin typeface="Open Sans"/>
                <a:ea typeface="Open Sans"/>
                <a:cs typeface="Open Sans"/>
                <a:sym typeface="Open Sans"/>
              </a:rPr>
              <a:t>True Positive</a:t>
            </a:r>
            <a:endParaRPr b="1" sz="1200">
              <a:solidFill>
                <a:schemeClr val="dk1"/>
              </a:solidFill>
              <a:latin typeface="Open Sans"/>
              <a:ea typeface="Open Sans"/>
              <a:cs typeface="Open Sans"/>
              <a:sym typeface="Open Sans"/>
            </a:endParaRPr>
          </a:p>
          <a:p>
            <a:pPr indent="0" lvl="0" marL="0" marR="0" rtl="0" algn="l">
              <a:spcBef>
                <a:spcPts val="0"/>
              </a:spcBef>
              <a:spcAft>
                <a:spcPts val="0"/>
              </a:spcAft>
              <a:buClr>
                <a:schemeClr val="dk1"/>
              </a:buClr>
              <a:buSzPts val="900"/>
              <a:buFont typeface="Open Sans"/>
              <a:buNone/>
            </a:pPr>
            <a:r>
              <a:rPr lang="en-US" sz="900">
                <a:solidFill>
                  <a:schemeClr val="dk1"/>
                </a:solidFill>
                <a:latin typeface="Open Sans"/>
                <a:ea typeface="Open Sans"/>
                <a:cs typeface="Open Sans"/>
                <a:sym typeface="Open Sans"/>
              </a:rPr>
              <a:t>Correctly predicted </a:t>
            </a:r>
            <a:endParaRPr sz="900">
              <a:solidFill>
                <a:schemeClr val="dk1"/>
              </a:solidFill>
              <a:latin typeface="Open Sans"/>
              <a:ea typeface="Open Sans"/>
              <a:cs typeface="Open Sans"/>
              <a:sym typeface="Open Sans"/>
            </a:endParaRPr>
          </a:p>
          <a:p>
            <a:pPr indent="0" lvl="0" marL="0" marR="0" rtl="0" algn="l">
              <a:spcBef>
                <a:spcPts val="0"/>
              </a:spcBef>
              <a:spcAft>
                <a:spcPts val="0"/>
              </a:spcAft>
              <a:buClr>
                <a:schemeClr val="dk1"/>
              </a:buClr>
              <a:buSzPts val="900"/>
              <a:buFont typeface="Open Sans"/>
              <a:buNone/>
            </a:pPr>
            <a:r>
              <a:rPr lang="en-US" sz="900">
                <a:solidFill>
                  <a:schemeClr val="dk1"/>
                </a:solidFill>
                <a:latin typeface="Open Sans"/>
                <a:ea typeface="Open Sans"/>
                <a:cs typeface="Open Sans"/>
                <a:sym typeface="Open Sans"/>
              </a:rPr>
              <a:t>Good Quality</a:t>
            </a:r>
            <a:endParaRPr sz="9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32"/>
          <p:cNvSpPr/>
          <p:nvPr/>
        </p:nvSpPr>
        <p:spPr>
          <a:xfrm>
            <a:off x="1525"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32"/>
          <p:cNvSpPr/>
          <p:nvPr/>
        </p:nvSpPr>
        <p:spPr>
          <a:xfrm>
            <a:off x="0" y="0"/>
            <a:ext cx="12192000" cy="2036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2"/>
          <p:cNvSpPr txBox="1"/>
          <p:nvPr>
            <p:ph type="title"/>
          </p:nvPr>
        </p:nvSpPr>
        <p:spPr>
          <a:xfrm>
            <a:off x="594360" y="339117"/>
            <a:ext cx="11003280" cy="161989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Testing Results</a:t>
            </a:r>
            <a:endParaRPr/>
          </a:p>
        </p:txBody>
      </p:sp>
      <p:grpSp>
        <p:nvGrpSpPr>
          <p:cNvPr id="385" name="Google Shape;385;p32"/>
          <p:cNvGrpSpPr/>
          <p:nvPr/>
        </p:nvGrpSpPr>
        <p:grpSpPr>
          <a:xfrm>
            <a:off x="56167" y="484631"/>
            <a:ext cx="242107" cy="1340860"/>
            <a:chOff x="56167" y="484631"/>
            <a:chExt cx="242107" cy="1340860"/>
          </a:xfrm>
        </p:grpSpPr>
        <p:sp>
          <p:nvSpPr>
            <p:cNvPr id="386" name="Google Shape;386;p32"/>
            <p:cNvSpPr/>
            <p:nvPr/>
          </p:nvSpPr>
          <p:spPr>
            <a:xfrm rot="5400000">
              <a:off x="237744" y="105439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32"/>
            <p:cNvSpPr/>
            <p:nvPr/>
          </p:nvSpPr>
          <p:spPr>
            <a:xfrm rot="5400000">
              <a:off x="54864" y="105439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32"/>
            <p:cNvSpPr/>
            <p:nvPr/>
          </p:nvSpPr>
          <p:spPr>
            <a:xfrm rot="5400000">
              <a:off x="237744" y="91227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32"/>
            <p:cNvSpPr/>
            <p:nvPr/>
          </p:nvSpPr>
          <p:spPr>
            <a:xfrm rot="5400000">
              <a:off x="54864" y="91227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32"/>
            <p:cNvSpPr/>
            <p:nvPr/>
          </p:nvSpPr>
          <p:spPr>
            <a:xfrm rot="5400000">
              <a:off x="237744" y="77016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32"/>
            <p:cNvSpPr/>
            <p:nvPr/>
          </p:nvSpPr>
          <p:spPr>
            <a:xfrm rot="5400000">
              <a:off x="54864" y="77016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32"/>
            <p:cNvSpPr/>
            <p:nvPr/>
          </p:nvSpPr>
          <p:spPr>
            <a:xfrm rot="5400000">
              <a:off x="237744" y="62804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32"/>
            <p:cNvSpPr/>
            <p:nvPr/>
          </p:nvSpPr>
          <p:spPr>
            <a:xfrm rot="5400000">
              <a:off x="54864" y="62804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Google Shape;394;p32"/>
            <p:cNvSpPr/>
            <p:nvPr/>
          </p:nvSpPr>
          <p:spPr>
            <a:xfrm rot="5400000">
              <a:off x="237744" y="48593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32"/>
            <p:cNvSpPr/>
            <p:nvPr/>
          </p:nvSpPr>
          <p:spPr>
            <a:xfrm rot="5400000">
              <a:off x="54864" y="48593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32"/>
            <p:cNvSpPr/>
            <p:nvPr/>
          </p:nvSpPr>
          <p:spPr>
            <a:xfrm rot="5400000">
              <a:off x="237744" y="176496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32"/>
            <p:cNvSpPr/>
            <p:nvPr/>
          </p:nvSpPr>
          <p:spPr>
            <a:xfrm rot="5400000">
              <a:off x="54864" y="176496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32"/>
            <p:cNvSpPr/>
            <p:nvPr/>
          </p:nvSpPr>
          <p:spPr>
            <a:xfrm rot="5400000">
              <a:off x="237744" y="162284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32"/>
            <p:cNvSpPr/>
            <p:nvPr/>
          </p:nvSpPr>
          <p:spPr>
            <a:xfrm rot="5400000">
              <a:off x="54864" y="162284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32"/>
            <p:cNvSpPr/>
            <p:nvPr/>
          </p:nvSpPr>
          <p:spPr>
            <a:xfrm rot="5400000">
              <a:off x="237744" y="148073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32"/>
            <p:cNvSpPr/>
            <p:nvPr/>
          </p:nvSpPr>
          <p:spPr>
            <a:xfrm rot="5400000">
              <a:off x="54864" y="148073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32"/>
            <p:cNvSpPr/>
            <p:nvPr/>
          </p:nvSpPr>
          <p:spPr>
            <a:xfrm rot="5400000">
              <a:off x="237744" y="133861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32"/>
            <p:cNvSpPr/>
            <p:nvPr/>
          </p:nvSpPr>
          <p:spPr>
            <a:xfrm rot="5400000">
              <a:off x="54864" y="133861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32"/>
            <p:cNvSpPr/>
            <p:nvPr/>
          </p:nvSpPr>
          <p:spPr>
            <a:xfrm rot="5400000">
              <a:off x="237744" y="119650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32"/>
            <p:cNvSpPr/>
            <p:nvPr/>
          </p:nvSpPr>
          <p:spPr>
            <a:xfrm rot="5400000">
              <a:off x="54864" y="119650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6" name="Google Shape;406;p32"/>
          <p:cNvSpPr/>
          <p:nvPr/>
        </p:nvSpPr>
        <p:spPr>
          <a:xfrm>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407" name="Google Shape;407;p32"/>
          <p:cNvGraphicFramePr/>
          <p:nvPr/>
        </p:nvGraphicFramePr>
        <p:xfrm>
          <a:off x="878575" y="2110821"/>
          <a:ext cx="3000000" cy="3000000"/>
        </p:xfrm>
        <a:graphic>
          <a:graphicData uri="http://schemas.openxmlformats.org/drawingml/2006/table">
            <a:tbl>
              <a:tblPr>
                <a:noFill/>
                <a:tableStyleId>{D692950F-2A2A-4CE4-B7EA-A4114C1890D5}</a:tableStyleId>
              </a:tblPr>
              <a:tblGrid>
                <a:gridCol w="2856400"/>
                <a:gridCol w="2102625"/>
                <a:gridCol w="2279975"/>
              </a:tblGrid>
              <a:tr h="381000">
                <a:tc>
                  <a:txBody>
                    <a:bodyPr/>
                    <a:lstStyle/>
                    <a:p>
                      <a:pPr indent="0" lvl="0" marL="0" marR="0" rtl="0" algn="l">
                        <a:spcBef>
                          <a:spcPts val="0"/>
                        </a:spcBef>
                        <a:spcAft>
                          <a:spcPts val="0"/>
                        </a:spcAft>
                        <a:buClr>
                          <a:schemeClr val="dk1"/>
                        </a:buClr>
                        <a:buSzPts val="1200"/>
                        <a:buFont typeface="Calibri"/>
                        <a:buNone/>
                      </a:pPr>
                      <a:r>
                        <a:rPr b="1" lang="en-US" sz="1200" u="none" cap="none" strike="noStrike"/>
                        <a:t>Deep Learning</a:t>
                      </a:r>
                      <a:r>
                        <a:rPr lang="en-US" sz="1200" u="none" cap="none" strike="noStrike"/>
                        <a:t> (n=1,625)</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Predicted: (Bad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Predicted: (Good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381000">
                <a:tc>
                  <a:txBody>
                    <a:bodyPr/>
                    <a:lstStyle/>
                    <a:p>
                      <a:pPr indent="0" lvl="0" marL="0" marR="0" rtl="0" algn="l">
                        <a:spcBef>
                          <a:spcPts val="0"/>
                        </a:spcBef>
                        <a:spcAft>
                          <a:spcPts val="0"/>
                        </a:spcAft>
                        <a:buClr>
                          <a:schemeClr val="dk1"/>
                        </a:buClr>
                        <a:buSzPts val="1200"/>
                        <a:buFont typeface="Calibri"/>
                        <a:buNone/>
                      </a:pPr>
                      <a:r>
                        <a:rPr lang="en-US" sz="1200" u="none" cap="none" strike="noStrike"/>
                        <a:t>Actual: (Bad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1,244 (77%)</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62 (3%)</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chemeClr val="dk1"/>
                        </a:buClr>
                        <a:buSzPts val="1200"/>
                        <a:buFont typeface="Calibri"/>
                        <a:buNone/>
                      </a:pPr>
                      <a:r>
                        <a:rPr lang="en-US" sz="1200" u="none" cap="none" strike="noStrike"/>
                        <a:t>Actual: (Good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211 (13%)</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108 (7%)</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08" name="Google Shape;408;p32"/>
          <p:cNvGraphicFramePr/>
          <p:nvPr/>
        </p:nvGraphicFramePr>
        <p:xfrm>
          <a:off x="878575" y="3581171"/>
          <a:ext cx="3000000" cy="3000000"/>
        </p:xfrm>
        <a:graphic>
          <a:graphicData uri="http://schemas.openxmlformats.org/drawingml/2006/table">
            <a:tbl>
              <a:tblPr>
                <a:noFill/>
                <a:tableStyleId>{D692950F-2A2A-4CE4-B7EA-A4114C1890D5}</a:tableStyleId>
              </a:tblPr>
              <a:tblGrid>
                <a:gridCol w="2856400"/>
                <a:gridCol w="2102625"/>
                <a:gridCol w="2279975"/>
              </a:tblGrid>
              <a:tr h="381000">
                <a:tc>
                  <a:txBody>
                    <a:bodyPr/>
                    <a:lstStyle/>
                    <a:p>
                      <a:pPr indent="0" lvl="0" marL="0" marR="0" rtl="0" algn="l">
                        <a:spcBef>
                          <a:spcPts val="0"/>
                        </a:spcBef>
                        <a:spcAft>
                          <a:spcPts val="0"/>
                        </a:spcAft>
                        <a:buClr>
                          <a:schemeClr val="dk1"/>
                        </a:buClr>
                        <a:buSzPts val="1200"/>
                        <a:buFont typeface="Calibri"/>
                        <a:buNone/>
                      </a:pPr>
                      <a:r>
                        <a:rPr b="1" lang="en-US" sz="1200" u="none" cap="none" strike="noStrike"/>
                        <a:t>SVM</a:t>
                      </a:r>
                      <a:r>
                        <a:rPr lang="en-US" sz="1200" u="none" cap="none" strike="noStrike"/>
                        <a:t> (n=1,625)</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Predicted: (Bad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Predicted: (Good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381000">
                <a:tc>
                  <a:txBody>
                    <a:bodyPr/>
                    <a:lstStyle/>
                    <a:p>
                      <a:pPr indent="0" lvl="0" marL="0" marR="0" rtl="0" algn="l">
                        <a:spcBef>
                          <a:spcPts val="0"/>
                        </a:spcBef>
                        <a:spcAft>
                          <a:spcPts val="0"/>
                        </a:spcAft>
                        <a:buClr>
                          <a:schemeClr val="dk1"/>
                        </a:buClr>
                        <a:buSzPts val="1200"/>
                        <a:buFont typeface="Calibri"/>
                        <a:buNone/>
                      </a:pPr>
                      <a:r>
                        <a:rPr lang="en-US" sz="1200" u="none" cap="none" strike="noStrike"/>
                        <a:t>Actual: (Bad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1,269 (78%)</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37 (2%)</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chemeClr val="dk1"/>
                        </a:buClr>
                        <a:buSzPts val="1200"/>
                        <a:buFont typeface="Calibri"/>
                        <a:buNone/>
                      </a:pPr>
                      <a:r>
                        <a:rPr lang="en-US" sz="1200" u="none" cap="none" strike="noStrike"/>
                        <a:t>Actual: (Good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173 (11%) </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146 (9%)</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09" name="Google Shape;409;p32"/>
          <p:cNvGraphicFramePr/>
          <p:nvPr/>
        </p:nvGraphicFramePr>
        <p:xfrm>
          <a:off x="878584" y="5041275"/>
          <a:ext cx="3000000" cy="3000000"/>
        </p:xfrm>
        <a:graphic>
          <a:graphicData uri="http://schemas.openxmlformats.org/drawingml/2006/table">
            <a:tbl>
              <a:tblPr>
                <a:noFill/>
                <a:tableStyleId>{D692950F-2A2A-4CE4-B7EA-A4114C1890D5}</a:tableStyleId>
              </a:tblPr>
              <a:tblGrid>
                <a:gridCol w="3179675"/>
                <a:gridCol w="1893925"/>
                <a:gridCol w="2165400"/>
              </a:tblGrid>
              <a:tr h="381000">
                <a:tc>
                  <a:txBody>
                    <a:bodyPr/>
                    <a:lstStyle/>
                    <a:p>
                      <a:pPr indent="0" lvl="0" marL="0" marR="0" rtl="0" algn="l">
                        <a:spcBef>
                          <a:spcPts val="0"/>
                        </a:spcBef>
                        <a:spcAft>
                          <a:spcPts val="0"/>
                        </a:spcAft>
                        <a:buClr>
                          <a:schemeClr val="dk1"/>
                        </a:buClr>
                        <a:buSzPts val="1200"/>
                        <a:buFont typeface="Calibri"/>
                        <a:buNone/>
                      </a:pPr>
                      <a:r>
                        <a:rPr b="1" lang="en-US" sz="1200" u="none" cap="none" strike="noStrike"/>
                        <a:t>Logistic Regression </a:t>
                      </a:r>
                      <a:r>
                        <a:rPr b="1" lang="en-US" sz="1200"/>
                        <a:t>(SMOTE) </a:t>
                      </a:r>
                      <a:r>
                        <a:rPr lang="en-US" sz="1200" u="none" cap="none" strike="noStrike"/>
                        <a:t>(n=1,625)</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Predicted: (Bad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Predicted: (Good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381000">
                <a:tc>
                  <a:txBody>
                    <a:bodyPr/>
                    <a:lstStyle/>
                    <a:p>
                      <a:pPr indent="0" lvl="0" marL="0" marR="0" rtl="0" algn="l">
                        <a:spcBef>
                          <a:spcPts val="0"/>
                        </a:spcBef>
                        <a:spcAft>
                          <a:spcPts val="0"/>
                        </a:spcAft>
                        <a:buClr>
                          <a:schemeClr val="dk1"/>
                        </a:buClr>
                        <a:buSzPts val="1200"/>
                        <a:buFont typeface="Calibri"/>
                        <a:buNone/>
                      </a:pPr>
                      <a:r>
                        <a:rPr lang="en-US" sz="1200" u="none" cap="none" strike="noStrike"/>
                        <a:t>Actual: (Bad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924 (57%)</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382 (23%)</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chemeClr val="dk1"/>
                        </a:buClr>
                        <a:buSzPts val="1200"/>
                        <a:buFont typeface="Calibri"/>
                        <a:buNone/>
                      </a:pPr>
                      <a:r>
                        <a:rPr lang="en-US" sz="1200" u="none" cap="none" strike="noStrike"/>
                        <a:t>Actual: (Good Quality)</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76 (5%)</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200"/>
                        <a:buFont typeface="Calibri"/>
                        <a:buNone/>
                      </a:pPr>
                      <a:r>
                        <a:rPr lang="en-US" sz="1200" u="none" cap="none" strike="noStrike"/>
                        <a:t>243 (15%)</a:t>
                      </a:r>
                      <a:endParaRPr sz="12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3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33"/>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6" name="Google Shape;416;p33"/>
          <p:cNvPicPr preferRelativeResize="0"/>
          <p:nvPr/>
        </p:nvPicPr>
        <p:blipFill rotWithShape="1">
          <a:blip r:embed="rId3">
            <a:alphaModFix/>
          </a:blip>
          <a:srcRect b="5538" l="1666" r="23566" t="39019"/>
          <a:stretch/>
        </p:blipFill>
        <p:spPr>
          <a:xfrm>
            <a:off x="713849" y="709060"/>
            <a:ext cx="3940444" cy="1620758"/>
          </a:xfrm>
          <a:prstGeom prst="rect">
            <a:avLst/>
          </a:prstGeom>
          <a:noFill/>
          <a:ln>
            <a:noFill/>
          </a:ln>
        </p:spPr>
      </p:pic>
      <p:pic>
        <p:nvPicPr>
          <p:cNvPr id="417" name="Google Shape;417;p33"/>
          <p:cNvPicPr preferRelativeResize="0"/>
          <p:nvPr/>
        </p:nvPicPr>
        <p:blipFill rotWithShape="1">
          <a:blip r:embed="rId4">
            <a:alphaModFix/>
          </a:blip>
          <a:srcRect b="7397" l="0" r="41710" t="36601"/>
          <a:stretch/>
        </p:blipFill>
        <p:spPr>
          <a:xfrm>
            <a:off x="713847" y="2665617"/>
            <a:ext cx="3940445" cy="1533264"/>
          </a:xfrm>
          <a:prstGeom prst="rect">
            <a:avLst/>
          </a:prstGeom>
          <a:noFill/>
          <a:ln>
            <a:noFill/>
          </a:ln>
        </p:spPr>
      </p:pic>
      <p:pic>
        <p:nvPicPr>
          <p:cNvPr id="418" name="Google Shape;418;p33"/>
          <p:cNvPicPr preferRelativeResize="0"/>
          <p:nvPr/>
        </p:nvPicPr>
        <p:blipFill rotWithShape="1">
          <a:blip r:embed="rId5">
            <a:alphaModFix/>
          </a:blip>
          <a:srcRect b="6168" l="0" r="21630" t="42155"/>
          <a:stretch/>
        </p:blipFill>
        <p:spPr>
          <a:xfrm>
            <a:off x="713848" y="4559298"/>
            <a:ext cx="3940445" cy="1539475"/>
          </a:xfrm>
          <a:prstGeom prst="rect">
            <a:avLst/>
          </a:prstGeom>
          <a:noFill/>
          <a:ln>
            <a:noFill/>
          </a:ln>
        </p:spPr>
      </p:pic>
      <p:sp>
        <p:nvSpPr>
          <p:cNvPr id="419" name="Google Shape;419;p33"/>
          <p:cNvSpPr txBox="1"/>
          <p:nvPr>
            <p:ph idx="1" type="body"/>
          </p:nvPr>
        </p:nvSpPr>
        <p:spPr>
          <a:xfrm>
            <a:off x="5526150" y="823600"/>
            <a:ext cx="5827500" cy="5353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rPr lang="en-US" sz="2000"/>
              <a:t>SVM had highest accuracy, (the best balance of Recall and Precision) and the best Precision. This model is better for those concerned with balance or reputation, (don’t want to sell bad wine labeled as good)</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Logistic with SMOTE had the best Recall, but lowest Precision, better for preventing labeling of good wine as bad, therefore preventing loss of money.</a:t>
            </a:r>
            <a:endParaRPr sz="2000"/>
          </a:p>
        </p:txBody>
      </p:sp>
      <p:sp>
        <p:nvSpPr>
          <p:cNvPr id="420" name="Google Shape;420;p33"/>
          <p:cNvSpPr txBox="1"/>
          <p:nvPr/>
        </p:nvSpPr>
        <p:spPr>
          <a:xfrm rot="-1679846">
            <a:off x="6976" y="2779921"/>
            <a:ext cx="2087509" cy="563130"/>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600"/>
              </a:spcAft>
              <a:buClr>
                <a:schemeClr val="dk1"/>
              </a:buClr>
              <a:buSzPts val="1600"/>
              <a:buFont typeface="Calibri"/>
              <a:buNone/>
            </a:pPr>
            <a:r>
              <a:rPr lang="en-US" sz="1600">
                <a:solidFill>
                  <a:schemeClr val="dk1"/>
                </a:solidFill>
                <a:latin typeface="Calibri"/>
                <a:ea typeface="Calibri"/>
                <a:cs typeface="Calibri"/>
                <a:sym typeface="Calibri"/>
              </a:rPr>
              <a:t>Deep Learning</a:t>
            </a:r>
            <a:endParaRPr/>
          </a:p>
        </p:txBody>
      </p:sp>
      <p:sp>
        <p:nvSpPr>
          <p:cNvPr id="421" name="Google Shape;421;p33"/>
          <p:cNvSpPr txBox="1"/>
          <p:nvPr/>
        </p:nvSpPr>
        <p:spPr>
          <a:xfrm rot="-1679846">
            <a:off x="-44395" y="820485"/>
            <a:ext cx="2077849" cy="563131"/>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600"/>
              </a:spcAft>
              <a:buClr>
                <a:schemeClr val="dk1"/>
              </a:buClr>
              <a:buSzPts val="1600"/>
              <a:buFont typeface="Calibri"/>
              <a:buNone/>
            </a:pPr>
            <a:r>
              <a:rPr lang="en-US" sz="1600">
                <a:solidFill>
                  <a:schemeClr val="dk1"/>
                </a:solidFill>
                <a:latin typeface="Calibri"/>
                <a:ea typeface="Calibri"/>
                <a:cs typeface="Calibri"/>
                <a:sym typeface="Calibri"/>
              </a:rPr>
              <a:t>SVM with GridCV </a:t>
            </a:r>
            <a:endParaRPr/>
          </a:p>
        </p:txBody>
      </p:sp>
      <p:sp>
        <p:nvSpPr>
          <p:cNvPr id="422" name="Google Shape;422;p33"/>
          <p:cNvSpPr txBox="1"/>
          <p:nvPr/>
        </p:nvSpPr>
        <p:spPr>
          <a:xfrm rot="-1679846">
            <a:off x="6977" y="4739356"/>
            <a:ext cx="2026477" cy="563131"/>
          </a:xfrm>
          <a:prstGeom prst="rect">
            <a:avLst/>
          </a:prstGeom>
          <a:noFill/>
          <a:ln>
            <a:noFill/>
          </a:ln>
        </p:spPr>
        <p:txBody>
          <a:bodyPr anchorCtr="0" anchor="b" bIns="121900" lIns="121900" spcFirstLastPara="1" rIns="121900" wrap="square" tIns="121900">
            <a:noAutofit/>
          </a:bodyPr>
          <a:lstStyle/>
          <a:p>
            <a:pPr indent="0" lvl="0" marL="0" marR="0" rtl="0" algn="l">
              <a:lnSpc>
                <a:spcPct val="90000"/>
              </a:lnSpc>
              <a:spcBef>
                <a:spcPts val="0"/>
              </a:spcBef>
              <a:spcAft>
                <a:spcPts val="600"/>
              </a:spcAft>
              <a:buClr>
                <a:schemeClr val="dk1"/>
              </a:buClr>
              <a:buSzPts val="1600"/>
              <a:buFont typeface="Calibri"/>
              <a:buNone/>
            </a:pPr>
            <a:r>
              <a:rPr lang="en-US" sz="1600">
                <a:solidFill>
                  <a:schemeClr val="dk1"/>
                </a:solidFill>
                <a:latin typeface="Calibri"/>
                <a:ea typeface="Calibri"/>
                <a:cs typeface="Calibri"/>
                <a:sym typeface="Calibri"/>
              </a:rPr>
              <a:t>Logistic with SMOTE</a:t>
            </a:r>
            <a:endParaRPr/>
          </a:p>
        </p:txBody>
      </p:sp>
      <p:sp>
        <p:nvSpPr>
          <p:cNvPr id="423" name="Google Shape;423;p33"/>
          <p:cNvSpPr txBox="1"/>
          <p:nvPr/>
        </p:nvSpPr>
        <p:spPr>
          <a:xfrm>
            <a:off x="6810019" y="4745802"/>
            <a:ext cx="4272111"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a:solidFill>
                  <a:schemeClr val="dk1"/>
                </a:solidFill>
                <a:latin typeface="Open Sans"/>
                <a:ea typeface="Open Sans"/>
                <a:cs typeface="Open Sans"/>
                <a:sym typeface="Open Sans"/>
              </a:rPr>
              <a:t>REPUTATION VS </a:t>
            </a:r>
            <a:endParaRPr/>
          </a:p>
          <a:p>
            <a:pPr indent="0" lvl="0" marL="0" marR="0" rtl="0" algn="l">
              <a:spcBef>
                <a:spcPts val="0"/>
              </a:spcBef>
              <a:spcAft>
                <a:spcPts val="0"/>
              </a:spcAft>
              <a:buNone/>
            </a:pPr>
            <a:r>
              <a:rPr b="1" i="1" lang="en-US" sz="2800">
                <a:solidFill>
                  <a:schemeClr val="dk1"/>
                </a:solidFill>
                <a:latin typeface="Open Sans"/>
                <a:ea typeface="Open Sans"/>
                <a:cs typeface="Open Sans"/>
                <a:sym typeface="Open Sans"/>
              </a:rPr>
              <a:t>PRICE-RISK BENEFITS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3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le of fish&#10;&#10;Description automatically generated with low confidence" id="429" name="Google Shape;429;p34"/>
          <p:cNvPicPr preferRelativeResize="0"/>
          <p:nvPr/>
        </p:nvPicPr>
        <p:blipFill rotWithShape="1">
          <a:blip r:embed="rId3">
            <a:alphaModFix/>
          </a:blip>
          <a:srcRect b="2846" l="0" r="0" t="12885"/>
          <a:stretch/>
        </p:blipFill>
        <p:spPr>
          <a:xfrm>
            <a:off x="-3047" y="10"/>
            <a:ext cx="12191999" cy="6857990"/>
          </a:xfrm>
          <a:prstGeom prst="rect">
            <a:avLst/>
          </a:prstGeom>
          <a:noFill/>
          <a:ln>
            <a:noFill/>
          </a:ln>
        </p:spPr>
      </p:pic>
      <p:sp>
        <p:nvSpPr>
          <p:cNvPr id="430" name="Google Shape;430;p34"/>
          <p:cNvSpPr/>
          <p:nvPr/>
        </p:nvSpPr>
        <p:spPr>
          <a:xfrm>
            <a:off x="0" y="2207602"/>
            <a:ext cx="12191999" cy="3162146"/>
          </a:xfrm>
          <a:prstGeom prst="rect">
            <a:avLst/>
          </a:prstGeom>
          <a:gradFill>
            <a:gsLst>
              <a:gs pos="0">
                <a:srgbClr val="000000">
                  <a:alpha val="0"/>
                </a:srgbClr>
              </a:gs>
              <a:gs pos="25000">
                <a:srgbClr val="000000">
                  <a:alpha val="14901"/>
                </a:srgbClr>
              </a:gs>
              <a:gs pos="50000">
                <a:srgbClr val="000000">
                  <a:alpha val="29803"/>
                </a:srgbClr>
              </a:gs>
              <a:gs pos="75000">
                <a:srgbClr val="000000">
                  <a:alpha val="14901"/>
                </a:srgbClr>
              </a:gs>
              <a:gs pos="100000">
                <a:srgbClr val="000000">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34"/>
          <p:cNvSpPr txBox="1"/>
          <p:nvPr/>
        </p:nvSpPr>
        <p:spPr>
          <a:xfrm>
            <a:off x="1097280" y="325550"/>
            <a:ext cx="10058400" cy="3574778"/>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Autofit/>
          </a:bodyPr>
          <a:lstStyle/>
          <a:p>
            <a:pPr indent="0" lvl="0" marL="0" marR="0" rtl="0" algn="ctr">
              <a:lnSpc>
                <a:spcPct val="90000"/>
              </a:lnSpc>
              <a:spcBef>
                <a:spcPts val="0"/>
              </a:spcBef>
              <a:spcAft>
                <a:spcPts val="600"/>
              </a:spcAft>
              <a:buNone/>
            </a:pPr>
            <a:r>
              <a:rPr lang="en-US" sz="5200">
                <a:solidFill>
                  <a:srgbClr val="FFFFFF"/>
                </a:solidFill>
                <a:latin typeface="Calibri"/>
                <a:ea typeface="Calibri"/>
                <a:cs typeface="Calibri"/>
                <a:sym typeface="Calibri"/>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120" name="Shape 120"/>
        <p:cNvGrpSpPr/>
        <p:nvPr/>
      </p:nvGrpSpPr>
      <p:grpSpPr>
        <a:xfrm>
          <a:off x="0" y="0"/>
          <a:ext cx="0" cy="0"/>
          <a:chOff x="0" y="0"/>
          <a:chExt cx="0" cy="0"/>
        </a:xfrm>
      </p:grpSpPr>
      <p:sp>
        <p:nvSpPr>
          <p:cNvPr id="121" name="Google Shape;121;p18"/>
          <p:cNvSpPr txBox="1"/>
          <p:nvPr>
            <p:ph type="title"/>
          </p:nvPr>
        </p:nvSpPr>
        <p:spPr>
          <a:xfrm>
            <a:off x="762001" y="803325"/>
            <a:ext cx="5314536"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The Problem</a:t>
            </a:r>
            <a:endParaRPr/>
          </a:p>
        </p:txBody>
      </p:sp>
      <p:sp>
        <p:nvSpPr>
          <p:cNvPr id="122" name="Google Shape;122;p18"/>
          <p:cNvSpPr txBox="1"/>
          <p:nvPr>
            <p:ph idx="1" type="body"/>
          </p:nvPr>
        </p:nvSpPr>
        <p:spPr>
          <a:xfrm>
            <a:off x="762000" y="2279018"/>
            <a:ext cx="5609220" cy="33759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400"/>
              <a:buNone/>
            </a:pPr>
            <a:r>
              <a:rPr lang="en-US" sz="1400"/>
              <a:t>How can winemakers determine whether their wine will be considered high or low quality? In order to</a:t>
            </a:r>
            <a:endParaRPr/>
          </a:p>
          <a:p>
            <a:pPr indent="0" lvl="0" marL="0" rtl="0" algn="l">
              <a:lnSpc>
                <a:spcPct val="90000"/>
              </a:lnSpc>
              <a:spcBef>
                <a:spcPts val="1000"/>
              </a:spcBef>
              <a:spcAft>
                <a:spcPts val="0"/>
              </a:spcAft>
              <a:buClr>
                <a:schemeClr val="lt1"/>
              </a:buClr>
              <a:buSzPts val="1400"/>
              <a:buNone/>
            </a:pPr>
            <a:r>
              <a:t/>
            </a:r>
            <a:endParaRPr sz="1400"/>
          </a:p>
          <a:p>
            <a:pPr indent="0" lvl="1" marL="457200" rtl="0" algn="l">
              <a:lnSpc>
                <a:spcPct val="90000"/>
              </a:lnSpc>
              <a:spcBef>
                <a:spcPts val="500"/>
              </a:spcBef>
              <a:spcAft>
                <a:spcPts val="0"/>
              </a:spcAft>
              <a:buClr>
                <a:schemeClr val="lt1"/>
              </a:buClr>
              <a:buSzPts val="1400"/>
              <a:buNone/>
            </a:pPr>
            <a:r>
              <a:rPr lang="en-US" sz="1400"/>
              <a:t>1. Inform Pricing</a:t>
            </a:r>
            <a:endParaRPr/>
          </a:p>
          <a:p>
            <a:pPr indent="0" lvl="2" marL="914400" rtl="0" algn="l">
              <a:lnSpc>
                <a:spcPct val="90000"/>
              </a:lnSpc>
              <a:spcBef>
                <a:spcPts val="500"/>
              </a:spcBef>
              <a:spcAft>
                <a:spcPts val="0"/>
              </a:spcAft>
              <a:buClr>
                <a:schemeClr val="lt1"/>
              </a:buClr>
              <a:buSzPts val="1400"/>
              <a:buNone/>
            </a:pPr>
            <a:r>
              <a:rPr lang="en-US" sz="1400"/>
              <a:t>Without having a board of professional graders on hand, how can they make informed decisions?</a:t>
            </a:r>
            <a:endParaRPr/>
          </a:p>
          <a:p>
            <a:pPr indent="0" lvl="1" marL="457200" rtl="0" algn="l">
              <a:lnSpc>
                <a:spcPct val="90000"/>
              </a:lnSpc>
              <a:spcBef>
                <a:spcPts val="500"/>
              </a:spcBef>
              <a:spcAft>
                <a:spcPts val="0"/>
              </a:spcAft>
              <a:buClr>
                <a:schemeClr val="lt1"/>
              </a:buClr>
              <a:buSzPts val="1400"/>
              <a:buNone/>
            </a:pPr>
            <a:r>
              <a:rPr lang="en-US" sz="1400"/>
              <a:t>2. Modify Production</a:t>
            </a:r>
            <a:endParaRPr/>
          </a:p>
          <a:p>
            <a:pPr indent="0" lvl="2" marL="914400" rtl="0" algn="l">
              <a:lnSpc>
                <a:spcPct val="90000"/>
              </a:lnSpc>
              <a:spcBef>
                <a:spcPts val="500"/>
              </a:spcBef>
              <a:spcAft>
                <a:spcPts val="0"/>
              </a:spcAft>
              <a:buClr>
                <a:schemeClr val="lt1"/>
              </a:buClr>
              <a:buSzPts val="1400"/>
              <a:buNone/>
            </a:pPr>
            <a:r>
              <a:rPr lang="en-US" sz="1400"/>
              <a:t>Add more or less of a certain compound for a current harvest</a:t>
            </a:r>
            <a:endParaRPr/>
          </a:p>
          <a:p>
            <a:pPr indent="-228600" lvl="3" marL="1600200" rtl="0" algn="l">
              <a:lnSpc>
                <a:spcPct val="90000"/>
              </a:lnSpc>
              <a:spcBef>
                <a:spcPts val="500"/>
              </a:spcBef>
              <a:spcAft>
                <a:spcPts val="0"/>
              </a:spcAft>
              <a:buClr>
                <a:schemeClr val="lt1"/>
              </a:buClr>
              <a:buSzPts val="1400"/>
              <a:buChar char="•"/>
            </a:pPr>
            <a:r>
              <a:rPr lang="en-US" sz="1400"/>
              <a:t>Citric acid</a:t>
            </a:r>
            <a:endParaRPr/>
          </a:p>
          <a:p>
            <a:pPr indent="-228600" lvl="3" marL="1600200" rtl="0" algn="l">
              <a:lnSpc>
                <a:spcPct val="90000"/>
              </a:lnSpc>
              <a:spcBef>
                <a:spcPts val="500"/>
              </a:spcBef>
              <a:spcAft>
                <a:spcPts val="0"/>
              </a:spcAft>
              <a:buClr>
                <a:schemeClr val="lt1"/>
              </a:buClr>
              <a:buSzPts val="1400"/>
              <a:buChar char="•"/>
            </a:pPr>
            <a:r>
              <a:rPr lang="en-US" sz="1400"/>
              <a:t>Chlorides (salt)</a:t>
            </a:r>
            <a:endParaRPr/>
          </a:p>
          <a:p>
            <a:pPr indent="0" lvl="2" marL="914400" rtl="0" algn="l">
              <a:lnSpc>
                <a:spcPct val="90000"/>
              </a:lnSpc>
              <a:spcBef>
                <a:spcPts val="500"/>
              </a:spcBef>
              <a:spcAft>
                <a:spcPts val="0"/>
              </a:spcAft>
              <a:buClr>
                <a:schemeClr val="lt1"/>
              </a:buClr>
              <a:buSzPts val="1400"/>
              <a:buNone/>
            </a:pPr>
            <a:r>
              <a:rPr lang="en-US" sz="1400"/>
              <a:t>Modify fermentation process for the future harvests</a:t>
            </a:r>
            <a:endParaRPr/>
          </a:p>
          <a:p>
            <a:pPr indent="-228600" lvl="3" marL="1600200" rtl="0" algn="l">
              <a:lnSpc>
                <a:spcPct val="90000"/>
              </a:lnSpc>
              <a:spcBef>
                <a:spcPts val="500"/>
              </a:spcBef>
              <a:spcAft>
                <a:spcPts val="0"/>
              </a:spcAft>
              <a:buClr>
                <a:schemeClr val="lt1"/>
              </a:buClr>
              <a:buSzPts val="1400"/>
              <a:buChar char="•"/>
            </a:pPr>
            <a:r>
              <a:rPr lang="en-US" sz="1400"/>
              <a:t>Ferment longer for less residual sugar</a:t>
            </a:r>
            <a:endParaRPr/>
          </a:p>
          <a:p>
            <a:pPr indent="-228600" lvl="3" marL="1600200" rtl="0" algn="l">
              <a:lnSpc>
                <a:spcPct val="90000"/>
              </a:lnSpc>
              <a:spcBef>
                <a:spcPts val="500"/>
              </a:spcBef>
              <a:spcAft>
                <a:spcPts val="0"/>
              </a:spcAft>
              <a:buClr>
                <a:schemeClr val="lt1"/>
              </a:buClr>
              <a:buSzPts val="1400"/>
              <a:buChar char="•"/>
            </a:pPr>
            <a:r>
              <a:rPr lang="en-US" sz="1400"/>
              <a:t>Expose to less oxygen to lower volatile acidity</a:t>
            </a:r>
            <a:endParaRPr/>
          </a:p>
        </p:txBody>
      </p:sp>
      <p:sp>
        <p:nvSpPr>
          <p:cNvPr id="123" name="Google Shape;123;p18"/>
          <p:cNvSpPr/>
          <p:nvPr/>
        </p:nvSpPr>
        <p:spPr>
          <a:xfrm flipH="1">
            <a:off x="6582780" y="-2008"/>
            <a:ext cx="5609220" cy="584027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picture containing bottle, wine, indoor, wall&#10;&#10;Description automatically generated" id="124" name="Google Shape;124;p18"/>
          <p:cNvPicPr preferRelativeResize="0"/>
          <p:nvPr/>
        </p:nvPicPr>
        <p:blipFill rotWithShape="1">
          <a:blip r:embed="rId3">
            <a:alphaModFix/>
          </a:blip>
          <a:srcRect b="4657" l="0" r="0" t="0"/>
          <a:stretch/>
        </p:blipFill>
        <p:spPr>
          <a:xfrm>
            <a:off x="6750141" y="-2"/>
            <a:ext cx="5441859" cy="5654940"/>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sp>
        <p:nvSpPr>
          <p:cNvPr id="129" name="Google Shape;129;p19"/>
          <p:cNvSpPr txBox="1"/>
          <p:nvPr>
            <p:ph type="title"/>
          </p:nvPr>
        </p:nvSpPr>
        <p:spPr>
          <a:xfrm>
            <a:off x="648930" y="629266"/>
            <a:ext cx="5121644"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The Data</a:t>
            </a:r>
            <a:endParaRPr/>
          </a:p>
        </p:txBody>
      </p:sp>
      <p:sp>
        <p:nvSpPr>
          <p:cNvPr id="130" name="Google Shape;130;p19"/>
          <p:cNvSpPr txBox="1"/>
          <p:nvPr>
            <p:ph idx="1" type="body"/>
          </p:nvPr>
        </p:nvSpPr>
        <p:spPr>
          <a:xfrm>
            <a:off x="648931" y="2438400"/>
            <a:ext cx="5121642" cy="3785419"/>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lt1"/>
              </a:buClr>
              <a:buSzPts val="1700"/>
              <a:buChar char="•"/>
            </a:pPr>
            <a:r>
              <a:rPr lang="en-US" sz="1700"/>
              <a:t>Over 6000 wines</a:t>
            </a:r>
            <a:endParaRPr/>
          </a:p>
          <a:p>
            <a:pPr indent="-228600" lvl="0" marL="228600" rtl="0" algn="l">
              <a:lnSpc>
                <a:spcPct val="70000"/>
              </a:lnSpc>
              <a:spcBef>
                <a:spcPts val="1000"/>
              </a:spcBef>
              <a:spcAft>
                <a:spcPts val="0"/>
              </a:spcAft>
              <a:buClr>
                <a:schemeClr val="lt1"/>
              </a:buClr>
              <a:buSzPts val="1700"/>
              <a:buChar char="•"/>
            </a:pPr>
            <a:r>
              <a:rPr lang="en-US" sz="1700"/>
              <a:t>11 physiochemical property inputs (Objective)</a:t>
            </a:r>
            <a:endParaRPr/>
          </a:p>
          <a:p>
            <a:pPr indent="-218440" lvl="1" marL="685800" rtl="0" algn="l">
              <a:lnSpc>
                <a:spcPct val="70000"/>
              </a:lnSpc>
              <a:spcBef>
                <a:spcPts val="500"/>
              </a:spcBef>
              <a:spcAft>
                <a:spcPts val="0"/>
              </a:spcAft>
              <a:buClr>
                <a:schemeClr val="lt1"/>
              </a:buClr>
              <a:buSzPts val="1200"/>
              <a:buChar char="•"/>
            </a:pPr>
            <a:r>
              <a:rPr lang="en-US" sz="1200"/>
              <a:t>Fixed Acidity</a:t>
            </a:r>
            <a:endParaRPr sz="1200"/>
          </a:p>
          <a:p>
            <a:pPr indent="-196850" lvl="1" marL="685800" rtl="0" algn="l">
              <a:lnSpc>
                <a:spcPct val="70000"/>
              </a:lnSpc>
              <a:spcBef>
                <a:spcPts val="500"/>
              </a:spcBef>
              <a:spcAft>
                <a:spcPts val="0"/>
              </a:spcAft>
              <a:buClr>
                <a:schemeClr val="lt1"/>
              </a:buClr>
              <a:buSzPts val="1200"/>
              <a:buChar char="•"/>
            </a:pPr>
            <a:r>
              <a:rPr lang="en-US" sz="1200"/>
              <a:t>Volatile acidity</a:t>
            </a:r>
            <a:endParaRPr sz="1200"/>
          </a:p>
          <a:p>
            <a:pPr indent="-196850" lvl="1" marL="685800" rtl="0" algn="l">
              <a:lnSpc>
                <a:spcPct val="70000"/>
              </a:lnSpc>
              <a:spcBef>
                <a:spcPts val="500"/>
              </a:spcBef>
              <a:spcAft>
                <a:spcPts val="0"/>
              </a:spcAft>
              <a:buClr>
                <a:schemeClr val="lt1"/>
              </a:buClr>
              <a:buSzPts val="1200"/>
              <a:buChar char="•"/>
            </a:pPr>
            <a:r>
              <a:rPr lang="en-US" sz="1200"/>
              <a:t>Citric acid</a:t>
            </a:r>
            <a:endParaRPr sz="1200"/>
          </a:p>
          <a:p>
            <a:pPr indent="-196850" lvl="1" marL="685800" rtl="0" algn="l">
              <a:lnSpc>
                <a:spcPct val="70000"/>
              </a:lnSpc>
              <a:spcBef>
                <a:spcPts val="500"/>
              </a:spcBef>
              <a:spcAft>
                <a:spcPts val="0"/>
              </a:spcAft>
              <a:buClr>
                <a:schemeClr val="lt1"/>
              </a:buClr>
              <a:buSzPts val="1200"/>
              <a:buChar char="•"/>
            </a:pPr>
            <a:r>
              <a:rPr lang="en-US" sz="1200"/>
              <a:t>Residual sugar</a:t>
            </a:r>
            <a:endParaRPr sz="1200"/>
          </a:p>
          <a:p>
            <a:pPr indent="-196850" lvl="1" marL="685800" rtl="0" algn="l">
              <a:lnSpc>
                <a:spcPct val="70000"/>
              </a:lnSpc>
              <a:spcBef>
                <a:spcPts val="500"/>
              </a:spcBef>
              <a:spcAft>
                <a:spcPts val="0"/>
              </a:spcAft>
              <a:buClr>
                <a:schemeClr val="lt1"/>
              </a:buClr>
              <a:buSzPts val="1200"/>
              <a:buChar char="•"/>
            </a:pPr>
            <a:r>
              <a:rPr lang="en-US" sz="1200"/>
              <a:t>Chlorides</a:t>
            </a:r>
            <a:endParaRPr sz="1200"/>
          </a:p>
          <a:p>
            <a:pPr indent="-196850" lvl="1" marL="685800" rtl="0" algn="l">
              <a:lnSpc>
                <a:spcPct val="70000"/>
              </a:lnSpc>
              <a:spcBef>
                <a:spcPts val="500"/>
              </a:spcBef>
              <a:spcAft>
                <a:spcPts val="0"/>
              </a:spcAft>
              <a:buClr>
                <a:schemeClr val="lt1"/>
              </a:buClr>
              <a:buSzPts val="1200"/>
              <a:buChar char="•"/>
            </a:pPr>
            <a:r>
              <a:rPr lang="en-US" sz="1200"/>
              <a:t>Free sulfur dioxide</a:t>
            </a:r>
            <a:endParaRPr sz="1200"/>
          </a:p>
          <a:p>
            <a:pPr indent="-196850" lvl="1" marL="685800" rtl="0" algn="l">
              <a:lnSpc>
                <a:spcPct val="70000"/>
              </a:lnSpc>
              <a:spcBef>
                <a:spcPts val="500"/>
              </a:spcBef>
              <a:spcAft>
                <a:spcPts val="0"/>
              </a:spcAft>
              <a:buClr>
                <a:schemeClr val="lt1"/>
              </a:buClr>
              <a:buSzPts val="1200"/>
              <a:buChar char="•"/>
            </a:pPr>
            <a:r>
              <a:rPr lang="en-US" sz="1200"/>
              <a:t>Total sulfur dioxide</a:t>
            </a:r>
            <a:endParaRPr sz="1200"/>
          </a:p>
          <a:p>
            <a:pPr indent="-196850" lvl="1" marL="685800" rtl="0" algn="l">
              <a:lnSpc>
                <a:spcPct val="70000"/>
              </a:lnSpc>
              <a:spcBef>
                <a:spcPts val="500"/>
              </a:spcBef>
              <a:spcAft>
                <a:spcPts val="0"/>
              </a:spcAft>
              <a:buClr>
                <a:schemeClr val="lt1"/>
              </a:buClr>
              <a:buSzPts val="1200"/>
              <a:buChar char="•"/>
            </a:pPr>
            <a:r>
              <a:rPr lang="en-US" sz="1200"/>
              <a:t>Density</a:t>
            </a:r>
            <a:endParaRPr sz="1200"/>
          </a:p>
          <a:p>
            <a:pPr indent="-196850" lvl="1" marL="685800" rtl="0" algn="l">
              <a:lnSpc>
                <a:spcPct val="70000"/>
              </a:lnSpc>
              <a:spcBef>
                <a:spcPts val="500"/>
              </a:spcBef>
              <a:spcAft>
                <a:spcPts val="0"/>
              </a:spcAft>
              <a:buClr>
                <a:schemeClr val="lt1"/>
              </a:buClr>
              <a:buSzPts val="1200"/>
              <a:buChar char="•"/>
            </a:pPr>
            <a:r>
              <a:rPr lang="en-US" sz="1200"/>
              <a:t>pH</a:t>
            </a:r>
            <a:endParaRPr sz="1200"/>
          </a:p>
          <a:p>
            <a:pPr indent="-196850" lvl="1" marL="685800" rtl="0" algn="l">
              <a:lnSpc>
                <a:spcPct val="70000"/>
              </a:lnSpc>
              <a:spcBef>
                <a:spcPts val="500"/>
              </a:spcBef>
              <a:spcAft>
                <a:spcPts val="0"/>
              </a:spcAft>
              <a:buClr>
                <a:schemeClr val="lt1"/>
              </a:buClr>
              <a:buSzPts val="1200"/>
              <a:buChar char="•"/>
            </a:pPr>
            <a:r>
              <a:rPr lang="en-US" sz="1200"/>
              <a:t>Sulphates</a:t>
            </a:r>
            <a:endParaRPr sz="1200"/>
          </a:p>
          <a:p>
            <a:pPr indent="-196850" lvl="1" marL="685800" rtl="0" algn="l">
              <a:lnSpc>
                <a:spcPct val="70000"/>
              </a:lnSpc>
              <a:spcBef>
                <a:spcPts val="500"/>
              </a:spcBef>
              <a:spcAft>
                <a:spcPts val="0"/>
              </a:spcAft>
              <a:buClr>
                <a:schemeClr val="lt1"/>
              </a:buClr>
              <a:buSzPts val="1200"/>
              <a:buChar char="•"/>
            </a:pPr>
            <a:r>
              <a:rPr lang="en-US" sz="1200"/>
              <a:t>Alcohol</a:t>
            </a:r>
            <a:endParaRPr sz="1200"/>
          </a:p>
          <a:p>
            <a:pPr indent="-228600" lvl="0" marL="228600" rtl="0" algn="l">
              <a:lnSpc>
                <a:spcPct val="70000"/>
              </a:lnSpc>
              <a:spcBef>
                <a:spcPts val="1000"/>
              </a:spcBef>
              <a:spcAft>
                <a:spcPts val="0"/>
              </a:spcAft>
              <a:buClr>
                <a:schemeClr val="lt1"/>
              </a:buClr>
              <a:buSzPts val="1700"/>
              <a:buChar char="•"/>
            </a:pPr>
            <a:r>
              <a:rPr lang="en-US" sz="1700"/>
              <a:t>1 sensory output-based quality score 0-10 (Subjective)</a:t>
            </a:r>
            <a:endParaRPr/>
          </a:p>
        </p:txBody>
      </p:sp>
      <p:sp>
        <p:nvSpPr>
          <p:cNvPr id="131" name="Google Shape;131;p19"/>
          <p:cNvSpPr/>
          <p:nvPr/>
        </p:nvSpPr>
        <p:spPr>
          <a:xfrm>
            <a:off x="6090612" y="2"/>
            <a:ext cx="6101388"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Chart, pie chart&#10;&#10;Description automatically generated" id="132" name="Google Shape;132;p19"/>
          <p:cNvPicPr preferRelativeResize="0"/>
          <p:nvPr/>
        </p:nvPicPr>
        <p:blipFill rotWithShape="1">
          <a:blip r:embed="rId3">
            <a:alphaModFix/>
          </a:blip>
          <a:srcRect b="2844" l="0" r="-3" t="326"/>
          <a:stretch/>
        </p:blipFill>
        <p:spPr>
          <a:xfrm>
            <a:off x="6721233" y="640082"/>
            <a:ext cx="4831104" cy="5577837"/>
          </a:xfrm>
          <a:prstGeom prst="rect">
            <a:avLst/>
          </a:prstGeom>
          <a:noFill/>
          <a:ln>
            <a:noFill/>
          </a:ln>
        </p:spPr>
      </p:pic>
      <p:sp>
        <p:nvSpPr>
          <p:cNvPr id="133" name="Google Shape;133;p19"/>
          <p:cNvSpPr txBox="1"/>
          <p:nvPr/>
        </p:nvSpPr>
        <p:spPr>
          <a:xfrm>
            <a:off x="0" y="6350166"/>
            <a:ext cx="609407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800" u="none" cap="none" strike="noStrike">
                <a:solidFill>
                  <a:srgbClr val="D9D9D9"/>
                </a:solidFill>
                <a:latin typeface="Open Sans"/>
                <a:ea typeface="Open Sans"/>
                <a:cs typeface="Open Sans"/>
                <a:sym typeface="Open Sans"/>
              </a:rPr>
              <a:t>By the courtesy of: </a:t>
            </a:r>
            <a:endParaRPr b="0" i="0" sz="1800" u="none" cap="none" strike="noStrike">
              <a:solidFill>
                <a:srgbClr val="D9D9D9"/>
              </a:solidFill>
              <a:latin typeface="Calibri"/>
              <a:ea typeface="Calibri"/>
              <a:cs typeface="Calibri"/>
              <a:sym typeface="Calibri"/>
            </a:endParaRPr>
          </a:p>
          <a:p>
            <a:pPr indent="0" lvl="0" marL="0" marR="0" rtl="0" algn="l">
              <a:spcBef>
                <a:spcPts val="0"/>
              </a:spcBef>
              <a:spcAft>
                <a:spcPts val="0"/>
              </a:spcAft>
              <a:buNone/>
            </a:pPr>
            <a:r>
              <a:rPr b="0" i="0" lang="en-US" sz="800" u="none" cap="none" strike="noStrike">
                <a:solidFill>
                  <a:srgbClr val="D9D9D9"/>
                </a:solidFill>
                <a:latin typeface="Open Sans"/>
                <a:ea typeface="Open Sans"/>
                <a:cs typeface="Open Sans"/>
                <a:sym typeface="Open Sans"/>
              </a:rPr>
              <a:t>P. Cortez, A. Cerdeira, F. Almeida, T. Matos and J. Reis. Modeling wine preferences by data mining from physicochemical properties. In Decision Support Systems, Elsevier, 47(4):547-553. ISSN: 0167-9236.</a:t>
            </a:r>
            <a:endParaRPr b="0" i="0" sz="1800" u="none" cap="none" strike="noStrike">
              <a:solidFill>
                <a:srgbClr val="D9D9D9"/>
              </a:solidFill>
              <a:latin typeface="Calibri"/>
              <a:ea typeface="Calibri"/>
              <a:cs typeface="Calibri"/>
              <a:sym typeface="Calibri"/>
            </a:endParaRPr>
          </a:p>
          <a:p>
            <a:pPr indent="0" lvl="0" marL="0" marR="0" rtl="0" algn="l">
              <a:spcBef>
                <a:spcPts val="0"/>
              </a:spcBef>
              <a:spcAft>
                <a:spcPts val="0"/>
              </a:spcAft>
              <a:buNone/>
            </a:pPr>
            <a:br>
              <a:rPr b="0" i="0" lang="en-US" sz="1800" u="none" cap="none" strike="noStrike">
                <a:solidFill>
                  <a:srgbClr val="D9D9D9"/>
                </a:solidFill>
                <a:latin typeface="Calibri"/>
                <a:ea typeface="Calibri"/>
                <a:cs typeface="Calibri"/>
                <a:sym typeface="Calibri"/>
              </a:rPr>
            </a:br>
            <a:endParaRPr sz="1800">
              <a:solidFill>
                <a:srgbClr val="D9D9D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0"/>
          <p:cNvSpPr/>
          <p:nvPr/>
        </p:nvSpPr>
        <p:spPr>
          <a:xfrm>
            <a:off x="0" y="651752"/>
            <a:ext cx="12192000" cy="736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20"/>
          <p:cNvSpPr txBox="1"/>
          <p:nvPr>
            <p:ph type="title"/>
          </p:nvPr>
        </p:nvSpPr>
        <p:spPr>
          <a:xfrm>
            <a:off x="556532" y="643467"/>
            <a:ext cx="11211000" cy="744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Correlation Matrix</a:t>
            </a:r>
            <a:endParaRPr/>
          </a:p>
        </p:txBody>
      </p:sp>
      <p:pic>
        <p:nvPicPr>
          <p:cNvPr id="140" name="Google Shape;140;p20"/>
          <p:cNvPicPr preferRelativeResize="0"/>
          <p:nvPr/>
        </p:nvPicPr>
        <p:blipFill>
          <a:blip r:embed="rId3">
            <a:alphaModFix/>
          </a:blip>
          <a:stretch>
            <a:fillRect/>
          </a:stretch>
        </p:blipFill>
        <p:spPr>
          <a:xfrm>
            <a:off x="931163" y="1388367"/>
            <a:ext cx="10329667" cy="51648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1"/>
          <p:cNvSpPr/>
          <p:nvPr/>
        </p:nvSpPr>
        <p:spPr>
          <a:xfrm>
            <a:off x="0" y="1"/>
            <a:ext cx="12192000" cy="1911096"/>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21"/>
          <p:cNvSpPr txBox="1"/>
          <p:nvPr>
            <p:ph type="title"/>
          </p:nvPr>
        </p:nvSpPr>
        <p:spPr>
          <a:xfrm>
            <a:off x="838200" y="36576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The Challenge</a:t>
            </a:r>
            <a:endParaRPr/>
          </a:p>
        </p:txBody>
      </p:sp>
      <p:pic>
        <p:nvPicPr>
          <p:cNvPr id="147" name="Google Shape;147;p21"/>
          <p:cNvPicPr preferRelativeResize="0"/>
          <p:nvPr/>
        </p:nvPicPr>
        <p:blipFill rotWithShape="1">
          <a:blip r:embed="rId3">
            <a:alphaModFix/>
          </a:blip>
          <a:srcRect b="6854" l="0" r="2" t="298"/>
          <a:stretch/>
        </p:blipFill>
        <p:spPr>
          <a:xfrm>
            <a:off x="841248" y="2276857"/>
            <a:ext cx="5015484" cy="3900106"/>
          </a:xfrm>
          <a:prstGeom prst="rect">
            <a:avLst/>
          </a:prstGeom>
          <a:noFill/>
          <a:ln>
            <a:noFill/>
          </a:ln>
        </p:spPr>
      </p:pic>
      <p:sp>
        <p:nvSpPr>
          <p:cNvPr id="148" name="Google Shape;148;p21"/>
          <p:cNvSpPr txBox="1"/>
          <p:nvPr>
            <p:ph idx="1" type="body"/>
          </p:nvPr>
        </p:nvSpPr>
        <p:spPr>
          <a:xfrm>
            <a:off x="6335270" y="2276857"/>
            <a:ext cx="5015484" cy="39001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700"/>
              <a:buNone/>
            </a:pPr>
            <a:r>
              <a:rPr lang="en-US" sz="1700"/>
              <a:t>Classification!</a:t>
            </a:r>
            <a:endParaRPr/>
          </a:p>
          <a:p>
            <a:pPr indent="-457200" lvl="0" marL="457200" rtl="0" algn="l">
              <a:lnSpc>
                <a:spcPct val="90000"/>
              </a:lnSpc>
              <a:spcBef>
                <a:spcPts val="1000"/>
              </a:spcBef>
              <a:spcAft>
                <a:spcPts val="0"/>
              </a:spcAft>
              <a:buClr>
                <a:schemeClr val="dk1"/>
              </a:buClr>
              <a:buSzPts val="1700"/>
              <a:buAutoNum type="arabicPeriod"/>
            </a:pPr>
            <a:r>
              <a:rPr lang="en-US" sz="1700"/>
              <a:t>Quality score was sensory based therefore individual linear scores were less informative than a binary classification. </a:t>
            </a:r>
            <a:endParaRPr/>
          </a:p>
          <a:p>
            <a:pPr indent="-457200" lvl="0" marL="457200" rtl="0" algn="l">
              <a:lnSpc>
                <a:spcPct val="90000"/>
              </a:lnSpc>
              <a:spcBef>
                <a:spcPts val="1000"/>
              </a:spcBef>
              <a:spcAft>
                <a:spcPts val="0"/>
              </a:spcAft>
              <a:buClr>
                <a:schemeClr val="dk1"/>
              </a:buClr>
              <a:buSzPts val="1700"/>
              <a:buAutoNum type="arabicPeriod"/>
            </a:pPr>
            <a:r>
              <a:rPr lang="en-US" sz="1700"/>
              <a:t>Good wines are always hard to find and are the minority. Imbalanced distribution of wine qualities makes classification, difficult. </a:t>
            </a:r>
            <a:endParaRPr/>
          </a:p>
          <a:p>
            <a:pPr indent="-228600" lvl="1" marL="685800" rtl="0" algn="l">
              <a:lnSpc>
                <a:spcPct val="90000"/>
              </a:lnSpc>
              <a:spcBef>
                <a:spcPts val="500"/>
              </a:spcBef>
              <a:spcAft>
                <a:spcPts val="0"/>
              </a:spcAft>
              <a:buClr>
                <a:schemeClr val="dk1"/>
              </a:buClr>
              <a:buSzPts val="1700"/>
              <a:buFont typeface="Noto Sans Symbols"/>
              <a:buChar char="▪"/>
            </a:pPr>
            <a:r>
              <a:rPr lang="en-US" sz="1700"/>
              <a:t>False positives present in grading make our clients lose </a:t>
            </a:r>
            <a:r>
              <a:rPr b="1" lang="en-US" sz="1700"/>
              <a:t>reputation</a:t>
            </a:r>
            <a:endParaRPr/>
          </a:p>
          <a:p>
            <a:pPr indent="-228600" lvl="1" marL="685800" rtl="0" algn="l">
              <a:lnSpc>
                <a:spcPct val="90000"/>
              </a:lnSpc>
              <a:spcBef>
                <a:spcPts val="500"/>
              </a:spcBef>
              <a:spcAft>
                <a:spcPts val="0"/>
              </a:spcAft>
              <a:buClr>
                <a:schemeClr val="dk1"/>
              </a:buClr>
              <a:buSzPts val="1700"/>
              <a:buFont typeface="Noto Sans Symbols"/>
              <a:buChar char="▪"/>
            </a:pPr>
            <a:r>
              <a:rPr lang="en-US" sz="1700"/>
              <a:t>False negatives make them lose </a:t>
            </a:r>
            <a:r>
              <a:rPr b="1" lang="en-US" sz="1700"/>
              <a:t>money</a:t>
            </a:r>
            <a:endParaRPr/>
          </a:p>
          <a:p>
            <a:pPr indent="0" lvl="1" marL="457200" rtl="0" algn="l">
              <a:lnSpc>
                <a:spcPct val="90000"/>
              </a:lnSpc>
              <a:spcBef>
                <a:spcPts val="500"/>
              </a:spcBef>
              <a:spcAft>
                <a:spcPts val="0"/>
              </a:spcAft>
              <a:buClr>
                <a:schemeClr val="dk1"/>
              </a:buClr>
              <a:buSzPts val="1700"/>
              <a:buNone/>
            </a:pPr>
            <a:r>
              <a:t/>
            </a:r>
            <a:endParaRPr b="1" sz="1700"/>
          </a:p>
          <a:p>
            <a:pPr indent="0" lvl="1" marL="457200" rtl="0" algn="l">
              <a:lnSpc>
                <a:spcPct val="90000"/>
              </a:lnSpc>
              <a:spcBef>
                <a:spcPts val="500"/>
              </a:spcBef>
              <a:spcAft>
                <a:spcPts val="0"/>
              </a:spcAft>
              <a:buClr>
                <a:schemeClr val="dk1"/>
              </a:buClr>
              <a:buSzPts val="1700"/>
              <a:buNone/>
            </a:pPr>
            <a:r>
              <a:rPr b="1" lang="en-US" sz="1700"/>
              <a:t>It’s always the trade-off faced when we boost the classification to either have less false positives or false negatives. </a:t>
            </a:r>
            <a:endParaRPr/>
          </a:p>
          <a:p>
            <a:pPr indent="-120650" lvl="0" marL="228600" rtl="0" algn="l">
              <a:lnSpc>
                <a:spcPct val="90000"/>
              </a:lnSpc>
              <a:spcBef>
                <a:spcPts val="1000"/>
              </a:spcBef>
              <a:spcAft>
                <a:spcPts val="0"/>
              </a:spcAft>
              <a:buClr>
                <a:schemeClr val="dk1"/>
              </a:buClr>
              <a:buSzPts val="1700"/>
              <a:buNone/>
            </a:pPr>
            <a:r>
              <a:t/>
            </a:r>
            <a:endParaRPr sz="1700"/>
          </a:p>
        </p:txBody>
      </p:sp>
      <p:sp>
        <p:nvSpPr>
          <p:cNvPr id="149" name="Google Shape;149;p21"/>
          <p:cNvSpPr txBox="1"/>
          <p:nvPr/>
        </p:nvSpPr>
        <p:spPr>
          <a:xfrm>
            <a:off x="2543446" y="5961413"/>
            <a:ext cx="30000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400"/>
              </a:spcBef>
              <a:spcAft>
                <a:spcPts val="0"/>
              </a:spcAft>
              <a:buClr>
                <a:schemeClr val="accent1"/>
              </a:buClr>
              <a:buSzPts val="1600"/>
              <a:buFont typeface="Open Sans"/>
              <a:buNone/>
            </a:pPr>
            <a:r>
              <a:rPr b="1" lang="en-US" sz="1600">
                <a:solidFill>
                  <a:schemeClr val="accent1"/>
                </a:solidFill>
                <a:latin typeface="Open Sans"/>
                <a:ea typeface="Open Sans"/>
                <a:cs typeface="Open Sans"/>
                <a:sym typeface="Open Sans"/>
              </a:rPr>
              <a:t>Class Imbalance</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22"/>
          <p:cNvSpPr/>
          <p:nvPr/>
        </p:nvSpPr>
        <p:spPr>
          <a:xfrm rot="5400000">
            <a:off x="4802473" y="-4805300"/>
            <a:ext cx="2587052" cy="12192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22"/>
          <p:cNvSpPr txBox="1"/>
          <p:nvPr>
            <p:ph type="title"/>
          </p:nvPr>
        </p:nvSpPr>
        <p:spPr>
          <a:xfrm>
            <a:off x="1808548" y="530942"/>
            <a:ext cx="8574905" cy="178831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The Solutions</a:t>
            </a:r>
            <a:endParaRPr/>
          </a:p>
        </p:txBody>
      </p:sp>
      <p:grpSp>
        <p:nvGrpSpPr>
          <p:cNvPr id="157" name="Google Shape;157;p22"/>
          <p:cNvGrpSpPr/>
          <p:nvPr/>
        </p:nvGrpSpPr>
        <p:grpSpPr>
          <a:xfrm>
            <a:off x="5422392" y="73152"/>
            <a:ext cx="1178966" cy="232963"/>
            <a:chOff x="5422392" y="73152"/>
            <a:chExt cx="1178966" cy="232963"/>
          </a:xfrm>
        </p:grpSpPr>
        <p:sp>
          <p:nvSpPr>
            <p:cNvPr id="158" name="Google Shape;158;p22"/>
            <p:cNvSpPr/>
            <p:nvPr/>
          </p:nvSpPr>
          <p:spPr>
            <a:xfrm>
              <a:off x="592221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22"/>
            <p:cNvSpPr/>
            <p:nvPr/>
          </p:nvSpPr>
          <p:spPr>
            <a:xfrm>
              <a:off x="592221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2"/>
            <p:cNvSpPr/>
            <p:nvPr/>
          </p:nvSpPr>
          <p:spPr>
            <a:xfrm>
              <a:off x="5797258"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2"/>
            <p:cNvSpPr/>
            <p:nvPr/>
          </p:nvSpPr>
          <p:spPr>
            <a:xfrm>
              <a:off x="5797258"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2"/>
            <p:cNvSpPr/>
            <p:nvPr/>
          </p:nvSpPr>
          <p:spPr>
            <a:xfrm>
              <a:off x="5672303"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22"/>
            <p:cNvSpPr/>
            <p:nvPr/>
          </p:nvSpPr>
          <p:spPr>
            <a:xfrm>
              <a:off x="5672303"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22"/>
            <p:cNvSpPr/>
            <p:nvPr/>
          </p:nvSpPr>
          <p:spPr>
            <a:xfrm>
              <a:off x="5547347"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22"/>
            <p:cNvSpPr/>
            <p:nvPr/>
          </p:nvSpPr>
          <p:spPr>
            <a:xfrm>
              <a:off x="5547347"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2"/>
            <p:cNvSpPr/>
            <p:nvPr/>
          </p:nvSpPr>
          <p:spPr>
            <a:xfrm>
              <a:off x="5422392"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2"/>
            <p:cNvSpPr/>
            <p:nvPr/>
          </p:nvSpPr>
          <p:spPr>
            <a:xfrm>
              <a:off x="5422392"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2"/>
            <p:cNvSpPr/>
            <p:nvPr/>
          </p:nvSpPr>
          <p:spPr>
            <a:xfrm>
              <a:off x="6546990"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2"/>
            <p:cNvSpPr/>
            <p:nvPr/>
          </p:nvSpPr>
          <p:spPr>
            <a:xfrm>
              <a:off x="6546990"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2"/>
            <p:cNvSpPr/>
            <p:nvPr/>
          </p:nvSpPr>
          <p:spPr>
            <a:xfrm>
              <a:off x="6422035"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22"/>
            <p:cNvSpPr/>
            <p:nvPr/>
          </p:nvSpPr>
          <p:spPr>
            <a:xfrm>
              <a:off x="6422035"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22"/>
            <p:cNvSpPr/>
            <p:nvPr/>
          </p:nvSpPr>
          <p:spPr>
            <a:xfrm>
              <a:off x="6297080"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22"/>
            <p:cNvSpPr/>
            <p:nvPr/>
          </p:nvSpPr>
          <p:spPr>
            <a:xfrm>
              <a:off x="6297080"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22"/>
            <p:cNvSpPr/>
            <p:nvPr/>
          </p:nvSpPr>
          <p:spPr>
            <a:xfrm>
              <a:off x="6172124"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2"/>
            <p:cNvSpPr/>
            <p:nvPr/>
          </p:nvSpPr>
          <p:spPr>
            <a:xfrm>
              <a:off x="6172124"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2"/>
            <p:cNvSpPr/>
            <p:nvPr/>
          </p:nvSpPr>
          <p:spPr>
            <a:xfrm>
              <a:off x="6047169" y="73152"/>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2"/>
            <p:cNvSpPr/>
            <p:nvPr/>
          </p:nvSpPr>
          <p:spPr>
            <a:xfrm>
              <a:off x="6047169" y="246888"/>
              <a:ext cx="54368"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8" name="Google Shape;178;p22"/>
          <p:cNvSpPr/>
          <p:nvPr/>
        </p:nvSpPr>
        <p:spPr>
          <a:xfrm flipH="1">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22"/>
          <p:cNvSpPr txBox="1"/>
          <p:nvPr/>
        </p:nvSpPr>
        <p:spPr>
          <a:xfrm>
            <a:off x="1516201" y="4223272"/>
            <a:ext cx="5181600" cy="24247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Models:</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Deep Learning</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Logistic Regression</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Scaled Vector Machine</a:t>
            </a:r>
            <a:endParaRPr/>
          </a:p>
        </p:txBody>
      </p:sp>
      <p:sp>
        <p:nvSpPr>
          <p:cNvPr id="180" name="Google Shape;180;p22"/>
          <p:cNvSpPr txBox="1"/>
          <p:nvPr/>
        </p:nvSpPr>
        <p:spPr>
          <a:xfrm>
            <a:off x="6850201" y="4223272"/>
            <a:ext cx="5181600" cy="24247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Metrics:</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Precision</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Recall</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Accuracy</a:t>
            </a:r>
            <a:endParaRPr sz="2800">
              <a:solidFill>
                <a:schemeClr val="dk1"/>
              </a:solidFill>
              <a:latin typeface="Calibri"/>
              <a:ea typeface="Calibri"/>
              <a:cs typeface="Calibri"/>
              <a:sym typeface="Calibri"/>
            </a:endParaRPr>
          </a:p>
        </p:txBody>
      </p:sp>
      <p:sp>
        <p:nvSpPr>
          <p:cNvPr id="181" name="Google Shape;181;p22"/>
          <p:cNvSpPr txBox="1"/>
          <p:nvPr/>
        </p:nvSpPr>
        <p:spPr>
          <a:xfrm>
            <a:off x="1516201" y="2657379"/>
            <a:ext cx="9159598" cy="132213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We developed three models with three different metrics each to allow a winemaker to evaluate their business goals and select the one most suited to them.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2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23"/>
          <p:cNvSpPr/>
          <p:nvPr/>
        </p:nvSpPr>
        <p:spPr>
          <a:xfrm flipH="1" rot="10800000">
            <a:off x="1" y="0"/>
            <a:ext cx="7539895" cy="6858000"/>
          </a:xfrm>
          <a:custGeom>
            <a:rect b="b" l="l" r="r" t="t"/>
            <a:pathLst>
              <a:path extrusionOk="0" h="6858000" w="7539895">
                <a:moveTo>
                  <a:pt x="7539895" y="6858000"/>
                </a:moveTo>
                <a:lnTo>
                  <a:pt x="0" y="6858000"/>
                </a:lnTo>
                <a:lnTo>
                  <a:pt x="0" y="0"/>
                </a:lnTo>
                <a:lnTo>
                  <a:pt x="4363741" y="0"/>
                </a:ln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23"/>
          <p:cNvSpPr/>
          <p:nvPr/>
        </p:nvSpPr>
        <p:spPr>
          <a:xfrm flipH="1" rot="10800000">
            <a:off x="0" y="0"/>
            <a:ext cx="7092985" cy="6858000"/>
          </a:xfrm>
          <a:custGeom>
            <a:rect b="b" l="l" r="r" t="t"/>
            <a:pathLst>
              <a:path extrusionOk="0" h="6858000" w="7092985">
                <a:moveTo>
                  <a:pt x="7092985" y="6858000"/>
                </a:moveTo>
                <a:lnTo>
                  <a:pt x="0" y="6858000"/>
                </a:lnTo>
                <a:lnTo>
                  <a:pt x="0" y="0"/>
                </a:lnTo>
                <a:lnTo>
                  <a:pt x="3916831" y="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23"/>
          <p:cNvSpPr txBox="1"/>
          <p:nvPr>
            <p:ph type="title"/>
          </p:nvPr>
        </p:nvSpPr>
        <p:spPr>
          <a:xfrm>
            <a:off x="838199" y="365125"/>
            <a:ext cx="5529943"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Metrics</a:t>
            </a:r>
            <a:endParaRPr/>
          </a:p>
        </p:txBody>
      </p:sp>
      <p:sp>
        <p:nvSpPr>
          <p:cNvPr id="190" name="Google Shape;190;p23"/>
          <p:cNvSpPr txBox="1"/>
          <p:nvPr>
            <p:ph idx="1" type="body"/>
          </p:nvPr>
        </p:nvSpPr>
        <p:spPr>
          <a:xfrm>
            <a:off x="838199" y="1825625"/>
            <a:ext cx="4142091" cy="3399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900"/>
              <a:buNone/>
            </a:pPr>
            <a:r>
              <a:rPr lang="en-US" sz="1900" u="sng">
                <a:latin typeface="Arial"/>
                <a:ea typeface="Arial"/>
                <a:cs typeface="Arial"/>
                <a:sym typeface="Arial"/>
              </a:rPr>
              <a:t>Accuracy</a:t>
            </a:r>
            <a:endParaRPr/>
          </a:p>
          <a:p>
            <a:pPr indent="0" lvl="0" marL="0" rtl="0" algn="l">
              <a:lnSpc>
                <a:spcPct val="90000"/>
              </a:lnSpc>
              <a:spcBef>
                <a:spcPts val="1000"/>
              </a:spcBef>
              <a:spcAft>
                <a:spcPts val="0"/>
              </a:spcAft>
              <a:buClr>
                <a:schemeClr val="lt1"/>
              </a:buClr>
              <a:buSzPts val="1900"/>
              <a:buNone/>
            </a:pPr>
            <a:r>
              <a:t/>
            </a:r>
            <a:endParaRPr sz="1900"/>
          </a:p>
          <a:p>
            <a:pPr indent="0" lvl="0" marL="0" rtl="0" algn="l">
              <a:lnSpc>
                <a:spcPct val="90000"/>
              </a:lnSpc>
              <a:spcBef>
                <a:spcPts val="1000"/>
              </a:spcBef>
              <a:spcAft>
                <a:spcPts val="0"/>
              </a:spcAft>
              <a:buClr>
                <a:schemeClr val="lt1"/>
              </a:buClr>
              <a:buSzPts val="1900"/>
              <a:buNone/>
            </a:pPr>
            <a:r>
              <a:rPr lang="en-US" sz="1900"/>
              <a:t>The simplest of metric, accuracy works well when there are equal number of samples belonging to each class.</a:t>
            </a:r>
            <a:endParaRPr/>
          </a:p>
          <a:p>
            <a:pPr indent="0" lvl="0" marL="0" rtl="0" algn="l">
              <a:lnSpc>
                <a:spcPct val="90000"/>
              </a:lnSpc>
              <a:spcBef>
                <a:spcPts val="1000"/>
              </a:spcBef>
              <a:spcAft>
                <a:spcPts val="0"/>
              </a:spcAft>
              <a:buClr>
                <a:schemeClr val="lt1"/>
              </a:buClr>
              <a:buSzPts val="1900"/>
              <a:buNone/>
            </a:pPr>
            <a:r>
              <a:t/>
            </a:r>
            <a:endParaRPr sz="1900"/>
          </a:p>
          <a:p>
            <a:pPr indent="0" lvl="0" marL="0" rtl="0" algn="l">
              <a:lnSpc>
                <a:spcPct val="90000"/>
              </a:lnSpc>
              <a:spcBef>
                <a:spcPts val="1000"/>
              </a:spcBef>
              <a:spcAft>
                <a:spcPts val="0"/>
              </a:spcAft>
              <a:buClr>
                <a:schemeClr val="lt1"/>
              </a:buClr>
              <a:buSzPts val="1900"/>
              <a:buNone/>
            </a:pPr>
            <a:r>
              <a:rPr lang="en-US" sz="1900"/>
              <a:t>For our dataset, accuracy would be inflated to favor the majority class, bad wines, correctly labelling them more often than good wine correctly. </a:t>
            </a:r>
            <a:endParaRPr/>
          </a:p>
        </p:txBody>
      </p:sp>
      <p:pic>
        <p:nvPicPr>
          <p:cNvPr id="191" name="Google Shape;191;p23"/>
          <p:cNvPicPr preferRelativeResize="0"/>
          <p:nvPr/>
        </p:nvPicPr>
        <p:blipFill rotWithShape="1">
          <a:blip r:embed="rId3">
            <a:alphaModFix/>
          </a:blip>
          <a:srcRect b="0" l="0" r="0" t="0"/>
          <a:stretch/>
        </p:blipFill>
        <p:spPr>
          <a:xfrm>
            <a:off x="7583141" y="1179385"/>
            <a:ext cx="3936488" cy="783331"/>
          </a:xfrm>
          <a:prstGeom prst="rect">
            <a:avLst/>
          </a:prstGeom>
          <a:noFill/>
          <a:ln>
            <a:noFill/>
          </a:ln>
        </p:spPr>
      </p:pic>
      <p:pic>
        <p:nvPicPr>
          <p:cNvPr id="192" name="Google Shape;192;p23"/>
          <p:cNvPicPr preferRelativeResize="0"/>
          <p:nvPr/>
        </p:nvPicPr>
        <p:blipFill rotWithShape="1">
          <a:blip r:embed="rId4">
            <a:alphaModFix/>
          </a:blip>
          <a:srcRect b="0" l="0" r="0" t="0"/>
          <a:stretch/>
        </p:blipFill>
        <p:spPr>
          <a:xfrm>
            <a:off x="7733851" y="2994128"/>
            <a:ext cx="3785778" cy="31705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4"/>
          <p:cNvSpPr/>
          <p:nvPr/>
        </p:nvSpPr>
        <p:spPr>
          <a:xfrm>
            <a:off x="0" y="0"/>
            <a:ext cx="12192000" cy="252664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4"/>
          <p:cNvSpPr txBox="1"/>
          <p:nvPr>
            <p:ph type="title"/>
          </p:nvPr>
        </p:nvSpPr>
        <p:spPr>
          <a:xfrm>
            <a:off x="594360" y="648393"/>
            <a:ext cx="5266944" cy="149596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sz="4000"/>
              <a:t>Metrics</a:t>
            </a:r>
            <a:endParaRPr sz="4200"/>
          </a:p>
        </p:txBody>
      </p:sp>
      <p:grpSp>
        <p:nvGrpSpPr>
          <p:cNvPr id="200" name="Google Shape;200;p24"/>
          <p:cNvGrpSpPr/>
          <p:nvPr/>
        </p:nvGrpSpPr>
        <p:grpSpPr>
          <a:xfrm>
            <a:off x="56167" y="732635"/>
            <a:ext cx="242107" cy="1340860"/>
            <a:chOff x="56167" y="732635"/>
            <a:chExt cx="242107" cy="1340860"/>
          </a:xfrm>
        </p:grpSpPr>
        <p:sp>
          <p:nvSpPr>
            <p:cNvPr id="201" name="Google Shape;201;p24"/>
            <p:cNvSpPr/>
            <p:nvPr/>
          </p:nvSpPr>
          <p:spPr>
            <a:xfrm rot="5400000">
              <a:off x="237744" y="130239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4"/>
            <p:cNvSpPr/>
            <p:nvPr/>
          </p:nvSpPr>
          <p:spPr>
            <a:xfrm rot="5400000">
              <a:off x="54864" y="130239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4"/>
            <p:cNvSpPr/>
            <p:nvPr/>
          </p:nvSpPr>
          <p:spPr>
            <a:xfrm rot="5400000">
              <a:off x="237744" y="116028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4"/>
            <p:cNvSpPr/>
            <p:nvPr/>
          </p:nvSpPr>
          <p:spPr>
            <a:xfrm rot="5400000">
              <a:off x="54864" y="116028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4"/>
            <p:cNvSpPr/>
            <p:nvPr/>
          </p:nvSpPr>
          <p:spPr>
            <a:xfrm rot="5400000">
              <a:off x="237744" y="101816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4"/>
            <p:cNvSpPr/>
            <p:nvPr/>
          </p:nvSpPr>
          <p:spPr>
            <a:xfrm rot="5400000">
              <a:off x="54864" y="101816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4"/>
            <p:cNvSpPr/>
            <p:nvPr/>
          </p:nvSpPr>
          <p:spPr>
            <a:xfrm rot="5400000">
              <a:off x="237744" y="87605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24"/>
            <p:cNvSpPr/>
            <p:nvPr/>
          </p:nvSpPr>
          <p:spPr>
            <a:xfrm rot="5400000">
              <a:off x="54864" y="87605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24"/>
            <p:cNvSpPr/>
            <p:nvPr/>
          </p:nvSpPr>
          <p:spPr>
            <a:xfrm rot="5400000">
              <a:off x="237744" y="73393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4"/>
            <p:cNvSpPr/>
            <p:nvPr/>
          </p:nvSpPr>
          <p:spPr>
            <a:xfrm rot="5400000">
              <a:off x="54864" y="73393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4"/>
            <p:cNvSpPr/>
            <p:nvPr/>
          </p:nvSpPr>
          <p:spPr>
            <a:xfrm rot="5400000">
              <a:off x="237744" y="201296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4"/>
            <p:cNvSpPr/>
            <p:nvPr/>
          </p:nvSpPr>
          <p:spPr>
            <a:xfrm rot="5400000">
              <a:off x="54864" y="2012965"/>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4"/>
            <p:cNvSpPr/>
            <p:nvPr/>
          </p:nvSpPr>
          <p:spPr>
            <a:xfrm rot="5400000">
              <a:off x="237744" y="187085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4"/>
            <p:cNvSpPr/>
            <p:nvPr/>
          </p:nvSpPr>
          <p:spPr>
            <a:xfrm rot="5400000">
              <a:off x="54864" y="1870851"/>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4"/>
            <p:cNvSpPr/>
            <p:nvPr/>
          </p:nvSpPr>
          <p:spPr>
            <a:xfrm rot="5400000">
              <a:off x="237744" y="172873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4"/>
            <p:cNvSpPr/>
            <p:nvPr/>
          </p:nvSpPr>
          <p:spPr>
            <a:xfrm rot="5400000">
              <a:off x="54864" y="1728737"/>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24"/>
            <p:cNvSpPr/>
            <p:nvPr/>
          </p:nvSpPr>
          <p:spPr>
            <a:xfrm rot="5400000">
              <a:off x="237744" y="158662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24"/>
            <p:cNvSpPr/>
            <p:nvPr/>
          </p:nvSpPr>
          <p:spPr>
            <a:xfrm rot="5400000">
              <a:off x="54864" y="1586623"/>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4"/>
            <p:cNvSpPr/>
            <p:nvPr/>
          </p:nvSpPr>
          <p:spPr>
            <a:xfrm rot="5400000">
              <a:off x="237744" y="144450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4"/>
            <p:cNvSpPr/>
            <p:nvPr/>
          </p:nvSpPr>
          <p:spPr>
            <a:xfrm rot="5400000">
              <a:off x="54864" y="1444509"/>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1" name="Google Shape;221;p24"/>
          <p:cNvSpPr/>
          <p:nvPr/>
        </p:nvSpPr>
        <p:spPr>
          <a:xfrm>
            <a:off x="0" y="6501384"/>
            <a:ext cx="12192000" cy="35661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4"/>
          <p:cNvSpPr txBox="1"/>
          <p:nvPr/>
        </p:nvSpPr>
        <p:spPr>
          <a:xfrm>
            <a:off x="961708" y="2792754"/>
            <a:ext cx="5157787" cy="61731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Precision</a:t>
            </a:r>
            <a:endParaRPr/>
          </a:p>
        </p:txBody>
      </p:sp>
      <p:sp>
        <p:nvSpPr>
          <p:cNvPr id="223" name="Google Shape;223;p24"/>
          <p:cNvSpPr txBox="1"/>
          <p:nvPr/>
        </p:nvSpPr>
        <p:spPr>
          <a:xfrm>
            <a:off x="961708" y="3448944"/>
            <a:ext cx="5157787" cy="2760663"/>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1377"/>
              <a:buFont typeface="Arial"/>
              <a:buNone/>
            </a:pPr>
            <a:r>
              <a:rPr b="1" lang="en-US" sz="1377">
                <a:solidFill>
                  <a:schemeClr val="dk1"/>
                </a:solidFill>
                <a:latin typeface="Calibri"/>
                <a:ea typeface="Calibri"/>
                <a:cs typeface="Calibri"/>
                <a:sym typeface="Calibri"/>
              </a:rPr>
              <a:t>Also called Positive predictive value.</a:t>
            </a:r>
            <a:endParaRPr/>
          </a:p>
          <a:p>
            <a:pPr indent="0" lvl="0" marL="0" marR="0" rtl="0" algn="l">
              <a:lnSpc>
                <a:spcPct val="70000"/>
              </a:lnSpc>
              <a:spcBef>
                <a:spcPts val="1000"/>
              </a:spcBef>
              <a:spcAft>
                <a:spcPts val="0"/>
              </a:spcAft>
              <a:buClr>
                <a:schemeClr val="dk1"/>
              </a:buClr>
              <a:buSzPts val="1520"/>
              <a:buFont typeface="Arial"/>
              <a:buNone/>
            </a:pPr>
            <a:r>
              <a:t/>
            </a:r>
            <a:endParaRPr sz="1520">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520"/>
              <a:buFont typeface="Arial"/>
              <a:buNone/>
            </a:pPr>
            <a:r>
              <a:rPr lang="en-US" sz="1520">
                <a:solidFill>
                  <a:schemeClr val="dk1"/>
                </a:solidFill>
                <a:latin typeface="Calibri"/>
                <a:ea typeface="Calibri"/>
                <a:cs typeface="Calibri"/>
                <a:sym typeface="Calibri"/>
              </a:rPr>
              <a:t>The ratio of correct positive predictions to the total predicted positives. </a:t>
            </a:r>
            <a:endParaRPr sz="1520">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520"/>
              <a:buFont typeface="Arial"/>
              <a:buNone/>
            </a:pPr>
            <a:r>
              <a:rPr lang="en-US" sz="1520">
                <a:solidFill>
                  <a:schemeClr val="dk1"/>
                </a:solidFill>
                <a:latin typeface="Calibri"/>
                <a:ea typeface="Calibri"/>
                <a:cs typeface="Calibri"/>
                <a:sym typeface="Calibri"/>
              </a:rPr>
              <a:t>Precision is a good measure when the cost of False Positive is high. </a:t>
            </a:r>
            <a:endParaRPr sz="1520">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520"/>
              <a:buFont typeface="Arial"/>
              <a:buNone/>
            </a:pPr>
            <a:r>
              <a:rPr lang="en-US" sz="1520">
                <a:solidFill>
                  <a:schemeClr val="dk1"/>
                </a:solidFill>
                <a:latin typeface="Calibri"/>
                <a:ea typeface="Calibri"/>
                <a:cs typeface="Calibri"/>
                <a:sym typeface="Calibri"/>
              </a:rPr>
              <a:t>If a Bad Quality wine is incorrectly classified as Good Quality, </a:t>
            </a:r>
            <a:endParaRPr/>
          </a:p>
          <a:p>
            <a:pPr indent="0" lvl="0" marL="0" marR="0" rtl="0" algn="l">
              <a:lnSpc>
                <a:spcPct val="70000"/>
              </a:lnSpc>
              <a:spcBef>
                <a:spcPts val="1000"/>
              </a:spcBef>
              <a:spcAft>
                <a:spcPts val="0"/>
              </a:spcAft>
              <a:buClr>
                <a:schemeClr val="dk1"/>
              </a:buClr>
              <a:buSzPts val="2755"/>
              <a:buFont typeface="Arial"/>
              <a:buNone/>
            </a:pPr>
            <a:r>
              <a:rPr lang="en-US" sz="2755">
                <a:solidFill>
                  <a:schemeClr val="dk1"/>
                </a:solidFill>
                <a:latin typeface="Calibri"/>
                <a:ea typeface="Calibri"/>
                <a:cs typeface="Calibri"/>
                <a:sym typeface="Calibri"/>
              </a:rPr>
              <a:t>Reputation is at stake. </a:t>
            </a:r>
            <a:endParaRPr/>
          </a:p>
        </p:txBody>
      </p:sp>
      <p:sp>
        <p:nvSpPr>
          <p:cNvPr id="224" name="Google Shape;224;p24"/>
          <p:cNvSpPr txBox="1"/>
          <p:nvPr/>
        </p:nvSpPr>
        <p:spPr>
          <a:xfrm>
            <a:off x="6294120" y="2792754"/>
            <a:ext cx="5183188" cy="61731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Recall</a:t>
            </a:r>
            <a:endParaRPr/>
          </a:p>
        </p:txBody>
      </p:sp>
      <p:sp>
        <p:nvSpPr>
          <p:cNvPr id="225" name="Google Shape;225;p24"/>
          <p:cNvSpPr txBox="1"/>
          <p:nvPr/>
        </p:nvSpPr>
        <p:spPr>
          <a:xfrm>
            <a:off x="6294120" y="3448944"/>
            <a:ext cx="5183188" cy="2760663"/>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1540"/>
              <a:buFont typeface="Arial"/>
              <a:buNone/>
            </a:pPr>
            <a:r>
              <a:rPr b="1" lang="en-US" sz="1540">
                <a:solidFill>
                  <a:schemeClr val="dk1"/>
                </a:solidFill>
                <a:latin typeface="Calibri"/>
                <a:ea typeface="Calibri"/>
                <a:cs typeface="Calibri"/>
                <a:sym typeface="Calibri"/>
              </a:rPr>
              <a:t>Also called Sensitivity, Probability of Detection, True Positive Rate.</a:t>
            </a:r>
            <a:endParaRPr/>
          </a:p>
          <a:p>
            <a:pPr indent="0" lvl="0" marL="0" marR="0" rtl="0" algn="l">
              <a:lnSpc>
                <a:spcPct val="70000"/>
              </a:lnSpc>
              <a:spcBef>
                <a:spcPts val="1000"/>
              </a:spcBef>
              <a:spcAft>
                <a:spcPts val="0"/>
              </a:spcAft>
              <a:buClr>
                <a:schemeClr val="dk1"/>
              </a:buClr>
              <a:buSzPts val="1540"/>
              <a:buFont typeface="Arial"/>
              <a:buNone/>
            </a:pPr>
            <a:r>
              <a:rPr lang="en-US" sz="1540">
                <a:solidFill>
                  <a:schemeClr val="dk1"/>
                </a:solidFill>
                <a:latin typeface="Calibri"/>
                <a:ea typeface="Calibri"/>
                <a:cs typeface="Calibri"/>
                <a:sym typeface="Calibri"/>
              </a:rPr>
              <a:t>The ratio of correct positive predictions to the total positives examples. </a:t>
            </a:r>
            <a:endParaRPr sz="1540">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540"/>
              <a:buFont typeface="Arial"/>
              <a:buNone/>
            </a:pPr>
            <a:r>
              <a:rPr lang="en-US" sz="1540">
                <a:solidFill>
                  <a:schemeClr val="dk1"/>
                </a:solidFill>
                <a:latin typeface="Calibri"/>
                <a:ea typeface="Calibri"/>
                <a:cs typeface="Calibri"/>
                <a:sym typeface="Calibri"/>
              </a:rPr>
              <a:t>Recall is a good measure when the cost of False Negative is high. </a:t>
            </a:r>
            <a:endParaRPr sz="1540">
              <a:solidFill>
                <a:schemeClr val="dk1"/>
              </a:solidFill>
              <a:latin typeface="Calibri"/>
              <a:ea typeface="Calibri"/>
              <a:cs typeface="Calibri"/>
              <a:sym typeface="Calibri"/>
            </a:endParaRPr>
          </a:p>
          <a:p>
            <a:pPr indent="0" lvl="0" marL="0" marR="0" rtl="0" algn="l">
              <a:lnSpc>
                <a:spcPct val="70000"/>
              </a:lnSpc>
              <a:spcBef>
                <a:spcPts val="1000"/>
              </a:spcBef>
              <a:spcAft>
                <a:spcPts val="0"/>
              </a:spcAft>
              <a:buClr>
                <a:schemeClr val="dk1"/>
              </a:buClr>
              <a:buSzPts val="1540"/>
              <a:buFont typeface="Arial"/>
              <a:buNone/>
            </a:pPr>
            <a:r>
              <a:rPr lang="en-US" sz="1540">
                <a:solidFill>
                  <a:schemeClr val="dk1"/>
                </a:solidFill>
                <a:latin typeface="Calibri"/>
                <a:ea typeface="Calibri"/>
                <a:cs typeface="Calibri"/>
                <a:sym typeface="Calibri"/>
              </a:rPr>
              <a:t>If a Good Quality wine is incorrectly classified Bad Quality,</a:t>
            </a:r>
            <a:endParaRPr/>
          </a:p>
          <a:p>
            <a:pPr indent="0" lvl="0" marL="0" marR="0" rtl="0" algn="l">
              <a:lnSpc>
                <a:spcPct val="70000"/>
              </a:lnSpc>
              <a:spcBef>
                <a:spcPts val="1000"/>
              </a:spcBef>
              <a:spcAft>
                <a:spcPts val="0"/>
              </a:spcAft>
              <a:buClr>
                <a:schemeClr val="dk1"/>
              </a:buClr>
              <a:buSzPts val="2805"/>
              <a:buFont typeface="Arial"/>
              <a:buNone/>
            </a:pPr>
            <a:r>
              <a:rPr lang="en-US" sz="2805">
                <a:solidFill>
                  <a:schemeClr val="dk1"/>
                </a:solidFill>
                <a:latin typeface="Calibri"/>
                <a:ea typeface="Calibri"/>
                <a:cs typeface="Calibri"/>
                <a:sym typeface="Calibri"/>
              </a:rPr>
              <a:t>Money is at stake.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25"/>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 name="Google Shape;231;p25"/>
          <p:cNvSpPr/>
          <p:nvPr>
            <p:ph type="title"/>
          </p:nvPr>
        </p:nvSpPr>
        <p:spPr>
          <a:xfrm>
            <a:off x="694510" y="1487272"/>
            <a:ext cx="2743200" cy="27432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rPr>
              <a:t>False Negative vs False Positive</a:t>
            </a:r>
            <a:endParaRPr/>
          </a:p>
        </p:txBody>
      </p:sp>
      <p:pic>
        <p:nvPicPr>
          <p:cNvPr id="232" name="Google Shape;232;p25"/>
          <p:cNvPicPr preferRelativeResize="0"/>
          <p:nvPr/>
        </p:nvPicPr>
        <p:blipFill rotWithShape="1">
          <a:blip r:embed="rId3">
            <a:alphaModFix/>
          </a:blip>
          <a:srcRect b="0" l="0" r="0" t="0"/>
          <a:stretch/>
        </p:blipFill>
        <p:spPr>
          <a:xfrm>
            <a:off x="4038600" y="1313299"/>
            <a:ext cx="5495370" cy="3091146"/>
          </a:xfrm>
          <a:prstGeom prst="rect">
            <a:avLst/>
          </a:prstGeom>
          <a:noFill/>
          <a:ln>
            <a:noFill/>
          </a:ln>
        </p:spPr>
      </p:pic>
      <p:sp>
        <p:nvSpPr>
          <p:cNvPr id="233" name="Google Shape;233;p25"/>
          <p:cNvSpPr txBox="1"/>
          <p:nvPr>
            <p:ph idx="1" type="body"/>
          </p:nvPr>
        </p:nvSpPr>
        <p:spPr>
          <a:xfrm>
            <a:off x="4038600" y="4884873"/>
            <a:ext cx="7188199" cy="129209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700"/>
              <a:buNone/>
            </a:pPr>
            <a:r>
              <a:rPr lang="en-US" sz="1700"/>
              <a:t>Falsely classifying a good wine as bad might result in losing money. </a:t>
            </a:r>
            <a:endParaRPr/>
          </a:p>
          <a:p>
            <a:pPr indent="0" lvl="0" marL="0" rtl="0" algn="l">
              <a:lnSpc>
                <a:spcPct val="90000"/>
              </a:lnSpc>
              <a:spcBef>
                <a:spcPts val="1000"/>
              </a:spcBef>
              <a:spcAft>
                <a:spcPts val="0"/>
              </a:spcAft>
              <a:buClr>
                <a:schemeClr val="dk1"/>
              </a:buClr>
              <a:buSzPts val="1700"/>
              <a:buNone/>
            </a:pPr>
            <a:r>
              <a:t/>
            </a:r>
            <a:endParaRPr sz="1700"/>
          </a:p>
          <a:p>
            <a:pPr indent="0" lvl="0" marL="0" rtl="0" algn="l">
              <a:lnSpc>
                <a:spcPct val="90000"/>
              </a:lnSpc>
              <a:spcBef>
                <a:spcPts val="1000"/>
              </a:spcBef>
              <a:spcAft>
                <a:spcPts val="0"/>
              </a:spcAft>
              <a:buClr>
                <a:schemeClr val="dk1"/>
              </a:buClr>
              <a:buSzPts val="1700"/>
              <a:buNone/>
            </a:pPr>
            <a:r>
              <a:rPr lang="en-US" sz="1700"/>
              <a:t>Falsely classifying a bad wine as good would hurt reputation. (Ultimately hurting a higher end brand that would result in overall loss of money).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