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7"/>
  </p:handoutMasterIdLst>
  <p:sldIdLst>
    <p:sldId id="256" r:id="rId5"/>
    <p:sldId id="257" r:id="rId6"/>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90" d="100"/>
          <a:sy n="90" d="100"/>
        </p:scale>
        <p:origin x="300" y="90"/>
      </p:cViewPr>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t>3/23/2021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t>3/23/2021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30.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2" name="Group 481">
            <a:extLst>
              <a:ext uri="{FF2B5EF4-FFF2-40B4-BE49-F238E27FC236}">
                <a16:creationId xmlns:a16="http://schemas.microsoft.com/office/drawing/2014/main" id="{AA780019-4351-4699-A720-6AC124CFDF88}"/>
              </a:ext>
              <a:ext uri="{C183D7F6-B498-43B3-948B-1728B52AA6E4}">
                <adec:decorative xmlns:adec="http://schemas.microsoft.com/office/drawing/2017/decorative" val="1"/>
              </a:ext>
            </a:extLst>
          </p:cNvPr>
          <p:cNvGrpSpPr/>
          <p:nvPr/>
        </p:nvGrpSpPr>
        <p:grpSpPr>
          <a:xfrm>
            <a:off x="5104783" y="266420"/>
            <a:ext cx="1416117" cy="1036800"/>
            <a:chOff x="5135883" y="198000"/>
            <a:chExt cx="1416117" cy="1036800"/>
          </a:xfrm>
        </p:grpSpPr>
        <p:pic>
          <p:nvPicPr>
            <p:cNvPr id="483" name="Graphic 482" descr="North America image">
              <a:extLst>
                <a:ext uri="{FF2B5EF4-FFF2-40B4-BE49-F238E27FC236}">
                  <a16:creationId xmlns:a16="http://schemas.microsoft.com/office/drawing/2014/main" id="{05AB7972-550B-4FA4-B477-32C1DAC250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135883" y="198000"/>
              <a:ext cx="1416117" cy="1036800"/>
            </a:xfrm>
            <a:prstGeom prst="rect">
              <a:avLst/>
            </a:prstGeom>
          </p:spPr>
        </p:pic>
        <p:pic>
          <p:nvPicPr>
            <p:cNvPr id="484" name="Graphic 483" descr="GPS icon">
              <a:extLst>
                <a:ext uri="{FF2B5EF4-FFF2-40B4-BE49-F238E27FC236}">
                  <a16:creationId xmlns:a16="http://schemas.microsoft.com/office/drawing/2014/main" id="{98DDEDB1-CE10-4E7F-8BA5-3A830075F7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881958" y="548341"/>
              <a:ext cx="191455" cy="280800"/>
            </a:xfrm>
            <a:prstGeom prst="rect">
              <a:avLst/>
            </a:prstGeom>
          </p:spPr>
        </p:pic>
      </p:grpSp>
      <p:pic>
        <p:nvPicPr>
          <p:cNvPr id="485" name="Graphic 484">
            <a:extLst>
              <a:ext uri="{FF2B5EF4-FFF2-40B4-BE49-F238E27FC236}">
                <a16:creationId xmlns:a16="http://schemas.microsoft.com/office/drawing/2014/main" id="{01B451BF-1055-4DBD-B482-04F859E39EC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01073" y="804550"/>
            <a:ext cx="320400" cy="320400"/>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02235" y="1686657"/>
            <a:ext cx="183600" cy="183600"/>
          </a:xfrm>
          <a:prstGeom prst="rect">
            <a:avLst/>
          </a:prstGeom>
        </p:spPr>
      </p:pic>
      <p:pic>
        <p:nvPicPr>
          <p:cNvPr id="487" name="Graphic 486">
            <a:extLst>
              <a:ext uri="{FF2B5EF4-FFF2-40B4-BE49-F238E27FC236}">
                <a16:creationId xmlns:a16="http://schemas.microsoft.com/office/drawing/2014/main" id="{177CDD3D-4E60-47C3-A6CE-9D5E1C0B56E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00435" y="3965189"/>
            <a:ext cx="187200" cy="1872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25294" y="1695387"/>
            <a:ext cx="255600" cy="16614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00433" y="6574528"/>
            <a:ext cx="168480" cy="194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1636" y="1684857"/>
            <a:ext cx="174720" cy="187200"/>
          </a:xfrm>
          <a:prstGeom prst="rect">
            <a:avLst/>
          </a:prstGeom>
        </p:spPr>
      </p:pic>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6" name="Graphic 505">
            <a:extLst>
              <a:ext uri="{FF2B5EF4-FFF2-40B4-BE49-F238E27FC236}">
                <a16:creationId xmlns:a16="http://schemas.microsoft.com/office/drawing/2014/main" id="{07CDA4EB-6DC7-4FEB-A43C-93D13DF57E74}"/>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01636" y="8707159"/>
            <a:ext cx="273600" cy="223855"/>
          </a:xfrm>
          <a:prstGeom prst="rect">
            <a:avLst/>
          </a:prstGeom>
        </p:spPr>
      </p:pic>
      <p:pic>
        <p:nvPicPr>
          <p:cNvPr id="507" name="Graphic 506">
            <a:extLst>
              <a:ext uri="{FF2B5EF4-FFF2-40B4-BE49-F238E27FC236}">
                <a16:creationId xmlns:a16="http://schemas.microsoft.com/office/drawing/2014/main" id="{DF13D034-D318-4449-8666-DAEDE5970FD5}"/>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43998" y="8688350"/>
            <a:ext cx="234000" cy="2600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44946" y="8714525"/>
            <a:ext cx="295200" cy="218191"/>
          </a:xfrm>
          <a:prstGeom prst="rect">
            <a:avLst/>
          </a:prstGeom>
        </p:spPr>
      </p:pic>
      <p:pic>
        <p:nvPicPr>
          <p:cNvPr id="509" name="Graphic 508">
            <a:extLst>
              <a:ext uri="{FF2B5EF4-FFF2-40B4-BE49-F238E27FC236}">
                <a16:creationId xmlns:a16="http://schemas.microsoft.com/office/drawing/2014/main" id="{D5374474-D9D4-4AFD-8897-E10C47A14F82}"/>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227623" y="8707159"/>
            <a:ext cx="262800" cy="225257"/>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Brad Michaels</a:t>
            </a:r>
          </a:p>
        </p:txBody>
      </p:sp>
      <p:pic>
        <p:nvPicPr>
          <p:cNvPr id="353" name="Picture Placeholder 352">
            <a:extLst>
              <a:ext uri="{FF2B5EF4-FFF2-40B4-BE49-F238E27FC236}">
                <a16:creationId xmlns:a16="http://schemas.microsoft.com/office/drawing/2014/main" id="{2E45D6BE-BAFE-4F16-8394-7DFB3BC9AECB}"/>
              </a:ext>
            </a:extLst>
          </p:cNvPr>
          <p:cNvPicPr>
            <a:picLocks noGrp="1" noChangeAspect="1"/>
          </p:cNvPicPr>
          <p:nvPr>
            <p:ph type="pic" sz="quarter" idx="13"/>
          </p:nvPr>
        </p:nvPicPr>
        <p:blipFill>
          <a:blip r:embed="rId30">
            <a:extLst>
              <a:ext uri="{28A0092B-C50C-407E-A947-70E740481C1C}">
                <a14:useLocalDpi xmlns:a14="http://schemas.microsoft.com/office/drawing/2010/main" val="0"/>
              </a:ext>
            </a:extLst>
          </a:blip>
          <a:srcRect/>
          <a:stretch/>
        </p:blipFill>
        <p:spPr>
          <a:xfrm>
            <a:off x="321987" y="235148"/>
            <a:ext cx="1042502" cy="1044000"/>
          </a:xfrm>
        </p:spPr>
      </p:pic>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a:xfrm>
            <a:off x="2339977" y="869747"/>
            <a:ext cx="1512724" cy="404483"/>
          </a:xfrm>
        </p:spPr>
        <p:txBody>
          <a:bodyPr>
            <a:normAutofit fontScale="55000" lnSpcReduction="20000"/>
          </a:bodyPr>
          <a:lstStyle/>
          <a:p>
            <a:r>
              <a:rPr lang="en-US" sz="2800" dirty="0"/>
              <a:t>18–27-year-old</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a:xfrm>
            <a:off x="4248712" y="840621"/>
            <a:ext cx="1416050" cy="497955"/>
          </a:xfrm>
        </p:spPr>
        <p:txBody>
          <a:bodyPr/>
          <a:lstStyle/>
          <a:p>
            <a:r>
              <a:rPr lang="en-US" sz="2400" dirty="0"/>
              <a:t>USA</a:t>
            </a:r>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p:txBody>
          <a:bodyPr/>
          <a:lstStyle/>
          <a:p>
            <a:r>
              <a:rPr lang="en-US" dirty="0"/>
              <a:t>ABOUT ME</a:t>
            </a:r>
          </a:p>
        </p:txBody>
      </p:sp>
      <p:sp>
        <p:nvSpPr>
          <p:cNvPr id="277" name="Text Placeholder 276">
            <a:extLst>
              <a:ext uri="{FF2B5EF4-FFF2-40B4-BE49-F238E27FC236}">
                <a16:creationId xmlns:a16="http://schemas.microsoft.com/office/drawing/2014/main" id="{ED17537D-A3B5-437C-8CBD-9F7B06D04D94}"/>
              </a:ext>
            </a:extLst>
          </p:cNvPr>
          <p:cNvSpPr>
            <a:spLocks noGrp="1"/>
          </p:cNvSpPr>
          <p:nvPr>
            <p:ph type="body" sz="quarter" idx="20"/>
          </p:nvPr>
        </p:nvSpPr>
        <p:spPr/>
        <p:txBody>
          <a:bodyPr/>
          <a:lstStyle/>
          <a:p>
            <a:r>
              <a:rPr lang="en-US"/>
              <a:t>Challenges</a:t>
            </a:r>
            <a:endParaRPr lang="en-US" dirty="0"/>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p:txBody>
          <a:bodyPr/>
          <a:lstStyle/>
          <a:p>
            <a:r>
              <a:rPr lang="en-US" dirty="0"/>
              <a:t>EDUCATION</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p:txBody>
          <a:bodyPr/>
          <a:lstStyle/>
          <a:p>
            <a:r>
              <a:rPr lang="en-US"/>
              <a:t>2010</a:t>
            </a:r>
            <a:endParaRPr lang="en-US" dirty="0"/>
          </a:p>
        </p:txBody>
      </p:sp>
      <p:sp>
        <p:nvSpPr>
          <p:cNvPr id="295" name="Text Placeholder 294">
            <a:extLst>
              <a:ext uri="{FF2B5EF4-FFF2-40B4-BE49-F238E27FC236}">
                <a16:creationId xmlns:a16="http://schemas.microsoft.com/office/drawing/2014/main" id="{520302F2-1579-460A-8B86-27567B08957F}"/>
              </a:ext>
            </a:extLst>
          </p:cNvPr>
          <p:cNvSpPr>
            <a:spLocks noGrp="1"/>
          </p:cNvSpPr>
          <p:nvPr>
            <p:ph type="body" sz="quarter" idx="38"/>
          </p:nvPr>
        </p:nvSpPr>
        <p:spPr/>
        <p:txBody>
          <a:bodyPr/>
          <a:lstStyle/>
          <a:p>
            <a:r>
              <a:rPr lang="en-US"/>
              <a:t>2011</a:t>
            </a:r>
            <a:endParaRPr lang="en-US" dirty="0"/>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p:txBody>
          <a:bodyPr/>
          <a:lstStyle/>
          <a:p>
            <a:r>
              <a:rPr lang="en-US" dirty="0"/>
              <a:t>2012</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p:txBody>
          <a:bodyPr/>
          <a:lstStyle/>
          <a:p>
            <a:r>
              <a:rPr lang="en-US"/>
              <a:t>2013</a:t>
            </a:r>
            <a:endParaRPr lang="en-US" dirty="0"/>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p:txBody>
          <a:bodyPr/>
          <a:lstStyle/>
          <a:p>
            <a:r>
              <a:rPr lang="en-US"/>
              <a:t>2014</a:t>
            </a:r>
            <a:endParaRPr lang="en-US" dirty="0"/>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p:txBody>
          <a:bodyPr/>
          <a:lstStyle/>
          <a:p>
            <a:r>
              <a:rPr lang="en-US"/>
              <a:t>2015</a:t>
            </a:r>
            <a:endParaRPr lang="en-US" dirty="0"/>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p:txBody>
          <a:bodyPr/>
          <a:lstStyle/>
          <a:p>
            <a:r>
              <a:rPr lang="en-US" dirty="0"/>
              <a:t>2016</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p:txBody>
          <a:bodyPr/>
          <a:lstStyle/>
          <a:p>
            <a:r>
              <a:rPr lang="en-US" dirty="0"/>
              <a:t>2017</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p:txBody>
          <a:bodyPr/>
          <a:lstStyle/>
          <a:p>
            <a:r>
              <a:rPr lang="en-US" dirty="0"/>
              <a:t>2018</a:t>
            </a:r>
          </a:p>
        </p:txBody>
      </p:sp>
      <p:sp>
        <p:nvSpPr>
          <p:cNvPr id="303" name="Text Placeholder 302">
            <a:extLst>
              <a:ext uri="{FF2B5EF4-FFF2-40B4-BE49-F238E27FC236}">
                <a16:creationId xmlns:a16="http://schemas.microsoft.com/office/drawing/2014/main" id="{D478E4AD-5C37-40DC-8C97-1D091E475F79}"/>
              </a:ext>
            </a:extLst>
          </p:cNvPr>
          <p:cNvSpPr>
            <a:spLocks noGrp="1"/>
          </p:cNvSpPr>
          <p:nvPr>
            <p:ph type="body" sz="quarter" idx="46"/>
          </p:nvPr>
        </p:nvSpPr>
        <p:spPr/>
        <p:txBody>
          <a:bodyPr/>
          <a:lstStyle/>
          <a:p>
            <a:r>
              <a:rPr lang="en-US"/>
              <a:t>2019</a:t>
            </a:r>
            <a:endParaRPr lang="en-US" dirty="0"/>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Needs and Wants</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a:t>BIRTH DATE</a:t>
            </a:r>
            <a:endParaRPr lang="en-US" dirty="0"/>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a:t>NATIONALITY</a:t>
            </a:r>
            <a:endParaRPr lang="en-US" dirty="0"/>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dirty="0"/>
              <a:t>1993-present</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U.S. Citizen</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a:t>EMAIL</a:t>
            </a:r>
            <a:endParaRPr lang="en-US"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a:xfrm>
            <a:off x="103143" y="3919415"/>
            <a:ext cx="1578058" cy="535165"/>
          </a:xfrm>
        </p:spPr>
        <p:txBody>
          <a:bodyPr/>
          <a:lstStyle/>
          <a:p>
            <a:r>
              <a:rPr lang="en-US" dirty="0"/>
              <a:t>Applications</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a:xfrm>
            <a:off x="165339" y="6895448"/>
            <a:ext cx="1337835" cy="187199"/>
          </a:xfrm>
        </p:spPr>
        <p:txBody>
          <a:bodyPr/>
          <a:lstStyle/>
          <a:p>
            <a:pPr marL="285750" indent="-285750">
              <a:buFont typeface="Arial" panose="020B0604020202020204" pitchFamily="34" charset="0"/>
              <a:buChar char="•"/>
            </a:pPr>
            <a:r>
              <a:rPr lang="en-US" sz="1200" dirty="0"/>
              <a:t>English</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a:t>HOBBIES</a:t>
            </a:r>
            <a:endParaRPr lang="en-US" dirty="0"/>
          </a:p>
        </p:txBody>
      </p:sp>
      <p:sp>
        <p:nvSpPr>
          <p:cNvPr id="535" name="TextBox 534">
            <a:extLst>
              <a:ext uri="{FF2B5EF4-FFF2-40B4-BE49-F238E27FC236}">
                <a16:creationId xmlns:a16="http://schemas.microsoft.com/office/drawing/2014/main" id="{C20D7060-9DD1-48F1-837F-4D0DB9D37D89}"/>
              </a:ext>
            </a:extLst>
          </p:cNvPr>
          <p:cNvSpPr txBox="1"/>
          <p:nvPr/>
        </p:nvSpPr>
        <p:spPr>
          <a:xfrm>
            <a:off x="1909127" y="1892986"/>
            <a:ext cx="1943573" cy="1954381"/>
          </a:xfrm>
          <a:prstGeom prst="rect">
            <a:avLst/>
          </a:prstGeom>
          <a:noFill/>
        </p:spPr>
        <p:txBody>
          <a:bodyPr wrap="square" rtlCol="0">
            <a:spAutoFit/>
          </a:bodyPr>
          <a:lstStyle/>
          <a:p>
            <a:endParaRPr lang="en-US" sz="1100" dirty="0"/>
          </a:p>
          <a:p>
            <a:pPr marL="171450" indent="-171450">
              <a:buFont typeface="Arial" panose="020B0604020202020204" pitchFamily="34" charset="0"/>
              <a:buChar char="•"/>
            </a:pPr>
            <a:r>
              <a:rPr lang="en-US" sz="1100" dirty="0">
                <a:solidFill>
                  <a:schemeClr val="bg1"/>
                </a:solidFill>
              </a:rPr>
              <a:t>Spends most of his free time on the phone</a:t>
            </a:r>
          </a:p>
          <a:p>
            <a:pPr marL="171450" indent="-171450">
              <a:buFont typeface="Arial" panose="020B0604020202020204" pitchFamily="34" charset="0"/>
              <a:buChar char="•"/>
            </a:pPr>
            <a:r>
              <a:rPr lang="en-US" sz="1100" dirty="0">
                <a:solidFill>
                  <a:schemeClr val="bg1"/>
                </a:solidFill>
              </a:rPr>
              <a:t>Became interested in politics after most recent election</a:t>
            </a:r>
          </a:p>
          <a:p>
            <a:pPr marL="171450" indent="-171450">
              <a:buFont typeface="Arial" panose="020B0604020202020204" pitchFamily="34" charset="0"/>
              <a:buChar char="•"/>
            </a:pPr>
            <a:r>
              <a:rPr lang="en-US" sz="1100" dirty="0">
                <a:solidFill>
                  <a:schemeClr val="bg1"/>
                </a:solidFill>
              </a:rPr>
              <a:t>Spends a lot of time on social media. He likes to connect with his family online</a:t>
            </a:r>
          </a:p>
          <a:p>
            <a:pPr marL="171450" indent="-171450">
              <a:buFont typeface="Arial" panose="020B0604020202020204" pitchFamily="34" charset="0"/>
              <a:buChar char="•"/>
            </a:pPr>
            <a:endParaRPr lang="en-US" sz="1100" dirty="0">
              <a:solidFill>
                <a:schemeClr val="bg1"/>
              </a:solidFill>
            </a:endParaRPr>
          </a:p>
        </p:txBody>
      </p:sp>
      <p:sp>
        <p:nvSpPr>
          <p:cNvPr id="536" name="TextBox 535">
            <a:extLst>
              <a:ext uri="{FF2B5EF4-FFF2-40B4-BE49-F238E27FC236}">
                <a16:creationId xmlns:a16="http://schemas.microsoft.com/office/drawing/2014/main" id="{3345A6DF-D5E7-452C-B052-20F71017808D}"/>
              </a:ext>
            </a:extLst>
          </p:cNvPr>
          <p:cNvSpPr txBox="1"/>
          <p:nvPr/>
        </p:nvSpPr>
        <p:spPr>
          <a:xfrm>
            <a:off x="2000433" y="4493963"/>
            <a:ext cx="4520467" cy="1785104"/>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Coming across potential articles that are fake</a:t>
            </a:r>
          </a:p>
          <a:p>
            <a:pPr marL="171450" indent="-171450">
              <a:buFont typeface="Arial" panose="020B0604020202020204" pitchFamily="34" charset="0"/>
              <a:buChar char="•"/>
            </a:pPr>
            <a:r>
              <a:rPr lang="en-US" sz="1100" dirty="0">
                <a:solidFill>
                  <a:schemeClr val="bg1"/>
                </a:solidFill>
              </a:rPr>
              <a:t>Might spread fake news to other people if he trusts a source that is not legitimate.</a:t>
            </a:r>
          </a:p>
          <a:p>
            <a:pPr marL="171450" indent="-171450">
              <a:buFont typeface="Arial" panose="020B0604020202020204" pitchFamily="34" charset="0"/>
              <a:buChar char="•"/>
            </a:pPr>
            <a:r>
              <a:rPr lang="en-US" sz="1100" dirty="0">
                <a:solidFill>
                  <a:schemeClr val="bg1"/>
                </a:solidFill>
              </a:rPr>
              <a:t>Can potentially be motivated to vote for another candidate based on wrong information</a:t>
            </a:r>
          </a:p>
          <a:p>
            <a:pPr marL="171450" indent="-171450">
              <a:buFont typeface="Arial" panose="020B0604020202020204" pitchFamily="34" charset="0"/>
              <a:buChar char="•"/>
            </a:pPr>
            <a:r>
              <a:rPr lang="en-US" sz="1100" dirty="0">
                <a:solidFill>
                  <a:schemeClr val="bg1"/>
                </a:solidFill>
              </a:rPr>
              <a:t>Frequently gets into arguments online over information that he/she seen on their timeline</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a:p>
            <a:endParaRPr lang="en-US" sz="1100" dirty="0">
              <a:solidFill>
                <a:schemeClr val="bg1"/>
              </a:solidFill>
            </a:endParaRPr>
          </a:p>
        </p:txBody>
      </p:sp>
      <p:sp>
        <p:nvSpPr>
          <p:cNvPr id="537" name="TextBox 536">
            <a:extLst>
              <a:ext uri="{FF2B5EF4-FFF2-40B4-BE49-F238E27FC236}">
                <a16:creationId xmlns:a16="http://schemas.microsoft.com/office/drawing/2014/main" id="{6C37D895-74BD-4B0B-BA4C-E68DF1351924}"/>
              </a:ext>
            </a:extLst>
          </p:cNvPr>
          <p:cNvSpPr txBox="1"/>
          <p:nvPr/>
        </p:nvSpPr>
        <p:spPr>
          <a:xfrm>
            <a:off x="4496109" y="2009553"/>
            <a:ext cx="1546204"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High school diploma</a:t>
            </a:r>
          </a:p>
        </p:txBody>
      </p:sp>
      <p:sp>
        <p:nvSpPr>
          <p:cNvPr id="556" name="Rectangle 555">
            <a:extLst>
              <a:ext uri="{FF2B5EF4-FFF2-40B4-BE49-F238E27FC236}">
                <a16:creationId xmlns:a16="http://schemas.microsoft.com/office/drawing/2014/main" id="{6B66A59B-6227-451B-99DE-BF52C3556AFA}"/>
              </a:ext>
            </a:extLst>
          </p:cNvPr>
          <p:cNvSpPr/>
          <p:nvPr/>
        </p:nvSpPr>
        <p:spPr>
          <a:xfrm>
            <a:off x="1909127" y="6877784"/>
            <a:ext cx="4591260" cy="19252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TextBox 556">
            <a:extLst>
              <a:ext uri="{FF2B5EF4-FFF2-40B4-BE49-F238E27FC236}">
                <a16:creationId xmlns:a16="http://schemas.microsoft.com/office/drawing/2014/main" id="{D4B5057A-1B4E-4956-B556-7A98C16F2CCE}"/>
              </a:ext>
            </a:extLst>
          </p:cNvPr>
          <p:cNvSpPr txBox="1"/>
          <p:nvPr/>
        </p:nvSpPr>
        <p:spPr>
          <a:xfrm>
            <a:off x="2009154" y="6959795"/>
            <a:ext cx="4313569"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Needs an application that is quick and easy to use</a:t>
            </a:r>
          </a:p>
          <a:p>
            <a:pPr marL="171450" indent="-171450">
              <a:buFont typeface="Arial" panose="020B0604020202020204" pitchFamily="34" charset="0"/>
              <a:buChar char="•"/>
            </a:pPr>
            <a:r>
              <a:rPr lang="en-US" sz="1100" dirty="0">
                <a:solidFill>
                  <a:schemeClr val="bg1"/>
                </a:solidFill>
              </a:rPr>
              <a:t>Needs to be up to date with the news</a:t>
            </a:r>
          </a:p>
          <a:p>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p:txBody>
      </p:sp>
      <p:sp>
        <p:nvSpPr>
          <p:cNvPr id="573" name="Text Placeholder 572">
            <a:extLst>
              <a:ext uri="{FF2B5EF4-FFF2-40B4-BE49-F238E27FC236}">
                <a16:creationId xmlns:a16="http://schemas.microsoft.com/office/drawing/2014/main" id="{F0CDCB85-58F9-42BF-AC1C-B9B396879C0F}"/>
              </a:ext>
            </a:extLst>
          </p:cNvPr>
          <p:cNvSpPr>
            <a:spLocks noGrp="1"/>
          </p:cNvSpPr>
          <p:nvPr>
            <p:ph type="body" sz="quarter" idx="82"/>
          </p:nvPr>
        </p:nvSpPr>
        <p:spPr/>
        <p:txBody>
          <a:bodyPr/>
          <a:lstStyle/>
          <a:p>
            <a:endParaRPr lang="en-US"/>
          </a:p>
        </p:txBody>
      </p:sp>
      <p:sp>
        <p:nvSpPr>
          <p:cNvPr id="574" name="Rectangle 573">
            <a:extLst>
              <a:ext uri="{FF2B5EF4-FFF2-40B4-BE49-F238E27FC236}">
                <a16:creationId xmlns:a16="http://schemas.microsoft.com/office/drawing/2014/main" id="{51A2B4D5-AD5F-47B5-89E4-A04A3ECEFFA2}"/>
              </a:ext>
            </a:extLst>
          </p:cNvPr>
          <p:cNvSpPr/>
          <p:nvPr/>
        </p:nvSpPr>
        <p:spPr>
          <a:xfrm>
            <a:off x="103142" y="4329973"/>
            <a:ext cx="1400032" cy="180023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75" name="TextBox 574">
            <a:extLst>
              <a:ext uri="{FF2B5EF4-FFF2-40B4-BE49-F238E27FC236}">
                <a16:creationId xmlns:a16="http://schemas.microsoft.com/office/drawing/2014/main" id="{C5045426-4E4A-4DD3-8010-79995AA7B9F4}"/>
              </a:ext>
            </a:extLst>
          </p:cNvPr>
          <p:cNvSpPr txBox="1"/>
          <p:nvPr/>
        </p:nvSpPr>
        <p:spPr>
          <a:xfrm>
            <a:off x="124572" y="4357049"/>
            <a:ext cx="134492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Facebook</a:t>
            </a:r>
          </a:p>
          <a:p>
            <a:pPr marL="171450" indent="-171450">
              <a:buFont typeface="Arial" panose="020B0604020202020204" pitchFamily="34" charset="0"/>
              <a:buChar char="•"/>
            </a:pPr>
            <a:r>
              <a:rPr lang="en-US" sz="1200" dirty="0"/>
              <a:t>Twitter</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Graphic 484">
            <a:extLst>
              <a:ext uri="{FF2B5EF4-FFF2-40B4-BE49-F238E27FC236}">
                <a16:creationId xmlns:a16="http://schemas.microsoft.com/office/drawing/2014/main" id="{01B451BF-1055-4DBD-B482-04F859E39EC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01073" y="804550"/>
            <a:ext cx="320400" cy="320400"/>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2235" y="1686657"/>
            <a:ext cx="183600" cy="183600"/>
          </a:xfrm>
          <a:prstGeom prst="rect">
            <a:avLst/>
          </a:prstGeom>
        </p:spPr>
      </p:pic>
      <p:pic>
        <p:nvPicPr>
          <p:cNvPr id="487" name="Graphic 486">
            <a:extLst>
              <a:ext uri="{FF2B5EF4-FFF2-40B4-BE49-F238E27FC236}">
                <a16:creationId xmlns:a16="http://schemas.microsoft.com/office/drawing/2014/main" id="{177CDD3D-4E60-47C3-A6CE-9D5E1C0B56E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00435" y="3965189"/>
            <a:ext cx="187200" cy="1872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25294" y="1695387"/>
            <a:ext cx="255600" cy="16614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1636" y="1684857"/>
            <a:ext cx="174720" cy="187200"/>
          </a:xfrm>
          <a:prstGeom prst="rect">
            <a:avLst/>
          </a:prstGeom>
        </p:spPr>
      </p:pic>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0460" y="8371773"/>
            <a:ext cx="183600" cy="183600"/>
          </a:xfrm>
          <a:prstGeom prst="rect">
            <a:avLst/>
          </a:prstGeom>
        </p:spPr>
      </p:pic>
      <p:pic>
        <p:nvPicPr>
          <p:cNvPr id="506" name="Graphic 505">
            <a:extLst>
              <a:ext uri="{FF2B5EF4-FFF2-40B4-BE49-F238E27FC236}">
                <a16:creationId xmlns:a16="http://schemas.microsoft.com/office/drawing/2014/main" id="{07CDA4EB-6DC7-4FEB-A43C-93D13DF57E7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1636" y="8707159"/>
            <a:ext cx="273600" cy="223855"/>
          </a:xfrm>
          <a:prstGeom prst="rect">
            <a:avLst/>
          </a:prstGeom>
        </p:spPr>
      </p:pic>
      <p:pic>
        <p:nvPicPr>
          <p:cNvPr id="507" name="Graphic 506">
            <a:extLst>
              <a:ext uri="{FF2B5EF4-FFF2-40B4-BE49-F238E27FC236}">
                <a16:creationId xmlns:a16="http://schemas.microsoft.com/office/drawing/2014/main" id="{DF13D034-D318-4449-8666-DAEDE5970FD5}"/>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43998" y="8688350"/>
            <a:ext cx="234000" cy="2600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44946" y="8714525"/>
            <a:ext cx="295200" cy="218191"/>
          </a:xfrm>
          <a:prstGeom prst="rect">
            <a:avLst/>
          </a:prstGeom>
        </p:spPr>
      </p:pic>
      <p:pic>
        <p:nvPicPr>
          <p:cNvPr id="509" name="Graphic 508">
            <a:extLst>
              <a:ext uri="{FF2B5EF4-FFF2-40B4-BE49-F238E27FC236}">
                <a16:creationId xmlns:a16="http://schemas.microsoft.com/office/drawing/2014/main" id="{D5374474-D9D4-4AFD-8897-E10C47A14F82}"/>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227623" y="8707159"/>
            <a:ext cx="262800" cy="225257"/>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normAutofit/>
          </a:bodyPr>
          <a:lstStyle/>
          <a:p>
            <a:r>
              <a:rPr lang="en-US" dirty="0"/>
              <a:t>Josh Doritos</a:t>
            </a:r>
          </a:p>
        </p:txBody>
      </p:sp>
      <p:pic>
        <p:nvPicPr>
          <p:cNvPr id="353" name="Picture Placeholder 352">
            <a:extLst>
              <a:ext uri="{FF2B5EF4-FFF2-40B4-BE49-F238E27FC236}">
                <a16:creationId xmlns:a16="http://schemas.microsoft.com/office/drawing/2014/main" id="{2E45D6BE-BAFE-4F16-8394-7DFB3BC9AECB}"/>
              </a:ext>
            </a:extLst>
          </p:cNvPr>
          <p:cNvPicPr>
            <a:picLocks noGrp="1" noChangeAspect="1"/>
          </p:cNvPicPr>
          <p:nvPr>
            <p:ph type="pic" sz="quarter" idx="13"/>
          </p:nvPr>
        </p:nvPicPr>
        <p:blipFill>
          <a:blip r:embed="rId26">
            <a:extLst>
              <a:ext uri="{28A0092B-C50C-407E-A947-70E740481C1C}">
                <a14:useLocalDpi xmlns:a14="http://schemas.microsoft.com/office/drawing/2010/main" val="0"/>
              </a:ext>
            </a:extLst>
          </a:blip>
          <a:srcRect/>
          <a:stretch/>
        </p:blipFill>
        <p:spPr>
          <a:xfrm>
            <a:off x="337100" y="137514"/>
            <a:ext cx="1035863" cy="1289143"/>
          </a:xfrm>
        </p:spPr>
      </p:pic>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a:xfrm>
            <a:off x="2339977" y="869747"/>
            <a:ext cx="1882628" cy="422672"/>
          </a:xfrm>
        </p:spPr>
        <p:txBody>
          <a:bodyPr>
            <a:normAutofit fontScale="40000" lnSpcReduction="20000"/>
          </a:bodyPr>
          <a:lstStyle/>
          <a:p>
            <a:r>
              <a:rPr lang="en-US" sz="2800" dirty="0"/>
              <a:t>Chief Executive Officer </a:t>
            </a:r>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p:txBody>
          <a:bodyPr/>
          <a:lstStyle/>
          <a:p>
            <a:r>
              <a:rPr lang="en-US" dirty="0"/>
              <a:t>ABOUT ME</a:t>
            </a:r>
          </a:p>
        </p:txBody>
      </p:sp>
      <p:sp>
        <p:nvSpPr>
          <p:cNvPr id="277" name="Text Placeholder 276">
            <a:extLst>
              <a:ext uri="{FF2B5EF4-FFF2-40B4-BE49-F238E27FC236}">
                <a16:creationId xmlns:a16="http://schemas.microsoft.com/office/drawing/2014/main" id="{ED17537D-A3B5-437C-8CBD-9F7B06D04D94}"/>
              </a:ext>
            </a:extLst>
          </p:cNvPr>
          <p:cNvSpPr>
            <a:spLocks noGrp="1"/>
          </p:cNvSpPr>
          <p:nvPr>
            <p:ph type="body" sz="quarter" idx="20"/>
          </p:nvPr>
        </p:nvSpPr>
        <p:spPr/>
        <p:txBody>
          <a:bodyPr/>
          <a:lstStyle/>
          <a:p>
            <a:r>
              <a:rPr lang="en-US"/>
              <a:t>Challenges</a:t>
            </a:r>
            <a:endParaRPr lang="en-US" dirty="0"/>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p:txBody>
          <a:bodyPr/>
          <a:lstStyle/>
          <a:p>
            <a:r>
              <a:rPr lang="en-US" dirty="0"/>
              <a:t>EDUCATION</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p:txBody>
          <a:bodyPr/>
          <a:lstStyle/>
          <a:p>
            <a:r>
              <a:rPr lang="en-US"/>
              <a:t>2010</a:t>
            </a:r>
            <a:endParaRPr lang="en-US" dirty="0"/>
          </a:p>
        </p:txBody>
      </p:sp>
      <p:sp>
        <p:nvSpPr>
          <p:cNvPr id="295" name="Text Placeholder 294">
            <a:extLst>
              <a:ext uri="{FF2B5EF4-FFF2-40B4-BE49-F238E27FC236}">
                <a16:creationId xmlns:a16="http://schemas.microsoft.com/office/drawing/2014/main" id="{520302F2-1579-460A-8B86-27567B08957F}"/>
              </a:ext>
            </a:extLst>
          </p:cNvPr>
          <p:cNvSpPr>
            <a:spLocks noGrp="1"/>
          </p:cNvSpPr>
          <p:nvPr>
            <p:ph type="body" sz="quarter" idx="38"/>
          </p:nvPr>
        </p:nvSpPr>
        <p:spPr/>
        <p:txBody>
          <a:bodyPr/>
          <a:lstStyle/>
          <a:p>
            <a:r>
              <a:rPr lang="en-US"/>
              <a:t>2011</a:t>
            </a:r>
            <a:endParaRPr lang="en-US" dirty="0"/>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p:txBody>
          <a:bodyPr/>
          <a:lstStyle/>
          <a:p>
            <a:r>
              <a:rPr lang="en-US" dirty="0"/>
              <a:t>2012</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p:txBody>
          <a:bodyPr/>
          <a:lstStyle/>
          <a:p>
            <a:r>
              <a:rPr lang="en-US"/>
              <a:t>2013</a:t>
            </a:r>
            <a:endParaRPr lang="en-US" dirty="0"/>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p:txBody>
          <a:bodyPr/>
          <a:lstStyle/>
          <a:p>
            <a:r>
              <a:rPr lang="en-US"/>
              <a:t>2014</a:t>
            </a:r>
            <a:endParaRPr lang="en-US" dirty="0"/>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p:txBody>
          <a:bodyPr/>
          <a:lstStyle/>
          <a:p>
            <a:r>
              <a:rPr lang="en-US"/>
              <a:t>2015</a:t>
            </a:r>
            <a:endParaRPr lang="en-US" dirty="0"/>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p:txBody>
          <a:bodyPr/>
          <a:lstStyle/>
          <a:p>
            <a:r>
              <a:rPr lang="en-US" dirty="0"/>
              <a:t>2016</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p:txBody>
          <a:bodyPr/>
          <a:lstStyle/>
          <a:p>
            <a:r>
              <a:rPr lang="en-US" dirty="0"/>
              <a:t>2017</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p:txBody>
          <a:bodyPr/>
          <a:lstStyle/>
          <a:p>
            <a:r>
              <a:rPr lang="en-US" dirty="0"/>
              <a:t>2018</a:t>
            </a:r>
          </a:p>
        </p:txBody>
      </p:sp>
      <p:sp>
        <p:nvSpPr>
          <p:cNvPr id="303" name="Text Placeholder 302">
            <a:extLst>
              <a:ext uri="{FF2B5EF4-FFF2-40B4-BE49-F238E27FC236}">
                <a16:creationId xmlns:a16="http://schemas.microsoft.com/office/drawing/2014/main" id="{D478E4AD-5C37-40DC-8C97-1D091E475F79}"/>
              </a:ext>
            </a:extLst>
          </p:cNvPr>
          <p:cNvSpPr>
            <a:spLocks noGrp="1"/>
          </p:cNvSpPr>
          <p:nvPr>
            <p:ph type="body" sz="quarter" idx="46"/>
          </p:nvPr>
        </p:nvSpPr>
        <p:spPr/>
        <p:txBody>
          <a:bodyPr/>
          <a:lstStyle/>
          <a:p>
            <a:r>
              <a:rPr lang="en-US"/>
              <a:t>2019</a:t>
            </a:r>
            <a:endParaRPr lang="en-US" dirty="0"/>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Needs and Wants</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a:t>BIRTH DATE</a:t>
            </a:r>
            <a:endParaRPr lang="en-US" dirty="0"/>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a:t>NATIONALITY</a:t>
            </a:r>
            <a:endParaRPr lang="en-US" dirty="0"/>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dirty="0"/>
              <a:t>2002-present</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a:xfrm>
            <a:off x="106514" y="2786893"/>
            <a:ext cx="1362983" cy="231590"/>
          </a:xfrm>
        </p:spPr>
        <p:txBody>
          <a:bodyPr/>
          <a:lstStyle/>
          <a:p>
            <a:r>
              <a:rPr lang="en-US" dirty="0"/>
              <a:t>Undetermined</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a:t>EMAIL</a:t>
            </a:r>
            <a:endParaRPr lang="en-US"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a:xfrm>
            <a:off x="103143" y="3919415"/>
            <a:ext cx="1578058" cy="535165"/>
          </a:xfrm>
        </p:spPr>
        <p:txBody>
          <a:bodyPr/>
          <a:lstStyle/>
          <a:p>
            <a:r>
              <a:rPr lang="en-US" dirty="0"/>
              <a:t>Applications</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a:xfrm>
            <a:off x="165339" y="6895448"/>
            <a:ext cx="1337835" cy="187199"/>
          </a:xfrm>
        </p:spPr>
        <p:txBody>
          <a:bodyPr/>
          <a:lstStyle/>
          <a:p>
            <a:pPr marL="285750" indent="-285750">
              <a:buFont typeface="Arial" panose="020B0604020202020204" pitchFamily="34" charset="0"/>
              <a:buChar char="•"/>
            </a:pPr>
            <a:r>
              <a:rPr lang="en-US" sz="1200" dirty="0"/>
              <a:t>English</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a:t>HOBBIES</a:t>
            </a:r>
            <a:endParaRPr lang="en-US" dirty="0"/>
          </a:p>
        </p:txBody>
      </p:sp>
      <p:sp>
        <p:nvSpPr>
          <p:cNvPr id="535" name="TextBox 534">
            <a:extLst>
              <a:ext uri="{FF2B5EF4-FFF2-40B4-BE49-F238E27FC236}">
                <a16:creationId xmlns:a16="http://schemas.microsoft.com/office/drawing/2014/main" id="{C20D7060-9DD1-48F1-837F-4D0DB9D37D89}"/>
              </a:ext>
            </a:extLst>
          </p:cNvPr>
          <p:cNvSpPr txBox="1"/>
          <p:nvPr/>
        </p:nvSpPr>
        <p:spPr>
          <a:xfrm>
            <a:off x="1909127" y="1892986"/>
            <a:ext cx="1943573" cy="1954381"/>
          </a:xfrm>
          <a:prstGeom prst="rect">
            <a:avLst/>
          </a:prstGeom>
          <a:noFill/>
        </p:spPr>
        <p:txBody>
          <a:bodyPr wrap="square" rtlCol="0">
            <a:spAutoFit/>
          </a:bodyPr>
          <a:lstStyle/>
          <a:p>
            <a:endParaRPr lang="en-US" sz="1100" dirty="0"/>
          </a:p>
          <a:p>
            <a:pPr marL="171450" indent="-171450">
              <a:buFont typeface="Arial" panose="020B0604020202020204" pitchFamily="34" charset="0"/>
              <a:buChar char="•"/>
            </a:pPr>
            <a:r>
              <a:rPr lang="en-US" sz="1100" dirty="0">
                <a:solidFill>
                  <a:schemeClr val="bg1"/>
                </a:solidFill>
              </a:rPr>
              <a:t>Spends most of his free time making sure the day-to-day operations of his company are running smoothly.</a:t>
            </a:r>
          </a:p>
          <a:p>
            <a:pPr marL="171450" indent="-171450">
              <a:buFont typeface="Arial" panose="020B0604020202020204" pitchFamily="34" charset="0"/>
              <a:buChar char="•"/>
            </a:pPr>
            <a:r>
              <a:rPr lang="en-US" sz="1100" dirty="0">
                <a:solidFill>
                  <a:schemeClr val="bg1"/>
                </a:solidFill>
              </a:rPr>
              <a:t>Looks for ways to improve the efficiency of his web/mobile application.</a:t>
            </a:r>
          </a:p>
          <a:p>
            <a:pPr marL="171450" indent="-171450">
              <a:buFont typeface="Arial" panose="020B0604020202020204" pitchFamily="34" charset="0"/>
              <a:buChar char="•"/>
            </a:pPr>
            <a:endParaRPr lang="en-US" sz="1100" dirty="0">
              <a:solidFill>
                <a:schemeClr val="bg1"/>
              </a:solidFill>
            </a:endParaRPr>
          </a:p>
        </p:txBody>
      </p:sp>
      <p:sp>
        <p:nvSpPr>
          <p:cNvPr id="536" name="TextBox 535">
            <a:extLst>
              <a:ext uri="{FF2B5EF4-FFF2-40B4-BE49-F238E27FC236}">
                <a16:creationId xmlns:a16="http://schemas.microsoft.com/office/drawing/2014/main" id="{3345A6DF-D5E7-452C-B052-20F71017808D}"/>
              </a:ext>
            </a:extLst>
          </p:cNvPr>
          <p:cNvSpPr txBox="1"/>
          <p:nvPr/>
        </p:nvSpPr>
        <p:spPr>
          <a:xfrm>
            <a:off x="2000433" y="4493963"/>
            <a:ext cx="4520467" cy="1615827"/>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Users are experiencing trust issues towards the content that they are seeing on the app. In turn, this can cause the users to look for another more reliable app to use.</a:t>
            </a:r>
          </a:p>
          <a:p>
            <a:pPr marL="171450" indent="-171450">
              <a:buFont typeface="Arial" panose="020B0604020202020204" pitchFamily="34" charset="0"/>
              <a:buChar char="•"/>
            </a:pPr>
            <a:r>
              <a:rPr lang="en-US" sz="1100" dirty="0">
                <a:solidFill>
                  <a:schemeClr val="bg1"/>
                </a:solidFill>
              </a:rPr>
              <a:t>App users having an unpleasant experience.</a:t>
            </a:r>
          </a:p>
          <a:p>
            <a:pPr marL="171450" indent="-171450">
              <a:buFont typeface="Arial" panose="020B0604020202020204" pitchFamily="34" charset="0"/>
              <a:buChar char="•"/>
            </a:pPr>
            <a:r>
              <a:rPr lang="en-US" sz="1100" dirty="0">
                <a:solidFill>
                  <a:schemeClr val="bg1"/>
                </a:solidFill>
              </a:rPr>
              <a:t>Spreading misinformation throughout the app.</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a:p>
            <a:endParaRPr lang="en-US" sz="1100" dirty="0">
              <a:solidFill>
                <a:schemeClr val="bg1"/>
              </a:solidFill>
            </a:endParaRPr>
          </a:p>
        </p:txBody>
      </p:sp>
      <p:sp>
        <p:nvSpPr>
          <p:cNvPr id="537" name="TextBox 536">
            <a:extLst>
              <a:ext uri="{FF2B5EF4-FFF2-40B4-BE49-F238E27FC236}">
                <a16:creationId xmlns:a16="http://schemas.microsoft.com/office/drawing/2014/main" id="{6C37D895-74BD-4B0B-BA4C-E68DF1351924}"/>
              </a:ext>
            </a:extLst>
          </p:cNvPr>
          <p:cNvSpPr txBox="1"/>
          <p:nvPr/>
        </p:nvSpPr>
        <p:spPr>
          <a:xfrm>
            <a:off x="4496109" y="2009553"/>
            <a:ext cx="1546204"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Area of expertise is on Technology</a:t>
            </a:r>
          </a:p>
          <a:p>
            <a:pPr marL="171450" indent="-171450">
              <a:buFont typeface="Arial" panose="020B0604020202020204" pitchFamily="34" charset="0"/>
              <a:buChar char="•"/>
            </a:pPr>
            <a:r>
              <a:rPr lang="en-US" sz="1100" dirty="0">
                <a:solidFill>
                  <a:schemeClr val="bg1"/>
                </a:solidFill>
              </a:rPr>
              <a:t>College graduate</a:t>
            </a:r>
          </a:p>
        </p:txBody>
      </p:sp>
      <p:sp>
        <p:nvSpPr>
          <p:cNvPr id="556" name="Rectangle 555">
            <a:extLst>
              <a:ext uri="{FF2B5EF4-FFF2-40B4-BE49-F238E27FC236}">
                <a16:creationId xmlns:a16="http://schemas.microsoft.com/office/drawing/2014/main" id="{6B66A59B-6227-451B-99DE-BF52C3556AFA}"/>
              </a:ext>
            </a:extLst>
          </p:cNvPr>
          <p:cNvSpPr/>
          <p:nvPr/>
        </p:nvSpPr>
        <p:spPr>
          <a:xfrm>
            <a:off x="1909127" y="6877784"/>
            <a:ext cx="4591260" cy="19252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TextBox 556">
            <a:extLst>
              <a:ext uri="{FF2B5EF4-FFF2-40B4-BE49-F238E27FC236}">
                <a16:creationId xmlns:a16="http://schemas.microsoft.com/office/drawing/2014/main" id="{D4B5057A-1B4E-4956-B556-7A98C16F2CCE}"/>
              </a:ext>
            </a:extLst>
          </p:cNvPr>
          <p:cNvSpPr txBox="1"/>
          <p:nvPr/>
        </p:nvSpPr>
        <p:spPr>
          <a:xfrm>
            <a:off x="2009154" y="6959795"/>
            <a:ext cx="4313569"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Needs an alternative solution to help tackle fake news throughout the app.</a:t>
            </a:r>
          </a:p>
          <a:p>
            <a:pPr marL="171450" indent="-171450">
              <a:buFont typeface="Arial" panose="020B0604020202020204" pitchFamily="34" charset="0"/>
              <a:buChar char="•"/>
            </a:pPr>
            <a:r>
              <a:rPr lang="en-US" sz="1100" dirty="0">
                <a:solidFill>
                  <a:schemeClr val="bg1"/>
                </a:solidFill>
              </a:rPr>
              <a:t>Wants users to be able to have more trust towards the content that is being streamed throughout the application.</a:t>
            </a:r>
          </a:p>
          <a:p>
            <a:pPr marL="171450" indent="-171450">
              <a:buFont typeface="Arial" panose="020B0604020202020204" pitchFamily="34" charset="0"/>
              <a:buChar char="•"/>
            </a:pPr>
            <a:r>
              <a:rPr lang="en-US" sz="1100" dirty="0">
                <a:solidFill>
                  <a:schemeClr val="bg1"/>
                </a:solidFill>
              </a:rPr>
              <a:t>Wants to stop the spread of misinformation on his app.</a:t>
            </a:r>
          </a:p>
          <a:p>
            <a:pPr marL="171450" indent="-171450">
              <a:buFont typeface="Arial" panose="020B0604020202020204" pitchFamily="34" charset="0"/>
              <a:buChar char="•"/>
            </a:pPr>
            <a:r>
              <a:rPr lang="en-US" sz="1100" dirty="0">
                <a:solidFill>
                  <a:schemeClr val="bg1"/>
                </a:solidFill>
              </a:rPr>
              <a:t>Wants increase user retention</a:t>
            </a: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endParaRPr lang="en-US" sz="1100" dirty="0">
              <a:solidFill>
                <a:schemeClr val="bg1"/>
              </a:solidFill>
            </a:endParaRPr>
          </a:p>
        </p:txBody>
      </p:sp>
      <p:sp>
        <p:nvSpPr>
          <p:cNvPr id="573" name="Text Placeholder 572">
            <a:extLst>
              <a:ext uri="{FF2B5EF4-FFF2-40B4-BE49-F238E27FC236}">
                <a16:creationId xmlns:a16="http://schemas.microsoft.com/office/drawing/2014/main" id="{F0CDCB85-58F9-42BF-AC1C-B9B396879C0F}"/>
              </a:ext>
            </a:extLst>
          </p:cNvPr>
          <p:cNvSpPr>
            <a:spLocks noGrp="1"/>
          </p:cNvSpPr>
          <p:nvPr>
            <p:ph type="body" sz="quarter" idx="82"/>
          </p:nvPr>
        </p:nvSpPr>
        <p:spPr/>
        <p:txBody>
          <a:bodyPr/>
          <a:lstStyle/>
          <a:p>
            <a:endParaRPr lang="en-US"/>
          </a:p>
        </p:txBody>
      </p:sp>
      <p:sp>
        <p:nvSpPr>
          <p:cNvPr id="574" name="Rectangle 573">
            <a:extLst>
              <a:ext uri="{FF2B5EF4-FFF2-40B4-BE49-F238E27FC236}">
                <a16:creationId xmlns:a16="http://schemas.microsoft.com/office/drawing/2014/main" id="{51A2B4D5-AD5F-47B5-89E4-A04A3ECEFFA2}"/>
              </a:ext>
            </a:extLst>
          </p:cNvPr>
          <p:cNvSpPr/>
          <p:nvPr/>
        </p:nvSpPr>
        <p:spPr>
          <a:xfrm>
            <a:off x="103142" y="4329973"/>
            <a:ext cx="1400032" cy="180023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75" name="TextBox 574">
            <a:extLst>
              <a:ext uri="{FF2B5EF4-FFF2-40B4-BE49-F238E27FC236}">
                <a16:creationId xmlns:a16="http://schemas.microsoft.com/office/drawing/2014/main" id="{C5045426-4E4A-4DD3-8010-79995AA7B9F4}"/>
              </a:ext>
            </a:extLst>
          </p:cNvPr>
          <p:cNvSpPr txBox="1"/>
          <p:nvPr/>
        </p:nvSpPr>
        <p:spPr>
          <a:xfrm>
            <a:off x="124572" y="4357049"/>
            <a:ext cx="134492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Facebook</a:t>
            </a:r>
          </a:p>
          <a:p>
            <a:pPr marL="171450" indent="-171450">
              <a:buFont typeface="Arial" panose="020B0604020202020204" pitchFamily="34" charset="0"/>
              <a:buChar char="•"/>
            </a:pPr>
            <a:r>
              <a:rPr lang="en-US" sz="1200" dirty="0"/>
              <a:t>Twitter</a:t>
            </a:r>
          </a:p>
        </p:txBody>
      </p:sp>
    </p:spTree>
    <p:extLst>
      <p:ext uri="{BB962C8B-B14F-4D97-AF65-F5344CB8AC3E}">
        <p14:creationId xmlns:p14="http://schemas.microsoft.com/office/powerpoint/2010/main" val="3230295143"/>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154</TotalTime>
  <Words>318</Words>
  <Application>Microsoft Office PowerPoint</Application>
  <PresentationFormat>Letter Paper (8.5x11 in)</PresentationFormat>
  <Paragraphs>85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 Antiqua</vt:lpstr>
      <vt:lpstr>Calibri</vt:lpstr>
      <vt:lpstr>Century Gothic</vt:lpstr>
      <vt:lpstr>Office Theme</vt:lpstr>
      <vt:lpstr>Brad Michaels</vt:lpstr>
      <vt:lpstr>Josh Doritos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dc:title>
  <dc:creator>Souls 2400</dc:creator>
  <cp:lastModifiedBy>Souls 2400</cp:lastModifiedBy>
  <cp:revision>19</cp:revision>
  <dcterms:created xsi:type="dcterms:W3CDTF">2021-03-03T01:04:09Z</dcterms:created>
  <dcterms:modified xsi:type="dcterms:W3CDTF">2021-03-23T18:24:15Z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