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1.jpeg" ContentType="image/jpeg"/>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Firstly, let's gain an intuitive understanding of GANs and understand exactly how these deep learning algorithms work.</a:t>
            </a:r>
          </a:p>
          <a:p>
            <a:pPr/>
          </a:p>
          <a:p>
            <a:pPr/>
            <a:r>
              <a:t>The generator and discriminator in a GAN compete against each other (hence the term "adversarial"). The generator whose aim is to replicate and produce realistic data to trick the discriminator; the generator wants to bypass the numerous checks it will perform. On the other hand, the role of the discriminator is to catch the artificially generated data as sold by the generator. The discriminator tries to catch the abnormalities and detect the false images made by the generator. </a:t>
            </a:r>
          </a:p>
          <a:p>
            <a:pPr/>
          </a:p>
          <a:p>
            <a:pPr/>
            <a:r>
              <a:t>In other words, the generator takes in a noisy input and tries to produce realistic images from it. Even though it fails terribly at first, it slowly learns how to make more convincing counterfeits. The discriminator block then tries to determine which images are real and which ones are fake. So, these models compete against each other until a point of "perfection" is reached.</a:t>
            </a:r>
          </a:p>
          <a:p>
            <a:pPr/>
          </a:p>
          <a:p>
            <a:pPr/>
            <a:r>
              <a:t>The point of perfection is said to be reached when the generator starts to generate multiple high-quality, realistic images and bypasses the testing phase of the discriminator. Once the images are successfully realistic, the discriminator cannot distinguish between the actual and fake images. After a certain point, the accuracy of the discriminator becomes 50%, basically a coin flip. Have to prevent overtraining beyond the convergence point, to prevent the discriminator from picking up minor discrepancies in the data, and learning noise. After this point, you can use the generator on its own, and you don’t require a discriminator anymore. When you use a generator to synthesise new pieces of data, it’s effectively learning a transformation from a distribution of noise to a target data distribution</a:t>
            </a:r>
          </a:p>
          <a:p>
            <a:pPr/>
          </a:p>
          <a:p>
            <a:pPr/>
            <a:r>
              <a:t>Since we have already established that GANs consist mainly of these two building blocks, namely the generator and the discriminator, let us now look at them in further detail in the upcoming sections. In summary, these two blocks are separate neural networks:</a:t>
            </a:r>
          </a:p>
          <a:p>
            <a:pPr/>
          </a:p>
          <a:p>
            <a:pPr/>
            <a:r>
              <a:t>    "Generators" are neural networks that learn to generate fake images (or data points) that look realistic, and can pass as real when fed to a discriminator network.</a:t>
            </a:r>
          </a:p>
          <a:p>
            <a:pPr/>
            <a:r>
              <a:t>    "Discriminators" are neural networks that distinguish between real and fake images (or whatever type of data). The discriminator performs an essential role in the learning process of the generator.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Shape 263"/>
          <p:cNvSpPr/>
          <p:nvPr>
            <p:ph type="sldImg"/>
          </p:nvPr>
        </p:nvSpPr>
        <p:spPr>
          <a:prstGeom prst="rect">
            <a:avLst/>
          </a:prstGeom>
        </p:spPr>
        <p:txBody>
          <a:bodyPr/>
          <a:lstStyle/>
          <a:p>
            <a:pPr/>
          </a:p>
        </p:txBody>
      </p:sp>
      <p:sp>
        <p:nvSpPr>
          <p:cNvPr id="264" name="Shape 264"/>
          <p:cNvSpPr/>
          <p:nvPr>
            <p:ph type="body" sz="quarter" idx="1"/>
          </p:nvPr>
        </p:nvSpPr>
        <p:spPr>
          <a:prstGeom prst="rect">
            <a:avLst/>
          </a:prstGeom>
        </p:spPr>
        <p:txBody>
          <a:bodyPr/>
          <a:lstStyle/>
          <a:p>
            <a:pPr/>
            <a:r>
              <a:t>Wasserstain - improves the stability when training the model and provides a loss function that correlates with the quality of generated images.</a:t>
            </a:r>
          </a:p>
          <a:p>
            <a:pPr/>
          </a:p>
          <a:p>
            <a:pPr/>
            <a:r>
              <a:t>Stacking: A single GAN may not be powerful enough to handle a task effectively. We could instead use multiple GANs placed consecutively, where each GAN solves an easier version of the problem. For instance, FashionGAN used two GANs to perform localized image translation. Taking this concept to the extreme, we can gradually increase the difficulty of the problem presented to our GANs. For instance, Progressive GANs (ProGANs) can generate high quality images of excellent resolution.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Shape 272"/>
          <p:cNvSpPr/>
          <p:nvPr>
            <p:ph type="sldImg"/>
          </p:nvPr>
        </p:nvSpPr>
        <p:spPr>
          <a:prstGeom prst="rect">
            <a:avLst/>
          </a:prstGeom>
        </p:spPr>
        <p:txBody>
          <a:bodyPr/>
          <a:lstStyle/>
          <a:p>
            <a:pPr/>
          </a:p>
        </p:txBody>
      </p:sp>
      <p:sp>
        <p:nvSpPr>
          <p:cNvPr id="273" name="Shape 273"/>
          <p:cNvSpPr/>
          <p:nvPr>
            <p:ph type="body" sz="quarter" idx="1"/>
          </p:nvPr>
        </p:nvSpPr>
        <p:spPr>
          <a:prstGeom prst="rect">
            <a:avLst/>
          </a:prstGeom>
        </p:spPr>
        <p:txBody>
          <a:bodyPr/>
          <a:lstStyle/>
          <a:p>
            <a:pPr/>
            <a:r>
              <a:t>We describe a new training methodology for generative adversarial networks. Thekey idea is to grow both the generator and discriminator progressively:  starting from a low resolution, we add new layers that model increasingly fine details astraining progresses.  This both speeds the training up and greatly stabilizes it, al-lowing us to produce images of unprecedented quality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Shape 279"/>
          <p:cNvSpPr/>
          <p:nvPr>
            <p:ph type="sldImg"/>
          </p:nvPr>
        </p:nvSpPr>
        <p:spPr>
          <a:prstGeom prst="rect">
            <a:avLst/>
          </a:prstGeom>
        </p:spPr>
        <p:txBody>
          <a:bodyPr/>
          <a:lstStyle/>
          <a:p>
            <a:pPr/>
          </a:p>
        </p:txBody>
      </p:sp>
      <p:sp>
        <p:nvSpPr>
          <p:cNvPr id="280" name="Shape 280"/>
          <p:cNvSpPr/>
          <p:nvPr>
            <p:ph type="body" sz="quarter" idx="1"/>
          </p:nvPr>
        </p:nvSpPr>
        <p:spPr>
          <a:prstGeom prst="rect">
            <a:avLst/>
          </a:prstGeom>
        </p:spPr>
        <p:txBody>
          <a:bodyPr/>
          <a:lstStyle/>
          <a:p>
            <a:pPr/>
            <a:r>
              <a:t>In cGANs, a conditional setting is applied, meaning that both the generator and discriminator are conditioned on some sort of auxiliary information (such as class labels or data) from other modalities. As a result, the ideal model can learn multi-modal mapping from inputs to outputs by being fed with different contextual information.</a:t>
            </a:r>
          </a:p>
          <a:p>
            <a:pPr/>
          </a:p>
          <a:p>
            <a:pPr/>
            <a:r>
              <a:t>If that was confusing, consider this example:</a:t>
            </a:r>
          </a:p>
          <a:p>
            <a:pPr/>
          </a:p>
          <a:p>
            <a:pPr/>
            <a:r>
              <a:t>Suppose you train a GAN on hand-written digits (MNIST images). You normally cannot control what specific images the generator will produce. In other words, there is no way you can request a particular digit image from the generator.</a:t>
            </a:r>
          </a:p>
          <a:p>
            <a:pPr/>
          </a:p>
          <a:p>
            <a:pPr/>
            <a:r>
              <a:t>This is where the cGANs come in as we can add an additional input layer of one-hot-encoded image labels. This additional layer guides the generator in terms of which image to produce.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a:r>
              <a:t>Style transfer: trying to compose an image in the style of another image</a:t>
            </a:r>
          </a:p>
          <a:p>
            <a:pPr/>
            <a:r>
              <a:t>In summary, you discovered the Style Generative Adversarial Network that gives control over the style of generated synthetic images</a:t>
            </a:r>
          </a:p>
          <a:p>
            <a:pPr/>
            <a:r>
              <a:t>    The lack of control over the style of synthetic images generated by traditional GAN models, the StyleGAN makes up for.</a:t>
            </a:r>
          </a:p>
          <a:p>
            <a:pPr/>
            <a:r>
              <a:t>    The architecture of StyleGAN model GAN model that introduces control over the style of generated images at different levels of detail</a:t>
            </a:r>
          </a:p>
          <a:p>
            <a:pPr/>
            <a:r>
              <a:t>    Impressive results achieved with the StyleGAN architecture when used to generate synthetic human faces, as shown here.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Shape 298"/>
          <p:cNvSpPr/>
          <p:nvPr>
            <p:ph type="sldImg"/>
          </p:nvPr>
        </p:nvSpPr>
        <p:spPr>
          <a:prstGeom prst="rect">
            <a:avLst/>
          </a:prstGeom>
        </p:spPr>
        <p:txBody>
          <a:bodyPr/>
          <a:lstStyle/>
          <a:p>
            <a:pPr/>
          </a:p>
        </p:txBody>
      </p:sp>
      <p:sp>
        <p:nvSpPr>
          <p:cNvPr id="299" name="Shape 299"/>
          <p:cNvSpPr/>
          <p:nvPr>
            <p:ph type="body" sz="quarter" idx="1"/>
          </p:nvPr>
        </p:nvSpPr>
        <p:spPr>
          <a:prstGeom prst="rect">
            <a:avLst/>
          </a:prstGeom>
        </p:spPr>
        <p:txBody>
          <a:bodyPr/>
          <a:lstStyle/>
          <a:p>
            <a:pPr/>
          </a:p>
          <a:p>
            <a:pPr/>
            <a:r>
              <a:t>    Image-to-Image translation involves the controlled modification of an image and requires large datasets of paired images that are complex to prepare or sometimes don’t exist.</a:t>
            </a:r>
          </a:p>
          <a:p>
            <a:pPr/>
            <a:r>
              <a:t>    CycleGAN is a technique for training unsupervised image translation models via the GAN architecture using unpaired collections of images from two different domains.</a:t>
            </a:r>
          </a:p>
          <a:p>
            <a:pPr/>
            <a:r>
              <a:t>    CycleGAN has been demonstrated on a range of applications including season translation, object transfiguration, style transfer, and generating photos from paintings.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Tensorflow implementation of a GAN.</a:t>
            </a:r>
          </a:p>
          <a:p>
            <a:pPr/>
            <a:r>
              <a:t>The generator uses upsampling layers to produce an image from a seed (random noise). Start with a Dense layer that takes this seed as input, then upsample several times until you reach the desired image size of 28x28x1</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The discriminator is a CNN-based image classifier.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●How much should we train G before going back to D?  If we train too much we won’t converge (overfitting)</a:t>
            </a:r>
          </a:p>
          <a:p>
            <a:pPr/>
            <a:r>
              <a:t>●Trick about changing the objective from min log(1-D(G(z))) to max log(D(G(z))) to avoid saturating gradients early on when G is terrible</a:t>
            </a:r>
          </a:p>
          <a:p>
            <a:pPr/>
            <a:r>
              <a:t>Loss function looks similar to cross entropy loss</a:t>
            </a:r>
          </a:p>
          <a:p>
            <a:pPr/>
            <a:r>
              <a:t>D(x) is the probability that a real image is identified as fake, so 1 - D(x) is the probability that a real image is classified as real</a:t>
            </a:r>
          </a:p>
          <a:p>
            <a:pPr/>
            <a:r>
              <a:t>G is trying to minimise this loss function, D is trying to maximise it. From the perspective of the generator, it cannot affect the D() as its solely based on the discriminator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Can utilise the power of back propagation</a:t>
            </a:r>
          </a:p>
          <a:p>
            <a:pPr/>
            <a:r>
              <a:t>Able to generate entirely new pieces of data (e.g text, speech, images, music)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a:r>
              <a:t>The second key point is the notion of adversarial training that defines how the generator learns</a:t>
            </a:r>
          </a:p>
          <a:p>
            <a:pPr/>
            <a:r>
              <a:t>the function that transforms a simple distribution into the correct target distribution.</a:t>
            </a:r>
          </a:p>
          <a:p>
            <a:pPr/>
            <a:r>
              <a:t>When training the generative network, the target and the generated distributions are not directly</a:t>
            </a:r>
          </a:p>
          <a:p>
            <a:pPr/>
            <a:r>
              <a:t>compared. Instead, a discriminative network is trained to take true data and generated data</a:t>
            </a:r>
          </a:p>
          <a:p>
            <a:pPr/>
            <a:r>
              <a:t>and to classify them.</a:t>
            </a:r>
          </a:p>
          <a:p>
            <a:pPr/>
            <a:r>
              <a:t>During training, the two networks (generator and discriminator) have opposing goals. The</a:t>
            </a:r>
          </a:p>
          <a:p>
            <a:pPr/>
            <a:r>
              <a:t>discriminator always wants to classify the data as accurately as it can. The generator always tries to</a:t>
            </a:r>
          </a:p>
          <a:p>
            <a:pPr/>
            <a:r>
              <a:t>produce fake data that looks like the true data to fool the discriminator.</a:t>
            </a:r>
          </a:p>
          <a:p>
            <a:pPr/>
            <a:r>
              <a:t>After every iteration of training, the orange points(fake) move closer to the blue points(real) which means that the generator is generating more realistic images that fool the discriminator.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r>
              <a:t>Gans are difficult to work with for a bunch of reasons. Here are some of them.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r>
              <a:t>That is, the data distribution has a lot of “peaks” or “modes”. Each mode represents a concentration of similar data samples, but are distinct from other modes.</a:t>
            </a:r>
          </a:p>
          <a:p>
            <a:pPr/>
            <a:r>
              <a:t>The discriminator eventually figures out that samples from this mode are fake. As a result, the generator simply locks on to another mode. This cycle repeats indefinitely, and this essentially limits the diversity of the generated samples.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r>
              <a:t>A common question in GAN training is “when do we stop training them?</a:t>
            </a:r>
          </a:p>
          <a:p>
            <a:pPr/>
            <a:r>
              <a:t>Unclear stopping criteria</a:t>
            </a:r>
          </a:p>
          <a:p>
            <a:pPr/>
            <a:r>
              <a:t>Need to manually babysit during training</a:t>
            </a:r>
          </a:p>
          <a:p>
            <a:pPr/>
            <a:r>
              <a:t>Easy to get trapped in local optima that memorise training data</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1E98FD"/>
                    </a:gs>
                    <a:gs pos="100000">
                      <a:srgbClr val="FF00F7"/>
                    </a:gs>
                  </a:gsLst>
                  <a:lin ang="3960000"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 Medium"/>
                <a:ea typeface="Graphik Medium"/>
                <a:cs typeface="Graphik Medium"/>
                <a:sym typeface="Graphik Medium"/>
              </a:defRPr>
            </a:lvl1pPr>
            <a:lvl2pPr marL="0" indent="0" algn="ctr" defTabSz="825500">
              <a:spcBef>
                <a:spcPts val="0"/>
              </a:spcBef>
              <a:buClrTx/>
              <a:buSzTx/>
              <a:buNone/>
              <a:defRPr sz="6400">
                <a:latin typeface="Graphik Medium"/>
                <a:ea typeface="Graphik Medium"/>
                <a:cs typeface="Graphik Medium"/>
                <a:sym typeface="Graphik Medium"/>
              </a:defRPr>
            </a:lvl2pPr>
            <a:lvl3pPr marL="0" indent="0" algn="ctr" defTabSz="825500">
              <a:spcBef>
                <a:spcPts val="0"/>
              </a:spcBef>
              <a:buClrTx/>
              <a:buSzTx/>
              <a:buNone/>
              <a:defRPr sz="6400">
                <a:latin typeface="Graphik Medium"/>
                <a:ea typeface="Graphik Medium"/>
                <a:cs typeface="Graphik Medium"/>
                <a:sym typeface="Graphik Medium"/>
              </a:defRPr>
            </a:lvl3pPr>
            <a:lvl4pPr marL="0" indent="0" algn="ctr" defTabSz="825500">
              <a:spcBef>
                <a:spcPts val="0"/>
              </a:spcBef>
              <a:buClrTx/>
              <a:buSzTx/>
              <a:buNone/>
              <a:defRPr sz="6400">
                <a:latin typeface="Graphik Medium"/>
                <a:ea typeface="Graphik Medium"/>
                <a:cs typeface="Graphik Medium"/>
                <a:sym typeface="Graphik Medium"/>
              </a:defRPr>
            </a:lvl4pPr>
            <a:lvl5pPr marL="0" indent="0" algn="ctr" defTabSz="825500">
              <a:spcBef>
                <a:spcPts val="0"/>
              </a:spcBef>
              <a:buClrTx/>
              <a:buSzTx/>
              <a:buNone/>
              <a:defRPr sz="6400">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988149250_2145x1620.jpg"/>
          <p:cNvSpPr/>
          <p:nvPr>
            <p:ph type="pic" sz="half" idx="21"/>
          </p:nvPr>
        </p:nvSpPr>
        <p:spPr>
          <a:xfrm>
            <a:off x="12192000" y="4813300"/>
            <a:ext cx="12192000" cy="9207945"/>
          </a:xfrm>
          <a:prstGeom prst="rect">
            <a:avLst/>
          </a:prstGeom>
        </p:spPr>
        <p:txBody>
          <a:bodyPr lIns="91439" tIns="45719" rIns="91439" bIns="45719">
            <a:noAutofit/>
          </a:bodyPr>
          <a:lstStyle/>
          <a:p>
            <a:pPr/>
          </a:p>
        </p:txBody>
      </p:sp>
      <p:sp>
        <p:nvSpPr>
          <p:cNvPr id="125" name="1169517375_2880x1920.jpg"/>
          <p:cNvSpPr/>
          <p:nvPr>
            <p:ph type="pic" sz="half" idx="22"/>
          </p:nvPr>
        </p:nvSpPr>
        <p:spPr>
          <a:xfrm>
            <a:off x="12192000" y="-628650"/>
            <a:ext cx="12192000" cy="8128000"/>
          </a:xfrm>
          <a:prstGeom prst="rect">
            <a:avLst/>
          </a:prstGeom>
        </p:spPr>
        <p:txBody>
          <a:bodyPr lIns="91439" tIns="45719" rIns="91439" bIns="45719">
            <a:noAutofit/>
          </a:bodyPr>
          <a:lstStyle/>
          <a:p>
            <a:pPr/>
          </a:p>
        </p:txBody>
      </p:sp>
      <p:sp>
        <p:nvSpPr>
          <p:cNvPr id="126" name="184386109_2439x1626.jpg"/>
          <p:cNvSpPr/>
          <p:nvPr>
            <p:ph type="pic" idx="23"/>
          </p:nvPr>
        </p:nvSpPr>
        <p:spPr>
          <a:xfrm>
            <a:off x="-4203700" y="0"/>
            <a:ext cx="20574000" cy="137160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1169517375_2880x1920.jpg"/>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1169517375_2880x1920.jpg"/>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FFFFFF"/>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solidFill>
                  <a:srgbClr val="FFFFFF"/>
                </a:solidFill>
              </a:defRPr>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Graphik Medium"/>
                <a:ea typeface="Graphik Medium"/>
                <a:cs typeface="Graphik Medium"/>
                <a:sym typeface="Graphik Medium"/>
              </a:defRPr>
            </a:lvl1pPr>
            <a:lvl2pPr marL="0" indent="0" algn="ctr" defTabSz="825500">
              <a:spcBef>
                <a:spcPts val="0"/>
              </a:spcBef>
              <a:buClrTx/>
              <a:buSzTx/>
              <a:buNone/>
              <a:defRPr sz="6400">
                <a:solidFill>
                  <a:srgbClr val="FFFFFF"/>
                </a:solidFill>
                <a:latin typeface="Graphik Medium"/>
                <a:ea typeface="Graphik Medium"/>
                <a:cs typeface="Graphik Medium"/>
                <a:sym typeface="Graphik Medium"/>
              </a:defRPr>
            </a:lvl2pPr>
            <a:lvl3pPr marL="0" indent="0" algn="ctr" defTabSz="825500">
              <a:spcBef>
                <a:spcPts val="0"/>
              </a:spcBef>
              <a:buClrTx/>
              <a:buSzTx/>
              <a:buNone/>
              <a:defRPr sz="6400">
                <a:solidFill>
                  <a:srgbClr val="FFFFFF"/>
                </a:solidFill>
                <a:latin typeface="Graphik Medium"/>
                <a:ea typeface="Graphik Medium"/>
                <a:cs typeface="Graphik Medium"/>
                <a:sym typeface="Graphik Medium"/>
              </a:defRPr>
            </a:lvl3pPr>
            <a:lvl4pPr marL="0" indent="0" algn="ctr" defTabSz="825500">
              <a:spcBef>
                <a:spcPts val="0"/>
              </a:spcBef>
              <a:buClrTx/>
              <a:buSzTx/>
              <a:buNone/>
              <a:defRPr sz="6400">
                <a:solidFill>
                  <a:srgbClr val="FFFFFF"/>
                </a:solidFill>
                <a:latin typeface="Graphik Medium"/>
                <a:ea typeface="Graphik Medium"/>
                <a:cs typeface="Graphik Medium"/>
                <a:sym typeface="Graphik Medium"/>
              </a:defRPr>
            </a:lvl4pPr>
            <a:lvl5pPr marL="0" indent="0" algn="ctr" defTabSz="825500">
              <a:spcBef>
                <a:spcPts val="0"/>
              </a:spcBef>
              <a:buClrTx/>
              <a:buSzTx/>
              <a:buNone/>
              <a:defRPr sz="6400">
                <a:solidFill>
                  <a:srgbClr val="FFFFFF"/>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184386109_2439x1626.jpg"/>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vl2pPr marL="0" indent="457200" algn="ctr" defTabSz="825500">
              <a:spcBef>
                <a:spcPts val="0"/>
              </a:spcBef>
              <a:buClrTx/>
              <a:buSzTx/>
              <a:buNone/>
              <a:defRPr sz="5400">
                <a:latin typeface="Graphik Medium"/>
                <a:ea typeface="Graphik Medium"/>
                <a:cs typeface="Graphik Medium"/>
                <a:sym typeface="Graphik Medium"/>
              </a:defRPr>
            </a:lvl2pPr>
            <a:lvl3pPr marL="0" indent="914400" algn="ctr" defTabSz="825500">
              <a:spcBef>
                <a:spcPts val="0"/>
              </a:spcBef>
              <a:buClrTx/>
              <a:buSzTx/>
              <a:buNone/>
              <a:defRPr sz="5400">
                <a:latin typeface="Graphik Medium"/>
                <a:ea typeface="Graphik Medium"/>
                <a:cs typeface="Graphik Medium"/>
                <a:sym typeface="Graphik Medium"/>
              </a:defRPr>
            </a:lvl3pPr>
            <a:lvl4pPr marL="0" indent="1371600" algn="ctr" defTabSz="825500">
              <a:spcBef>
                <a:spcPts val="0"/>
              </a:spcBef>
              <a:buClrTx/>
              <a:buSzTx/>
              <a:buNone/>
              <a:defRPr sz="5400">
                <a:latin typeface="Graphik Medium"/>
                <a:ea typeface="Graphik Medium"/>
                <a:cs typeface="Graphik Medium"/>
                <a:sym typeface="Graphik Medium"/>
              </a:defRPr>
            </a:lvl4pPr>
            <a:lvl5pPr marL="0" indent="1828800" algn="ctr" defTabSz="825500">
              <a:spcBef>
                <a:spcPts val="0"/>
              </a:spcBef>
              <a:buClrTx/>
              <a:buSzTx/>
              <a:buNone/>
              <a:defRPr sz="5400">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988149250_2145x1620.jpg"/>
          <p:cNvSpPr/>
          <p:nvPr>
            <p:ph type="pic" idx="21"/>
          </p:nvPr>
        </p:nvSpPr>
        <p:spPr>
          <a:xfrm>
            <a:off x="10185400" y="0"/>
            <a:ext cx="18161000" cy="13716000"/>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FF00D8"/>
                    </a:gs>
                    <a:gs pos="100000">
                      <a:srgbClr val="FF542E"/>
                    </a:gs>
                  </a:gsLst>
                  <a:lin ang="3960000"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jpeg"/><Relationship Id="rId4" Type="http://schemas.openxmlformats.org/officeDocument/2006/relationships/image" Target="../media/image5.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tif"/><Relationship Id="rId4" Type="http://schemas.openxmlformats.org/officeDocument/2006/relationships/image" Target="../media/image7.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towardsdatascience.com/understanding-generative-adversarial-networks-gans-cd6e4651a29" TargetMode="External"/><Relationship Id="rId3" Type="http://schemas.openxmlformats.org/officeDocument/2006/relationships/hyperlink" Target="https://www.cs.toronto.edu/~duvenaud/courses/csc2541/slides/gan-foundations.pdf" TargetMode="External"/><Relationship Id="rId4" Type="http://schemas.openxmlformats.org/officeDocument/2006/relationships/hyperlink" Target="https://beyondminds.ai/blog/advances-in-generative-adversarial-networks-gans/" TargetMode="External"/><Relationship Id="rId5" Type="http://schemas.openxmlformats.org/officeDocument/2006/relationships/hyperlink" Target="https://machinelearningmastery.com/introduction-to-style-generative-adversarial-network-stylegan/" TargetMode="External"/><Relationship Id="rId6" Type="http://schemas.openxmlformats.org/officeDocument/2006/relationships/hyperlink" Target="https://arxiv.org/pdf/1710.10196.pdf"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tif"/><Relationship Id="rId5" Type="http://schemas.openxmlformats.org/officeDocument/2006/relationships/image" Target="../media/image6.png"/><Relationship Id="rId6"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enerative Adversarial Networks (GANs)"/>
          <p:cNvSpPr txBox="1"/>
          <p:nvPr>
            <p:ph type="ctrTitle"/>
          </p:nvPr>
        </p:nvSpPr>
        <p:spPr>
          <a:xfrm>
            <a:off x="1270000" y="4918273"/>
            <a:ext cx="21844001" cy="3879454"/>
          </a:xfrm>
          <a:prstGeom prst="rect">
            <a:avLst/>
          </a:prstGeom>
        </p:spPr>
        <p:txBody>
          <a:bodyPr/>
          <a:lstStyle/>
          <a:p>
            <a:pPr/>
            <a:r>
              <a:t>Generative Adversarial Networks (GANs)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Mode Collapse"/>
          <p:cNvSpPr txBox="1"/>
          <p:nvPr>
            <p:ph type="title"/>
          </p:nvPr>
        </p:nvSpPr>
        <p:spPr>
          <a:prstGeom prst="rect">
            <a:avLst/>
          </a:prstGeom>
        </p:spPr>
        <p:txBody>
          <a:bodyPr/>
          <a:lstStyle/>
          <a:p>
            <a:pPr/>
            <a:r>
              <a:t>Mode Collapse</a:t>
            </a:r>
          </a:p>
        </p:txBody>
      </p:sp>
      <p:sp>
        <p:nvSpPr>
          <p:cNvPr id="239" name="Natural data distributions are highly complex and multimodal.…"/>
          <p:cNvSpPr txBox="1"/>
          <p:nvPr>
            <p:ph type="body" idx="1"/>
          </p:nvPr>
        </p:nvSpPr>
        <p:spPr>
          <a:xfrm>
            <a:off x="1270000" y="3586801"/>
            <a:ext cx="21844000" cy="8432801"/>
          </a:xfrm>
          <a:prstGeom prst="rect">
            <a:avLst/>
          </a:prstGeom>
        </p:spPr>
        <p:txBody>
          <a:bodyPr/>
          <a:lstStyle/>
          <a:p>
            <a:pPr/>
            <a:r>
              <a:t>Natural data distributions are highly complex and multimodal.</a:t>
            </a:r>
          </a:p>
          <a:p>
            <a:pPr/>
            <a:r>
              <a:t>During mode collapse, the generator produces samples that belong to a limited set of modes. The generator believes that it can fool the discriminator by locking on to a single mode, so it produces only samples from this exclusive mode.</a:t>
            </a:r>
          </a:p>
          <a:p>
            <a:pPr/>
            <a:r>
              <a:t>The discriminator eventually figures this out. Generator just locks on to another mode. </a:t>
            </a:r>
          </a:p>
          <a:p>
            <a:pPr/>
            <a:r>
              <a:t>Cycle repeats</a:t>
            </a:r>
          </a:p>
        </p:txBody>
      </p:sp>
      <p:pic>
        <p:nvPicPr>
          <p:cNvPr id="240" name="Image" descr="Image"/>
          <p:cNvPicPr>
            <a:picLocks noChangeAspect="1"/>
          </p:cNvPicPr>
          <p:nvPr/>
        </p:nvPicPr>
        <p:blipFill>
          <a:blip r:embed="rId3">
            <a:extLst/>
          </a:blip>
          <a:stretch>
            <a:fillRect/>
          </a:stretch>
        </p:blipFill>
        <p:spPr>
          <a:xfrm>
            <a:off x="13012011" y="10558096"/>
            <a:ext cx="10680701" cy="2603501"/>
          </a:xfrm>
          <a:prstGeom prst="rect">
            <a:avLst/>
          </a:prstGeom>
          <a:ln w="12700">
            <a:miter lim="400000"/>
          </a:ln>
        </p:spPr>
      </p:pic>
      <p:sp>
        <p:nvSpPr>
          <p:cNvPr id="241" name="With mode collapse"/>
          <p:cNvSpPr txBox="1"/>
          <p:nvPr/>
        </p:nvSpPr>
        <p:spPr>
          <a:xfrm>
            <a:off x="9858422" y="11999892"/>
            <a:ext cx="2938577" cy="4922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With mode collapse</a:t>
            </a:r>
          </a:p>
        </p:txBody>
      </p:sp>
      <p:sp>
        <p:nvSpPr>
          <p:cNvPr id="242" name="Without mode collapse"/>
          <p:cNvSpPr txBox="1"/>
          <p:nvPr/>
        </p:nvSpPr>
        <p:spPr>
          <a:xfrm>
            <a:off x="9621744" y="11170656"/>
            <a:ext cx="3411933" cy="4922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Without mode collapse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Convergence"/>
          <p:cNvSpPr txBox="1"/>
          <p:nvPr>
            <p:ph type="title"/>
          </p:nvPr>
        </p:nvSpPr>
        <p:spPr>
          <a:prstGeom prst="rect">
            <a:avLst/>
          </a:prstGeom>
        </p:spPr>
        <p:txBody>
          <a:bodyPr/>
          <a:lstStyle/>
          <a:p>
            <a:pPr/>
            <a:r>
              <a:t>Convergence</a:t>
            </a:r>
          </a:p>
        </p:txBody>
      </p:sp>
      <p:sp>
        <p:nvSpPr>
          <p:cNvPr id="247" name="When do we stop train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When do we stop training?</a:t>
            </a:r>
          </a:p>
        </p:txBody>
      </p:sp>
      <p:sp>
        <p:nvSpPr>
          <p:cNvPr id="248" name="Since the generator loss improves when the discriminator loss degrades (and vice-versa), we cannot judge convergence based on the value of the loss function."/>
          <p:cNvSpPr txBox="1"/>
          <p:nvPr>
            <p:ph type="body" sz="quarter" idx="1"/>
          </p:nvPr>
        </p:nvSpPr>
        <p:spPr>
          <a:xfrm>
            <a:off x="1564226" y="5278602"/>
            <a:ext cx="10834058" cy="4650370"/>
          </a:xfrm>
          <a:prstGeom prst="rect">
            <a:avLst/>
          </a:prstGeom>
        </p:spPr>
        <p:txBody>
          <a:bodyPr/>
          <a:lstStyle>
            <a:lvl1pPr marL="0" indent="0">
              <a:buClrTx/>
              <a:buSzTx/>
              <a:buNone/>
            </a:lvl1pPr>
          </a:lstStyle>
          <a:p>
            <a:pPr/>
            <a:r>
              <a:t>Since the generator loss improves when the discriminator loss degrades (and vice-versa), we cannot judge convergence based on the value of the loss function.</a:t>
            </a:r>
          </a:p>
        </p:txBody>
      </p:sp>
      <p:grpSp>
        <p:nvGrpSpPr>
          <p:cNvPr id="251" name="Group"/>
          <p:cNvGrpSpPr/>
          <p:nvPr/>
        </p:nvGrpSpPr>
        <p:grpSpPr>
          <a:xfrm>
            <a:off x="13910372" y="4354968"/>
            <a:ext cx="8960346" cy="7166315"/>
            <a:chOff x="0" y="0"/>
            <a:chExt cx="8960344" cy="7166313"/>
          </a:xfrm>
        </p:grpSpPr>
        <p:pic>
          <p:nvPicPr>
            <p:cNvPr id="249" name="Image" descr="Image"/>
            <p:cNvPicPr>
              <a:picLocks noChangeAspect="1"/>
            </p:cNvPicPr>
            <p:nvPr/>
          </p:nvPicPr>
          <p:blipFill>
            <a:blip r:embed="rId3">
              <a:extLst/>
            </a:blip>
            <a:stretch>
              <a:fillRect/>
            </a:stretch>
          </p:blipFill>
          <p:spPr>
            <a:xfrm>
              <a:off x="0" y="0"/>
              <a:ext cx="8960345" cy="6178762"/>
            </a:xfrm>
            <a:prstGeom prst="rect">
              <a:avLst/>
            </a:prstGeom>
            <a:ln w="12700" cap="flat">
              <a:noFill/>
              <a:miter lim="400000"/>
            </a:ln>
            <a:effectLst/>
          </p:spPr>
        </p:pic>
        <p:sp>
          <p:nvSpPr>
            <p:cNvPr id="250" name="Caption"/>
            <p:cNvSpPr/>
            <p:nvPr/>
          </p:nvSpPr>
          <p:spPr>
            <a:xfrm>
              <a:off x="0" y="6280361"/>
              <a:ext cx="8960345" cy="885953"/>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Typical plot of a GAN loss function. Note how convergence cannot be interpreted from this plot</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Quality"/>
          <p:cNvSpPr txBox="1"/>
          <p:nvPr>
            <p:ph type="title"/>
          </p:nvPr>
        </p:nvSpPr>
        <p:spPr>
          <a:prstGeom prst="rect">
            <a:avLst/>
          </a:prstGeom>
        </p:spPr>
        <p:txBody>
          <a:bodyPr/>
          <a:lstStyle/>
          <a:p>
            <a:pPr/>
            <a:r>
              <a:t>Quality</a:t>
            </a:r>
          </a:p>
        </p:txBody>
      </p:sp>
      <p:sp>
        <p:nvSpPr>
          <p:cNvPr id="256" name="It is difficult to quantitatively tell when the generator is producing high quality samples.…"/>
          <p:cNvSpPr txBox="1"/>
          <p:nvPr>
            <p:ph type="body" idx="1"/>
          </p:nvPr>
        </p:nvSpPr>
        <p:spPr>
          <a:prstGeom prst="rect">
            <a:avLst/>
          </a:prstGeom>
        </p:spPr>
        <p:txBody>
          <a:bodyPr/>
          <a:lstStyle/>
          <a:p>
            <a:pPr/>
            <a:r>
              <a:t>It is difficult to quantitatively tell when the generator is producing high quality samples. </a:t>
            </a:r>
          </a:p>
          <a:p>
            <a:pPr/>
            <a:r>
              <a:t>Additional perceptual regularisation added to the loss function can help mitigate the situation to some extent.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Metrics"/>
          <p:cNvSpPr txBox="1"/>
          <p:nvPr>
            <p:ph type="title"/>
          </p:nvPr>
        </p:nvSpPr>
        <p:spPr>
          <a:prstGeom prst="rect">
            <a:avLst/>
          </a:prstGeom>
        </p:spPr>
        <p:txBody>
          <a:bodyPr/>
          <a:lstStyle/>
          <a:p>
            <a:pPr/>
            <a:r>
              <a:t>Metrics</a:t>
            </a:r>
          </a:p>
        </p:txBody>
      </p:sp>
      <p:sp>
        <p:nvSpPr>
          <p:cNvPr id="259" name="The GAN objective function explains how well the Generator or the Discriminator is performing with respect to its adversary.…"/>
          <p:cNvSpPr txBox="1"/>
          <p:nvPr>
            <p:ph type="body" idx="1"/>
          </p:nvPr>
        </p:nvSpPr>
        <p:spPr>
          <a:prstGeom prst="rect">
            <a:avLst/>
          </a:prstGeom>
        </p:spPr>
        <p:txBody>
          <a:bodyPr/>
          <a:lstStyle/>
          <a:p>
            <a:pPr/>
            <a:r>
              <a:t>The GAN objective function explains how well the Generator or the Discriminator is performing with respect to its adversary. </a:t>
            </a:r>
          </a:p>
          <a:p>
            <a:pPr/>
            <a:r>
              <a:t>It does not represent the quality or diversity of its output.</a:t>
            </a:r>
          </a:p>
          <a:p>
            <a:pPr/>
            <a:r>
              <a:t>Hence we need distinct metrics that can measure these.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Techniques for improving Performance"/>
          <p:cNvSpPr txBox="1"/>
          <p:nvPr>
            <p:ph type="title"/>
          </p:nvPr>
        </p:nvSpPr>
        <p:spPr>
          <a:prstGeom prst="rect">
            <a:avLst/>
          </a:prstGeom>
        </p:spPr>
        <p:txBody>
          <a:bodyPr/>
          <a:lstStyle/>
          <a:p>
            <a:pPr/>
            <a:r>
              <a:t>Techniques for improving Performance</a:t>
            </a:r>
          </a:p>
        </p:txBody>
      </p:sp>
      <p:sp>
        <p:nvSpPr>
          <p:cNvPr id="262" name="Alternative loss functions: Replace Jensen Shannon divergence of conventional GANs with Wasserstein Loss…"/>
          <p:cNvSpPr txBox="1"/>
          <p:nvPr>
            <p:ph type="body" idx="1"/>
          </p:nvPr>
        </p:nvSpPr>
        <p:spPr>
          <a:prstGeom prst="rect">
            <a:avLst/>
          </a:prstGeom>
        </p:spPr>
        <p:txBody>
          <a:bodyPr/>
          <a:lstStyle/>
          <a:p>
            <a:pPr/>
            <a:r>
              <a:t>Alternative loss functions: Replace Jensen Shannon divergence of conventional GANs with Wasserstein Loss</a:t>
            </a:r>
          </a:p>
          <a:p>
            <a:pPr/>
            <a:r>
              <a:t>Two Timescale Update Rule (TTUR): Use a different learning rate for D and G</a:t>
            </a:r>
          </a:p>
          <a:p>
            <a:pPr/>
            <a:r>
              <a:t>Gradient penalty: greatly enhances stability and reduces mode collapse</a:t>
            </a:r>
          </a:p>
          <a:p>
            <a:pPr/>
            <a:r>
              <a:t>Stacking GANs: Use multiple GANs to solve an easier version of the problem</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Recent advances in GANs"/>
          <p:cNvSpPr txBox="1"/>
          <p:nvPr>
            <p:ph type="body" sz="half" idx="1"/>
          </p:nvPr>
        </p:nvSpPr>
        <p:spPr>
          <a:prstGeom prst="rect">
            <a:avLst/>
          </a:prstGeom>
        </p:spPr>
        <p:txBody>
          <a:bodyPr/>
          <a:lstStyle/>
          <a:p>
            <a:pPr/>
            <a:r>
              <a:t>Recent advances in GANs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8" name="Screenshot 2021-06-10 at 5.50.37 PM.png" descr="Screenshot 2021-06-10 at 5.50.37 PM.png"/>
          <p:cNvPicPr>
            <a:picLocks noChangeAspect="1"/>
          </p:cNvPicPr>
          <p:nvPr>
            <p:ph type="pic" idx="21"/>
          </p:nvPr>
        </p:nvPicPr>
        <p:blipFill>
          <a:blip r:embed="rId3">
            <a:extLst/>
          </a:blip>
          <a:srcRect l="0" t="0" r="0" b="0"/>
          <a:stretch>
            <a:fillRect/>
          </a:stretch>
        </p:blipFill>
        <p:spPr>
          <a:xfrm>
            <a:off x="11517402" y="5791800"/>
            <a:ext cx="12192001" cy="5295332"/>
          </a:xfrm>
          <a:prstGeom prst="rect">
            <a:avLst/>
          </a:prstGeom>
        </p:spPr>
      </p:pic>
      <p:sp>
        <p:nvSpPr>
          <p:cNvPr id="269" name="Progressive growing of GANs"/>
          <p:cNvSpPr txBox="1"/>
          <p:nvPr>
            <p:ph type="title"/>
          </p:nvPr>
        </p:nvSpPr>
        <p:spPr>
          <a:xfrm>
            <a:off x="3779775" y="-638620"/>
            <a:ext cx="16824450" cy="3200202"/>
          </a:xfrm>
          <a:prstGeom prst="rect">
            <a:avLst/>
          </a:prstGeom>
        </p:spPr>
        <p:txBody>
          <a:bodyPr/>
          <a:lstStyle/>
          <a:p>
            <a:pPr/>
            <a:r>
              <a:t>Progressive growing of GANs</a:t>
            </a:r>
          </a:p>
        </p:txBody>
      </p:sp>
      <p:sp>
        <p:nvSpPr>
          <p:cNvPr id="270" name="A type of GAN that involves the conditional generation of images by a generator model"/>
          <p:cNvSpPr txBox="1"/>
          <p:nvPr>
            <p:ph type="body" sz="quarter" idx="1"/>
          </p:nvPr>
        </p:nvSpPr>
        <p:spPr>
          <a:xfrm>
            <a:off x="767629" y="3143835"/>
            <a:ext cx="22848742" cy="1067696"/>
          </a:xfrm>
          <a:prstGeom prst="rect">
            <a:avLst/>
          </a:prstGeom>
        </p:spPr>
        <p:txBody>
          <a:bodyPr/>
          <a:lstStyle>
            <a:lvl1pPr>
              <a:defRPr sz="4200"/>
            </a:lvl1pPr>
          </a:lstStyle>
          <a:p>
            <a:pPr/>
            <a:r>
              <a:t>A type of GAN that involves the conditional generation of images by a generator model</a:t>
            </a:r>
          </a:p>
        </p:txBody>
      </p:sp>
      <p:sp>
        <p:nvSpPr>
          <p:cNvPr id="271" name="Advantages:…"/>
          <p:cNvSpPr txBox="1"/>
          <p:nvPr/>
        </p:nvSpPr>
        <p:spPr>
          <a:xfrm>
            <a:off x="1077393" y="6926284"/>
            <a:ext cx="9264871" cy="21804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100"/>
            </a:pPr>
            <a:r>
              <a:rPr b="1"/>
              <a:t>Advantages</a:t>
            </a:r>
            <a:r>
              <a:t>:</a:t>
            </a:r>
          </a:p>
          <a:p>
            <a:pPr marL="444500" indent="-444500" algn="l">
              <a:buSzPct val="100000"/>
              <a:buAutoNum type="arabicPeriod" startAt="1"/>
              <a:defRPr sz="3100"/>
            </a:pPr>
            <a:r>
              <a:t>Produce images of unprecedented quality</a:t>
            </a:r>
          </a:p>
          <a:p>
            <a:pPr algn="l">
              <a:defRPr sz="3100"/>
            </a:pPr>
          </a:p>
          <a:p>
            <a:pPr marL="444500" indent="-444500" algn="l">
              <a:buSzPct val="100000"/>
              <a:buAutoNum type="arabicPeriod" startAt="2"/>
              <a:defRPr sz="3100"/>
            </a:pPr>
            <a:r>
              <a:t>Speeds up training, and also stabilises it.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5" name="Screenshot 2021-06-10 at 4.42.32 PM.png" descr="Screenshot 2021-06-10 at 4.42.32 PM.png"/>
          <p:cNvPicPr>
            <a:picLocks noChangeAspect="1"/>
          </p:cNvPicPr>
          <p:nvPr>
            <p:ph type="pic" idx="21"/>
          </p:nvPr>
        </p:nvPicPr>
        <p:blipFill>
          <a:blip r:embed="rId3">
            <a:extLst/>
          </a:blip>
          <a:srcRect l="0" t="0" r="0" b="0"/>
          <a:stretch>
            <a:fillRect/>
          </a:stretch>
        </p:blipFill>
        <p:spPr>
          <a:xfrm>
            <a:off x="12179411" y="6287504"/>
            <a:ext cx="12192001" cy="3458024"/>
          </a:xfrm>
          <a:prstGeom prst="rect">
            <a:avLst/>
          </a:prstGeom>
        </p:spPr>
      </p:pic>
      <p:sp>
        <p:nvSpPr>
          <p:cNvPr id="276" name="Conditional GANs"/>
          <p:cNvSpPr txBox="1"/>
          <p:nvPr>
            <p:ph type="title"/>
          </p:nvPr>
        </p:nvSpPr>
        <p:spPr>
          <a:xfrm>
            <a:off x="7206361" y="-601842"/>
            <a:ext cx="9652001" cy="3200202"/>
          </a:xfrm>
          <a:prstGeom prst="rect">
            <a:avLst/>
          </a:prstGeom>
        </p:spPr>
        <p:txBody>
          <a:bodyPr/>
          <a:lstStyle/>
          <a:p>
            <a:pPr/>
            <a:r>
              <a:t>Conditional GANs</a:t>
            </a:r>
          </a:p>
        </p:txBody>
      </p:sp>
      <p:sp>
        <p:nvSpPr>
          <p:cNvPr id="277" name="A type of GAN that involves the conditional generation of images by a generator model"/>
          <p:cNvSpPr txBox="1"/>
          <p:nvPr>
            <p:ph type="body" sz="quarter" idx="1"/>
          </p:nvPr>
        </p:nvSpPr>
        <p:spPr>
          <a:xfrm>
            <a:off x="767629" y="3143835"/>
            <a:ext cx="22848742" cy="1067696"/>
          </a:xfrm>
          <a:prstGeom prst="rect">
            <a:avLst/>
          </a:prstGeom>
        </p:spPr>
        <p:txBody>
          <a:bodyPr/>
          <a:lstStyle>
            <a:lvl1pPr>
              <a:defRPr sz="4200"/>
            </a:lvl1pPr>
          </a:lstStyle>
          <a:p>
            <a:pPr/>
            <a:r>
              <a:t>A type of GAN that involves the conditional generation of images by a generator model</a:t>
            </a:r>
          </a:p>
        </p:txBody>
      </p:sp>
      <p:sp>
        <p:nvSpPr>
          <p:cNvPr id="278" name="Advantages:…"/>
          <p:cNvSpPr txBox="1"/>
          <p:nvPr/>
        </p:nvSpPr>
        <p:spPr>
          <a:xfrm>
            <a:off x="1077393" y="5884884"/>
            <a:ext cx="9264871" cy="42632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100"/>
            </a:pPr>
            <a:r>
              <a:rPr b="1"/>
              <a:t>Advantages</a:t>
            </a:r>
            <a:r>
              <a:t>:</a:t>
            </a:r>
          </a:p>
          <a:p>
            <a:pPr marL="444500" indent="-444500" algn="l">
              <a:buSzPct val="100000"/>
              <a:buAutoNum type="arabicPeriod" startAt="1"/>
              <a:defRPr sz="3100"/>
            </a:pPr>
            <a:r>
              <a:t>Convergence will be faster. Even the random distribution that the fake images will follow will have some pattern</a:t>
            </a:r>
          </a:p>
          <a:p>
            <a:pPr algn="l">
              <a:defRPr sz="3100"/>
            </a:pPr>
          </a:p>
          <a:p>
            <a:pPr marL="444500" indent="-444500" algn="l">
              <a:buSzPct val="100000"/>
              <a:buAutoNum type="arabicPeriod" startAt="2"/>
              <a:defRPr sz="3100"/>
            </a:pPr>
            <a:r>
              <a:t>You can control the output of the generator at test time, by giving the label for the image you wan’t to generate.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2" name="Summary-of-the-StyleGAN-Generator-Model-Architecture.jpeg" descr="Summary-of-the-StyleGAN-Generator-Model-Architecture.jpeg"/>
          <p:cNvPicPr>
            <a:picLocks noChangeAspect="1"/>
          </p:cNvPicPr>
          <p:nvPr>
            <p:ph type="pic" idx="21"/>
          </p:nvPr>
        </p:nvPicPr>
        <p:blipFill>
          <a:blip r:embed="rId3">
            <a:extLst/>
          </a:blip>
          <a:srcRect l="0" t="0" r="0" b="0"/>
          <a:stretch>
            <a:fillRect/>
          </a:stretch>
        </p:blipFill>
        <p:spPr>
          <a:xfrm>
            <a:off x="1706355" y="3173461"/>
            <a:ext cx="9284611" cy="10614862"/>
          </a:xfrm>
          <a:prstGeom prst="rect">
            <a:avLst/>
          </a:prstGeom>
        </p:spPr>
      </p:pic>
      <p:sp>
        <p:nvSpPr>
          <p:cNvPr id="283" name="StyleGAN"/>
          <p:cNvSpPr txBox="1"/>
          <p:nvPr>
            <p:ph type="title"/>
          </p:nvPr>
        </p:nvSpPr>
        <p:spPr>
          <a:prstGeom prst="rect">
            <a:avLst/>
          </a:prstGeom>
        </p:spPr>
        <p:txBody>
          <a:bodyPr/>
          <a:lstStyle/>
          <a:p>
            <a:pPr/>
            <a:r>
              <a:t>StyleGAN</a:t>
            </a:r>
          </a:p>
        </p:txBody>
      </p:sp>
      <p:sp>
        <p:nvSpPr>
          <p:cNvPr id="284" name="Progressive growing + Style transfer"/>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defTabSz="668655">
              <a:defRPr sz="4374"/>
            </a:lvl1pPr>
          </a:lstStyle>
          <a:p>
            <a:pPr/>
            <a:r>
              <a:t>Progressive growing + Style transfer</a:t>
            </a:r>
          </a:p>
        </p:txBody>
      </p:sp>
      <p:pic>
        <p:nvPicPr>
          <p:cNvPr id="285" name="Image" descr="Image"/>
          <p:cNvPicPr>
            <a:picLocks noChangeAspect="1"/>
          </p:cNvPicPr>
          <p:nvPr/>
        </p:nvPicPr>
        <p:blipFill>
          <a:blip r:embed="rId4">
            <a:extLst/>
          </a:blip>
          <a:stretch>
            <a:fillRect/>
          </a:stretch>
        </p:blipFill>
        <p:spPr>
          <a:xfrm>
            <a:off x="12302334" y="4122757"/>
            <a:ext cx="10674119" cy="547048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CycleGAN"/>
          <p:cNvSpPr txBox="1"/>
          <p:nvPr>
            <p:ph type="title"/>
          </p:nvPr>
        </p:nvSpPr>
        <p:spPr>
          <a:xfrm>
            <a:off x="7206361" y="-601842"/>
            <a:ext cx="9652001" cy="3200202"/>
          </a:xfrm>
          <a:prstGeom prst="rect">
            <a:avLst/>
          </a:prstGeom>
        </p:spPr>
        <p:txBody>
          <a:bodyPr/>
          <a:lstStyle/>
          <a:p>
            <a:pPr/>
            <a:r>
              <a:t>CycleGAN</a:t>
            </a:r>
          </a:p>
        </p:txBody>
      </p:sp>
      <p:sp>
        <p:nvSpPr>
          <p:cNvPr id="290" name="For image-to-image translation without paired examples"/>
          <p:cNvSpPr txBox="1"/>
          <p:nvPr>
            <p:ph type="body" sz="quarter" idx="1"/>
          </p:nvPr>
        </p:nvSpPr>
        <p:spPr>
          <a:xfrm>
            <a:off x="767629" y="3143835"/>
            <a:ext cx="22848742" cy="1067696"/>
          </a:xfrm>
          <a:prstGeom prst="rect">
            <a:avLst/>
          </a:prstGeom>
        </p:spPr>
        <p:txBody>
          <a:bodyPr/>
          <a:lstStyle/>
          <a:p>
            <a:pPr lvl="1">
              <a:defRPr sz="4200"/>
            </a:pPr>
            <a:r>
              <a:t>For image-to-image translation without paired examples</a:t>
            </a:r>
          </a:p>
        </p:txBody>
      </p:sp>
      <p:grpSp>
        <p:nvGrpSpPr>
          <p:cNvPr id="293" name="Group"/>
          <p:cNvGrpSpPr/>
          <p:nvPr/>
        </p:nvGrpSpPr>
        <p:grpSpPr>
          <a:xfrm>
            <a:off x="12078054" y="8725938"/>
            <a:ext cx="11107475" cy="4898000"/>
            <a:chOff x="0" y="0"/>
            <a:chExt cx="11107474" cy="4897998"/>
          </a:xfrm>
        </p:grpSpPr>
        <p:pic>
          <p:nvPicPr>
            <p:cNvPr id="291" name="Image" descr="Image"/>
            <p:cNvPicPr>
              <a:picLocks noChangeAspect="1"/>
            </p:cNvPicPr>
            <p:nvPr/>
          </p:nvPicPr>
          <p:blipFill>
            <a:blip r:embed="rId3">
              <a:extLst/>
            </a:blip>
            <a:srcRect l="0" t="0" r="0" b="0"/>
            <a:stretch>
              <a:fillRect/>
            </a:stretch>
          </p:blipFill>
          <p:spPr>
            <a:xfrm>
              <a:off x="0" y="0"/>
              <a:ext cx="11107474" cy="4304147"/>
            </a:xfrm>
            <a:prstGeom prst="rect">
              <a:avLst/>
            </a:prstGeom>
            <a:ln w="12700" cap="flat">
              <a:noFill/>
              <a:miter lim="400000"/>
            </a:ln>
            <a:effectLst/>
          </p:spPr>
        </p:pic>
        <p:sp>
          <p:nvSpPr>
            <p:cNvPr id="292" name="Caption"/>
            <p:cNvSpPr/>
            <p:nvPr/>
          </p:nvSpPr>
          <p:spPr>
            <a:xfrm>
              <a:off x="0" y="4405746"/>
              <a:ext cx="11107475" cy="492253"/>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Season transfer</a:t>
              </a:r>
            </a:p>
          </p:txBody>
        </p:sp>
      </p:grpSp>
      <p:grpSp>
        <p:nvGrpSpPr>
          <p:cNvPr id="296" name="Group"/>
          <p:cNvGrpSpPr/>
          <p:nvPr/>
        </p:nvGrpSpPr>
        <p:grpSpPr>
          <a:xfrm>
            <a:off x="12486226" y="4400419"/>
            <a:ext cx="9878482" cy="4113062"/>
            <a:chOff x="0" y="0"/>
            <a:chExt cx="9878481" cy="4113060"/>
          </a:xfrm>
        </p:grpSpPr>
        <p:pic>
          <p:nvPicPr>
            <p:cNvPr id="294" name="Image" descr="Image"/>
            <p:cNvPicPr>
              <a:picLocks noChangeAspect="1"/>
            </p:cNvPicPr>
            <p:nvPr/>
          </p:nvPicPr>
          <p:blipFill>
            <a:blip r:embed="rId4">
              <a:extLst/>
            </a:blip>
            <a:stretch>
              <a:fillRect/>
            </a:stretch>
          </p:blipFill>
          <p:spPr>
            <a:xfrm>
              <a:off x="0" y="0"/>
              <a:ext cx="9878482" cy="3519209"/>
            </a:xfrm>
            <a:prstGeom prst="rect">
              <a:avLst/>
            </a:prstGeom>
            <a:ln w="12700" cap="flat">
              <a:noFill/>
              <a:miter lim="400000"/>
            </a:ln>
            <a:effectLst/>
          </p:spPr>
        </p:pic>
        <p:sp>
          <p:nvSpPr>
            <p:cNvPr id="295" name="Caption"/>
            <p:cNvSpPr/>
            <p:nvPr/>
          </p:nvSpPr>
          <p:spPr>
            <a:xfrm>
              <a:off x="0" y="3620808"/>
              <a:ext cx="9878482" cy="492253"/>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Object transfiguration</a:t>
              </a:r>
            </a:p>
          </p:txBody>
        </p:sp>
      </p:grpSp>
      <p:sp>
        <p:nvSpPr>
          <p:cNvPr id="297" name="Image-to-image translation often involves the controlled modification of an image and requires large datasets of paired images.…"/>
          <p:cNvSpPr txBox="1"/>
          <p:nvPr/>
        </p:nvSpPr>
        <p:spPr>
          <a:xfrm>
            <a:off x="734168" y="5457849"/>
            <a:ext cx="11107342" cy="59264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79400" indent="-279400" algn="l">
              <a:lnSpc>
                <a:spcPct val="150000"/>
              </a:lnSpc>
              <a:buClr>
                <a:srgbClr val="000000"/>
              </a:buClr>
              <a:buSzPct val="100000"/>
              <a:buChar char="•"/>
              <a:defRPr sz="3000"/>
            </a:pPr>
            <a:r>
              <a:t>Image-to-image translation often involves the controlled modification of an image and requires large datasets of paired images.</a:t>
            </a:r>
          </a:p>
          <a:p>
            <a:pPr marL="279400" indent="-279400" algn="l">
              <a:lnSpc>
                <a:spcPct val="150000"/>
              </a:lnSpc>
              <a:buClr>
                <a:srgbClr val="000000"/>
              </a:buClr>
              <a:buSzPct val="100000"/>
              <a:buChar char="•"/>
              <a:defRPr sz="3000"/>
            </a:pPr>
            <a:r>
              <a:t>CycleGAN is a technique for training unsupervised image translation models via GAN architecture using unpaired collections of images from different domains</a:t>
            </a:r>
          </a:p>
          <a:p>
            <a:pPr marL="279400" indent="-279400" algn="l">
              <a:lnSpc>
                <a:spcPct val="150000"/>
              </a:lnSpc>
              <a:buClr>
                <a:srgbClr val="000000"/>
              </a:buClr>
              <a:buSzPct val="100000"/>
              <a:buChar char="•"/>
              <a:defRPr sz="3000"/>
            </a:pPr>
            <a:r>
              <a:t>Can be used for season translation, object transfiguration, style transfer, photograph enhancement.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Analogy"/>
          <p:cNvSpPr txBox="1"/>
          <p:nvPr>
            <p:ph type="title"/>
          </p:nvPr>
        </p:nvSpPr>
        <p:spPr>
          <a:prstGeom prst="rect">
            <a:avLst/>
          </a:prstGeom>
        </p:spPr>
        <p:txBody>
          <a:bodyPr/>
          <a:lstStyle/>
          <a:p>
            <a:pPr/>
            <a:r>
              <a:t>Analogy</a:t>
            </a:r>
          </a:p>
        </p:txBody>
      </p:sp>
      <p:sp>
        <p:nvSpPr>
          <p:cNvPr id="154" name="Generative: team of counterfeiters, trying to fool police with counterfeit money…"/>
          <p:cNvSpPr txBox="1"/>
          <p:nvPr>
            <p:ph type="body" idx="1"/>
          </p:nvPr>
        </p:nvSpPr>
        <p:spPr>
          <a:prstGeom prst="rect">
            <a:avLst/>
          </a:prstGeom>
        </p:spPr>
        <p:txBody>
          <a:bodyPr/>
          <a:lstStyle/>
          <a:p>
            <a:pPr/>
            <a:r>
              <a:t>Generative: team of counterfeiters, trying to fool police with counterfeit money</a:t>
            </a:r>
          </a:p>
          <a:p>
            <a:pPr/>
            <a:r>
              <a:t>Discriminative: police trying to detect the counterfeit money</a:t>
            </a:r>
          </a:p>
          <a:p>
            <a:pPr/>
            <a:r>
              <a:t>Competition drives to improve both, until counterfeits are virtually indistinguishable from genuine currency.</a:t>
            </a:r>
          </a:p>
          <a:p>
            <a:pPr/>
            <a:r>
              <a:t>Now counterfeiters have, as a side effect, learned something about real currency.</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References"/>
          <p:cNvSpPr txBox="1"/>
          <p:nvPr>
            <p:ph type="title"/>
          </p:nvPr>
        </p:nvSpPr>
        <p:spPr>
          <a:prstGeom prst="rect">
            <a:avLst/>
          </a:prstGeom>
        </p:spPr>
        <p:txBody>
          <a:bodyPr/>
          <a:lstStyle/>
          <a:p>
            <a:pPr/>
            <a:r>
              <a:t>References</a:t>
            </a:r>
          </a:p>
        </p:txBody>
      </p:sp>
      <p:sp>
        <p:nvSpPr>
          <p:cNvPr id="302" name="[ARTICLE]: Understanding Generative Adversarial Networks…"/>
          <p:cNvSpPr txBox="1"/>
          <p:nvPr>
            <p:ph type="body" idx="1"/>
          </p:nvPr>
        </p:nvSpPr>
        <p:spPr>
          <a:xfrm>
            <a:off x="1270000" y="3439688"/>
            <a:ext cx="21844001" cy="8432801"/>
          </a:xfrm>
          <a:prstGeom prst="rect">
            <a:avLst/>
          </a:prstGeom>
        </p:spPr>
        <p:txBody>
          <a:bodyPr/>
          <a:lstStyle/>
          <a:p>
            <a:pPr/>
            <a:r>
              <a:rPr u="sng">
                <a:hlinkClick r:id="rId2" invalidUrl="" action="" tgtFrame="" tooltip="" history="1" highlightClick="0" endSnd="0"/>
              </a:rPr>
              <a:t>[ARTICLE]: Understanding Generative Adversarial Networks</a:t>
            </a:r>
          </a:p>
          <a:p>
            <a:pPr/>
            <a:r>
              <a:rPr u="sng">
                <a:hlinkClick r:id="rId3" invalidUrl="" action="" tgtFrame="" tooltip="" history="1" highlightClick="0" endSnd="0"/>
              </a:rPr>
              <a:t>[SLIDES]: Foundations of GANs</a:t>
            </a:r>
          </a:p>
          <a:p>
            <a:pPr/>
            <a:r>
              <a:rPr u="sng">
                <a:hlinkClick r:id="rId4" invalidUrl="" action="" tgtFrame="" tooltip="" history="1" highlightClick="0" endSnd="0"/>
              </a:rPr>
              <a:t>[ARTICLE]: Advances in GANs</a:t>
            </a:r>
          </a:p>
          <a:p>
            <a:pPr/>
            <a:r>
              <a:rPr u="sng">
                <a:hlinkClick r:id="rId5" invalidUrl="" action="" tgtFrame="" tooltip="" history="1" highlightClick="0" endSnd="0"/>
              </a:rPr>
              <a:t>[ARTICLE]: Introduction to StyleGANs</a:t>
            </a:r>
          </a:p>
          <a:p>
            <a:pPr/>
            <a:r>
              <a:rPr u="sng">
                <a:hlinkClick r:id="rId6" invalidUrl="" action="" tgtFrame="" tooltip="" history="1" highlightClick="0" endSnd="0"/>
              </a:rPr>
              <a:t>[PAPER]: Progressive growing of GANs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6" name="Image" descr="Image"/>
          <p:cNvPicPr>
            <a:picLocks noChangeAspect="1"/>
          </p:cNvPicPr>
          <p:nvPr>
            <p:ph type="pic" idx="21"/>
          </p:nvPr>
        </p:nvPicPr>
        <p:blipFill>
          <a:blip r:embed="rId3">
            <a:extLst/>
          </a:blip>
          <a:srcRect l="0" t="0" r="0" b="0"/>
          <a:stretch>
            <a:fillRect/>
          </a:stretch>
        </p:blipFill>
        <p:spPr>
          <a:xfrm>
            <a:off x="11505912" y="4199480"/>
            <a:ext cx="12192001" cy="5317040"/>
          </a:xfrm>
          <a:prstGeom prst="rect">
            <a:avLst/>
          </a:prstGeom>
        </p:spPr>
      </p:pic>
      <p:sp>
        <p:nvSpPr>
          <p:cNvPr id="157" name="Big Idea"/>
          <p:cNvSpPr txBox="1"/>
          <p:nvPr>
            <p:ph type="title"/>
          </p:nvPr>
        </p:nvSpPr>
        <p:spPr>
          <a:prstGeom prst="rect">
            <a:avLst/>
          </a:prstGeom>
        </p:spPr>
        <p:txBody>
          <a:bodyPr/>
          <a:lstStyle/>
          <a:p>
            <a:pPr/>
            <a:r>
              <a:t>Big Idea</a:t>
            </a:r>
          </a:p>
        </p:txBody>
      </p:sp>
      <p:sp>
        <p:nvSpPr>
          <p:cNvPr id="158" name="Train a generative model G(z) to generate data with random noise, z, as input…"/>
          <p:cNvSpPr txBox="1"/>
          <p:nvPr>
            <p:ph type="body" sz="half" idx="1"/>
          </p:nvPr>
        </p:nvSpPr>
        <p:spPr>
          <a:xfrm>
            <a:off x="1270000" y="3721100"/>
            <a:ext cx="9652000" cy="8432800"/>
          </a:xfrm>
          <a:prstGeom prst="rect">
            <a:avLst/>
          </a:prstGeom>
        </p:spPr>
        <p:txBody>
          <a:bodyPr/>
          <a:lstStyle/>
          <a:p>
            <a:pPr/>
            <a:r>
              <a:t>Train a generative model G(z) to generate data with random noise, z, as input</a:t>
            </a:r>
          </a:p>
          <a:p>
            <a:pPr/>
            <a:r>
              <a:t>Adversary is discriminator D(x) which is trained to distinguish synthetic and true data</a:t>
            </a:r>
          </a:p>
          <a:p>
            <a:pPr/>
            <a:r>
              <a:t>Represent G(z) &amp; D(z) as multilayer perceptrons for differentiability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2" name="carbon(3).png" descr="carbon(3).png"/>
          <p:cNvPicPr>
            <a:picLocks noChangeAspect="1"/>
          </p:cNvPicPr>
          <p:nvPr/>
        </p:nvPicPr>
        <p:blipFill>
          <a:blip r:embed="rId3">
            <a:extLst/>
          </a:blip>
          <a:stretch>
            <a:fillRect/>
          </a:stretch>
        </p:blipFill>
        <p:spPr>
          <a:xfrm>
            <a:off x="3775533" y="1507297"/>
            <a:ext cx="16832934" cy="1070140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carbon(4).png" descr="carbon(4).png"/>
          <p:cNvPicPr>
            <a:picLocks noChangeAspect="1"/>
          </p:cNvPicPr>
          <p:nvPr/>
        </p:nvPicPr>
        <p:blipFill>
          <a:blip r:embed="rId3">
            <a:extLst/>
          </a:blip>
          <a:stretch>
            <a:fillRect/>
          </a:stretch>
        </p:blipFill>
        <p:spPr>
          <a:xfrm>
            <a:off x="4340290" y="1896867"/>
            <a:ext cx="15703420" cy="992226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Equation"/>
          <p:cNvSpPr txBox="1"/>
          <p:nvPr/>
        </p:nvSpPr>
        <p:spPr>
          <a:xfrm>
            <a:off x="2247681" y="6365981"/>
            <a:ext cx="18481803" cy="984038"/>
          </a:xfrm>
          <a:prstGeom prst="rect">
            <a:avLst/>
          </a:prstGeom>
          <a:ln w="12700">
            <a:miter lim="400000"/>
          </a:ln>
        </p:spPr>
        <p:txBody>
          <a:bodyPr wrap="none" lIns="0" tIns="0" rIns="0" bIns="0">
            <a:spAutoFit/>
          </a:bodyPr>
          <a:lstStyle/>
          <a:p>
            <a:pPr algn="l" defTabSz="914400" latinLnBrk="1">
              <a:defRPr sz="1800"/>
            </a:pPr>
            <a14:m>
              <m:oMathPara>
                <m:oMathParaPr>
                  <m:jc m:val="centerGroup"/>
                </m:oMathParaPr>
                <m:oMath>
                  <m:r>
                    <a:rPr xmlns:a="http://schemas.openxmlformats.org/drawingml/2006/main" sz="7500" i="1">
                      <a:solidFill>
                        <a:srgbClr val="000000"/>
                      </a:solidFill>
                      <a:latin typeface="Cambria Math" panose="02040503050406030204" pitchFamily="18" charset="0"/>
                    </a:rPr>
                    <m:t>m</m:t>
                  </m:r>
                  <m:r>
                    <a:rPr xmlns:a="http://schemas.openxmlformats.org/drawingml/2006/main" sz="7500" i="1">
                      <a:solidFill>
                        <a:srgbClr val="000000"/>
                      </a:solidFill>
                      <a:latin typeface="Cambria Math" panose="02040503050406030204" pitchFamily="18" charset="0"/>
                    </a:rPr>
                    <m:t>i</m:t>
                  </m:r>
                  <m:r>
                    <a:rPr xmlns:a="http://schemas.openxmlformats.org/drawingml/2006/main" sz="7500" i="1">
                      <a:solidFill>
                        <a:srgbClr val="000000"/>
                      </a:solidFill>
                      <a:latin typeface="Cambria Math" panose="02040503050406030204" pitchFamily="18" charset="0"/>
                    </a:rPr>
                    <m:t>n</m:t>
                  </m:r>
                  <m:r>
                    <a:rPr xmlns:a="http://schemas.openxmlformats.org/drawingml/2006/main" sz="7500" i="1">
                      <a:solidFill>
                        <a:srgbClr val="000000"/>
                      </a:solidFill>
                      <a:latin typeface="Cambria Math" panose="02040503050406030204" pitchFamily="18" charset="0"/>
                    </a:rPr>
                    <m:t>m</m:t>
                  </m:r>
                  <m:r>
                    <a:rPr xmlns:a="http://schemas.openxmlformats.org/drawingml/2006/main" sz="7500" i="1">
                      <a:solidFill>
                        <a:srgbClr val="000000"/>
                      </a:solidFill>
                      <a:latin typeface="Cambria Math" panose="02040503050406030204" pitchFamily="18" charset="0"/>
                    </a:rPr>
                    <m:t>a</m:t>
                  </m:r>
                  <m:r>
                    <a:rPr xmlns:a="http://schemas.openxmlformats.org/drawingml/2006/main" sz="7500" i="1">
                      <a:solidFill>
                        <a:srgbClr val="000000"/>
                      </a:solidFill>
                      <a:latin typeface="Cambria Math" panose="02040503050406030204" pitchFamily="18" charset="0"/>
                    </a:rPr>
                    <m:t>x</m:t>
                  </m:r>
                  <m:sSub>
                    <m:e>
                      <m:r>
                        <a:rPr xmlns:a="http://schemas.openxmlformats.org/drawingml/2006/main" sz="7500" i="1">
                          <a:solidFill>
                            <a:srgbClr val="000000"/>
                          </a:solidFill>
                          <a:latin typeface="Cambria Math" panose="02040503050406030204" pitchFamily="18" charset="0"/>
                        </a:rPr>
                        <m:t>E</m:t>
                      </m:r>
                    </m:e>
                    <m:sub>
                      <m:r>
                        <a:rPr xmlns:a="http://schemas.openxmlformats.org/drawingml/2006/main" sz="7500" i="1">
                          <a:solidFill>
                            <a:srgbClr val="000000"/>
                          </a:solidFill>
                          <a:latin typeface="Cambria Math" panose="02040503050406030204" pitchFamily="18" charset="0"/>
                        </a:rPr>
                        <m:t>z</m:t>
                      </m:r>
                      <m:r>
                        <a:rPr xmlns:a="http://schemas.openxmlformats.org/drawingml/2006/main" sz="7500" i="1">
                          <a:solidFill>
                            <a:srgbClr val="000000"/>
                          </a:solidFill>
                          <a:latin typeface="Cambria Math" panose="02040503050406030204" pitchFamily="18" charset="0"/>
                        </a:rPr>
                        <m:t>,</m:t>
                      </m:r>
                      <m:r>
                        <a:rPr xmlns:a="http://schemas.openxmlformats.org/drawingml/2006/main" sz="7500" i="1">
                          <a:solidFill>
                            <a:srgbClr val="000000"/>
                          </a:solidFill>
                          <a:latin typeface="Cambria Math" panose="02040503050406030204" pitchFamily="18" charset="0"/>
                        </a:rPr>
                        <m:t>x</m:t>
                      </m:r>
                    </m:sub>
                  </m:sSub>
                  <m:r>
                    <a:rPr xmlns:a="http://schemas.openxmlformats.org/drawingml/2006/main" sz="7500" i="1">
                      <a:solidFill>
                        <a:srgbClr val="000000"/>
                      </a:solidFill>
                      <a:latin typeface="Cambria Math" panose="02040503050406030204" pitchFamily="18" charset="0"/>
                    </a:rPr>
                    <m:t>[</m:t>
                  </m:r>
                  <m:r>
                    <a:rPr xmlns:a="http://schemas.openxmlformats.org/drawingml/2006/main" sz="7500" i="1">
                      <a:solidFill>
                        <a:srgbClr val="00FF00"/>
                      </a:solidFill>
                      <a:latin typeface="Cambria Math" panose="02040503050406030204" pitchFamily="18" charset="0"/>
                    </a:rPr>
                    <m:t>l</m:t>
                  </m:r>
                  <m:r>
                    <a:rPr xmlns:a="http://schemas.openxmlformats.org/drawingml/2006/main" sz="7500" i="1">
                      <a:solidFill>
                        <a:srgbClr val="00FF00"/>
                      </a:solidFill>
                      <a:latin typeface="Cambria Math" panose="02040503050406030204" pitchFamily="18" charset="0"/>
                    </a:rPr>
                    <m:t>o</m:t>
                  </m:r>
                  <m:r>
                    <a:rPr xmlns:a="http://schemas.openxmlformats.org/drawingml/2006/main" sz="7500" i="1">
                      <a:solidFill>
                        <a:srgbClr val="00FF00"/>
                      </a:solidFill>
                      <a:latin typeface="Cambria Math" panose="02040503050406030204" pitchFamily="18" charset="0"/>
                    </a:rPr>
                    <m:t>g</m:t>
                  </m:r>
                  <m:r>
                    <a:rPr xmlns:a="http://schemas.openxmlformats.org/drawingml/2006/main" sz="7500" i="1">
                      <a:solidFill>
                        <a:srgbClr val="00FF00"/>
                      </a:solidFill>
                      <a:latin typeface="Cambria Math" panose="02040503050406030204" pitchFamily="18" charset="0"/>
                    </a:rPr>
                    <m:t>D</m:t>
                  </m:r>
                  <m:r>
                    <a:rPr xmlns:a="http://schemas.openxmlformats.org/drawingml/2006/main" sz="7500" i="1">
                      <a:solidFill>
                        <a:srgbClr val="00FF00"/>
                      </a:solidFill>
                      <a:latin typeface="Cambria Math" panose="02040503050406030204" pitchFamily="18" charset="0"/>
                    </a:rPr>
                    <m:t>(</m:t>
                  </m:r>
                  <m:r>
                    <a:rPr xmlns:a="http://schemas.openxmlformats.org/drawingml/2006/main" sz="7500" i="1">
                      <a:solidFill>
                        <a:srgbClr val="00FF00"/>
                      </a:solidFill>
                      <a:latin typeface="Cambria Math" panose="02040503050406030204" pitchFamily="18" charset="0"/>
                    </a:rPr>
                    <m:t>G</m:t>
                  </m:r>
                  <m:r>
                    <a:rPr xmlns:a="http://schemas.openxmlformats.org/drawingml/2006/main" sz="7500" i="1">
                      <a:solidFill>
                        <a:srgbClr val="00FF00"/>
                      </a:solidFill>
                      <a:latin typeface="Cambria Math" panose="02040503050406030204" pitchFamily="18" charset="0"/>
                    </a:rPr>
                    <m:t>(</m:t>
                  </m:r>
                  <m:r>
                    <a:rPr xmlns:a="http://schemas.openxmlformats.org/drawingml/2006/main" sz="7500" i="1">
                      <a:solidFill>
                        <a:srgbClr val="00FF00"/>
                      </a:solidFill>
                      <a:latin typeface="Cambria Math" panose="02040503050406030204" pitchFamily="18" charset="0"/>
                    </a:rPr>
                    <m:t>z</m:t>
                  </m:r>
                  <m:r>
                    <a:rPr xmlns:a="http://schemas.openxmlformats.org/drawingml/2006/main" sz="7500" i="1">
                      <a:solidFill>
                        <a:srgbClr val="00FF00"/>
                      </a:solidFill>
                      <a:latin typeface="Cambria Math" panose="02040503050406030204" pitchFamily="18" charset="0"/>
                    </a:rPr>
                    <m:t>)</m:t>
                  </m:r>
                  <m:r>
                    <a:rPr xmlns:a="http://schemas.openxmlformats.org/drawingml/2006/main" sz="7500" i="1">
                      <a:solidFill>
                        <a:srgbClr val="00FF00"/>
                      </a:solidFill>
                      <a:latin typeface="Cambria Math" panose="02040503050406030204" pitchFamily="18" charset="0"/>
                    </a:rPr>
                    <m:t>)</m:t>
                  </m:r>
                  <m:r>
                    <a:rPr xmlns:a="http://schemas.openxmlformats.org/drawingml/2006/main" sz="7500" i="1">
                      <a:solidFill>
                        <a:srgbClr val="00FF00"/>
                      </a:solidFill>
                      <a:latin typeface="Cambria Math" panose="02040503050406030204" pitchFamily="18" charset="0"/>
                    </a:rPr>
                    <m:t>+</m:t>
                  </m:r>
                  <m:r>
                    <a:rPr xmlns:a="http://schemas.openxmlformats.org/drawingml/2006/main" sz="7500" i="1">
                      <a:solidFill>
                        <a:srgbClr val="FF0000"/>
                      </a:solidFill>
                      <a:latin typeface="Cambria Math" panose="02040503050406030204" pitchFamily="18" charset="0"/>
                    </a:rPr>
                    <m:t>l</m:t>
                  </m:r>
                  <m:r>
                    <a:rPr xmlns:a="http://schemas.openxmlformats.org/drawingml/2006/main" sz="7500" i="1">
                      <a:solidFill>
                        <a:srgbClr val="FF0000"/>
                      </a:solidFill>
                      <a:latin typeface="Cambria Math" panose="02040503050406030204" pitchFamily="18" charset="0"/>
                    </a:rPr>
                    <m:t>o</m:t>
                  </m:r>
                  <m:r>
                    <a:rPr xmlns:a="http://schemas.openxmlformats.org/drawingml/2006/main" sz="7500" i="1">
                      <a:solidFill>
                        <a:srgbClr val="FF0000"/>
                      </a:solidFill>
                      <a:latin typeface="Cambria Math" panose="02040503050406030204" pitchFamily="18" charset="0"/>
                    </a:rPr>
                    <m:t>g</m:t>
                  </m:r>
                  <m:r>
                    <a:rPr xmlns:a="http://schemas.openxmlformats.org/drawingml/2006/main" sz="7500" i="1">
                      <a:solidFill>
                        <a:srgbClr val="FF0000"/>
                      </a:solidFill>
                      <a:latin typeface="Cambria Math" panose="02040503050406030204" pitchFamily="18" charset="0"/>
                    </a:rPr>
                    <m:t>(</m:t>
                  </m:r>
                  <m:r>
                    <a:rPr xmlns:a="http://schemas.openxmlformats.org/drawingml/2006/main" sz="7500" i="1">
                      <a:solidFill>
                        <a:srgbClr val="FF0000"/>
                      </a:solidFill>
                      <a:latin typeface="Cambria Math" panose="02040503050406030204" pitchFamily="18" charset="0"/>
                    </a:rPr>
                    <m:t>1</m:t>
                  </m:r>
                  <m:r>
                    <a:rPr xmlns:a="http://schemas.openxmlformats.org/drawingml/2006/main" sz="7500" i="1">
                      <a:solidFill>
                        <a:srgbClr val="FF0000"/>
                      </a:solidFill>
                      <a:latin typeface="Cambria Math" panose="02040503050406030204" pitchFamily="18" charset="0"/>
                    </a:rPr>
                    <m:t>-</m:t>
                  </m:r>
                  <m:r>
                    <a:rPr xmlns:a="http://schemas.openxmlformats.org/drawingml/2006/main" sz="7500" i="1">
                      <a:solidFill>
                        <a:srgbClr val="FF0000"/>
                      </a:solidFill>
                      <a:latin typeface="Cambria Math" panose="02040503050406030204" pitchFamily="18" charset="0"/>
                    </a:rPr>
                    <m:t>D</m:t>
                  </m:r>
                  <m:r>
                    <a:rPr xmlns:a="http://schemas.openxmlformats.org/drawingml/2006/main" sz="7500" i="1">
                      <a:solidFill>
                        <a:srgbClr val="FF0000"/>
                      </a:solidFill>
                      <a:latin typeface="Cambria Math" panose="02040503050406030204" pitchFamily="18" charset="0"/>
                    </a:rPr>
                    <m:t>(</m:t>
                  </m:r>
                  <m:r>
                    <a:rPr xmlns:a="http://schemas.openxmlformats.org/drawingml/2006/main" sz="7500" i="1">
                      <a:solidFill>
                        <a:srgbClr val="FF0000"/>
                      </a:solidFill>
                      <a:latin typeface="Cambria Math" panose="02040503050406030204" pitchFamily="18" charset="0"/>
                    </a:rPr>
                    <m:t>x</m:t>
                  </m:r>
                  <m:r>
                    <a:rPr xmlns:a="http://schemas.openxmlformats.org/drawingml/2006/main" sz="7500" i="1">
                      <a:solidFill>
                        <a:srgbClr val="FF0000"/>
                      </a:solidFill>
                      <a:latin typeface="Cambria Math" panose="02040503050406030204" pitchFamily="18" charset="0"/>
                    </a:rPr>
                    <m:t>)</m:t>
                  </m:r>
                  <m:r>
                    <a:rPr xmlns:a="http://schemas.openxmlformats.org/drawingml/2006/main" sz="7500" i="1">
                      <a:solidFill>
                        <a:srgbClr val="FF0000"/>
                      </a:solidFill>
                      <a:latin typeface="Cambria Math" panose="02040503050406030204" pitchFamily="18" charset="0"/>
                    </a:rPr>
                    <m:t>)</m:t>
                  </m:r>
                  <m:r>
                    <a:rPr xmlns:a="http://schemas.openxmlformats.org/drawingml/2006/main" sz="7500" i="1">
                      <a:solidFill>
                        <a:srgbClr val="000000"/>
                      </a:solidFill>
                      <a:latin typeface="Cambria Math" panose="02040503050406030204" pitchFamily="18" charset="0"/>
                    </a:rPr>
                    <m:t>]</m:t>
                  </m:r>
                </m:oMath>
              </m:oMathPara>
            </a14:m>
            <a:endParaRPr sz="7500"/>
          </a:p>
        </p:txBody>
      </p:sp>
      <p:sp>
        <p:nvSpPr>
          <p:cNvPr id="171" name="G"/>
          <p:cNvSpPr txBox="1"/>
          <p:nvPr/>
        </p:nvSpPr>
        <p:spPr>
          <a:xfrm>
            <a:off x="2824096" y="7138037"/>
            <a:ext cx="490333" cy="6890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latin typeface="Times New Roman"/>
                <a:ea typeface="Times New Roman"/>
                <a:cs typeface="Times New Roman"/>
                <a:sym typeface="Times New Roman"/>
              </a:defRPr>
            </a:lvl1pPr>
          </a:lstStyle>
          <a:p>
            <a:pPr/>
            <a:r>
              <a:t>G</a:t>
            </a:r>
          </a:p>
        </p:txBody>
      </p:sp>
      <p:sp>
        <p:nvSpPr>
          <p:cNvPr id="172" name="D"/>
          <p:cNvSpPr txBox="1"/>
          <p:nvPr/>
        </p:nvSpPr>
        <p:spPr>
          <a:xfrm>
            <a:off x="4610704" y="7144117"/>
            <a:ext cx="481162" cy="6769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Times New Roman"/>
                <a:ea typeface="Times New Roman"/>
                <a:cs typeface="Times New Roman"/>
                <a:sym typeface="Times New Roman"/>
              </a:defRPr>
            </a:lvl1pPr>
          </a:lstStyle>
          <a:p>
            <a:pPr/>
            <a:r>
              <a:t>D</a:t>
            </a:r>
          </a:p>
        </p:txBody>
      </p:sp>
      <p:pic>
        <p:nvPicPr>
          <p:cNvPr id="173" name="Line Line" descr="Line Line"/>
          <p:cNvPicPr>
            <a:picLocks noChangeAspect="0"/>
          </p:cNvPicPr>
          <p:nvPr/>
        </p:nvPicPr>
        <p:blipFill>
          <a:blip r:embed="rId3">
            <a:extLst/>
          </a:blip>
          <a:stretch>
            <a:fillRect/>
          </a:stretch>
        </p:blipFill>
        <p:spPr>
          <a:xfrm>
            <a:off x="8537474" y="7554151"/>
            <a:ext cx="3779274" cy="114301"/>
          </a:xfrm>
          <a:prstGeom prst="rect">
            <a:avLst/>
          </a:prstGeom>
        </p:spPr>
      </p:pic>
      <p:sp>
        <p:nvSpPr>
          <p:cNvPr id="175" name="Probability that discriminator identifies generated image as fake"/>
          <p:cNvSpPr txBox="1"/>
          <p:nvPr/>
        </p:nvSpPr>
        <p:spPr>
          <a:xfrm>
            <a:off x="7693573" y="7872584"/>
            <a:ext cx="4948882" cy="24847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3500">
                <a:solidFill>
                  <a:schemeClr val="accent3"/>
                </a:solidFill>
              </a:defRPr>
            </a:lvl1pPr>
          </a:lstStyle>
          <a:p>
            <a:pPr/>
            <a:r>
              <a:t>Probability that discriminator identifies generated image as fake</a:t>
            </a:r>
          </a:p>
        </p:txBody>
      </p:sp>
      <p:pic>
        <p:nvPicPr>
          <p:cNvPr id="176" name="Line Line" descr="Line Line"/>
          <p:cNvPicPr>
            <a:picLocks noChangeAspect="0"/>
          </p:cNvPicPr>
          <p:nvPr/>
        </p:nvPicPr>
        <p:blipFill>
          <a:blip r:embed="rId4">
            <a:extLst/>
          </a:blip>
          <a:stretch>
            <a:fillRect/>
          </a:stretch>
        </p:blipFill>
        <p:spPr>
          <a:xfrm>
            <a:off x="14623216" y="5928685"/>
            <a:ext cx="5990222" cy="76201"/>
          </a:xfrm>
          <a:prstGeom prst="rect">
            <a:avLst/>
          </a:prstGeom>
        </p:spPr>
      </p:pic>
      <p:sp>
        <p:nvSpPr>
          <p:cNvPr id="178" name="Probability that discriminator identifies real data as real"/>
          <p:cNvSpPr txBox="1"/>
          <p:nvPr/>
        </p:nvSpPr>
        <p:spPr>
          <a:xfrm>
            <a:off x="13541496" y="4276635"/>
            <a:ext cx="7822658" cy="12909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3500">
                <a:solidFill>
                  <a:schemeClr val="accent5"/>
                </a:solidFill>
              </a:defRPr>
            </a:lvl1pPr>
          </a:lstStyle>
          <a:p>
            <a:pPr/>
            <a:r>
              <a:t>Probability that discriminator identifies real data as real</a:t>
            </a:r>
          </a:p>
        </p:txBody>
      </p:sp>
      <p:sp>
        <p:nvSpPr>
          <p:cNvPr id="179" name="Global Optimum: A global minimum of this minimax function"/>
          <p:cNvSpPr txBox="1"/>
          <p:nvPr>
            <p:ph type="title"/>
          </p:nvPr>
        </p:nvSpPr>
        <p:spPr>
          <a:xfrm>
            <a:off x="1030941" y="11457558"/>
            <a:ext cx="21844001" cy="944441"/>
          </a:xfrm>
          <a:prstGeom prst="rect">
            <a:avLst/>
          </a:prstGeom>
        </p:spPr>
        <p:txBody>
          <a:bodyPr/>
          <a:lstStyle>
            <a:lvl1pPr defTabSz="2438338">
              <a:defRPr spc="-119" sz="4000">
                <a:gradFill flip="none" rotWithShape="1">
                  <a:gsLst>
                    <a:gs pos="0">
                      <a:srgbClr val="1E98FD"/>
                    </a:gs>
                    <a:gs pos="100000">
                      <a:srgbClr val="FF00F7"/>
                    </a:gs>
                  </a:gsLst>
                  <a:lin ang="3960000" scaled="0"/>
                </a:gradFill>
              </a:defRPr>
            </a:lvl1pPr>
          </a:lstStyle>
          <a:p>
            <a:pPr/>
            <a:r>
              <a:t>Global Optimum: A global minimum of this minimax function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raining GANs"/>
          <p:cNvSpPr txBox="1"/>
          <p:nvPr>
            <p:ph type="title"/>
          </p:nvPr>
        </p:nvSpPr>
        <p:spPr>
          <a:prstGeom prst="rect">
            <a:avLst/>
          </a:prstGeom>
        </p:spPr>
        <p:txBody>
          <a:bodyPr/>
          <a:lstStyle/>
          <a:p>
            <a:pPr/>
            <a:r>
              <a:t>Training GANs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9" name="Image Gallery"/>
          <p:cNvGrpSpPr/>
          <p:nvPr/>
        </p:nvGrpSpPr>
        <p:grpSpPr>
          <a:xfrm>
            <a:off x="303734" y="4589169"/>
            <a:ext cx="4604048" cy="3948032"/>
            <a:chOff x="0" y="0"/>
            <a:chExt cx="4604047" cy="3948030"/>
          </a:xfrm>
        </p:grpSpPr>
        <p:pic>
          <p:nvPicPr>
            <p:cNvPr id="187" name="Screenshot 2021-06-10 at 8.51.45 AM.png" descr="Screenshot 2021-06-10 at 8.51.45 AM.png"/>
            <p:cNvPicPr>
              <a:picLocks noChangeAspect="1"/>
            </p:cNvPicPr>
            <p:nvPr/>
          </p:nvPicPr>
          <p:blipFill>
            <a:blip r:embed="rId3">
              <a:extLst/>
            </a:blip>
            <a:srcRect l="0" t="0" r="0" b="0"/>
            <a:stretch>
              <a:fillRect/>
            </a:stretch>
          </p:blipFill>
          <p:spPr>
            <a:xfrm>
              <a:off x="590080" y="0"/>
              <a:ext cx="3423888" cy="3328779"/>
            </a:xfrm>
            <a:prstGeom prst="rect">
              <a:avLst/>
            </a:prstGeom>
            <a:ln w="12700" cap="flat">
              <a:noFill/>
              <a:miter lim="400000"/>
            </a:ln>
            <a:effectLst/>
          </p:spPr>
        </p:pic>
        <p:sp>
          <p:nvSpPr>
            <p:cNvPr id="188" name="Gaussian Noise"/>
            <p:cNvSpPr/>
            <p:nvPr/>
          </p:nvSpPr>
          <p:spPr>
            <a:xfrm>
              <a:off x="0" y="3404978"/>
              <a:ext cx="4604048" cy="5430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Gaussian Noise</a:t>
              </a:r>
            </a:p>
          </p:txBody>
        </p:sp>
      </p:grpSp>
      <p:pic>
        <p:nvPicPr>
          <p:cNvPr id="190" name="Image" descr="Image"/>
          <p:cNvPicPr>
            <a:picLocks noChangeAspect="1"/>
          </p:cNvPicPr>
          <p:nvPr/>
        </p:nvPicPr>
        <p:blipFill>
          <a:blip r:embed="rId4">
            <a:extLst/>
          </a:blip>
          <a:stretch>
            <a:fillRect/>
          </a:stretch>
        </p:blipFill>
        <p:spPr>
          <a:xfrm>
            <a:off x="5593448" y="5149348"/>
            <a:ext cx="2599889" cy="2768601"/>
          </a:xfrm>
          <a:prstGeom prst="rect">
            <a:avLst/>
          </a:prstGeom>
          <a:ln w="12700">
            <a:miter lim="400000"/>
          </a:ln>
        </p:spPr>
      </p:pic>
      <p:sp>
        <p:nvSpPr>
          <p:cNvPr id="191" name="Generative Network"/>
          <p:cNvSpPr/>
          <p:nvPr/>
        </p:nvSpPr>
        <p:spPr>
          <a:xfrm>
            <a:off x="5064592" y="8019548"/>
            <a:ext cx="3657601"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Generative Network</a:t>
            </a:r>
          </a:p>
        </p:txBody>
      </p:sp>
      <p:pic>
        <p:nvPicPr>
          <p:cNvPr id="192" name="Screenshot 2021-06-10 at 9.14.20 AM.png" descr="Screenshot 2021-06-10 at 9.14.20 AM.png"/>
          <p:cNvPicPr>
            <a:picLocks noChangeAspect="1"/>
          </p:cNvPicPr>
          <p:nvPr/>
        </p:nvPicPr>
        <p:blipFill>
          <a:blip r:embed="rId5">
            <a:extLst/>
          </a:blip>
          <a:stretch>
            <a:fillRect/>
          </a:stretch>
        </p:blipFill>
        <p:spPr>
          <a:xfrm>
            <a:off x="9745844" y="5003315"/>
            <a:ext cx="3594101" cy="2857501"/>
          </a:xfrm>
          <a:prstGeom prst="rect">
            <a:avLst/>
          </a:prstGeom>
          <a:ln w="12700">
            <a:miter lim="400000"/>
          </a:ln>
        </p:spPr>
      </p:pic>
      <p:pic>
        <p:nvPicPr>
          <p:cNvPr id="193" name="Screenshot 2021-06-10 at 9.14.35 AM.png" descr="Screenshot 2021-06-10 at 9.14.35 AM.png"/>
          <p:cNvPicPr>
            <a:picLocks noChangeAspect="1"/>
          </p:cNvPicPr>
          <p:nvPr/>
        </p:nvPicPr>
        <p:blipFill>
          <a:blip r:embed="rId6">
            <a:extLst/>
          </a:blip>
          <a:stretch>
            <a:fillRect/>
          </a:stretch>
        </p:blipFill>
        <p:spPr>
          <a:xfrm>
            <a:off x="19740821" y="5047765"/>
            <a:ext cx="3987801" cy="2768601"/>
          </a:xfrm>
          <a:prstGeom prst="rect">
            <a:avLst/>
          </a:prstGeom>
          <a:ln w="12700">
            <a:miter lim="400000"/>
          </a:ln>
        </p:spPr>
      </p:pic>
      <p:pic>
        <p:nvPicPr>
          <p:cNvPr id="194" name="Image" descr="Image"/>
          <p:cNvPicPr>
            <a:picLocks noChangeAspect="1"/>
          </p:cNvPicPr>
          <p:nvPr/>
        </p:nvPicPr>
        <p:blipFill>
          <a:blip r:embed="rId4">
            <a:extLst/>
          </a:blip>
          <a:stretch>
            <a:fillRect/>
          </a:stretch>
        </p:blipFill>
        <p:spPr>
          <a:xfrm>
            <a:off x="15061931" y="5062014"/>
            <a:ext cx="2599890" cy="2768601"/>
          </a:xfrm>
          <a:prstGeom prst="rect">
            <a:avLst/>
          </a:prstGeom>
          <a:ln w="12700">
            <a:miter lim="400000"/>
          </a:ln>
        </p:spPr>
      </p:pic>
      <p:sp>
        <p:nvSpPr>
          <p:cNvPr id="195" name="Discriminative Network"/>
          <p:cNvSpPr/>
          <p:nvPr/>
        </p:nvSpPr>
        <p:spPr>
          <a:xfrm>
            <a:off x="14533076" y="7932214"/>
            <a:ext cx="3657601"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Discriminative Network</a:t>
            </a:r>
          </a:p>
        </p:txBody>
      </p:sp>
      <p:sp>
        <p:nvSpPr>
          <p:cNvPr id="196" name="Line"/>
          <p:cNvSpPr/>
          <p:nvPr/>
        </p:nvSpPr>
        <p:spPr>
          <a:xfrm>
            <a:off x="4457742" y="6040976"/>
            <a:ext cx="679150" cy="1"/>
          </a:xfrm>
          <a:prstGeom prst="line">
            <a:avLst/>
          </a:prstGeom>
          <a:ln w="76200">
            <a:solidFill>
              <a:schemeClr val="accent3">
                <a:hueOff val="-385756"/>
                <a:satOff val="-32155"/>
                <a:lumOff val="17967"/>
              </a:schemeClr>
            </a:solidFill>
            <a:miter lim="400000"/>
            <a:tailEnd type="triangle"/>
          </a:ln>
        </p:spPr>
        <p:txBody>
          <a:bodyPr lIns="50800" tIns="50800" rIns="50800" bIns="50800" anchor="ctr"/>
          <a:lstStyle/>
          <a:p>
            <a:pPr/>
          </a:p>
        </p:txBody>
      </p:sp>
      <p:sp>
        <p:nvSpPr>
          <p:cNvPr id="197" name="Line"/>
          <p:cNvSpPr/>
          <p:nvPr/>
        </p:nvSpPr>
        <p:spPr>
          <a:xfrm>
            <a:off x="-428939" y="11098833"/>
            <a:ext cx="24905342" cy="1"/>
          </a:xfrm>
          <a:prstGeom prst="line">
            <a:avLst/>
          </a:prstGeom>
          <a:ln w="38100">
            <a:solidFill>
              <a:srgbClr val="000000"/>
            </a:solidFill>
            <a:miter lim="400000"/>
          </a:ln>
        </p:spPr>
        <p:txBody>
          <a:bodyPr lIns="50800" tIns="50800" rIns="50800" bIns="50800" anchor="ctr"/>
          <a:lstStyle/>
          <a:p>
            <a:pPr/>
          </a:p>
        </p:txBody>
      </p:sp>
      <p:sp>
        <p:nvSpPr>
          <p:cNvPr id="198" name="Input random variable…"/>
          <p:cNvSpPr txBox="1"/>
          <p:nvPr/>
        </p:nvSpPr>
        <p:spPr>
          <a:xfrm>
            <a:off x="291034" y="11322969"/>
            <a:ext cx="4604048" cy="16733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Input random variable</a:t>
            </a:r>
          </a:p>
          <a:p>
            <a:pPr/>
            <a:r>
              <a:t>(Drawn from a simple distribution, e.g gaussian noise)</a:t>
            </a:r>
          </a:p>
        </p:txBody>
      </p:sp>
      <p:sp>
        <p:nvSpPr>
          <p:cNvPr id="199" name="The generative network is trained to maximise the final classification error"/>
          <p:cNvSpPr txBox="1"/>
          <p:nvPr/>
        </p:nvSpPr>
        <p:spPr>
          <a:xfrm>
            <a:off x="4970439" y="11519819"/>
            <a:ext cx="3987801" cy="12796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generative network is trained to </a:t>
            </a:r>
            <a:r>
              <a:rPr b="1"/>
              <a:t>maximise</a:t>
            </a:r>
            <a:r>
              <a:t> the final classification error</a:t>
            </a:r>
          </a:p>
        </p:txBody>
      </p:sp>
      <p:sp>
        <p:nvSpPr>
          <p:cNvPr id="200" name="The generated distribution and true distribution are not compared directly"/>
          <p:cNvSpPr txBox="1"/>
          <p:nvPr/>
        </p:nvSpPr>
        <p:spPr>
          <a:xfrm>
            <a:off x="9548994" y="11322969"/>
            <a:ext cx="3987801" cy="16733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4">
                    <a:hueOff val="-613784"/>
                    <a:lumOff val="1275"/>
                  </a:schemeClr>
                </a:solidFill>
              </a:rPr>
              <a:t>generated distribution</a:t>
            </a:r>
            <a:r>
              <a:t> and </a:t>
            </a:r>
            <a:r>
              <a:rPr b="1">
                <a:solidFill>
                  <a:schemeClr val="accent1">
                    <a:lumOff val="13575"/>
                  </a:schemeClr>
                </a:solidFill>
              </a:rPr>
              <a:t>true distribution</a:t>
            </a:r>
            <a:r>
              <a:t> are not compared directly</a:t>
            </a:r>
          </a:p>
        </p:txBody>
      </p:sp>
      <p:sp>
        <p:nvSpPr>
          <p:cNvPr id="201" name="The discriminative network is trained to minimise the final classification error"/>
          <p:cNvSpPr txBox="1"/>
          <p:nvPr/>
        </p:nvSpPr>
        <p:spPr>
          <a:xfrm>
            <a:off x="14367976" y="11519819"/>
            <a:ext cx="3987801" cy="12796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discriminative network is trained to </a:t>
            </a:r>
            <a:r>
              <a:rPr b="1"/>
              <a:t>minimise</a:t>
            </a:r>
            <a:r>
              <a:t> the final classification error</a:t>
            </a:r>
          </a:p>
        </p:txBody>
      </p:sp>
      <p:sp>
        <p:nvSpPr>
          <p:cNvPr id="202" name="The classification error is the reference metric for the training of both networks"/>
          <p:cNvSpPr txBox="1"/>
          <p:nvPr/>
        </p:nvSpPr>
        <p:spPr>
          <a:xfrm>
            <a:off x="19740821" y="11322969"/>
            <a:ext cx="3987801" cy="16733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classification error is the reference metric for the training of both networks</a:t>
            </a:r>
          </a:p>
        </p:txBody>
      </p:sp>
      <p:sp>
        <p:nvSpPr>
          <p:cNvPr id="203" name="Line"/>
          <p:cNvSpPr/>
          <p:nvPr/>
        </p:nvSpPr>
        <p:spPr>
          <a:xfrm flipH="1">
            <a:off x="4457742" y="7042658"/>
            <a:ext cx="679150" cy="1"/>
          </a:xfrm>
          <a:prstGeom prst="line">
            <a:avLst/>
          </a:prstGeom>
          <a:ln w="76200">
            <a:solidFill>
              <a:schemeClr val="accent6"/>
            </a:solidFill>
            <a:miter lim="400000"/>
            <a:tailEnd type="triangle"/>
          </a:ln>
        </p:spPr>
        <p:txBody>
          <a:bodyPr lIns="50800" tIns="50800" rIns="50800" bIns="50800" anchor="ctr"/>
          <a:lstStyle/>
          <a:p>
            <a:pPr/>
          </a:p>
        </p:txBody>
      </p:sp>
      <p:sp>
        <p:nvSpPr>
          <p:cNvPr id="204" name="Line"/>
          <p:cNvSpPr/>
          <p:nvPr/>
        </p:nvSpPr>
        <p:spPr>
          <a:xfrm>
            <a:off x="8879003" y="6040976"/>
            <a:ext cx="679150" cy="1"/>
          </a:xfrm>
          <a:prstGeom prst="line">
            <a:avLst/>
          </a:prstGeom>
          <a:ln w="76200">
            <a:solidFill>
              <a:schemeClr val="accent3">
                <a:hueOff val="-385756"/>
                <a:satOff val="-32155"/>
                <a:lumOff val="17967"/>
              </a:schemeClr>
            </a:solidFill>
            <a:miter lim="400000"/>
            <a:tailEnd type="triangle"/>
          </a:ln>
        </p:spPr>
        <p:txBody>
          <a:bodyPr lIns="50800" tIns="50800" rIns="50800" bIns="50800" anchor="ctr"/>
          <a:lstStyle/>
          <a:p>
            <a:pPr/>
          </a:p>
        </p:txBody>
      </p:sp>
      <p:sp>
        <p:nvSpPr>
          <p:cNvPr id="205" name="Line"/>
          <p:cNvSpPr/>
          <p:nvPr/>
        </p:nvSpPr>
        <p:spPr>
          <a:xfrm flipH="1">
            <a:off x="8879003" y="7042658"/>
            <a:ext cx="679150" cy="1"/>
          </a:xfrm>
          <a:prstGeom prst="line">
            <a:avLst/>
          </a:prstGeom>
          <a:ln w="76200">
            <a:solidFill>
              <a:schemeClr val="accent6"/>
            </a:solidFill>
            <a:miter lim="400000"/>
            <a:tailEnd type="triangle"/>
          </a:ln>
        </p:spPr>
        <p:txBody>
          <a:bodyPr lIns="50800" tIns="50800" rIns="50800" bIns="50800" anchor="ctr"/>
          <a:lstStyle/>
          <a:p>
            <a:pPr/>
          </a:p>
        </p:txBody>
      </p:sp>
      <p:sp>
        <p:nvSpPr>
          <p:cNvPr id="206" name="Line"/>
          <p:cNvSpPr/>
          <p:nvPr/>
        </p:nvSpPr>
        <p:spPr>
          <a:xfrm>
            <a:off x="13662978" y="6040976"/>
            <a:ext cx="679150" cy="1"/>
          </a:xfrm>
          <a:prstGeom prst="line">
            <a:avLst/>
          </a:prstGeom>
          <a:ln w="76200">
            <a:solidFill>
              <a:schemeClr val="accent3">
                <a:hueOff val="-385756"/>
                <a:satOff val="-32155"/>
                <a:lumOff val="17967"/>
              </a:schemeClr>
            </a:solidFill>
            <a:miter lim="400000"/>
            <a:tailEnd type="triangle"/>
          </a:ln>
        </p:spPr>
        <p:txBody>
          <a:bodyPr lIns="50800" tIns="50800" rIns="50800" bIns="50800" anchor="ctr"/>
          <a:lstStyle/>
          <a:p>
            <a:pPr/>
          </a:p>
        </p:txBody>
      </p:sp>
      <p:sp>
        <p:nvSpPr>
          <p:cNvPr id="207" name="Line"/>
          <p:cNvSpPr/>
          <p:nvPr/>
        </p:nvSpPr>
        <p:spPr>
          <a:xfrm flipH="1">
            <a:off x="13662978" y="7042658"/>
            <a:ext cx="679150" cy="1"/>
          </a:xfrm>
          <a:prstGeom prst="line">
            <a:avLst/>
          </a:prstGeom>
          <a:ln w="76200">
            <a:solidFill>
              <a:schemeClr val="accent6"/>
            </a:solidFill>
            <a:miter lim="400000"/>
            <a:tailEnd type="triangle"/>
          </a:ln>
        </p:spPr>
        <p:txBody>
          <a:bodyPr lIns="50800" tIns="50800" rIns="50800" bIns="50800" anchor="ctr"/>
          <a:lstStyle/>
          <a:p>
            <a:pPr/>
          </a:p>
        </p:txBody>
      </p:sp>
      <p:sp>
        <p:nvSpPr>
          <p:cNvPr id="208" name="Line"/>
          <p:cNvSpPr/>
          <p:nvPr/>
        </p:nvSpPr>
        <p:spPr>
          <a:xfrm>
            <a:off x="18446953" y="6040976"/>
            <a:ext cx="679150" cy="1"/>
          </a:xfrm>
          <a:prstGeom prst="line">
            <a:avLst/>
          </a:prstGeom>
          <a:ln w="76200">
            <a:solidFill>
              <a:schemeClr val="accent3">
                <a:hueOff val="-385756"/>
                <a:satOff val="-32155"/>
                <a:lumOff val="17967"/>
              </a:schemeClr>
            </a:solidFill>
            <a:miter lim="400000"/>
            <a:tailEnd type="triangle"/>
          </a:ln>
        </p:spPr>
        <p:txBody>
          <a:bodyPr lIns="50800" tIns="50800" rIns="50800" bIns="50800" anchor="ctr"/>
          <a:lstStyle/>
          <a:p>
            <a:pPr/>
          </a:p>
        </p:txBody>
      </p:sp>
      <p:sp>
        <p:nvSpPr>
          <p:cNvPr id="209" name="Line"/>
          <p:cNvSpPr/>
          <p:nvPr/>
        </p:nvSpPr>
        <p:spPr>
          <a:xfrm flipH="1">
            <a:off x="18446953" y="7042658"/>
            <a:ext cx="679150" cy="1"/>
          </a:xfrm>
          <a:prstGeom prst="line">
            <a:avLst/>
          </a:prstGeom>
          <a:ln w="76200">
            <a:solidFill>
              <a:schemeClr val="accent6"/>
            </a:solidFill>
            <a:miter lim="400000"/>
            <a:tailEnd type="triangle"/>
          </a:ln>
        </p:spPr>
        <p:txBody>
          <a:bodyPr lIns="50800" tIns="50800" rIns="50800" bIns="50800" anchor="ctr"/>
          <a:lstStyle/>
          <a:p>
            <a:pPr/>
          </a:p>
        </p:txBody>
      </p:sp>
      <p:sp>
        <p:nvSpPr>
          <p:cNvPr id="210" name="Line"/>
          <p:cNvSpPr/>
          <p:nvPr/>
        </p:nvSpPr>
        <p:spPr>
          <a:xfrm>
            <a:off x="-34792" y="1235166"/>
            <a:ext cx="25501796" cy="1"/>
          </a:xfrm>
          <a:prstGeom prst="line">
            <a:avLst/>
          </a:prstGeom>
          <a:ln w="38100">
            <a:solidFill>
              <a:srgbClr val="000000"/>
            </a:solidFill>
            <a:miter lim="400000"/>
          </a:ln>
        </p:spPr>
        <p:txBody>
          <a:bodyPr lIns="50800" tIns="50800" rIns="50800" bIns="50800" anchor="ctr"/>
          <a:lstStyle/>
          <a:p>
            <a:pPr/>
          </a:p>
        </p:txBody>
      </p:sp>
      <p:sp>
        <p:nvSpPr>
          <p:cNvPr id="211" name="Line"/>
          <p:cNvSpPr/>
          <p:nvPr/>
        </p:nvSpPr>
        <p:spPr>
          <a:xfrm>
            <a:off x="6964339" y="3509433"/>
            <a:ext cx="1" cy="579607"/>
          </a:xfrm>
          <a:prstGeom prst="line">
            <a:avLst/>
          </a:prstGeom>
          <a:ln w="25400">
            <a:solidFill>
              <a:srgbClr val="000000"/>
            </a:solidFill>
            <a:miter lim="400000"/>
            <a:tailEnd type="triangle"/>
          </a:ln>
        </p:spPr>
        <p:txBody>
          <a:bodyPr lIns="50800" tIns="50800" rIns="50800" bIns="50800" anchor="ctr"/>
          <a:lstStyle/>
          <a:p>
            <a:pPr/>
          </a:p>
        </p:txBody>
      </p:sp>
      <p:sp>
        <p:nvSpPr>
          <p:cNvPr id="212" name="Use generator to create fake data from random input"/>
          <p:cNvSpPr txBox="1"/>
          <p:nvPr/>
        </p:nvSpPr>
        <p:spPr>
          <a:xfrm>
            <a:off x="5952201" y="2412740"/>
            <a:ext cx="4996456" cy="8859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a:solidFill>
                  <a:schemeClr val="accent3"/>
                </a:solidFill>
              </a:defRPr>
            </a:lvl1pPr>
          </a:lstStyle>
          <a:p>
            <a:pPr/>
            <a:r>
              <a:t>Use generator to create fake data from random input</a:t>
            </a:r>
          </a:p>
        </p:txBody>
      </p:sp>
      <p:sp>
        <p:nvSpPr>
          <p:cNvPr id="213" name="Line"/>
          <p:cNvSpPr/>
          <p:nvPr/>
        </p:nvSpPr>
        <p:spPr>
          <a:xfrm>
            <a:off x="6947284" y="3522913"/>
            <a:ext cx="2599890" cy="1"/>
          </a:xfrm>
          <a:prstGeom prst="line">
            <a:avLst/>
          </a:prstGeom>
          <a:ln w="25400">
            <a:solidFill>
              <a:srgbClr val="000000"/>
            </a:solidFill>
            <a:miter lim="400000"/>
          </a:ln>
        </p:spPr>
        <p:txBody>
          <a:bodyPr lIns="50800" tIns="50800" rIns="50800" bIns="50800" anchor="ctr"/>
          <a:lstStyle/>
          <a:p>
            <a:pPr/>
          </a:p>
        </p:txBody>
      </p:sp>
      <p:sp>
        <p:nvSpPr>
          <p:cNvPr id="214" name="Line"/>
          <p:cNvSpPr/>
          <p:nvPr/>
        </p:nvSpPr>
        <p:spPr>
          <a:xfrm>
            <a:off x="16408906" y="3509433"/>
            <a:ext cx="1" cy="579607"/>
          </a:xfrm>
          <a:prstGeom prst="line">
            <a:avLst/>
          </a:prstGeom>
          <a:ln w="25400">
            <a:solidFill>
              <a:srgbClr val="000000"/>
            </a:solidFill>
            <a:miter lim="400000"/>
            <a:tailEnd type="triangle"/>
          </a:ln>
        </p:spPr>
        <p:txBody>
          <a:bodyPr lIns="50800" tIns="50800" rIns="50800" bIns="50800" anchor="ctr"/>
          <a:lstStyle/>
          <a:p>
            <a:pPr/>
          </a:p>
        </p:txBody>
      </p:sp>
      <p:sp>
        <p:nvSpPr>
          <p:cNvPr id="215" name="Use discriminator to separate true data from real data"/>
          <p:cNvSpPr txBox="1"/>
          <p:nvPr/>
        </p:nvSpPr>
        <p:spPr>
          <a:xfrm>
            <a:off x="15409468" y="2412740"/>
            <a:ext cx="4996455" cy="8859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a:solidFill>
                  <a:schemeClr val="accent3"/>
                </a:solidFill>
              </a:defRPr>
            </a:lvl1pPr>
          </a:lstStyle>
          <a:p>
            <a:pPr/>
            <a:r>
              <a:t>Use discriminator to separate true data from real data</a:t>
            </a:r>
          </a:p>
        </p:txBody>
      </p:sp>
      <p:sp>
        <p:nvSpPr>
          <p:cNvPr id="216" name="Line"/>
          <p:cNvSpPr/>
          <p:nvPr/>
        </p:nvSpPr>
        <p:spPr>
          <a:xfrm>
            <a:off x="16404551" y="3522913"/>
            <a:ext cx="2599889" cy="1"/>
          </a:xfrm>
          <a:prstGeom prst="line">
            <a:avLst/>
          </a:prstGeom>
          <a:ln w="25400">
            <a:solidFill>
              <a:srgbClr val="000000"/>
            </a:solidFill>
            <a:miter lim="400000"/>
          </a:ln>
        </p:spPr>
        <p:txBody>
          <a:bodyPr lIns="50800" tIns="50800" rIns="50800" bIns="50800" anchor="ctr"/>
          <a:lstStyle/>
          <a:p>
            <a:pPr/>
          </a:p>
        </p:txBody>
      </p:sp>
      <p:sp>
        <p:nvSpPr>
          <p:cNvPr id="217" name="Line"/>
          <p:cNvSpPr/>
          <p:nvPr/>
        </p:nvSpPr>
        <p:spPr>
          <a:xfrm flipV="1">
            <a:off x="6803473" y="8783260"/>
            <a:ext cx="1" cy="579607"/>
          </a:xfrm>
          <a:prstGeom prst="line">
            <a:avLst/>
          </a:prstGeom>
          <a:ln w="25400">
            <a:solidFill>
              <a:srgbClr val="000000"/>
            </a:solidFill>
            <a:miter lim="400000"/>
            <a:tailEnd type="triangle"/>
          </a:ln>
        </p:spPr>
        <p:txBody>
          <a:bodyPr lIns="50800" tIns="50800" rIns="50800" bIns="50800" anchor="ctr"/>
          <a:lstStyle/>
          <a:p>
            <a:pPr/>
          </a:p>
        </p:txBody>
      </p:sp>
      <p:sp>
        <p:nvSpPr>
          <p:cNvPr id="218" name="Line"/>
          <p:cNvSpPr/>
          <p:nvPr/>
        </p:nvSpPr>
        <p:spPr>
          <a:xfrm>
            <a:off x="4212551" y="9356589"/>
            <a:ext cx="2599889" cy="1"/>
          </a:xfrm>
          <a:prstGeom prst="line">
            <a:avLst/>
          </a:prstGeom>
          <a:ln w="25400">
            <a:solidFill>
              <a:srgbClr val="000000"/>
            </a:solidFill>
            <a:miter lim="400000"/>
          </a:ln>
        </p:spPr>
        <p:txBody>
          <a:bodyPr lIns="50800" tIns="50800" rIns="50800" bIns="50800" anchor="ctr"/>
          <a:lstStyle/>
          <a:p>
            <a:pPr/>
          </a:p>
        </p:txBody>
      </p:sp>
      <p:sp>
        <p:nvSpPr>
          <p:cNvPr id="219" name="Update the generator’s weights to increase classification error"/>
          <p:cNvSpPr txBox="1"/>
          <p:nvPr/>
        </p:nvSpPr>
        <p:spPr>
          <a:xfrm>
            <a:off x="1981334" y="9442644"/>
            <a:ext cx="4996456" cy="8859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a:solidFill>
                  <a:schemeClr val="accent6"/>
                </a:solidFill>
              </a:defRPr>
            </a:lvl1pPr>
          </a:lstStyle>
          <a:p>
            <a:pPr/>
            <a:r>
              <a:t>Update the generator’s weights to increase classification error</a:t>
            </a:r>
          </a:p>
        </p:txBody>
      </p:sp>
      <p:sp>
        <p:nvSpPr>
          <p:cNvPr id="220" name="Line"/>
          <p:cNvSpPr/>
          <p:nvPr/>
        </p:nvSpPr>
        <p:spPr>
          <a:xfrm flipV="1">
            <a:off x="16326463" y="8697631"/>
            <a:ext cx="1" cy="579607"/>
          </a:xfrm>
          <a:prstGeom prst="line">
            <a:avLst/>
          </a:prstGeom>
          <a:ln w="25400">
            <a:solidFill>
              <a:srgbClr val="000000"/>
            </a:solidFill>
            <a:miter lim="400000"/>
            <a:tailEnd type="triangle"/>
          </a:ln>
        </p:spPr>
        <p:txBody>
          <a:bodyPr lIns="50800" tIns="50800" rIns="50800" bIns="50800" anchor="ctr"/>
          <a:lstStyle/>
          <a:p>
            <a:pPr/>
          </a:p>
        </p:txBody>
      </p:sp>
      <p:sp>
        <p:nvSpPr>
          <p:cNvPr id="221" name="Line"/>
          <p:cNvSpPr/>
          <p:nvPr/>
        </p:nvSpPr>
        <p:spPr>
          <a:xfrm>
            <a:off x="13735541" y="9270959"/>
            <a:ext cx="2599890" cy="1"/>
          </a:xfrm>
          <a:prstGeom prst="line">
            <a:avLst/>
          </a:prstGeom>
          <a:ln w="25400">
            <a:solidFill>
              <a:srgbClr val="000000"/>
            </a:solidFill>
            <a:miter lim="400000"/>
          </a:ln>
        </p:spPr>
        <p:txBody>
          <a:bodyPr lIns="50800" tIns="50800" rIns="50800" bIns="50800" anchor="ctr"/>
          <a:lstStyle/>
          <a:p>
            <a:pPr/>
          </a:p>
        </p:txBody>
      </p:sp>
      <p:sp>
        <p:nvSpPr>
          <p:cNvPr id="222" name="Update the discriminator’s weights to decrease classification error"/>
          <p:cNvSpPr txBox="1"/>
          <p:nvPr/>
        </p:nvSpPr>
        <p:spPr>
          <a:xfrm>
            <a:off x="11504325" y="9357015"/>
            <a:ext cx="4996455" cy="8859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a:solidFill>
                  <a:schemeClr val="accent6"/>
                </a:solidFill>
              </a:defRPr>
            </a:lvl1pPr>
          </a:lstStyle>
          <a:p>
            <a:pPr/>
            <a:r>
              <a:t>Update the discriminator’s weights to decrease classification error</a:t>
            </a:r>
          </a:p>
        </p:txBody>
      </p:sp>
      <p:sp>
        <p:nvSpPr>
          <p:cNvPr id="223" name="Rectangle"/>
          <p:cNvSpPr/>
          <p:nvPr/>
        </p:nvSpPr>
        <p:spPr>
          <a:xfrm>
            <a:off x="396709" y="406183"/>
            <a:ext cx="1119432" cy="492253"/>
          </a:xfrm>
          <a:prstGeom prst="rect">
            <a:avLst/>
          </a:prstGeom>
          <a:solidFill>
            <a:schemeClr val="accent3">
              <a:hueOff val="-385756"/>
              <a:satOff val="-32155"/>
              <a:lumOff val="17967"/>
            </a:schemeClr>
          </a:solidFill>
          <a:ln w="12700">
            <a:miter lim="400000"/>
          </a:ln>
        </p:spPr>
        <p:txBody>
          <a:bodyPr lIns="50800" tIns="50800" rIns="50800" bIns="50800" anchor="ctr"/>
          <a:lstStyle/>
          <a:p>
            <a:pPr defTabSz="457200">
              <a:defRPr sz="3200">
                <a:solidFill>
                  <a:schemeClr val="accent3">
                    <a:hueOff val="-385756"/>
                    <a:satOff val="-32155"/>
                    <a:lumOff val="17967"/>
                  </a:schemeClr>
                </a:solidFill>
                <a:latin typeface="Graphik Medium"/>
                <a:ea typeface="Graphik Medium"/>
                <a:cs typeface="Graphik Medium"/>
                <a:sym typeface="Graphik Medium"/>
              </a:defRPr>
            </a:pPr>
          </a:p>
        </p:txBody>
      </p:sp>
      <p:sp>
        <p:nvSpPr>
          <p:cNvPr id="224" name="Rectangle"/>
          <p:cNvSpPr/>
          <p:nvPr/>
        </p:nvSpPr>
        <p:spPr>
          <a:xfrm>
            <a:off x="9622502" y="406183"/>
            <a:ext cx="1119432" cy="492253"/>
          </a:xfrm>
          <a:prstGeom prst="rect">
            <a:avLst/>
          </a:prstGeom>
          <a:solidFill>
            <a:schemeClr val="accent6"/>
          </a:solidFill>
          <a:ln w="12700">
            <a:miter lim="400000"/>
          </a:ln>
        </p:spPr>
        <p:txBody>
          <a:bodyPr lIns="50800" tIns="50800" rIns="50800" bIns="50800" anchor="ctr"/>
          <a:lstStyle/>
          <a:p>
            <a:pPr defTabSz="457200">
              <a:defRPr sz="3200">
                <a:solidFill>
                  <a:srgbClr val="FFFFFF"/>
                </a:solidFill>
                <a:latin typeface="Graphik Medium"/>
                <a:ea typeface="Graphik Medium"/>
                <a:cs typeface="Graphik Medium"/>
                <a:sym typeface="Graphik Medium"/>
              </a:defRPr>
            </a:pPr>
          </a:p>
        </p:txBody>
      </p:sp>
      <p:sp>
        <p:nvSpPr>
          <p:cNvPr id="225" name="Forward propagation (generation &amp; classification)"/>
          <p:cNvSpPr txBox="1"/>
          <p:nvPr/>
        </p:nvSpPr>
        <p:spPr>
          <a:xfrm>
            <a:off x="1747982" y="406183"/>
            <a:ext cx="7159448" cy="4922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Forward propagation (generation &amp; classification)</a:t>
            </a:r>
          </a:p>
        </p:txBody>
      </p:sp>
      <p:sp>
        <p:nvSpPr>
          <p:cNvPr id="226" name="Backward propagation (adversarial training)"/>
          <p:cNvSpPr txBox="1"/>
          <p:nvPr/>
        </p:nvSpPr>
        <p:spPr>
          <a:xfrm>
            <a:off x="11058691" y="406183"/>
            <a:ext cx="6334660" cy="4922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Backward propagation (adversarial training)</a:t>
            </a:r>
          </a:p>
        </p:txBody>
      </p:sp>
      <p:sp>
        <p:nvSpPr>
          <p:cNvPr id="227" name="Circle"/>
          <p:cNvSpPr/>
          <p:nvPr/>
        </p:nvSpPr>
        <p:spPr>
          <a:xfrm>
            <a:off x="18363291" y="428994"/>
            <a:ext cx="446630" cy="446630"/>
          </a:xfrm>
          <a:prstGeom prst="ellipse">
            <a:avLst/>
          </a:prstGeom>
          <a:solidFill>
            <a:srgbClr val="FFFFFF"/>
          </a:solidFill>
          <a:ln w="76200">
            <a:solidFill>
              <a:schemeClr val="accent4">
                <a:hueOff val="-613784"/>
                <a:lumOff val="1275"/>
              </a:schemeClr>
            </a:solidFill>
            <a:miter lim="400000"/>
          </a:ln>
        </p:spPr>
        <p:txBody>
          <a:bodyPr lIns="50800" tIns="50800" rIns="50800" bIns="50800" anchor="ctr"/>
          <a:lstStyle/>
          <a:p>
            <a:pPr defTabSz="457200">
              <a:defRPr sz="3200">
                <a:solidFill>
                  <a:srgbClr val="FFFFFF"/>
                </a:solidFill>
                <a:latin typeface="Graphik Medium"/>
                <a:ea typeface="Graphik Medium"/>
                <a:cs typeface="Graphik Medium"/>
                <a:sym typeface="Graphik Medium"/>
              </a:defRPr>
            </a:pPr>
          </a:p>
        </p:txBody>
      </p:sp>
      <p:sp>
        <p:nvSpPr>
          <p:cNvPr id="228" name="Fake Data"/>
          <p:cNvSpPr txBox="1"/>
          <p:nvPr/>
        </p:nvSpPr>
        <p:spPr>
          <a:xfrm>
            <a:off x="19059985" y="406183"/>
            <a:ext cx="1495350" cy="4922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Fake Data</a:t>
            </a:r>
          </a:p>
        </p:txBody>
      </p:sp>
      <p:sp>
        <p:nvSpPr>
          <p:cNvPr id="229" name="Circle"/>
          <p:cNvSpPr/>
          <p:nvPr/>
        </p:nvSpPr>
        <p:spPr>
          <a:xfrm>
            <a:off x="21174670" y="428994"/>
            <a:ext cx="446630" cy="446630"/>
          </a:xfrm>
          <a:prstGeom prst="ellipse">
            <a:avLst/>
          </a:prstGeom>
          <a:solidFill>
            <a:srgbClr val="FFFFFF"/>
          </a:solidFill>
          <a:ln w="76200">
            <a:solidFill>
              <a:schemeClr val="accent1"/>
            </a:solidFill>
            <a:miter lim="400000"/>
          </a:ln>
        </p:spPr>
        <p:txBody>
          <a:bodyPr lIns="50800" tIns="50800" rIns="50800" bIns="50800" anchor="ctr"/>
          <a:lstStyle/>
          <a:p>
            <a:pPr defTabSz="457200">
              <a:defRPr sz="3200">
                <a:solidFill>
                  <a:srgbClr val="FFFFFF"/>
                </a:solidFill>
                <a:latin typeface="Graphik Medium"/>
                <a:ea typeface="Graphik Medium"/>
                <a:cs typeface="Graphik Medium"/>
                <a:sym typeface="Graphik Medium"/>
              </a:defRPr>
            </a:pPr>
          </a:p>
        </p:txBody>
      </p:sp>
      <p:sp>
        <p:nvSpPr>
          <p:cNvPr id="230" name="Real Data"/>
          <p:cNvSpPr txBox="1"/>
          <p:nvPr/>
        </p:nvSpPr>
        <p:spPr>
          <a:xfrm>
            <a:off x="21893920" y="406183"/>
            <a:ext cx="1450239" cy="4922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Real Data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89"/>
                                        </p:tgtEl>
                                        <p:attrNameLst>
                                          <p:attrName>style.visibility</p:attrName>
                                        </p:attrNameLst>
                                      </p:cBhvr>
                                      <p:to>
                                        <p:strVal val="visible"/>
                                      </p:to>
                                    </p:set>
                                    <p:anim calcmode="lin" valueType="num">
                                      <p:cBhvr>
                                        <p:cTn id="7" dur="300" fill="hold"/>
                                        <p:tgtEl>
                                          <p:spTgt spid="189"/>
                                        </p:tgtEl>
                                        <p:attrNameLst>
                                          <p:attrName>ppt_x</p:attrName>
                                        </p:attrNameLst>
                                      </p:cBhvr>
                                      <p:tavLst>
                                        <p:tav tm="0">
                                          <p:val>
                                            <p:strVal val="0-#ppt_w/2"/>
                                          </p:val>
                                        </p:tav>
                                        <p:tav tm="100000">
                                          <p:val>
                                            <p:strVal val="#ppt_x"/>
                                          </p:val>
                                        </p:tav>
                                      </p:tavLst>
                                    </p:anim>
                                    <p:anim calcmode="lin" valueType="num">
                                      <p:cBhvr>
                                        <p:cTn id="8" dur="300" fill="hold"/>
                                        <p:tgtEl>
                                          <p:spTgt spid="189"/>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Class="entr" nodeType="afterEffect" presetSubtype="8" presetID="2" grpId="2" fill="hold">
                                  <p:stCondLst>
                                    <p:cond delay="0"/>
                                  </p:stCondLst>
                                  <p:iterate type="el" backwards="0">
                                    <p:tmAbs val="0"/>
                                  </p:iterate>
                                  <p:childTnLst>
                                    <p:set>
                                      <p:cBhvr>
                                        <p:cTn id="11" fill="hold"/>
                                        <p:tgtEl>
                                          <p:spTgt spid="196"/>
                                        </p:tgtEl>
                                        <p:attrNameLst>
                                          <p:attrName>style.visibility</p:attrName>
                                        </p:attrNameLst>
                                      </p:cBhvr>
                                      <p:to>
                                        <p:strVal val="visible"/>
                                      </p:to>
                                    </p:set>
                                    <p:anim calcmode="lin" valueType="num">
                                      <p:cBhvr>
                                        <p:cTn id="12" dur="300" fill="hold"/>
                                        <p:tgtEl>
                                          <p:spTgt spid="196"/>
                                        </p:tgtEl>
                                        <p:attrNameLst>
                                          <p:attrName>ppt_x</p:attrName>
                                        </p:attrNameLst>
                                      </p:cBhvr>
                                      <p:tavLst>
                                        <p:tav tm="0">
                                          <p:val>
                                            <p:strVal val="0-#ppt_w/2"/>
                                          </p:val>
                                        </p:tav>
                                        <p:tav tm="100000">
                                          <p:val>
                                            <p:strVal val="#ppt_x"/>
                                          </p:val>
                                        </p:tav>
                                      </p:tavLst>
                                    </p:anim>
                                    <p:anim calcmode="lin" valueType="num">
                                      <p:cBhvr>
                                        <p:cTn id="13" dur="300" fill="hold"/>
                                        <p:tgtEl>
                                          <p:spTgt spid="19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8" presetID="2" grpId="3" fill="hold">
                                  <p:stCondLst>
                                    <p:cond delay="0"/>
                                  </p:stCondLst>
                                  <p:iterate type="el" backwards="0">
                                    <p:tmAbs val="0"/>
                                  </p:iterate>
                                  <p:childTnLst>
                                    <p:set>
                                      <p:cBhvr>
                                        <p:cTn id="17" fill="hold"/>
                                        <p:tgtEl>
                                          <p:spTgt spid="190"/>
                                        </p:tgtEl>
                                        <p:attrNameLst>
                                          <p:attrName>style.visibility</p:attrName>
                                        </p:attrNameLst>
                                      </p:cBhvr>
                                      <p:to>
                                        <p:strVal val="visible"/>
                                      </p:to>
                                    </p:set>
                                    <p:anim calcmode="lin" valueType="num">
                                      <p:cBhvr>
                                        <p:cTn id="18" dur="300" fill="hold"/>
                                        <p:tgtEl>
                                          <p:spTgt spid="190"/>
                                        </p:tgtEl>
                                        <p:attrNameLst>
                                          <p:attrName>ppt_x</p:attrName>
                                        </p:attrNameLst>
                                      </p:cBhvr>
                                      <p:tavLst>
                                        <p:tav tm="0">
                                          <p:val>
                                            <p:strVal val="0-#ppt_w/2"/>
                                          </p:val>
                                        </p:tav>
                                        <p:tav tm="100000">
                                          <p:val>
                                            <p:strVal val="#ppt_x"/>
                                          </p:val>
                                        </p:tav>
                                      </p:tavLst>
                                    </p:anim>
                                    <p:anim calcmode="lin" valueType="num">
                                      <p:cBhvr>
                                        <p:cTn id="19" dur="300" fill="hold"/>
                                        <p:tgtEl>
                                          <p:spTgt spid="190"/>
                                        </p:tgtEl>
                                        <p:attrNameLst>
                                          <p:attrName>ppt_y</p:attrName>
                                        </p:attrNameLst>
                                      </p:cBhvr>
                                      <p:tavLst>
                                        <p:tav tm="0">
                                          <p:val>
                                            <p:strVal val="#ppt_y"/>
                                          </p:val>
                                        </p:tav>
                                        <p:tav tm="100000">
                                          <p:val>
                                            <p:strVal val="#ppt_y"/>
                                          </p:val>
                                        </p:tav>
                                      </p:tavLst>
                                    </p:anim>
                                  </p:childTnLst>
                                </p:cTn>
                              </p:par>
                              <p:par>
                                <p:cTn id="20" presetClass="entr" nodeType="withEffect" presetSubtype="8" presetID="2" grpId="3" fill="hold">
                                  <p:stCondLst>
                                    <p:cond delay="0"/>
                                  </p:stCondLst>
                                  <p:iterate type="el" backwards="0">
                                    <p:tmAbs val="0"/>
                                  </p:iterate>
                                  <p:childTnLst>
                                    <p:set>
                                      <p:cBhvr>
                                        <p:cTn id="21" fill="hold"/>
                                        <p:tgtEl>
                                          <p:spTgt spid="191"/>
                                        </p:tgtEl>
                                        <p:attrNameLst>
                                          <p:attrName>style.visibility</p:attrName>
                                        </p:attrNameLst>
                                      </p:cBhvr>
                                      <p:to>
                                        <p:strVal val="visible"/>
                                      </p:to>
                                    </p:set>
                                    <p:anim calcmode="lin" valueType="num">
                                      <p:cBhvr>
                                        <p:cTn id="22" dur="300" fill="hold"/>
                                        <p:tgtEl>
                                          <p:spTgt spid="191"/>
                                        </p:tgtEl>
                                        <p:attrNameLst>
                                          <p:attrName>ppt_x</p:attrName>
                                        </p:attrNameLst>
                                      </p:cBhvr>
                                      <p:tavLst>
                                        <p:tav tm="0">
                                          <p:val>
                                            <p:strVal val="0-#ppt_w/2"/>
                                          </p:val>
                                        </p:tav>
                                        <p:tav tm="100000">
                                          <p:val>
                                            <p:strVal val="#ppt_x"/>
                                          </p:val>
                                        </p:tav>
                                      </p:tavLst>
                                    </p:anim>
                                    <p:anim calcmode="lin" valueType="num">
                                      <p:cBhvr>
                                        <p:cTn id="23" dur="300" fill="hold"/>
                                        <p:tgtEl>
                                          <p:spTgt spid="191"/>
                                        </p:tgtEl>
                                        <p:attrNameLst>
                                          <p:attrName>ppt_y</p:attrName>
                                        </p:attrNameLst>
                                      </p:cBhvr>
                                      <p:tavLst>
                                        <p:tav tm="0">
                                          <p:val>
                                            <p:strVal val="#ppt_y"/>
                                          </p:val>
                                        </p:tav>
                                        <p:tav tm="100000">
                                          <p:val>
                                            <p:strVal val="#ppt_y"/>
                                          </p:val>
                                        </p:tav>
                                      </p:tavLst>
                                    </p:anim>
                                  </p:childTnLst>
                                </p:cTn>
                              </p:par>
                            </p:childTnLst>
                          </p:cTn>
                        </p:par>
                        <p:par>
                          <p:cTn id="24" fill="hold">
                            <p:stCondLst>
                              <p:cond delay="300"/>
                            </p:stCondLst>
                            <p:childTnLst>
                              <p:par>
                                <p:cTn id="25" presetClass="entr" nodeType="afterEffect" presetSubtype="1" presetID="2" grpId="4" fill="hold">
                                  <p:stCondLst>
                                    <p:cond delay="0"/>
                                  </p:stCondLst>
                                  <p:iterate type="el" backwards="0">
                                    <p:tmAbs val="0"/>
                                  </p:iterate>
                                  <p:childTnLst>
                                    <p:set>
                                      <p:cBhvr>
                                        <p:cTn id="26" fill="hold"/>
                                        <p:tgtEl>
                                          <p:spTgt spid="212"/>
                                        </p:tgtEl>
                                        <p:attrNameLst>
                                          <p:attrName>style.visibility</p:attrName>
                                        </p:attrNameLst>
                                      </p:cBhvr>
                                      <p:to>
                                        <p:strVal val="visible"/>
                                      </p:to>
                                    </p:set>
                                    <p:anim calcmode="lin" valueType="num">
                                      <p:cBhvr>
                                        <p:cTn id="27" dur="300" fill="hold"/>
                                        <p:tgtEl>
                                          <p:spTgt spid="212"/>
                                        </p:tgtEl>
                                        <p:attrNameLst>
                                          <p:attrName>ppt_x</p:attrName>
                                        </p:attrNameLst>
                                      </p:cBhvr>
                                      <p:tavLst>
                                        <p:tav tm="0">
                                          <p:val>
                                            <p:strVal val="#ppt_x"/>
                                          </p:val>
                                        </p:tav>
                                        <p:tav tm="100000">
                                          <p:val>
                                            <p:strVal val="#ppt_x"/>
                                          </p:val>
                                        </p:tav>
                                      </p:tavLst>
                                    </p:anim>
                                    <p:anim calcmode="lin" valueType="num">
                                      <p:cBhvr>
                                        <p:cTn id="28" dur="300" fill="hold"/>
                                        <p:tgtEl>
                                          <p:spTgt spid="212"/>
                                        </p:tgtEl>
                                        <p:attrNameLst>
                                          <p:attrName>ppt_y</p:attrName>
                                        </p:attrNameLst>
                                      </p:cBhvr>
                                      <p:tavLst>
                                        <p:tav tm="0">
                                          <p:val>
                                            <p:strVal val="0-#ppt_h/2"/>
                                          </p:val>
                                        </p:tav>
                                        <p:tav tm="100000">
                                          <p:val>
                                            <p:strVal val="#ppt_y"/>
                                          </p:val>
                                        </p:tav>
                                      </p:tavLst>
                                    </p:anim>
                                  </p:childTnLst>
                                </p:cTn>
                              </p:par>
                            </p:childTnLst>
                          </p:cTn>
                        </p:par>
                        <p:par>
                          <p:cTn id="29" fill="hold">
                            <p:stCondLst>
                              <p:cond delay="600"/>
                            </p:stCondLst>
                            <p:childTnLst>
                              <p:par>
                                <p:cTn id="30" presetClass="entr" nodeType="afterEffect" presetSubtype="1" presetID="2" grpId="5" fill="hold">
                                  <p:stCondLst>
                                    <p:cond delay="0"/>
                                  </p:stCondLst>
                                  <p:iterate type="el" backwards="0">
                                    <p:tmAbs val="0"/>
                                  </p:iterate>
                                  <p:childTnLst>
                                    <p:set>
                                      <p:cBhvr>
                                        <p:cTn id="31" fill="hold"/>
                                        <p:tgtEl>
                                          <p:spTgt spid="213"/>
                                        </p:tgtEl>
                                        <p:attrNameLst>
                                          <p:attrName>style.visibility</p:attrName>
                                        </p:attrNameLst>
                                      </p:cBhvr>
                                      <p:to>
                                        <p:strVal val="visible"/>
                                      </p:to>
                                    </p:set>
                                    <p:anim calcmode="lin" valueType="num">
                                      <p:cBhvr>
                                        <p:cTn id="32" dur="300" fill="hold"/>
                                        <p:tgtEl>
                                          <p:spTgt spid="213"/>
                                        </p:tgtEl>
                                        <p:attrNameLst>
                                          <p:attrName>ppt_x</p:attrName>
                                        </p:attrNameLst>
                                      </p:cBhvr>
                                      <p:tavLst>
                                        <p:tav tm="0">
                                          <p:val>
                                            <p:strVal val="#ppt_x"/>
                                          </p:val>
                                        </p:tav>
                                        <p:tav tm="100000">
                                          <p:val>
                                            <p:strVal val="#ppt_x"/>
                                          </p:val>
                                        </p:tav>
                                      </p:tavLst>
                                    </p:anim>
                                    <p:anim calcmode="lin" valueType="num">
                                      <p:cBhvr>
                                        <p:cTn id="33" dur="300" fill="hold"/>
                                        <p:tgtEl>
                                          <p:spTgt spid="213"/>
                                        </p:tgtEl>
                                        <p:attrNameLst>
                                          <p:attrName>ppt_y</p:attrName>
                                        </p:attrNameLst>
                                      </p:cBhvr>
                                      <p:tavLst>
                                        <p:tav tm="0">
                                          <p:val>
                                            <p:strVal val="0-#ppt_h/2"/>
                                          </p:val>
                                        </p:tav>
                                        <p:tav tm="100000">
                                          <p:val>
                                            <p:strVal val="#ppt_y"/>
                                          </p:val>
                                        </p:tav>
                                      </p:tavLst>
                                    </p:anim>
                                  </p:childTnLst>
                                </p:cTn>
                              </p:par>
                            </p:childTnLst>
                          </p:cTn>
                        </p:par>
                        <p:par>
                          <p:cTn id="34" fill="hold">
                            <p:stCondLst>
                              <p:cond delay="900"/>
                            </p:stCondLst>
                            <p:childTnLst>
                              <p:par>
                                <p:cTn id="35" presetClass="entr" nodeType="afterEffect" presetSubtype="1" presetID="2" grpId="6" fill="hold">
                                  <p:stCondLst>
                                    <p:cond delay="0"/>
                                  </p:stCondLst>
                                  <p:iterate type="el" backwards="0">
                                    <p:tmAbs val="0"/>
                                  </p:iterate>
                                  <p:childTnLst>
                                    <p:set>
                                      <p:cBhvr>
                                        <p:cTn id="36" fill="hold"/>
                                        <p:tgtEl>
                                          <p:spTgt spid="211"/>
                                        </p:tgtEl>
                                        <p:attrNameLst>
                                          <p:attrName>style.visibility</p:attrName>
                                        </p:attrNameLst>
                                      </p:cBhvr>
                                      <p:to>
                                        <p:strVal val="visible"/>
                                      </p:to>
                                    </p:set>
                                    <p:anim calcmode="lin" valueType="num">
                                      <p:cBhvr>
                                        <p:cTn id="37" dur="300" fill="hold"/>
                                        <p:tgtEl>
                                          <p:spTgt spid="211"/>
                                        </p:tgtEl>
                                        <p:attrNameLst>
                                          <p:attrName>ppt_x</p:attrName>
                                        </p:attrNameLst>
                                      </p:cBhvr>
                                      <p:tavLst>
                                        <p:tav tm="0">
                                          <p:val>
                                            <p:strVal val="#ppt_x"/>
                                          </p:val>
                                        </p:tav>
                                        <p:tav tm="100000">
                                          <p:val>
                                            <p:strVal val="#ppt_x"/>
                                          </p:val>
                                        </p:tav>
                                      </p:tavLst>
                                    </p:anim>
                                    <p:anim calcmode="lin" valueType="num">
                                      <p:cBhvr>
                                        <p:cTn id="38" dur="300" fill="hold"/>
                                        <p:tgtEl>
                                          <p:spTgt spid="211"/>
                                        </p:tgtEl>
                                        <p:attrNameLst>
                                          <p:attrName>ppt_y</p:attrName>
                                        </p:attrNameLst>
                                      </p:cBhvr>
                                      <p:tavLst>
                                        <p:tav tm="0">
                                          <p:val>
                                            <p:strVal val="0-#ppt_h/2"/>
                                          </p:val>
                                        </p:tav>
                                        <p:tav tm="100000">
                                          <p:val>
                                            <p:strVal val="#ppt_y"/>
                                          </p:val>
                                        </p:tav>
                                      </p:tavLst>
                                    </p:anim>
                                  </p:childTnLst>
                                </p:cTn>
                              </p:par>
                            </p:childTnLst>
                          </p:cTn>
                        </p:par>
                        <p:par>
                          <p:cTn id="39" fill="hold">
                            <p:stCondLst>
                              <p:cond delay="1200"/>
                            </p:stCondLst>
                            <p:childTnLst>
                              <p:par>
                                <p:cTn id="40" presetClass="entr" nodeType="afterEffect" presetSubtype="8" presetID="2" grpId="7" fill="hold">
                                  <p:stCondLst>
                                    <p:cond delay="0"/>
                                  </p:stCondLst>
                                  <p:iterate type="el" backwards="0">
                                    <p:tmAbs val="0"/>
                                  </p:iterate>
                                  <p:childTnLst>
                                    <p:set>
                                      <p:cBhvr>
                                        <p:cTn id="41" fill="hold"/>
                                        <p:tgtEl>
                                          <p:spTgt spid="204"/>
                                        </p:tgtEl>
                                        <p:attrNameLst>
                                          <p:attrName>style.visibility</p:attrName>
                                        </p:attrNameLst>
                                      </p:cBhvr>
                                      <p:to>
                                        <p:strVal val="visible"/>
                                      </p:to>
                                    </p:set>
                                    <p:anim calcmode="lin" valueType="num">
                                      <p:cBhvr>
                                        <p:cTn id="42" dur="500" fill="hold"/>
                                        <p:tgtEl>
                                          <p:spTgt spid="204"/>
                                        </p:tgtEl>
                                        <p:attrNameLst>
                                          <p:attrName>ppt_x</p:attrName>
                                        </p:attrNameLst>
                                      </p:cBhvr>
                                      <p:tavLst>
                                        <p:tav tm="0">
                                          <p:val>
                                            <p:strVal val="0-#ppt_w/2"/>
                                          </p:val>
                                        </p:tav>
                                        <p:tav tm="100000">
                                          <p:val>
                                            <p:strVal val="#ppt_x"/>
                                          </p:val>
                                        </p:tav>
                                      </p:tavLst>
                                    </p:anim>
                                    <p:anim calcmode="lin" valueType="num">
                                      <p:cBhvr>
                                        <p:cTn id="43" dur="500" fill="hold"/>
                                        <p:tgtEl>
                                          <p:spTgt spid="204"/>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Class="entr" nodeType="clickEffect" presetSubtype="8" presetID="2" grpId="8" fill="hold">
                                  <p:stCondLst>
                                    <p:cond delay="0"/>
                                  </p:stCondLst>
                                  <p:iterate type="el" backwards="0">
                                    <p:tmAbs val="0"/>
                                  </p:iterate>
                                  <p:childTnLst>
                                    <p:set>
                                      <p:cBhvr>
                                        <p:cTn id="47" fill="hold"/>
                                        <p:tgtEl>
                                          <p:spTgt spid="192"/>
                                        </p:tgtEl>
                                        <p:attrNameLst>
                                          <p:attrName>style.visibility</p:attrName>
                                        </p:attrNameLst>
                                      </p:cBhvr>
                                      <p:to>
                                        <p:strVal val="visible"/>
                                      </p:to>
                                    </p:set>
                                    <p:anim calcmode="lin" valueType="num">
                                      <p:cBhvr>
                                        <p:cTn id="48" dur="500" fill="hold"/>
                                        <p:tgtEl>
                                          <p:spTgt spid="192"/>
                                        </p:tgtEl>
                                        <p:attrNameLst>
                                          <p:attrName>ppt_x</p:attrName>
                                        </p:attrNameLst>
                                      </p:cBhvr>
                                      <p:tavLst>
                                        <p:tav tm="0">
                                          <p:val>
                                            <p:strVal val="0-#ppt_w/2"/>
                                          </p:val>
                                        </p:tav>
                                        <p:tav tm="100000">
                                          <p:val>
                                            <p:strVal val="#ppt_x"/>
                                          </p:val>
                                        </p:tav>
                                      </p:tavLst>
                                    </p:anim>
                                    <p:anim calcmode="lin" valueType="num">
                                      <p:cBhvr>
                                        <p:cTn id="49" dur="500" fill="hold"/>
                                        <p:tgtEl>
                                          <p:spTgt spid="192"/>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Class="entr" nodeType="afterEffect" presetSubtype="8" presetID="2" grpId="9" fill="hold">
                                  <p:stCondLst>
                                    <p:cond delay="0"/>
                                  </p:stCondLst>
                                  <p:iterate type="el" backwards="0">
                                    <p:tmAbs val="0"/>
                                  </p:iterate>
                                  <p:childTnLst>
                                    <p:set>
                                      <p:cBhvr>
                                        <p:cTn id="52" fill="hold"/>
                                        <p:tgtEl>
                                          <p:spTgt spid="206"/>
                                        </p:tgtEl>
                                        <p:attrNameLst>
                                          <p:attrName>style.visibility</p:attrName>
                                        </p:attrNameLst>
                                      </p:cBhvr>
                                      <p:to>
                                        <p:strVal val="visible"/>
                                      </p:to>
                                    </p:set>
                                    <p:anim calcmode="lin" valueType="num">
                                      <p:cBhvr>
                                        <p:cTn id="53" dur="300" fill="hold"/>
                                        <p:tgtEl>
                                          <p:spTgt spid="206"/>
                                        </p:tgtEl>
                                        <p:attrNameLst>
                                          <p:attrName>ppt_x</p:attrName>
                                        </p:attrNameLst>
                                      </p:cBhvr>
                                      <p:tavLst>
                                        <p:tav tm="0">
                                          <p:val>
                                            <p:strVal val="0-#ppt_w/2"/>
                                          </p:val>
                                        </p:tav>
                                        <p:tav tm="100000">
                                          <p:val>
                                            <p:strVal val="#ppt_x"/>
                                          </p:val>
                                        </p:tav>
                                      </p:tavLst>
                                    </p:anim>
                                    <p:anim calcmode="lin" valueType="num">
                                      <p:cBhvr>
                                        <p:cTn id="54" dur="300" fill="hold"/>
                                        <p:tgtEl>
                                          <p:spTgt spid="206"/>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8" presetID="2" grpId="10" fill="hold">
                                  <p:stCondLst>
                                    <p:cond delay="0"/>
                                  </p:stCondLst>
                                  <p:iterate type="el" backwards="0">
                                    <p:tmAbs val="0"/>
                                  </p:iterate>
                                  <p:childTnLst>
                                    <p:set>
                                      <p:cBhvr>
                                        <p:cTn id="58" fill="hold"/>
                                        <p:tgtEl>
                                          <p:spTgt spid="194"/>
                                        </p:tgtEl>
                                        <p:attrNameLst>
                                          <p:attrName>style.visibility</p:attrName>
                                        </p:attrNameLst>
                                      </p:cBhvr>
                                      <p:to>
                                        <p:strVal val="visible"/>
                                      </p:to>
                                    </p:set>
                                    <p:anim calcmode="lin" valueType="num">
                                      <p:cBhvr>
                                        <p:cTn id="59" dur="300" fill="hold"/>
                                        <p:tgtEl>
                                          <p:spTgt spid="194"/>
                                        </p:tgtEl>
                                        <p:attrNameLst>
                                          <p:attrName>ppt_x</p:attrName>
                                        </p:attrNameLst>
                                      </p:cBhvr>
                                      <p:tavLst>
                                        <p:tav tm="0">
                                          <p:val>
                                            <p:strVal val="0-#ppt_w/2"/>
                                          </p:val>
                                        </p:tav>
                                        <p:tav tm="100000">
                                          <p:val>
                                            <p:strVal val="#ppt_x"/>
                                          </p:val>
                                        </p:tav>
                                      </p:tavLst>
                                    </p:anim>
                                    <p:anim calcmode="lin" valueType="num">
                                      <p:cBhvr>
                                        <p:cTn id="60" dur="300" fill="hold"/>
                                        <p:tgtEl>
                                          <p:spTgt spid="194"/>
                                        </p:tgtEl>
                                        <p:attrNameLst>
                                          <p:attrName>ppt_y</p:attrName>
                                        </p:attrNameLst>
                                      </p:cBhvr>
                                      <p:tavLst>
                                        <p:tav tm="0">
                                          <p:val>
                                            <p:strVal val="#ppt_y"/>
                                          </p:val>
                                        </p:tav>
                                        <p:tav tm="100000">
                                          <p:val>
                                            <p:strVal val="#ppt_y"/>
                                          </p:val>
                                        </p:tav>
                                      </p:tavLst>
                                    </p:anim>
                                  </p:childTnLst>
                                </p:cTn>
                              </p:par>
                              <p:par>
                                <p:cTn id="61" presetClass="entr" nodeType="withEffect" presetSubtype="8" presetID="2" grpId="10" fill="hold">
                                  <p:stCondLst>
                                    <p:cond delay="0"/>
                                  </p:stCondLst>
                                  <p:iterate type="el" backwards="0">
                                    <p:tmAbs val="0"/>
                                  </p:iterate>
                                  <p:childTnLst>
                                    <p:set>
                                      <p:cBhvr>
                                        <p:cTn id="62" fill="hold"/>
                                        <p:tgtEl>
                                          <p:spTgt spid="195"/>
                                        </p:tgtEl>
                                        <p:attrNameLst>
                                          <p:attrName>style.visibility</p:attrName>
                                        </p:attrNameLst>
                                      </p:cBhvr>
                                      <p:to>
                                        <p:strVal val="visible"/>
                                      </p:to>
                                    </p:set>
                                    <p:anim calcmode="lin" valueType="num">
                                      <p:cBhvr>
                                        <p:cTn id="63" dur="300" fill="hold"/>
                                        <p:tgtEl>
                                          <p:spTgt spid="195"/>
                                        </p:tgtEl>
                                        <p:attrNameLst>
                                          <p:attrName>ppt_x</p:attrName>
                                        </p:attrNameLst>
                                      </p:cBhvr>
                                      <p:tavLst>
                                        <p:tav tm="0">
                                          <p:val>
                                            <p:strVal val="0-#ppt_w/2"/>
                                          </p:val>
                                        </p:tav>
                                        <p:tav tm="100000">
                                          <p:val>
                                            <p:strVal val="#ppt_x"/>
                                          </p:val>
                                        </p:tav>
                                      </p:tavLst>
                                    </p:anim>
                                    <p:anim calcmode="lin" valueType="num">
                                      <p:cBhvr>
                                        <p:cTn id="64" dur="300" fill="hold"/>
                                        <p:tgtEl>
                                          <p:spTgt spid="195"/>
                                        </p:tgtEl>
                                        <p:attrNameLst>
                                          <p:attrName>ppt_y</p:attrName>
                                        </p:attrNameLst>
                                      </p:cBhvr>
                                      <p:tavLst>
                                        <p:tav tm="0">
                                          <p:val>
                                            <p:strVal val="#ppt_y"/>
                                          </p:val>
                                        </p:tav>
                                        <p:tav tm="100000">
                                          <p:val>
                                            <p:strVal val="#ppt_y"/>
                                          </p:val>
                                        </p:tav>
                                      </p:tavLst>
                                    </p:anim>
                                  </p:childTnLst>
                                </p:cTn>
                              </p:par>
                            </p:childTnLst>
                          </p:cTn>
                        </p:par>
                        <p:par>
                          <p:cTn id="65" fill="hold">
                            <p:stCondLst>
                              <p:cond delay="300"/>
                            </p:stCondLst>
                            <p:childTnLst>
                              <p:par>
                                <p:cTn id="66" presetClass="entr" nodeType="afterEffect" presetSubtype="1" presetID="2" grpId="11" fill="hold">
                                  <p:stCondLst>
                                    <p:cond delay="0"/>
                                  </p:stCondLst>
                                  <p:iterate type="el" backwards="0">
                                    <p:tmAbs val="0"/>
                                  </p:iterate>
                                  <p:childTnLst>
                                    <p:set>
                                      <p:cBhvr>
                                        <p:cTn id="67" fill="hold"/>
                                        <p:tgtEl>
                                          <p:spTgt spid="215"/>
                                        </p:tgtEl>
                                        <p:attrNameLst>
                                          <p:attrName>style.visibility</p:attrName>
                                        </p:attrNameLst>
                                      </p:cBhvr>
                                      <p:to>
                                        <p:strVal val="visible"/>
                                      </p:to>
                                    </p:set>
                                    <p:anim calcmode="lin" valueType="num">
                                      <p:cBhvr>
                                        <p:cTn id="68" dur="100" fill="hold"/>
                                        <p:tgtEl>
                                          <p:spTgt spid="215"/>
                                        </p:tgtEl>
                                        <p:attrNameLst>
                                          <p:attrName>ppt_x</p:attrName>
                                        </p:attrNameLst>
                                      </p:cBhvr>
                                      <p:tavLst>
                                        <p:tav tm="0">
                                          <p:val>
                                            <p:strVal val="#ppt_x"/>
                                          </p:val>
                                        </p:tav>
                                        <p:tav tm="100000">
                                          <p:val>
                                            <p:strVal val="#ppt_x"/>
                                          </p:val>
                                        </p:tav>
                                      </p:tavLst>
                                    </p:anim>
                                    <p:anim calcmode="lin" valueType="num">
                                      <p:cBhvr>
                                        <p:cTn id="69" dur="100" fill="hold"/>
                                        <p:tgtEl>
                                          <p:spTgt spid="215"/>
                                        </p:tgtEl>
                                        <p:attrNameLst>
                                          <p:attrName>ppt_y</p:attrName>
                                        </p:attrNameLst>
                                      </p:cBhvr>
                                      <p:tavLst>
                                        <p:tav tm="0">
                                          <p:val>
                                            <p:strVal val="0-#ppt_h/2"/>
                                          </p:val>
                                        </p:tav>
                                        <p:tav tm="100000">
                                          <p:val>
                                            <p:strVal val="#ppt_y"/>
                                          </p:val>
                                        </p:tav>
                                      </p:tavLst>
                                    </p:anim>
                                  </p:childTnLst>
                                </p:cTn>
                              </p:par>
                            </p:childTnLst>
                          </p:cTn>
                        </p:par>
                        <p:par>
                          <p:cTn id="70" fill="hold">
                            <p:stCondLst>
                              <p:cond delay="400"/>
                            </p:stCondLst>
                            <p:childTnLst>
                              <p:par>
                                <p:cTn id="71" presetClass="entr" nodeType="afterEffect" presetSubtype="1" presetID="2" grpId="12" fill="hold">
                                  <p:stCondLst>
                                    <p:cond delay="0"/>
                                  </p:stCondLst>
                                  <p:iterate type="el" backwards="0">
                                    <p:tmAbs val="0"/>
                                  </p:iterate>
                                  <p:childTnLst>
                                    <p:set>
                                      <p:cBhvr>
                                        <p:cTn id="72" fill="hold"/>
                                        <p:tgtEl>
                                          <p:spTgt spid="216"/>
                                        </p:tgtEl>
                                        <p:attrNameLst>
                                          <p:attrName>style.visibility</p:attrName>
                                        </p:attrNameLst>
                                      </p:cBhvr>
                                      <p:to>
                                        <p:strVal val="visible"/>
                                      </p:to>
                                    </p:set>
                                    <p:anim calcmode="lin" valueType="num">
                                      <p:cBhvr>
                                        <p:cTn id="73" dur="100" fill="hold"/>
                                        <p:tgtEl>
                                          <p:spTgt spid="216"/>
                                        </p:tgtEl>
                                        <p:attrNameLst>
                                          <p:attrName>ppt_x</p:attrName>
                                        </p:attrNameLst>
                                      </p:cBhvr>
                                      <p:tavLst>
                                        <p:tav tm="0">
                                          <p:val>
                                            <p:strVal val="#ppt_x"/>
                                          </p:val>
                                        </p:tav>
                                        <p:tav tm="100000">
                                          <p:val>
                                            <p:strVal val="#ppt_x"/>
                                          </p:val>
                                        </p:tav>
                                      </p:tavLst>
                                    </p:anim>
                                    <p:anim calcmode="lin" valueType="num">
                                      <p:cBhvr>
                                        <p:cTn id="74" dur="100" fill="hold"/>
                                        <p:tgtEl>
                                          <p:spTgt spid="216"/>
                                        </p:tgtEl>
                                        <p:attrNameLst>
                                          <p:attrName>ppt_y</p:attrName>
                                        </p:attrNameLst>
                                      </p:cBhvr>
                                      <p:tavLst>
                                        <p:tav tm="0">
                                          <p:val>
                                            <p:strVal val="0-#ppt_h/2"/>
                                          </p:val>
                                        </p:tav>
                                        <p:tav tm="100000">
                                          <p:val>
                                            <p:strVal val="#ppt_y"/>
                                          </p:val>
                                        </p:tav>
                                      </p:tavLst>
                                    </p:anim>
                                  </p:childTnLst>
                                </p:cTn>
                              </p:par>
                            </p:childTnLst>
                          </p:cTn>
                        </p:par>
                        <p:par>
                          <p:cTn id="75" fill="hold">
                            <p:stCondLst>
                              <p:cond delay="500"/>
                            </p:stCondLst>
                            <p:childTnLst>
                              <p:par>
                                <p:cTn id="76" presetClass="entr" nodeType="afterEffect" presetSubtype="1" presetID="2" grpId="13" fill="hold">
                                  <p:stCondLst>
                                    <p:cond delay="0"/>
                                  </p:stCondLst>
                                  <p:iterate type="el" backwards="0">
                                    <p:tmAbs val="0"/>
                                  </p:iterate>
                                  <p:childTnLst>
                                    <p:set>
                                      <p:cBhvr>
                                        <p:cTn id="77" fill="hold"/>
                                        <p:tgtEl>
                                          <p:spTgt spid="214"/>
                                        </p:tgtEl>
                                        <p:attrNameLst>
                                          <p:attrName>style.visibility</p:attrName>
                                        </p:attrNameLst>
                                      </p:cBhvr>
                                      <p:to>
                                        <p:strVal val="visible"/>
                                      </p:to>
                                    </p:set>
                                    <p:anim calcmode="lin" valueType="num">
                                      <p:cBhvr>
                                        <p:cTn id="78" dur="100" fill="hold"/>
                                        <p:tgtEl>
                                          <p:spTgt spid="214"/>
                                        </p:tgtEl>
                                        <p:attrNameLst>
                                          <p:attrName>ppt_x</p:attrName>
                                        </p:attrNameLst>
                                      </p:cBhvr>
                                      <p:tavLst>
                                        <p:tav tm="0">
                                          <p:val>
                                            <p:strVal val="#ppt_x"/>
                                          </p:val>
                                        </p:tav>
                                        <p:tav tm="100000">
                                          <p:val>
                                            <p:strVal val="#ppt_x"/>
                                          </p:val>
                                        </p:tav>
                                      </p:tavLst>
                                    </p:anim>
                                    <p:anim calcmode="lin" valueType="num">
                                      <p:cBhvr>
                                        <p:cTn id="79" dur="100" fill="hold"/>
                                        <p:tgtEl>
                                          <p:spTgt spid="214"/>
                                        </p:tgtEl>
                                        <p:attrNameLst>
                                          <p:attrName>ppt_y</p:attrName>
                                        </p:attrNameLst>
                                      </p:cBhvr>
                                      <p:tavLst>
                                        <p:tav tm="0">
                                          <p:val>
                                            <p:strVal val="0-#ppt_h/2"/>
                                          </p:val>
                                        </p:tav>
                                        <p:tav tm="100000">
                                          <p:val>
                                            <p:strVal val="#ppt_y"/>
                                          </p:val>
                                        </p:tav>
                                      </p:tavLst>
                                    </p:anim>
                                  </p:childTnLst>
                                </p:cTn>
                              </p:par>
                            </p:childTnLst>
                          </p:cTn>
                        </p:par>
                        <p:par>
                          <p:cTn id="80" fill="hold">
                            <p:stCondLst>
                              <p:cond delay="600"/>
                            </p:stCondLst>
                            <p:childTnLst>
                              <p:par>
                                <p:cTn id="81" presetClass="entr" nodeType="afterEffect" presetSubtype="8" presetID="2" grpId="14" fill="hold">
                                  <p:stCondLst>
                                    <p:cond delay="0"/>
                                  </p:stCondLst>
                                  <p:iterate type="el" backwards="0">
                                    <p:tmAbs val="0"/>
                                  </p:iterate>
                                  <p:childTnLst>
                                    <p:set>
                                      <p:cBhvr>
                                        <p:cTn id="82" fill="hold"/>
                                        <p:tgtEl>
                                          <p:spTgt spid="208"/>
                                        </p:tgtEl>
                                        <p:attrNameLst>
                                          <p:attrName>style.visibility</p:attrName>
                                        </p:attrNameLst>
                                      </p:cBhvr>
                                      <p:to>
                                        <p:strVal val="visible"/>
                                      </p:to>
                                    </p:set>
                                    <p:anim calcmode="lin" valueType="num">
                                      <p:cBhvr>
                                        <p:cTn id="83" dur="300" fill="hold"/>
                                        <p:tgtEl>
                                          <p:spTgt spid="208"/>
                                        </p:tgtEl>
                                        <p:attrNameLst>
                                          <p:attrName>ppt_x</p:attrName>
                                        </p:attrNameLst>
                                      </p:cBhvr>
                                      <p:tavLst>
                                        <p:tav tm="0">
                                          <p:val>
                                            <p:strVal val="0-#ppt_w/2"/>
                                          </p:val>
                                        </p:tav>
                                        <p:tav tm="100000">
                                          <p:val>
                                            <p:strVal val="#ppt_x"/>
                                          </p:val>
                                        </p:tav>
                                      </p:tavLst>
                                    </p:anim>
                                    <p:anim calcmode="lin" valueType="num">
                                      <p:cBhvr>
                                        <p:cTn id="84" dur="300" fill="hold"/>
                                        <p:tgtEl>
                                          <p:spTgt spid="208"/>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Class="entr" nodeType="clickEffect" presetSubtype="8" presetID="2" grpId="15" fill="hold">
                                  <p:stCondLst>
                                    <p:cond delay="0"/>
                                  </p:stCondLst>
                                  <p:iterate type="el" backwards="0">
                                    <p:tmAbs val="0"/>
                                  </p:iterate>
                                  <p:childTnLst>
                                    <p:set>
                                      <p:cBhvr>
                                        <p:cTn id="88" fill="hold"/>
                                        <p:tgtEl>
                                          <p:spTgt spid="193"/>
                                        </p:tgtEl>
                                        <p:attrNameLst>
                                          <p:attrName>style.visibility</p:attrName>
                                        </p:attrNameLst>
                                      </p:cBhvr>
                                      <p:to>
                                        <p:strVal val="visible"/>
                                      </p:to>
                                    </p:set>
                                    <p:anim calcmode="lin" valueType="num">
                                      <p:cBhvr>
                                        <p:cTn id="89" dur="300" fill="hold"/>
                                        <p:tgtEl>
                                          <p:spTgt spid="193"/>
                                        </p:tgtEl>
                                        <p:attrNameLst>
                                          <p:attrName>ppt_x</p:attrName>
                                        </p:attrNameLst>
                                      </p:cBhvr>
                                      <p:tavLst>
                                        <p:tav tm="0">
                                          <p:val>
                                            <p:strVal val="0-#ppt_w/2"/>
                                          </p:val>
                                        </p:tav>
                                        <p:tav tm="100000">
                                          <p:val>
                                            <p:strVal val="#ppt_x"/>
                                          </p:val>
                                        </p:tav>
                                      </p:tavLst>
                                    </p:anim>
                                    <p:anim calcmode="lin" valueType="num">
                                      <p:cBhvr>
                                        <p:cTn id="90" dur="300" fill="hold"/>
                                        <p:tgtEl>
                                          <p:spTgt spid="193"/>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Class="emph" nodeType="clickEffect" presetID="9" grpId="16" fill="hold">
                                  <p:stCondLst>
                                    <p:cond delay="0"/>
                                  </p:stCondLst>
                                  <p:childTnLst>
                                    <p:set>
                                      <p:cBhvr>
                                        <p:cTn id="94" dur="indefinite" fill="hold"/>
                                        <p:tgtEl>
                                          <p:spTgt spid="208"/>
                                        </p:tgtEl>
                                        <p:attrNameLst>
                                          <p:attrName>style.opacity</p:attrName>
                                        </p:attrNameLst>
                                      </p:cBhvr>
                                      <p:to>
                                        <p:strVal val="0.30"/>
                                      </p:to>
                                    </p:set>
                                    <p:animEffect filter="image" prLst="opacity: 0.30; ">
                                      <p:cBhvr>
                                        <p:cTn id="95" dur="indefinite" fill="hold"/>
                                        <p:tgtEl>
                                          <p:spTgt spid="208"/>
                                        </p:tgtEl>
                                      </p:cBhvr>
                                    </p:animEffect>
                                  </p:childTnLst>
                                </p:cTn>
                              </p:par>
                            </p:childTnLst>
                          </p:cTn>
                        </p:par>
                        <p:par>
                          <p:cTn id="96" fill="hold">
                            <p:stCondLst>
                              <p:cond delay="0"/>
                            </p:stCondLst>
                            <p:childTnLst>
                              <p:par>
                                <p:cTn id="97" presetClass="emph" nodeType="withEffect" presetID="9" grpId="17" fill="hold">
                                  <p:stCondLst>
                                    <p:cond delay="0"/>
                                  </p:stCondLst>
                                  <p:childTnLst>
                                    <p:set>
                                      <p:cBhvr>
                                        <p:cTn id="98" dur="indefinite" fill="hold"/>
                                        <p:tgtEl>
                                          <p:spTgt spid="206"/>
                                        </p:tgtEl>
                                        <p:attrNameLst>
                                          <p:attrName>style.opacity</p:attrName>
                                        </p:attrNameLst>
                                      </p:cBhvr>
                                      <p:to>
                                        <p:strVal val="0.30"/>
                                      </p:to>
                                    </p:set>
                                    <p:animEffect filter="image" prLst="opacity: 0.30; ">
                                      <p:cBhvr>
                                        <p:cTn id="99" dur="indefinite" fill="hold"/>
                                        <p:tgtEl>
                                          <p:spTgt spid="206"/>
                                        </p:tgtEl>
                                      </p:cBhvr>
                                    </p:animEffect>
                                  </p:childTnLst>
                                </p:cTn>
                              </p:par>
                            </p:childTnLst>
                          </p:cTn>
                        </p:par>
                        <p:par>
                          <p:cTn id="100" fill="hold">
                            <p:stCondLst>
                              <p:cond delay="0"/>
                            </p:stCondLst>
                            <p:childTnLst>
                              <p:par>
                                <p:cTn id="101" presetClass="emph" nodeType="withEffect" presetID="9" grpId="18" fill="hold">
                                  <p:stCondLst>
                                    <p:cond delay="0"/>
                                  </p:stCondLst>
                                  <p:childTnLst>
                                    <p:set>
                                      <p:cBhvr>
                                        <p:cTn id="102" dur="indefinite" fill="hold"/>
                                        <p:tgtEl>
                                          <p:spTgt spid="204"/>
                                        </p:tgtEl>
                                        <p:attrNameLst>
                                          <p:attrName>style.opacity</p:attrName>
                                        </p:attrNameLst>
                                      </p:cBhvr>
                                      <p:to>
                                        <p:strVal val="0.30"/>
                                      </p:to>
                                    </p:set>
                                    <p:animEffect filter="image" prLst="opacity: 0.30; ">
                                      <p:cBhvr>
                                        <p:cTn id="103" dur="indefinite" fill="hold"/>
                                        <p:tgtEl>
                                          <p:spTgt spid="204"/>
                                        </p:tgtEl>
                                      </p:cBhvr>
                                    </p:animEffect>
                                  </p:childTnLst>
                                </p:cTn>
                              </p:par>
                            </p:childTnLst>
                          </p:cTn>
                        </p:par>
                        <p:par>
                          <p:cTn id="104" fill="hold">
                            <p:stCondLst>
                              <p:cond delay="0"/>
                            </p:stCondLst>
                            <p:childTnLst>
                              <p:par>
                                <p:cTn id="105" presetClass="emph" nodeType="withEffect" presetID="9" grpId="19" fill="hold">
                                  <p:stCondLst>
                                    <p:cond delay="0"/>
                                  </p:stCondLst>
                                  <p:childTnLst>
                                    <p:set>
                                      <p:cBhvr>
                                        <p:cTn id="106" dur="indefinite" fill="hold"/>
                                        <p:tgtEl>
                                          <p:spTgt spid="196"/>
                                        </p:tgtEl>
                                        <p:attrNameLst>
                                          <p:attrName>style.opacity</p:attrName>
                                        </p:attrNameLst>
                                      </p:cBhvr>
                                      <p:to>
                                        <p:strVal val="0.30"/>
                                      </p:to>
                                    </p:set>
                                    <p:animEffect filter="image" prLst="opacity: 0.30; ">
                                      <p:cBhvr>
                                        <p:cTn id="107" dur="indefinite" fill="hold"/>
                                        <p:tgtEl>
                                          <p:spTgt spid="196"/>
                                        </p:tgtEl>
                                      </p:cBhvr>
                                    </p:animEffect>
                                  </p:childTnLst>
                                </p:cTn>
                              </p:par>
                            </p:childTnLst>
                          </p:cTn>
                        </p:par>
                        <p:par>
                          <p:cTn id="108" fill="hold">
                            <p:stCondLst>
                              <p:cond delay="0"/>
                            </p:stCondLst>
                            <p:childTnLst>
                              <p:par>
                                <p:cTn id="109" presetClass="emph" nodeType="withEffect" presetID="9" grpId="20" fill="hold">
                                  <p:stCondLst>
                                    <p:cond delay="0"/>
                                  </p:stCondLst>
                                  <p:childTnLst>
                                    <p:set>
                                      <p:cBhvr>
                                        <p:cTn id="110" dur="indefinite" fill="hold"/>
                                        <p:tgtEl>
                                          <p:spTgt spid="212"/>
                                        </p:tgtEl>
                                        <p:attrNameLst>
                                          <p:attrName>style.opacity</p:attrName>
                                        </p:attrNameLst>
                                      </p:cBhvr>
                                      <p:to>
                                        <p:strVal val="0.30"/>
                                      </p:to>
                                    </p:set>
                                    <p:animEffect filter="image" prLst="opacity: 0.30; ">
                                      <p:cBhvr>
                                        <p:cTn id="111" dur="indefinite" fill="hold"/>
                                        <p:tgtEl>
                                          <p:spTgt spid="212"/>
                                        </p:tgtEl>
                                      </p:cBhvr>
                                    </p:animEffect>
                                  </p:childTnLst>
                                </p:cTn>
                              </p:par>
                            </p:childTnLst>
                          </p:cTn>
                        </p:par>
                        <p:par>
                          <p:cTn id="112" fill="hold">
                            <p:stCondLst>
                              <p:cond delay="0"/>
                            </p:stCondLst>
                            <p:childTnLst>
                              <p:par>
                                <p:cTn id="113" presetClass="emph" nodeType="withEffect" presetID="9" grpId="21" fill="hold">
                                  <p:stCondLst>
                                    <p:cond delay="0"/>
                                  </p:stCondLst>
                                  <p:childTnLst>
                                    <p:set>
                                      <p:cBhvr>
                                        <p:cTn id="114" dur="indefinite" fill="hold"/>
                                        <p:tgtEl>
                                          <p:spTgt spid="215"/>
                                        </p:tgtEl>
                                        <p:attrNameLst>
                                          <p:attrName>style.opacity</p:attrName>
                                        </p:attrNameLst>
                                      </p:cBhvr>
                                      <p:to>
                                        <p:strVal val="0.30"/>
                                      </p:to>
                                    </p:set>
                                    <p:animEffect filter="image" prLst="opacity: 0.30; ">
                                      <p:cBhvr>
                                        <p:cTn id="115" dur="indefinite" fill="hold"/>
                                        <p:tgtEl>
                                          <p:spTgt spid="215"/>
                                        </p:tgtEl>
                                      </p:cBhvr>
                                    </p:animEffect>
                                  </p:childTnLst>
                                </p:cTn>
                              </p:par>
                            </p:childTnLst>
                          </p:cTn>
                        </p:par>
                        <p:par>
                          <p:cTn id="116" fill="hold">
                            <p:stCondLst>
                              <p:cond delay="0"/>
                            </p:stCondLst>
                            <p:childTnLst>
                              <p:par>
                                <p:cTn id="117" presetClass="emph" nodeType="withEffect" presetID="9" grpId="22" fill="hold">
                                  <p:stCondLst>
                                    <p:cond delay="0"/>
                                  </p:stCondLst>
                                  <p:childTnLst>
                                    <p:set>
                                      <p:cBhvr>
                                        <p:cTn id="118" dur="indefinite" fill="hold"/>
                                        <p:tgtEl>
                                          <p:spTgt spid="213"/>
                                        </p:tgtEl>
                                        <p:attrNameLst>
                                          <p:attrName>style.opacity</p:attrName>
                                        </p:attrNameLst>
                                      </p:cBhvr>
                                      <p:to>
                                        <p:strVal val="0.30"/>
                                      </p:to>
                                    </p:set>
                                    <p:animEffect filter="image" prLst="opacity: 0.30; ">
                                      <p:cBhvr>
                                        <p:cTn id="119" dur="indefinite" fill="hold"/>
                                        <p:tgtEl>
                                          <p:spTgt spid="213"/>
                                        </p:tgtEl>
                                      </p:cBhvr>
                                    </p:animEffect>
                                  </p:childTnLst>
                                </p:cTn>
                              </p:par>
                            </p:childTnLst>
                          </p:cTn>
                        </p:par>
                        <p:par>
                          <p:cTn id="120" fill="hold">
                            <p:stCondLst>
                              <p:cond delay="0"/>
                            </p:stCondLst>
                            <p:childTnLst>
                              <p:par>
                                <p:cTn id="121" presetClass="emph" nodeType="withEffect" presetID="9" grpId="23" fill="hold">
                                  <p:stCondLst>
                                    <p:cond delay="0"/>
                                  </p:stCondLst>
                                  <p:childTnLst>
                                    <p:set>
                                      <p:cBhvr>
                                        <p:cTn id="122" dur="indefinite" fill="hold"/>
                                        <p:tgtEl>
                                          <p:spTgt spid="216"/>
                                        </p:tgtEl>
                                        <p:attrNameLst>
                                          <p:attrName>style.opacity</p:attrName>
                                        </p:attrNameLst>
                                      </p:cBhvr>
                                      <p:to>
                                        <p:strVal val="0.30"/>
                                      </p:to>
                                    </p:set>
                                    <p:animEffect filter="image" prLst="opacity: 0.30; ">
                                      <p:cBhvr>
                                        <p:cTn id="123" dur="indefinite" fill="hold"/>
                                        <p:tgtEl>
                                          <p:spTgt spid="216"/>
                                        </p:tgtEl>
                                      </p:cBhvr>
                                    </p:animEffect>
                                  </p:childTnLst>
                                </p:cTn>
                              </p:par>
                            </p:childTnLst>
                          </p:cTn>
                        </p:par>
                        <p:par>
                          <p:cTn id="124" fill="hold">
                            <p:stCondLst>
                              <p:cond delay="0"/>
                            </p:stCondLst>
                            <p:childTnLst>
                              <p:par>
                                <p:cTn id="125" presetClass="emph" nodeType="withEffect" presetID="9" grpId="24" fill="hold">
                                  <p:stCondLst>
                                    <p:cond delay="0"/>
                                  </p:stCondLst>
                                  <p:childTnLst>
                                    <p:set>
                                      <p:cBhvr>
                                        <p:cTn id="126" dur="indefinite" fill="hold"/>
                                        <p:tgtEl>
                                          <p:spTgt spid="211"/>
                                        </p:tgtEl>
                                        <p:attrNameLst>
                                          <p:attrName>style.opacity</p:attrName>
                                        </p:attrNameLst>
                                      </p:cBhvr>
                                      <p:to>
                                        <p:strVal val="0.30"/>
                                      </p:to>
                                    </p:set>
                                    <p:animEffect filter="image" prLst="opacity: 0.30; ">
                                      <p:cBhvr>
                                        <p:cTn id="127" dur="indefinite" fill="hold"/>
                                        <p:tgtEl>
                                          <p:spTgt spid="211"/>
                                        </p:tgtEl>
                                      </p:cBhvr>
                                    </p:animEffect>
                                  </p:childTnLst>
                                </p:cTn>
                              </p:par>
                            </p:childTnLst>
                          </p:cTn>
                        </p:par>
                        <p:par>
                          <p:cTn id="128" fill="hold">
                            <p:stCondLst>
                              <p:cond delay="0"/>
                            </p:stCondLst>
                            <p:childTnLst>
                              <p:par>
                                <p:cTn id="129" presetClass="emph" nodeType="withEffect" presetID="9" grpId="25" fill="hold">
                                  <p:stCondLst>
                                    <p:cond delay="0"/>
                                  </p:stCondLst>
                                  <p:childTnLst>
                                    <p:set>
                                      <p:cBhvr>
                                        <p:cTn id="130" dur="indefinite" fill="hold"/>
                                        <p:tgtEl>
                                          <p:spTgt spid="214"/>
                                        </p:tgtEl>
                                        <p:attrNameLst>
                                          <p:attrName>style.opacity</p:attrName>
                                        </p:attrNameLst>
                                      </p:cBhvr>
                                      <p:to>
                                        <p:strVal val="0.30"/>
                                      </p:to>
                                    </p:set>
                                    <p:animEffect filter="image" prLst="opacity: 0.30; ">
                                      <p:cBhvr>
                                        <p:cTn id="131" dur="indefinite" fill="hold"/>
                                        <p:tgtEl>
                                          <p:spTgt spid="214"/>
                                        </p:tgtEl>
                                      </p:cBhvr>
                                    </p:animEffect>
                                  </p:childTnLst>
                                </p:cTn>
                              </p:par>
                            </p:childTnLst>
                          </p:cTn>
                        </p:par>
                      </p:childTnLst>
                    </p:cTn>
                  </p:par>
                  <p:par>
                    <p:cTn id="132" fill="hold">
                      <p:stCondLst>
                        <p:cond delay="indefinite"/>
                      </p:stCondLst>
                      <p:childTnLst>
                        <p:par>
                          <p:cTn id="133" fill="hold">
                            <p:stCondLst>
                              <p:cond delay="0"/>
                            </p:stCondLst>
                            <p:childTnLst>
                              <p:par>
                                <p:cTn id="134" presetClass="entr" nodeType="clickEffect" presetSubtype="2" presetID="2" grpId="26" fill="hold">
                                  <p:stCondLst>
                                    <p:cond delay="0"/>
                                  </p:stCondLst>
                                  <p:iterate type="el" backwards="0">
                                    <p:tmAbs val="0"/>
                                  </p:iterate>
                                  <p:childTnLst>
                                    <p:set>
                                      <p:cBhvr>
                                        <p:cTn id="135" fill="hold"/>
                                        <p:tgtEl>
                                          <p:spTgt spid="209"/>
                                        </p:tgtEl>
                                        <p:attrNameLst>
                                          <p:attrName>style.visibility</p:attrName>
                                        </p:attrNameLst>
                                      </p:cBhvr>
                                      <p:to>
                                        <p:strVal val="visible"/>
                                      </p:to>
                                    </p:set>
                                    <p:anim calcmode="lin" valueType="num">
                                      <p:cBhvr>
                                        <p:cTn id="136" dur="100" fill="hold"/>
                                        <p:tgtEl>
                                          <p:spTgt spid="209"/>
                                        </p:tgtEl>
                                        <p:attrNameLst>
                                          <p:attrName>ppt_x</p:attrName>
                                        </p:attrNameLst>
                                      </p:cBhvr>
                                      <p:tavLst>
                                        <p:tav tm="0">
                                          <p:val>
                                            <p:strVal val="1+#ppt_w/2"/>
                                          </p:val>
                                        </p:tav>
                                        <p:tav tm="100000">
                                          <p:val>
                                            <p:strVal val="#ppt_x"/>
                                          </p:val>
                                        </p:tav>
                                      </p:tavLst>
                                    </p:anim>
                                    <p:anim calcmode="lin" valueType="num">
                                      <p:cBhvr>
                                        <p:cTn id="137" dur="100" fill="hold"/>
                                        <p:tgtEl>
                                          <p:spTgt spid="209"/>
                                        </p:tgtEl>
                                        <p:attrNameLst>
                                          <p:attrName>ppt_y</p:attrName>
                                        </p:attrNameLst>
                                      </p:cBhvr>
                                      <p:tavLst>
                                        <p:tav tm="0">
                                          <p:val>
                                            <p:strVal val="#ppt_y"/>
                                          </p:val>
                                        </p:tav>
                                        <p:tav tm="100000">
                                          <p:val>
                                            <p:strVal val="#ppt_y"/>
                                          </p:val>
                                        </p:tav>
                                      </p:tavLst>
                                    </p:anim>
                                  </p:childTnLst>
                                </p:cTn>
                              </p:par>
                            </p:childTnLst>
                          </p:cTn>
                        </p:par>
                        <p:par>
                          <p:cTn id="138" fill="hold">
                            <p:stCondLst>
                              <p:cond delay="100"/>
                            </p:stCondLst>
                            <p:childTnLst>
                              <p:par>
                                <p:cTn id="139" presetClass="entr" nodeType="afterEffect" presetSubtype="2" presetID="2" grpId="27" fill="hold">
                                  <p:stCondLst>
                                    <p:cond delay="0"/>
                                  </p:stCondLst>
                                  <p:iterate type="el" backwards="0">
                                    <p:tmAbs val="0"/>
                                  </p:iterate>
                                  <p:childTnLst>
                                    <p:set>
                                      <p:cBhvr>
                                        <p:cTn id="140" fill="hold"/>
                                        <p:tgtEl>
                                          <p:spTgt spid="207"/>
                                        </p:tgtEl>
                                        <p:attrNameLst>
                                          <p:attrName>style.visibility</p:attrName>
                                        </p:attrNameLst>
                                      </p:cBhvr>
                                      <p:to>
                                        <p:strVal val="visible"/>
                                      </p:to>
                                    </p:set>
                                    <p:anim calcmode="lin" valueType="num">
                                      <p:cBhvr>
                                        <p:cTn id="141" dur="100" fill="hold"/>
                                        <p:tgtEl>
                                          <p:spTgt spid="207"/>
                                        </p:tgtEl>
                                        <p:attrNameLst>
                                          <p:attrName>ppt_x</p:attrName>
                                        </p:attrNameLst>
                                      </p:cBhvr>
                                      <p:tavLst>
                                        <p:tav tm="0">
                                          <p:val>
                                            <p:strVal val="1+#ppt_w/2"/>
                                          </p:val>
                                        </p:tav>
                                        <p:tav tm="100000">
                                          <p:val>
                                            <p:strVal val="#ppt_x"/>
                                          </p:val>
                                        </p:tav>
                                      </p:tavLst>
                                    </p:anim>
                                    <p:anim calcmode="lin" valueType="num">
                                      <p:cBhvr>
                                        <p:cTn id="142" dur="100" fill="hold"/>
                                        <p:tgtEl>
                                          <p:spTgt spid="207"/>
                                        </p:tgtEl>
                                        <p:attrNameLst>
                                          <p:attrName>ppt_y</p:attrName>
                                        </p:attrNameLst>
                                      </p:cBhvr>
                                      <p:tavLst>
                                        <p:tav tm="0">
                                          <p:val>
                                            <p:strVal val="#ppt_y"/>
                                          </p:val>
                                        </p:tav>
                                        <p:tav tm="100000">
                                          <p:val>
                                            <p:strVal val="#ppt_y"/>
                                          </p:val>
                                        </p:tav>
                                      </p:tavLst>
                                    </p:anim>
                                  </p:childTnLst>
                                </p:cTn>
                              </p:par>
                            </p:childTnLst>
                          </p:cTn>
                        </p:par>
                        <p:par>
                          <p:cTn id="143" fill="hold">
                            <p:stCondLst>
                              <p:cond delay="200"/>
                            </p:stCondLst>
                            <p:childTnLst>
                              <p:par>
                                <p:cTn id="144" presetClass="entr" nodeType="afterEffect" presetSubtype="4" presetID="2" grpId="28" fill="hold">
                                  <p:stCondLst>
                                    <p:cond delay="0"/>
                                  </p:stCondLst>
                                  <p:iterate type="el" backwards="0">
                                    <p:tmAbs val="0"/>
                                  </p:iterate>
                                  <p:childTnLst>
                                    <p:set>
                                      <p:cBhvr>
                                        <p:cTn id="145" fill="hold"/>
                                        <p:tgtEl>
                                          <p:spTgt spid="220"/>
                                        </p:tgtEl>
                                        <p:attrNameLst>
                                          <p:attrName>style.visibility</p:attrName>
                                        </p:attrNameLst>
                                      </p:cBhvr>
                                      <p:to>
                                        <p:strVal val="visible"/>
                                      </p:to>
                                    </p:set>
                                    <p:anim calcmode="lin" valueType="num">
                                      <p:cBhvr>
                                        <p:cTn id="146" dur="100" fill="hold"/>
                                        <p:tgtEl>
                                          <p:spTgt spid="220"/>
                                        </p:tgtEl>
                                        <p:attrNameLst>
                                          <p:attrName>ppt_x</p:attrName>
                                        </p:attrNameLst>
                                      </p:cBhvr>
                                      <p:tavLst>
                                        <p:tav tm="0">
                                          <p:val>
                                            <p:strVal val="#ppt_x"/>
                                          </p:val>
                                        </p:tav>
                                        <p:tav tm="100000">
                                          <p:val>
                                            <p:strVal val="#ppt_x"/>
                                          </p:val>
                                        </p:tav>
                                      </p:tavLst>
                                    </p:anim>
                                    <p:anim calcmode="lin" valueType="num">
                                      <p:cBhvr>
                                        <p:cTn id="147" dur="100" fill="hold"/>
                                        <p:tgtEl>
                                          <p:spTgt spid="220"/>
                                        </p:tgtEl>
                                        <p:attrNameLst>
                                          <p:attrName>ppt_y</p:attrName>
                                        </p:attrNameLst>
                                      </p:cBhvr>
                                      <p:tavLst>
                                        <p:tav tm="0">
                                          <p:val>
                                            <p:strVal val="1+#ppt_h/2"/>
                                          </p:val>
                                        </p:tav>
                                        <p:tav tm="100000">
                                          <p:val>
                                            <p:strVal val="#ppt_y"/>
                                          </p:val>
                                        </p:tav>
                                      </p:tavLst>
                                    </p:anim>
                                  </p:childTnLst>
                                </p:cTn>
                              </p:par>
                            </p:childTnLst>
                          </p:cTn>
                        </p:par>
                        <p:par>
                          <p:cTn id="148" fill="hold">
                            <p:stCondLst>
                              <p:cond delay="300"/>
                            </p:stCondLst>
                            <p:childTnLst>
                              <p:par>
                                <p:cTn id="149" presetClass="entr" nodeType="afterEffect" presetSubtype="4" presetID="2" grpId="29" fill="hold">
                                  <p:stCondLst>
                                    <p:cond delay="0"/>
                                  </p:stCondLst>
                                  <p:iterate type="el" backwards="0">
                                    <p:tmAbs val="0"/>
                                  </p:iterate>
                                  <p:childTnLst>
                                    <p:set>
                                      <p:cBhvr>
                                        <p:cTn id="150" fill="hold"/>
                                        <p:tgtEl>
                                          <p:spTgt spid="221"/>
                                        </p:tgtEl>
                                        <p:attrNameLst>
                                          <p:attrName>style.visibility</p:attrName>
                                        </p:attrNameLst>
                                      </p:cBhvr>
                                      <p:to>
                                        <p:strVal val="visible"/>
                                      </p:to>
                                    </p:set>
                                    <p:anim calcmode="lin" valueType="num">
                                      <p:cBhvr>
                                        <p:cTn id="151" dur="100" fill="hold"/>
                                        <p:tgtEl>
                                          <p:spTgt spid="221"/>
                                        </p:tgtEl>
                                        <p:attrNameLst>
                                          <p:attrName>ppt_x</p:attrName>
                                        </p:attrNameLst>
                                      </p:cBhvr>
                                      <p:tavLst>
                                        <p:tav tm="0">
                                          <p:val>
                                            <p:strVal val="#ppt_x"/>
                                          </p:val>
                                        </p:tav>
                                        <p:tav tm="100000">
                                          <p:val>
                                            <p:strVal val="#ppt_x"/>
                                          </p:val>
                                        </p:tav>
                                      </p:tavLst>
                                    </p:anim>
                                    <p:anim calcmode="lin" valueType="num">
                                      <p:cBhvr>
                                        <p:cTn id="152" dur="100" fill="hold"/>
                                        <p:tgtEl>
                                          <p:spTgt spid="221"/>
                                        </p:tgtEl>
                                        <p:attrNameLst>
                                          <p:attrName>ppt_y</p:attrName>
                                        </p:attrNameLst>
                                      </p:cBhvr>
                                      <p:tavLst>
                                        <p:tav tm="0">
                                          <p:val>
                                            <p:strVal val="1+#ppt_h/2"/>
                                          </p:val>
                                        </p:tav>
                                        <p:tav tm="100000">
                                          <p:val>
                                            <p:strVal val="#ppt_y"/>
                                          </p:val>
                                        </p:tav>
                                      </p:tavLst>
                                    </p:anim>
                                  </p:childTnLst>
                                </p:cTn>
                              </p:par>
                            </p:childTnLst>
                          </p:cTn>
                        </p:par>
                        <p:par>
                          <p:cTn id="153" fill="hold">
                            <p:stCondLst>
                              <p:cond delay="400"/>
                            </p:stCondLst>
                            <p:childTnLst>
                              <p:par>
                                <p:cTn id="154" presetClass="entr" nodeType="afterEffect" presetSubtype="4" presetID="2" grpId="30" fill="hold">
                                  <p:stCondLst>
                                    <p:cond delay="0"/>
                                  </p:stCondLst>
                                  <p:iterate type="el" backwards="0">
                                    <p:tmAbs val="0"/>
                                  </p:iterate>
                                  <p:childTnLst>
                                    <p:set>
                                      <p:cBhvr>
                                        <p:cTn id="155" fill="hold"/>
                                        <p:tgtEl>
                                          <p:spTgt spid="222"/>
                                        </p:tgtEl>
                                        <p:attrNameLst>
                                          <p:attrName>style.visibility</p:attrName>
                                        </p:attrNameLst>
                                      </p:cBhvr>
                                      <p:to>
                                        <p:strVal val="visible"/>
                                      </p:to>
                                    </p:set>
                                    <p:anim calcmode="lin" valueType="num">
                                      <p:cBhvr>
                                        <p:cTn id="156" dur="100" fill="hold"/>
                                        <p:tgtEl>
                                          <p:spTgt spid="222"/>
                                        </p:tgtEl>
                                        <p:attrNameLst>
                                          <p:attrName>ppt_x</p:attrName>
                                        </p:attrNameLst>
                                      </p:cBhvr>
                                      <p:tavLst>
                                        <p:tav tm="0">
                                          <p:val>
                                            <p:strVal val="#ppt_x"/>
                                          </p:val>
                                        </p:tav>
                                        <p:tav tm="100000">
                                          <p:val>
                                            <p:strVal val="#ppt_x"/>
                                          </p:val>
                                        </p:tav>
                                      </p:tavLst>
                                    </p:anim>
                                    <p:anim calcmode="lin" valueType="num">
                                      <p:cBhvr>
                                        <p:cTn id="157" dur="100" fill="hold"/>
                                        <p:tgtEl>
                                          <p:spTgt spid="222"/>
                                        </p:tgtEl>
                                        <p:attrNameLst>
                                          <p:attrName>ppt_y</p:attrName>
                                        </p:attrNameLst>
                                      </p:cBhvr>
                                      <p:tavLst>
                                        <p:tav tm="0">
                                          <p:val>
                                            <p:strVal val="1+#ppt_h/2"/>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Class="entr" nodeType="clickEffect" presetSubtype="2" presetID="2" grpId="31" fill="hold">
                                  <p:stCondLst>
                                    <p:cond delay="0"/>
                                  </p:stCondLst>
                                  <p:iterate type="el" backwards="0">
                                    <p:tmAbs val="0"/>
                                  </p:iterate>
                                  <p:childTnLst>
                                    <p:set>
                                      <p:cBhvr>
                                        <p:cTn id="161" fill="hold"/>
                                        <p:tgtEl>
                                          <p:spTgt spid="205"/>
                                        </p:tgtEl>
                                        <p:attrNameLst>
                                          <p:attrName>style.visibility</p:attrName>
                                        </p:attrNameLst>
                                      </p:cBhvr>
                                      <p:to>
                                        <p:strVal val="visible"/>
                                      </p:to>
                                    </p:set>
                                    <p:anim calcmode="lin" valueType="num">
                                      <p:cBhvr>
                                        <p:cTn id="162" dur="100" fill="hold"/>
                                        <p:tgtEl>
                                          <p:spTgt spid="205"/>
                                        </p:tgtEl>
                                        <p:attrNameLst>
                                          <p:attrName>ppt_x</p:attrName>
                                        </p:attrNameLst>
                                      </p:cBhvr>
                                      <p:tavLst>
                                        <p:tav tm="0">
                                          <p:val>
                                            <p:strVal val="1+#ppt_w/2"/>
                                          </p:val>
                                        </p:tav>
                                        <p:tav tm="100000">
                                          <p:val>
                                            <p:strVal val="#ppt_x"/>
                                          </p:val>
                                        </p:tav>
                                      </p:tavLst>
                                    </p:anim>
                                    <p:anim calcmode="lin" valueType="num">
                                      <p:cBhvr>
                                        <p:cTn id="163" dur="100" fill="hold"/>
                                        <p:tgtEl>
                                          <p:spTgt spid="205"/>
                                        </p:tgtEl>
                                        <p:attrNameLst>
                                          <p:attrName>ppt_y</p:attrName>
                                        </p:attrNameLst>
                                      </p:cBhvr>
                                      <p:tavLst>
                                        <p:tav tm="0">
                                          <p:val>
                                            <p:strVal val="#ppt_y"/>
                                          </p:val>
                                        </p:tav>
                                        <p:tav tm="100000">
                                          <p:val>
                                            <p:strVal val="#ppt_y"/>
                                          </p:val>
                                        </p:tav>
                                      </p:tavLst>
                                    </p:anim>
                                  </p:childTnLst>
                                </p:cTn>
                              </p:par>
                            </p:childTnLst>
                          </p:cTn>
                        </p:par>
                        <p:par>
                          <p:cTn id="164" fill="hold">
                            <p:stCondLst>
                              <p:cond delay="100"/>
                            </p:stCondLst>
                            <p:childTnLst>
                              <p:par>
                                <p:cTn id="165" presetClass="entr" nodeType="afterEffect" presetSubtype="2" presetID="2" grpId="32" fill="hold">
                                  <p:stCondLst>
                                    <p:cond delay="0"/>
                                  </p:stCondLst>
                                  <p:iterate type="el" backwards="0">
                                    <p:tmAbs val="0"/>
                                  </p:iterate>
                                  <p:childTnLst>
                                    <p:set>
                                      <p:cBhvr>
                                        <p:cTn id="166" fill="hold"/>
                                        <p:tgtEl>
                                          <p:spTgt spid="203"/>
                                        </p:tgtEl>
                                        <p:attrNameLst>
                                          <p:attrName>style.visibility</p:attrName>
                                        </p:attrNameLst>
                                      </p:cBhvr>
                                      <p:to>
                                        <p:strVal val="visible"/>
                                      </p:to>
                                    </p:set>
                                    <p:anim calcmode="lin" valueType="num">
                                      <p:cBhvr>
                                        <p:cTn id="167" dur="100" fill="hold"/>
                                        <p:tgtEl>
                                          <p:spTgt spid="203"/>
                                        </p:tgtEl>
                                        <p:attrNameLst>
                                          <p:attrName>ppt_x</p:attrName>
                                        </p:attrNameLst>
                                      </p:cBhvr>
                                      <p:tavLst>
                                        <p:tav tm="0">
                                          <p:val>
                                            <p:strVal val="1+#ppt_w/2"/>
                                          </p:val>
                                        </p:tav>
                                        <p:tav tm="100000">
                                          <p:val>
                                            <p:strVal val="#ppt_x"/>
                                          </p:val>
                                        </p:tav>
                                      </p:tavLst>
                                    </p:anim>
                                    <p:anim calcmode="lin" valueType="num">
                                      <p:cBhvr>
                                        <p:cTn id="168" dur="100" fill="hold"/>
                                        <p:tgtEl>
                                          <p:spTgt spid="203"/>
                                        </p:tgtEl>
                                        <p:attrNameLst>
                                          <p:attrName>ppt_y</p:attrName>
                                        </p:attrNameLst>
                                      </p:cBhvr>
                                      <p:tavLst>
                                        <p:tav tm="0">
                                          <p:val>
                                            <p:strVal val="#ppt_y"/>
                                          </p:val>
                                        </p:tav>
                                        <p:tav tm="100000">
                                          <p:val>
                                            <p:strVal val="#ppt_y"/>
                                          </p:val>
                                        </p:tav>
                                      </p:tavLst>
                                    </p:anim>
                                  </p:childTnLst>
                                </p:cTn>
                              </p:par>
                            </p:childTnLst>
                          </p:cTn>
                        </p:par>
                        <p:par>
                          <p:cTn id="169" fill="hold">
                            <p:stCondLst>
                              <p:cond delay="200"/>
                            </p:stCondLst>
                            <p:childTnLst>
                              <p:par>
                                <p:cTn id="170" presetClass="entr" nodeType="afterEffect" presetSubtype="4" presetID="2" grpId="33" fill="hold">
                                  <p:stCondLst>
                                    <p:cond delay="0"/>
                                  </p:stCondLst>
                                  <p:iterate type="el" backwards="0">
                                    <p:tmAbs val="0"/>
                                  </p:iterate>
                                  <p:childTnLst>
                                    <p:set>
                                      <p:cBhvr>
                                        <p:cTn id="171" fill="hold"/>
                                        <p:tgtEl>
                                          <p:spTgt spid="217"/>
                                        </p:tgtEl>
                                        <p:attrNameLst>
                                          <p:attrName>style.visibility</p:attrName>
                                        </p:attrNameLst>
                                      </p:cBhvr>
                                      <p:to>
                                        <p:strVal val="visible"/>
                                      </p:to>
                                    </p:set>
                                    <p:anim calcmode="lin" valueType="num">
                                      <p:cBhvr>
                                        <p:cTn id="172" dur="100" fill="hold"/>
                                        <p:tgtEl>
                                          <p:spTgt spid="217"/>
                                        </p:tgtEl>
                                        <p:attrNameLst>
                                          <p:attrName>ppt_x</p:attrName>
                                        </p:attrNameLst>
                                      </p:cBhvr>
                                      <p:tavLst>
                                        <p:tav tm="0">
                                          <p:val>
                                            <p:strVal val="#ppt_x"/>
                                          </p:val>
                                        </p:tav>
                                        <p:tav tm="100000">
                                          <p:val>
                                            <p:strVal val="#ppt_x"/>
                                          </p:val>
                                        </p:tav>
                                      </p:tavLst>
                                    </p:anim>
                                    <p:anim calcmode="lin" valueType="num">
                                      <p:cBhvr>
                                        <p:cTn id="173" dur="100" fill="hold"/>
                                        <p:tgtEl>
                                          <p:spTgt spid="217"/>
                                        </p:tgtEl>
                                        <p:attrNameLst>
                                          <p:attrName>ppt_y</p:attrName>
                                        </p:attrNameLst>
                                      </p:cBhvr>
                                      <p:tavLst>
                                        <p:tav tm="0">
                                          <p:val>
                                            <p:strVal val="1+#ppt_h/2"/>
                                          </p:val>
                                        </p:tav>
                                        <p:tav tm="100000">
                                          <p:val>
                                            <p:strVal val="#ppt_y"/>
                                          </p:val>
                                        </p:tav>
                                      </p:tavLst>
                                    </p:anim>
                                  </p:childTnLst>
                                </p:cTn>
                              </p:par>
                            </p:childTnLst>
                          </p:cTn>
                        </p:par>
                        <p:par>
                          <p:cTn id="174" fill="hold">
                            <p:stCondLst>
                              <p:cond delay="300"/>
                            </p:stCondLst>
                            <p:childTnLst>
                              <p:par>
                                <p:cTn id="175" presetClass="entr" nodeType="afterEffect" presetSubtype="4" presetID="2" grpId="34" fill="hold">
                                  <p:stCondLst>
                                    <p:cond delay="0"/>
                                  </p:stCondLst>
                                  <p:iterate type="el" backwards="0">
                                    <p:tmAbs val="0"/>
                                  </p:iterate>
                                  <p:childTnLst>
                                    <p:set>
                                      <p:cBhvr>
                                        <p:cTn id="176" fill="hold"/>
                                        <p:tgtEl>
                                          <p:spTgt spid="218"/>
                                        </p:tgtEl>
                                        <p:attrNameLst>
                                          <p:attrName>style.visibility</p:attrName>
                                        </p:attrNameLst>
                                      </p:cBhvr>
                                      <p:to>
                                        <p:strVal val="visible"/>
                                      </p:to>
                                    </p:set>
                                    <p:anim calcmode="lin" valueType="num">
                                      <p:cBhvr>
                                        <p:cTn id="177" dur="100" fill="hold"/>
                                        <p:tgtEl>
                                          <p:spTgt spid="218"/>
                                        </p:tgtEl>
                                        <p:attrNameLst>
                                          <p:attrName>ppt_x</p:attrName>
                                        </p:attrNameLst>
                                      </p:cBhvr>
                                      <p:tavLst>
                                        <p:tav tm="0">
                                          <p:val>
                                            <p:strVal val="#ppt_x"/>
                                          </p:val>
                                        </p:tav>
                                        <p:tav tm="100000">
                                          <p:val>
                                            <p:strVal val="#ppt_x"/>
                                          </p:val>
                                        </p:tav>
                                      </p:tavLst>
                                    </p:anim>
                                    <p:anim calcmode="lin" valueType="num">
                                      <p:cBhvr>
                                        <p:cTn id="178" dur="100" fill="hold"/>
                                        <p:tgtEl>
                                          <p:spTgt spid="218"/>
                                        </p:tgtEl>
                                        <p:attrNameLst>
                                          <p:attrName>ppt_y</p:attrName>
                                        </p:attrNameLst>
                                      </p:cBhvr>
                                      <p:tavLst>
                                        <p:tav tm="0">
                                          <p:val>
                                            <p:strVal val="1+#ppt_h/2"/>
                                          </p:val>
                                        </p:tav>
                                        <p:tav tm="100000">
                                          <p:val>
                                            <p:strVal val="#ppt_y"/>
                                          </p:val>
                                        </p:tav>
                                      </p:tavLst>
                                    </p:anim>
                                  </p:childTnLst>
                                </p:cTn>
                              </p:par>
                            </p:childTnLst>
                          </p:cTn>
                        </p:par>
                        <p:par>
                          <p:cTn id="179" fill="hold">
                            <p:stCondLst>
                              <p:cond delay="400"/>
                            </p:stCondLst>
                            <p:childTnLst>
                              <p:par>
                                <p:cTn id="180" presetClass="entr" nodeType="afterEffect" presetSubtype="4" presetID="2" grpId="35" fill="hold">
                                  <p:stCondLst>
                                    <p:cond delay="0"/>
                                  </p:stCondLst>
                                  <p:iterate type="el" backwards="0">
                                    <p:tmAbs val="0"/>
                                  </p:iterate>
                                  <p:childTnLst>
                                    <p:set>
                                      <p:cBhvr>
                                        <p:cTn id="181" fill="hold"/>
                                        <p:tgtEl>
                                          <p:spTgt spid="219"/>
                                        </p:tgtEl>
                                        <p:attrNameLst>
                                          <p:attrName>style.visibility</p:attrName>
                                        </p:attrNameLst>
                                      </p:cBhvr>
                                      <p:to>
                                        <p:strVal val="visible"/>
                                      </p:to>
                                    </p:set>
                                    <p:anim calcmode="lin" valueType="num">
                                      <p:cBhvr>
                                        <p:cTn id="182" dur="100" fill="hold"/>
                                        <p:tgtEl>
                                          <p:spTgt spid="219"/>
                                        </p:tgtEl>
                                        <p:attrNameLst>
                                          <p:attrName>ppt_x</p:attrName>
                                        </p:attrNameLst>
                                      </p:cBhvr>
                                      <p:tavLst>
                                        <p:tav tm="0">
                                          <p:val>
                                            <p:strVal val="#ppt_x"/>
                                          </p:val>
                                        </p:tav>
                                        <p:tav tm="100000">
                                          <p:val>
                                            <p:strVal val="#ppt_x"/>
                                          </p:val>
                                        </p:tav>
                                      </p:tavLst>
                                    </p:anim>
                                    <p:anim calcmode="lin" valueType="num">
                                      <p:cBhvr>
                                        <p:cTn id="183" dur="100" fill="hold"/>
                                        <p:tgtEl>
                                          <p:spTgt spid="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9" grpId="26"/>
      <p:bldP build="whole" bldLvl="1" animBg="1" rev="0" advAuto="0" spid="204" grpId="7"/>
      <p:bldP build="whole" bldLvl="1" animBg="1" rev="0" advAuto="0" spid="216" grpId="12"/>
      <p:bldP build="whole" bldLvl="1" animBg="1" rev="0" advAuto="0" spid="220" grpId="28"/>
      <p:bldP build="whole" bldLvl="1" animBg="1" rev="0" advAuto="0" spid="194" grpId="10"/>
      <p:bldP build="whole" bldLvl="1" animBg="1" rev="0" advAuto="0" spid="211" grpId="6"/>
      <p:bldP build="whole" bldLvl="1" animBg="1" rev="0" advAuto="0" spid="204" grpId="18"/>
      <p:bldP build="whole" bldLvl="1" animBg="1" rev="0" advAuto="0" spid="216" grpId="23"/>
      <p:bldP build="whole" bldLvl="1" animBg="1" rev="0" advAuto="0" spid="208" grpId="14"/>
      <p:bldP build="whole" bldLvl="1" animBg="1" rev="0" advAuto="0" spid="213" grpId="5"/>
      <p:bldP build="whole" bldLvl="1" animBg="1" rev="0" advAuto="0" spid="208" grpId="16"/>
      <p:bldP build="whole" bldLvl="1" animBg="1" rev="0" advAuto="0" spid="211" grpId="24"/>
      <p:bldP build="whole" bldLvl="1" animBg="1" rev="0" advAuto="0" spid="212" grpId="4"/>
      <p:bldP build="whole" bldLvl="1" animBg="1" rev="0" advAuto="0" spid="217" grpId="33"/>
      <p:bldP build="whole" bldLvl="1" animBg="1" rev="0" advAuto="0" spid="221" grpId="29"/>
      <p:bldP build="whole" bldLvl="1" animBg="1" rev="0" advAuto="0" spid="213" grpId="22"/>
      <p:bldP build="whole" bldLvl="1" animBg="1" rev="0" advAuto="0" spid="214" grpId="13"/>
      <p:bldP build="whole" bldLvl="1" animBg="1" rev="0" advAuto="0" spid="190" grpId="3"/>
      <p:bldP build="whole" bldLvl="1" animBg="1" rev="0" advAuto="0" spid="196" grpId="2"/>
      <p:bldP build="whole" bldLvl="1" animBg="1" rev="0" advAuto="0" spid="192" grpId="8"/>
      <p:bldP build="whole" bldLvl="1" animBg="1" rev="0" advAuto="0" spid="212" grpId="20"/>
      <p:bldP build="whole" bldLvl="1" animBg="1" rev="0" advAuto="0" spid="219" grpId="35"/>
      <p:bldP build="whole" bldLvl="1" animBg="1" rev="0" advAuto="0" spid="215" grpId="11"/>
      <p:bldP build="whole" bldLvl="1" animBg="1" rev="0" advAuto="0" spid="214" grpId="25"/>
      <p:bldP build="whole" bldLvl="1" animBg="1" rev="0" advAuto="0" spid="203" grpId="32"/>
      <p:bldP build="whole" bldLvl="1" animBg="1" rev="0" advAuto="0" spid="218" grpId="34"/>
      <p:bldP build="whole" bldLvl="1" animBg="1" rev="0" advAuto="0" spid="206" grpId="9"/>
      <p:bldP build="whole" bldLvl="1" animBg="1" rev="0" advAuto="0" spid="215" grpId="21"/>
      <p:bldP build="whole" bldLvl="1" animBg="1" rev="0" advAuto="0" spid="222" grpId="30"/>
      <p:bldP build="whole" bldLvl="1" animBg="1" rev="0" advAuto="0" spid="196" grpId="19"/>
      <p:bldP build="whole" bldLvl="1" animBg="1" rev="0" advAuto="0" spid="205" grpId="31"/>
      <p:bldP build="whole" bldLvl="1" animBg="1" rev="0" advAuto="0" spid="207" grpId="27"/>
      <p:bldP build="whole" bldLvl="1" animBg="1" rev="0" advAuto="0" spid="189" grpId="1"/>
      <p:bldP build="whole" bldLvl="1" animBg="1" rev="0" advAuto="0" spid="206" grpId="17"/>
      <p:bldP build="whole" bldLvl="1" animBg="1" rev="0" advAuto="0" spid="193" grpId="15"/>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Drawbacks of using GANs"/>
          <p:cNvSpPr txBox="1"/>
          <p:nvPr>
            <p:ph type="title"/>
          </p:nvPr>
        </p:nvSpPr>
        <p:spPr>
          <a:prstGeom prst="rect">
            <a:avLst/>
          </a:prstGeom>
        </p:spPr>
        <p:txBody>
          <a:bodyPr/>
          <a:lstStyle/>
          <a:p>
            <a:pPr/>
            <a:r>
              <a:t>Drawbacks of using GANs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