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 autoAdjust="0"/>
    <p:restoredTop sz="74969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32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0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6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0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g-v1sh/JDA_Activities/blob/main/Building%20a%20dashboard%20with%20IBM%20Cognos%20Analytics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customXml" Target="../ink/ink31.xml"/><Relationship Id="rId18" Type="http://schemas.openxmlformats.org/officeDocument/2006/relationships/image" Target="../media/image17.png"/><Relationship Id="rId3" Type="http://schemas.openxmlformats.org/officeDocument/2006/relationships/slide" Target="slide3.xml"/><Relationship Id="rId21" Type="http://schemas.openxmlformats.org/officeDocument/2006/relationships/customXml" Target="../ink/ink36.xml"/><Relationship Id="rId7" Type="http://schemas.openxmlformats.org/officeDocument/2006/relationships/slide" Target="slide7.xml"/><Relationship Id="rId12" Type="http://schemas.openxmlformats.org/officeDocument/2006/relationships/slide" Target="slide18.xml"/><Relationship Id="rId17" Type="http://schemas.openxmlformats.org/officeDocument/2006/relationships/customXml" Target="../ink/ink34.xml"/><Relationship Id="rId25" Type="http://schemas.openxmlformats.org/officeDocument/2006/relationships/customXml" Target="../ink/ink40.xml"/><Relationship Id="rId2" Type="http://schemas.openxmlformats.org/officeDocument/2006/relationships/image" Target="../media/image10.png"/><Relationship Id="rId16" Type="http://schemas.openxmlformats.org/officeDocument/2006/relationships/customXml" Target="../ink/ink33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24" Type="http://schemas.openxmlformats.org/officeDocument/2006/relationships/customXml" Target="../ink/ink39.xml"/><Relationship Id="rId5" Type="http://schemas.openxmlformats.org/officeDocument/2006/relationships/slide" Target="slide5.xml"/><Relationship Id="rId15" Type="http://schemas.openxmlformats.org/officeDocument/2006/relationships/customXml" Target="../ink/ink32.xml"/><Relationship Id="rId23" Type="http://schemas.openxmlformats.org/officeDocument/2006/relationships/customXml" Target="../ink/ink38.xml"/><Relationship Id="rId10" Type="http://schemas.openxmlformats.org/officeDocument/2006/relationships/slide" Target="slide16.xml"/><Relationship Id="rId19" Type="http://schemas.openxmlformats.org/officeDocument/2006/relationships/customXml" Target="../ink/ink35.xml"/><Relationship Id="rId4" Type="http://schemas.openxmlformats.org/officeDocument/2006/relationships/slide" Target="slide4.xml"/><Relationship Id="rId9" Type="http://schemas.openxmlformats.org/officeDocument/2006/relationships/slide" Target="slide15.xml"/><Relationship Id="rId14" Type="http://schemas.openxmlformats.org/officeDocument/2006/relationships/image" Target="../media/image5.png"/><Relationship Id="rId22" Type="http://schemas.openxmlformats.org/officeDocument/2006/relationships/customXml" Target="../ink/ink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735711"/>
            <a:ext cx="3937000" cy="1935571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Capstone Project Findings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Report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5722" y="4372043"/>
            <a:ext cx="2355130" cy="1189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Garvish Patel</a:t>
            </a:r>
          </a:p>
          <a:p>
            <a:pPr marL="0" indent="0">
              <a:buNone/>
            </a:pPr>
            <a:r>
              <a:rPr lang="en-US" sz="2000" dirty="0"/>
              <a:t>4/15/24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573125" y="1059301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663125" y="879301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seems to be of most relevance remaining in top 3</a:t>
            </a:r>
          </a:p>
          <a:p>
            <a:r>
              <a:rPr lang="en-US" dirty="0"/>
              <a:t>MySQL and MS SQL server predicted to be of less use in the coming year</a:t>
            </a:r>
          </a:p>
          <a:p>
            <a:r>
              <a:rPr lang="en-US" dirty="0"/>
              <a:t>DynamoDB has booted out Oracle for 10</a:t>
            </a:r>
            <a:r>
              <a:rPr lang="en-US" baseline="30000" dirty="0"/>
              <a:t>th</a:t>
            </a:r>
            <a:r>
              <a:rPr lang="en-US" dirty="0"/>
              <a:t> place</a:t>
            </a:r>
          </a:p>
          <a:p>
            <a:r>
              <a:rPr lang="en-US" dirty="0"/>
              <a:t>MySQL still remains in the top 5, could become a prominent tool again in the near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had a bigger difference with MS SQL Server compared to PostgreSQL with MongoDB</a:t>
            </a:r>
          </a:p>
          <a:p>
            <a:r>
              <a:rPr lang="en-US" dirty="0"/>
              <a:t>May be difficult to transition from current commonly used databases </a:t>
            </a:r>
          </a:p>
          <a:p>
            <a:r>
              <a:rPr lang="en-US" dirty="0"/>
              <a:t>Not suitable for multi-item or cross tables transactions</a:t>
            </a:r>
          </a:p>
          <a:p>
            <a:r>
              <a:rPr lang="en-US" dirty="0"/>
              <a:t>Tools that satisfy the basic requirements of data analysis will remain useful for practical teaching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 tooltip="GitHub Link"/>
              </a:rPr>
              <a:t>https://github.com/g-v1sh/JDA_Activities/blob/main/Building%20a%20dashboard%20with%20IBM%20Cognos%20Analytics.pdf</a:t>
            </a:r>
            <a:br>
              <a:rPr lang="en-US" sz="2200" dirty="0">
                <a:hlinkClick r:id="rId2" tooltip="GitHub Link"/>
              </a:rPr>
            </a:b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8185A-33C5-F300-AFEC-4A9775B5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180"/>
            <a:ext cx="6778463" cy="4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83832-C806-1CC1-C100-B3D54835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270"/>
            <a:ext cx="6864350" cy="4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8BF4A-F8BB-598C-103E-D1A2AD2E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0086"/>
            <a:ext cx="7219607" cy="43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Impact of changes of commonly used languages/databases/platforms/web frames</a:t>
            </a:r>
          </a:p>
          <a:p>
            <a:r>
              <a:rPr lang="en-US" dirty="0"/>
              <a:t>How long will the predicted tools remain relevant 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guarantee of tools prominently being in use</a:t>
            </a:r>
          </a:p>
          <a:p>
            <a:r>
              <a:rPr lang="en-US" dirty="0"/>
              <a:t>Huge prominence of usage in region such as India and America</a:t>
            </a:r>
          </a:p>
          <a:p>
            <a:r>
              <a:rPr lang="en-US" dirty="0"/>
              <a:t>Men are still prominently more knowledgeable in this field</a:t>
            </a:r>
          </a:p>
          <a:p>
            <a:r>
              <a:rPr lang="en-US" dirty="0"/>
              <a:t>Smaller/newer skills/tools are becoming more popular and in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focus on the ability of understanding core concepts rather than memorizing syntax</a:t>
            </a:r>
          </a:p>
          <a:p>
            <a:r>
              <a:rPr lang="en-US" dirty="0"/>
              <a:t>Open more job opportunities in regions of lesser tech use </a:t>
            </a:r>
          </a:p>
          <a:p>
            <a:r>
              <a:rPr lang="en-US" dirty="0"/>
              <a:t>Woman may not feel comfortable in such environments </a:t>
            </a:r>
          </a:p>
          <a:p>
            <a:r>
              <a:rPr lang="en-US" dirty="0"/>
              <a:t>Hire based on adaptability instead of length of experience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Technologies will always be on-going and requiring users to be up-to-date</a:t>
            </a:r>
          </a:p>
          <a:p>
            <a:r>
              <a:rPr lang="en-US" dirty="0"/>
              <a:t>Spreading knowledge and skills through-out regions can help grow communities </a:t>
            </a:r>
          </a:p>
          <a:p>
            <a:r>
              <a:rPr lang="en-US" dirty="0"/>
              <a:t>Focus on the concepts of data analysis and popularity of tools secondary</a:t>
            </a:r>
          </a:p>
          <a:p>
            <a:r>
              <a:rPr lang="en-US" dirty="0"/>
              <a:t>Predictions and Estimations help provide an idea but results are not guaranteed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0EA91-E42C-E6CB-E7C1-CC478BBA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81" y="1708614"/>
            <a:ext cx="9867797" cy="41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850" y="1589373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hlinkClick r:id="rId3" action="ppaction://hlinksldjump"/>
              </a:rPr>
              <a:t>Executive Summary</a:t>
            </a:r>
            <a:endParaRPr lang="en-US" sz="2200" dirty="0"/>
          </a:p>
          <a:p>
            <a:r>
              <a:rPr lang="en-US" sz="2200" dirty="0">
                <a:hlinkClick r:id="rId4" action="ppaction://hlinksldjump"/>
              </a:rPr>
              <a:t>Introduction</a:t>
            </a:r>
            <a:endParaRPr lang="en-US" sz="2200" dirty="0"/>
          </a:p>
          <a:p>
            <a:r>
              <a:rPr lang="en-US" sz="2200" dirty="0">
                <a:hlinkClick r:id="rId5" action="ppaction://hlinksldjump"/>
              </a:rPr>
              <a:t>Methodology</a:t>
            </a:r>
            <a:endParaRPr lang="en-US" sz="2200" dirty="0"/>
          </a:p>
          <a:p>
            <a:r>
              <a:rPr lang="en-US" sz="2200" dirty="0">
                <a:hlinkClick r:id="rId6" action="ppaction://hlinksldjump"/>
              </a:rPr>
              <a:t>Results</a:t>
            </a:r>
            <a:endParaRPr lang="en-US" sz="2200" dirty="0"/>
          </a:p>
          <a:p>
            <a:pPr lvl="1"/>
            <a:r>
              <a:rPr lang="en-US" sz="1800" dirty="0">
                <a:hlinkClick r:id="rId7" action="ppaction://hlinksldjump"/>
              </a:rPr>
              <a:t>Visualization – Charts</a:t>
            </a:r>
            <a:endParaRPr lang="en-US" sz="1800" dirty="0"/>
          </a:p>
          <a:p>
            <a:pPr lvl="1"/>
            <a:r>
              <a:rPr lang="en-US" sz="1800" dirty="0">
                <a:hlinkClick r:id="rId8" action="ppaction://hlinksldjump"/>
              </a:rPr>
              <a:t>Dashboard</a:t>
            </a:r>
            <a:endParaRPr lang="en-US" sz="1800" dirty="0"/>
          </a:p>
          <a:p>
            <a:r>
              <a:rPr lang="en-US" sz="2200" dirty="0">
                <a:hlinkClick r:id="rId9" action="ppaction://hlinksldjump"/>
              </a:rPr>
              <a:t>Discussion</a:t>
            </a:r>
            <a:endParaRPr lang="en-US" sz="2200" dirty="0"/>
          </a:p>
          <a:p>
            <a:pPr lvl="1"/>
            <a:r>
              <a:rPr lang="en-US" sz="1800" dirty="0">
                <a:hlinkClick r:id="rId10" action="ppaction://hlinksldjump"/>
              </a:rPr>
              <a:t>Findings &amp; Implications</a:t>
            </a:r>
            <a:endParaRPr lang="en-US" sz="1800" dirty="0"/>
          </a:p>
          <a:p>
            <a:r>
              <a:rPr lang="en-US" sz="2200" dirty="0">
                <a:hlinkClick r:id="rId11" action="ppaction://hlinksldjump"/>
              </a:rPr>
              <a:t>Conclusion</a:t>
            </a:r>
            <a:endParaRPr lang="en-US" sz="2200" dirty="0"/>
          </a:p>
          <a:p>
            <a:r>
              <a:rPr lang="en-US" sz="2200" dirty="0">
                <a:hlinkClick r:id="rId12" action="ppaction://hlinksldjump"/>
              </a:rPr>
              <a:t>Appendix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DBA10-7C7E-7988-41ED-EDB919AF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3" y="1533161"/>
            <a:ext cx="10525371" cy="45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Visualization of common tools used for SD</a:t>
            </a:r>
          </a:p>
          <a:p>
            <a:r>
              <a:rPr lang="en-US" sz="2200" dirty="0"/>
              <a:t>Finding trends in Dataset for;</a:t>
            </a:r>
          </a:p>
          <a:p>
            <a:pPr lvl="1"/>
            <a:r>
              <a:rPr lang="en-US" sz="1800" dirty="0"/>
              <a:t>Current Technology Usage,</a:t>
            </a:r>
          </a:p>
          <a:p>
            <a:pPr lvl="1"/>
            <a:r>
              <a:rPr lang="en-US" sz="1800" dirty="0"/>
              <a:t>Future Technology Usage, and</a:t>
            </a:r>
          </a:p>
          <a:p>
            <a:pPr lvl="1"/>
            <a:r>
              <a:rPr lang="en-US" sz="1800" dirty="0"/>
              <a:t>Demographics</a:t>
            </a:r>
          </a:p>
          <a:p>
            <a:r>
              <a:rPr lang="en-US" sz="2200" dirty="0"/>
              <a:t>Current most used Languages, Databases, Platforms, and Web Frames</a:t>
            </a:r>
          </a:p>
          <a:p>
            <a:r>
              <a:rPr lang="en-US" sz="2200" dirty="0"/>
              <a:t>Predicted desired Languages, Databases, Platforms and Web Frames</a:t>
            </a:r>
          </a:p>
          <a:p>
            <a:r>
              <a:rPr lang="en-US" sz="2200" dirty="0"/>
              <a:t>Regions in the world that study is based on by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Dashboard analyzing current trends for software development</a:t>
            </a:r>
          </a:p>
          <a:p>
            <a:r>
              <a:rPr lang="en-US" sz="2200" dirty="0"/>
              <a:t>Dashboard predicting desired trends for software development</a:t>
            </a:r>
          </a:p>
          <a:p>
            <a:r>
              <a:rPr lang="en-US" sz="2200" dirty="0"/>
              <a:t>Identifies possible required skills and area of use </a:t>
            </a:r>
          </a:p>
          <a:p>
            <a:r>
              <a:rPr lang="en-US" sz="2200" dirty="0"/>
              <a:t>Responsive real-time comparisons </a:t>
            </a:r>
          </a:p>
          <a:p>
            <a:pPr lvl="1"/>
            <a:r>
              <a:rPr lang="en-US" sz="1800" dirty="0"/>
              <a:t>Based on Gender</a:t>
            </a:r>
          </a:p>
          <a:p>
            <a:pPr lvl="1"/>
            <a:r>
              <a:rPr lang="en-US" sz="1800" dirty="0"/>
              <a:t>Based on Region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Source</a:t>
            </a:r>
          </a:p>
          <a:p>
            <a:pPr lvl="1"/>
            <a:r>
              <a:rPr lang="en-US" sz="1800" dirty="0"/>
              <a:t>m5_survey_data_technologies_normalised.csv</a:t>
            </a:r>
          </a:p>
          <a:p>
            <a:pPr lvl="1"/>
            <a:r>
              <a:rPr lang="en-US" sz="1800" dirty="0"/>
              <a:t>m5_survey_data_demographics.csv</a:t>
            </a:r>
          </a:p>
          <a:p>
            <a:r>
              <a:rPr lang="en-US" sz="2200" dirty="0"/>
              <a:t>Data Cleaning</a:t>
            </a:r>
          </a:p>
          <a:p>
            <a:pPr lvl="1"/>
            <a:r>
              <a:rPr lang="en-US" sz="1800" dirty="0"/>
              <a:t>Removal of blank values 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Visualization </a:t>
            </a:r>
          </a:p>
          <a:p>
            <a:pPr lvl="1"/>
            <a:r>
              <a:rPr lang="en-US" sz="1800" dirty="0"/>
              <a:t>Dashboards</a:t>
            </a:r>
          </a:p>
          <a:p>
            <a:pPr lvl="1"/>
            <a:r>
              <a:rPr lang="en-US" sz="1800" dirty="0"/>
              <a:t>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19B6A0-3D4F-A245-9463-2173BE29D5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LANGUAGE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Graphs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Findings and Implications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Graphs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Findings and Implications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18DDA-BE0A-A84F-1996-F8D29196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10754"/>
            <a:ext cx="5045938" cy="2850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B5CCD-39CE-CE1A-FE3E-58A135332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06661"/>
            <a:ext cx="4618487" cy="26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is predicted to be more of use compared to its current popularity </a:t>
            </a:r>
          </a:p>
          <a:p>
            <a:r>
              <a:rPr lang="en-US" dirty="0"/>
              <a:t>JavaScript and HTML/CSS prove to be relevant in the coming year </a:t>
            </a:r>
          </a:p>
          <a:p>
            <a:r>
              <a:rPr lang="en-US" dirty="0"/>
              <a:t>C++ and PHP are predicted not to be in the top 10 next year</a:t>
            </a:r>
          </a:p>
          <a:p>
            <a:r>
              <a:rPr lang="en-US" dirty="0"/>
              <a:t>Bash/Shell/</a:t>
            </a:r>
            <a:r>
              <a:rPr lang="en-US" dirty="0" err="1"/>
              <a:t>Powershell</a:t>
            </a:r>
            <a:r>
              <a:rPr lang="en-US" dirty="0"/>
              <a:t> has lost relevance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is still an essential requirement for in-demand languages</a:t>
            </a:r>
          </a:p>
          <a:p>
            <a:r>
              <a:rPr lang="en-US" dirty="0"/>
              <a:t>Web Development seems to be a strong requirement </a:t>
            </a:r>
          </a:p>
          <a:p>
            <a:r>
              <a:rPr lang="en-US" dirty="0"/>
              <a:t>New stronger, better, faster, easier languages will be required to know for new programmers</a:t>
            </a:r>
          </a:p>
          <a:p>
            <a:r>
              <a:rPr lang="en-US" dirty="0"/>
              <a:t>Newer, better tools introduced eliminates use for unpopular ones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88846-6C05-2676-5BFB-483865CD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315" y="2321214"/>
            <a:ext cx="4564634" cy="2456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BD71B3-F439-CF5B-2D3C-A131984C4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7" y="2327564"/>
            <a:ext cx="4564634" cy="23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782</Words>
  <Application>Microsoft Macintosh PowerPoint</Application>
  <PresentationFormat>Widescreen</PresentationFormat>
  <Paragraphs>130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Capstone Project Findings Report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Garvish Patel</cp:lastModifiedBy>
  <cp:revision>24</cp:revision>
  <dcterms:created xsi:type="dcterms:W3CDTF">2020-10-28T18:29:43Z</dcterms:created>
  <dcterms:modified xsi:type="dcterms:W3CDTF">2024-04-12T15:24:18Z</dcterms:modified>
</cp:coreProperties>
</file>