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09" r:id="rId2"/>
    <p:sldId id="364" r:id="rId3"/>
    <p:sldId id="327" r:id="rId4"/>
    <p:sldId id="401" r:id="rId5"/>
    <p:sldId id="415" r:id="rId6"/>
    <p:sldId id="407" r:id="rId7"/>
    <p:sldId id="341" r:id="rId8"/>
    <p:sldId id="394" r:id="rId9"/>
    <p:sldId id="331" r:id="rId10"/>
    <p:sldId id="342" r:id="rId11"/>
    <p:sldId id="343" r:id="rId12"/>
    <p:sldId id="356" r:id="rId13"/>
    <p:sldId id="361" r:id="rId14"/>
    <p:sldId id="333" r:id="rId15"/>
    <p:sldId id="336" r:id="rId16"/>
    <p:sldId id="402" r:id="rId17"/>
    <p:sldId id="369" r:id="rId18"/>
    <p:sldId id="371" r:id="rId19"/>
    <p:sldId id="337" r:id="rId20"/>
    <p:sldId id="348" r:id="rId21"/>
    <p:sldId id="413" r:id="rId22"/>
    <p:sldId id="366" r:id="rId23"/>
    <p:sldId id="405" r:id="rId24"/>
    <p:sldId id="373" r:id="rId25"/>
    <p:sldId id="375" r:id="rId26"/>
    <p:sldId id="376" r:id="rId27"/>
    <p:sldId id="377" r:id="rId28"/>
    <p:sldId id="378" r:id="rId29"/>
    <p:sldId id="379" r:id="rId30"/>
    <p:sldId id="367" r:id="rId31"/>
    <p:sldId id="381" r:id="rId32"/>
    <p:sldId id="383" r:id="rId33"/>
    <p:sldId id="386" r:id="rId34"/>
    <p:sldId id="416" r:id="rId35"/>
    <p:sldId id="398" r:id="rId36"/>
    <p:sldId id="391" r:id="rId37"/>
    <p:sldId id="392" r:id="rId38"/>
    <p:sldId id="400" r:id="rId39"/>
    <p:sldId id="414" r:id="rId40"/>
    <p:sldId id="417" r:id="rId4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1892" autoAdjust="0"/>
  </p:normalViewPr>
  <p:slideViewPr>
    <p:cSldViewPr snapToGrid="0">
      <p:cViewPr varScale="1">
        <p:scale>
          <a:sx n="88" d="100"/>
          <a:sy n="88" d="100"/>
        </p:scale>
        <p:origin x="39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A0E5C4-E624-494C-A575-2E4F1061072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6FA8FA80-CCC2-431D-8218-FBF1823E3F52}">
      <dgm:prSet custT="1"/>
      <dgm:spPr/>
      <dgm:t>
        <a:bodyPr/>
        <a:lstStyle/>
        <a:p>
          <a:pPr rtl="0"/>
          <a:r>
            <a:rPr lang="es-CL" sz="1800" b="1" dirty="0" smtClean="0"/>
            <a:t>Introducción</a:t>
          </a:r>
          <a:endParaRPr lang="en-US" sz="1800" b="1" dirty="0"/>
        </a:p>
      </dgm:t>
    </dgm:pt>
    <dgm:pt modelId="{36DC96CF-1FEE-4A78-A932-3A595044D6C0}" type="parTrans" cxnId="{3CE0AFFF-4B7F-4CAD-8355-CE300346DDE2}">
      <dgm:prSet/>
      <dgm:spPr/>
      <dgm:t>
        <a:bodyPr/>
        <a:lstStyle/>
        <a:p>
          <a:endParaRPr lang="es-ES" sz="2000" b="1"/>
        </a:p>
      </dgm:t>
    </dgm:pt>
    <dgm:pt modelId="{3641D089-A92F-4952-81C2-5261D57AB9A5}" type="sibTrans" cxnId="{3CE0AFFF-4B7F-4CAD-8355-CE300346DDE2}">
      <dgm:prSet/>
      <dgm:spPr/>
      <dgm:t>
        <a:bodyPr/>
        <a:lstStyle/>
        <a:p>
          <a:endParaRPr lang="es-ES" sz="2000" b="1"/>
        </a:p>
      </dgm:t>
    </dgm:pt>
    <dgm:pt modelId="{A4D2C549-8458-4CC7-BC0F-DB7F7168A91D}">
      <dgm:prSet custT="1"/>
      <dgm:spPr/>
      <dgm:t>
        <a:bodyPr/>
        <a:lstStyle/>
        <a:p>
          <a:pPr rtl="0"/>
          <a:r>
            <a:rPr lang="es-CL" sz="1800" b="1" smtClean="0"/>
            <a:t>Antecedentes generales</a:t>
          </a:r>
          <a:endParaRPr lang="en-US" sz="1800" b="1"/>
        </a:p>
      </dgm:t>
    </dgm:pt>
    <dgm:pt modelId="{CA82B473-12BA-4FDB-8E5E-B4C16B31961E}" type="parTrans" cxnId="{4FBA2999-9945-4AC7-82F5-C66B8108927D}">
      <dgm:prSet/>
      <dgm:spPr/>
      <dgm:t>
        <a:bodyPr/>
        <a:lstStyle/>
        <a:p>
          <a:endParaRPr lang="es-ES" sz="2000" b="1"/>
        </a:p>
      </dgm:t>
    </dgm:pt>
    <dgm:pt modelId="{2AFE0ECB-8B92-4147-A809-5BAFAED09B47}" type="sibTrans" cxnId="{4FBA2999-9945-4AC7-82F5-C66B8108927D}">
      <dgm:prSet/>
      <dgm:spPr/>
      <dgm:t>
        <a:bodyPr/>
        <a:lstStyle/>
        <a:p>
          <a:endParaRPr lang="es-ES" sz="2000" b="1"/>
        </a:p>
      </dgm:t>
    </dgm:pt>
    <dgm:pt modelId="{73C51980-C9DD-4B1D-A8E8-9C1C456133A0}">
      <dgm:prSet custT="1"/>
      <dgm:spPr/>
      <dgm:t>
        <a:bodyPr/>
        <a:lstStyle/>
        <a:p>
          <a:pPr rtl="0"/>
          <a:r>
            <a:rPr lang="es-CL" sz="1800" b="1" smtClean="0"/>
            <a:t>Metodología </a:t>
          </a:r>
          <a:endParaRPr lang="en-US" sz="1800" b="1"/>
        </a:p>
      </dgm:t>
    </dgm:pt>
    <dgm:pt modelId="{CE935BDA-7303-4570-A3C9-DAB6051DC62A}" type="parTrans" cxnId="{AD34AFAF-1725-4279-9348-038BB29B1924}">
      <dgm:prSet/>
      <dgm:spPr/>
      <dgm:t>
        <a:bodyPr/>
        <a:lstStyle/>
        <a:p>
          <a:endParaRPr lang="es-ES" sz="2000" b="1"/>
        </a:p>
      </dgm:t>
    </dgm:pt>
    <dgm:pt modelId="{4EBCCAB5-E0B7-40F8-8445-745357D9B036}" type="sibTrans" cxnId="{AD34AFAF-1725-4279-9348-038BB29B1924}">
      <dgm:prSet/>
      <dgm:spPr/>
      <dgm:t>
        <a:bodyPr/>
        <a:lstStyle/>
        <a:p>
          <a:endParaRPr lang="es-ES" sz="2000" b="1"/>
        </a:p>
      </dgm:t>
    </dgm:pt>
    <dgm:pt modelId="{374A069D-07E1-44EE-AA29-506DC26BA4B7}">
      <dgm:prSet custT="1"/>
      <dgm:spPr/>
      <dgm:t>
        <a:bodyPr/>
        <a:lstStyle/>
        <a:p>
          <a:pPr rtl="0"/>
          <a:r>
            <a:rPr lang="es-CL" sz="1800" b="1" smtClean="0"/>
            <a:t>Resultados </a:t>
          </a:r>
          <a:endParaRPr lang="en-US" sz="1800" b="1"/>
        </a:p>
      </dgm:t>
    </dgm:pt>
    <dgm:pt modelId="{F7C317F4-FF95-4E00-AABF-B365DD090E53}" type="parTrans" cxnId="{33E65E3F-402D-48FB-BABB-C6E45B60045B}">
      <dgm:prSet/>
      <dgm:spPr/>
      <dgm:t>
        <a:bodyPr/>
        <a:lstStyle/>
        <a:p>
          <a:endParaRPr lang="es-ES" sz="2000" b="1"/>
        </a:p>
      </dgm:t>
    </dgm:pt>
    <dgm:pt modelId="{F7D37C49-2F80-4039-B79D-F6ED556BB813}" type="sibTrans" cxnId="{33E65E3F-402D-48FB-BABB-C6E45B60045B}">
      <dgm:prSet/>
      <dgm:spPr/>
      <dgm:t>
        <a:bodyPr/>
        <a:lstStyle/>
        <a:p>
          <a:endParaRPr lang="es-ES" sz="2000" b="1"/>
        </a:p>
      </dgm:t>
    </dgm:pt>
    <dgm:pt modelId="{970206E6-A6A4-4B6B-8A6F-9A547EAF4F7C}">
      <dgm:prSet custT="1"/>
      <dgm:spPr/>
      <dgm:t>
        <a:bodyPr/>
        <a:lstStyle/>
        <a:p>
          <a:pPr rtl="0"/>
          <a:r>
            <a:rPr lang="es-CL" sz="1800" b="1" dirty="0" smtClean="0"/>
            <a:t>Conclusiones</a:t>
          </a:r>
          <a:endParaRPr lang="en-US" sz="1800" b="1" dirty="0"/>
        </a:p>
      </dgm:t>
    </dgm:pt>
    <dgm:pt modelId="{E8756065-2556-44DF-98A0-17E5D2BCB9D9}" type="parTrans" cxnId="{BD7CDAE6-29E5-46A8-A030-FA6211825F44}">
      <dgm:prSet/>
      <dgm:spPr/>
      <dgm:t>
        <a:bodyPr/>
        <a:lstStyle/>
        <a:p>
          <a:endParaRPr lang="es-ES" sz="2000" b="1"/>
        </a:p>
      </dgm:t>
    </dgm:pt>
    <dgm:pt modelId="{64FFFF3B-B85D-4F2A-BEE7-D5DEF58A9638}" type="sibTrans" cxnId="{BD7CDAE6-29E5-46A8-A030-FA6211825F44}">
      <dgm:prSet/>
      <dgm:spPr/>
      <dgm:t>
        <a:bodyPr/>
        <a:lstStyle/>
        <a:p>
          <a:endParaRPr lang="es-ES" sz="2000" b="1"/>
        </a:p>
      </dgm:t>
    </dgm:pt>
    <dgm:pt modelId="{6E6109F0-E3E6-4FDB-AA6F-F0F4011E84CC}" type="pres">
      <dgm:prSet presAssocID="{26A0E5C4-E624-494C-A575-2E4F1061072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97540E48-E938-438A-944E-08B1A761AE7E}" type="pres">
      <dgm:prSet presAssocID="{6FA8FA80-CCC2-431D-8218-FBF1823E3F52}" presName="composite" presStyleCnt="0"/>
      <dgm:spPr/>
    </dgm:pt>
    <dgm:pt modelId="{41D15958-3ECF-40D5-B942-5E60C72D10D6}" type="pres">
      <dgm:prSet presAssocID="{6FA8FA80-CCC2-431D-8218-FBF1823E3F52}" presName="bentUpArrow1" presStyleLbl="alignImgPlace1" presStyleIdx="0" presStyleCnt="4"/>
      <dgm:spPr/>
    </dgm:pt>
    <dgm:pt modelId="{FDA1DE00-364E-4F53-9DD6-F088A44F312D}" type="pres">
      <dgm:prSet presAssocID="{6FA8FA80-CCC2-431D-8218-FBF1823E3F52}" presName="ParentText" presStyleLbl="node1" presStyleIdx="0" presStyleCnt="5" custScaleX="1301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D0C13B-9F12-4C7C-BDB2-36F6386E4E5C}" type="pres">
      <dgm:prSet presAssocID="{6FA8FA80-CCC2-431D-8218-FBF1823E3F52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ACC822A-9396-4E58-BB85-DC340F234560}" type="pres">
      <dgm:prSet presAssocID="{3641D089-A92F-4952-81C2-5261D57AB9A5}" presName="sibTrans" presStyleCnt="0"/>
      <dgm:spPr/>
    </dgm:pt>
    <dgm:pt modelId="{2D6DFFEC-70A2-4E29-8A5E-B00A54F33A7B}" type="pres">
      <dgm:prSet presAssocID="{A4D2C549-8458-4CC7-BC0F-DB7F7168A91D}" presName="composite" presStyleCnt="0"/>
      <dgm:spPr/>
    </dgm:pt>
    <dgm:pt modelId="{2BAB50B0-3473-4B3B-99DC-F68155FC4E29}" type="pres">
      <dgm:prSet presAssocID="{A4D2C549-8458-4CC7-BC0F-DB7F7168A91D}" presName="bentUpArrow1" presStyleLbl="alignImgPlace1" presStyleIdx="1" presStyleCnt="4"/>
      <dgm:spPr/>
    </dgm:pt>
    <dgm:pt modelId="{A91F5EFF-443B-4877-BF87-2005153A631E}" type="pres">
      <dgm:prSet presAssocID="{A4D2C549-8458-4CC7-BC0F-DB7F7168A91D}" presName="ParentText" presStyleLbl="node1" presStyleIdx="1" presStyleCnt="5" custScaleX="1301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6B87CB2-6ED8-4849-8B19-C3A033FE7D64}" type="pres">
      <dgm:prSet presAssocID="{A4D2C549-8458-4CC7-BC0F-DB7F7168A91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49CFFCC8-2B61-44A3-A3BC-CE764B28D3A1}" type="pres">
      <dgm:prSet presAssocID="{2AFE0ECB-8B92-4147-A809-5BAFAED09B47}" presName="sibTrans" presStyleCnt="0"/>
      <dgm:spPr/>
    </dgm:pt>
    <dgm:pt modelId="{A4F775D0-2BFE-4EC2-A787-9D6199D17F24}" type="pres">
      <dgm:prSet presAssocID="{73C51980-C9DD-4B1D-A8E8-9C1C456133A0}" presName="composite" presStyleCnt="0"/>
      <dgm:spPr/>
    </dgm:pt>
    <dgm:pt modelId="{7E3044E2-17E9-4015-9821-A63F712A3EFA}" type="pres">
      <dgm:prSet presAssocID="{73C51980-C9DD-4B1D-A8E8-9C1C456133A0}" presName="bentUpArrow1" presStyleLbl="alignImgPlace1" presStyleIdx="2" presStyleCnt="4"/>
      <dgm:spPr/>
    </dgm:pt>
    <dgm:pt modelId="{0D39FAFB-9AEE-4484-BDBE-B272B50E779D}" type="pres">
      <dgm:prSet presAssocID="{73C51980-C9DD-4B1D-A8E8-9C1C456133A0}" presName="ParentText" presStyleLbl="node1" presStyleIdx="2" presStyleCnt="5" custScaleX="1301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4469A1-63E5-40F3-AD50-281CA61BF0CE}" type="pres">
      <dgm:prSet presAssocID="{73C51980-C9DD-4B1D-A8E8-9C1C456133A0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14B5FC84-9CC4-45C1-B64E-3DD6F6BB07A8}" type="pres">
      <dgm:prSet presAssocID="{4EBCCAB5-E0B7-40F8-8445-745357D9B036}" presName="sibTrans" presStyleCnt="0"/>
      <dgm:spPr/>
    </dgm:pt>
    <dgm:pt modelId="{6914C57A-A402-4334-8CAB-3B12C7D9F371}" type="pres">
      <dgm:prSet presAssocID="{374A069D-07E1-44EE-AA29-506DC26BA4B7}" presName="composite" presStyleCnt="0"/>
      <dgm:spPr/>
    </dgm:pt>
    <dgm:pt modelId="{7F20AFD3-E67F-4DDF-AA79-E5B38D6DF2E3}" type="pres">
      <dgm:prSet presAssocID="{374A069D-07E1-44EE-AA29-506DC26BA4B7}" presName="bentUpArrow1" presStyleLbl="alignImgPlace1" presStyleIdx="3" presStyleCnt="4"/>
      <dgm:spPr/>
    </dgm:pt>
    <dgm:pt modelId="{6CB59BC9-9ADB-462F-80F1-E421CCF84A5D}" type="pres">
      <dgm:prSet presAssocID="{374A069D-07E1-44EE-AA29-506DC26BA4B7}" presName="ParentText" presStyleLbl="node1" presStyleIdx="3" presStyleCnt="5" custScaleX="1301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7BB6C5-C3C7-4781-82AF-A7F4D7482018}" type="pres">
      <dgm:prSet presAssocID="{374A069D-07E1-44EE-AA29-506DC26BA4B7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EF4907DE-5494-45AB-8B0E-F55E9DB25F92}" type="pres">
      <dgm:prSet presAssocID="{F7D37C49-2F80-4039-B79D-F6ED556BB813}" presName="sibTrans" presStyleCnt="0"/>
      <dgm:spPr/>
    </dgm:pt>
    <dgm:pt modelId="{174C189F-D5DA-4444-AB35-9FB5A06D8BE2}" type="pres">
      <dgm:prSet presAssocID="{970206E6-A6A4-4B6B-8A6F-9A547EAF4F7C}" presName="composite" presStyleCnt="0"/>
      <dgm:spPr/>
    </dgm:pt>
    <dgm:pt modelId="{860D5C83-A4DE-4171-8645-049CC285F5EA}" type="pres">
      <dgm:prSet presAssocID="{970206E6-A6A4-4B6B-8A6F-9A547EAF4F7C}" presName="ParentText" presStyleLbl="node1" presStyleIdx="4" presStyleCnt="5" custScaleX="1301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3E65E3F-402D-48FB-BABB-C6E45B60045B}" srcId="{26A0E5C4-E624-494C-A575-2E4F10610726}" destId="{374A069D-07E1-44EE-AA29-506DC26BA4B7}" srcOrd="3" destOrd="0" parTransId="{F7C317F4-FF95-4E00-AABF-B365DD090E53}" sibTransId="{F7D37C49-2F80-4039-B79D-F6ED556BB813}"/>
    <dgm:cxn modelId="{9841F5C7-3E3B-4346-A6E3-E09975B846B0}" type="presOf" srcId="{26A0E5C4-E624-494C-A575-2E4F10610726}" destId="{6E6109F0-E3E6-4FDB-AA6F-F0F4011E84CC}" srcOrd="0" destOrd="0" presId="urn:microsoft.com/office/officeart/2005/8/layout/StepDownProcess"/>
    <dgm:cxn modelId="{75F31ECB-ECC9-41C2-B606-4E59C498B25F}" type="presOf" srcId="{6FA8FA80-CCC2-431D-8218-FBF1823E3F52}" destId="{FDA1DE00-364E-4F53-9DD6-F088A44F312D}" srcOrd="0" destOrd="0" presId="urn:microsoft.com/office/officeart/2005/8/layout/StepDownProcess"/>
    <dgm:cxn modelId="{4FBA2999-9945-4AC7-82F5-C66B8108927D}" srcId="{26A0E5C4-E624-494C-A575-2E4F10610726}" destId="{A4D2C549-8458-4CC7-BC0F-DB7F7168A91D}" srcOrd="1" destOrd="0" parTransId="{CA82B473-12BA-4FDB-8E5E-B4C16B31961E}" sibTransId="{2AFE0ECB-8B92-4147-A809-5BAFAED09B47}"/>
    <dgm:cxn modelId="{3CE0AFFF-4B7F-4CAD-8355-CE300346DDE2}" srcId="{26A0E5C4-E624-494C-A575-2E4F10610726}" destId="{6FA8FA80-CCC2-431D-8218-FBF1823E3F52}" srcOrd="0" destOrd="0" parTransId="{36DC96CF-1FEE-4A78-A932-3A595044D6C0}" sibTransId="{3641D089-A92F-4952-81C2-5261D57AB9A5}"/>
    <dgm:cxn modelId="{AD34AFAF-1725-4279-9348-038BB29B1924}" srcId="{26A0E5C4-E624-494C-A575-2E4F10610726}" destId="{73C51980-C9DD-4B1D-A8E8-9C1C456133A0}" srcOrd="2" destOrd="0" parTransId="{CE935BDA-7303-4570-A3C9-DAB6051DC62A}" sibTransId="{4EBCCAB5-E0B7-40F8-8445-745357D9B036}"/>
    <dgm:cxn modelId="{BD7CDAE6-29E5-46A8-A030-FA6211825F44}" srcId="{26A0E5C4-E624-494C-A575-2E4F10610726}" destId="{970206E6-A6A4-4B6B-8A6F-9A547EAF4F7C}" srcOrd="4" destOrd="0" parTransId="{E8756065-2556-44DF-98A0-17E5D2BCB9D9}" sibTransId="{64FFFF3B-B85D-4F2A-BEE7-D5DEF58A9638}"/>
    <dgm:cxn modelId="{4A4D4266-E198-4C9A-B7E3-5A962B3C24D6}" type="presOf" srcId="{73C51980-C9DD-4B1D-A8E8-9C1C456133A0}" destId="{0D39FAFB-9AEE-4484-BDBE-B272B50E779D}" srcOrd="0" destOrd="0" presId="urn:microsoft.com/office/officeart/2005/8/layout/StepDownProcess"/>
    <dgm:cxn modelId="{476D9097-B216-468C-85F8-57FCCAFC1D66}" type="presOf" srcId="{970206E6-A6A4-4B6B-8A6F-9A547EAF4F7C}" destId="{860D5C83-A4DE-4171-8645-049CC285F5EA}" srcOrd="0" destOrd="0" presId="urn:microsoft.com/office/officeart/2005/8/layout/StepDownProcess"/>
    <dgm:cxn modelId="{26D49255-55DA-4610-B225-D1C193D04812}" type="presOf" srcId="{374A069D-07E1-44EE-AA29-506DC26BA4B7}" destId="{6CB59BC9-9ADB-462F-80F1-E421CCF84A5D}" srcOrd="0" destOrd="0" presId="urn:microsoft.com/office/officeart/2005/8/layout/StepDownProcess"/>
    <dgm:cxn modelId="{7CDAE38D-4382-4939-A7C4-952D73106084}" type="presOf" srcId="{A4D2C549-8458-4CC7-BC0F-DB7F7168A91D}" destId="{A91F5EFF-443B-4877-BF87-2005153A631E}" srcOrd="0" destOrd="0" presId="urn:microsoft.com/office/officeart/2005/8/layout/StepDownProcess"/>
    <dgm:cxn modelId="{C72CCD73-4499-42BB-AC02-27AB1032DF85}" type="presParOf" srcId="{6E6109F0-E3E6-4FDB-AA6F-F0F4011E84CC}" destId="{97540E48-E938-438A-944E-08B1A761AE7E}" srcOrd="0" destOrd="0" presId="urn:microsoft.com/office/officeart/2005/8/layout/StepDownProcess"/>
    <dgm:cxn modelId="{7CC8F89A-5059-4274-B05A-2A2DC74A0123}" type="presParOf" srcId="{97540E48-E938-438A-944E-08B1A761AE7E}" destId="{41D15958-3ECF-40D5-B942-5E60C72D10D6}" srcOrd="0" destOrd="0" presId="urn:microsoft.com/office/officeart/2005/8/layout/StepDownProcess"/>
    <dgm:cxn modelId="{7605B1E0-4918-4789-8C05-3218F504778A}" type="presParOf" srcId="{97540E48-E938-438A-944E-08B1A761AE7E}" destId="{FDA1DE00-364E-4F53-9DD6-F088A44F312D}" srcOrd="1" destOrd="0" presId="urn:microsoft.com/office/officeart/2005/8/layout/StepDownProcess"/>
    <dgm:cxn modelId="{475779F2-9144-44AA-9EE6-347220CF3430}" type="presParOf" srcId="{97540E48-E938-438A-944E-08B1A761AE7E}" destId="{12D0C13B-9F12-4C7C-BDB2-36F6386E4E5C}" srcOrd="2" destOrd="0" presId="urn:microsoft.com/office/officeart/2005/8/layout/StepDownProcess"/>
    <dgm:cxn modelId="{63E135F8-EFAA-420D-B4E3-5C0CCB5B5A11}" type="presParOf" srcId="{6E6109F0-E3E6-4FDB-AA6F-F0F4011E84CC}" destId="{9ACC822A-9396-4E58-BB85-DC340F234560}" srcOrd="1" destOrd="0" presId="urn:microsoft.com/office/officeart/2005/8/layout/StepDownProcess"/>
    <dgm:cxn modelId="{934B70F2-2D72-44F8-979E-7532D853A518}" type="presParOf" srcId="{6E6109F0-E3E6-4FDB-AA6F-F0F4011E84CC}" destId="{2D6DFFEC-70A2-4E29-8A5E-B00A54F33A7B}" srcOrd="2" destOrd="0" presId="urn:microsoft.com/office/officeart/2005/8/layout/StepDownProcess"/>
    <dgm:cxn modelId="{DA7D062B-7886-495C-B665-B749372BE539}" type="presParOf" srcId="{2D6DFFEC-70A2-4E29-8A5E-B00A54F33A7B}" destId="{2BAB50B0-3473-4B3B-99DC-F68155FC4E29}" srcOrd="0" destOrd="0" presId="urn:microsoft.com/office/officeart/2005/8/layout/StepDownProcess"/>
    <dgm:cxn modelId="{036762A6-E72B-4AD3-9112-3973A4FCD3AB}" type="presParOf" srcId="{2D6DFFEC-70A2-4E29-8A5E-B00A54F33A7B}" destId="{A91F5EFF-443B-4877-BF87-2005153A631E}" srcOrd="1" destOrd="0" presId="urn:microsoft.com/office/officeart/2005/8/layout/StepDownProcess"/>
    <dgm:cxn modelId="{F1E85692-7BE7-4E4F-B489-2CD7718D8847}" type="presParOf" srcId="{2D6DFFEC-70A2-4E29-8A5E-B00A54F33A7B}" destId="{66B87CB2-6ED8-4849-8B19-C3A033FE7D64}" srcOrd="2" destOrd="0" presId="urn:microsoft.com/office/officeart/2005/8/layout/StepDownProcess"/>
    <dgm:cxn modelId="{336F83E0-29D2-43DB-BA65-F6977F9534E7}" type="presParOf" srcId="{6E6109F0-E3E6-4FDB-AA6F-F0F4011E84CC}" destId="{49CFFCC8-2B61-44A3-A3BC-CE764B28D3A1}" srcOrd="3" destOrd="0" presId="urn:microsoft.com/office/officeart/2005/8/layout/StepDownProcess"/>
    <dgm:cxn modelId="{18FE3844-BF68-4B51-B5BE-BE84F86797F7}" type="presParOf" srcId="{6E6109F0-E3E6-4FDB-AA6F-F0F4011E84CC}" destId="{A4F775D0-2BFE-4EC2-A787-9D6199D17F24}" srcOrd="4" destOrd="0" presId="urn:microsoft.com/office/officeart/2005/8/layout/StepDownProcess"/>
    <dgm:cxn modelId="{22907526-3C42-46D0-A056-92E7C8AACBF1}" type="presParOf" srcId="{A4F775D0-2BFE-4EC2-A787-9D6199D17F24}" destId="{7E3044E2-17E9-4015-9821-A63F712A3EFA}" srcOrd="0" destOrd="0" presId="urn:microsoft.com/office/officeart/2005/8/layout/StepDownProcess"/>
    <dgm:cxn modelId="{991090C2-E189-4B2B-A3B1-A2745E83EAAF}" type="presParOf" srcId="{A4F775D0-2BFE-4EC2-A787-9D6199D17F24}" destId="{0D39FAFB-9AEE-4484-BDBE-B272B50E779D}" srcOrd="1" destOrd="0" presId="urn:microsoft.com/office/officeart/2005/8/layout/StepDownProcess"/>
    <dgm:cxn modelId="{238BB943-9C29-4209-8E47-2EFA029DF65B}" type="presParOf" srcId="{A4F775D0-2BFE-4EC2-A787-9D6199D17F24}" destId="{F64469A1-63E5-40F3-AD50-281CA61BF0CE}" srcOrd="2" destOrd="0" presId="urn:microsoft.com/office/officeart/2005/8/layout/StepDownProcess"/>
    <dgm:cxn modelId="{F2273B8B-3323-46A2-8CAB-54F72C7E415B}" type="presParOf" srcId="{6E6109F0-E3E6-4FDB-AA6F-F0F4011E84CC}" destId="{14B5FC84-9CC4-45C1-B64E-3DD6F6BB07A8}" srcOrd="5" destOrd="0" presId="urn:microsoft.com/office/officeart/2005/8/layout/StepDownProcess"/>
    <dgm:cxn modelId="{CF36F72D-4D10-4AE4-B037-6F07BAEDDCFA}" type="presParOf" srcId="{6E6109F0-E3E6-4FDB-AA6F-F0F4011E84CC}" destId="{6914C57A-A402-4334-8CAB-3B12C7D9F371}" srcOrd="6" destOrd="0" presId="urn:microsoft.com/office/officeart/2005/8/layout/StepDownProcess"/>
    <dgm:cxn modelId="{4AAD5599-F281-42DA-BE39-F2A7D235977C}" type="presParOf" srcId="{6914C57A-A402-4334-8CAB-3B12C7D9F371}" destId="{7F20AFD3-E67F-4DDF-AA79-E5B38D6DF2E3}" srcOrd="0" destOrd="0" presId="urn:microsoft.com/office/officeart/2005/8/layout/StepDownProcess"/>
    <dgm:cxn modelId="{CFEC990E-80D8-4EAF-B198-D8F31F87FC94}" type="presParOf" srcId="{6914C57A-A402-4334-8CAB-3B12C7D9F371}" destId="{6CB59BC9-9ADB-462F-80F1-E421CCF84A5D}" srcOrd="1" destOrd="0" presId="urn:microsoft.com/office/officeart/2005/8/layout/StepDownProcess"/>
    <dgm:cxn modelId="{E19426E3-0BE5-45CF-9FB1-DE1C45EE3A2D}" type="presParOf" srcId="{6914C57A-A402-4334-8CAB-3B12C7D9F371}" destId="{387BB6C5-C3C7-4781-82AF-A7F4D7482018}" srcOrd="2" destOrd="0" presId="urn:microsoft.com/office/officeart/2005/8/layout/StepDownProcess"/>
    <dgm:cxn modelId="{FB597ABA-1040-4227-B9CB-BB056A94F338}" type="presParOf" srcId="{6E6109F0-E3E6-4FDB-AA6F-F0F4011E84CC}" destId="{EF4907DE-5494-45AB-8B0E-F55E9DB25F92}" srcOrd="7" destOrd="0" presId="urn:microsoft.com/office/officeart/2005/8/layout/StepDownProcess"/>
    <dgm:cxn modelId="{A7502CBE-EAE9-49CF-9A5D-6BB90C48E50C}" type="presParOf" srcId="{6E6109F0-E3E6-4FDB-AA6F-F0F4011E84CC}" destId="{174C189F-D5DA-4444-AB35-9FB5A06D8BE2}" srcOrd="8" destOrd="0" presId="urn:microsoft.com/office/officeart/2005/8/layout/StepDownProcess"/>
    <dgm:cxn modelId="{8EB5BFED-883F-4620-BF74-3B96D97C5A21}" type="presParOf" srcId="{174C189F-D5DA-4444-AB35-9FB5A06D8BE2}" destId="{860D5C83-A4DE-4171-8645-049CC285F5E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C42062-00CB-408F-A2DE-F77DA2CCBEF5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7F4EAECD-7E3C-4BD0-AF95-BAF001D350F3}">
      <dgm:prSet custT="1"/>
      <dgm:spPr/>
      <dgm:t>
        <a:bodyPr/>
        <a:lstStyle/>
        <a:p>
          <a:pPr rtl="0"/>
          <a:r>
            <a:rPr lang="es-CL" sz="1800" b="1" dirty="0" smtClean="0"/>
            <a:t>Búsqueda de modelo térmico</a:t>
          </a:r>
          <a:endParaRPr lang="en-US" sz="1800" b="1" dirty="0"/>
        </a:p>
      </dgm:t>
    </dgm:pt>
    <dgm:pt modelId="{306B59A3-DBAB-4B83-A263-785ED6CF8E7E}" type="parTrans" cxnId="{BA9E9E2D-EDC4-44F0-91E6-57ED72C112B3}">
      <dgm:prSet/>
      <dgm:spPr/>
      <dgm:t>
        <a:bodyPr/>
        <a:lstStyle/>
        <a:p>
          <a:endParaRPr lang="es-ES" sz="1800" b="1"/>
        </a:p>
      </dgm:t>
    </dgm:pt>
    <dgm:pt modelId="{E7E62409-5E68-4F41-8EA2-7496E47343E3}" type="sibTrans" cxnId="{BA9E9E2D-EDC4-44F0-91E6-57ED72C112B3}">
      <dgm:prSet custT="1"/>
      <dgm:spPr/>
      <dgm:t>
        <a:bodyPr/>
        <a:lstStyle/>
        <a:p>
          <a:endParaRPr lang="es-ES" sz="1400" b="1"/>
        </a:p>
      </dgm:t>
    </dgm:pt>
    <dgm:pt modelId="{1E59A283-1F2B-458A-9047-362DABEB4144}">
      <dgm:prSet custT="1"/>
      <dgm:spPr/>
      <dgm:t>
        <a:bodyPr/>
        <a:lstStyle/>
        <a:p>
          <a:pPr rtl="0"/>
          <a:r>
            <a:rPr lang="es-CL" sz="1800" b="1" dirty="0" smtClean="0"/>
            <a:t>Desarrollo de control PID</a:t>
          </a:r>
          <a:endParaRPr lang="en-US" sz="1800" b="1" dirty="0"/>
        </a:p>
      </dgm:t>
    </dgm:pt>
    <dgm:pt modelId="{B329278F-56B2-4A24-A8D2-87357B80CDF0}" type="parTrans" cxnId="{3278CEA9-F117-4561-A421-4C74178C5509}">
      <dgm:prSet/>
      <dgm:spPr/>
      <dgm:t>
        <a:bodyPr/>
        <a:lstStyle/>
        <a:p>
          <a:endParaRPr lang="es-ES" sz="1800" b="1"/>
        </a:p>
      </dgm:t>
    </dgm:pt>
    <dgm:pt modelId="{588C4C7D-709D-4974-8C1E-64F57E7929A6}" type="sibTrans" cxnId="{3278CEA9-F117-4561-A421-4C74178C5509}">
      <dgm:prSet custT="1"/>
      <dgm:spPr/>
      <dgm:t>
        <a:bodyPr/>
        <a:lstStyle/>
        <a:p>
          <a:endParaRPr lang="es-ES" sz="1400" b="1"/>
        </a:p>
      </dgm:t>
    </dgm:pt>
    <dgm:pt modelId="{64680703-7CF7-4A35-9CB3-D11FEE2DFC95}">
      <dgm:prSet custT="1"/>
      <dgm:spPr/>
      <dgm:t>
        <a:bodyPr/>
        <a:lstStyle/>
        <a:p>
          <a:pPr rtl="0"/>
          <a:r>
            <a:rPr lang="es-CL" sz="1800" b="1" dirty="0" smtClean="0"/>
            <a:t>Desarrollo controlador difuso</a:t>
          </a:r>
          <a:endParaRPr lang="en-US" sz="1800" b="1" dirty="0"/>
        </a:p>
      </dgm:t>
    </dgm:pt>
    <dgm:pt modelId="{7B994DA6-5484-4E13-9762-42E5F704C5BB}" type="parTrans" cxnId="{5F47983B-E7AB-43EF-AB50-0BD6F10841D9}">
      <dgm:prSet/>
      <dgm:spPr/>
      <dgm:t>
        <a:bodyPr/>
        <a:lstStyle/>
        <a:p>
          <a:endParaRPr lang="es-ES" sz="1800" b="1"/>
        </a:p>
      </dgm:t>
    </dgm:pt>
    <dgm:pt modelId="{08C487AA-00E7-4913-98B6-A5FDB644B9DC}" type="sibTrans" cxnId="{5F47983B-E7AB-43EF-AB50-0BD6F10841D9}">
      <dgm:prSet custT="1"/>
      <dgm:spPr/>
      <dgm:t>
        <a:bodyPr/>
        <a:lstStyle/>
        <a:p>
          <a:endParaRPr lang="es-ES" sz="1400" b="1"/>
        </a:p>
      </dgm:t>
    </dgm:pt>
    <dgm:pt modelId="{125D4BD9-1010-499C-ABF4-DAFE6A481CDF}">
      <dgm:prSet custT="1"/>
      <dgm:spPr/>
      <dgm:t>
        <a:bodyPr/>
        <a:lstStyle/>
        <a:p>
          <a:pPr rtl="0"/>
          <a:r>
            <a:rPr lang="es-CL" sz="1800" b="1" dirty="0" smtClean="0"/>
            <a:t>Optimización</a:t>
          </a:r>
          <a:endParaRPr lang="en-US" sz="1800" b="1" dirty="0"/>
        </a:p>
      </dgm:t>
    </dgm:pt>
    <dgm:pt modelId="{CD9CFD81-0A61-4BE6-AA0F-D849C87895E6}" type="parTrans" cxnId="{66A80D8E-F02E-42D1-9B77-CB3E361D90F9}">
      <dgm:prSet/>
      <dgm:spPr/>
      <dgm:t>
        <a:bodyPr/>
        <a:lstStyle/>
        <a:p>
          <a:endParaRPr lang="es-ES" sz="1800" b="1"/>
        </a:p>
      </dgm:t>
    </dgm:pt>
    <dgm:pt modelId="{247A421B-39D1-4EE1-A1A5-8BEF1A66142A}" type="sibTrans" cxnId="{66A80D8E-F02E-42D1-9B77-CB3E361D90F9}">
      <dgm:prSet custT="1"/>
      <dgm:spPr/>
      <dgm:t>
        <a:bodyPr/>
        <a:lstStyle/>
        <a:p>
          <a:endParaRPr lang="es-ES" sz="1400" b="1"/>
        </a:p>
      </dgm:t>
    </dgm:pt>
    <dgm:pt modelId="{EAF03CD6-FFDA-4CDB-99A1-6EB75ACEDCD3}">
      <dgm:prSet custT="1"/>
      <dgm:spPr/>
      <dgm:t>
        <a:bodyPr/>
        <a:lstStyle/>
        <a:p>
          <a:pPr rtl="0"/>
          <a:r>
            <a:rPr lang="es-CL" sz="1800" b="1" dirty="0" smtClean="0"/>
            <a:t>Comparación </a:t>
          </a:r>
          <a:endParaRPr lang="en-US" sz="1800" b="1" dirty="0"/>
        </a:p>
      </dgm:t>
    </dgm:pt>
    <dgm:pt modelId="{A4E361BD-D36C-43D8-A41C-B567C517A94D}" type="parTrans" cxnId="{B9FE7EC3-2031-4D72-B270-5CB21ED2A440}">
      <dgm:prSet/>
      <dgm:spPr/>
      <dgm:t>
        <a:bodyPr/>
        <a:lstStyle/>
        <a:p>
          <a:endParaRPr lang="es-ES" sz="1800" b="1"/>
        </a:p>
      </dgm:t>
    </dgm:pt>
    <dgm:pt modelId="{55E3E764-B7C5-45E9-857C-D6CA7CF3834C}" type="sibTrans" cxnId="{B9FE7EC3-2031-4D72-B270-5CB21ED2A440}">
      <dgm:prSet custT="1"/>
      <dgm:spPr/>
      <dgm:t>
        <a:bodyPr/>
        <a:lstStyle/>
        <a:p>
          <a:endParaRPr lang="es-ES" sz="1400" b="1"/>
        </a:p>
      </dgm:t>
    </dgm:pt>
    <dgm:pt modelId="{1497B3EB-A2B6-4B4E-8E4C-C6FEF0415594}">
      <dgm:prSet custT="1"/>
      <dgm:spPr/>
      <dgm:t>
        <a:bodyPr/>
        <a:lstStyle/>
        <a:p>
          <a:pPr rtl="0"/>
          <a:r>
            <a:rPr lang="es-CL" sz="1800" b="1" dirty="0" smtClean="0"/>
            <a:t>Implementación</a:t>
          </a:r>
          <a:endParaRPr lang="en-US" sz="1400" b="1" dirty="0"/>
        </a:p>
      </dgm:t>
    </dgm:pt>
    <dgm:pt modelId="{F7102503-CA4E-45A5-B364-B1C59298CC02}" type="parTrans" cxnId="{7357AA8F-5FBC-4356-AAF9-5597AC4D1283}">
      <dgm:prSet/>
      <dgm:spPr/>
      <dgm:t>
        <a:bodyPr/>
        <a:lstStyle/>
        <a:p>
          <a:endParaRPr lang="es-ES" sz="1800" b="1"/>
        </a:p>
      </dgm:t>
    </dgm:pt>
    <dgm:pt modelId="{0E9C1620-1728-45A3-A290-A66068E531BC}" type="sibTrans" cxnId="{7357AA8F-5FBC-4356-AAF9-5597AC4D1283}">
      <dgm:prSet/>
      <dgm:spPr/>
      <dgm:t>
        <a:bodyPr/>
        <a:lstStyle/>
        <a:p>
          <a:endParaRPr lang="es-ES" sz="1800" b="1"/>
        </a:p>
      </dgm:t>
    </dgm:pt>
    <dgm:pt modelId="{4429BFF6-A2C5-43F7-9CBB-FB10CF29790A}" type="pres">
      <dgm:prSet presAssocID="{B4C42062-00CB-408F-A2DE-F77DA2CCBEF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8CC2579-5845-4B08-82CA-C20F8774970A}" type="pres">
      <dgm:prSet presAssocID="{B4C42062-00CB-408F-A2DE-F77DA2CCBEF5}" presName="arrow" presStyleLbl="bgShp" presStyleIdx="0" presStyleCnt="1"/>
      <dgm:spPr/>
    </dgm:pt>
    <dgm:pt modelId="{BE877052-A14D-4465-81C5-AFC0D67A032B}" type="pres">
      <dgm:prSet presAssocID="{B4C42062-00CB-408F-A2DE-F77DA2CCBEF5}" presName="linearProcess" presStyleCnt="0"/>
      <dgm:spPr/>
    </dgm:pt>
    <dgm:pt modelId="{1F10678C-F51F-4142-851E-50C041FAA80F}" type="pres">
      <dgm:prSet presAssocID="{7F4EAECD-7E3C-4BD0-AF95-BAF001D350F3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1935BFE-75A1-46B6-9A37-7E21CF634CCF}" type="pres">
      <dgm:prSet presAssocID="{E7E62409-5E68-4F41-8EA2-7496E47343E3}" presName="sibTrans" presStyleCnt="0"/>
      <dgm:spPr/>
    </dgm:pt>
    <dgm:pt modelId="{D12D3228-20D0-4233-820F-292B44E9AAE7}" type="pres">
      <dgm:prSet presAssocID="{1E59A283-1F2B-458A-9047-362DABEB4144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8AD24C7-958A-4CC5-8D38-AAF1551C2685}" type="pres">
      <dgm:prSet presAssocID="{588C4C7D-709D-4974-8C1E-64F57E7929A6}" presName="sibTrans" presStyleCnt="0"/>
      <dgm:spPr/>
    </dgm:pt>
    <dgm:pt modelId="{5BC28430-EA3F-4312-B936-282BF62FED1E}" type="pres">
      <dgm:prSet presAssocID="{64680703-7CF7-4A35-9CB3-D11FEE2DFC95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B3E45F-F3D1-42FC-98F7-8FBC1ABA8289}" type="pres">
      <dgm:prSet presAssocID="{08C487AA-00E7-4913-98B6-A5FDB644B9DC}" presName="sibTrans" presStyleCnt="0"/>
      <dgm:spPr/>
    </dgm:pt>
    <dgm:pt modelId="{A73EEC07-D24A-4CAB-BDBF-52654A7B622C}" type="pres">
      <dgm:prSet presAssocID="{125D4BD9-1010-499C-ABF4-DAFE6A481CDF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775F15-ECAD-4075-89EB-EAEB5C46923B}" type="pres">
      <dgm:prSet presAssocID="{247A421B-39D1-4EE1-A1A5-8BEF1A66142A}" presName="sibTrans" presStyleCnt="0"/>
      <dgm:spPr/>
    </dgm:pt>
    <dgm:pt modelId="{A7E548D4-3E3E-4BF8-BDCC-2C57A3F99556}" type="pres">
      <dgm:prSet presAssocID="{EAF03CD6-FFDA-4CDB-99A1-6EB75ACEDCD3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F708C3-0047-4D64-BA74-7BC205A83C3F}" type="pres">
      <dgm:prSet presAssocID="{55E3E764-B7C5-45E9-857C-D6CA7CF3834C}" presName="sibTrans" presStyleCnt="0"/>
      <dgm:spPr/>
    </dgm:pt>
    <dgm:pt modelId="{427143CC-99C3-4FFF-91DD-A8FB00810BA9}" type="pres">
      <dgm:prSet presAssocID="{1497B3EB-A2B6-4B4E-8E4C-C6FEF0415594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B71311B-EBC6-4A4B-BC4D-DC63ACE7FAB1}" type="presOf" srcId="{1497B3EB-A2B6-4B4E-8E4C-C6FEF0415594}" destId="{427143CC-99C3-4FFF-91DD-A8FB00810BA9}" srcOrd="0" destOrd="0" presId="urn:microsoft.com/office/officeart/2005/8/layout/hProcess9"/>
    <dgm:cxn modelId="{98FC1276-E972-4EB0-9122-8A33C909D88A}" type="presOf" srcId="{EAF03CD6-FFDA-4CDB-99A1-6EB75ACEDCD3}" destId="{A7E548D4-3E3E-4BF8-BDCC-2C57A3F99556}" srcOrd="0" destOrd="0" presId="urn:microsoft.com/office/officeart/2005/8/layout/hProcess9"/>
    <dgm:cxn modelId="{7357AA8F-5FBC-4356-AAF9-5597AC4D1283}" srcId="{B4C42062-00CB-408F-A2DE-F77DA2CCBEF5}" destId="{1497B3EB-A2B6-4B4E-8E4C-C6FEF0415594}" srcOrd="5" destOrd="0" parTransId="{F7102503-CA4E-45A5-B364-B1C59298CC02}" sibTransId="{0E9C1620-1728-45A3-A290-A66068E531BC}"/>
    <dgm:cxn modelId="{3278CEA9-F117-4561-A421-4C74178C5509}" srcId="{B4C42062-00CB-408F-A2DE-F77DA2CCBEF5}" destId="{1E59A283-1F2B-458A-9047-362DABEB4144}" srcOrd="1" destOrd="0" parTransId="{B329278F-56B2-4A24-A8D2-87357B80CDF0}" sibTransId="{588C4C7D-709D-4974-8C1E-64F57E7929A6}"/>
    <dgm:cxn modelId="{FCBBA30C-1B27-4744-B1CE-642E89F8318A}" type="presOf" srcId="{7F4EAECD-7E3C-4BD0-AF95-BAF001D350F3}" destId="{1F10678C-F51F-4142-851E-50C041FAA80F}" srcOrd="0" destOrd="0" presId="urn:microsoft.com/office/officeart/2005/8/layout/hProcess9"/>
    <dgm:cxn modelId="{5F47983B-E7AB-43EF-AB50-0BD6F10841D9}" srcId="{B4C42062-00CB-408F-A2DE-F77DA2CCBEF5}" destId="{64680703-7CF7-4A35-9CB3-D11FEE2DFC95}" srcOrd="2" destOrd="0" parTransId="{7B994DA6-5484-4E13-9762-42E5F704C5BB}" sibTransId="{08C487AA-00E7-4913-98B6-A5FDB644B9DC}"/>
    <dgm:cxn modelId="{73CE0D04-73B9-4B1C-9CE5-A663D7D38FB3}" type="presOf" srcId="{B4C42062-00CB-408F-A2DE-F77DA2CCBEF5}" destId="{4429BFF6-A2C5-43F7-9CBB-FB10CF29790A}" srcOrd="0" destOrd="0" presId="urn:microsoft.com/office/officeart/2005/8/layout/hProcess9"/>
    <dgm:cxn modelId="{2E91AAE2-8926-47A7-A5E7-7B6253653FE9}" type="presOf" srcId="{125D4BD9-1010-499C-ABF4-DAFE6A481CDF}" destId="{A73EEC07-D24A-4CAB-BDBF-52654A7B622C}" srcOrd="0" destOrd="0" presId="urn:microsoft.com/office/officeart/2005/8/layout/hProcess9"/>
    <dgm:cxn modelId="{D9F4048A-3D3D-436A-AAA1-EC660FD5A155}" type="presOf" srcId="{1E59A283-1F2B-458A-9047-362DABEB4144}" destId="{D12D3228-20D0-4233-820F-292B44E9AAE7}" srcOrd="0" destOrd="0" presId="urn:microsoft.com/office/officeart/2005/8/layout/hProcess9"/>
    <dgm:cxn modelId="{66A80D8E-F02E-42D1-9B77-CB3E361D90F9}" srcId="{B4C42062-00CB-408F-A2DE-F77DA2CCBEF5}" destId="{125D4BD9-1010-499C-ABF4-DAFE6A481CDF}" srcOrd="3" destOrd="0" parTransId="{CD9CFD81-0A61-4BE6-AA0F-D849C87895E6}" sibTransId="{247A421B-39D1-4EE1-A1A5-8BEF1A66142A}"/>
    <dgm:cxn modelId="{379E74BC-ED24-4D1D-AC9B-384E7938FF0D}" type="presOf" srcId="{64680703-7CF7-4A35-9CB3-D11FEE2DFC95}" destId="{5BC28430-EA3F-4312-B936-282BF62FED1E}" srcOrd="0" destOrd="0" presId="urn:microsoft.com/office/officeart/2005/8/layout/hProcess9"/>
    <dgm:cxn modelId="{BA9E9E2D-EDC4-44F0-91E6-57ED72C112B3}" srcId="{B4C42062-00CB-408F-A2DE-F77DA2CCBEF5}" destId="{7F4EAECD-7E3C-4BD0-AF95-BAF001D350F3}" srcOrd="0" destOrd="0" parTransId="{306B59A3-DBAB-4B83-A263-785ED6CF8E7E}" sibTransId="{E7E62409-5E68-4F41-8EA2-7496E47343E3}"/>
    <dgm:cxn modelId="{B9FE7EC3-2031-4D72-B270-5CB21ED2A440}" srcId="{B4C42062-00CB-408F-A2DE-F77DA2CCBEF5}" destId="{EAF03CD6-FFDA-4CDB-99A1-6EB75ACEDCD3}" srcOrd="4" destOrd="0" parTransId="{A4E361BD-D36C-43D8-A41C-B567C517A94D}" sibTransId="{55E3E764-B7C5-45E9-857C-D6CA7CF3834C}"/>
    <dgm:cxn modelId="{F9E5497C-E9B1-4FD0-9DCC-4EC74E11FE1E}" type="presParOf" srcId="{4429BFF6-A2C5-43F7-9CBB-FB10CF29790A}" destId="{A8CC2579-5845-4B08-82CA-C20F8774970A}" srcOrd="0" destOrd="0" presId="urn:microsoft.com/office/officeart/2005/8/layout/hProcess9"/>
    <dgm:cxn modelId="{42F698ED-6874-45DC-92F4-9333E4B94F09}" type="presParOf" srcId="{4429BFF6-A2C5-43F7-9CBB-FB10CF29790A}" destId="{BE877052-A14D-4465-81C5-AFC0D67A032B}" srcOrd="1" destOrd="0" presId="urn:microsoft.com/office/officeart/2005/8/layout/hProcess9"/>
    <dgm:cxn modelId="{DB7F2746-0A6D-47E3-98DB-3ECAB7DC23A8}" type="presParOf" srcId="{BE877052-A14D-4465-81C5-AFC0D67A032B}" destId="{1F10678C-F51F-4142-851E-50C041FAA80F}" srcOrd="0" destOrd="0" presId="urn:microsoft.com/office/officeart/2005/8/layout/hProcess9"/>
    <dgm:cxn modelId="{234619AB-6E83-4CF5-B0BB-292C0C643B73}" type="presParOf" srcId="{BE877052-A14D-4465-81C5-AFC0D67A032B}" destId="{B1935BFE-75A1-46B6-9A37-7E21CF634CCF}" srcOrd="1" destOrd="0" presId="urn:microsoft.com/office/officeart/2005/8/layout/hProcess9"/>
    <dgm:cxn modelId="{E237DB21-DC6F-4E34-931B-2C3A73C22CD0}" type="presParOf" srcId="{BE877052-A14D-4465-81C5-AFC0D67A032B}" destId="{D12D3228-20D0-4233-820F-292B44E9AAE7}" srcOrd="2" destOrd="0" presId="urn:microsoft.com/office/officeart/2005/8/layout/hProcess9"/>
    <dgm:cxn modelId="{0C9EF6D4-1E2B-4F40-8F84-5C1F0D150543}" type="presParOf" srcId="{BE877052-A14D-4465-81C5-AFC0D67A032B}" destId="{88AD24C7-958A-4CC5-8D38-AAF1551C2685}" srcOrd="3" destOrd="0" presId="urn:microsoft.com/office/officeart/2005/8/layout/hProcess9"/>
    <dgm:cxn modelId="{BD1AD736-2331-448D-A6EA-0A625FC6CDA5}" type="presParOf" srcId="{BE877052-A14D-4465-81C5-AFC0D67A032B}" destId="{5BC28430-EA3F-4312-B936-282BF62FED1E}" srcOrd="4" destOrd="0" presId="urn:microsoft.com/office/officeart/2005/8/layout/hProcess9"/>
    <dgm:cxn modelId="{3483D374-719C-4254-BA7A-CFDD7158A397}" type="presParOf" srcId="{BE877052-A14D-4465-81C5-AFC0D67A032B}" destId="{B4B3E45F-F3D1-42FC-98F7-8FBC1ABA8289}" srcOrd="5" destOrd="0" presId="urn:microsoft.com/office/officeart/2005/8/layout/hProcess9"/>
    <dgm:cxn modelId="{6E48B196-166E-45D9-AC29-01B1CEC98E8E}" type="presParOf" srcId="{BE877052-A14D-4465-81C5-AFC0D67A032B}" destId="{A73EEC07-D24A-4CAB-BDBF-52654A7B622C}" srcOrd="6" destOrd="0" presId="urn:microsoft.com/office/officeart/2005/8/layout/hProcess9"/>
    <dgm:cxn modelId="{CFF858C2-BAE1-4C19-BD4B-5DFB8FF8511D}" type="presParOf" srcId="{BE877052-A14D-4465-81C5-AFC0D67A032B}" destId="{46775F15-ECAD-4075-89EB-EAEB5C46923B}" srcOrd="7" destOrd="0" presId="urn:microsoft.com/office/officeart/2005/8/layout/hProcess9"/>
    <dgm:cxn modelId="{3634C05D-804F-4BAF-9F0E-02699D8506C7}" type="presParOf" srcId="{BE877052-A14D-4465-81C5-AFC0D67A032B}" destId="{A7E548D4-3E3E-4BF8-BDCC-2C57A3F99556}" srcOrd="8" destOrd="0" presId="urn:microsoft.com/office/officeart/2005/8/layout/hProcess9"/>
    <dgm:cxn modelId="{B296ACFE-D8E4-4047-BEFD-EB2B191E4B9C}" type="presParOf" srcId="{BE877052-A14D-4465-81C5-AFC0D67A032B}" destId="{47F708C3-0047-4D64-BA74-7BC205A83C3F}" srcOrd="9" destOrd="0" presId="urn:microsoft.com/office/officeart/2005/8/layout/hProcess9"/>
    <dgm:cxn modelId="{76DC3099-E926-4759-AAB1-A8D77B774157}" type="presParOf" srcId="{BE877052-A14D-4465-81C5-AFC0D67A032B}" destId="{427143CC-99C3-4FFF-91DD-A8FB00810BA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1B2882-22DC-4627-AC75-C365AF5DE5FA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3AF6197F-E8E0-42AF-AA7D-2FC8407FD24D}">
      <dgm:prSet custT="1"/>
      <dgm:spPr/>
      <dgm:t>
        <a:bodyPr/>
        <a:lstStyle/>
        <a:p>
          <a:pPr algn="ctr" rtl="0"/>
          <a:r>
            <a:rPr lang="es-CL" sz="2400" b="1" dirty="0" smtClean="0"/>
            <a:t>Construir y sintonizar un controlador PID convencional</a:t>
          </a:r>
          <a:endParaRPr lang="en-US" sz="2400" b="1" dirty="0"/>
        </a:p>
      </dgm:t>
    </dgm:pt>
    <dgm:pt modelId="{D988D2B2-6CAB-42AF-8697-366682C40362}" type="parTrans" cxnId="{00C0467C-89D0-4E14-ACE1-222D8F0AA3E8}">
      <dgm:prSet/>
      <dgm:spPr/>
      <dgm:t>
        <a:bodyPr/>
        <a:lstStyle/>
        <a:p>
          <a:pPr algn="ctr"/>
          <a:endParaRPr lang="es-ES" sz="3600" b="1"/>
        </a:p>
      </dgm:t>
    </dgm:pt>
    <dgm:pt modelId="{1D88690A-E9E1-4FD4-AB71-8FAE7E30773E}" type="sibTrans" cxnId="{00C0467C-89D0-4E14-ACE1-222D8F0AA3E8}">
      <dgm:prSet custT="1"/>
      <dgm:spPr/>
      <dgm:t>
        <a:bodyPr/>
        <a:lstStyle/>
        <a:p>
          <a:pPr algn="ctr"/>
          <a:endParaRPr lang="es-ES" sz="3600" b="1"/>
        </a:p>
      </dgm:t>
    </dgm:pt>
    <dgm:pt modelId="{DDBE25C1-506A-40DB-9677-E7D4D2E44965}">
      <dgm:prSet custT="1"/>
      <dgm:spPr/>
      <dgm:t>
        <a:bodyPr/>
        <a:lstStyle/>
        <a:p>
          <a:pPr algn="ctr" rtl="0"/>
          <a:r>
            <a:rPr lang="es-CL" sz="2400" b="1" dirty="0" smtClean="0"/>
            <a:t>Sustituirlo por un controlador difuso lineal equivalente</a:t>
          </a:r>
          <a:endParaRPr lang="en-US" sz="2400" b="1" dirty="0"/>
        </a:p>
      </dgm:t>
    </dgm:pt>
    <dgm:pt modelId="{EFE14929-FB67-4BBE-899A-45882C64E422}" type="parTrans" cxnId="{6316FC78-51EE-4603-8BC4-6D703B94F4EF}">
      <dgm:prSet/>
      <dgm:spPr/>
      <dgm:t>
        <a:bodyPr/>
        <a:lstStyle/>
        <a:p>
          <a:pPr algn="ctr"/>
          <a:endParaRPr lang="es-ES" sz="3600" b="1"/>
        </a:p>
      </dgm:t>
    </dgm:pt>
    <dgm:pt modelId="{A8CC526A-E365-42F6-9A71-083C61DC2572}" type="sibTrans" cxnId="{6316FC78-51EE-4603-8BC4-6D703B94F4EF}">
      <dgm:prSet custT="1"/>
      <dgm:spPr/>
      <dgm:t>
        <a:bodyPr/>
        <a:lstStyle/>
        <a:p>
          <a:pPr algn="ctr"/>
          <a:endParaRPr lang="es-ES" sz="3600" b="1"/>
        </a:p>
      </dgm:t>
    </dgm:pt>
    <dgm:pt modelId="{A4D3D9DD-A718-484E-BAAA-C13E74EB3B5F}">
      <dgm:prSet custT="1"/>
      <dgm:spPr/>
      <dgm:t>
        <a:bodyPr/>
        <a:lstStyle/>
        <a:p>
          <a:pPr algn="ctr" rtl="0"/>
          <a:r>
            <a:rPr lang="es-CL" sz="2400" b="1" dirty="0" smtClean="0"/>
            <a:t>Convertir el controlador difuso en uno no-lineal</a:t>
          </a:r>
          <a:endParaRPr lang="en-US" sz="2400" b="1" dirty="0"/>
        </a:p>
      </dgm:t>
    </dgm:pt>
    <dgm:pt modelId="{7BF74AF7-F748-43D5-AA94-7DD139FC1496}" type="parTrans" cxnId="{C877E392-4601-488A-80BE-99934B3E9036}">
      <dgm:prSet/>
      <dgm:spPr/>
      <dgm:t>
        <a:bodyPr/>
        <a:lstStyle/>
        <a:p>
          <a:pPr algn="ctr"/>
          <a:endParaRPr lang="es-ES" sz="3600" b="1"/>
        </a:p>
      </dgm:t>
    </dgm:pt>
    <dgm:pt modelId="{D9BB088A-0EDE-4576-97F2-D12EA29101D7}" type="sibTrans" cxnId="{C877E392-4601-488A-80BE-99934B3E9036}">
      <dgm:prSet custT="1"/>
      <dgm:spPr/>
      <dgm:t>
        <a:bodyPr/>
        <a:lstStyle/>
        <a:p>
          <a:pPr algn="ctr"/>
          <a:endParaRPr lang="es-ES" sz="3600" b="1"/>
        </a:p>
      </dgm:t>
    </dgm:pt>
    <dgm:pt modelId="{C7BB0759-01D4-4D98-ACB8-E0041D307A41}">
      <dgm:prSet custT="1"/>
      <dgm:spPr/>
      <dgm:t>
        <a:bodyPr/>
        <a:lstStyle/>
        <a:p>
          <a:pPr algn="ctr" rtl="0"/>
          <a:r>
            <a:rPr lang="es-CL" sz="2400" b="1" dirty="0" smtClean="0"/>
            <a:t>Sintonizar</a:t>
          </a:r>
          <a:endParaRPr lang="en-US" sz="2400" b="1" dirty="0"/>
        </a:p>
      </dgm:t>
    </dgm:pt>
    <dgm:pt modelId="{5AC180E2-AC3A-4A1F-9000-4CB569BD0B43}" type="parTrans" cxnId="{C6ED5E6E-8FCD-4A58-B66C-C6A75AA74155}">
      <dgm:prSet/>
      <dgm:spPr/>
      <dgm:t>
        <a:bodyPr/>
        <a:lstStyle/>
        <a:p>
          <a:pPr algn="ctr"/>
          <a:endParaRPr lang="es-ES" sz="3600" b="1"/>
        </a:p>
      </dgm:t>
    </dgm:pt>
    <dgm:pt modelId="{6B04CE10-5F33-49F8-8004-1603EC384AB1}" type="sibTrans" cxnId="{C6ED5E6E-8FCD-4A58-B66C-C6A75AA74155}">
      <dgm:prSet/>
      <dgm:spPr/>
      <dgm:t>
        <a:bodyPr/>
        <a:lstStyle/>
        <a:p>
          <a:pPr algn="ctr"/>
          <a:endParaRPr lang="es-ES" sz="3600" b="1"/>
        </a:p>
      </dgm:t>
    </dgm:pt>
    <dgm:pt modelId="{02EF2F22-8C12-4EAD-9A57-86AD25CE153A}" type="pres">
      <dgm:prSet presAssocID="{2B1B2882-22DC-4627-AC75-C365AF5DE5F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0D17775-E8B6-41F2-8AA0-355867F95D77}" type="pres">
      <dgm:prSet presAssocID="{2B1B2882-22DC-4627-AC75-C365AF5DE5FA}" presName="dummyMaxCanvas" presStyleCnt="0">
        <dgm:presLayoutVars/>
      </dgm:prSet>
      <dgm:spPr/>
    </dgm:pt>
    <dgm:pt modelId="{D946E922-298A-43C5-B79E-C6EE668BA9F3}" type="pres">
      <dgm:prSet presAssocID="{2B1B2882-22DC-4627-AC75-C365AF5DE5FA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C71BEB-D101-4D20-8905-55AA07EC7ED4}" type="pres">
      <dgm:prSet presAssocID="{2B1B2882-22DC-4627-AC75-C365AF5DE5FA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84035D-EA6F-4E64-9E24-83926221C957}" type="pres">
      <dgm:prSet presAssocID="{2B1B2882-22DC-4627-AC75-C365AF5DE5FA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96FE0E8-88BC-4314-A0AE-30CAB8B7802B}" type="pres">
      <dgm:prSet presAssocID="{2B1B2882-22DC-4627-AC75-C365AF5DE5FA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62E5986-1D0F-4CF1-B342-7880FABE1725}" type="pres">
      <dgm:prSet presAssocID="{2B1B2882-22DC-4627-AC75-C365AF5DE5FA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4E9DC0-52B1-4CA1-9CA0-B6DFC2634DFC}" type="pres">
      <dgm:prSet presAssocID="{2B1B2882-22DC-4627-AC75-C365AF5DE5FA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7566C4-BCB7-4E93-9413-A52DE6036E76}" type="pres">
      <dgm:prSet presAssocID="{2B1B2882-22DC-4627-AC75-C365AF5DE5FA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489BEA2-A543-40ED-B4BF-2701D06786A9}" type="pres">
      <dgm:prSet presAssocID="{2B1B2882-22DC-4627-AC75-C365AF5DE5F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EA7ECCA-4EAE-4B39-85C7-6A6D9546E5DE}" type="pres">
      <dgm:prSet presAssocID="{2B1B2882-22DC-4627-AC75-C365AF5DE5F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DB5263-3728-46A7-B5EC-9505C9F30477}" type="pres">
      <dgm:prSet presAssocID="{2B1B2882-22DC-4627-AC75-C365AF5DE5F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5EDFE0-54FB-4F7C-A2C0-55EE7AF287C8}" type="pres">
      <dgm:prSet presAssocID="{2B1B2882-22DC-4627-AC75-C365AF5DE5F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15A83CC-E7AB-4D5D-981F-A0C2A0C95D17}" type="presOf" srcId="{3AF6197F-E8E0-42AF-AA7D-2FC8407FD24D}" destId="{2489BEA2-A543-40ED-B4BF-2701D06786A9}" srcOrd="1" destOrd="0" presId="urn:microsoft.com/office/officeart/2005/8/layout/vProcess5"/>
    <dgm:cxn modelId="{6FA399FA-5DE6-462B-9FD6-F8EC81DAC9B2}" type="presOf" srcId="{A4D3D9DD-A718-484E-BAAA-C13E74EB3B5F}" destId="{FE84035D-EA6F-4E64-9E24-83926221C957}" srcOrd="0" destOrd="0" presId="urn:microsoft.com/office/officeart/2005/8/layout/vProcess5"/>
    <dgm:cxn modelId="{0072D2EB-A11A-4248-BFC2-05D1422EA500}" type="presOf" srcId="{DDBE25C1-506A-40DB-9677-E7D4D2E44965}" destId="{BEA7ECCA-4EAE-4B39-85C7-6A6D9546E5DE}" srcOrd="1" destOrd="0" presId="urn:microsoft.com/office/officeart/2005/8/layout/vProcess5"/>
    <dgm:cxn modelId="{D112B783-ED58-458E-AA77-66E37A49CE6C}" type="presOf" srcId="{DDBE25C1-506A-40DB-9677-E7D4D2E44965}" destId="{79C71BEB-D101-4D20-8905-55AA07EC7ED4}" srcOrd="0" destOrd="0" presId="urn:microsoft.com/office/officeart/2005/8/layout/vProcess5"/>
    <dgm:cxn modelId="{543DF095-65B5-4294-8F32-BCDA7EFC7A36}" type="presOf" srcId="{C7BB0759-01D4-4D98-ACB8-E0041D307A41}" destId="{496FE0E8-88BC-4314-A0AE-30CAB8B7802B}" srcOrd="0" destOrd="0" presId="urn:microsoft.com/office/officeart/2005/8/layout/vProcess5"/>
    <dgm:cxn modelId="{C6ED5E6E-8FCD-4A58-B66C-C6A75AA74155}" srcId="{2B1B2882-22DC-4627-AC75-C365AF5DE5FA}" destId="{C7BB0759-01D4-4D98-ACB8-E0041D307A41}" srcOrd="3" destOrd="0" parTransId="{5AC180E2-AC3A-4A1F-9000-4CB569BD0B43}" sibTransId="{6B04CE10-5F33-49F8-8004-1603EC384AB1}"/>
    <dgm:cxn modelId="{D2616F46-9046-4813-AE9A-9E1F3276D186}" type="presOf" srcId="{A4D3D9DD-A718-484E-BAAA-C13E74EB3B5F}" destId="{97DB5263-3728-46A7-B5EC-9505C9F30477}" srcOrd="1" destOrd="0" presId="urn:microsoft.com/office/officeart/2005/8/layout/vProcess5"/>
    <dgm:cxn modelId="{B6C71017-DBE7-4294-A4D1-7603E6CE3650}" type="presOf" srcId="{2B1B2882-22DC-4627-AC75-C365AF5DE5FA}" destId="{02EF2F22-8C12-4EAD-9A57-86AD25CE153A}" srcOrd="0" destOrd="0" presId="urn:microsoft.com/office/officeart/2005/8/layout/vProcess5"/>
    <dgm:cxn modelId="{00C0467C-89D0-4E14-ACE1-222D8F0AA3E8}" srcId="{2B1B2882-22DC-4627-AC75-C365AF5DE5FA}" destId="{3AF6197F-E8E0-42AF-AA7D-2FC8407FD24D}" srcOrd="0" destOrd="0" parTransId="{D988D2B2-6CAB-42AF-8697-366682C40362}" sibTransId="{1D88690A-E9E1-4FD4-AB71-8FAE7E30773E}"/>
    <dgm:cxn modelId="{1129C833-1C95-4A2A-9B78-BF86A5BE7EAA}" type="presOf" srcId="{C7BB0759-01D4-4D98-ACB8-E0041D307A41}" destId="{D05EDFE0-54FB-4F7C-A2C0-55EE7AF287C8}" srcOrd="1" destOrd="0" presId="urn:microsoft.com/office/officeart/2005/8/layout/vProcess5"/>
    <dgm:cxn modelId="{9FBB256B-3759-440D-BD4D-FE99B5683FFE}" type="presOf" srcId="{D9BB088A-0EDE-4576-97F2-D12EA29101D7}" destId="{A67566C4-BCB7-4E93-9413-A52DE6036E76}" srcOrd="0" destOrd="0" presId="urn:microsoft.com/office/officeart/2005/8/layout/vProcess5"/>
    <dgm:cxn modelId="{C877E392-4601-488A-80BE-99934B3E9036}" srcId="{2B1B2882-22DC-4627-AC75-C365AF5DE5FA}" destId="{A4D3D9DD-A718-484E-BAAA-C13E74EB3B5F}" srcOrd="2" destOrd="0" parTransId="{7BF74AF7-F748-43D5-AA94-7DD139FC1496}" sibTransId="{D9BB088A-0EDE-4576-97F2-D12EA29101D7}"/>
    <dgm:cxn modelId="{6316FC78-51EE-4603-8BC4-6D703B94F4EF}" srcId="{2B1B2882-22DC-4627-AC75-C365AF5DE5FA}" destId="{DDBE25C1-506A-40DB-9677-E7D4D2E44965}" srcOrd="1" destOrd="0" parTransId="{EFE14929-FB67-4BBE-899A-45882C64E422}" sibTransId="{A8CC526A-E365-42F6-9A71-083C61DC2572}"/>
    <dgm:cxn modelId="{B889CDCB-D4AC-4603-AC66-E65604DD6D0E}" type="presOf" srcId="{1D88690A-E9E1-4FD4-AB71-8FAE7E30773E}" destId="{C62E5986-1D0F-4CF1-B342-7880FABE1725}" srcOrd="0" destOrd="0" presId="urn:microsoft.com/office/officeart/2005/8/layout/vProcess5"/>
    <dgm:cxn modelId="{05C13C4B-CAD3-49F5-BCD0-3BFAA8ED8320}" type="presOf" srcId="{3AF6197F-E8E0-42AF-AA7D-2FC8407FD24D}" destId="{D946E922-298A-43C5-B79E-C6EE668BA9F3}" srcOrd="0" destOrd="0" presId="urn:microsoft.com/office/officeart/2005/8/layout/vProcess5"/>
    <dgm:cxn modelId="{A59E51F7-8A24-436C-BB0F-D077A016323A}" type="presOf" srcId="{A8CC526A-E365-42F6-9A71-083C61DC2572}" destId="{374E9DC0-52B1-4CA1-9CA0-B6DFC2634DFC}" srcOrd="0" destOrd="0" presId="urn:microsoft.com/office/officeart/2005/8/layout/vProcess5"/>
    <dgm:cxn modelId="{B41974BD-C8F9-4FA9-8D82-045C5CABDD3B}" type="presParOf" srcId="{02EF2F22-8C12-4EAD-9A57-86AD25CE153A}" destId="{10D17775-E8B6-41F2-8AA0-355867F95D77}" srcOrd="0" destOrd="0" presId="urn:microsoft.com/office/officeart/2005/8/layout/vProcess5"/>
    <dgm:cxn modelId="{C82B9313-A183-4539-B987-A00230F01538}" type="presParOf" srcId="{02EF2F22-8C12-4EAD-9A57-86AD25CE153A}" destId="{D946E922-298A-43C5-B79E-C6EE668BA9F3}" srcOrd="1" destOrd="0" presId="urn:microsoft.com/office/officeart/2005/8/layout/vProcess5"/>
    <dgm:cxn modelId="{2247BC2B-11D8-4F8F-837E-223F5F1DAF15}" type="presParOf" srcId="{02EF2F22-8C12-4EAD-9A57-86AD25CE153A}" destId="{79C71BEB-D101-4D20-8905-55AA07EC7ED4}" srcOrd="2" destOrd="0" presId="urn:microsoft.com/office/officeart/2005/8/layout/vProcess5"/>
    <dgm:cxn modelId="{C81D646D-F9B6-4F4C-AEF4-E3F89D6CDFBE}" type="presParOf" srcId="{02EF2F22-8C12-4EAD-9A57-86AD25CE153A}" destId="{FE84035D-EA6F-4E64-9E24-83926221C957}" srcOrd="3" destOrd="0" presId="urn:microsoft.com/office/officeart/2005/8/layout/vProcess5"/>
    <dgm:cxn modelId="{9FB3289A-1B61-4E4A-A8F3-33C4444B6A03}" type="presParOf" srcId="{02EF2F22-8C12-4EAD-9A57-86AD25CE153A}" destId="{496FE0E8-88BC-4314-A0AE-30CAB8B7802B}" srcOrd="4" destOrd="0" presId="urn:microsoft.com/office/officeart/2005/8/layout/vProcess5"/>
    <dgm:cxn modelId="{25960A8C-A300-405B-B887-75F005254337}" type="presParOf" srcId="{02EF2F22-8C12-4EAD-9A57-86AD25CE153A}" destId="{C62E5986-1D0F-4CF1-B342-7880FABE1725}" srcOrd="5" destOrd="0" presId="urn:microsoft.com/office/officeart/2005/8/layout/vProcess5"/>
    <dgm:cxn modelId="{7583E716-9E65-4257-BD0F-844881E178B1}" type="presParOf" srcId="{02EF2F22-8C12-4EAD-9A57-86AD25CE153A}" destId="{374E9DC0-52B1-4CA1-9CA0-B6DFC2634DFC}" srcOrd="6" destOrd="0" presId="urn:microsoft.com/office/officeart/2005/8/layout/vProcess5"/>
    <dgm:cxn modelId="{FB5C0CA1-DA41-4EF6-95BA-659F11920820}" type="presParOf" srcId="{02EF2F22-8C12-4EAD-9A57-86AD25CE153A}" destId="{A67566C4-BCB7-4E93-9413-A52DE6036E76}" srcOrd="7" destOrd="0" presId="urn:microsoft.com/office/officeart/2005/8/layout/vProcess5"/>
    <dgm:cxn modelId="{918A7731-86D5-4E71-8FE6-746B19D71DE0}" type="presParOf" srcId="{02EF2F22-8C12-4EAD-9A57-86AD25CE153A}" destId="{2489BEA2-A543-40ED-B4BF-2701D06786A9}" srcOrd="8" destOrd="0" presId="urn:microsoft.com/office/officeart/2005/8/layout/vProcess5"/>
    <dgm:cxn modelId="{B6DA1637-F407-4B36-92A5-24FDB5011926}" type="presParOf" srcId="{02EF2F22-8C12-4EAD-9A57-86AD25CE153A}" destId="{BEA7ECCA-4EAE-4B39-85C7-6A6D9546E5DE}" srcOrd="9" destOrd="0" presId="urn:microsoft.com/office/officeart/2005/8/layout/vProcess5"/>
    <dgm:cxn modelId="{CAD87CE7-35F3-4E21-B4AF-D01098C4ED23}" type="presParOf" srcId="{02EF2F22-8C12-4EAD-9A57-86AD25CE153A}" destId="{97DB5263-3728-46A7-B5EC-9505C9F30477}" srcOrd="10" destOrd="0" presId="urn:microsoft.com/office/officeart/2005/8/layout/vProcess5"/>
    <dgm:cxn modelId="{6985571B-7F0A-47D5-904E-F9CE1DBE96B9}" type="presParOf" srcId="{02EF2F22-8C12-4EAD-9A57-86AD25CE153A}" destId="{D05EDFE0-54FB-4F7C-A2C0-55EE7AF287C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15958-3ECF-40D5-B942-5E60C72D10D6}">
      <dsp:nvSpPr>
        <dsp:cNvPr id="0" name=""/>
        <dsp:cNvSpPr/>
      </dsp:nvSpPr>
      <dsp:spPr>
        <a:xfrm rot="5400000">
          <a:off x="3069284" y="825577"/>
          <a:ext cx="718487" cy="8179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1DE00-364E-4F53-9DD6-F088A44F312D}">
      <dsp:nvSpPr>
        <dsp:cNvPr id="0" name=""/>
        <dsp:cNvSpPr/>
      </dsp:nvSpPr>
      <dsp:spPr>
        <a:xfrm>
          <a:off x="2696842" y="29119"/>
          <a:ext cx="1573681" cy="84661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dirty="0" smtClean="0"/>
            <a:t>Introducción</a:t>
          </a:r>
          <a:endParaRPr lang="en-US" sz="1800" b="1" kern="1200" dirty="0"/>
        </a:p>
      </dsp:txBody>
      <dsp:txXfrm>
        <a:off x="2738178" y="70455"/>
        <a:ext cx="1491009" cy="763945"/>
      </dsp:txXfrm>
    </dsp:sp>
    <dsp:sp modelId="{12D0C13B-9F12-4C7C-BDB2-36F6386E4E5C}">
      <dsp:nvSpPr>
        <dsp:cNvPr id="0" name=""/>
        <dsp:cNvSpPr/>
      </dsp:nvSpPr>
      <dsp:spPr>
        <a:xfrm>
          <a:off x="4088438" y="109863"/>
          <a:ext cx="879682" cy="68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AB50B0-3473-4B3B-99DC-F68155FC4E29}">
      <dsp:nvSpPr>
        <dsp:cNvPr id="0" name=""/>
        <dsp:cNvSpPr/>
      </dsp:nvSpPr>
      <dsp:spPr>
        <a:xfrm rot="5400000">
          <a:off x="4159497" y="1776608"/>
          <a:ext cx="718487" cy="8179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F5EFF-443B-4877-BF87-2005153A631E}">
      <dsp:nvSpPr>
        <dsp:cNvPr id="0" name=""/>
        <dsp:cNvSpPr/>
      </dsp:nvSpPr>
      <dsp:spPr>
        <a:xfrm>
          <a:off x="3787056" y="980150"/>
          <a:ext cx="1573681" cy="84661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smtClean="0"/>
            <a:t>Antecedentes generales</a:t>
          </a:r>
          <a:endParaRPr lang="en-US" sz="1800" b="1" kern="1200"/>
        </a:p>
      </dsp:txBody>
      <dsp:txXfrm>
        <a:off x="3828392" y="1021486"/>
        <a:ext cx="1491009" cy="763945"/>
      </dsp:txXfrm>
    </dsp:sp>
    <dsp:sp modelId="{66B87CB2-6ED8-4849-8B19-C3A033FE7D64}">
      <dsp:nvSpPr>
        <dsp:cNvPr id="0" name=""/>
        <dsp:cNvSpPr/>
      </dsp:nvSpPr>
      <dsp:spPr>
        <a:xfrm>
          <a:off x="5178652" y="1060894"/>
          <a:ext cx="879682" cy="68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044E2-17E9-4015-9821-A63F712A3EFA}">
      <dsp:nvSpPr>
        <dsp:cNvPr id="0" name=""/>
        <dsp:cNvSpPr/>
      </dsp:nvSpPr>
      <dsp:spPr>
        <a:xfrm rot="5400000">
          <a:off x="5249711" y="2727639"/>
          <a:ext cx="718487" cy="8179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9FAFB-9AEE-4484-BDBE-B272B50E779D}">
      <dsp:nvSpPr>
        <dsp:cNvPr id="0" name=""/>
        <dsp:cNvSpPr/>
      </dsp:nvSpPr>
      <dsp:spPr>
        <a:xfrm>
          <a:off x="4877269" y="1931181"/>
          <a:ext cx="1573681" cy="84661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smtClean="0"/>
            <a:t>Metodología </a:t>
          </a:r>
          <a:endParaRPr lang="en-US" sz="1800" b="1" kern="1200"/>
        </a:p>
      </dsp:txBody>
      <dsp:txXfrm>
        <a:off x="4918605" y="1972517"/>
        <a:ext cx="1491009" cy="763945"/>
      </dsp:txXfrm>
    </dsp:sp>
    <dsp:sp modelId="{F64469A1-63E5-40F3-AD50-281CA61BF0CE}">
      <dsp:nvSpPr>
        <dsp:cNvPr id="0" name=""/>
        <dsp:cNvSpPr/>
      </dsp:nvSpPr>
      <dsp:spPr>
        <a:xfrm>
          <a:off x="6268865" y="2011925"/>
          <a:ext cx="879682" cy="68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0AFD3-E67F-4DDF-AA79-E5B38D6DF2E3}">
      <dsp:nvSpPr>
        <dsp:cNvPr id="0" name=""/>
        <dsp:cNvSpPr/>
      </dsp:nvSpPr>
      <dsp:spPr>
        <a:xfrm rot="5400000">
          <a:off x="6339924" y="3678670"/>
          <a:ext cx="718487" cy="8179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59BC9-9ADB-462F-80F1-E421CCF84A5D}">
      <dsp:nvSpPr>
        <dsp:cNvPr id="0" name=""/>
        <dsp:cNvSpPr/>
      </dsp:nvSpPr>
      <dsp:spPr>
        <a:xfrm>
          <a:off x="5967483" y="2882212"/>
          <a:ext cx="1573681" cy="84661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smtClean="0"/>
            <a:t>Resultados </a:t>
          </a:r>
          <a:endParaRPr lang="en-US" sz="1800" b="1" kern="1200"/>
        </a:p>
      </dsp:txBody>
      <dsp:txXfrm>
        <a:off x="6008819" y="2923548"/>
        <a:ext cx="1491009" cy="763945"/>
      </dsp:txXfrm>
    </dsp:sp>
    <dsp:sp modelId="{387BB6C5-C3C7-4781-82AF-A7F4D7482018}">
      <dsp:nvSpPr>
        <dsp:cNvPr id="0" name=""/>
        <dsp:cNvSpPr/>
      </dsp:nvSpPr>
      <dsp:spPr>
        <a:xfrm>
          <a:off x="7359078" y="2962957"/>
          <a:ext cx="879682" cy="68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D5C83-A4DE-4171-8645-049CC285F5EA}">
      <dsp:nvSpPr>
        <dsp:cNvPr id="0" name=""/>
        <dsp:cNvSpPr/>
      </dsp:nvSpPr>
      <dsp:spPr>
        <a:xfrm>
          <a:off x="7057696" y="3833243"/>
          <a:ext cx="1573681" cy="84661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dirty="0" smtClean="0"/>
            <a:t>Conclusiones</a:t>
          </a:r>
          <a:endParaRPr lang="en-US" sz="1800" b="1" kern="1200" dirty="0"/>
        </a:p>
      </dsp:txBody>
      <dsp:txXfrm>
        <a:off x="7099032" y="3874579"/>
        <a:ext cx="1491009" cy="763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C2579-5845-4B08-82CA-C20F8774970A}">
      <dsp:nvSpPr>
        <dsp:cNvPr id="0" name=""/>
        <dsp:cNvSpPr/>
      </dsp:nvSpPr>
      <dsp:spPr>
        <a:xfrm>
          <a:off x="904521" y="0"/>
          <a:ext cx="10251241" cy="184564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0678C-F51F-4142-851E-50C041FAA80F}">
      <dsp:nvSpPr>
        <dsp:cNvPr id="0" name=""/>
        <dsp:cNvSpPr/>
      </dsp:nvSpPr>
      <dsp:spPr>
        <a:xfrm>
          <a:off x="147" y="553693"/>
          <a:ext cx="1764876" cy="73825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dirty="0" smtClean="0"/>
            <a:t>Búsqueda de modelo térmico</a:t>
          </a:r>
          <a:endParaRPr lang="en-US" sz="1800" b="1" kern="1200" dirty="0"/>
        </a:p>
      </dsp:txBody>
      <dsp:txXfrm>
        <a:off x="36186" y="589732"/>
        <a:ext cx="1692798" cy="666180"/>
      </dsp:txXfrm>
    </dsp:sp>
    <dsp:sp modelId="{D12D3228-20D0-4233-820F-292B44E9AAE7}">
      <dsp:nvSpPr>
        <dsp:cNvPr id="0" name=""/>
        <dsp:cNvSpPr/>
      </dsp:nvSpPr>
      <dsp:spPr>
        <a:xfrm>
          <a:off x="2059169" y="553693"/>
          <a:ext cx="1764876" cy="73825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dirty="0" smtClean="0"/>
            <a:t>Desarrollo de control PID</a:t>
          </a:r>
          <a:endParaRPr lang="en-US" sz="1800" b="1" kern="1200" dirty="0"/>
        </a:p>
      </dsp:txBody>
      <dsp:txXfrm>
        <a:off x="2095208" y="589732"/>
        <a:ext cx="1692798" cy="666180"/>
      </dsp:txXfrm>
    </dsp:sp>
    <dsp:sp modelId="{5BC28430-EA3F-4312-B936-282BF62FED1E}">
      <dsp:nvSpPr>
        <dsp:cNvPr id="0" name=""/>
        <dsp:cNvSpPr/>
      </dsp:nvSpPr>
      <dsp:spPr>
        <a:xfrm>
          <a:off x="4118192" y="553693"/>
          <a:ext cx="1764876" cy="73825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dirty="0" smtClean="0"/>
            <a:t>Desarrollo controlador difuso</a:t>
          </a:r>
          <a:endParaRPr lang="en-US" sz="1800" b="1" kern="1200" dirty="0"/>
        </a:p>
      </dsp:txBody>
      <dsp:txXfrm>
        <a:off x="4154231" y="589732"/>
        <a:ext cx="1692798" cy="666180"/>
      </dsp:txXfrm>
    </dsp:sp>
    <dsp:sp modelId="{A73EEC07-D24A-4CAB-BDBF-52654A7B622C}">
      <dsp:nvSpPr>
        <dsp:cNvPr id="0" name=""/>
        <dsp:cNvSpPr/>
      </dsp:nvSpPr>
      <dsp:spPr>
        <a:xfrm>
          <a:off x="6177215" y="553693"/>
          <a:ext cx="1764876" cy="73825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dirty="0" smtClean="0"/>
            <a:t>Optimización</a:t>
          </a:r>
          <a:endParaRPr lang="en-US" sz="1800" b="1" kern="1200" dirty="0"/>
        </a:p>
      </dsp:txBody>
      <dsp:txXfrm>
        <a:off x="6213254" y="589732"/>
        <a:ext cx="1692798" cy="666180"/>
      </dsp:txXfrm>
    </dsp:sp>
    <dsp:sp modelId="{A7E548D4-3E3E-4BF8-BDCC-2C57A3F99556}">
      <dsp:nvSpPr>
        <dsp:cNvPr id="0" name=""/>
        <dsp:cNvSpPr/>
      </dsp:nvSpPr>
      <dsp:spPr>
        <a:xfrm>
          <a:off x="8236237" y="553693"/>
          <a:ext cx="1764876" cy="73825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dirty="0" smtClean="0"/>
            <a:t>Comparación </a:t>
          </a:r>
          <a:endParaRPr lang="en-US" sz="1800" b="1" kern="1200" dirty="0"/>
        </a:p>
      </dsp:txBody>
      <dsp:txXfrm>
        <a:off x="8272276" y="589732"/>
        <a:ext cx="1692798" cy="666180"/>
      </dsp:txXfrm>
    </dsp:sp>
    <dsp:sp modelId="{427143CC-99C3-4FFF-91DD-A8FB00810BA9}">
      <dsp:nvSpPr>
        <dsp:cNvPr id="0" name=""/>
        <dsp:cNvSpPr/>
      </dsp:nvSpPr>
      <dsp:spPr>
        <a:xfrm>
          <a:off x="10295260" y="553693"/>
          <a:ext cx="1764876" cy="73825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dirty="0" smtClean="0"/>
            <a:t>Implementación</a:t>
          </a:r>
          <a:endParaRPr lang="en-US" sz="1400" b="1" kern="1200" dirty="0"/>
        </a:p>
      </dsp:txBody>
      <dsp:txXfrm>
        <a:off x="10331299" y="589732"/>
        <a:ext cx="1692798" cy="666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6E922-298A-43C5-B79E-C6EE668BA9F3}">
      <dsp:nvSpPr>
        <dsp:cNvPr id="0" name=""/>
        <dsp:cNvSpPr/>
      </dsp:nvSpPr>
      <dsp:spPr>
        <a:xfrm>
          <a:off x="0" y="0"/>
          <a:ext cx="5984228" cy="8621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dirty="0" smtClean="0"/>
            <a:t>Construir y sintonizar un controlador PID convencional</a:t>
          </a:r>
          <a:endParaRPr lang="en-US" sz="2400" b="1" kern="1200" dirty="0"/>
        </a:p>
      </dsp:txBody>
      <dsp:txXfrm>
        <a:off x="25251" y="25251"/>
        <a:ext cx="4981052" cy="811646"/>
      </dsp:txXfrm>
    </dsp:sp>
    <dsp:sp modelId="{79C71BEB-D101-4D20-8905-55AA07EC7ED4}">
      <dsp:nvSpPr>
        <dsp:cNvPr id="0" name=""/>
        <dsp:cNvSpPr/>
      </dsp:nvSpPr>
      <dsp:spPr>
        <a:xfrm>
          <a:off x="501179" y="1018902"/>
          <a:ext cx="5984228" cy="8621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dirty="0" smtClean="0"/>
            <a:t>Sustituirlo por un controlador difuso lineal equivalente</a:t>
          </a:r>
          <a:endParaRPr lang="en-US" sz="2400" b="1" kern="1200" dirty="0"/>
        </a:p>
      </dsp:txBody>
      <dsp:txXfrm>
        <a:off x="526430" y="1044153"/>
        <a:ext cx="4872151" cy="811646"/>
      </dsp:txXfrm>
    </dsp:sp>
    <dsp:sp modelId="{FE84035D-EA6F-4E64-9E24-83926221C957}">
      <dsp:nvSpPr>
        <dsp:cNvPr id="0" name=""/>
        <dsp:cNvSpPr/>
      </dsp:nvSpPr>
      <dsp:spPr>
        <a:xfrm>
          <a:off x="994878" y="2037805"/>
          <a:ext cx="5984228" cy="8621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dirty="0" smtClean="0"/>
            <a:t>Convertir el controlador difuso en uno no-lineal</a:t>
          </a:r>
          <a:endParaRPr lang="en-US" sz="2400" b="1" kern="1200" dirty="0"/>
        </a:p>
      </dsp:txBody>
      <dsp:txXfrm>
        <a:off x="1020129" y="2063056"/>
        <a:ext cx="4879631" cy="811646"/>
      </dsp:txXfrm>
    </dsp:sp>
    <dsp:sp modelId="{496FE0E8-88BC-4314-A0AE-30CAB8B7802B}">
      <dsp:nvSpPr>
        <dsp:cNvPr id="0" name=""/>
        <dsp:cNvSpPr/>
      </dsp:nvSpPr>
      <dsp:spPr>
        <a:xfrm>
          <a:off x="1496057" y="3056708"/>
          <a:ext cx="5984228" cy="8621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dirty="0" smtClean="0"/>
            <a:t>Sintonizar</a:t>
          </a:r>
          <a:endParaRPr lang="en-US" sz="2400" b="1" kern="1200" dirty="0"/>
        </a:p>
      </dsp:txBody>
      <dsp:txXfrm>
        <a:off x="1521308" y="3081959"/>
        <a:ext cx="4872151" cy="811646"/>
      </dsp:txXfrm>
    </dsp:sp>
    <dsp:sp modelId="{C62E5986-1D0F-4CF1-B342-7880FABE1725}">
      <dsp:nvSpPr>
        <dsp:cNvPr id="0" name=""/>
        <dsp:cNvSpPr/>
      </dsp:nvSpPr>
      <dsp:spPr>
        <a:xfrm>
          <a:off x="5423832" y="660327"/>
          <a:ext cx="560396" cy="56039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b="1" kern="1200"/>
        </a:p>
      </dsp:txBody>
      <dsp:txXfrm>
        <a:off x="5549921" y="660327"/>
        <a:ext cx="308218" cy="421698"/>
      </dsp:txXfrm>
    </dsp:sp>
    <dsp:sp modelId="{374E9DC0-52B1-4CA1-9CA0-B6DFC2634DFC}">
      <dsp:nvSpPr>
        <dsp:cNvPr id="0" name=""/>
        <dsp:cNvSpPr/>
      </dsp:nvSpPr>
      <dsp:spPr>
        <a:xfrm>
          <a:off x="5925011" y="1679230"/>
          <a:ext cx="560396" cy="56039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b="1" kern="1200"/>
        </a:p>
      </dsp:txBody>
      <dsp:txXfrm>
        <a:off x="6051100" y="1679230"/>
        <a:ext cx="308218" cy="421698"/>
      </dsp:txXfrm>
    </dsp:sp>
    <dsp:sp modelId="{A67566C4-BCB7-4E93-9413-A52DE6036E76}">
      <dsp:nvSpPr>
        <dsp:cNvPr id="0" name=""/>
        <dsp:cNvSpPr/>
      </dsp:nvSpPr>
      <dsp:spPr>
        <a:xfrm>
          <a:off x="6418710" y="2698133"/>
          <a:ext cx="560396" cy="56039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b="1" kern="1200"/>
        </a:p>
      </dsp:txBody>
      <dsp:txXfrm>
        <a:off x="6544799" y="2698133"/>
        <a:ext cx="308218" cy="421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ED28C-4659-4775-929A-F2B8DE6EF45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40C66-C155-4D24-B513-A588D9062E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8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DCBD8-EA1D-4146-B7E1-E35E6703250B}" type="datetimeFigureOut">
              <a:rPr lang="es-CL" smtClean="0"/>
              <a:t>13/10/2020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E2E38-2485-4870-8796-0C53593E1A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133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Marcador de imagen de diapositiva 1">
            <a:extLst>
              <a:ext uri="{FF2B5EF4-FFF2-40B4-BE49-F238E27FC236}">
                <a16:creationId xmlns:a16="http://schemas.microsoft.com/office/drawing/2014/main" id="{36A07195-D4F9-4C47-A09D-1E6F22EF9D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Marcador de notas 2">
            <a:extLst>
              <a:ext uri="{FF2B5EF4-FFF2-40B4-BE49-F238E27FC236}">
                <a16:creationId xmlns:a16="http://schemas.microsoft.com/office/drawing/2014/main" id="{6610D327-5E66-479C-AE04-236489890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/>
          </a:p>
        </p:txBody>
      </p:sp>
      <p:sp>
        <p:nvSpPr>
          <p:cNvPr id="4100" name="Marcador de número de diapositiva 3">
            <a:extLst>
              <a:ext uri="{FF2B5EF4-FFF2-40B4-BE49-F238E27FC236}">
                <a16:creationId xmlns:a16="http://schemas.microsoft.com/office/drawing/2014/main" id="{0C918BEE-9B11-407F-A2C3-53EFFD348E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A47AA9-DA41-4892-8208-9EE5D9A8E930}" type="slidenum">
              <a:rPr lang="es-CL" altLang="es-CL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2029903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Marcador de imagen de diapositiva 1">
            <a:extLst>
              <a:ext uri="{FF2B5EF4-FFF2-40B4-BE49-F238E27FC236}">
                <a16:creationId xmlns:a16="http://schemas.microsoft.com/office/drawing/2014/main" id="{36A07195-D4F9-4C47-A09D-1E6F22EF9D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Marcador de notas 2">
            <a:extLst>
              <a:ext uri="{FF2B5EF4-FFF2-40B4-BE49-F238E27FC236}">
                <a16:creationId xmlns:a16="http://schemas.microsoft.com/office/drawing/2014/main" id="{6610D327-5E66-479C-AE04-236489890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/>
          </a:p>
        </p:txBody>
      </p:sp>
      <p:sp>
        <p:nvSpPr>
          <p:cNvPr id="4100" name="Marcador de número de diapositiva 3">
            <a:extLst>
              <a:ext uri="{FF2B5EF4-FFF2-40B4-BE49-F238E27FC236}">
                <a16:creationId xmlns:a16="http://schemas.microsoft.com/office/drawing/2014/main" id="{0C918BEE-9B11-407F-A2C3-53EFFD348E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A47AA9-DA41-4892-8208-9EE5D9A8E930}" type="slidenum">
              <a:rPr lang="es-CL" altLang="es-CL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134150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D5CFD-2CCC-4781-B557-5A34AB8DF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32831C-B25D-4E75-8F12-D787956A7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BD5770-877F-4089-965E-C75C16B4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FBFB-2D43-4306-B243-716F4A5679DC}" type="datetime1">
              <a:rPr lang="es-CL" smtClean="0"/>
              <a:t>13/10/2020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50D0DD-465E-43E8-BA96-40F1329F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7CD521-63C7-48D5-A607-88E5EA7F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370D-1809-43F2-9E25-D3AC34759DA8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772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04E75-2208-44B9-910A-E5682424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5DF6B3-6290-4C75-870E-EAC2FC7EF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96220-CEB9-47EF-AF79-4B1DEE56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3F53-29B2-438D-A1C1-B38558AE6198}" type="datetime1">
              <a:rPr lang="es-CL" smtClean="0"/>
              <a:t>13/10/2020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5BD563-8B52-4C8B-A321-9D1BA4EE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632E18-F58B-4BC1-B588-0062F031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370D-1809-43F2-9E25-D3AC34759D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01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222C99-47F2-42FF-905B-46E35CA58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AFC7DA-BA66-490C-82C6-87BFD6FE2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CB3842-0CFB-4EA5-9A2E-DBA89F15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F673-C041-4BE6-9DB0-97DC11B2FDBD}" type="datetime1">
              <a:rPr lang="es-CL" smtClean="0"/>
              <a:t>13/10/2020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FA04FC-B52A-4011-BD96-B34F3DB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2B9B3A-414A-4DCB-B2CE-37461DD4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370D-1809-43F2-9E25-D3AC34759D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132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2B746-79D8-450C-B42D-4BAC8669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EAE847-093C-41AA-982B-DBD3E4873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684A79-A607-4D8D-8D6D-476D3D98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A6C-16B0-4DE8-96E9-D569C1199B2C}" type="datetime1">
              <a:rPr lang="es-CL" smtClean="0"/>
              <a:t>13/10/2020</a:t>
            </a:fld>
            <a:endParaRPr lang="es-C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25AF3C-5119-4DE5-AA52-5F8CD414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Desarrollo de un sistema de control basado en lógica difusa en un ordenador de placa reducida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F884C8-3145-45F8-8F80-8B1272D6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370D-1809-43F2-9E25-D3AC34759DA8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996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BF852-FAD4-4D34-92E2-AC3C8DF5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17BF63-5A6D-4FC1-8736-175DC4EB8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6AE164-C7E5-49DB-B4A6-19D72E77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7440-9F33-4073-9DDE-7F268F345FFA}" type="datetime1">
              <a:rPr lang="es-CL" smtClean="0"/>
              <a:t>13/10/2020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178CCB-CDA1-4699-A32B-B680A63B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CCF5D-E70E-469F-931C-B9B222AD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370D-1809-43F2-9E25-D3AC34759D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93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092A0-BDE8-4127-A3D8-3C9A1322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3F670E-D36F-4FAC-A814-9AE219F05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6F2677-2448-4E76-B23C-2CBF39806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1C415D-8492-4EC9-8B62-8E0D30C3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8989-AE5A-4A48-9E80-A6DC6A5EE9CD}" type="datetime1">
              <a:rPr lang="es-CL" smtClean="0"/>
              <a:t>13/10/2020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9EBF73-3BEA-4ECD-BC6A-41E17325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79EE00-A0D3-48AD-B660-59F08990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370D-1809-43F2-9E25-D3AC34759D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77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0A9-E7CC-4EDD-84FF-3F625A82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6DEC09-FA6A-40F7-A9C4-CF3F62A92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E8B0CE-63F5-4590-BC29-6D9B4D3E7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3C75FC-8E47-4B9F-B2DC-ED46B83B2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1A2D45-E1BF-40D5-A42A-9E76E39E5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1D7058-ACFA-4EDB-8591-2FA1FD5A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7F78-1DEB-4C47-A56A-3D89C3D7839E}" type="datetime1">
              <a:rPr lang="es-CL" smtClean="0"/>
              <a:t>13/10/2020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CF164C-D061-44BA-A5D6-357E4454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756DEC-5B76-4A73-96A5-5CDC5F66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370D-1809-43F2-9E25-D3AC34759D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939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A800F-56CB-4E16-B2B5-B2DB85E1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1F7387-A2E9-4D67-85C4-2427989E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4892-5160-4AB7-B361-7BDDE8A39F38}" type="datetime1">
              <a:rPr lang="es-CL" smtClean="0"/>
              <a:t>13/10/2020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623B17-1532-4738-9498-63E1854F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9A4438-E4DB-4BD3-A952-5EE64954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370D-1809-43F2-9E25-D3AC34759D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563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9B2FDD-BD67-4FCC-ADD7-96D6C31B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AC90-171B-4F94-9691-1744DD8C956E}" type="datetime1">
              <a:rPr lang="es-CL" smtClean="0"/>
              <a:t>13/10/2020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821D55-C142-47B0-BBCD-E97C8F24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F9E255-1553-4B22-B8EE-552466CB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370D-1809-43F2-9E25-D3AC34759D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903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E1DD0-13BA-4231-8083-AD0EE3FD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A6153-A47C-4995-8952-51AF6A33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3A6AFB-6D3B-4E82-B0CF-A84F95F1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089952-ECC6-4E55-99B8-C05E2F2B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86C2-6D1A-4FF6-A3D0-B6010979F1AA}" type="datetime1">
              <a:rPr lang="es-CL" smtClean="0"/>
              <a:t>13/10/2020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C96BC0-79C1-47AE-B746-123650F3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F3672D-4E2A-431A-B3E6-A01FD7F4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370D-1809-43F2-9E25-D3AC34759D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056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83F6-E769-4845-A17B-4B215E66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D8C3A8-B378-476C-A4BF-DBDB80A32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06CDC3-6A82-4720-B2B9-8C015BCEE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FBD904-5349-4AA5-BA59-9D4F06E3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BA4-8421-470F-AAC9-7B4363483DA6}" type="datetime1">
              <a:rPr lang="es-CL" smtClean="0"/>
              <a:t>13/10/2020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1ABED5-C832-4512-B5BC-527F4987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DFF02A-7D11-4FB0-98B2-D63FCF74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370D-1809-43F2-9E25-D3AC34759D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534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22610D-12E9-4F35-8A4C-ABCA4EE3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64B877-64AD-4137-8025-411FB73AD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0A0F9-A5BB-4483-86E3-782E4C3D0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4D2DF-055F-43BB-AD6C-789E4291D3E1}" type="datetime1">
              <a:rPr lang="es-CL" smtClean="0"/>
              <a:t>13/10/2020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FC290-E071-4F38-AB28-2877C2A76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 smtClean="0"/>
              <a:t>Desarrollo de un sistema de control basado en lógica difusa en un ordenador de placa reducida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680BED-1165-40A3-97C3-EF5E68547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7370D-1809-43F2-9E25-D3AC34759DA8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8610600" y="6384191"/>
            <a:ext cx="3032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B5EC0C-B6B3-4EF3-B580-B49CD2F4927B}" type="slidenum">
              <a:rPr lang="en-US" sz="1600" i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‹Nº›</a:t>
            </a:fld>
            <a:r>
              <a:rPr lang="en-US" sz="1600" i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/40</a:t>
            </a:r>
            <a:endParaRPr lang="en-US" sz="1600" i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2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0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3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1">
                <a:lumMod val="89000"/>
              </a:schemeClr>
            </a:gs>
            <a:gs pos="25000">
              <a:schemeClr val="accent1">
                <a:lumMod val="89000"/>
              </a:schemeClr>
            </a:gs>
            <a:gs pos="74000">
              <a:schemeClr val="accent1">
                <a:lumMod val="75000"/>
              </a:schemeClr>
            </a:gs>
            <a:gs pos="100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Picture 2" descr="Resultado de imagen para logo ufro png">
            <a:extLst>
              <a:ext uri="{FF2B5EF4-FFF2-40B4-BE49-F238E27FC236}">
                <a16:creationId xmlns:a16="http://schemas.microsoft.com/office/drawing/2014/main" id="{B373A898-B3FD-4155-BA57-8E6352BA8E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21538" y="523875"/>
            <a:ext cx="2894012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CL" altLang="es-CL" sz="1800"/>
          </a:p>
        </p:txBody>
      </p:sp>
      <p:sp>
        <p:nvSpPr>
          <p:cNvPr id="7" name="Rectángulo 6"/>
          <p:cNvSpPr/>
          <p:nvPr/>
        </p:nvSpPr>
        <p:spPr>
          <a:xfrm>
            <a:off x="3004973" y="170018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s-CL" sz="1600" b="1" dirty="0">
                <a:solidFill>
                  <a:schemeClr val="bg1"/>
                </a:solidFill>
                <a:ea typeface="Arial" panose="020B0604020202020204" pitchFamily="34" charset="0"/>
              </a:rPr>
              <a:t>FACULTAD DE INGENIERÍA Y CIENCIAS</a:t>
            </a:r>
            <a:endParaRPr lang="en-US" sz="16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CL" sz="1600" b="1" dirty="0">
                <a:solidFill>
                  <a:schemeClr val="bg1"/>
                </a:solidFill>
                <a:ea typeface="Arial" panose="020B0604020202020204" pitchFamily="34" charset="0"/>
              </a:rPr>
              <a:t>DEPARTAMENTO DE INGENIERÍA MECÁNICA</a:t>
            </a:r>
            <a:endParaRPr lang="en-US" sz="1600" dirty="0">
              <a:solidFill>
                <a:schemeClr val="bg1"/>
              </a:solidFill>
              <a:ea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399183" y="5762984"/>
            <a:ext cx="73075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CL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</a:rPr>
              <a:t>GUSTAVO ENRIQUE VALENZUELA </a:t>
            </a:r>
            <a:r>
              <a:rPr lang="es-CL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</a:rPr>
              <a:t>FUENTEALBA</a:t>
            </a:r>
          </a:p>
          <a:p>
            <a:pPr algn="ctr">
              <a:spcAft>
                <a:spcPts val="0"/>
              </a:spcAft>
            </a:pPr>
            <a:r>
              <a:rPr lang="es-CL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Times New Roman" panose="02020603050405020304" pitchFamily="18" charset="0"/>
              </a:rPr>
              <a:t>2020</a:t>
            </a:r>
            <a:endParaRPr 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Times New Roman" panose="02020603050405020304" pitchFamily="18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73" y="80187"/>
            <a:ext cx="2228405" cy="16200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78777" y="3116263"/>
            <a:ext cx="11748393" cy="1107996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MX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Times New Roman" panose="02020603050405020304" pitchFamily="18" charset="0"/>
              </a:rPr>
              <a:t>“DESARROLLO DE UN SISTEMA DE CONTROL BASADO EN LÓGICA DIFUSA EN UN ORDENADOR DE PLACA REDUCIDA”</a:t>
            </a:r>
          </a:p>
          <a:p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044590" y="4670456"/>
            <a:ext cx="6882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0"/>
              </a:spcAft>
            </a:pPr>
            <a:r>
              <a:rPr lang="es-CL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</a:rPr>
              <a:t>ACTIVIDAD DE TITULACIÓN, MODALIDAD</a:t>
            </a:r>
            <a:r>
              <a:rPr lang="es-CL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Times New Roman" panose="02020603050405020304" pitchFamily="18" charset="0"/>
              </a:rPr>
              <a:t> PROYECTO DE TITULACIÓN</a:t>
            </a: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Times New Roman" panose="02020603050405020304" pitchFamily="18" charset="0"/>
            </a:endParaRPr>
          </a:p>
          <a:p>
            <a:pPr marL="1350645" algn="r">
              <a:spcAft>
                <a:spcPts val="0"/>
              </a:spcAft>
            </a:pPr>
            <a:r>
              <a:rPr lang="es-CL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</a:rPr>
              <a:t>PARA OPTAR AL TÍTULO DE INGENIERO CIVIL MECÁNICO</a:t>
            </a: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81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64936C2-7781-48AA-9311-654FD66BDFC7}"/>
              </a:ext>
            </a:extLst>
          </p:cNvPr>
          <p:cNvSpPr/>
          <p:nvPr/>
        </p:nvSpPr>
        <p:spPr>
          <a:xfrm>
            <a:off x="3411828" y="1080654"/>
            <a:ext cx="79419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200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b="1" dirty="0"/>
          </a:p>
          <a:p>
            <a:pPr>
              <a:defRPr/>
            </a:pPr>
            <a:endParaRPr lang="es-CL" dirty="0"/>
          </a:p>
          <a:p>
            <a:pPr>
              <a:defRPr/>
            </a:pPr>
            <a:r>
              <a:rPr lang="es-CL" dirty="0"/>
              <a:t> </a:t>
            </a:r>
          </a:p>
          <a:p>
            <a:pPr>
              <a:defRPr/>
            </a:pPr>
            <a:r>
              <a:rPr lang="es-CL" b="1" dirty="0"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endParaRPr lang="es-CL" b="1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b="1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3A00D5-5C9F-472D-8B93-6EDF20193B0D}"/>
              </a:ext>
            </a:extLst>
          </p:cNvPr>
          <p:cNvSpPr/>
          <p:nvPr/>
        </p:nvSpPr>
        <p:spPr>
          <a:xfrm>
            <a:off x="379398" y="1847975"/>
            <a:ext cx="114332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400" dirty="0">
                <a:cs typeface="Times New Roman" panose="02020603050405020304" pitchFamily="18" charset="0"/>
              </a:rPr>
              <a:t>Un conjunto difuso es un conjunto con una pertenencia en el intervalo </a:t>
            </a:r>
            <a:r>
              <a:rPr lang="es-MX" sz="2400" dirty="0" smtClean="0">
                <a:cs typeface="Times New Roman" panose="02020603050405020304" pitchFamily="18" charset="0"/>
              </a:rPr>
              <a:t>real unitario [0,1]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400" dirty="0" smtClean="0">
                <a:cs typeface="Times New Roman" panose="02020603050405020304" pitchFamily="18" charset="0"/>
              </a:rPr>
              <a:t>Como </a:t>
            </a:r>
            <a:r>
              <a:rPr lang="es-MX" sz="2400" dirty="0">
                <a:cs typeface="Times New Roman" panose="02020603050405020304" pitchFamily="18" charset="0"/>
              </a:rPr>
              <a:t>tal, los </a:t>
            </a:r>
            <a:r>
              <a:rPr lang="es-MX" sz="2400" dirty="0" smtClean="0">
                <a:cs typeface="Times New Roman" panose="02020603050405020304" pitchFamily="18" charset="0"/>
              </a:rPr>
              <a:t>conjuntos difusos </a:t>
            </a:r>
            <a:r>
              <a:rPr lang="es-MX" sz="2400" dirty="0">
                <a:cs typeface="Times New Roman" panose="02020603050405020304" pitchFamily="18" charset="0"/>
              </a:rPr>
              <a:t>pueden utilizarse para representaciones matemáticas de conceptos imprecisos.</a:t>
            </a:r>
            <a:endParaRPr lang="es-MX" sz="24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Desarrollo de un sistema de control basado en lógica difusa en un ordenador de placa reducida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4910962" y="3760119"/>
                <a:ext cx="23700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Χ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→[0,1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962" y="3760119"/>
                <a:ext cx="2370072" cy="461665"/>
              </a:xfrm>
              <a:prstGeom prst="rect">
                <a:avLst/>
              </a:prstGeom>
              <a:blipFill>
                <a:blip r:embed="rId2"/>
                <a:stretch>
                  <a:fillRect t="-130263" r="-25258" b="-1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/>
              <p:cNvSpPr/>
              <p:nvPr/>
            </p:nvSpPr>
            <p:spPr>
              <a:xfrm>
                <a:off x="2656787" y="4674211"/>
                <a:ext cx="6878421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1           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𝑝𝑒𝑟𝑡𝑒𝑛𝑒𝑐𝑒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𝑐𝑜𝑚𝑝𝑙𝑒𝑡𝑎𝑚𝑒𝑛𝑡𝑒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&amp;∈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𝑝𝑒𝑟𝑡𝑒𝑛𝑒𝑐𝑒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𝑝𝑎𝑟𝑐𝑖𝑎𝑙𝑚𝑒𝑛𝑡𝑒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&amp;=0   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𝑝𝑒𝑟𝑡𝑒𝑛𝑒𝑐𝑒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787" y="4674211"/>
                <a:ext cx="6878421" cy="1271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Teoría de conjuntos difusos</a:t>
            </a:r>
            <a:endParaRPr lang="en-US" sz="2400" b="1" u="sng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Antecedentes generales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2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64936C2-7781-48AA-9311-654FD66BDFC7}"/>
              </a:ext>
            </a:extLst>
          </p:cNvPr>
          <p:cNvSpPr/>
          <p:nvPr/>
        </p:nvSpPr>
        <p:spPr>
          <a:xfrm>
            <a:off x="3411828" y="1080654"/>
            <a:ext cx="79419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200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b="1" dirty="0"/>
          </a:p>
          <a:p>
            <a:pPr>
              <a:defRPr/>
            </a:pPr>
            <a:endParaRPr lang="es-CL" dirty="0"/>
          </a:p>
          <a:p>
            <a:pPr>
              <a:defRPr/>
            </a:pPr>
            <a:r>
              <a:rPr lang="es-CL" dirty="0"/>
              <a:t> </a:t>
            </a:r>
          </a:p>
          <a:p>
            <a:pPr>
              <a:defRPr/>
            </a:pPr>
            <a:r>
              <a:rPr lang="es-CL" b="1" dirty="0"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endParaRPr lang="es-CL" b="1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b="1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685" y="1620468"/>
            <a:ext cx="3891285" cy="2276034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Ejemplo: Aire acondicionado</a:t>
            </a:r>
            <a:endParaRPr lang="en-US" sz="2400" b="1" u="sng" dirty="0"/>
          </a:p>
        </p:txBody>
      </p:sp>
      <p:pic>
        <p:nvPicPr>
          <p:cNvPr id="13" name="Picture 2" descr="https://azcd.harveynorman.com.au/media/catalog/product/cache/21/image/992x558/9df78eab33525d08d6e5fb8d27136e95/m/s/msygn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20" y="4244020"/>
            <a:ext cx="3309880" cy="186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lamada de nube 16"/>
          <p:cNvSpPr/>
          <p:nvPr/>
        </p:nvSpPr>
        <p:spPr>
          <a:xfrm>
            <a:off x="5146763" y="1097850"/>
            <a:ext cx="6331131" cy="3321270"/>
          </a:xfrm>
          <a:prstGeom prst="cloudCallout">
            <a:avLst>
              <a:gd name="adj1" fmla="val -65458"/>
              <a:gd name="adj2" fmla="val 534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Antecedentes generales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4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9" y="1601003"/>
            <a:ext cx="2716988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456" y="1601003"/>
            <a:ext cx="2715086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172" y="1559126"/>
            <a:ext cx="2716054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1500372" y="1293204"/>
            <a:ext cx="1317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/>
              <a:t>Trapezoidal</a:t>
            </a:r>
            <a:endParaRPr lang="en-US" sz="16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739832" y="1262668"/>
            <a:ext cx="126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/>
              <a:t>Campana</a:t>
            </a:r>
            <a:endParaRPr lang="en-US" sz="16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9968845" y="1300699"/>
            <a:ext cx="1502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err="1" smtClean="0"/>
              <a:t>Singleton</a:t>
            </a:r>
            <a:endParaRPr lang="en-US" sz="16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71937" y="923849"/>
            <a:ext cx="6574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u="sng" dirty="0" smtClean="0"/>
              <a:t>Funciones de pertenencia:</a:t>
            </a:r>
            <a:endParaRPr lang="en-US" sz="2000" b="1" u="sng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Antecedentes generales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749" y="4098984"/>
            <a:ext cx="2715346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349" y="4099557"/>
            <a:ext cx="2716058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CuadroTexto 18"/>
          <p:cNvSpPr txBox="1"/>
          <p:nvPr/>
        </p:nvSpPr>
        <p:spPr>
          <a:xfrm>
            <a:off x="3420933" y="3760717"/>
            <a:ext cx="1317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/>
              <a:t>Curva S</a:t>
            </a:r>
            <a:endParaRPr lang="en-US" sz="16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998017" y="3760717"/>
            <a:ext cx="1317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/>
              <a:t>Curva Z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8786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sp>
        <p:nvSpPr>
          <p:cNvPr id="2" name="Rectángulo 1"/>
          <p:cNvSpPr/>
          <p:nvPr/>
        </p:nvSpPr>
        <p:spPr>
          <a:xfrm>
            <a:off x="3343367" y="3568778"/>
            <a:ext cx="49653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“La </a:t>
            </a:r>
            <a:r>
              <a:rPr lang="es-CL" sz="3200" i="1" u="sng" dirty="0">
                <a:latin typeface="Calibri" panose="020F0502020204030204" pitchFamily="34" charset="0"/>
                <a:ea typeface="Calibri" panose="020F0502020204030204" pitchFamily="34" charset="0"/>
              </a:rPr>
              <a:t>temperatura</a:t>
            </a:r>
            <a:r>
              <a:rPr lang="es-CL" sz="3200" i="1" dirty="0">
                <a:latin typeface="Calibri" panose="020F0502020204030204" pitchFamily="34" charset="0"/>
                <a:ea typeface="Calibri" panose="020F0502020204030204" pitchFamily="34" charset="0"/>
              </a:rPr>
              <a:t> es </a:t>
            </a:r>
            <a:r>
              <a:rPr lang="es-CL" sz="3200" i="1" u="sng" dirty="0" smtClean="0">
                <a:latin typeface="Calibri" panose="020F0502020204030204" pitchFamily="34" charset="0"/>
                <a:ea typeface="Calibri" panose="020F0502020204030204" pitchFamily="34" charset="0"/>
              </a:rPr>
              <a:t>caliente</a:t>
            </a:r>
            <a:r>
              <a:rPr lang="es-CL" sz="32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”</a:t>
            </a:r>
            <a:endParaRPr lang="en-US" sz="3200" i="1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5086126" y="416638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7394013" y="416638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149954" y="4726291"/>
            <a:ext cx="215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Variable lingüística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399989" y="4727642"/>
            <a:ext cx="198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Valor lingüístico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61701" y="1851619"/>
            <a:ext cx="1106859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400" dirty="0"/>
              <a:t>Una variable lingüística es una variable cuyo valor se representa con palabras en lugar de números.</a:t>
            </a:r>
            <a:endParaRPr lang="en-US" sz="2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Variables lingüísticas</a:t>
            </a:r>
            <a:endParaRPr lang="en-US" sz="2400" b="1" u="sng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Antecedentes generales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3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64936C2-7781-48AA-9311-654FD66BDFC7}"/>
              </a:ext>
            </a:extLst>
          </p:cNvPr>
          <p:cNvSpPr/>
          <p:nvPr/>
        </p:nvSpPr>
        <p:spPr>
          <a:xfrm>
            <a:off x="3411828" y="1080654"/>
            <a:ext cx="79419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200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b="1" dirty="0"/>
          </a:p>
          <a:p>
            <a:pPr>
              <a:defRPr/>
            </a:pPr>
            <a:endParaRPr lang="es-CL" dirty="0"/>
          </a:p>
          <a:p>
            <a:pPr>
              <a:defRPr/>
            </a:pPr>
            <a:r>
              <a:rPr lang="es-CL" dirty="0"/>
              <a:t> </a:t>
            </a:r>
          </a:p>
          <a:p>
            <a:pPr>
              <a:defRPr/>
            </a:pPr>
            <a:r>
              <a:rPr lang="es-CL" b="1" dirty="0"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endParaRPr lang="es-CL" b="1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b="1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3A00D5-5C9F-472D-8B93-6EDF20193B0D}"/>
              </a:ext>
            </a:extLst>
          </p:cNvPr>
          <p:cNvSpPr/>
          <p:nvPr/>
        </p:nvSpPr>
        <p:spPr>
          <a:xfrm>
            <a:off x="457940" y="2030521"/>
            <a:ext cx="11276117" cy="1959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C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difuso más común es el basados en reglas del tipo </a:t>
            </a:r>
            <a:r>
              <a:rPr lang="es-CL" sz="24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</a:t>
            </a:r>
            <a:r>
              <a:rPr lang="es-CL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s-CL" sz="24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Entonces (</a:t>
            </a:r>
            <a:r>
              <a:rPr lang="es-MX" sz="24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– </a:t>
            </a:r>
            <a:r>
              <a:rPr lang="es-MX" sz="24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THEN)</a:t>
            </a:r>
            <a:r>
              <a:rPr lang="es-CL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s-CL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sp>
        <p:nvSpPr>
          <p:cNvPr id="12" name="CuadroTexto 11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Sistema difuso basado en reglas</a:t>
            </a:r>
            <a:endParaRPr lang="en-US" sz="2400" b="1" u="sng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Antecedentes generales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/>
              <p:cNvSpPr/>
              <p:nvPr/>
            </p:nvSpPr>
            <p:spPr>
              <a:xfrm>
                <a:off x="3166410" y="4565437"/>
                <a:ext cx="5859168" cy="748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sz="2400" i="1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es-CL" sz="2400" b="1" i="1">
                          <a:latin typeface="Cambria Math" panose="02040503050406030204" pitchFamily="18" charset="0"/>
                        </a:rPr>
                        <m:t>𝑰𝑭</m:t>
                      </m:r>
                      <m:r>
                        <a:rPr lang="es-CL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s-CL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>
                          <a:latin typeface="Cambria Math" panose="02040503050406030204" pitchFamily="18" charset="0"/>
                        </a:rPr>
                        <m:t>𝑻𝑯𝑬𝑵</m:t>
                      </m:r>
                      <m:r>
                        <a:rPr lang="es-CL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L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s-CL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sz="24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CL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L" sz="2400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s-CL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CL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410" y="4565437"/>
                <a:ext cx="5859168" cy="7489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/>
          <p:cNvSpPr/>
          <p:nvPr/>
        </p:nvSpPr>
        <p:spPr>
          <a:xfrm>
            <a:off x="1376753" y="3338763"/>
            <a:ext cx="9438482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CL" sz="28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"Si</a:t>
            </a:r>
            <a:r>
              <a:rPr lang="es-CL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2800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proposición antecedente</a:t>
            </a:r>
            <a:r>
              <a:rPr lang="es-CL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28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entonces</a:t>
            </a:r>
            <a:r>
              <a:rPr lang="es-CL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2800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proposición consecuente</a:t>
            </a:r>
            <a:r>
              <a:rPr lang="es-CL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30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64936C2-7781-48AA-9311-654FD66BDFC7}"/>
              </a:ext>
            </a:extLst>
          </p:cNvPr>
          <p:cNvSpPr/>
          <p:nvPr/>
        </p:nvSpPr>
        <p:spPr>
          <a:xfrm>
            <a:off x="3411828" y="1080654"/>
            <a:ext cx="79419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200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b="1" dirty="0"/>
          </a:p>
          <a:p>
            <a:pPr>
              <a:defRPr/>
            </a:pPr>
            <a:endParaRPr lang="es-CL" dirty="0"/>
          </a:p>
          <a:p>
            <a:pPr>
              <a:defRPr/>
            </a:pPr>
            <a:r>
              <a:rPr lang="es-CL" dirty="0"/>
              <a:t> </a:t>
            </a:r>
          </a:p>
          <a:p>
            <a:pPr>
              <a:defRPr/>
            </a:pPr>
            <a:r>
              <a:rPr lang="es-CL" b="1" dirty="0"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endParaRPr lang="es-CL" b="1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b="1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92" y="1817658"/>
            <a:ext cx="7168410" cy="30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589969" y="4967085"/>
                <a:ext cx="110120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MX" sz="2400" dirty="0" smtClean="0"/>
                  <a:t>La salida de la planta se denota </a:t>
                </a:r>
                <a:r>
                  <a:rPr lang="es-MX" sz="2400" dirty="0"/>
                  <a:t>con </a:t>
                </a:r>
                <a14:m>
                  <m:oMath xmlns:m="http://schemas.openxmlformats.org/officeDocument/2006/math">
                    <m:r>
                      <a:rPr lang="es-CL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L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CL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400" dirty="0" smtClean="0"/>
                  <a:t>, </a:t>
                </a:r>
                <a:r>
                  <a:rPr lang="es-MX" sz="2400" dirty="0"/>
                  <a:t>su entrada se denota con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CL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CL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400" dirty="0" smtClean="0"/>
                  <a:t>, </a:t>
                </a:r>
                <a:r>
                  <a:rPr lang="es-MX" sz="2400" dirty="0"/>
                  <a:t>y la entrada </a:t>
                </a:r>
                <a:r>
                  <a:rPr lang="es-MX" sz="2400" dirty="0" smtClean="0"/>
                  <a:t>de referencia </a:t>
                </a:r>
                <a:r>
                  <a:rPr lang="es-MX" sz="2400" dirty="0"/>
                  <a:t>al controlador difuso </a:t>
                </a:r>
                <a:r>
                  <a:rPr lang="es-MX" sz="2400" dirty="0" smtClean="0"/>
                  <a:t>se denota </a:t>
                </a:r>
                <a:r>
                  <a:rPr lang="es-MX" sz="2400" dirty="0"/>
                  <a:t>con </a:t>
                </a:r>
                <a14:m>
                  <m:oMath xmlns:m="http://schemas.openxmlformats.org/officeDocument/2006/math">
                    <m:r>
                      <a:rPr lang="es-CL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CL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CL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69" y="4967085"/>
                <a:ext cx="11012056" cy="1200329"/>
              </a:xfrm>
              <a:prstGeom prst="rect">
                <a:avLst/>
              </a:prstGeom>
              <a:blipFill>
                <a:blip r:embed="rId3"/>
                <a:stretch>
                  <a:fillRect l="-886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Sistemas de control difuso</a:t>
            </a:r>
            <a:endParaRPr lang="en-US" sz="2400" b="1" u="sng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Antecedentes generales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3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64936C2-7781-48AA-9311-654FD66BDFC7}"/>
              </a:ext>
            </a:extLst>
          </p:cNvPr>
          <p:cNvSpPr/>
          <p:nvPr/>
        </p:nvSpPr>
        <p:spPr>
          <a:xfrm>
            <a:off x="3411828" y="1080654"/>
            <a:ext cx="79419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200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b="1" dirty="0"/>
          </a:p>
          <a:p>
            <a:pPr>
              <a:defRPr/>
            </a:pPr>
            <a:endParaRPr lang="es-CL" dirty="0"/>
          </a:p>
          <a:p>
            <a:pPr>
              <a:defRPr/>
            </a:pPr>
            <a:r>
              <a:rPr lang="es-CL" dirty="0"/>
              <a:t> </a:t>
            </a:r>
          </a:p>
          <a:p>
            <a:pPr>
              <a:defRPr/>
            </a:pPr>
            <a:r>
              <a:rPr lang="es-CL" b="1" dirty="0"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endParaRPr lang="es-CL" b="1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b="1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122108400"/>
              </p:ext>
            </p:extLst>
          </p:nvPr>
        </p:nvGraphicFramePr>
        <p:xfrm>
          <a:off x="65857" y="2830857"/>
          <a:ext cx="12060284" cy="1845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Metodología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6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126315747"/>
              </p:ext>
            </p:extLst>
          </p:nvPr>
        </p:nvGraphicFramePr>
        <p:xfrm>
          <a:off x="2355856" y="2082862"/>
          <a:ext cx="7480286" cy="3918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Desarrollo del controlador difuso </a:t>
            </a:r>
            <a:r>
              <a:rPr lang="es-CL" sz="2400" b="1" u="sng" dirty="0"/>
              <a:t>(</a:t>
            </a:r>
            <a:r>
              <a:rPr lang="es-CL" sz="2400" b="1" u="sng" dirty="0" err="1"/>
              <a:t>Jantzen</a:t>
            </a:r>
            <a:r>
              <a:rPr lang="es-CL" sz="2400" b="1" u="sng" dirty="0"/>
              <a:t>, 2013</a:t>
            </a:r>
            <a:r>
              <a:rPr lang="es-CL" sz="2400" dirty="0"/>
              <a:t>)</a:t>
            </a:r>
            <a:endParaRPr lang="en-US" sz="2400" b="1" u="sng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Metodología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498" y="2422290"/>
            <a:ext cx="5997001" cy="32400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Metodología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Desarrollo del controlador difuso </a:t>
            </a:r>
            <a:r>
              <a:rPr lang="es-CL" sz="2400" b="1" u="sng" dirty="0"/>
              <a:t>(</a:t>
            </a:r>
            <a:r>
              <a:rPr lang="es-CL" sz="2400" b="1" u="sng" dirty="0" err="1"/>
              <a:t>Jantzen</a:t>
            </a:r>
            <a:r>
              <a:rPr lang="es-CL" sz="2400" b="1" u="sng" dirty="0"/>
              <a:t>, 2013</a:t>
            </a:r>
            <a:r>
              <a:rPr lang="es-CL" sz="2400" dirty="0"/>
              <a:t>)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66130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603A00D5-5C9F-472D-8B93-6EDF20193B0D}"/>
              </a:ext>
            </a:extLst>
          </p:cNvPr>
          <p:cNvSpPr/>
          <p:nvPr/>
        </p:nvSpPr>
        <p:spPr>
          <a:xfrm>
            <a:off x="191589" y="1860313"/>
            <a:ext cx="56495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seleccionado para realizar el diseño del controlador corresponde a un dispositivo denominado baño de agua de laboratorio, también conocido como “baño maría”. </a:t>
            </a:r>
            <a:endParaRPr lang="es-MX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Desarrollo de un sistema de control basado en lógica difusa en un ordenador de placa reducida</a:t>
            </a:r>
            <a:endParaRPr lang="es-CL" dirty="0"/>
          </a:p>
        </p:txBody>
      </p:sp>
      <p:pic>
        <p:nvPicPr>
          <p:cNvPr id="7" name="Imagen 6" descr="https://www.yamato-scientific.com/image/products_5703_07_BT100200_02.jp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97233" y="1860313"/>
            <a:ext cx="4396989" cy="360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Resultados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Sistema térmico de estudio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05528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Contenido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Desarrollo de un sistema de control basado en lógica difusa en un ordenador de placa reducida</a:t>
            </a:r>
            <a:endParaRPr lang="es-CL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213824692"/>
              </p:ext>
            </p:extLst>
          </p:nvPr>
        </p:nvGraphicFramePr>
        <p:xfrm>
          <a:off x="-634912" y="1304893"/>
          <a:ext cx="11328221" cy="4708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3653244" y="1409395"/>
            <a:ext cx="209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 dirty="0" smtClean="0"/>
              <a:t>Motivación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 dirty="0" smtClean="0"/>
              <a:t>Objetivos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776650" y="2396808"/>
            <a:ext cx="2656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 dirty="0" smtClean="0"/>
              <a:t>Sistemas de control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 dirty="0" smtClean="0"/>
              <a:t>Lógica difusa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5852159" y="3336217"/>
            <a:ext cx="2656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 dirty="0" smtClean="0"/>
              <a:t>Procedimiento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 dirty="0" smtClean="0"/>
              <a:t>Tareas realizadas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556" y="1241020"/>
            <a:ext cx="990401" cy="720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913041" y="4426978"/>
            <a:ext cx="282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 dirty="0" smtClean="0"/>
              <a:t>Resultados metodología 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7979841" y="5240740"/>
            <a:ext cx="282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 dirty="0" smtClean="0"/>
              <a:t>Principales conclusiones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 dirty="0" smtClean="0"/>
              <a:t>Trabajos futuros</a:t>
            </a:r>
          </a:p>
        </p:txBody>
      </p:sp>
    </p:spTree>
    <p:extLst>
      <p:ext uri="{BB962C8B-B14F-4D97-AF65-F5344CB8AC3E}">
        <p14:creationId xmlns:p14="http://schemas.microsoft.com/office/powerpoint/2010/main" val="317970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64936C2-7781-48AA-9311-654FD66BDFC7}"/>
              </a:ext>
            </a:extLst>
          </p:cNvPr>
          <p:cNvSpPr/>
          <p:nvPr/>
        </p:nvSpPr>
        <p:spPr>
          <a:xfrm>
            <a:off x="3411828" y="1080654"/>
            <a:ext cx="79419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200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b="1" dirty="0"/>
          </a:p>
          <a:p>
            <a:pPr>
              <a:defRPr/>
            </a:pPr>
            <a:endParaRPr lang="es-CL" dirty="0"/>
          </a:p>
          <a:p>
            <a:pPr>
              <a:defRPr/>
            </a:pPr>
            <a:r>
              <a:rPr lang="es-CL" dirty="0"/>
              <a:t> </a:t>
            </a:r>
          </a:p>
          <a:p>
            <a:pPr>
              <a:defRPr/>
            </a:pPr>
            <a:r>
              <a:rPr lang="es-CL" b="1" dirty="0"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endParaRPr lang="es-CL" b="1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b="1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sp>
        <p:nvSpPr>
          <p:cNvPr id="7" name="CuadroTexto 6"/>
          <p:cNvSpPr txBox="1"/>
          <p:nvPr/>
        </p:nvSpPr>
        <p:spPr>
          <a:xfrm>
            <a:off x="551232" y="1844609"/>
            <a:ext cx="328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/>
              <a:t>Tiempo continuo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769743" y="3348098"/>
                <a:ext cx="6613071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CL" sz="2000" dirty="0" smtClean="0"/>
                  <a:t>: Temperatura de salida </a:t>
                </a:r>
                <a:r>
                  <a:rPr lang="es-CL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CL" sz="2000" i="1">
                        <a:latin typeface="Cambria Math" panose="02040503050406030204" pitchFamily="18" charset="0"/>
                      </a:rPr>
                      <m:t>°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20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s-CL" sz="2000" dirty="0" smtClean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CL" sz="2000" dirty="0" smtClean="0"/>
                  <a:t>: Calor que fluye hacia el interior del sistema </a:t>
                </a:r>
                <a:r>
                  <a:rPr lang="es-CL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s-CL" sz="20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s-CL" sz="2000" dirty="0" smtClean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sz="2000" dirty="0" smtClean="0"/>
                  <a:t>: Temperatura ambiente </a:t>
                </a:r>
                <a:r>
                  <a:rPr lang="es-CL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CL" sz="2000" i="1">
                        <a:latin typeface="Cambria Math" panose="02040503050406030204" pitchFamily="18" charset="0"/>
                      </a:rPr>
                      <m:t>°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20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s-CL" sz="2000" dirty="0" smtClean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2000" dirty="0" smtClean="0"/>
                  <a:t>: Capacidad térmica (</a:t>
                </a:r>
                <a14:m>
                  <m:oMath xmlns:m="http://schemas.openxmlformats.org/officeDocument/2006/math">
                    <m:r>
                      <a:rPr lang="es-CL" sz="20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∙°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s-CL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CL" sz="2000" dirty="0" smtClean="0"/>
                  <a:t>)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 smtClean="0"/>
                  <a:t>: Resistencia térmica (</a:t>
                </a:r>
                <a14:m>
                  <m:oMath xmlns:m="http://schemas.openxmlformats.org/officeDocument/2006/math">
                    <m:r>
                      <a:rPr lang="es-CL" sz="2000" i="1">
                        <a:latin typeface="Cambria Math" panose="02040503050406030204" pitchFamily="18" charset="0"/>
                      </a:rPr>
                      <m:t>°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s-CL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CL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43" y="3348098"/>
                <a:ext cx="6613071" cy="2400657"/>
              </a:xfrm>
              <a:prstGeom prst="rect">
                <a:avLst/>
              </a:prstGeom>
              <a:blipFill>
                <a:blip r:embed="rId2"/>
                <a:stretch>
                  <a:fillRect l="-829" t="-16751" b="-2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3199557" y="2422652"/>
                <a:ext cx="3530325" cy="809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557" y="2422652"/>
                <a:ext cx="3530325" cy="809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764" y="2075441"/>
            <a:ext cx="3744527" cy="32400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Modelo matemático</a:t>
            </a:r>
            <a:endParaRPr lang="en-US" sz="2400" b="1" u="sng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Resultados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3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780737" y="2749876"/>
                <a:ext cx="6012127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L" sz="2000" dirty="0" smtClean="0">
                    <a:ea typeface="Calibri" panose="020F0502020204030204" pitchFamily="34" charset="0"/>
                    <a:cs typeface="Calibri" panose="020F0502020204030204" pitchFamily="34" charset="0"/>
                  </a:rPr>
                  <a:t>: Entrada del sistema </a:t>
                </a:r>
                <a:r>
                  <a:rPr lang="es-CL" sz="2000" dirty="0"/>
                  <a:t>(0 – 5V</a:t>
                </a:r>
                <a:r>
                  <a:rPr lang="es-CL" sz="2000" dirty="0" smtClean="0"/>
                  <a:t>)</a:t>
                </a:r>
                <a:endParaRPr lang="es-CL" sz="2000" dirty="0" smtClean="0"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L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L" sz="20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Salida </a:t>
                </a:r>
                <a:r>
                  <a:rPr lang="es-CL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 </a:t>
                </a:r>
                <a:r>
                  <a:rPr lang="es-CL" sz="20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sistema (</a:t>
                </a:r>
                <a14:m>
                  <m:oMath xmlns:m="http://schemas.openxmlformats.org/officeDocument/2006/math">
                    <m:r>
                      <a:rPr lang="es-CL" sz="2000" i="1">
                        <a:latin typeface="Cambria Math" panose="02040503050406030204" pitchFamily="18" charset="0"/>
                      </a:rPr>
                      <m:t>°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20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L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s-CL" sz="20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Tiempo </a:t>
                </a:r>
                <a:r>
                  <a:rPr lang="es-CL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 </a:t>
                </a:r>
                <a:r>
                  <a:rPr lang="es-CL" sz="20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muestreo (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37" y="2749876"/>
                <a:ext cx="6012127" cy="1477328"/>
              </a:xfrm>
              <a:prstGeom prst="rect">
                <a:avLst/>
              </a:prstGeom>
              <a:blipFill>
                <a:blip r:embed="rId2"/>
                <a:stretch>
                  <a:fillRect b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/>
          <p:cNvSpPr txBox="1"/>
          <p:nvPr/>
        </p:nvSpPr>
        <p:spPr>
          <a:xfrm>
            <a:off x="551232" y="4235154"/>
            <a:ext cx="426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/>
              <a:t>Parámetros modelo</a:t>
            </a:r>
            <a:endParaRPr lang="en-US" sz="2400" b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Resultados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/>
              <p:cNvSpPr/>
              <p:nvPr/>
            </p:nvSpPr>
            <p:spPr>
              <a:xfrm>
                <a:off x="713309" y="2288211"/>
                <a:ext cx="65426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C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4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C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L" sz="240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CL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CL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á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09" y="2288211"/>
                <a:ext cx="6542625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n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610" y="2306274"/>
            <a:ext cx="4564499" cy="3600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a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2489605"/>
                  </p:ext>
                </p:extLst>
              </p:nvPr>
            </p:nvGraphicFramePr>
            <p:xfrm>
              <a:off x="780737" y="4761801"/>
              <a:ext cx="3073492" cy="159454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73492">
                      <a:extLst>
                        <a:ext uri="{9D8B030D-6E8A-4147-A177-3AD203B41FA5}">
                          <a16:colId xmlns:a16="http://schemas.microsoft.com/office/drawing/2014/main" val="11137398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4997262"/>
                      </a:ext>
                    </a:extLst>
                  </a:tr>
                  <a:tr h="3120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6026543"/>
                      </a:ext>
                    </a:extLst>
                  </a:tr>
                  <a:tr h="3120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337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a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2489605"/>
                  </p:ext>
                </p:extLst>
              </p:nvPr>
            </p:nvGraphicFramePr>
            <p:xfrm>
              <a:off x="780737" y="4761801"/>
              <a:ext cx="3073492" cy="159454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73492">
                      <a:extLst>
                        <a:ext uri="{9D8B030D-6E8A-4147-A177-3AD203B41FA5}">
                          <a16:colId xmlns:a16="http://schemas.microsoft.com/office/drawing/2014/main" val="11137398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b="-3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4997262"/>
                      </a:ext>
                    </a:extLst>
                  </a:tr>
                  <a:tr h="612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60396" b="-99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6026543"/>
                      </a:ext>
                    </a:extLst>
                  </a:tr>
                  <a:tr h="611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16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49337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CuadroTexto 23"/>
          <p:cNvSpPr txBox="1"/>
          <p:nvPr/>
        </p:nvSpPr>
        <p:spPr>
          <a:xfrm>
            <a:off x="551232" y="1844609"/>
            <a:ext cx="328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/>
              <a:t>Tiempo discreto</a:t>
            </a:r>
            <a:endParaRPr lang="en-US" sz="24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Modelo matemático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69875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623750" y="1728231"/>
                <a:ext cx="10944497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CL" sz="2400" dirty="0" smtClean="0"/>
                  <a:t>Para </a:t>
                </a:r>
                <a:r>
                  <a:rPr lang="es-CL" sz="2400" dirty="0"/>
                  <a:t>el régimen de operación lineal, cambio de referencia escalón de 50 a 65 °C</a:t>
                </a:r>
                <a:endParaRPr lang="en-US" sz="2400" dirty="0"/>
              </a:p>
              <a:p>
                <a:pPr marL="457200" lvl="0" indent="-4572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CL" sz="2400" dirty="0"/>
                  <a:t>Para el régimen de operación no-lineal, cambio de referencia escalón de 65 a 80 °</a:t>
                </a:r>
                <a:r>
                  <a:rPr lang="es-CL" sz="2400" dirty="0" smtClean="0"/>
                  <a:t>C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s-CL" sz="2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 </a:t>
                </a:r>
                <a:r>
                  <a:rPr lang="es-C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considera una situación donde la temperatura inicial es 50 °C y la temperatura ambiente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CL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b>
                        <m:r>
                          <a:rPr lang="es-CL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s-CL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=25 °</m:t>
                    </m:r>
                    <m:r>
                      <a:rPr lang="es-CL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s-C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2400" dirty="0"/>
              </a:p>
              <a:p>
                <a:pPr indent="228600" algn="just">
                  <a:lnSpc>
                    <a:spcPct val="150000"/>
                  </a:lnSpc>
                  <a:spcAft>
                    <a:spcPts val="0"/>
                  </a:spcAft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50" y="1728231"/>
                <a:ext cx="10944497" cy="2862322"/>
              </a:xfrm>
              <a:prstGeom prst="rect">
                <a:avLst/>
              </a:prstGeom>
              <a:blipFill>
                <a:blip r:embed="rId2"/>
                <a:stretch>
                  <a:fillRect l="-891" r="-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Formulación de problema de control</a:t>
            </a:r>
            <a:endParaRPr lang="en-US" sz="2400" b="1" u="sng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Resultados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3442739" y="4438360"/>
                <a:ext cx="5306517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&amp;65 °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𝑝𝑎𝑟𝑎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0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≤1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&amp;80 °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𝑝𝑎𝑟𝑎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1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≤2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739" y="4438360"/>
                <a:ext cx="5306517" cy="916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36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67" y="2310619"/>
            <a:ext cx="4027324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364" y="2310619"/>
            <a:ext cx="4040282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PID difuso lineal</a:t>
            </a:r>
            <a:endParaRPr lang="en-US" sz="2400" b="1" u="sng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Resultados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849351" y="5545169"/>
            <a:ext cx="217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Variables de entrada</a:t>
            </a:r>
            <a:endParaRPr lang="en-US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153400" y="5545169"/>
            <a:ext cx="217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Variable de salida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166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sp>
        <p:nvSpPr>
          <p:cNvPr id="2" name="Rectángulo 1"/>
          <p:cNvSpPr/>
          <p:nvPr/>
        </p:nvSpPr>
        <p:spPr>
          <a:xfrm>
            <a:off x="671373" y="158429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CL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 de reglas: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then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NB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then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then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then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PB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146" y="2040313"/>
            <a:ext cx="4351108" cy="3240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7398131"/>
                  </p:ext>
                </p:extLst>
              </p:nvPr>
            </p:nvGraphicFramePr>
            <p:xfrm>
              <a:off x="1979063" y="4557314"/>
              <a:ext cx="3480619" cy="1688338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480619">
                      <a:extLst>
                        <a:ext uri="{9D8B030D-6E8A-4147-A177-3AD203B41FA5}">
                          <a16:colId xmlns:a16="http://schemas.microsoft.com/office/drawing/2014/main" val="28823723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s-CL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s-CL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CL" sz="2400">
                                    <a:effectLst/>
                                    <a:latin typeface="Cambria Math" panose="02040503050406030204" pitchFamily="18" charset="0"/>
                                  </a:rPr>
                                  <m:t>𝐺𝐸</m:t>
                                </m:r>
                                <m:r>
                                  <a:rPr lang="es-CL" sz="24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CL" sz="2400">
                                    <a:effectLst/>
                                    <a:latin typeface="Cambria Math" panose="02040503050406030204" pitchFamily="18" charset="0"/>
                                  </a:rPr>
                                  <m:t>𝐺𝑈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922514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s-CL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CL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CL" sz="2400">
                                    <a:effectLst/>
                                    <a:latin typeface="Cambria Math" panose="02040503050406030204" pitchFamily="18" charset="0"/>
                                  </a:rPr>
                                  <m:t>𝐺𝐼𝐸</m:t>
                                </m:r>
                                <m:r>
                                  <a:rPr lang="es-CL" sz="24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CL" sz="2400">
                                    <a:effectLst/>
                                    <a:latin typeface="Cambria Math" panose="02040503050406030204" pitchFamily="18" charset="0"/>
                                  </a:rPr>
                                  <m:t>𝐺𝑈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2359344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s-CL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s-CL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CL" sz="2400">
                                    <a:effectLst/>
                                    <a:latin typeface="Cambria Math" panose="02040503050406030204" pitchFamily="18" charset="0"/>
                                  </a:rPr>
                                  <m:t>𝐺𝐶𝐸</m:t>
                                </m:r>
                                <m:r>
                                  <a:rPr lang="es-CL" sz="24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CL" sz="2400">
                                    <a:effectLst/>
                                    <a:latin typeface="Cambria Math" panose="02040503050406030204" pitchFamily="18" charset="0"/>
                                  </a:rPr>
                                  <m:t>𝐺𝑈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0688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7398131"/>
                  </p:ext>
                </p:extLst>
              </p:nvPr>
            </p:nvGraphicFramePr>
            <p:xfrm>
              <a:off x="1979063" y="4557314"/>
              <a:ext cx="3480619" cy="1688338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480619">
                      <a:extLst>
                        <a:ext uri="{9D8B030D-6E8A-4147-A177-3AD203B41FA5}">
                          <a16:colId xmlns:a16="http://schemas.microsoft.com/office/drawing/2014/main" val="2882372301"/>
                        </a:ext>
                      </a:extLst>
                    </a:gridCol>
                  </a:tblGrid>
                  <a:tr h="5910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b="-1865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25143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106593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359344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2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688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CuadroTexto 9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PID difuso lineal</a:t>
            </a:r>
            <a:endParaRPr lang="en-US" sz="2400" b="1" u="sng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Resultados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6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26" y="2310619"/>
            <a:ext cx="4026685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PID difuso no-lineal</a:t>
            </a:r>
            <a:endParaRPr lang="en-US" sz="2400" b="1" u="sng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Resultados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849351" y="5545169"/>
            <a:ext cx="217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Variables de entrada</a:t>
            </a:r>
            <a:endParaRPr lang="en-US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153400" y="5545169"/>
            <a:ext cx="217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Variable de salida</a:t>
            </a:r>
            <a:endParaRPr lang="en-US" b="1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364" y="2310619"/>
            <a:ext cx="4040282" cy="32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561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sp>
        <p:nvSpPr>
          <p:cNvPr id="2" name="Rectángulo 1"/>
          <p:cNvSpPr/>
          <p:nvPr/>
        </p:nvSpPr>
        <p:spPr>
          <a:xfrm>
            <a:off x="581364" y="2229152"/>
            <a:ext cx="59126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CL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 de reglas: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then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NB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then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then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then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PB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571" y="2101273"/>
            <a:ext cx="4345935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PID difuso no-lineal</a:t>
            </a:r>
            <a:endParaRPr lang="en-US" sz="2400" b="1" u="sng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Resultados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00" y="2040313"/>
            <a:ext cx="4351097" cy="32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Conector recto de flecha 4"/>
          <p:cNvCxnSpPr/>
          <p:nvPr/>
        </p:nvCxnSpPr>
        <p:spPr>
          <a:xfrm>
            <a:off x="5308154" y="3531814"/>
            <a:ext cx="13258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571" y="2101273"/>
            <a:ext cx="4345935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PID difuso no-lineal</a:t>
            </a:r>
            <a:endParaRPr lang="en-US" sz="2400" b="1" u="sng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Resultados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4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245" y="2030521"/>
            <a:ext cx="4997506" cy="27000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258403" y="5036528"/>
            <a:ext cx="5675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¿Cómo encontrar parámetros adecuados</a:t>
            </a:r>
            <a:r>
              <a:rPr lang="es-CL" dirty="0" smtClean="0"/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L" sz="2400" dirty="0"/>
              <a:t>Sintonización manual: prueba y </a:t>
            </a:r>
            <a:r>
              <a:rPr lang="es-CL" sz="2400" dirty="0" smtClean="0"/>
              <a:t>error</a:t>
            </a:r>
            <a:endParaRPr lang="es-CL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L" sz="2400" dirty="0"/>
              <a:t>Sintonización </a:t>
            </a:r>
            <a:r>
              <a:rPr lang="es-CL" sz="2400" dirty="0" smtClean="0"/>
              <a:t>mediante optimización</a:t>
            </a:r>
            <a:endParaRPr lang="en-US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Búsqueda de parámetros</a:t>
            </a:r>
            <a:endParaRPr lang="en-US" sz="2400" b="1" u="sng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Resultados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pic>
        <p:nvPicPr>
          <p:cNvPr id="1026" name="Picture 2" descr="https://dr282zn36sxxg.cloudfront.net/datastreams/f-d%3A05e1465a992f7f2754fb257864af8398f6e7ae94ecc4af9ffebf00fa%2BIMAGE_THUMB_POSTCARD_TINY%2BIMAGE_THUMB_POSTCARD_TINY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21" y="2309384"/>
            <a:ext cx="3668479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Algoritmos genéticos</a:t>
            </a:r>
            <a:endParaRPr lang="en-US" sz="2400" b="1" u="sng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Resultados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480" y="2309384"/>
            <a:ext cx="7161629" cy="2700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008653" y="5009384"/>
            <a:ext cx="2391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/>
              <a:t>Selección natural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4274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Desarrollo de un sistema de control basado en lógica difusa en un ordenador de placa reducida</a:t>
            </a:r>
            <a:endParaRPr lang="es-CL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13212" y="1116931"/>
            <a:ext cx="610470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400" dirty="0" smtClean="0"/>
              <a:t>Existe una complejidad cada vez mayor en la automatización de procesos.</a:t>
            </a:r>
          </a:p>
          <a:p>
            <a:pPr algn="just">
              <a:lnSpc>
                <a:spcPct val="150000"/>
              </a:lnSpc>
            </a:pPr>
            <a:r>
              <a:rPr lang="es-CL" sz="2400" dirty="0" smtClean="0"/>
              <a:t>La complejidad se atribuye principalmente a: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sz="2400" dirty="0" smtClean="0"/>
              <a:t>No-linealidad de los sistemas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sz="2400" dirty="0" smtClean="0"/>
              <a:t>Dinámica insuficientemente definida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sz="2400" dirty="0" smtClean="0"/>
              <a:t>Ausencia de información previa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sz="2400" dirty="0" smtClean="0"/>
              <a:t>Imprecisión, incertidumbre y ambigüedad de la información</a:t>
            </a:r>
          </a:p>
          <a:p>
            <a:pPr marL="342900" indent="-342900">
              <a:buFont typeface="+mj-lt"/>
              <a:buAutoNum type="alphaLcParenR"/>
            </a:pPr>
            <a:endParaRPr lang="es-CL" sz="2000" dirty="0" smtClean="0"/>
          </a:p>
          <a:p>
            <a:pPr marL="342900" indent="-342900">
              <a:buFont typeface="+mj-lt"/>
              <a:buAutoNum type="alphaLcParenR"/>
            </a:pPr>
            <a:endParaRPr lang="es-CL" sz="2000" dirty="0" smtClean="0"/>
          </a:p>
          <a:p>
            <a:pPr marL="342900" indent="-342900">
              <a:buFont typeface="+mj-lt"/>
              <a:buAutoNum type="alphaLcParenR"/>
            </a:pPr>
            <a:endParaRPr lang="es-C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520" y="1809061"/>
            <a:ext cx="5564883" cy="370250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708" y="122137"/>
            <a:ext cx="990401" cy="720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Introducción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a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1699801"/>
                  </p:ext>
                </p:extLst>
              </p:nvPr>
            </p:nvGraphicFramePr>
            <p:xfrm>
              <a:off x="1118869" y="1653042"/>
              <a:ext cx="9954260" cy="3131694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9954260">
                      <a:extLst>
                        <a:ext uri="{9D8B030D-6E8A-4147-A177-3AD203B41FA5}">
                          <a16:colId xmlns:a16="http://schemas.microsoft.com/office/drawing/2014/main" val="3478389662"/>
                        </a:ext>
                      </a:extLst>
                    </a:gridCol>
                  </a:tblGrid>
                  <a:tr h="11626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s-CL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s-CL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limLoc m:val="subSup"/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s-CL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s-CL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L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CL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  <m:r>
                                              <a:rPr lang="es-CL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s-CL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s-CL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  <m:r>
                                          <a:rPr lang="es-CL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CL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s-CL" sz="2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s-CL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s-CL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  <m:r>
                                      <a:rPr lang="es-CL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s-CL" sz="24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𝐼𝑇𝐴𝐸</m:t>
                                    </m:r>
                                  </m:e>
                                </m:nary>
                                <m:r>
                                  <a:rPr lang="es-CL" sz="24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CL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𝐼𝑆𝐶𝑂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98830282"/>
                      </a:ext>
                    </a:extLst>
                  </a:tr>
                  <a:tr h="160555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s-CL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s-CL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limLoc m:val="subSup"/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s-CL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s-CL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L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CL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s-CL" sz="2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s-CL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s-CL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CL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s-CL" sz="2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s-CL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s-CL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  <m:r>
                                      <a:rPr lang="es-CL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s-CL" sz="24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𝐼𝑇𝑆𝐸</m:t>
                                    </m:r>
                                  </m:e>
                                </m:nary>
                                <m:r>
                                  <a:rPr lang="es-CL" sz="24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CL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𝐼𝑆𝐶𝑂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271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a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1699801"/>
                  </p:ext>
                </p:extLst>
              </p:nvPr>
            </p:nvGraphicFramePr>
            <p:xfrm>
              <a:off x="1118869" y="1653042"/>
              <a:ext cx="9954260" cy="3074988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9954260">
                      <a:extLst>
                        <a:ext uri="{9D8B030D-6E8A-4147-A177-3AD203B41FA5}">
                          <a16:colId xmlns:a16="http://schemas.microsoft.com/office/drawing/2014/main" val="3478389662"/>
                        </a:ext>
                      </a:extLst>
                    </a:gridCol>
                  </a:tblGrid>
                  <a:tr h="12915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b="-138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830282"/>
                      </a:ext>
                    </a:extLst>
                  </a:tr>
                  <a:tr h="17834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t="-72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7157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2430063" y="5118613"/>
                <a:ext cx="2430409" cy="589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63" y="5118613"/>
                <a:ext cx="2430409" cy="589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/>
          <p:cNvSpPr txBox="1"/>
          <p:nvPr/>
        </p:nvSpPr>
        <p:spPr>
          <a:xfrm>
            <a:off x="2510533" y="4749281"/>
            <a:ext cx="2228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smtClean="0"/>
              <a:t>Controlador PID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6838384" y="5210946"/>
                <a:ext cx="3451651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CL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𝐺𝐸</m:t>
                              </m:r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𝐺𝑈</m:t>
                              </m:r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𝐺𝐼𝐸</m:t>
                              </m:r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𝐺𝐶𝐸</m:t>
                              </m:r>
                            </m:e>
                          </m:d>
                        </m:e>
                        <m:sup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384" y="5210946"/>
                <a:ext cx="3451651" cy="468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/>
          <p:cNvSpPr txBox="1"/>
          <p:nvPr/>
        </p:nvSpPr>
        <p:spPr>
          <a:xfrm>
            <a:off x="7006859" y="4749281"/>
            <a:ext cx="311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smtClean="0"/>
              <a:t>Controlador PID difuso</a:t>
            </a:r>
            <a:endParaRPr lang="en-US" sz="24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Optimización mediante algoritmos genéticos</a:t>
            </a:r>
            <a:endParaRPr lang="en-US" sz="2400" b="1" u="sng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Resultados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8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191206"/>
                  </p:ext>
                </p:extLst>
              </p:nvPr>
            </p:nvGraphicFramePr>
            <p:xfrm>
              <a:off x="682180" y="4970790"/>
              <a:ext cx="10827635" cy="136055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66945">
                      <a:extLst>
                        <a:ext uri="{9D8B030D-6E8A-4147-A177-3AD203B41FA5}">
                          <a16:colId xmlns:a16="http://schemas.microsoft.com/office/drawing/2014/main" val="1100908538"/>
                        </a:ext>
                      </a:extLst>
                    </a:gridCol>
                    <a:gridCol w="1273215">
                      <a:extLst>
                        <a:ext uri="{9D8B030D-6E8A-4147-A177-3AD203B41FA5}">
                          <a16:colId xmlns:a16="http://schemas.microsoft.com/office/drawing/2014/main" val="3156669473"/>
                        </a:ext>
                      </a:extLst>
                    </a:gridCol>
                    <a:gridCol w="948029">
                      <a:extLst>
                        <a:ext uri="{9D8B030D-6E8A-4147-A177-3AD203B41FA5}">
                          <a16:colId xmlns:a16="http://schemas.microsoft.com/office/drawing/2014/main" val="4108711141"/>
                        </a:ext>
                      </a:extLst>
                    </a:gridCol>
                    <a:gridCol w="1428496">
                      <a:extLst>
                        <a:ext uri="{9D8B030D-6E8A-4147-A177-3AD203B41FA5}">
                          <a16:colId xmlns:a16="http://schemas.microsoft.com/office/drawing/2014/main" val="123621065"/>
                        </a:ext>
                      </a:extLst>
                    </a:gridCol>
                    <a:gridCol w="1004930">
                      <a:extLst>
                        <a:ext uri="{9D8B030D-6E8A-4147-A177-3AD203B41FA5}">
                          <a16:colId xmlns:a16="http://schemas.microsoft.com/office/drawing/2014/main" val="286181541"/>
                        </a:ext>
                      </a:extLst>
                    </a:gridCol>
                    <a:gridCol w="1550423">
                      <a:extLst>
                        <a:ext uri="{9D8B030D-6E8A-4147-A177-3AD203B41FA5}">
                          <a16:colId xmlns:a16="http://schemas.microsoft.com/office/drawing/2014/main" val="1349300714"/>
                        </a:ext>
                      </a:extLst>
                    </a:gridCol>
                    <a:gridCol w="1051150">
                      <a:extLst>
                        <a:ext uri="{9D8B030D-6E8A-4147-A177-3AD203B41FA5}">
                          <a16:colId xmlns:a16="http://schemas.microsoft.com/office/drawing/2014/main" val="1331320234"/>
                        </a:ext>
                      </a:extLst>
                    </a:gridCol>
                    <a:gridCol w="1401534">
                      <a:extLst>
                        <a:ext uri="{9D8B030D-6E8A-4147-A177-3AD203B41FA5}">
                          <a16:colId xmlns:a16="http://schemas.microsoft.com/office/drawing/2014/main" val="4288883690"/>
                        </a:ext>
                      </a:extLst>
                    </a:gridCol>
                    <a:gridCol w="902913">
                      <a:extLst>
                        <a:ext uri="{9D8B030D-6E8A-4147-A177-3AD203B41FA5}">
                          <a16:colId xmlns:a16="http://schemas.microsoft.com/office/drawing/2014/main" val="446860823"/>
                        </a:ext>
                      </a:extLst>
                    </a:gridCol>
                  </a:tblGrid>
                  <a:tr h="58298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dirty="0">
                              <a:effectLst/>
                            </a:rPr>
                            <a:t>Función objetivo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CL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CL" sz="1800"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s-CL" sz="180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s-CL" sz="1800">
                                    <a:effectLst/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s-CL" sz="1800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s-CL" sz="18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s-CL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CL" sz="1800"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s-CL" sz="1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CL" sz="1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s-CL" sz="1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s-CL" sz="1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s-CL" sz="1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s-CL" sz="1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s-CL" sz="1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CL" sz="1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lang="en-US" sz="1800" b="1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1590614"/>
                      </a:ext>
                    </a:extLst>
                  </a:tr>
                  <a:tr h="495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dirty="0">
                              <a:effectLst/>
                            </a:rPr>
                            <a:t>Parámetros controlador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s-CL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16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1600" b="1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dirty="0">
                              <a:effectLst/>
                            </a:rPr>
                            <a:t>Parámetros controlador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459598"/>
                      </a:ext>
                    </a:extLst>
                  </a:tr>
                  <a:tr h="5646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39770897"/>
                      </a:ext>
                    </a:extLst>
                  </a:tr>
                  <a:tr h="518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2.2892e+06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0.3014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7.7720e-05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0.0177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2.4990e+07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0.2378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1.4088e-04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0.8192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9083863"/>
                      </a:ext>
                    </a:extLst>
                  </a:tr>
                  <a:tr h="518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8.3162e+06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0.3125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1.0174e-04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0.1226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1.5888e+08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0.2385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1.0e-03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0.8209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093426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191206"/>
                  </p:ext>
                </p:extLst>
              </p:nvPr>
            </p:nvGraphicFramePr>
            <p:xfrm>
              <a:off x="682180" y="4970790"/>
              <a:ext cx="10827635" cy="134893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66945">
                      <a:extLst>
                        <a:ext uri="{9D8B030D-6E8A-4147-A177-3AD203B41FA5}">
                          <a16:colId xmlns:a16="http://schemas.microsoft.com/office/drawing/2014/main" val="1100908538"/>
                        </a:ext>
                      </a:extLst>
                    </a:gridCol>
                    <a:gridCol w="1273215">
                      <a:extLst>
                        <a:ext uri="{9D8B030D-6E8A-4147-A177-3AD203B41FA5}">
                          <a16:colId xmlns:a16="http://schemas.microsoft.com/office/drawing/2014/main" val="3156669473"/>
                        </a:ext>
                      </a:extLst>
                    </a:gridCol>
                    <a:gridCol w="948029">
                      <a:extLst>
                        <a:ext uri="{9D8B030D-6E8A-4147-A177-3AD203B41FA5}">
                          <a16:colId xmlns:a16="http://schemas.microsoft.com/office/drawing/2014/main" val="4108711141"/>
                        </a:ext>
                      </a:extLst>
                    </a:gridCol>
                    <a:gridCol w="1428496">
                      <a:extLst>
                        <a:ext uri="{9D8B030D-6E8A-4147-A177-3AD203B41FA5}">
                          <a16:colId xmlns:a16="http://schemas.microsoft.com/office/drawing/2014/main" val="123621065"/>
                        </a:ext>
                      </a:extLst>
                    </a:gridCol>
                    <a:gridCol w="1004930">
                      <a:extLst>
                        <a:ext uri="{9D8B030D-6E8A-4147-A177-3AD203B41FA5}">
                          <a16:colId xmlns:a16="http://schemas.microsoft.com/office/drawing/2014/main" val="286181541"/>
                        </a:ext>
                      </a:extLst>
                    </a:gridCol>
                    <a:gridCol w="1550423">
                      <a:extLst>
                        <a:ext uri="{9D8B030D-6E8A-4147-A177-3AD203B41FA5}">
                          <a16:colId xmlns:a16="http://schemas.microsoft.com/office/drawing/2014/main" val="1349300714"/>
                        </a:ext>
                      </a:extLst>
                    </a:gridCol>
                    <a:gridCol w="1051150">
                      <a:extLst>
                        <a:ext uri="{9D8B030D-6E8A-4147-A177-3AD203B41FA5}">
                          <a16:colId xmlns:a16="http://schemas.microsoft.com/office/drawing/2014/main" val="1331320234"/>
                        </a:ext>
                      </a:extLst>
                    </a:gridCol>
                    <a:gridCol w="1401534">
                      <a:extLst>
                        <a:ext uri="{9D8B030D-6E8A-4147-A177-3AD203B41FA5}">
                          <a16:colId xmlns:a16="http://schemas.microsoft.com/office/drawing/2014/main" val="4288883690"/>
                        </a:ext>
                      </a:extLst>
                    </a:gridCol>
                    <a:gridCol w="902913">
                      <a:extLst>
                        <a:ext uri="{9D8B030D-6E8A-4147-A177-3AD203B41FA5}">
                          <a16:colId xmlns:a16="http://schemas.microsoft.com/office/drawing/2014/main" val="446860823"/>
                        </a:ext>
                      </a:extLst>
                    </a:gridCol>
                  </a:tblGrid>
                  <a:tr h="293497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dirty="0">
                              <a:effectLst/>
                            </a:rPr>
                            <a:t>Función objetivo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7356" t="-2083" r="-105759" b="-4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20720" t="-2083" r="-248" b="-4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1590614"/>
                      </a:ext>
                    </a:extLst>
                  </a:tr>
                  <a:tr h="24930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000" t="-55682" r="-652153" b="-118182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dirty="0">
                              <a:effectLst/>
                            </a:rPr>
                            <a:t>Parámetros controlador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81569" t="-55682" r="-216863" b="-118182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dirty="0">
                              <a:effectLst/>
                            </a:rPr>
                            <a:t>Parámetros controlador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459598"/>
                      </a:ext>
                    </a:extLst>
                  </a:tr>
                  <a:tr h="28429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67949" t="-191489" r="-773718" b="-22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45299" t="-191489" r="-415812" b="-22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89697" t="-191489" r="-489697" b="-22127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09827" t="-191489" r="-219653" b="-22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09130" t="-191489" r="-65217" b="-22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102027" t="-191489" r="-1351" b="-221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9770897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81" t="-318605" r="-755769" b="-14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2.2892e+06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0.3014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7.7720e-05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0.0177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2.4990e+07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0.2378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1.4088e-04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0.8192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9083863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81" t="-418605" r="-755769" b="-4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8.3162e+06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0.3125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1.0174e-04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0.1226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1.5888e+08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0.2385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1.0e-03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0.8209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093426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773" y="987533"/>
            <a:ext cx="4838448" cy="3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uadroTexto 11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Controlador PID</a:t>
            </a:r>
            <a:endParaRPr lang="en-US" sz="2400" b="1" u="sng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Resultados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5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5949325"/>
                  </p:ext>
                </p:extLst>
              </p:nvPr>
            </p:nvGraphicFramePr>
            <p:xfrm>
              <a:off x="574040" y="5054342"/>
              <a:ext cx="11043920" cy="130461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46480">
                      <a:extLst>
                        <a:ext uri="{9D8B030D-6E8A-4147-A177-3AD203B41FA5}">
                          <a16:colId xmlns:a16="http://schemas.microsoft.com/office/drawing/2014/main" val="1455485946"/>
                        </a:ext>
                      </a:extLst>
                    </a:gridCol>
                    <a:gridCol w="1270000">
                      <a:extLst>
                        <a:ext uri="{9D8B030D-6E8A-4147-A177-3AD203B41FA5}">
                          <a16:colId xmlns:a16="http://schemas.microsoft.com/office/drawing/2014/main" val="425499426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928434986"/>
                        </a:ext>
                      </a:extLst>
                    </a:gridCol>
                    <a:gridCol w="883920">
                      <a:extLst>
                        <a:ext uri="{9D8B030D-6E8A-4147-A177-3AD203B41FA5}">
                          <a16:colId xmlns:a16="http://schemas.microsoft.com/office/drawing/2014/main" val="1284074066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392086554"/>
                        </a:ext>
                      </a:extLst>
                    </a:gridCol>
                    <a:gridCol w="741680">
                      <a:extLst>
                        <a:ext uri="{9D8B030D-6E8A-4147-A177-3AD203B41FA5}">
                          <a16:colId xmlns:a16="http://schemas.microsoft.com/office/drawing/2014/main" val="1014805044"/>
                        </a:ext>
                      </a:extLst>
                    </a:gridCol>
                    <a:gridCol w="1402080">
                      <a:extLst>
                        <a:ext uri="{9D8B030D-6E8A-4147-A177-3AD203B41FA5}">
                          <a16:colId xmlns:a16="http://schemas.microsoft.com/office/drawing/2014/main" val="1854090276"/>
                        </a:ext>
                      </a:extLst>
                    </a:gridCol>
                    <a:gridCol w="701040">
                      <a:extLst>
                        <a:ext uri="{9D8B030D-6E8A-4147-A177-3AD203B41FA5}">
                          <a16:colId xmlns:a16="http://schemas.microsoft.com/office/drawing/2014/main" val="1629881322"/>
                        </a:ext>
                      </a:extLst>
                    </a:gridCol>
                    <a:gridCol w="883920">
                      <a:extLst>
                        <a:ext uri="{9D8B030D-6E8A-4147-A177-3AD203B41FA5}">
                          <a16:colId xmlns:a16="http://schemas.microsoft.com/office/drawing/2014/main" val="844710975"/>
                        </a:ext>
                      </a:extLst>
                    </a:gridCol>
                    <a:gridCol w="1249680">
                      <a:extLst>
                        <a:ext uri="{9D8B030D-6E8A-4147-A177-3AD203B41FA5}">
                          <a16:colId xmlns:a16="http://schemas.microsoft.com/office/drawing/2014/main" val="3388431643"/>
                        </a:ext>
                      </a:extLst>
                    </a:gridCol>
                    <a:gridCol w="629920">
                      <a:extLst>
                        <a:ext uri="{9D8B030D-6E8A-4147-A177-3AD203B41FA5}">
                          <a16:colId xmlns:a16="http://schemas.microsoft.com/office/drawing/2014/main" val="3877558965"/>
                        </a:ext>
                      </a:extLst>
                    </a:gridCol>
                  </a:tblGrid>
                  <a:tr h="91547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dirty="0">
                              <a:effectLst/>
                            </a:rPr>
                            <a:t>Función objetivo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6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CL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CL" sz="1600"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s-CL" sz="160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s-CL" sz="1600">
                                    <a:effectLst/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s-CL" sz="1600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s-CL" sz="16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s-CL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CL" sz="1600"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6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s-CL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CL" sz="1600"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s-CL" sz="160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s-CL" sz="1600">
                                    <a:effectLst/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s-CL" sz="1600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s-CL" sz="16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s-CL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CL" sz="1600"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9863065"/>
                      </a:ext>
                    </a:extLst>
                  </a:tr>
                  <a:tr h="8747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dirty="0">
                              <a:effectLst/>
                            </a:rPr>
                            <a:t>Parámetros controlador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dirty="0">
                              <a:effectLst/>
                            </a:rPr>
                            <a:t>Parámetros controlador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6022376"/>
                      </a:ext>
                    </a:extLst>
                  </a:tr>
                  <a:tr h="8747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i="1" dirty="0">
                              <a:effectLst/>
                            </a:rPr>
                            <a:t>GE</a:t>
                          </a:r>
                          <a:endParaRPr lang="en-US" sz="1600" b="1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i="1" dirty="0">
                              <a:effectLst/>
                            </a:rPr>
                            <a:t>GU</a:t>
                          </a:r>
                          <a:endParaRPr lang="en-US" sz="1600" b="1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i="1">
                              <a:effectLst/>
                            </a:rPr>
                            <a:t>GIE</a:t>
                          </a:r>
                          <a:endParaRPr lang="en-US" sz="1600" b="1" i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i="1" dirty="0">
                              <a:effectLst/>
                            </a:rPr>
                            <a:t>GCE</a:t>
                          </a:r>
                          <a:endParaRPr lang="en-US" sz="1600" b="1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i="1" dirty="0">
                              <a:effectLst/>
                            </a:rPr>
                            <a:t>GE</a:t>
                          </a:r>
                          <a:endParaRPr lang="en-US" sz="1600" b="1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i="1" dirty="0">
                              <a:effectLst/>
                            </a:rPr>
                            <a:t>GU</a:t>
                          </a:r>
                          <a:endParaRPr lang="en-US" sz="1600" b="1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i="1" dirty="0">
                              <a:effectLst/>
                            </a:rPr>
                            <a:t>GIE</a:t>
                          </a:r>
                          <a:endParaRPr lang="en-US" sz="1600" b="1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i="1" dirty="0">
                              <a:effectLst/>
                            </a:rPr>
                            <a:t>GCE</a:t>
                          </a:r>
                          <a:endParaRPr lang="en-US" sz="1600" b="1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77025240"/>
                      </a:ext>
                    </a:extLst>
                  </a:tr>
                  <a:tr h="915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5.0029e+05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0.0658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4.5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3.0178e-05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0.01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7.1194e+06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0.066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3.885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4.994e-05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0.01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89464898"/>
                      </a:ext>
                    </a:extLst>
                  </a:tr>
                  <a:tr h="915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s-C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3.0673e+06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0.0653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4.49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3.9745e-05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0.04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6.5347e+07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0.065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3.436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7.9796e-05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0.03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02064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5949325"/>
                  </p:ext>
                </p:extLst>
              </p:nvPr>
            </p:nvGraphicFramePr>
            <p:xfrm>
              <a:off x="574040" y="5054342"/>
              <a:ext cx="11043920" cy="12813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46480">
                      <a:extLst>
                        <a:ext uri="{9D8B030D-6E8A-4147-A177-3AD203B41FA5}">
                          <a16:colId xmlns:a16="http://schemas.microsoft.com/office/drawing/2014/main" val="1455485946"/>
                        </a:ext>
                      </a:extLst>
                    </a:gridCol>
                    <a:gridCol w="1270000">
                      <a:extLst>
                        <a:ext uri="{9D8B030D-6E8A-4147-A177-3AD203B41FA5}">
                          <a16:colId xmlns:a16="http://schemas.microsoft.com/office/drawing/2014/main" val="425499426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928434986"/>
                        </a:ext>
                      </a:extLst>
                    </a:gridCol>
                    <a:gridCol w="883920">
                      <a:extLst>
                        <a:ext uri="{9D8B030D-6E8A-4147-A177-3AD203B41FA5}">
                          <a16:colId xmlns:a16="http://schemas.microsoft.com/office/drawing/2014/main" val="1284074066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392086554"/>
                        </a:ext>
                      </a:extLst>
                    </a:gridCol>
                    <a:gridCol w="741680">
                      <a:extLst>
                        <a:ext uri="{9D8B030D-6E8A-4147-A177-3AD203B41FA5}">
                          <a16:colId xmlns:a16="http://schemas.microsoft.com/office/drawing/2014/main" val="1014805044"/>
                        </a:ext>
                      </a:extLst>
                    </a:gridCol>
                    <a:gridCol w="1402080">
                      <a:extLst>
                        <a:ext uri="{9D8B030D-6E8A-4147-A177-3AD203B41FA5}">
                          <a16:colId xmlns:a16="http://schemas.microsoft.com/office/drawing/2014/main" val="1854090276"/>
                        </a:ext>
                      </a:extLst>
                    </a:gridCol>
                    <a:gridCol w="701040">
                      <a:extLst>
                        <a:ext uri="{9D8B030D-6E8A-4147-A177-3AD203B41FA5}">
                          <a16:colId xmlns:a16="http://schemas.microsoft.com/office/drawing/2014/main" val="1629881322"/>
                        </a:ext>
                      </a:extLst>
                    </a:gridCol>
                    <a:gridCol w="883920">
                      <a:extLst>
                        <a:ext uri="{9D8B030D-6E8A-4147-A177-3AD203B41FA5}">
                          <a16:colId xmlns:a16="http://schemas.microsoft.com/office/drawing/2014/main" val="844710975"/>
                        </a:ext>
                      </a:extLst>
                    </a:gridCol>
                    <a:gridCol w="1249680">
                      <a:extLst>
                        <a:ext uri="{9D8B030D-6E8A-4147-A177-3AD203B41FA5}">
                          <a16:colId xmlns:a16="http://schemas.microsoft.com/office/drawing/2014/main" val="3388431643"/>
                        </a:ext>
                      </a:extLst>
                    </a:gridCol>
                    <a:gridCol w="629920">
                      <a:extLst>
                        <a:ext uri="{9D8B030D-6E8A-4147-A177-3AD203B41FA5}">
                          <a16:colId xmlns:a16="http://schemas.microsoft.com/office/drawing/2014/main" val="3877558965"/>
                        </a:ext>
                      </a:extLst>
                    </a:gridCol>
                  </a:tblGrid>
                  <a:tr h="260922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dirty="0">
                              <a:effectLst/>
                            </a:rPr>
                            <a:t>Función objetivo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546" t="-2326" r="-95012" b="-43255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27193" t="-2326" r="-251" b="-43255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9863065"/>
                      </a:ext>
                    </a:extLst>
                  </a:tr>
                  <a:tr h="24930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83173" t="-53659" r="-689423" b="-126829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dirty="0">
                              <a:effectLst/>
                            </a:rPr>
                            <a:t>Parámetros controlador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41304" t="-53659" r="-247826" b="-126829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dirty="0">
                              <a:effectLst/>
                            </a:rPr>
                            <a:t>Parámetros controlador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6022376"/>
                      </a:ext>
                    </a:extLst>
                  </a:tr>
                  <a:tr h="24930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i="1" dirty="0">
                              <a:effectLst/>
                            </a:rPr>
                            <a:t>GE</a:t>
                          </a:r>
                          <a:endParaRPr lang="en-US" sz="1600" b="1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i="1" dirty="0">
                              <a:effectLst/>
                            </a:rPr>
                            <a:t>GU</a:t>
                          </a:r>
                          <a:endParaRPr lang="en-US" sz="1600" b="1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i="1">
                              <a:effectLst/>
                            </a:rPr>
                            <a:t>GIE</a:t>
                          </a:r>
                          <a:endParaRPr lang="en-US" sz="1600" b="1" i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i="1" dirty="0">
                              <a:effectLst/>
                            </a:rPr>
                            <a:t>GCE</a:t>
                          </a:r>
                          <a:endParaRPr lang="en-US" sz="1600" b="1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i="1" dirty="0">
                              <a:effectLst/>
                            </a:rPr>
                            <a:t>GE</a:t>
                          </a:r>
                          <a:endParaRPr lang="en-US" sz="1600" b="1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i="1" dirty="0">
                              <a:effectLst/>
                            </a:rPr>
                            <a:t>GU</a:t>
                          </a:r>
                          <a:endParaRPr lang="en-US" sz="1600" b="1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i="1" dirty="0">
                              <a:effectLst/>
                            </a:rPr>
                            <a:t>GIE</a:t>
                          </a:r>
                          <a:endParaRPr lang="en-US" sz="1600" b="1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b="1" i="1" dirty="0">
                              <a:effectLst/>
                            </a:rPr>
                            <a:t>GCE</a:t>
                          </a:r>
                          <a:endParaRPr lang="en-US" sz="1600" b="1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77025240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81" t="-293023" r="-954651" b="-14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5.0029e+05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0.0658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4.5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3.0178e-05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0.01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7.1194e+06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0.066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3.885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4.994e-05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0.01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89464898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81" t="-393023" r="-954651" b="-4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3.0673e+06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0.0653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4.49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3.9745e-05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>
                              <a:effectLst/>
                            </a:rPr>
                            <a:t>0.04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6.5347e+07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0.065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3.436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7.9796e-05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L" sz="1600" dirty="0">
                              <a:effectLst/>
                            </a:rPr>
                            <a:t>0.03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02064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uadroTexto 10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Controlador PID difuso</a:t>
            </a:r>
            <a:endParaRPr lang="en-US" sz="2400" b="1" u="sng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Resultados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629" y="1029309"/>
            <a:ext cx="4842740" cy="39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420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88132"/>
              </p:ext>
            </p:extLst>
          </p:nvPr>
        </p:nvGraphicFramePr>
        <p:xfrm>
          <a:off x="6626824" y="3110744"/>
          <a:ext cx="5133285" cy="10972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41211">
                  <a:extLst>
                    <a:ext uri="{9D8B030D-6E8A-4147-A177-3AD203B41FA5}">
                      <a16:colId xmlns:a16="http://schemas.microsoft.com/office/drawing/2014/main" val="2672854054"/>
                    </a:ext>
                  </a:extLst>
                </a:gridCol>
                <a:gridCol w="1907177">
                  <a:extLst>
                    <a:ext uri="{9D8B030D-6E8A-4147-A177-3AD203B41FA5}">
                      <a16:colId xmlns:a16="http://schemas.microsoft.com/office/drawing/2014/main" val="1275643144"/>
                    </a:ext>
                  </a:extLst>
                </a:gridCol>
                <a:gridCol w="1884897">
                  <a:extLst>
                    <a:ext uri="{9D8B030D-6E8A-4147-A177-3AD203B41FA5}">
                      <a16:colId xmlns:a16="http://schemas.microsoft.com/office/drawing/2014/main" val="85527365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800" b="1" dirty="0">
                          <a:effectLst/>
                        </a:rPr>
                        <a:t>Referencia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800" b="1" dirty="0">
                          <a:effectLst/>
                        </a:rPr>
                        <a:t>Tiempo de respuesta (minutos)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733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800" b="1" dirty="0">
                          <a:effectLst/>
                        </a:rPr>
                        <a:t>PID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800" b="1" dirty="0" smtClean="0">
                          <a:effectLst/>
                        </a:rPr>
                        <a:t>PID</a:t>
                      </a:r>
                      <a:r>
                        <a:rPr lang="es-CL" sz="1800" b="1" baseline="0" dirty="0" smtClean="0">
                          <a:effectLst/>
                        </a:rPr>
                        <a:t> </a:t>
                      </a:r>
                      <a:r>
                        <a:rPr lang="es-CL" sz="1800" b="1" dirty="0" smtClean="0">
                          <a:effectLst/>
                        </a:rPr>
                        <a:t>difuso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2842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800" dirty="0">
                          <a:effectLst/>
                        </a:rPr>
                        <a:t>65°C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800">
                          <a:effectLst/>
                        </a:rPr>
                        <a:t>39.58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800" dirty="0">
                          <a:effectLst/>
                        </a:rPr>
                        <a:t>15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09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800">
                          <a:effectLst/>
                        </a:rPr>
                        <a:t>80°C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800" dirty="0">
                          <a:effectLst/>
                        </a:rPr>
                        <a:t>32.1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800" dirty="0">
                          <a:effectLst/>
                        </a:rPr>
                        <a:t>15.42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5943636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PID v/s PID difuso</a:t>
            </a:r>
            <a:endParaRPr lang="en-US" sz="2400" b="1" u="sng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Resultados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88" y="1972290"/>
            <a:ext cx="5110984" cy="41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27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pic>
        <p:nvPicPr>
          <p:cNvPr id="2052" name="Picture 4" descr="https://sensoricx.com/wp-content/uploads/2018/11/71BsWLwXetL._SL1000_.jp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71" y="2030521"/>
            <a:ext cx="2165126" cy="21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robots-argentina.com.ar/didactica/imagenes/pic16f8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891" y="2027941"/>
            <a:ext cx="2939810" cy="19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c1.neweggimages.com/ProductImage/13-142-011-Z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106" y="3626902"/>
            <a:ext cx="3105785" cy="232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Implementación del controlador</a:t>
            </a:r>
            <a:endParaRPr lang="en-US" sz="2400" b="1" u="sng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Resultados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045293" y="5592395"/>
            <a:ext cx="21014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000" b="1" dirty="0" err="1">
                <a:latin typeface="Calibri" panose="020F0502020204030204" pitchFamily="34" charset="0"/>
                <a:ea typeface="Calibri" panose="020F0502020204030204" pitchFamily="34" charset="0"/>
              </a:rPr>
              <a:t>Raspberry</a:t>
            </a:r>
            <a:r>
              <a:rPr lang="es-CL" sz="2000" b="1" dirty="0">
                <a:latin typeface="Calibri" panose="020F0502020204030204" pitchFamily="34" charset="0"/>
                <a:ea typeface="Calibri" panose="020F0502020204030204" pitchFamily="34" charset="0"/>
              </a:rPr>
              <a:t> Pi 3 B+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9946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270079"/>
              </p:ext>
            </p:extLst>
          </p:nvPr>
        </p:nvGraphicFramePr>
        <p:xfrm>
          <a:off x="2575468" y="3249351"/>
          <a:ext cx="2926263" cy="2701789"/>
        </p:xfrm>
        <a:graphic>
          <a:graphicData uri="http://schemas.openxmlformats.org/drawingml/2006/table">
            <a:tbl>
              <a:tblPr/>
              <a:tblGrid>
                <a:gridCol w="531965">
                  <a:extLst>
                    <a:ext uri="{9D8B030D-6E8A-4147-A177-3AD203B41FA5}">
                      <a16:colId xmlns:a16="http://schemas.microsoft.com/office/drawing/2014/main" val="808772821"/>
                    </a:ext>
                  </a:extLst>
                </a:gridCol>
                <a:gridCol w="443454">
                  <a:extLst>
                    <a:ext uri="{9D8B030D-6E8A-4147-A177-3AD203B41FA5}">
                      <a16:colId xmlns:a16="http://schemas.microsoft.com/office/drawing/2014/main" val="2567676398"/>
                    </a:ext>
                  </a:extLst>
                </a:gridCol>
                <a:gridCol w="487711">
                  <a:extLst>
                    <a:ext uri="{9D8B030D-6E8A-4147-A177-3AD203B41FA5}">
                      <a16:colId xmlns:a16="http://schemas.microsoft.com/office/drawing/2014/main" val="427805065"/>
                    </a:ext>
                  </a:extLst>
                </a:gridCol>
                <a:gridCol w="487711">
                  <a:extLst>
                    <a:ext uri="{9D8B030D-6E8A-4147-A177-3AD203B41FA5}">
                      <a16:colId xmlns:a16="http://schemas.microsoft.com/office/drawing/2014/main" val="1282904125"/>
                    </a:ext>
                  </a:extLst>
                </a:gridCol>
                <a:gridCol w="487711">
                  <a:extLst>
                    <a:ext uri="{9D8B030D-6E8A-4147-A177-3AD203B41FA5}">
                      <a16:colId xmlns:a16="http://schemas.microsoft.com/office/drawing/2014/main" val="3290660528"/>
                    </a:ext>
                  </a:extLst>
                </a:gridCol>
                <a:gridCol w="487711">
                  <a:extLst>
                    <a:ext uri="{9D8B030D-6E8A-4147-A177-3AD203B41FA5}">
                      <a16:colId xmlns:a16="http://schemas.microsoft.com/office/drawing/2014/main" val="2023756951"/>
                    </a:ext>
                  </a:extLst>
                </a:gridCol>
              </a:tblGrid>
              <a:tr h="63028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sz="20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64567"/>
                  </a:ext>
                </a:extLst>
              </a:tr>
              <a:tr h="3987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101605"/>
                  </a:ext>
                </a:extLst>
              </a:tr>
              <a:tr h="3987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422985"/>
                  </a:ext>
                </a:extLst>
              </a:tr>
              <a:tr h="3987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035751"/>
                  </a:ext>
                </a:extLst>
              </a:tr>
              <a:tr h="3987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408554"/>
                  </a:ext>
                </a:extLst>
              </a:tr>
              <a:tr h="4766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362076"/>
                  </a:ext>
                </a:extLst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2"/>
          <a:stretch/>
        </p:blipFill>
        <p:spPr bwMode="auto">
          <a:xfrm>
            <a:off x="2908283" y="1172517"/>
            <a:ext cx="2593448" cy="1980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2"/>
          <a:stretch/>
        </p:blipFill>
        <p:spPr bwMode="auto">
          <a:xfrm rot="16200000">
            <a:off x="424905" y="4142213"/>
            <a:ext cx="2274485" cy="17373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uadroTexto 13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i="1" u="sng" dirty="0" err="1" smtClean="0"/>
              <a:t>Lookup</a:t>
            </a:r>
            <a:r>
              <a:rPr lang="es-CL" sz="2400" b="1" i="1" u="sng" dirty="0" smtClean="0"/>
              <a:t> </a:t>
            </a:r>
            <a:r>
              <a:rPr lang="es-CL" sz="2400" b="1" i="1" u="sng" dirty="0" err="1" smtClean="0"/>
              <a:t>table</a:t>
            </a:r>
            <a:endParaRPr lang="en-US" sz="2400" b="1" i="1" u="sng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Resultados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859" y="2913745"/>
            <a:ext cx="4345935" cy="32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Conector recto de flecha 21"/>
          <p:cNvCxnSpPr/>
          <p:nvPr/>
        </p:nvCxnSpPr>
        <p:spPr>
          <a:xfrm flipH="1">
            <a:off x="5587263" y="4518391"/>
            <a:ext cx="13258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6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pic>
        <p:nvPicPr>
          <p:cNvPr id="1026" name="Picture 2" descr="https://www.python.org/static/community_logos/python-logo-master-v3-TM-flatten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073" y="2899880"/>
            <a:ext cx="2819291" cy="9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3/31/NumPy_logo_2020.svg/800px-NumPy_logo_2020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02" y="3852153"/>
            <a:ext cx="2304008" cy="103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fullstackpython.com/img/logos/scipy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02" y="5044912"/>
            <a:ext cx="1846808" cy="73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783" y="1541936"/>
            <a:ext cx="1387872" cy="1171743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Implementación en </a:t>
            </a:r>
            <a:r>
              <a:rPr lang="es-CL" sz="2400" b="1" u="sng" dirty="0" err="1" smtClean="0"/>
              <a:t>Raspberry</a:t>
            </a:r>
            <a:r>
              <a:rPr lang="es-CL" sz="2400" b="1" u="sng" dirty="0" smtClean="0"/>
              <a:t> Pi</a:t>
            </a:r>
            <a:endParaRPr lang="en-US" sz="2400" b="1" u="sng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Resultados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888" y="2062290"/>
            <a:ext cx="727889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0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sp>
        <p:nvSpPr>
          <p:cNvPr id="2" name="CuadroTexto 1"/>
          <p:cNvSpPr txBox="1"/>
          <p:nvPr/>
        </p:nvSpPr>
        <p:spPr>
          <a:xfrm>
            <a:off x="513804" y="1397226"/>
            <a:ext cx="111643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400" dirty="0" smtClean="0"/>
              <a:t>El </a:t>
            </a:r>
            <a:r>
              <a:rPr lang="es-MX" sz="2400" dirty="0"/>
              <a:t>controlador </a:t>
            </a:r>
            <a:r>
              <a:rPr lang="es-MX" sz="2400" dirty="0" smtClean="0"/>
              <a:t>PID difuso </a:t>
            </a:r>
            <a:r>
              <a:rPr lang="es-MX" sz="2400" dirty="0"/>
              <a:t>es superior al PID convencional para el control de temperatura de una planta no-lineal. </a:t>
            </a:r>
            <a:endParaRPr lang="es-MX" sz="2400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400" dirty="0"/>
              <a:t>El uso </a:t>
            </a:r>
            <a:r>
              <a:rPr lang="es-MX" sz="2400" dirty="0" smtClean="0"/>
              <a:t>del algoritmo genético </a:t>
            </a:r>
            <a:r>
              <a:rPr lang="es-MX" sz="2400" dirty="0"/>
              <a:t>permitió disminuir significativamente el tiempo </a:t>
            </a:r>
            <a:r>
              <a:rPr lang="es-MX" sz="2400" dirty="0" smtClean="0"/>
              <a:t>necesario para realizar la sintonización del controlador.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400" dirty="0" smtClean="0"/>
              <a:t>Si </a:t>
            </a:r>
            <a:r>
              <a:rPr lang="es-MX" sz="2400" dirty="0"/>
              <a:t>bien el uso de este tipo de controladores se ve prometedor, hay que tener en cuenta que su uso debe realizarse sólo cuando la dificultad del problema justifique su uso. </a:t>
            </a:r>
            <a:endParaRPr lang="en-US" sz="24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s-MX" sz="2400" dirty="0" smtClean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Conclusiones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0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sp>
        <p:nvSpPr>
          <p:cNvPr id="2" name="CuadroTexto 1"/>
          <p:cNvSpPr txBox="1"/>
          <p:nvPr/>
        </p:nvSpPr>
        <p:spPr>
          <a:xfrm>
            <a:off x="513804" y="1031485"/>
            <a:ext cx="111643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/>
              <a:t>Bajo la experiencia adquirida se recomienda que este tipo de controladores se utilice cuando, por ejemplo: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400" dirty="0" smtClean="0"/>
              <a:t>Se </a:t>
            </a:r>
            <a:r>
              <a:rPr lang="es-MX" sz="2400" dirty="0"/>
              <a:t>desea realizar el control de procesos que sean nuevos o de los que no se cuente con suficiente información previa.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400" dirty="0" smtClean="0"/>
              <a:t>El </a:t>
            </a:r>
            <a:r>
              <a:rPr lang="es-MX" sz="2400" dirty="0"/>
              <a:t>mejoramiento de la tarea de control traiga consigo otros beneficios como mejora de calidad de producto, aumento de la productividad del proceso, disminución de pérdidas, etc.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400" dirty="0"/>
              <a:t> </a:t>
            </a:r>
            <a:r>
              <a:rPr lang="es-MX" sz="2400" dirty="0" smtClean="0"/>
              <a:t>El </a:t>
            </a:r>
            <a:r>
              <a:rPr lang="es-MX" sz="2400" dirty="0"/>
              <a:t>costo de adquisición de un controlador comercial específico para el proceso sea muy alto.</a:t>
            </a:r>
            <a:endParaRPr lang="en-US" sz="24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Conclusiones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8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Trabajos futuros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13804" y="1031485"/>
            <a:ext cx="11164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 smtClean="0"/>
              <a:t>Implementación en planta real: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400" dirty="0" smtClean="0"/>
              <a:t>Modelar sistema.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400" dirty="0" smtClean="0"/>
              <a:t>Validar modelo.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400" dirty="0" smtClean="0"/>
              <a:t>Desarrollo de controlador difuso.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400" dirty="0" smtClean="0"/>
              <a:t>Aunque la implementación fue evaluada solo en simulación, ésta sirve como base para poder ser utilizada en aplicaciones reales. </a:t>
            </a:r>
          </a:p>
        </p:txBody>
      </p:sp>
    </p:spTree>
    <p:extLst>
      <p:ext uri="{BB962C8B-B14F-4D97-AF65-F5344CB8AC3E}">
        <p14:creationId xmlns:p14="http://schemas.microsoft.com/office/powerpoint/2010/main" val="347294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Desarrollo de un sistema de control basado en lógica difusa en un ordenador de placa reducida</a:t>
            </a:r>
            <a:endParaRPr lang="es-CL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/>
              <a:t>Motivación:</a:t>
            </a:r>
            <a:endParaRPr lang="en-US" sz="2400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Introducción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  <p:pic>
        <p:nvPicPr>
          <p:cNvPr id="2" name="Picture 2" descr="https://vortexeng.co.nz/wp-content/uploads/2018/04/timber-kil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49" y="1904220"/>
            <a:ext cx="3523052" cy="264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185872" y="4735042"/>
            <a:ext cx="7820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000" b="1" dirty="0" smtClean="0"/>
              <a:t>Procesos demasiado complejos: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sz="2000" dirty="0" smtClean="0"/>
              <a:t>Técnicas de control convencional presentan malos resultados.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sz="2000" dirty="0" smtClean="0"/>
              <a:t>Necesidad de aprender técnicas de control no convencionales.</a:t>
            </a:r>
            <a:endParaRPr lang="en-US" sz="2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101" y="1940520"/>
            <a:ext cx="4128578" cy="264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5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1">
                <a:lumMod val="89000"/>
              </a:schemeClr>
            </a:gs>
            <a:gs pos="25000">
              <a:schemeClr val="accent1">
                <a:lumMod val="89000"/>
              </a:schemeClr>
            </a:gs>
            <a:gs pos="74000">
              <a:schemeClr val="accent1">
                <a:lumMod val="75000"/>
              </a:schemeClr>
            </a:gs>
            <a:gs pos="100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Picture 2" descr="Resultado de imagen para logo ufro png">
            <a:extLst>
              <a:ext uri="{FF2B5EF4-FFF2-40B4-BE49-F238E27FC236}">
                <a16:creationId xmlns:a16="http://schemas.microsoft.com/office/drawing/2014/main" id="{B373A898-B3FD-4155-BA57-8E6352BA8E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21538" y="523875"/>
            <a:ext cx="2894012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CL" altLang="es-CL" sz="1800"/>
          </a:p>
        </p:txBody>
      </p:sp>
      <p:sp>
        <p:nvSpPr>
          <p:cNvPr id="7" name="Rectángulo 6"/>
          <p:cNvSpPr/>
          <p:nvPr/>
        </p:nvSpPr>
        <p:spPr>
          <a:xfrm>
            <a:off x="3004973" y="170018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s-CL" sz="1600" b="1" dirty="0">
                <a:solidFill>
                  <a:schemeClr val="bg1"/>
                </a:solidFill>
                <a:ea typeface="Arial" panose="020B0604020202020204" pitchFamily="34" charset="0"/>
              </a:rPr>
              <a:t>FACULTAD DE INGENIERÍA Y CIENCIAS</a:t>
            </a:r>
            <a:endParaRPr lang="en-US" sz="16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CL" sz="1600" b="1" dirty="0">
                <a:solidFill>
                  <a:schemeClr val="bg1"/>
                </a:solidFill>
                <a:ea typeface="Arial" panose="020B0604020202020204" pitchFamily="34" charset="0"/>
              </a:rPr>
              <a:t>DEPARTAMENTO DE INGENIERÍA MECÁNICA</a:t>
            </a:r>
            <a:endParaRPr lang="en-US" sz="1600" dirty="0">
              <a:solidFill>
                <a:schemeClr val="bg1"/>
              </a:solidFill>
              <a:ea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399183" y="5762984"/>
            <a:ext cx="73075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CL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</a:rPr>
              <a:t>GUSTAVO ENRIQUE VALENZUELA </a:t>
            </a:r>
            <a:r>
              <a:rPr lang="es-CL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</a:rPr>
              <a:t>FUENTEALBA</a:t>
            </a:r>
          </a:p>
          <a:p>
            <a:pPr algn="ctr">
              <a:spcAft>
                <a:spcPts val="0"/>
              </a:spcAft>
            </a:pPr>
            <a:r>
              <a:rPr lang="es-CL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Times New Roman" panose="02020603050405020304" pitchFamily="18" charset="0"/>
              </a:rPr>
              <a:t>2020</a:t>
            </a:r>
            <a:endParaRPr 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Times New Roman" panose="02020603050405020304" pitchFamily="18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73" y="80187"/>
            <a:ext cx="2228405" cy="16200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78777" y="3116263"/>
            <a:ext cx="11748393" cy="1107996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MX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Times New Roman" panose="02020603050405020304" pitchFamily="18" charset="0"/>
              </a:rPr>
              <a:t>“DESARROLLO DE UN SISTEMA DE CONTROL BASADO EN LÓGICA DIFUSA EN UN ORDENADOR DE PLACA REDUCIDA”</a:t>
            </a:r>
          </a:p>
          <a:p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044590" y="4670456"/>
            <a:ext cx="6882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0"/>
              </a:spcAft>
            </a:pPr>
            <a:r>
              <a:rPr lang="es-CL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</a:rPr>
              <a:t>ACTIVIDAD DE TITULACIÓN, MODALIDAD</a:t>
            </a:r>
            <a:r>
              <a:rPr lang="es-CL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Times New Roman" panose="02020603050405020304" pitchFamily="18" charset="0"/>
              </a:rPr>
              <a:t> PROYECTO DE TITULACIÓN</a:t>
            </a: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Times New Roman" panose="02020603050405020304" pitchFamily="18" charset="0"/>
            </a:endParaRPr>
          </a:p>
          <a:p>
            <a:pPr marL="1350645" algn="r">
              <a:spcAft>
                <a:spcPts val="0"/>
              </a:spcAft>
            </a:pPr>
            <a:r>
              <a:rPr lang="es-CL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</a:rPr>
              <a:t>PARA OPTAR AL TÍTULO DE INGENIERO CIVIL MECÁNICO</a:t>
            </a: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5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Desarrollo de un sistema de control basado en lógica difusa en un ordenador de placa reducida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59" y="2159338"/>
            <a:ext cx="7738841" cy="3001950"/>
          </a:xfrm>
          <a:prstGeom prst="rect">
            <a:avLst/>
          </a:prstGeom>
        </p:spPr>
      </p:pic>
      <p:pic>
        <p:nvPicPr>
          <p:cNvPr id="1026" name="Picture 2" descr="https://azcd.harveynorman.com.au/media/catalog/product/cache/21/image/992x558/9df78eab33525d08d6e5fb8d27136e95/m/s/msygn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095" y="3141209"/>
            <a:ext cx="3116458" cy="175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/>
              <a:t>Sistemas térmicos:</a:t>
            </a:r>
            <a:endParaRPr lang="en-US" sz="2400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Introducción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64936C2-7781-48AA-9311-654FD66BDFC7}"/>
              </a:ext>
            </a:extLst>
          </p:cNvPr>
          <p:cNvSpPr/>
          <p:nvPr/>
        </p:nvSpPr>
        <p:spPr>
          <a:xfrm>
            <a:off x="3411828" y="1080654"/>
            <a:ext cx="79419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200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b="1" dirty="0"/>
          </a:p>
          <a:p>
            <a:pPr>
              <a:defRPr/>
            </a:pPr>
            <a:endParaRPr lang="es-CL" dirty="0"/>
          </a:p>
          <a:p>
            <a:pPr>
              <a:defRPr/>
            </a:pPr>
            <a:r>
              <a:rPr lang="es-CL" dirty="0"/>
              <a:t> </a:t>
            </a:r>
          </a:p>
          <a:p>
            <a:pPr>
              <a:defRPr/>
            </a:pPr>
            <a:r>
              <a:rPr lang="es-CL" b="1" dirty="0"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endParaRPr lang="es-CL" b="1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b="1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3A00D5-5C9F-472D-8B93-6EDF20193B0D}"/>
              </a:ext>
            </a:extLst>
          </p:cNvPr>
          <p:cNvSpPr/>
          <p:nvPr/>
        </p:nvSpPr>
        <p:spPr>
          <a:xfrm>
            <a:off x="431888" y="1934940"/>
            <a:ext cx="579687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400" dirty="0">
                <a:cs typeface="Times New Roman" panose="02020603050405020304" pitchFamily="18" charset="0"/>
              </a:rPr>
              <a:t>El control basado en lógica difusa es una alternativa práctica para este tipo de </a:t>
            </a:r>
            <a:r>
              <a:rPr lang="es-MX" sz="2400" dirty="0" smtClean="0">
                <a:cs typeface="Times New Roman" panose="02020603050405020304" pitchFamily="18" charset="0"/>
              </a:rPr>
              <a:t>aplicaciones.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400" dirty="0" smtClean="0">
                <a:cs typeface="Times New Roman" panose="02020603050405020304" pitchFamily="18" charset="0"/>
              </a:rPr>
              <a:t>Proporciona un </a:t>
            </a:r>
            <a:r>
              <a:rPr lang="es-MX" sz="2400" dirty="0">
                <a:cs typeface="Times New Roman" panose="02020603050405020304" pitchFamily="18" charset="0"/>
              </a:rPr>
              <a:t>método conveniente para construir </a:t>
            </a:r>
            <a:r>
              <a:rPr lang="es-MX" sz="2400" dirty="0" smtClean="0">
                <a:cs typeface="Times New Roman" panose="02020603050405020304" pitchFamily="18" charset="0"/>
              </a:rPr>
              <a:t>controladores no-lineales.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173" y="1575433"/>
            <a:ext cx="3494118" cy="43200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Introducción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4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64936C2-7781-48AA-9311-654FD66BDFC7}"/>
              </a:ext>
            </a:extLst>
          </p:cNvPr>
          <p:cNvSpPr/>
          <p:nvPr/>
        </p:nvSpPr>
        <p:spPr>
          <a:xfrm>
            <a:off x="3411828" y="1080654"/>
            <a:ext cx="79419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200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b="1" dirty="0"/>
          </a:p>
          <a:p>
            <a:pPr>
              <a:defRPr/>
            </a:pPr>
            <a:endParaRPr lang="es-CL" dirty="0"/>
          </a:p>
          <a:p>
            <a:pPr>
              <a:defRPr/>
            </a:pPr>
            <a:r>
              <a:rPr lang="es-CL" dirty="0"/>
              <a:t> </a:t>
            </a:r>
          </a:p>
          <a:p>
            <a:pPr>
              <a:defRPr/>
            </a:pPr>
            <a:r>
              <a:rPr lang="es-CL" b="1" dirty="0"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endParaRPr lang="es-CL" b="1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b="1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3A00D5-5C9F-472D-8B93-6EDF20193B0D}"/>
              </a:ext>
            </a:extLst>
          </p:cNvPr>
          <p:cNvSpPr/>
          <p:nvPr/>
        </p:nvSpPr>
        <p:spPr>
          <a:xfrm>
            <a:off x="338579" y="1080654"/>
            <a:ext cx="1151484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cs typeface="Times New Roman" panose="02020603050405020304" pitchFamily="18" charset="0"/>
              </a:rPr>
              <a:t>Objetivo </a:t>
            </a:r>
            <a:r>
              <a:rPr lang="es-ES" sz="2400" b="1" dirty="0" smtClean="0">
                <a:cs typeface="Times New Roman" panose="02020603050405020304" pitchFamily="18" charset="0"/>
              </a:rPr>
              <a:t>general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400" dirty="0">
                <a:cs typeface="Times New Roman" panose="02020603050405020304" pitchFamily="18" charset="0"/>
              </a:rPr>
              <a:t>Implementar en simulación un sistema de control basado en la técnica de control de </a:t>
            </a:r>
            <a:r>
              <a:rPr lang="es-MX" sz="2400" dirty="0" smtClean="0">
                <a:cs typeface="Times New Roman" panose="02020603050405020304" pitchFamily="18" charset="0"/>
              </a:rPr>
              <a:t>lógica difusa </a:t>
            </a:r>
            <a:r>
              <a:rPr lang="es-MX" sz="2400" dirty="0">
                <a:cs typeface="Times New Roman" panose="02020603050405020304" pitchFamily="18" charset="0"/>
              </a:rPr>
              <a:t>en una </a:t>
            </a:r>
            <a:r>
              <a:rPr lang="es-MX" sz="2400" dirty="0" err="1">
                <a:cs typeface="Times New Roman" panose="02020603050405020304" pitchFamily="18" charset="0"/>
              </a:rPr>
              <a:t>Raspberry</a:t>
            </a:r>
            <a:r>
              <a:rPr lang="es-MX" sz="2400" dirty="0">
                <a:cs typeface="Times New Roman" panose="02020603050405020304" pitchFamily="18" charset="0"/>
              </a:rPr>
              <a:t> Pi</a:t>
            </a:r>
            <a:r>
              <a:rPr lang="es-MX" sz="2400" dirty="0" smtClean="0"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s-MX" sz="2400" dirty="0">
              <a:cs typeface="Times New Roman" panose="02020603050405020304" pitchFamily="18" charset="0"/>
            </a:endParaRPr>
          </a:p>
          <a:p>
            <a:pPr algn="just"/>
            <a:r>
              <a:rPr lang="es-MX" sz="2400" b="1" dirty="0" smtClean="0">
                <a:cs typeface="Times New Roman" panose="02020603050405020304" pitchFamily="18" charset="0"/>
              </a:rPr>
              <a:t>Objetivos específicos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400" dirty="0">
                <a:cs typeface="Times New Roman" panose="02020603050405020304" pitchFamily="18" charset="0"/>
              </a:rPr>
              <a:t>Desarrollar un sistema de control utilizando un controlador </a:t>
            </a:r>
            <a:r>
              <a:rPr lang="es-MX" sz="2400" dirty="0" smtClean="0">
                <a:cs typeface="Times New Roman" panose="02020603050405020304" pitchFamily="18" charset="0"/>
              </a:rPr>
              <a:t>PID.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400" dirty="0">
                <a:cs typeface="Times New Roman" panose="02020603050405020304" pitchFamily="18" charset="0"/>
              </a:rPr>
              <a:t>Desarrollar un sistema de control utilizando lógica </a:t>
            </a:r>
            <a:r>
              <a:rPr lang="es-MX" sz="2400" dirty="0" smtClean="0">
                <a:cs typeface="Times New Roman" panose="02020603050405020304" pitchFamily="18" charset="0"/>
              </a:rPr>
              <a:t>difusa.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400" dirty="0">
                <a:cs typeface="Times New Roman" panose="02020603050405020304" pitchFamily="18" charset="0"/>
              </a:rPr>
              <a:t>Comparar el controlador de lógica difusa con el </a:t>
            </a:r>
            <a:r>
              <a:rPr lang="es-MX" sz="2400" dirty="0" smtClean="0">
                <a:cs typeface="Times New Roman" panose="02020603050405020304" pitchFamily="18" charset="0"/>
              </a:rPr>
              <a:t>controlador PID.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400" dirty="0">
                <a:cs typeface="Times New Roman" panose="02020603050405020304" pitchFamily="18" charset="0"/>
              </a:rPr>
              <a:t>Implementar en simulación en una </a:t>
            </a:r>
            <a:r>
              <a:rPr lang="es-MX" sz="2400" dirty="0" err="1">
                <a:cs typeface="Times New Roman" panose="02020603050405020304" pitchFamily="18" charset="0"/>
              </a:rPr>
              <a:t>Raspberry</a:t>
            </a:r>
            <a:r>
              <a:rPr lang="es-MX" sz="2400" dirty="0">
                <a:cs typeface="Times New Roman" panose="02020603050405020304" pitchFamily="18" charset="0"/>
              </a:rPr>
              <a:t> Pi el sistema de </a:t>
            </a:r>
            <a:r>
              <a:rPr lang="es-MX" sz="2400" dirty="0" smtClean="0">
                <a:cs typeface="Times New Roman" panose="02020603050405020304" pitchFamily="18" charset="0"/>
              </a:rPr>
              <a:t>control </a:t>
            </a:r>
            <a:r>
              <a:rPr lang="es-MX" sz="2400" dirty="0">
                <a:cs typeface="Times New Roman" panose="02020603050405020304" pitchFamily="18" charset="0"/>
              </a:rPr>
              <a:t>basado </a:t>
            </a:r>
            <a:r>
              <a:rPr lang="es-MX" sz="2400" dirty="0" smtClean="0">
                <a:cs typeface="Times New Roman" panose="02020603050405020304" pitchFamily="18" charset="0"/>
              </a:rPr>
              <a:t>en lógica </a:t>
            </a:r>
            <a:r>
              <a:rPr lang="es-MX" sz="2400" dirty="0">
                <a:cs typeface="Times New Roman" panose="02020603050405020304" pitchFamily="18" charset="0"/>
              </a:rPr>
              <a:t>difusa.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Desarrollo de un sistema de control basado en lógica difusa en un ordenador de placa reducida</a:t>
            </a:r>
            <a:endParaRPr lang="es-CL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Introducción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5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64936C2-7781-48AA-9311-654FD66BDFC7}"/>
              </a:ext>
            </a:extLst>
          </p:cNvPr>
          <p:cNvSpPr/>
          <p:nvPr/>
        </p:nvSpPr>
        <p:spPr>
          <a:xfrm>
            <a:off x="3411828" y="1080654"/>
            <a:ext cx="79419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200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b="1" dirty="0"/>
          </a:p>
          <a:p>
            <a:pPr>
              <a:defRPr/>
            </a:pPr>
            <a:endParaRPr lang="es-CL" dirty="0"/>
          </a:p>
          <a:p>
            <a:pPr>
              <a:defRPr/>
            </a:pPr>
            <a:r>
              <a:rPr lang="es-CL" dirty="0"/>
              <a:t> </a:t>
            </a:r>
          </a:p>
          <a:p>
            <a:pPr>
              <a:defRPr/>
            </a:pPr>
            <a:r>
              <a:rPr lang="es-CL" b="1" dirty="0"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endParaRPr lang="es-CL" b="1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b="1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Desarrollo de un sistema de control basado en lógica difusa en un ordenador de placa reducida</a:t>
            </a:r>
            <a:endParaRPr lang="es-C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14" y="2030521"/>
            <a:ext cx="5710830" cy="1620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Antecedentes generales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Sistemas de control</a:t>
            </a:r>
            <a:endParaRPr lang="en-US" sz="2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7622463" y="2327082"/>
                <a:ext cx="496004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PE" sz="2000" dirty="0" smtClean="0"/>
                  <a:t>: Variable de control</a:t>
                </a:r>
              </a:p>
              <a:p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i="1" dirty="0" smtClean="0"/>
                  <a:t>: </a:t>
                </a:r>
                <a:r>
                  <a:rPr lang="es-CL" sz="2000" dirty="0" smtClean="0"/>
                  <a:t>Salida</a:t>
                </a:r>
                <a:r>
                  <a:rPr lang="en-US" sz="2000" dirty="0" smtClean="0"/>
                  <a:t> del </a:t>
                </a:r>
                <a:r>
                  <a:rPr lang="es-CL" sz="2000" dirty="0" smtClean="0"/>
                  <a:t>proceso</a:t>
                </a:r>
              </a:p>
              <a:p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/>
                  <a:t>: Valor de </a:t>
                </a:r>
                <a:r>
                  <a:rPr lang="es-CL" sz="2000" dirty="0" smtClean="0"/>
                  <a:t>referencia</a:t>
                </a:r>
              </a:p>
              <a:p>
                <a14:m>
                  <m:oMath xmlns:m="http://schemas.openxmlformats.org/officeDocument/2006/math">
                    <m:r>
                      <a:rPr lang="es-CL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/>
                  <a:t>: Error de control, </a:t>
                </a:r>
                <a14:m>
                  <m:oMath xmlns:m="http://schemas.openxmlformats.org/officeDocument/2006/math">
                    <m:r>
                      <a:rPr lang="es-CL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L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L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63" y="2327082"/>
                <a:ext cx="4960042" cy="1323439"/>
              </a:xfrm>
              <a:prstGeom prst="rect">
                <a:avLst/>
              </a:prstGeom>
              <a:blipFill>
                <a:blip r:embed="rId5"/>
                <a:stretch>
                  <a:fillRect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3337006" y="4896949"/>
                <a:ext cx="5517985" cy="918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subSu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006" y="4896949"/>
                <a:ext cx="5517985" cy="9182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/>
          <p:cNvSpPr/>
          <p:nvPr/>
        </p:nvSpPr>
        <p:spPr>
          <a:xfrm>
            <a:off x="557260" y="4193103"/>
            <a:ext cx="10245213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P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ley de control de un controlador PID se representa por la siguiente ecuación: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47573" y="3851889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Controlador PID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30031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64936C2-7781-48AA-9311-654FD66BDFC7}"/>
              </a:ext>
            </a:extLst>
          </p:cNvPr>
          <p:cNvSpPr/>
          <p:nvPr/>
        </p:nvSpPr>
        <p:spPr>
          <a:xfrm>
            <a:off x="3411828" y="1080654"/>
            <a:ext cx="79419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200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b="1" dirty="0"/>
          </a:p>
          <a:p>
            <a:pPr>
              <a:defRPr/>
            </a:pPr>
            <a:endParaRPr lang="es-CL" dirty="0"/>
          </a:p>
          <a:p>
            <a:pPr>
              <a:defRPr/>
            </a:pPr>
            <a:r>
              <a:rPr lang="es-CL" dirty="0"/>
              <a:t> </a:t>
            </a:r>
          </a:p>
          <a:p>
            <a:pPr>
              <a:defRPr/>
            </a:pPr>
            <a:r>
              <a:rPr lang="es-CL" b="1" dirty="0"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endParaRPr lang="es-CL" b="1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b="1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603A00D5-5C9F-472D-8B93-6EDF20193B0D}"/>
                  </a:ext>
                </a:extLst>
              </p:cNvPr>
              <p:cNvSpPr/>
              <p:nvPr/>
            </p:nvSpPr>
            <p:spPr>
              <a:xfrm>
                <a:off x="550119" y="1722838"/>
                <a:ext cx="11091751" cy="3600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s-MX" sz="2400" dirty="0" smtClean="0">
                    <a:cs typeface="Times New Roman" panose="02020603050405020304" pitchFamily="18" charset="0"/>
                  </a:rPr>
                  <a:t>En </a:t>
                </a:r>
                <a:r>
                  <a:rPr lang="es-MX" sz="2400" dirty="0">
                    <a:cs typeface="Times New Roman" panose="02020603050405020304" pitchFamily="18" charset="0"/>
                  </a:rPr>
                  <a:t>la teoría de conjuntos clásica, los elementos pertenecen plenamente a un conjunto o </a:t>
                </a:r>
                <a:r>
                  <a:rPr lang="es-MX" sz="2400" dirty="0" smtClean="0">
                    <a:cs typeface="Times New Roman" panose="02020603050405020304" pitchFamily="18" charset="0"/>
                  </a:rPr>
                  <a:t>están totalmente </a:t>
                </a:r>
                <a:r>
                  <a:rPr lang="es-MX" sz="2400" dirty="0">
                    <a:cs typeface="Times New Roman" panose="02020603050405020304" pitchFamily="18" charset="0"/>
                  </a:rPr>
                  <a:t>excluidos de él</a:t>
                </a:r>
                <a:r>
                  <a:rPr lang="es-MX" sz="2400" dirty="0" smtClean="0"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endParaRPr lang="es-MX" sz="2400" dirty="0" smtClean="0"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s-MX" sz="2400" dirty="0">
                    <a:cs typeface="Times New Roman" panose="02020603050405020304" pitchFamily="18" charset="0"/>
                  </a:rPr>
                  <a:t> La pertenencia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MX" sz="2400" dirty="0" smtClean="0">
                    <a:cs typeface="Times New Roman" panose="02020603050405020304" pitchFamily="18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es-CL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2400" dirty="0">
                    <a:cs typeface="Times New Roman" panose="02020603050405020304" pitchFamily="18" charset="0"/>
                  </a:rPr>
                  <a:t> de un conjunto clásico </a:t>
                </a:r>
                <a14:m>
                  <m:oMath xmlns:m="http://schemas.openxmlformats.org/officeDocument/2006/math">
                    <m:r>
                      <a:rPr lang="es-CL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sz="2400" dirty="0" smtClean="0">
                    <a:cs typeface="Times New Roman" panose="02020603050405020304" pitchFamily="18" charset="0"/>
                  </a:rPr>
                  <a:t> se de define: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E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603A00D5-5C9F-472D-8B93-6EDF20193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19" y="1722838"/>
                <a:ext cx="11091751" cy="3600986"/>
              </a:xfrm>
              <a:prstGeom prst="rect">
                <a:avLst/>
              </a:prstGeom>
              <a:blipFill>
                <a:blip r:embed="rId2"/>
                <a:stretch>
                  <a:fillRect l="-714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Desarrollo de un sistema de control basado en lógica difusa en un ordenador de placa reducida</a:t>
            </a:r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4518414" y="4431071"/>
                <a:ext cx="3155159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0,  &amp;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414" y="4431071"/>
                <a:ext cx="3155159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/>
          <p:cNvSpPr txBox="1"/>
          <p:nvPr/>
        </p:nvSpPr>
        <p:spPr>
          <a:xfrm>
            <a:off x="431888" y="1266566"/>
            <a:ext cx="65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u="sng" dirty="0" smtClean="0"/>
              <a:t>Teoría de conjuntos clásica</a:t>
            </a:r>
            <a:endParaRPr lang="en-US" sz="2400" b="1" u="sng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3662502-6381-49B4-B1FE-56A49BCDE877}"/>
              </a:ext>
            </a:extLst>
          </p:cNvPr>
          <p:cNvSpPr/>
          <p:nvPr/>
        </p:nvSpPr>
        <p:spPr>
          <a:xfrm>
            <a:off x="0" y="0"/>
            <a:ext cx="12191999" cy="9642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4800" b="1" dirty="0" smtClean="0">
                <a:latin typeface="+mj-lt"/>
                <a:cs typeface="Times New Roman" panose="02020603050405020304" pitchFamily="18" charset="0"/>
              </a:rPr>
              <a:t>             </a:t>
            </a:r>
            <a:r>
              <a:rPr lang="es-ES" sz="4000" b="1" dirty="0" smtClean="0">
                <a:latin typeface="+mj-lt"/>
                <a:cs typeface="Times New Roman" panose="02020603050405020304" pitchFamily="18" charset="0"/>
              </a:rPr>
              <a:t>Antecedentes generales</a:t>
            </a:r>
            <a:endParaRPr lang="es-E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3" y="-8653"/>
            <a:ext cx="957636" cy="972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" y="68138"/>
            <a:ext cx="1138961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4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1888</Words>
  <Application>Microsoft Office PowerPoint</Application>
  <PresentationFormat>Panorámica</PresentationFormat>
  <Paragraphs>465</Paragraphs>
  <Slides>40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2020-10-07T22:23:05Z</dcterms:created>
  <dcterms:modified xsi:type="dcterms:W3CDTF">2020-10-13T16:24:49Z</dcterms:modified>
</cp:coreProperties>
</file>