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158719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126A1-0EAC-409D-A84B-F4DD4F980708}" type="datetimeFigureOut">
              <a:rPr lang="bg-BG" smtClean="0"/>
              <a:t>29.7.2015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292245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231125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145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184162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4"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11934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4"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360579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2462894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63515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9320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103005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3126A1-0EAC-409D-A84B-F4DD4F980708}" type="datetimeFigureOut">
              <a:rPr lang="bg-BG" smtClean="0"/>
              <a:t>29.7.2015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7764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3126A1-0EAC-409D-A84B-F4DD4F980708}" type="datetimeFigureOut">
              <a:rPr lang="bg-BG" smtClean="0"/>
              <a:t>29.7.2015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401193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3"/>
          <p:cNvSpPr>
            <a:spLocks noGrp="1"/>
          </p:cNvSpPr>
          <p:nvPr>
            <p:ph type="ftr" sz="quarter" idx="11"/>
          </p:nvPr>
        </p:nvSpPr>
        <p:spPr/>
        <p:txBody>
          <a:bodyPr/>
          <a:lstStyle/>
          <a:p>
            <a:endParaRPr lang="bg-BG"/>
          </a:p>
        </p:txBody>
      </p:sp>
      <p:sp>
        <p:nvSpPr>
          <p:cNvPr id="6" name="Slide Number Placeholder 4"/>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250968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2"/>
          <p:cNvSpPr>
            <a:spLocks noGrp="1"/>
          </p:cNvSpPr>
          <p:nvPr>
            <p:ph type="ftr" sz="quarter" idx="11"/>
          </p:nvPr>
        </p:nvSpPr>
        <p:spPr/>
        <p:txBody>
          <a:bodyPr/>
          <a:lstStyle/>
          <a:p>
            <a:endParaRPr lang="bg-BG"/>
          </a:p>
        </p:txBody>
      </p:sp>
      <p:sp>
        <p:nvSpPr>
          <p:cNvPr id="6" name="Slide Number Placeholder 3"/>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291247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F3126A1-0EAC-409D-A84B-F4DD4F980708}" type="datetimeFigureOut">
              <a:rPr lang="bg-BG" smtClean="0"/>
              <a:t>29.7.2015 г.</a:t>
            </a:fld>
            <a:endParaRPr lang="bg-BG"/>
          </a:p>
        </p:txBody>
      </p:sp>
      <p:sp>
        <p:nvSpPr>
          <p:cNvPr id="5" name="Footer Placeholder 5"/>
          <p:cNvSpPr>
            <a:spLocks noGrp="1"/>
          </p:cNvSpPr>
          <p:nvPr>
            <p:ph type="ftr" sz="quarter" idx="11"/>
          </p:nvPr>
        </p:nvSpPr>
        <p:spPr/>
        <p:txBody>
          <a:bodyPr/>
          <a:lstStyle/>
          <a:p>
            <a:endParaRPr lang="bg-BG"/>
          </a:p>
        </p:txBody>
      </p:sp>
      <p:sp>
        <p:nvSpPr>
          <p:cNvPr id="6" name="Slide Number Placeholder 6"/>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93093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126A1-0EAC-409D-A84B-F4DD4F980708}" type="datetimeFigureOut">
              <a:rPr lang="bg-BG" smtClean="0"/>
              <a:t>29.7.2015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B491185-F9D0-45F3-A923-B91DCBF39270}" type="slidenum">
              <a:rPr lang="bg-BG" smtClean="0"/>
              <a:t>‹#›</a:t>
            </a:fld>
            <a:endParaRPr lang="bg-BG"/>
          </a:p>
        </p:txBody>
      </p:sp>
    </p:spTree>
    <p:extLst>
      <p:ext uri="{BB962C8B-B14F-4D97-AF65-F5344CB8AC3E}">
        <p14:creationId xmlns:p14="http://schemas.microsoft.com/office/powerpoint/2010/main" val="319904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3126A1-0EAC-409D-A84B-F4DD4F980708}" type="datetimeFigureOut">
              <a:rPr lang="bg-BG" smtClean="0"/>
              <a:t>29.7.2015 г.</a:t>
            </a:fld>
            <a:endParaRPr lang="bg-B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bg-B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491185-F9D0-45F3-A923-B91DCBF39270}" type="slidenum">
              <a:rPr lang="bg-BG" smtClean="0"/>
              <a:t>‹#›</a:t>
            </a:fld>
            <a:endParaRPr lang="bg-BG"/>
          </a:p>
        </p:txBody>
      </p:sp>
    </p:spTree>
    <p:extLst>
      <p:ext uri="{BB962C8B-B14F-4D97-AF65-F5344CB8AC3E}">
        <p14:creationId xmlns:p14="http://schemas.microsoft.com/office/powerpoint/2010/main" val="1601307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943099" y="560300"/>
            <a:ext cx="80682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Aft>
                <a:spcPct val="0"/>
              </a:spcAft>
            </a:pPr>
            <a:r>
              <a:rPr lang="en-US"/>
              <a:t>Connect the dots</a:t>
            </a:r>
            <a:endParaRPr kumimoji="0" lang="bg-BG" altLang="bg-BG" b="0" i="0" u="none" strike="noStrike" cap="none" normalizeH="0" baseline="0" smtClean="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1943099" y="2070100"/>
            <a:ext cx="8674101" cy="3860800"/>
          </a:xfrm>
        </p:spPr>
        <p:txBody>
          <a:bodyPr>
            <a:noAutofit/>
          </a:bodyPr>
          <a:lstStyle/>
          <a:p>
            <a:r>
              <a:rPr lang="en-US" sz="6000" i="1">
                <a:solidFill>
                  <a:srgbClr val="FF0000"/>
                </a:solidFill>
              </a:rPr>
              <a:t>Rules</a:t>
            </a:r>
            <a:r>
              <a:rPr lang="en-US" sz="6000" i="1">
                <a:solidFill>
                  <a:srgbClr val="FF0000"/>
                </a:solidFill>
              </a:rPr>
              <a:t>: </a:t>
            </a:r>
            <a:endParaRPr lang="en-US" sz="6000" i="1" smtClean="0">
              <a:solidFill>
                <a:srgbClr val="FF0000"/>
              </a:solidFill>
            </a:endParaRPr>
          </a:p>
          <a:p>
            <a:r>
              <a:rPr lang="en-US" sz="4000" smtClean="0"/>
              <a:t>Players </a:t>
            </a:r>
            <a:r>
              <a:rPr lang="en-US" sz="4000"/>
              <a:t>take turns joining two horizontally or </a:t>
            </a:r>
            <a:r>
              <a:rPr lang="en-US" sz="4000"/>
              <a:t>vertically </a:t>
            </a:r>
            <a:r>
              <a:rPr lang="en-US" sz="4000" smtClean="0"/>
              <a:t>adjacent  dots </a:t>
            </a:r>
            <a:r>
              <a:rPr lang="en-US" sz="4000"/>
              <a:t>by a line.</a:t>
            </a:r>
            <a:r>
              <a:rPr lang="en-US" sz="4400"/>
              <a:t> </a:t>
            </a:r>
            <a:endParaRPr lang="bg-BG" sz="4400"/>
          </a:p>
        </p:txBody>
      </p:sp>
    </p:spTree>
    <p:extLst>
      <p:ext uri="{BB962C8B-B14F-4D97-AF65-F5344CB8AC3E}">
        <p14:creationId xmlns:p14="http://schemas.microsoft.com/office/powerpoint/2010/main" val="2333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012" y="889000"/>
            <a:ext cx="10631488" cy="5587999"/>
          </a:xfrm>
        </p:spPr>
        <p:txBody>
          <a:bodyPr>
            <a:noAutofit/>
          </a:bodyPr>
          <a:lstStyle/>
          <a:p>
            <a:r>
              <a:rPr lang="en-US" sz="3600" cap="all">
                <a:solidFill>
                  <a:schemeClr val="bg2">
                    <a:lumMod val="40000"/>
                    <a:lumOff val="60000"/>
                  </a:schemeClr>
                </a:solidFill>
              </a:rPr>
              <a:t> we must subtract mn-1 from the total number of moves to get the number of move changes. This gives 2mn+m+n-(mn-1)=mn+m+n+1=(m+1)(n+1). Thus if there are no double-box moves, then the player who moves first also moves last if and only if (m+1)(n+1) is odd. The same is therefore true if there is an even number of double-box moves in the game.</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9452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2" y="1181100"/>
            <a:ext cx="11088688" cy="5460999"/>
          </a:xfrm>
        </p:spPr>
        <p:txBody>
          <a:bodyPr>
            <a:noAutofit/>
          </a:bodyPr>
          <a:lstStyle/>
          <a:p>
            <a:r>
              <a:rPr lang="en-US" sz="3600" cap="all">
                <a:solidFill>
                  <a:schemeClr val="bg2">
                    <a:lumMod val="40000"/>
                    <a:lumOff val="60000"/>
                  </a:schemeClr>
                </a:solidFill>
              </a:rPr>
              <a:t>Another way of putting this is to say that if (and only if) (m+1)(n+1) is odd, the first player wants to arrange things so that there is an even number of double-box moves in the game. For a chain of length 1 or 2, neither player need allow a double-box move to be made. However, in each chain of length 3 or more, either player may take all boxes but two,</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338170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2" y="1384301"/>
            <a:ext cx="10504488" cy="5473699"/>
          </a:xfrm>
        </p:spPr>
        <p:txBody>
          <a:bodyPr>
            <a:noAutofit/>
          </a:bodyPr>
          <a:lstStyle/>
          <a:p>
            <a:r>
              <a:rPr lang="en-US" sz="3600" cap="all">
                <a:solidFill>
                  <a:schemeClr val="bg2">
                    <a:lumMod val="40000"/>
                    <a:lumOff val="60000"/>
                  </a:schemeClr>
                </a:solidFill>
              </a:rPr>
              <a:t>providing the opponent with a single double-box move. For a loop of four or more boxes, either player may take all but four boxes, providing the opponent with two double-box moves. Thus, in a well played game, the number of double-box moves is equal to the number of long chains, plus twice the number of loops, </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13225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44600"/>
            <a:ext cx="8946541" cy="5003799"/>
          </a:xfrm>
        </p:spPr>
        <p:txBody>
          <a:bodyPr>
            <a:normAutofit lnSpcReduction="10000"/>
          </a:bodyPr>
          <a:lstStyle/>
          <a:p>
            <a:r>
              <a:rPr lang="en-US" sz="3600" cap="all">
                <a:solidFill>
                  <a:schemeClr val="bg2">
                    <a:lumMod val="40000"/>
                    <a:lumOff val="60000"/>
                  </a:schemeClr>
                </a:solidFill>
              </a:rPr>
              <a:t>minus one because the player to move in the last long chain will take all of the boxes. So if (m+1)(n+1) is odd, the first player wants an odd number of long chains in the game. Moreover, (m+1)(n+1) is odd if and only if both m and n are even</a:t>
            </a:r>
            <a:r>
              <a:rPr lang="en-US" sz="3600" cap="all">
                <a:solidFill>
                  <a:schemeClr val="bg2">
                    <a:lumMod val="40000"/>
                    <a:lumOff val="60000"/>
                  </a:schemeClr>
                </a:solidFill>
              </a:rPr>
              <a:t>.</a:t>
            </a:r>
          </a:p>
          <a:p>
            <a:endParaRPr lang="en-US" sz="1700" cap="all" smtClean="0">
              <a:solidFill>
                <a:schemeClr val="bg2">
                  <a:lumMod val="40000"/>
                  <a:lumOff val="60000"/>
                </a:schemeClr>
              </a:solidFill>
            </a:endParaRPr>
          </a:p>
          <a:p>
            <a:r>
              <a:rPr lang="en-US" sz="1700" cap="all" smtClean="0">
                <a:solidFill>
                  <a:schemeClr val="bg2">
                    <a:lumMod val="40000"/>
                    <a:lumOff val="60000"/>
                  </a:schemeClr>
                </a:solidFill>
              </a:rPr>
              <a:t>To </a:t>
            </a:r>
            <a:r>
              <a:rPr lang="en-US" sz="1700" cap="all">
                <a:solidFill>
                  <a:schemeClr val="bg2">
                    <a:lumMod val="40000"/>
                    <a:lumOff val="60000"/>
                  </a:schemeClr>
                </a:solidFill>
              </a:rPr>
              <a:t>go beyond this level of understanding of the game, read the book of Berlekamp</a:t>
            </a:r>
            <a:endParaRPr lang="bg-BG" sz="1700" cap="all">
              <a:solidFill>
                <a:schemeClr val="bg2">
                  <a:lumMod val="40000"/>
                  <a:lumOff val="60000"/>
                </a:schemeClr>
              </a:solidFill>
            </a:endParaRPr>
          </a:p>
        </p:txBody>
      </p:sp>
    </p:spTree>
    <p:extLst>
      <p:ext uri="{BB962C8B-B14F-4D97-AF65-F5344CB8AC3E}">
        <p14:creationId xmlns:p14="http://schemas.microsoft.com/office/powerpoint/2010/main" val="146043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58800"/>
            <a:ext cx="9831388" cy="5689599"/>
          </a:xfrm>
        </p:spPr>
        <p:txBody>
          <a:bodyPr>
            <a:normAutofit/>
          </a:bodyPr>
          <a:lstStyle/>
          <a:p>
            <a:r>
              <a:rPr lang="en-US" sz="4000"/>
              <a:t> </a:t>
            </a:r>
            <a:r>
              <a:rPr lang="en-US" sz="4000" cap="all">
                <a:solidFill>
                  <a:schemeClr val="bg2">
                    <a:lumMod val="40000"/>
                    <a:lumOff val="60000"/>
                  </a:schemeClr>
                </a:solidFill>
              </a:rPr>
              <a:t>A player that completes the fourth side of a </a:t>
            </a:r>
            <a:r>
              <a:rPr lang="en-US" sz="4000" cap="all">
                <a:solidFill>
                  <a:schemeClr val="bg2">
                    <a:lumMod val="40000"/>
                    <a:lumOff val="60000"/>
                  </a:schemeClr>
                </a:solidFill>
              </a:rPr>
              <a:t>square </a:t>
            </a:r>
            <a:endParaRPr lang="en-US" sz="4000" cap="all" smtClean="0">
              <a:solidFill>
                <a:schemeClr val="bg2">
                  <a:lumMod val="40000"/>
                  <a:lumOff val="60000"/>
                </a:schemeClr>
              </a:solidFill>
            </a:endParaRPr>
          </a:p>
          <a:p>
            <a:r>
              <a:rPr lang="en-US" sz="4000" cap="all" smtClean="0">
                <a:solidFill>
                  <a:schemeClr val="bg2">
                    <a:lumMod val="40000"/>
                    <a:lumOff val="60000"/>
                  </a:schemeClr>
                </a:solidFill>
              </a:rPr>
              <a:t>(</a:t>
            </a:r>
            <a:r>
              <a:rPr lang="en-US" sz="4000" cap="all">
                <a:solidFill>
                  <a:schemeClr val="bg2">
                    <a:lumMod val="40000"/>
                    <a:lumOff val="60000"/>
                  </a:schemeClr>
                </a:solidFill>
              </a:rPr>
              <a:t>a </a:t>
            </a:r>
            <a:r>
              <a:rPr lang="en-US" sz="4000" cap="all">
                <a:solidFill>
                  <a:schemeClr val="bg2">
                    <a:lumMod val="40000"/>
                    <a:lumOff val="60000"/>
                  </a:schemeClr>
                </a:solidFill>
              </a:rPr>
              <a:t>box</a:t>
            </a:r>
            <a:r>
              <a:rPr lang="en-US" sz="4000" cap="all" smtClean="0">
                <a:solidFill>
                  <a:schemeClr val="bg2">
                    <a:lumMod val="40000"/>
                    <a:lumOff val="60000"/>
                  </a:schemeClr>
                </a:solidFill>
              </a:rPr>
              <a:t>) colors </a:t>
            </a:r>
            <a:r>
              <a:rPr lang="en-US" sz="4000" cap="all">
                <a:solidFill>
                  <a:schemeClr val="bg2">
                    <a:lumMod val="40000"/>
                    <a:lumOff val="60000"/>
                  </a:schemeClr>
                </a:solidFill>
              </a:rPr>
              <a:t>that box and must play again.</a:t>
            </a:r>
            <a:r>
              <a:rPr lang="en-US" sz="4000" cap="all">
                <a:solidFill>
                  <a:schemeClr val="bg2">
                    <a:lumMod val="40000"/>
                    <a:lumOff val="60000"/>
                  </a:schemeClr>
                </a:solidFill>
              </a:rPr>
              <a:t> </a:t>
            </a:r>
            <a:endParaRPr lang="en-US" sz="4000" cap="all" smtClean="0">
              <a:solidFill>
                <a:schemeClr val="bg2">
                  <a:lumMod val="40000"/>
                  <a:lumOff val="60000"/>
                </a:schemeClr>
              </a:solidFill>
            </a:endParaRPr>
          </a:p>
          <a:p>
            <a:r>
              <a:rPr lang="en-US" sz="4000" cap="all">
                <a:solidFill>
                  <a:schemeClr val="bg2">
                    <a:lumMod val="40000"/>
                    <a:lumOff val="60000"/>
                  </a:schemeClr>
                </a:solidFill>
              </a:rPr>
              <a:t> When all boxes have been </a:t>
            </a:r>
            <a:r>
              <a:rPr lang="en-US" sz="4000" cap="all">
                <a:solidFill>
                  <a:schemeClr val="bg2">
                    <a:lumMod val="40000"/>
                    <a:lumOff val="60000"/>
                  </a:schemeClr>
                </a:solidFill>
              </a:rPr>
              <a:t>colored</a:t>
            </a:r>
            <a:r>
              <a:rPr lang="en-US" sz="4000" cap="all" smtClean="0">
                <a:solidFill>
                  <a:schemeClr val="bg2">
                    <a:lumMod val="40000"/>
                    <a:lumOff val="60000"/>
                  </a:schemeClr>
                </a:solidFill>
              </a:rPr>
              <a:t>, the </a:t>
            </a:r>
            <a:r>
              <a:rPr lang="en-US" sz="4000" cap="all">
                <a:solidFill>
                  <a:schemeClr val="bg2">
                    <a:lumMod val="40000"/>
                    <a:lumOff val="60000"/>
                  </a:schemeClr>
                </a:solidFill>
              </a:rPr>
              <a:t>game ends and the player who has colored more boxes wins. </a:t>
            </a:r>
            <a:endParaRPr lang="bg-BG" sz="4000" cap="all">
              <a:solidFill>
                <a:schemeClr val="bg2">
                  <a:lumMod val="40000"/>
                  <a:lumOff val="60000"/>
                </a:schemeClr>
              </a:solidFill>
            </a:endParaRPr>
          </a:p>
        </p:txBody>
      </p:sp>
    </p:spTree>
    <p:extLst>
      <p:ext uri="{BB962C8B-B14F-4D97-AF65-F5344CB8AC3E}">
        <p14:creationId xmlns:p14="http://schemas.microsoft.com/office/powerpoint/2010/main" val="198603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cap="all">
                <a:solidFill>
                  <a:schemeClr val="bg2">
                    <a:lumMod val="40000"/>
                    <a:lumOff val="60000"/>
                  </a:schemeClr>
                </a:solidFill>
              </a:rPr>
              <a:t>You are </a:t>
            </a:r>
            <a:br>
              <a:rPr lang="en-US" sz="4000" cap="all">
                <a:solidFill>
                  <a:schemeClr val="bg2">
                    <a:lumMod val="40000"/>
                    <a:lumOff val="60000"/>
                  </a:schemeClr>
                </a:solidFill>
              </a:rPr>
            </a:br>
            <a:r>
              <a:rPr lang="en-US" sz="4000" cap="all">
                <a:solidFill>
                  <a:schemeClr val="bg2">
                    <a:lumMod val="40000"/>
                    <a:lumOff val="60000"/>
                  </a:schemeClr>
                </a:solidFill>
              </a:rPr>
              <a:t>playing against </a:t>
            </a:r>
            <a:r>
              <a:rPr lang="en-US" sz="4000" cap="all">
                <a:solidFill>
                  <a:schemeClr val="bg2">
                    <a:lumMod val="40000"/>
                    <a:lumOff val="60000"/>
                  </a:schemeClr>
                </a:solidFill>
              </a:rPr>
              <a:t>the </a:t>
            </a:r>
            <a:r>
              <a:rPr lang="en-US" sz="4000" cap="all" smtClean="0">
                <a:solidFill>
                  <a:schemeClr val="bg2">
                    <a:lumMod val="40000"/>
                    <a:lumOff val="60000"/>
                  </a:schemeClr>
                </a:solidFill>
              </a:rPr>
              <a:t>other player. </a:t>
            </a:r>
            <a:r>
              <a:rPr lang="en-US" sz="4000" cap="all">
                <a:solidFill>
                  <a:schemeClr val="bg2">
                    <a:lumMod val="40000"/>
                    <a:lumOff val="60000"/>
                  </a:schemeClr>
                </a:solidFill>
              </a:rPr>
              <a:t>The </a:t>
            </a:r>
            <a:r>
              <a:rPr lang="en-US" sz="4000" cap="all" smtClean="0">
                <a:solidFill>
                  <a:schemeClr val="bg2">
                    <a:lumMod val="40000"/>
                    <a:lumOff val="60000"/>
                  </a:schemeClr>
                </a:solidFill>
              </a:rPr>
              <a:t>first one is</a:t>
            </a:r>
            <a:r>
              <a:rPr lang="en-US" sz="4000" cap="all" smtClean="0">
                <a:solidFill>
                  <a:srgbClr val="FF0000"/>
                </a:solidFill>
              </a:rPr>
              <a:t> </a:t>
            </a:r>
            <a:r>
              <a:rPr lang="en-US" sz="4000" cap="all">
                <a:solidFill>
                  <a:srgbClr val="FF0000"/>
                </a:solidFill>
              </a:rPr>
              <a:t>red</a:t>
            </a:r>
            <a:r>
              <a:rPr lang="en-US" sz="4000" cap="all">
                <a:solidFill>
                  <a:schemeClr val="bg2">
                    <a:lumMod val="40000"/>
                    <a:lumOff val="60000"/>
                  </a:schemeClr>
                </a:solidFill>
              </a:rPr>
              <a:t>; </a:t>
            </a:r>
            <a:r>
              <a:rPr lang="en-US" sz="4000" cap="all" smtClean="0">
                <a:solidFill>
                  <a:schemeClr val="bg2">
                    <a:lumMod val="40000"/>
                    <a:lumOff val="60000"/>
                  </a:schemeClr>
                </a:solidFill>
              </a:rPr>
              <a:t/>
            </a:r>
            <a:br>
              <a:rPr lang="en-US" sz="4000" cap="all" smtClean="0">
                <a:solidFill>
                  <a:schemeClr val="bg2">
                    <a:lumMod val="40000"/>
                    <a:lumOff val="60000"/>
                  </a:schemeClr>
                </a:solidFill>
              </a:rPr>
            </a:br>
            <a:r>
              <a:rPr lang="en-US" sz="4000" cap="all" smtClean="0">
                <a:solidFill>
                  <a:schemeClr val="bg2">
                    <a:lumMod val="40000"/>
                    <a:lumOff val="60000"/>
                  </a:schemeClr>
                </a:solidFill>
              </a:rPr>
              <a:t>the second player - </a:t>
            </a:r>
            <a:r>
              <a:rPr lang="en-US" sz="4000" cap="all" smtClean="0">
                <a:solidFill>
                  <a:srgbClr val="00B0F0"/>
                </a:solidFill>
              </a:rPr>
              <a:t>blue</a:t>
            </a:r>
            <a:r>
              <a:rPr lang="en-US" sz="4000" cap="all">
                <a:solidFill>
                  <a:srgbClr val="00B0F0"/>
                </a:solidFill>
              </a:rPr>
              <a:t>.</a:t>
            </a:r>
            <a:endParaRPr lang="bg-BG" sz="4000" cap="all">
              <a:solidFill>
                <a:srgbClr val="00B0F0"/>
              </a:solidFill>
            </a:endParaRPr>
          </a:p>
        </p:txBody>
      </p:sp>
    </p:spTree>
    <p:extLst>
      <p:ext uri="{BB962C8B-B14F-4D97-AF65-F5344CB8AC3E}">
        <p14:creationId xmlns:p14="http://schemas.microsoft.com/office/powerpoint/2010/main" val="11202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11" y="199670"/>
            <a:ext cx="9404723" cy="1400530"/>
          </a:xfrm>
        </p:spPr>
        <p:txBody>
          <a:bodyPr/>
          <a:lstStyle/>
          <a:p>
            <a:r>
              <a:rPr lang="en-US" sz="7200" smtClean="0">
                <a:solidFill>
                  <a:schemeClr val="accent3">
                    <a:lumMod val="60000"/>
                    <a:lumOff val="40000"/>
                  </a:schemeClr>
                </a:solidFill>
              </a:rPr>
              <a:t>Strategy</a:t>
            </a:r>
            <a:endParaRPr lang="bg-BG" sz="7200">
              <a:solidFill>
                <a:schemeClr val="accent3">
                  <a:lumMod val="60000"/>
                  <a:lumOff val="40000"/>
                </a:schemeClr>
              </a:solidFill>
            </a:endParaRPr>
          </a:p>
        </p:txBody>
      </p:sp>
      <p:sp>
        <p:nvSpPr>
          <p:cNvPr id="3" name="Content Placeholder 2"/>
          <p:cNvSpPr>
            <a:spLocks noGrp="1"/>
          </p:cNvSpPr>
          <p:nvPr>
            <p:ph idx="1"/>
          </p:nvPr>
        </p:nvSpPr>
        <p:spPr>
          <a:xfrm>
            <a:off x="254000" y="1600200"/>
            <a:ext cx="11493500" cy="5029200"/>
          </a:xfrm>
        </p:spPr>
        <p:txBody>
          <a:bodyPr>
            <a:noAutofit/>
          </a:bodyPr>
          <a:lstStyle/>
          <a:p>
            <a:r>
              <a:rPr lang="en-US" sz="2800" cap="all">
                <a:solidFill>
                  <a:schemeClr val="bg2">
                    <a:lumMod val="40000"/>
                    <a:lumOff val="60000"/>
                  </a:schemeClr>
                </a:solidFill>
              </a:rPr>
              <a:t>In the game </a:t>
            </a:r>
            <a:r>
              <a:rPr lang="en-US" sz="2800" cap="all">
                <a:solidFill>
                  <a:schemeClr val="bg2">
                    <a:lumMod val="40000"/>
                    <a:lumOff val="60000"/>
                  </a:schemeClr>
                </a:solidFill>
              </a:rPr>
              <a:t>of </a:t>
            </a:r>
            <a:r>
              <a:rPr lang="en-US" sz="2800" cap="all" smtClean="0">
                <a:solidFill>
                  <a:schemeClr val="bg2">
                    <a:lumMod val="40000"/>
                    <a:lumOff val="60000"/>
                  </a:schemeClr>
                </a:solidFill>
              </a:rPr>
              <a:t>connect the dots, </a:t>
            </a:r>
            <a:r>
              <a:rPr lang="en-US" sz="2800" cap="all">
                <a:solidFill>
                  <a:schemeClr val="bg2">
                    <a:lumMod val="40000"/>
                    <a:lumOff val="60000"/>
                  </a:schemeClr>
                </a:solidFill>
              </a:rPr>
              <a:t>the winner is generally the player who makes the last move. The reason for this is that at the end of the game, there are usually a few long corridors or chains of boxes left to be taken. If your opponent is forced to play in one of these chains, then you can take all but two of the boxes and, by sacrificing the last two boxes, make certain that it is his turn to play into the next long chain. You will thus win all but two boxes in each long chain, and of course you will win all boxes in the last chain. We say a chain is long if it contains at least three boxes.</a:t>
            </a:r>
            <a:endParaRPr lang="bg-BG" sz="2800"/>
          </a:p>
        </p:txBody>
      </p:sp>
    </p:spTree>
    <p:extLst>
      <p:ext uri="{BB962C8B-B14F-4D97-AF65-F5344CB8AC3E}">
        <p14:creationId xmlns:p14="http://schemas.microsoft.com/office/powerpoint/2010/main" val="105464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300" y="558800"/>
            <a:ext cx="11061700" cy="5689599"/>
          </a:xfrm>
        </p:spPr>
        <p:txBody>
          <a:bodyPr>
            <a:noAutofit/>
          </a:bodyPr>
          <a:lstStyle/>
          <a:p>
            <a:r>
              <a:rPr lang="en-US" sz="3600" cap="all">
                <a:solidFill>
                  <a:schemeClr val="bg2">
                    <a:lumMod val="40000"/>
                    <a:lumOff val="60000"/>
                  </a:schemeClr>
                </a:solidFill>
              </a:rPr>
              <a:t>The above program for playing </a:t>
            </a:r>
            <a:r>
              <a:rPr lang="en-US" sz="3600" cap="all">
                <a:solidFill>
                  <a:schemeClr val="accent2"/>
                </a:solidFill>
              </a:rPr>
              <a:t>Connect the dots</a:t>
            </a:r>
            <a:r>
              <a:rPr lang="en-US" sz="3600" cap="all">
                <a:solidFill>
                  <a:schemeClr val="bg2">
                    <a:lumMod val="40000"/>
                    <a:lumOff val="60000"/>
                  </a:schemeClr>
                </a:solidFill>
              </a:rPr>
              <a:t>  </a:t>
            </a:r>
            <a:r>
              <a:rPr lang="en-US" sz="3600" cap="all">
                <a:solidFill>
                  <a:schemeClr val="bg2">
                    <a:lumMod val="40000"/>
                    <a:lumOff val="60000"/>
                  </a:schemeClr>
                </a:solidFill>
              </a:rPr>
              <a:t>uses an algorithm that is not very good, but it will play well once there are only long chains left. You may use it to improve your play at the next level of understanding. This next level requires determining which player will move last. This is most usefully done using the following rule.</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334245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92200"/>
            <a:ext cx="10440988" cy="5156199"/>
          </a:xfrm>
        </p:spPr>
        <p:txBody>
          <a:bodyPr>
            <a:noAutofit/>
          </a:bodyPr>
          <a:lstStyle/>
          <a:p>
            <a:r>
              <a:rPr lang="en-US" sz="3600" cap="all">
                <a:solidFill>
                  <a:schemeClr val="accent3"/>
                </a:solidFill>
              </a:rPr>
              <a:t>The Long Chain Rule: </a:t>
            </a:r>
            <a:r>
              <a:rPr lang="en-US" sz="3600" cap="all">
                <a:solidFill>
                  <a:schemeClr val="bg2">
                    <a:lumMod val="40000"/>
                    <a:lumOff val="60000"/>
                  </a:schemeClr>
                </a:solidFill>
              </a:rPr>
              <a:t>Suppose the playing field is a rectangle of m rows and n columns and so has mn boxes. If both m and n are even, then the first player should play to make the number of long chains odd. If either m or n is odd, then the first player should play to make the number of long chains even.</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354637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85800"/>
            <a:ext cx="8946541" cy="5562599"/>
          </a:xfrm>
        </p:spPr>
        <p:txBody>
          <a:bodyPr>
            <a:normAutofit/>
          </a:bodyPr>
          <a:lstStyle/>
          <a:p>
            <a:r>
              <a:rPr lang="en-US" sz="3600" cap="all">
                <a:solidFill>
                  <a:schemeClr val="bg2">
                    <a:lumMod val="40000"/>
                    <a:lumOff val="60000"/>
                  </a:schemeClr>
                </a:solidFill>
              </a:rPr>
              <a:t>Of course then the second player wants an even number of long chains if both m and n are even, and an odd number of long chains </a:t>
            </a:r>
            <a:r>
              <a:rPr lang="en-US" sz="3600" cap="all">
                <a:solidFill>
                  <a:schemeClr val="bg2">
                    <a:lumMod val="40000"/>
                    <a:lumOff val="60000"/>
                  </a:schemeClr>
                </a:solidFill>
              </a:rPr>
              <a:t>otherwise</a:t>
            </a:r>
            <a:r>
              <a:rPr lang="en-US" sz="3600" cap="all" smtClean="0">
                <a:solidFill>
                  <a:schemeClr val="bg2">
                    <a:lumMod val="40000"/>
                    <a:lumOff val="60000"/>
                  </a:schemeClr>
                </a:solidFill>
              </a:rPr>
              <a:t>.</a:t>
            </a:r>
          </a:p>
          <a:p>
            <a:endParaRPr lang="en-US" sz="3600" cap="all">
              <a:solidFill>
                <a:schemeClr val="bg2">
                  <a:lumMod val="40000"/>
                  <a:lumOff val="60000"/>
                </a:schemeClr>
              </a:solidFill>
            </a:endParaRPr>
          </a:p>
          <a:p>
            <a:r>
              <a:rPr lang="en-US" sz="3600" cap="all">
                <a:solidFill>
                  <a:schemeClr val="bg2">
                    <a:lumMod val="40000"/>
                    <a:lumOff val="60000"/>
                  </a:schemeClr>
                </a:solidFill>
              </a:rPr>
              <a:t>It must be pointed out that in this rule, loops do not count as long chains.</a:t>
            </a:r>
          </a:p>
          <a:p>
            <a:endParaRPr lang="bg-BG"/>
          </a:p>
        </p:txBody>
      </p:sp>
    </p:spTree>
    <p:extLst>
      <p:ext uri="{BB962C8B-B14F-4D97-AF65-F5344CB8AC3E}">
        <p14:creationId xmlns:p14="http://schemas.microsoft.com/office/powerpoint/2010/main" val="279705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12" y="1155700"/>
            <a:ext cx="10326688" cy="5524499"/>
          </a:xfrm>
        </p:spPr>
        <p:txBody>
          <a:bodyPr>
            <a:noAutofit/>
          </a:bodyPr>
          <a:lstStyle/>
          <a:p>
            <a:r>
              <a:rPr lang="en-US" sz="3600" cap="all">
                <a:solidFill>
                  <a:schemeClr val="bg2">
                    <a:lumMod val="40000"/>
                    <a:lumOff val="60000"/>
                  </a:schemeClr>
                </a:solidFill>
              </a:rPr>
              <a:t>Here is the reason this rule works. There are (m+1)n horizontal edge moves and m(n+1) vertical edge moves for a total of 2mn+m+n moves. Without the rule that the player who completes a box moves again, we could say that the player who moves first also moves last if and only if 2mn+m+n is odd.</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302421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412" y="939800"/>
            <a:ext cx="10555288" cy="5753099"/>
          </a:xfrm>
        </p:spPr>
        <p:txBody>
          <a:bodyPr>
            <a:noAutofit/>
          </a:bodyPr>
          <a:lstStyle/>
          <a:p>
            <a:r>
              <a:rPr lang="en-US" sz="3600" cap="all">
                <a:solidFill>
                  <a:schemeClr val="bg2">
                    <a:lumMod val="40000"/>
                    <a:lumOff val="60000"/>
                  </a:schemeClr>
                </a:solidFill>
              </a:rPr>
              <a:t>With the rule that the player who completes a box moves again, we must subtract one for each time at least one box is filled, except for the last box. Some moves complete two boxes simultaneously. Let us call these moves double-box moves. If there are no double-box moves, then since there are mn boxes and since completing the last box doesn't change things, </a:t>
            </a:r>
            <a:endParaRPr lang="bg-BG" sz="3600" cap="all">
              <a:solidFill>
                <a:schemeClr val="bg2">
                  <a:lumMod val="40000"/>
                  <a:lumOff val="60000"/>
                </a:schemeClr>
              </a:solidFill>
            </a:endParaRPr>
          </a:p>
        </p:txBody>
      </p:sp>
    </p:spTree>
    <p:extLst>
      <p:ext uri="{BB962C8B-B14F-4D97-AF65-F5344CB8AC3E}">
        <p14:creationId xmlns:p14="http://schemas.microsoft.com/office/powerpoint/2010/main" val="94674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636</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Connect the dots</vt:lpstr>
      <vt:lpstr>PowerPoint Presentation</vt:lpstr>
      <vt:lpstr>You are  playing against the other player. The first one is red;  the second player - blue.</vt:lpstr>
      <vt:lpstr>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the dots</dc:title>
  <dc:creator>Valeri</dc:creator>
  <cp:lastModifiedBy>Valeri</cp:lastModifiedBy>
  <cp:revision>5</cp:revision>
  <dcterms:created xsi:type="dcterms:W3CDTF">2015-07-29T19:27:59Z</dcterms:created>
  <dcterms:modified xsi:type="dcterms:W3CDTF">2015-07-29T20:07:04Z</dcterms:modified>
</cp:coreProperties>
</file>