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0688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68355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sebastian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0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motors engage at different times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8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8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6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Brianz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945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Yotam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6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Kevin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Joey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399" cy="465000"/>
          </a:xfrm>
          <a:prstGeom prst="rect">
            <a:avLst/>
          </a:prstGeom>
        </p:spPr>
        <p:txBody>
          <a:bodyPr lIns="93175" tIns="46575" rIns="93175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725"/>
              </a:spcBef>
              <a:spcAft>
                <a:spcPts val="0"/>
              </a:spcAft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Shape 55"/>
          <p:cNvGrpSpPr/>
          <p:nvPr/>
        </p:nvGrpSpPr>
        <p:grpSpPr>
          <a:xfrm>
            <a:off x="7493000" y="2992438"/>
            <a:ext cx="1338262" cy="2189162"/>
            <a:chOff x="4704" y="1885"/>
            <a:chExt cx="842" cy="1379"/>
          </a:xfrm>
        </p:grpSpPr>
        <p:sp>
          <p:nvSpPr>
            <p:cNvPr id="56" name="Shape 56"/>
            <p:cNvSpPr/>
            <p:nvPr/>
          </p:nvSpPr>
          <p:spPr>
            <a:xfrm>
              <a:off x="4704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83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061" y="1885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04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83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61" y="206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240" y="206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704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883" y="2243"/>
              <a:ext cx="126" cy="12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5061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5240" y="2243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5420" y="2243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04" y="2420"/>
              <a:ext cx="126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883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061" y="242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240" y="242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704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883" y="2600"/>
              <a:ext cx="126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061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240" y="2600"/>
              <a:ext cx="126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420" y="2600"/>
              <a:ext cx="126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704" y="2779"/>
              <a:ext cx="126" cy="1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883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061" y="2779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240" y="2779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4704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883" y="2957"/>
              <a:ext cx="126" cy="1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061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240" y="295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883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240" y="3137"/>
              <a:ext cx="126" cy="12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632868" y="34131"/>
            <a:ext cx="4411663" cy="73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642643" y="2043906"/>
            <a:ext cx="5707063" cy="2076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413543" y="43656"/>
            <a:ext cx="5707063" cy="6076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914900" y="1524000"/>
            <a:ext cx="3619500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7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8125" algn="l" rtl="0">
              <a:spcBef>
                <a:spcPts val="0"/>
              </a:spcBef>
              <a:spcAft>
                <a:spcPts val="5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17487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24473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24472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79400" algn="l" rtl="0">
              <a:spcBef>
                <a:spcPts val="0"/>
              </a:spcBef>
              <a:spcAft>
                <a:spcPts val="5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44475" algn="l" rtl="0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2701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34633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34632" algn="l" rtl="0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51459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25425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70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399" cy="4411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75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92150" marR="0" lvl="1" indent="-26543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5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7425" marR="0" lvl="2" indent="-231775" algn="l" rtl="0"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SzPct val="5000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1113" marR="0" lvl="3" indent="-207962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98613" marR="0" lvl="4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5813" marR="0" lvl="5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13013" marR="0" lvl="6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0213" marR="0" lvl="7" indent="-21431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7413" marR="0" lvl="8" indent="-214312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1155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1557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62" cy="1295400"/>
            <a:chOff x="5136" y="960"/>
            <a:chExt cx="527" cy="864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7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7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7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9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9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9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31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31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oto Sans Symbols"/>
                <a:buNone/>
              </a:pP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533400"/>
            <a:ext cx="6553200" cy="2232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Semi-Autonomous and 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Fully-Autonomous Parking Features for the DE2Bot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895600"/>
            <a:ext cx="6324600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Yotam Ghebre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Kevin Hilinski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Sebastian Jara Garay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Brian Mull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Joey Sterling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85800" y="5105400"/>
            <a:ext cx="6324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2031 Digital Design Laboratory L01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Georgia Institute of Technology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18,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 descr="FAPe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525" y="1558775"/>
            <a:ext cx="5355900" cy="43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Maneuver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9875" y="1642050"/>
            <a:ext cx="3786600" cy="392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Once a spot is selected, the following sequence of movement instructions will follow: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Maneuver Diagram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11</a:t>
            </a:fld>
            <a:endParaRPr lang="en-US" dirty="0"/>
          </a:p>
        </p:txBody>
      </p:sp>
      <p:pic>
        <p:nvPicPr>
          <p:cNvPr id="249" name="Shape 249" descr="Screen Shot 2017-04-17 at 5.27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99" y="5517425"/>
            <a:ext cx="8077799" cy="903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701950" y="926675"/>
            <a:ext cx="8309987" cy="4654050"/>
            <a:chOff x="701950" y="926675"/>
            <a:chExt cx="8309987" cy="4654050"/>
          </a:xfrm>
        </p:grpSpPr>
        <p:grpSp>
          <p:nvGrpSpPr>
            <p:cNvPr id="2" name="Group 1"/>
            <p:cNvGrpSpPr/>
            <p:nvPr/>
          </p:nvGrpSpPr>
          <p:grpSpPr>
            <a:xfrm>
              <a:off x="701950" y="926675"/>
              <a:ext cx="7696200" cy="4654050"/>
              <a:chOff x="701950" y="926675"/>
              <a:chExt cx="7696200" cy="4654050"/>
            </a:xfrm>
          </p:grpSpPr>
          <p:pic>
            <p:nvPicPr>
              <p:cNvPr id="248" name="Shape 248" descr="Screen Shot 2017-04-17 at 4.53.14 PM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1950" y="1406574"/>
                <a:ext cx="7696200" cy="41108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Shape 254"/>
              <p:cNvSpPr txBox="1"/>
              <p:nvPr/>
            </p:nvSpPr>
            <p:spPr>
              <a:xfrm>
                <a:off x="7405887" y="4179575"/>
                <a:ext cx="8406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2400" dirty="0"/>
                  <a:t>(0,0)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7638487" y="4919975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6609975" y="4919975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6553200" y="2962100"/>
                <a:ext cx="200700" cy="200700"/>
              </a:xfrm>
              <a:prstGeom prst="ellipse">
                <a:avLst/>
              </a:prstGeom>
              <a:solidFill>
                <a:srgbClr val="000000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 txBox="1"/>
              <p:nvPr/>
            </p:nvSpPr>
            <p:spPr>
              <a:xfrm>
                <a:off x="4940550" y="5020325"/>
                <a:ext cx="17358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400"/>
                  <a:t>(51.2 cm,0)</a:t>
                </a:r>
              </a:p>
            </p:txBody>
          </p:sp>
          <p:sp>
            <p:nvSpPr>
              <p:cNvPr id="259" name="Shape 259"/>
              <p:cNvSpPr txBox="1"/>
              <p:nvPr/>
            </p:nvSpPr>
            <p:spPr>
              <a:xfrm>
                <a:off x="5122200" y="926675"/>
                <a:ext cx="28620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2400" dirty="0"/>
                  <a:t>(51.2 cm, -97.5 cm)</a:t>
                </a:r>
              </a:p>
            </p:txBody>
          </p:sp>
          <p:cxnSp>
            <p:nvCxnSpPr>
              <p:cNvPr id="260" name="Shape 260"/>
              <p:cNvCxnSpPr>
                <a:endCxn id="257" idx="0"/>
              </p:cNvCxnSpPr>
              <p:nvPr/>
            </p:nvCxnSpPr>
            <p:spPr>
              <a:xfrm flipH="1">
                <a:off x="6653550" y="1335200"/>
                <a:ext cx="267900" cy="162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250" name="Shape 250"/>
            <p:cNvCxnSpPr/>
            <p:nvPr/>
          </p:nvCxnSpPr>
          <p:spPr>
            <a:xfrm rot="10800000">
              <a:off x="7734450" y="3205925"/>
              <a:ext cx="6861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8382000" y="3162800"/>
              <a:ext cx="0" cy="674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7826187" y="2699625"/>
              <a:ext cx="6138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/>
                <a:t>+x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8398137" y="3205925"/>
              <a:ext cx="6138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400" dirty="0"/>
                <a:t>+y</a:t>
              </a:r>
            </a:p>
          </p:txBody>
        </p:sp>
      </p:grpSp>
      <p:sp>
        <p:nvSpPr>
          <p:cNvPr id="261" name="Shape 26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 dirty="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Problems Encountered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6519" y="1524000"/>
            <a:ext cx="7698537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Drifting caused by using </a:t>
            </a:r>
            <a:r>
              <a:rPr lang="en-US" dirty="0" err="1"/>
              <a:t>DVel</a:t>
            </a:r>
            <a:r>
              <a:rPr lang="en-US" dirty="0"/>
              <a:t> to control wheel speed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Increased speed reduced stopping accuracy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Slack in wheels was causing error in odometer readings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12</a:t>
            </a:fld>
            <a:endParaRPr lang="en-US"/>
          </a:p>
        </p:txBody>
      </p:sp>
      <p:pic>
        <p:nvPicPr>
          <p:cNvPr id="270" name="Shape 270" descr="Screen Shot 2017-04-17 at 6.03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25" y="3729900"/>
            <a:ext cx="49975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8191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Drift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44703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Calling the provided control movement function in an endless loop results in more accurate robot movement</a:t>
            </a:r>
          </a:p>
          <a:p>
            <a:pPr marL="1028700" lvl="1" indent="-342900">
              <a:spcAft>
                <a:spcPts val="800"/>
              </a:spcAft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As opposed to an external interrupt updating the speed of the robot every 0.1 seconds</a:t>
            </a:r>
          </a:p>
          <a:p>
            <a:pPr marL="685800" lvl="0" indent="-457200" rtl="0">
              <a:spcBef>
                <a:spcPts val="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Decreased speed (slow speed) in order to reduce overall drift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75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 descr="wheel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661" y="4009724"/>
            <a:ext cx="1655813" cy="26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Improving Parking Execution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51075" y="154545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Created special autonomous parking distances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5,6,7 = 50.96cm</a:t>
            </a:r>
          </a:p>
          <a:p>
            <a:pPr marL="1028700" lvl="1" indent="-342900"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Spot 1 = 44.30cm</a:t>
            </a:r>
          </a:p>
          <a:p>
            <a:pPr marL="685800" lvl="0" indent="-457200" rtl="0"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Readjust wheel slack by rolling bot into starting block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14</a:t>
            </a:fld>
            <a:endParaRPr lang="en-US"/>
          </a:p>
        </p:txBody>
      </p:sp>
      <p:pic>
        <p:nvPicPr>
          <p:cNvPr id="289" name="Shape 289" descr="wheel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74" y="4022831"/>
            <a:ext cx="1655825" cy="2695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 flipH="1">
            <a:off x="3399450" y="5347250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/>
          <p:nvPr/>
        </p:nvCxnSpPr>
        <p:spPr>
          <a:xfrm flipH="1">
            <a:off x="5572675" y="5391225"/>
            <a:ext cx="13500" cy="840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2" name="Shape 292"/>
          <p:cNvSpPr/>
          <p:nvPr/>
        </p:nvSpPr>
        <p:spPr>
          <a:xfrm>
            <a:off x="5818000" y="577585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283150" y="5970700"/>
            <a:ext cx="217200" cy="203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768500" y="4141000"/>
            <a:ext cx="1436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Left Wheel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899851" y="4141000"/>
            <a:ext cx="1655700" cy="37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Right Wheel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394075" y="6222150"/>
            <a:ext cx="5648400" cy="5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Wheel image source: www.openclipart.org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Fully-Autonomous Trials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15</a:t>
            </a:fld>
            <a:endParaRPr lang="en-US"/>
          </a:p>
        </p:txBody>
      </p:sp>
      <p:pic>
        <p:nvPicPr>
          <p:cNvPr id="304" name="Shape 304" descr="auto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839201" cy="39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of Pre-Demo Semi-Autonomous Trials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16</a:t>
            </a:fld>
            <a:endParaRPr lang="en-US" dirty="0"/>
          </a:p>
        </p:txBody>
      </p:sp>
      <p:pic>
        <p:nvPicPr>
          <p:cNvPr id="312" name="Shape 312" descr="manual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75" y="1676399"/>
            <a:ext cx="6892239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Special Features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85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Autonomous Pause and Abort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pauses 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“5” again aborts autonomous and resumes manual control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“0” resumes autonomous parking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5° adjustment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for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“1” shifts left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“3” shifts right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70025" y="1704900"/>
            <a:ext cx="42348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Sonar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safety stop in semi-autonomous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drift </a:t>
            </a:r>
            <a:r>
              <a:rPr lang="en-US" dirty="0"/>
              <a:t>correction in autonomous parking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/>
              <a:t>correction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smtClean="0"/>
              <a:t>Accommodating </a:t>
            </a:r>
            <a:r>
              <a:rPr lang="en-US" dirty="0"/>
              <a:t>to allow for faster </a:t>
            </a:r>
            <a:r>
              <a:rPr lang="en-US" dirty="0" smtClean="0"/>
              <a:t>parking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19</a:t>
            </a:fld>
            <a:endParaRPr lang="en-US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352225" y="3370350"/>
            <a:ext cx="24574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837" y="2525600"/>
            <a:ext cx="1296225" cy="578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Shape 331"/>
          <p:cNvCxnSpPr/>
          <p:nvPr/>
        </p:nvCxnSpPr>
        <p:spPr>
          <a:xfrm rot="10800000" flipH="1">
            <a:off x="5098275" y="2220150"/>
            <a:ext cx="3174000" cy="165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4010175" y="6158400"/>
            <a:ext cx="46431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DE2Bot image source: DE2Bot User’s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199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600" y="1592875"/>
            <a:ext cx="8458200" cy="441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perpendicular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semi-autonomous parallel parking function in the DE2Bot</a:t>
            </a:r>
          </a:p>
          <a:p>
            <a:pPr marL="514350" marR="0" lvl="0" indent="-457200" algn="l" rtl="0"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Implement a fully-autonomous perpendicular parking function in the DE2Bot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</a:p>
        </p:txBody>
      </p:sp>
      <p:pic>
        <p:nvPicPr>
          <p:cNvPr id="166" name="Shape 166" descr="Screen Shot 2017-04-17 at 4.5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74" y="4033800"/>
            <a:ext cx="4799701" cy="25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28600" y="615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16654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Strengths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Intuitive and user friendly control layout</a:t>
            </a:r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Accuracy </a:t>
            </a:r>
            <a:endParaRPr lang="en-US" dirty="0" smtClean="0"/>
          </a:p>
          <a:p>
            <a:pPr marL="1028700" lvl="1" indent="-342900"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 smtClean="0"/>
              <a:t>Parking </a:t>
            </a:r>
            <a:r>
              <a:rPr lang="en-US" dirty="0"/>
              <a:t>pause and abort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Simple control instructions for future implementations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603725" y="27813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Solution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23100" y="1741550"/>
            <a:ext cx="3798000" cy="467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is in manual mode unless “0” is pressed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Robot returns to manual mode once autonomous parking is completed</a:t>
            </a:r>
          </a:p>
          <a:p>
            <a:pPr marL="419100" lvl="0" indent="-3429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All autonomous operations are composed up of 4 basic movements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3</a:t>
            </a:fld>
            <a:endParaRPr lang="en-US"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75" y="1571700"/>
            <a:ext cx="4443835" cy="46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Manual Driving Operation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4</a:t>
            </a:fld>
            <a:endParaRPr lang="en-US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25" y="1676400"/>
            <a:ext cx="4027274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991700" y="6124500"/>
            <a:ext cx="5160600" cy="7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Remote image source: Infrared TV Remote Manual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Operation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Manually drive to desired position</a:t>
            </a:r>
          </a:p>
          <a:p>
            <a:pPr marL="571500" lvl="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sz="2400" dirty="0"/>
              <a:t>Press “7” to execute automatic-parking maneuver </a:t>
            </a:r>
          </a:p>
          <a:p>
            <a:pPr lv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5</a:t>
            </a:fld>
            <a:endParaRPr lang="en-US"/>
          </a:p>
        </p:txBody>
      </p:sp>
      <p:pic>
        <p:nvPicPr>
          <p:cNvPr id="194" name="Shape 194" descr="perpsp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19" y="3038999"/>
            <a:ext cx="7002968" cy="36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4700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Perpendicular Parking Execution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>
              <a:lnSpc>
                <a:spcPct val="15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47.4 cm into parking spot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6</a:t>
            </a:fld>
            <a:endParaRPr lang="en-US" dirty="0"/>
          </a:p>
        </p:txBody>
      </p:sp>
      <p:pic>
        <p:nvPicPr>
          <p:cNvPr id="204" name="Shape 204" descr="SAP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" y="4316875"/>
            <a:ext cx="8060850" cy="12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Semi-Autonomous Parallel Parking Operation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7</a:t>
            </a:fld>
            <a:endParaRPr lang="en-US"/>
          </a:p>
        </p:txBody>
      </p:sp>
      <p:pic>
        <p:nvPicPr>
          <p:cNvPr id="212" name="Shape 212" descr="pa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62" y="2957525"/>
            <a:ext cx="6518475" cy="33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151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Manually drive to desired position</a:t>
            </a:r>
          </a:p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Press “9” to execute automatic-parking maneuver 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14" name="Shape 214"/>
          <p:cNvSpPr txBox="1"/>
          <p:nvPr/>
        </p:nvSpPr>
        <p:spPr>
          <a:xfrm>
            <a:off x="1312750" y="6248400"/>
            <a:ext cx="5847900" cy="6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</a:rPr>
              <a:t>Parking lot image source: Assignment Sheet: Design Proposal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Semi-Autonomous </a:t>
            </a:r>
            <a:r>
              <a:rPr lang="en-US" dirty="0" smtClean="0"/>
              <a:t>Parallel </a:t>
            </a:r>
            <a:r>
              <a:rPr lang="en-US" dirty="0"/>
              <a:t>Parking Execution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73914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Reset position for greater accuracy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Check for vacancy of the spot</a:t>
            </a:r>
          </a:p>
          <a:p>
            <a:pPr marL="1028700" lvl="1" indent="-342900">
              <a:lnSpc>
                <a:spcPct val="150000"/>
              </a:lnSpc>
              <a:buClrTx/>
              <a:buSzPct val="95000"/>
              <a:buFont typeface="Arial" panose="020B0604020202020204" pitchFamily="34" charset="0"/>
              <a:buChar char="•"/>
            </a:pPr>
            <a:r>
              <a:rPr lang="en-US" dirty="0"/>
              <a:t>Use sonar for detection</a:t>
            </a:r>
          </a:p>
          <a:p>
            <a:pPr marL="685800" lvl="0" indent="-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Drive 32.9 cm into parking spot</a:t>
            </a:r>
          </a:p>
          <a:p>
            <a:pPr marL="4572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8</a:t>
            </a:fld>
            <a:endParaRPr lang="en-US" dirty="0"/>
          </a:p>
        </p:txBody>
      </p:sp>
      <p:pic>
        <p:nvPicPr>
          <p:cNvPr id="223" name="Shape 223" descr="SAPa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37" y="4402900"/>
            <a:ext cx="7130534" cy="1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6962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Fully-Autonomous Perpendicular Parking Initiation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32275" y="1759613"/>
            <a:ext cx="8565900" cy="441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From the starting space outside of the parking lot, “0” is pressed on the remote to enter fully-autonomous mode</a:t>
            </a:r>
          </a:p>
          <a:p>
            <a:pPr marL="457200" lvl="0" indent="-457200" rtl="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endParaRPr dirty="0"/>
          </a:p>
          <a:p>
            <a:pPr marL="685800" lvl="0" indent="-457200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To select a destination parking spot, button “1” through “7” will be pressed corresponding to the parking spot number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fld id="{00000000-1234-1234-1234-123412341234}" type="slidenum">
              <a:rPr lang="en-US"/>
              <a:pPr lvl="0" algn="r">
                <a:spcBef>
                  <a:spcPts val="0"/>
                </a:spcBef>
                <a:buClr>
                  <a:schemeClr val="dk1"/>
                </a:buClr>
                <a:buSzPct val="25000"/>
                <a:buFont typeface="Noto Sans Symbols"/>
                <a:buNone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591</Words>
  <Application>Microsoft Office PowerPoint</Application>
  <PresentationFormat>On-screen Show (4:3)</PresentationFormat>
  <Paragraphs>149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Noto Sans Symbols</vt:lpstr>
      <vt:lpstr>Sales training presentation</vt:lpstr>
      <vt:lpstr>Implementation of  Semi-Autonomous and  Fully-Autonomous Parking Features for the DE2Bot</vt:lpstr>
      <vt:lpstr>Project Objectives</vt:lpstr>
      <vt:lpstr>Design Solution</vt:lpstr>
      <vt:lpstr>Manual Driving Operation</vt:lpstr>
      <vt:lpstr>Semi-Autonomous Perpendicular Parking Operation</vt:lpstr>
      <vt:lpstr>Semi-Autonomous Perpendicular Parking Execution</vt:lpstr>
      <vt:lpstr>Semi-Autonomous Parallel Parking Operation</vt:lpstr>
      <vt:lpstr>Semi-Autonomous Parallel Parking Execution</vt:lpstr>
      <vt:lpstr>Fully-Autonomous Perpendicular Parking Initiation</vt:lpstr>
      <vt:lpstr>Fully-Autonomous Perpendicular Parking Maneuver</vt:lpstr>
      <vt:lpstr>Fully-Autonomous Maneuver Diagram</vt:lpstr>
      <vt:lpstr>Problems Encountered</vt:lpstr>
      <vt:lpstr>Improving Drift</vt:lpstr>
      <vt:lpstr>Improving Parking Execution</vt:lpstr>
      <vt:lpstr>Results of Pre-Demo Fully-Autonomous Trials</vt:lpstr>
      <vt:lpstr>Results of Pre-Demo Semi-Autonomous Trials</vt:lpstr>
      <vt:lpstr>Demo Results</vt:lpstr>
      <vt:lpstr>Special Features</vt:lpstr>
      <vt:lpstr>Future Work</vt:lpstr>
      <vt:lpstr>Conclusions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Semi-Autonomous and  Fully-Autonomous Parking Features for the DE2Bot</dc:title>
  <dc:creator>Mull, Brian D</dc:creator>
  <cp:lastModifiedBy>Mull, Brian D</cp:lastModifiedBy>
  <cp:revision>12</cp:revision>
  <dcterms:modified xsi:type="dcterms:W3CDTF">2017-04-18T15:51:19Z</dcterms:modified>
</cp:coreProperties>
</file>