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1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337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70688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3683556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Joey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27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Joey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0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3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sebastian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00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motors engage at different times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06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83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08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Kevin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98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Brian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36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Brianz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10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Yotam</a:t>
            </a:r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9453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34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Yotam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64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Kevin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75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Kevin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92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Kevin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30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16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Joey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2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hape 49"/>
          <p:cNvCxnSpPr/>
          <p:nvPr/>
        </p:nvCxnSpPr>
        <p:spPr>
          <a:xfrm>
            <a:off x="7315200" y="1066800"/>
            <a:ext cx="0" cy="449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315912" y="466725"/>
            <a:ext cx="6781800" cy="21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849312" y="3049588"/>
            <a:ext cx="6248399" cy="23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725"/>
              </a:spcBef>
              <a:spcAft>
                <a:spcPts val="0"/>
              </a:spcAft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1775" algn="l" rtl="0"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07962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Shape 55"/>
          <p:cNvGrpSpPr/>
          <p:nvPr/>
        </p:nvGrpSpPr>
        <p:grpSpPr>
          <a:xfrm>
            <a:off x="7493000" y="2992438"/>
            <a:ext cx="1338262" cy="2189162"/>
            <a:chOff x="4704" y="1885"/>
            <a:chExt cx="842" cy="1379"/>
          </a:xfrm>
        </p:grpSpPr>
        <p:sp>
          <p:nvSpPr>
            <p:cNvPr id="56" name="Shape 56"/>
            <p:cNvSpPr/>
            <p:nvPr/>
          </p:nvSpPr>
          <p:spPr>
            <a:xfrm>
              <a:off x="4704" y="1885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4883" y="1885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5061" y="1885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4704" y="2063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4883" y="2063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5061" y="2063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5240" y="2063"/>
              <a:ext cx="126" cy="1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4704" y="2243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4883" y="2243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5061" y="2243"/>
              <a:ext cx="126" cy="1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5240" y="2243"/>
              <a:ext cx="126" cy="1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5420" y="2243"/>
              <a:ext cx="126" cy="1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4704" y="2420"/>
              <a:ext cx="126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4883" y="2420"/>
              <a:ext cx="126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5061" y="2420"/>
              <a:ext cx="126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5240" y="2420"/>
              <a:ext cx="126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4704" y="2600"/>
              <a:ext cx="126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4883" y="2600"/>
              <a:ext cx="126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5061" y="2600"/>
              <a:ext cx="126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5240" y="2600"/>
              <a:ext cx="126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5420" y="2600"/>
              <a:ext cx="126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4704" y="2779"/>
              <a:ext cx="126" cy="1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4883" y="2779"/>
              <a:ext cx="126" cy="1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5061" y="2779"/>
              <a:ext cx="126" cy="1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5240" y="2779"/>
              <a:ext cx="126" cy="12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4704" y="2957"/>
              <a:ext cx="126" cy="1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4883" y="2957"/>
              <a:ext cx="126" cy="1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5061" y="2957"/>
              <a:ext cx="126" cy="12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5240" y="2957"/>
              <a:ext cx="126" cy="12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4883" y="3137"/>
              <a:ext cx="126" cy="12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5240" y="3137"/>
              <a:ext cx="126" cy="12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7" name="Shape 87"/>
          <p:cNvCxnSpPr/>
          <p:nvPr/>
        </p:nvCxnSpPr>
        <p:spPr>
          <a:xfrm>
            <a:off x="304800" y="281940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19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 rot="5400000">
            <a:off x="2632868" y="34131"/>
            <a:ext cx="4411663" cy="739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75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1775" algn="l" rtl="0"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07962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 rot="5400000">
            <a:off x="4642643" y="2043906"/>
            <a:ext cx="5707063" cy="2076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 rot="5400000">
            <a:off x="413543" y="43656"/>
            <a:ext cx="5707063" cy="6076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75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1775" algn="l" rtl="0"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07962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19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7391399" cy="4411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75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1775" algn="l" rtl="0"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07962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19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3619500" cy="4411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70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8125" algn="l" rtl="0"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17487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24472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4914900" y="1524000"/>
            <a:ext cx="3619500" cy="4411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70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8125" algn="l" rtl="0"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17487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24472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0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79400" algn="l" rtl="0">
              <a:spcBef>
                <a:spcPts val="0"/>
              </a:spcBef>
              <a:spcAft>
                <a:spcPts val="5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44475" algn="l" rtl="0"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27012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34632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34633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34633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34633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34632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0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79400" algn="l" rtl="0">
              <a:spcBef>
                <a:spcPts val="0"/>
              </a:spcBef>
              <a:spcAft>
                <a:spcPts val="5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44475" algn="l" rtl="0"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27012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34632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34633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34633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34633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34632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19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51459" algn="l" rtl="0">
              <a:spcBef>
                <a:spcPts val="0"/>
              </a:spcBef>
              <a:spcAft>
                <a:spcPts val="7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25425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07962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700"/>
              </a:spcAft>
              <a:buClr>
                <a:schemeClr val="accent2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962900" y="152400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19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7391399" cy="4411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75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1775" algn="l" rtl="0"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07962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Shape 16"/>
          <p:cNvGrpSpPr/>
          <p:nvPr/>
        </p:nvGrpSpPr>
        <p:grpSpPr>
          <a:xfrm>
            <a:off x="8153400" y="152400"/>
            <a:ext cx="792162" cy="1295400"/>
            <a:chOff x="5136" y="960"/>
            <a:chExt cx="527" cy="864"/>
          </a:xfrm>
        </p:grpSpPr>
        <p:sp>
          <p:nvSpPr>
            <p:cNvPr id="17" name="Shape 17"/>
            <p:cNvSpPr/>
            <p:nvPr/>
          </p:nvSpPr>
          <p:spPr>
            <a:xfrm>
              <a:off x="5136" y="960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5247" y="960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5359" y="960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5136" y="1072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5247" y="1072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5359" y="1072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5136" y="1184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5247" y="1184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5359" y="118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5584" y="1184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5136" y="1296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5247" y="1296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5359" y="1296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5472" y="1296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5136" y="1407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5247" y="1407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5359" y="1407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5472" y="1407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5584" y="1407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5136" y="1519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5247" y="1519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5359" y="1519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5472" y="1519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5136" y="1631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5247" y="1631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5359" y="1631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5472" y="1631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5247" y="1744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5472" y="1744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685800" y="533400"/>
            <a:ext cx="6553200" cy="22320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of </a:t>
            </a:r>
            <a:b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Semi-Autonomous and </a:t>
            </a:r>
            <a:b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Fully-Autonomous Parking Features for the DE2Bot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subTitle" idx="1"/>
          </p:nvPr>
        </p:nvSpPr>
        <p:spPr>
          <a:xfrm>
            <a:off x="685800" y="2895600"/>
            <a:ext cx="6324600" cy="190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Yotam Ghebre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Kevin Hilinski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Sebastian Jara Garay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Brian Mull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Joey Sterling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685800" y="5105400"/>
            <a:ext cx="63246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ECE 2031 Digital Design Laboratory L01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Georgia Institute of Technology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April 18,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Shape 237" descr="FAPerp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1525" y="1558775"/>
            <a:ext cx="5355900" cy="431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Fully-Autonomous Perpendicular Parking Maneuver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109875" y="1642050"/>
            <a:ext cx="3786600" cy="3927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Once a spot is selected, the following sequence of movement instructions will follow:</a:t>
            </a:r>
          </a:p>
          <a:p>
            <a:pPr marL="4572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  <a:p>
            <a:pPr marL="457200" lvl="0" indent="-45720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Shape 248" descr="Screen Shot 2017-04-17 at 4.53.14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950" y="1406574"/>
            <a:ext cx="7696200" cy="411086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Fully-Autonomous Maneuver Diagram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11</a:t>
            </a:fld>
            <a:endParaRPr lang="en-US" dirty="0"/>
          </a:p>
        </p:txBody>
      </p:sp>
      <p:pic>
        <p:nvPicPr>
          <p:cNvPr id="249" name="Shape 249" descr="Screen Shot 2017-04-17 at 5.27.35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199" y="5517425"/>
            <a:ext cx="8077799" cy="9036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 rot="10800000">
            <a:off x="7734450" y="3205925"/>
            <a:ext cx="6861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1" name="Shape 251"/>
          <p:cNvCxnSpPr/>
          <p:nvPr/>
        </p:nvCxnSpPr>
        <p:spPr>
          <a:xfrm>
            <a:off x="8382000" y="3162800"/>
            <a:ext cx="0" cy="674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2" name="Shape 252"/>
          <p:cNvSpPr txBox="1"/>
          <p:nvPr/>
        </p:nvSpPr>
        <p:spPr>
          <a:xfrm>
            <a:off x="7826187" y="2699625"/>
            <a:ext cx="613800" cy="56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+x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8398137" y="3205925"/>
            <a:ext cx="613800" cy="56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+y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7329725" y="4197868"/>
            <a:ext cx="840600" cy="56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/>
              <a:t>(0,0)</a:t>
            </a:r>
          </a:p>
        </p:txBody>
      </p:sp>
      <p:sp>
        <p:nvSpPr>
          <p:cNvPr id="255" name="Shape 255"/>
          <p:cNvSpPr/>
          <p:nvPr/>
        </p:nvSpPr>
        <p:spPr>
          <a:xfrm>
            <a:off x="7625487" y="4885851"/>
            <a:ext cx="200700" cy="200700"/>
          </a:xfrm>
          <a:prstGeom prst="ellipse">
            <a:avLst/>
          </a:prstGeom>
          <a:solidFill>
            <a:srgbClr val="000000"/>
          </a:solidFill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6609975" y="4907537"/>
            <a:ext cx="200700" cy="200700"/>
          </a:xfrm>
          <a:prstGeom prst="ellipse">
            <a:avLst/>
          </a:prstGeom>
          <a:solidFill>
            <a:srgbClr val="000000"/>
          </a:solidFill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6553200" y="2977825"/>
            <a:ext cx="200700" cy="200700"/>
          </a:xfrm>
          <a:prstGeom prst="ellipse">
            <a:avLst/>
          </a:prstGeom>
          <a:solidFill>
            <a:srgbClr val="000000"/>
          </a:solidFill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 txBox="1"/>
          <p:nvPr/>
        </p:nvSpPr>
        <p:spPr>
          <a:xfrm>
            <a:off x="4940550" y="5020325"/>
            <a:ext cx="1735800" cy="56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(51.2 cm,0)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5122200" y="943214"/>
            <a:ext cx="2862000" cy="56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/>
              <a:t>(51.2 cm, -97.5 cm)</a:t>
            </a:r>
          </a:p>
        </p:txBody>
      </p:sp>
      <p:cxnSp>
        <p:nvCxnSpPr>
          <p:cNvPr id="260" name="Shape 260"/>
          <p:cNvCxnSpPr>
            <a:endCxn id="257" idx="0"/>
          </p:cNvCxnSpPr>
          <p:nvPr/>
        </p:nvCxnSpPr>
        <p:spPr>
          <a:xfrm flipH="1">
            <a:off x="6653550" y="1350925"/>
            <a:ext cx="267900" cy="162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1" name="Shape 261"/>
          <p:cNvSpPr txBox="1"/>
          <p:nvPr/>
        </p:nvSpPr>
        <p:spPr>
          <a:xfrm>
            <a:off x="1819100" y="6248400"/>
            <a:ext cx="5847900" cy="6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dirty="0">
                <a:solidFill>
                  <a:schemeClr val="dk1"/>
                </a:solidFill>
              </a:rPr>
              <a:t>Parking lot image source: Assignment Sheet: Design Proposal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Problems Encountered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6519" y="1524000"/>
            <a:ext cx="7698537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Drifting caused by using </a:t>
            </a:r>
            <a:r>
              <a:rPr lang="en-US" dirty="0" err="1"/>
              <a:t>DVel</a:t>
            </a:r>
            <a:r>
              <a:rPr lang="en-US" dirty="0"/>
              <a:t> to control wheel speed</a:t>
            </a:r>
          </a:p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Increased speed reduced stopping accuracy</a:t>
            </a:r>
          </a:p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Slack in wheels was causing error in odometer readings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12</a:t>
            </a:fld>
            <a:endParaRPr lang="en-US"/>
          </a:p>
        </p:txBody>
      </p:sp>
      <p:pic>
        <p:nvPicPr>
          <p:cNvPr id="270" name="Shape 270" descr="Screen Shot 2017-04-17 at 6.03.5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025" y="3729900"/>
            <a:ext cx="4997526" cy="263952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1819100" y="6248400"/>
            <a:ext cx="5847900" cy="6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Parking lot image source: Assignment Sheet: Design Proposal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Improving Drift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744703" y="1524000"/>
            <a:ext cx="73914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Calling the provided control movement function in an endless loop results in more accurate robot movement</a:t>
            </a:r>
          </a:p>
          <a:p>
            <a:pPr marL="1028700" lvl="1" indent="-342900">
              <a:spcAft>
                <a:spcPts val="800"/>
              </a:spcAft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As opposed to an external interrupt updating the speed of the robot every 0.1 seconds</a:t>
            </a:r>
          </a:p>
          <a:p>
            <a:pPr marL="685800" lvl="0" indent="-457200" rtl="0">
              <a:spcBef>
                <a:spcPts val="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Decreased speed (slow speed) in order to reduce overall drift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75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Shape 285" descr="wheel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661" y="4009724"/>
            <a:ext cx="1655813" cy="26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Improving Parking Execution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51075" y="1545450"/>
            <a:ext cx="73914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Created special autonomous parking distances</a:t>
            </a:r>
          </a:p>
          <a:p>
            <a:pPr marL="1028700" lvl="1" indent="-342900"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dirty="0"/>
              <a:t>Spot 5,6,7 = 50.96cm</a:t>
            </a:r>
          </a:p>
          <a:p>
            <a:pPr marL="1028700" lvl="1" indent="-342900"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dirty="0"/>
              <a:t>Spot 1 = 44.30cm</a:t>
            </a:r>
          </a:p>
          <a:p>
            <a:pPr marL="685800" lvl="0" indent="-457200" rtl="0"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Readjust wheel slack by rolling bot into starting block</a:t>
            </a:r>
          </a:p>
          <a:p>
            <a:pPr marL="4572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14</a:t>
            </a:fld>
            <a:endParaRPr lang="en-US"/>
          </a:p>
        </p:txBody>
      </p:sp>
      <p:pic>
        <p:nvPicPr>
          <p:cNvPr id="289" name="Shape 289" descr="wheel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274" y="4022831"/>
            <a:ext cx="1655825" cy="26958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Shape 290"/>
          <p:cNvCxnSpPr/>
          <p:nvPr/>
        </p:nvCxnSpPr>
        <p:spPr>
          <a:xfrm flipH="1">
            <a:off x="3399450" y="5347250"/>
            <a:ext cx="13500" cy="8403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1" name="Shape 291"/>
          <p:cNvCxnSpPr/>
          <p:nvPr/>
        </p:nvCxnSpPr>
        <p:spPr>
          <a:xfrm flipH="1">
            <a:off x="5572675" y="5391225"/>
            <a:ext cx="13500" cy="8403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92" name="Shape 292"/>
          <p:cNvSpPr/>
          <p:nvPr/>
        </p:nvSpPr>
        <p:spPr>
          <a:xfrm>
            <a:off x="5818000" y="5775850"/>
            <a:ext cx="217200" cy="203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3283150" y="5970700"/>
            <a:ext cx="217200" cy="203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 txBox="1"/>
          <p:nvPr/>
        </p:nvSpPr>
        <p:spPr>
          <a:xfrm>
            <a:off x="2768500" y="4141000"/>
            <a:ext cx="1436700" cy="37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b="1"/>
              <a:t>Left Wheel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4899851" y="4141000"/>
            <a:ext cx="1655700" cy="37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b="1"/>
              <a:t>Right Wheel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2394075" y="6222150"/>
            <a:ext cx="5648400" cy="50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/>
              <a:t>Wheel image source: www.openclipart.org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Results of Pre-Demo Fully-Autonomous Trials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15</a:t>
            </a:fld>
            <a:endParaRPr lang="en-US"/>
          </a:p>
        </p:txBody>
      </p:sp>
      <p:pic>
        <p:nvPicPr>
          <p:cNvPr id="304" name="Shape 304" descr="autodat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6400"/>
            <a:ext cx="8839201" cy="3907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Results of Pre-Demo Semi-Autonomous Trials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16</a:t>
            </a:fld>
            <a:endParaRPr lang="en-US" dirty="0"/>
          </a:p>
        </p:txBody>
      </p:sp>
      <p:pic>
        <p:nvPicPr>
          <p:cNvPr id="312" name="Shape 312" descr="manualdat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75" y="1676399"/>
            <a:ext cx="6892239" cy="441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Special Features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77385" y="1524000"/>
            <a:ext cx="73914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Autonomous Pause and Abort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“5” pauses 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“5” again aborts autonomous and resumes manual control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“0” resumes autonomous parking</a:t>
            </a:r>
          </a:p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5° adjustment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for semi-autonomous parking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“1” shifts left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“3” shifts right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Future Work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370025" y="1704900"/>
            <a:ext cx="42348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Sonar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drift correction in autonomous parking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safety stop in semi-autonomous parking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start correction</a:t>
            </a:r>
          </a:p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Speed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improving speed control to allow for faster parking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18</a:t>
            </a:fld>
            <a:endParaRPr lang="en-US"/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352225" y="3370350"/>
            <a:ext cx="245745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2837" y="2525600"/>
            <a:ext cx="1296225" cy="5780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" name="Shape 331"/>
          <p:cNvCxnSpPr/>
          <p:nvPr/>
        </p:nvCxnSpPr>
        <p:spPr>
          <a:xfrm rot="10800000" flipH="1">
            <a:off x="5098275" y="2220150"/>
            <a:ext cx="3174000" cy="165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2" name="Shape 332"/>
          <p:cNvSpPr txBox="1"/>
          <p:nvPr/>
        </p:nvSpPr>
        <p:spPr>
          <a:xfrm>
            <a:off x="4010175" y="6158400"/>
            <a:ext cx="4643100" cy="6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DE2Bot image source: DE2Bot User’s Manual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Conclusions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716654" y="1524000"/>
            <a:ext cx="73914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Strengths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Intuitive and user friendly control layout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Improved Accuracy through speed reduction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Automatic parking pause and abort</a:t>
            </a:r>
          </a:p>
          <a:p>
            <a:pPr marL="4572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Simple control instructions for future implementations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199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Project Objectives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228600" y="1592875"/>
            <a:ext cx="8458200" cy="441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Implement a semi-autonomous perpendicular parking function in the DE2Bot</a:t>
            </a:r>
          </a:p>
          <a:p>
            <a:pPr marL="514350" marR="0" lvl="0" indent="-457200" algn="l" rtl="0">
              <a:spcBef>
                <a:spcPts val="0"/>
              </a:spcBef>
              <a:spcAft>
                <a:spcPts val="0"/>
              </a:spcAft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Implement a semi-autonomous parallel parking function in the DE2Bot</a:t>
            </a:r>
          </a:p>
          <a:p>
            <a:pPr marL="514350" marR="0" lvl="0" indent="-457200" algn="l" rtl="0">
              <a:spcBef>
                <a:spcPts val="0"/>
              </a:spcBef>
              <a:spcAft>
                <a:spcPts val="0"/>
              </a:spcAft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Implement a fully-autonomous perpendicular parking function in the DE2Bot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dirty="0">
                <a:solidFill>
                  <a:schemeClr val="dk1"/>
                </a:solidFill>
              </a:rPr>
              <a:t>2</a:t>
            </a:r>
          </a:p>
        </p:txBody>
      </p:sp>
      <p:pic>
        <p:nvPicPr>
          <p:cNvPr id="166" name="Shape 166" descr="Screen Shot 2017-04-17 at 4.53.14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574" y="4033800"/>
            <a:ext cx="4799701" cy="256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228600" y="6158400"/>
            <a:ext cx="5847900" cy="6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Parking lot image source: Assignment Sheet: Design Proposal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603725" y="27813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4800"/>
              <a:t>Questions?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Design Solution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423100" y="1741550"/>
            <a:ext cx="3798000" cy="467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19100" lvl="0" indent="-3429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sz="2400" dirty="0"/>
              <a:t>Robot is in manual mode unless “0” is pressed</a:t>
            </a:r>
          </a:p>
          <a:p>
            <a:pPr marL="419100" lvl="0" indent="-3429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sz="2400" dirty="0"/>
              <a:t>Robot returns to manual mode once autonomous parking is completed</a:t>
            </a:r>
          </a:p>
          <a:p>
            <a:pPr marL="419100" lvl="0" indent="-3429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sz="2400" dirty="0"/>
              <a:t>All autonomous operations are composed up of 4 basic movements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3</a:t>
            </a:fld>
            <a:endParaRPr lang="en-US" dirty="0"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775" y="1571700"/>
            <a:ext cx="4443835" cy="46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Manual Driving Operation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4</a:t>
            </a:fld>
            <a:endParaRPr lang="en-US"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925" y="1676400"/>
            <a:ext cx="4027274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1991700" y="6124500"/>
            <a:ext cx="5160600" cy="7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Remote image source: Infrared TV Remote Manual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Semi-Autonomous Perpendicular Parking Operation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7391400" cy="15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sz="2400" dirty="0"/>
              <a:t>Manually drive to desired position</a:t>
            </a:r>
          </a:p>
          <a:p>
            <a:pPr marL="571500" lvl="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sz="2400" dirty="0"/>
              <a:t>Press “7” to execute automatic-parking maneuver </a:t>
            </a:r>
          </a:p>
          <a:p>
            <a:pPr lv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sz="2400" dirty="0"/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5</a:t>
            </a:fld>
            <a:endParaRPr lang="en-US"/>
          </a:p>
        </p:txBody>
      </p:sp>
      <p:pic>
        <p:nvPicPr>
          <p:cNvPr id="194" name="Shape 194" descr="perpsp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219" y="3038999"/>
            <a:ext cx="7002968" cy="36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647000" y="6248400"/>
            <a:ext cx="5847900" cy="6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Parking lot image source: Assignment Sheet: Design Proposal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Semi-Autonomous Perpendicular Parking Execution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73914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Reset position for greater accuracy</a:t>
            </a:r>
          </a:p>
          <a:p>
            <a:pPr marL="685800" lvl="0" indent="-457200" rtl="0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Check for vacancy of the spot</a:t>
            </a:r>
          </a:p>
          <a:p>
            <a:pPr marL="1028700" lvl="1" indent="-342900">
              <a:lnSpc>
                <a:spcPct val="150000"/>
              </a:lnSpc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Use sonar for detection</a:t>
            </a:r>
          </a:p>
          <a:p>
            <a:pPr marL="685800" lvl="0" indent="-457200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Drive 47.4 cm into parking spot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6</a:t>
            </a:fld>
            <a:endParaRPr lang="en-US" dirty="0"/>
          </a:p>
        </p:txBody>
      </p:sp>
      <p:pic>
        <p:nvPicPr>
          <p:cNvPr id="204" name="Shape 204" descr="SAPe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75" y="4316875"/>
            <a:ext cx="8060850" cy="12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Semi-Autonomous Parallel Parking Operation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7</a:t>
            </a:fld>
            <a:endParaRPr lang="en-US"/>
          </a:p>
        </p:txBody>
      </p:sp>
      <p:pic>
        <p:nvPicPr>
          <p:cNvPr id="212" name="Shape 212" descr="par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762" y="2957525"/>
            <a:ext cx="6518475" cy="338132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7391400" cy="15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Manually drive to desired position</a:t>
            </a:r>
          </a:p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Press “9” to execute automatic-parking maneuver </a:t>
            </a:r>
          </a:p>
          <a:p>
            <a:pPr marL="4572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14" name="Shape 214"/>
          <p:cNvSpPr txBox="1"/>
          <p:nvPr/>
        </p:nvSpPr>
        <p:spPr>
          <a:xfrm>
            <a:off x="1312750" y="6248400"/>
            <a:ext cx="5847900" cy="6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Parking lot image source: Assignment Sheet: Design Proposal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Semi-Autonomous </a:t>
            </a:r>
            <a:r>
              <a:rPr lang="en-US" dirty="0" smtClean="0"/>
              <a:t>Parallel </a:t>
            </a:r>
            <a:r>
              <a:rPr lang="en-US" dirty="0"/>
              <a:t>Parking Execution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73914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Reset position for greater accuracy</a:t>
            </a:r>
          </a:p>
          <a:p>
            <a:pPr marL="685800" lvl="0" indent="-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Check for vacancy of the spot</a:t>
            </a:r>
          </a:p>
          <a:p>
            <a:pPr marL="1028700" lvl="1" indent="-342900">
              <a:lnSpc>
                <a:spcPct val="150000"/>
              </a:lnSpc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Use sonar for detection</a:t>
            </a:r>
          </a:p>
          <a:p>
            <a:pPr marL="685800" lvl="0" indent="-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Drive 32.9 cm into parking spot</a:t>
            </a:r>
          </a:p>
          <a:p>
            <a:pPr marL="457200" lvl="0" indent="-45720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8</a:t>
            </a:fld>
            <a:endParaRPr lang="en-US" dirty="0"/>
          </a:p>
        </p:txBody>
      </p:sp>
      <p:pic>
        <p:nvPicPr>
          <p:cNvPr id="223" name="Shape 223" descr="SAPara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737" y="4402900"/>
            <a:ext cx="7130534" cy="129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Fully-Autonomous Perpendicular Parking Initiation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332275" y="1759613"/>
            <a:ext cx="85659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From the starting space outside of the parking lot, “0” is pressed on the remote to enter fully-autonomous mode</a:t>
            </a:r>
          </a:p>
          <a:p>
            <a:pPr marL="4572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  <a:p>
            <a:pPr marL="685800" lvl="0" indent="-45720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To select a destination parking spot, button “1” through “7” will be pressed corresponding to the parking spot number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594</Words>
  <Application>Microsoft Office PowerPoint</Application>
  <PresentationFormat>On-screen Show (4:3)</PresentationFormat>
  <Paragraphs>147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Noto Sans Symbols</vt:lpstr>
      <vt:lpstr>Sales training presentation</vt:lpstr>
      <vt:lpstr>Implementation of  Semi-Autonomous and  Fully-Autonomous Parking Features for the DE2Bot</vt:lpstr>
      <vt:lpstr>Project Objectives</vt:lpstr>
      <vt:lpstr>Design Solution</vt:lpstr>
      <vt:lpstr>Manual Driving Operation</vt:lpstr>
      <vt:lpstr>Semi-Autonomous Perpendicular Parking Operation</vt:lpstr>
      <vt:lpstr>Semi-Autonomous Perpendicular Parking Execution</vt:lpstr>
      <vt:lpstr>Semi-Autonomous Parallel Parking Operation</vt:lpstr>
      <vt:lpstr>Semi-Autonomous Parallel Parking Execution</vt:lpstr>
      <vt:lpstr>Fully-Autonomous Perpendicular Parking Initiation</vt:lpstr>
      <vt:lpstr>Fully-Autonomous Perpendicular Parking Maneuver</vt:lpstr>
      <vt:lpstr>Fully-Autonomous Maneuver Diagram</vt:lpstr>
      <vt:lpstr>Problems Encountered</vt:lpstr>
      <vt:lpstr>Improving Drift</vt:lpstr>
      <vt:lpstr>Improving Parking Execution</vt:lpstr>
      <vt:lpstr>Results of Pre-Demo Fully-Autonomous Trials</vt:lpstr>
      <vt:lpstr>Results of Pre-Demo Semi-Autonomous Trials</vt:lpstr>
      <vt:lpstr>Special Features</vt:lpstr>
      <vt:lpstr>Future Work</vt:lpstr>
      <vt:lpstr>Conclusions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 Semi-Autonomous and  Fully-Autonomous Parking Features for the DE2Bot</dc:title>
  <cp:lastModifiedBy>Mull, Brian D</cp:lastModifiedBy>
  <cp:revision>5</cp:revision>
  <dcterms:modified xsi:type="dcterms:W3CDTF">2017-04-18T14:38:10Z</dcterms:modified>
</cp:coreProperties>
</file>