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98" r:id="rId6"/>
    <p:sldId id="302" r:id="rId7"/>
    <p:sldId id="290" r:id="rId8"/>
    <p:sldId id="292" r:id="rId9"/>
    <p:sldId id="289" r:id="rId10"/>
    <p:sldId id="294" r:id="rId11"/>
    <p:sldId id="295" r:id="rId12"/>
    <p:sldId id="296" r:id="rId13"/>
    <p:sldId id="273" r:id="rId14"/>
    <p:sldId id="264" r:id="rId15"/>
    <p:sldId id="279" r:id="rId16"/>
    <p:sldId id="275" r:id="rId17"/>
    <p:sldId id="276" r:id="rId18"/>
    <p:sldId id="277" r:id="rId19"/>
    <p:sldId id="299" r:id="rId20"/>
    <p:sldId id="297" r:id="rId21"/>
    <p:sldId id="300" r:id="rId22"/>
    <p:sldId id="278" r:id="rId23"/>
    <p:sldId id="280" r:id="rId24"/>
    <p:sldId id="282" r:id="rId25"/>
    <p:sldId id="284" r:id="rId26"/>
    <p:sldId id="283" r:id="rId27"/>
    <p:sldId id="285" r:id="rId28"/>
    <p:sldId id="286" r:id="rId29"/>
    <p:sldId id="287" r:id="rId30"/>
    <p:sldId id="301" r:id="rId31"/>
    <p:sldId id="272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832" autoAdjust="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1346-BCF9-4920-8AE7-A2326FCA59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17C257E-EE47-4D20-B9F9-4C7C4DB47282}">
      <dgm:prSet phldrT="[Text]"/>
      <dgm:spPr/>
      <dgm:t>
        <a:bodyPr/>
        <a:lstStyle/>
        <a:p>
          <a:r>
            <a:rPr lang="en-IE" b="1" dirty="0" smtClean="0"/>
            <a:t>Animation</a:t>
          </a:r>
          <a:endParaRPr lang="en-US" b="1" dirty="0"/>
        </a:p>
      </dgm:t>
    </dgm:pt>
    <dgm:pt modelId="{3556F404-F527-4172-A688-BFF21ACCC1A7}" type="parTrans" cxnId="{4A1B0B61-3059-42F3-82BC-8748D803BC57}">
      <dgm:prSet/>
      <dgm:spPr/>
      <dgm:t>
        <a:bodyPr/>
        <a:lstStyle/>
        <a:p>
          <a:endParaRPr lang="en-US"/>
        </a:p>
      </dgm:t>
    </dgm:pt>
    <dgm:pt modelId="{72A700E1-B76A-4C04-8D02-A800B08BD3C5}" type="sibTrans" cxnId="{4A1B0B61-3059-42F3-82BC-8748D803BC57}">
      <dgm:prSet/>
      <dgm:spPr/>
      <dgm:t>
        <a:bodyPr/>
        <a:lstStyle/>
        <a:p>
          <a:endParaRPr lang="en-US"/>
        </a:p>
      </dgm:t>
    </dgm:pt>
    <dgm:pt modelId="{9C8D7CD8-22C7-474F-B9C4-6305E27A830E}" type="pres">
      <dgm:prSet presAssocID="{C7AB1346-BCF9-4920-8AE7-A2326FCA5981}" presName="Name0" presStyleCnt="0">
        <dgm:presLayoutVars>
          <dgm:dir/>
          <dgm:animLvl val="lvl"/>
          <dgm:resizeHandles val="exact"/>
        </dgm:presLayoutVars>
      </dgm:prSet>
      <dgm:spPr/>
    </dgm:pt>
    <dgm:pt modelId="{FD091987-C951-4E89-958A-18A4C9DE0038}" type="pres">
      <dgm:prSet presAssocID="{C7AB1346-BCF9-4920-8AE7-A2326FCA5981}" presName="dummy" presStyleCnt="0"/>
      <dgm:spPr/>
    </dgm:pt>
    <dgm:pt modelId="{FA19332D-0927-4A5E-A79A-1A719972C002}" type="pres">
      <dgm:prSet presAssocID="{C7AB1346-BCF9-4920-8AE7-A2326FCA5981}" presName="linH" presStyleCnt="0"/>
      <dgm:spPr/>
    </dgm:pt>
    <dgm:pt modelId="{19898F4C-CD3C-45FF-AA49-2C700AF93608}" type="pres">
      <dgm:prSet presAssocID="{C7AB1346-BCF9-4920-8AE7-A2326FCA5981}" presName="padding1" presStyleCnt="0"/>
      <dgm:spPr/>
    </dgm:pt>
    <dgm:pt modelId="{78E821AD-AB58-4F40-8994-FAA90D804871}" type="pres">
      <dgm:prSet presAssocID="{E17C257E-EE47-4D20-B9F9-4C7C4DB47282}" presName="linV" presStyleCnt="0"/>
      <dgm:spPr/>
    </dgm:pt>
    <dgm:pt modelId="{C1E71E98-FBA2-4A2F-9F25-1B04E1A46EA6}" type="pres">
      <dgm:prSet presAssocID="{E17C257E-EE47-4D20-B9F9-4C7C4DB47282}" presName="spVertical1" presStyleCnt="0"/>
      <dgm:spPr/>
    </dgm:pt>
    <dgm:pt modelId="{6AD47EEF-66DB-4DA9-B2FF-AB8B212B1FFF}" type="pres">
      <dgm:prSet presAssocID="{E17C257E-EE47-4D20-B9F9-4C7C4DB47282}" presName="parTx" presStyleLbl="revTx" presStyleIdx="0" presStyleCnt="1" custLinFactY="-57097" custLinFactNeighborX="-984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86F9-A9E7-4C4D-A06F-8F5794F1C7C6}" type="pres">
      <dgm:prSet presAssocID="{E17C257E-EE47-4D20-B9F9-4C7C4DB47282}" presName="spVertical2" presStyleCnt="0"/>
      <dgm:spPr/>
    </dgm:pt>
    <dgm:pt modelId="{227FB8E8-BF76-45CB-8BE1-CD47FD8F24F3}" type="pres">
      <dgm:prSet presAssocID="{E17C257E-EE47-4D20-B9F9-4C7C4DB47282}" presName="spVertical3" presStyleCnt="0"/>
      <dgm:spPr/>
    </dgm:pt>
    <dgm:pt modelId="{454BAEFD-1C45-4BF8-8D9D-0390A925667F}" type="pres">
      <dgm:prSet presAssocID="{C7AB1346-BCF9-4920-8AE7-A2326FCA5981}" presName="padding2" presStyleCnt="0"/>
      <dgm:spPr/>
    </dgm:pt>
    <dgm:pt modelId="{339C02BB-58DD-4427-BFE4-8917D9D09A7C}" type="pres">
      <dgm:prSet presAssocID="{C7AB1346-BCF9-4920-8AE7-A2326FCA5981}" presName="negArrow" presStyleCnt="0"/>
      <dgm:spPr/>
    </dgm:pt>
    <dgm:pt modelId="{C1B91AA8-C5CF-4D25-A71C-A828A09C47D4}" type="pres">
      <dgm:prSet presAssocID="{C7AB1346-BCF9-4920-8AE7-A2326FCA5981}" presName="backgroundArrow" presStyleLbl="node1" presStyleIdx="0" presStyleCnt="1" custLinFactNeighborY="54134"/>
      <dgm:spPr/>
      <dgm:t>
        <a:bodyPr/>
        <a:lstStyle/>
        <a:p>
          <a:endParaRPr lang="en-US"/>
        </a:p>
      </dgm:t>
    </dgm:pt>
  </dgm:ptLst>
  <dgm:cxnLst>
    <dgm:cxn modelId="{4A1B0B61-3059-42F3-82BC-8748D803BC57}" srcId="{C7AB1346-BCF9-4920-8AE7-A2326FCA5981}" destId="{E17C257E-EE47-4D20-B9F9-4C7C4DB47282}" srcOrd="0" destOrd="0" parTransId="{3556F404-F527-4172-A688-BFF21ACCC1A7}" sibTransId="{72A700E1-B76A-4C04-8D02-A800B08BD3C5}"/>
    <dgm:cxn modelId="{3C3895F4-3287-4115-B235-717E1BD4C0DB}" type="presOf" srcId="{C7AB1346-BCF9-4920-8AE7-A2326FCA5981}" destId="{9C8D7CD8-22C7-474F-B9C4-6305E27A830E}" srcOrd="0" destOrd="0" presId="urn:microsoft.com/office/officeart/2005/8/layout/hProcess3"/>
    <dgm:cxn modelId="{47C8C3E3-51DB-44ED-8E2E-210E60A89587}" type="presOf" srcId="{E17C257E-EE47-4D20-B9F9-4C7C4DB47282}" destId="{6AD47EEF-66DB-4DA9-B2FF-AB8B212B1FFF}" srcOrd="0" destOrd="0" presId="urn:microsoft.com/office/officeart/2005/8/layout/hProcess3"/>
    <dgm:cxn modelId="{98CD7867-EF6A-49E5-BC51-D210A1E6400A}" type="presParOf" srcId="{9C8D7CD8-22C7-474F-B9C4-6305E27A830E}" destId="{FD091987-C951-4E89-958A-18A4C9DE0038}" srcOrd="0" destOrd="0" presId="urn:microsoft.com/office/officeart/2005/8/layout/hProcess3"/>
    <dgm:cxn modelId="{8B86F78E-B812-4E27-B20A-D5EC38F89850}" type="presParOf" srcId="{9C8D7CD8-22C7-474F-B9C4-6305E27A830E}" destId="{FA19332D-0927-4A5E-A79A-1A719972C002}" srcOrd="1" destOrd="0" presId="urn:microsoft.com/office/officeart/2005/8/layout/hProcess3"/>
    <dgm:cxn modelId="{03F9094A-0AA1-4B39-99C5-730E4833FAAE}" type="presParOf" srcId="{FA19332D-0927-4A5E-A79A-1A719972C002}" destId="{19898F4C-CD3C-45FF-AA49-2C700AF93608}" srcOrd="0" destOrd="0" presId="urn:microsoft.com/office/officeart/2005/8/layout/hProcess3"/>
    <dgm:cxn modelId="{A7A442F9-1906-4260-9A26-85E04F393545}" type="presParOf" srcId="{FA19332D-0927-4A5E-A79A-1A719972C002}" destId="{78E821AD-AB58-4F40-8994-FAA90D804871}" srcOrd="1" destOrd="0" presId="urn:microsoft.com/office/officeart/2005/8/layout/hProcess3"/>
    <dgm:cxn modelId="{189FC2AE-F907-4860-ADA2-2A4A284AF90A}" type="presParOf" srcId="{78E821AD-AB58-4F40-8994-FAA90D804871}" destId="{C1E71E98-FBA2-4A2F-9F25-1B04E1A46EA6}" srcOrd="0" destOrd="0" presId="urn:microsoft.com/office/officeart/2005/8/layout/hProcess3"/>
    <dgm:cxn modelId="{67EDE485-B1BB-42C7-8C5C-7671B0839D34}" type="presParOf" srcId="{78E821AD-AB58-4F40-8994-FAA90D804871}" destId="{6AD47EEF-66DB-4DA9-B2FF-AB8B212B1FFF}" srcOrd="1" destOrd="0" presId="urn:microsoft.com/office/officeart/2005/8/layout/hProcess3"/>
    <dgm:cxn modelId="{0AEF015B-47A5-4983-9632-134679E124FA}" type="presParOf" srcId="{78E821AD-AB58-4F40-8994-FAA90D804871}" destId="{B25D86F9-A9E7-4C4D-A06F-8F5794F1C7C6}" srcOrd="2" destOrd="0" presId="urn:microsoft.com/office/officeart/2005/8/layout/hProcess3"/>
    <dgm:cxn modelId="{DCF9C444-5435-4A67-9886-424385506CCA}" type="presParOf" srcId="{78E821AD-AB58-4F40-8994-FAA90D804871}" destId="{227FB8E8-BF76-45CB-8BE1-CD47FD8F24F3}" srcOrd="3" destOrd="0" presId="urn:microsoft.com/office/officeart/2005/8/layout/hProcess3"/>
    <dgm:cxn modelId="{C1AAB291-F6F7-483B-8A50-D0D3D35B6125}" type="presParOf" srcId="{FA19332D-0927-4A5E-A79A-1A719972C002}" destId="{454BAEFD-1C45-4BF8-8D9D-0390A925667F}" srcOrd="2" destOrd="0" presId="urn:microsoft.com/office/officeart/2005/8/layout/hProcess3"/>
    <dgm:cxn modelId="{7BD87EBA-1320-4172-B738-38841258663D}" type="presParOf" srcId="{FA19332D-0927-4A5E-A79A-1A719972C002}" destId="{339C02BB-58DD-4427-BFE4-8917D9D09A7C}" srcOrd="3" destOrd="0" presId="urn:microsoft.com/office/officeart/2005/8/layout/hProcess3"/>
    <dgm:cxn modelId="{68D1CA4D-6B38-4918-BC80-86CF6C469E1F}" type="presParOf" srcId="{FA19332D-0927-4A5E-A79A-1A719972C002}" destId="{C1B91AA8-C5CF-4D25-A71C-A828A09C47D4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EA664-75A3-4F8B-89D7-0E1F915D0A6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621B4-A627-4B37-AADB-1A3880B65E49}">
      <dgm:prSet phldrT="[Text]" phldr="1"/>
      <dgm:spPr/>
      <dgm:t>
        <a:bodyPr/>
        <a:lstStyle/>
        <a:p>
          <a:endParaRPr lang="en-US"/>
        </a:p>
      </dgm:t>
    </dgm:pt>
    <dgm:pt modelId="{73F24A2A-A4C8-44A8-9782-F8517B127AA1}" type="parTrans" cxnId="{B4AD74E5-07A7-4D49-B5E3-07F03988D78F}">
      <dgm:prSet/>
      <dgm:spPr/>
      <dgm:t>
        <a:bodyPr/>
        <a:lstStyle/>
        <a:p>
          <a:endParaRPr lang="en-US"/>
        </a:p>
      </dgm:t>
    </dgm:pt>
    <dgm:pt modelId="{D490CE23-E55B-421E-AAB9-4A6ADEDB6227}" type="sibTrans" cxnId="{B4AD74E5-07A7-4D49-B5E3-07F03988D7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5501FFF-9587-4179-A66B-3B925F787920}">
      <dgm:prSet phldrT="[Text]" phldr="1"/>
      <dgm:spPr/>
      <dgm:t>
        <a:bodyPr/>
        <a:lstStyle/>
        <a:p>
          <a:endParaRPr lang="en-US"/>
        </a:p>
      </dgm:t>
    </dgm:pt>
    <dgm:pt modelId="{DFA80798-037B-42E2-A890-E5F79F4631CF}" type="parTrans" cxnId="{3D8E3333-EBC7-4227-803D-B8FD2404B456}">
      <dgm:prSet/>
      <dgm:spPr/>
      <dgm:t>
        <a:bodyPr/>
        <a:lstStyle/>
        <a:p>
          <a:endParaRPr lang="en-US"/>
        </a:p>
      </dgm:t>
    </dgm:pt>
    <dgm:pt modelId="{6365354A-842A-4781-B8E8-3C263FCE9187}" type="sibTrans" cxnId="{3D8E3333-EBC7-4227-803D-B8FD2404B4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4B4135-2876-41FB-9D41-485600100FA8}">
      <dgm:prSet phldrT="[Text]" phldr="1"/>
      <dgm:spPr/>
      <dgm:t>
        <a:bodyPr/>
        <a:lstStyle/>
        <a:p>
          <a:endParaRPr lang="en-US"/>
        </a:p>
      </dgm:t>
    </dgm:pt>
    <dgm:pt modelId="{5808A86E-4A53-4881-AD8E-A7BBEBF98865}" type="parTrans" cxnId="{34F094CA-52E0-40E3-A92A-6028F58CE5BA}">
      <dgm:prSet/>
      <dgm:spPr/>
      <dgm:t>
        <a:bodyPr/>
        <a:lstStyle/>
        <a:p>
          <a:endParaRPr lang="en-US"/>
        </a:p>
      </dgm:t>
    </dgm:pt>
    <dgm:pt modelId="{522E05A7-921A-480F-906F-0D56D05C8E8A}" type="sibTrans" cxnId="{34F094CA-52E0-40E3-A92A-6028F58CE5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DFE18-3032-426C-9867-ECBD3EAF281F}">
      <dgm:prSet phldrT="[Text]" phldr="1"/>
      <dgm:spPr/>
      <dgm:t>
        <a:bodyPr/>
        <a:lstStyle/>
        <a:p>
          <a:endParaRPr lang="en-US"/>
        </a:p>
      </dgm:t>
    </dgm:pt>
    <dgm:pt modelId="{2EBA28BA-D526-4426-86D6-D0F4E368D3D0}" type="parTrans" cxnId="{51100B18-BE2D-4374-AE72-C0F7F09058CB}">
      <dgm:prSet/>
      <dgm:spPr/>
      <dgm:t>
        <a:bodyPr/>
        <a:lstStyle/>
        <a:p>
          <a:endParaRPr lang="en-US"/>
        </a:p>
      </dgm:t>
    </dgm:pt>
    <dgm:pt modelId="{361D778D-64D5-4B4D-9A94-4FB63709D3A4}" type="sibTrans" cxnId="{51100B18-BE2D-4374-AE72-C0F7F09058C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17F166-67DE-4C24-A535-3197BA085C38}">
      <dgm:prSet phldrT="[Text]" phldr="1"/>
      <dgm:spPr/>
      <dgm:t>
        <a:bodyPr/>
        <a:lstStyle/>
        <a:p>
          <a:endParaRPr lang="en-US" dirty="0"/>
        </a:p>
      </dgm:t>
    </dgm:pt>
    <dgm:pt modelId="{E0259B24-ECD1-4CF4-BCA9-62FB1CA04499}" type="sibTrans" cxnId="{CEDDBB3E-7843-4945-B3B2-42ED0CB00A8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AFCD06B-D36B-4B02-9CBC-C1AAB8826ED9}" type="parTrans" cxnId="{CEDDBB3E-7843-4945-B3B2-42ED0CB00A80}">
      <dgm:prSet/>
      <dgm:spPr/>
      <dgm:t>
        <a:bodyPr/>
        <a:lstStyle/>
        <a:p>
          <a:endParaRPr lang="en-US"/>
        </a:p>
      </dgm:t>
    </dgm:pt>
    <dgm:pt modelId="{E024C358-A1A3-4D44-93F6-5F980F44D7EB}" type="pres">
      <dgm:prSet presAssocID="{B0AEA664-75A3-4F8B-89D7-0E1F915D0A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DABA14-D44A-476E-84FC-4786ABCA1DA1}" type="pres">
      <dgm:prSet presAssocID="{2EA621B4-A627-4B37-AADB-1A3880B65E49}" presName="dummy" presStyleCnt="0"/>
      <dgm:spPr/>
    </dgm:pt>
    <dgm:pt modelId="{C5B4A9E8-05FF-4D6E-8F37-D706F117FB6A}" type="pres">
      <dgm:prSet presAssocID="{2EA621B4-A627-4B37-AADB-1A3880B65E49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837B3-2D9B-45C1-9D7C-31974BD3F1E2}" type="pres">
      <dgm:prSet presAssocID="{D490CE23-E55B-421E-AAB9-4A6ADEDB6227}" presName="sibTrans" presStyleLbl="node1" presStyleIdx="0" presStyleCnt="5" custLinFactNeighborX="197" custLinFactNeighborY="-1034"/>
      <dgm:spPr/>
      <dgm:t>
        <a:bodyPr/>
        <a:lstStyle/>
        <a:p>
          <a:endParaRPr lang="en-US"/>
        </a:p>
      </dgm:t>
    </dgm:pt>
    <dgm:pt modelId="{B5ED3E81-32B4-4E66-98E3-A76B8674F314}" type="pres">
      <dgm:prSet presAssocID="{65501FFF-9587-4179-A66B-3B925F787920}" presName="dummy" presStyleCnt="0"/>
      <dgm:spPr/>
    </dgm:pt>
    <dgm:pt modelId="{B78C9420-D0E2-483F-B708-E04607968CD2}" type="pres">
      <dgm:prSet presAssocID="{65501FFF-9587-4179-A66B-3B925F78792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78CA-E63D-4120-ABE0-7B6F92111D59}" type="pres">
      <dgm:prSet presAssocID="{6365354A-842A-4781-B8E8-3C263FCE9187}" presName="sibTrans" presStyleLbl="node1" presStyleIdx="1" presStyleCnt="5"/>
      <dgm:spPr/>
      <dgm:t>
        <a:bodyPr/>
        <a:lstStyle/>
        <a:p>
          <a:endParaRPr lang="en-US"/>
        </a:p>
      </dgm:t>
    </dgm:pt>
    <dgm:pt modelId="{DD87939C-A03A-4C86-9654-8F6BE73794E8}" type="pres">
      <dgm:prSet presAssocID="{064B4135-2876-41FB-9D41-485600100FA8}" presName="dummy" presStyleCnt="0"/>
      <dgm:spPr/>
    </dgm:pt>
    <dgm:pt modelId="{A18425BA-2236-43D3-BD2F-596CCF7508E4}" type="pres">
      <dgm:prSet presAssocID="{064B4135-2876-41FB-9D41-485600100FA8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EBC66-A986-4BDE-ADD0-42794B91D707}" type="pres">
      <dgm:prSet presAssocID="{522E05A7-921A-480F-906F-0D56D05C8E8A}" presName="sibTrans" presStyleLbl="node1" presStyleIdx="2" presStyleCnt="5" custLinFactNeighborX="197" custLinFactNeighborY="-1034"/>
      <dgm:spPr/>
      <dgm:t>
        <a:bodyPr/>
        <a:lstStyle/>
        <a:p>
          <a:endParaRPr lang="en-US"/>
        </a:p>
      </dgm:t>
    </dgm:pt>
    <dgm:pt modelId="{D13E1982-0D96-4E29-BB76-2F2ED62A44A1}" type="pres">
      <dgm:prSet presAssocID="{08ADFE18-3032-426C-9867-ECBD3EAF281F}" presName="dummy" presStyleCnt="0"/>
      <dgm:spPr/>
    </dgm:pt>
    <dgm:pt modelId="{EBB2C34F-27E4-4104-AE24-66E3F27B5A67}" type="pres">
      <dgm:prSet presAssocID="{08ADFE18-3032-426C-9867-ECBD3EAF281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E7291-2367-4933-9012-C252AA2CB05E}" type="pres">
      <dgm:prSet presAssocID="{361D778D-64D5-4B4D-9A94-4FB63709D3A4}" presName="sibTrans" presStyleLbl="node1" presStyleIdx="3" presStyleCnt="5"/>
      <dgm:spPr/>
      <dgm:t>
        <a:bodyPr/>
        <a:lstStyle/>
        <a:p>
          <a:endParaRPr lang="en-US"/>
        </a:p>
      </dgm:t>
    </dgm:pt>
    <dgm:pt modelId="{46C83C49-4FAF-42D3-9E04-36FDF19309FE}" type="pres">
      <dgm:prSet presAssocID="{3817F166-67DE-4C24-A535-3197BA085C38}" presName="dummy" presStyleCnt="0"/>
      <dgm:spPr/>
    </dgm:pt>
    <dgm:pt modelId="{6D0BCAD1-91DB-408A-87AC-627D09A62846}" type="pres">
      <dgm:prSet presAssocID="{3817F166-67DE-4C24-A535-3197BA085C3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656F7-4621-4242-87B0-0B4275892B2E}" type="pres">
      <dgm:prSet presAssocID="{E0259B24-ECD1-4CF4-BCA9-62FB1CA04499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0F3D38D-744F-402A-910C-CCB9F7D05A38}" type="presOf" srcId="{65501FFF-9587-4179-A66B-3B925F787920}" destId="{B78C9420-D0E2-483F-B708-E04607968CD2}" srcOrd="0" destOrd="0" presId="urn:microsoft.com/office/officeart/2005/8/layout/cycle1"/>
    <dgm:cxn modelId="{B4AD74E5-07A7-4D49-B5E3-07F03988D78F}" srcId="{B0AEA664-75A3-4F8B-89D7-0E1F915D0A60}" destId="{2EA621B4-A627-4B37-AADB-1A3880B65E49}" srcOrd="0" destOrd="0" parTransId="{73F24A2A-A4C8-44A8-9782-F8517B127AA1}" sibTransId="{D490CE23-E55B-421E-AAB9-4A6ADEDB6227}"/>
    <dgm:cxn modelId="{BE2BE4DF-C3E2-43B7-84BB-75D7F9C1BDE6}" type="presOf" srcId="{6365354A-842A-4781-B8E8-3C263FCE9187}" destId="{B98478CA-E63D-4120-ABE0-7B6F92111D59}" srcOrd="0" destOrd="0" presId="urn:microsoft.com/office/officeart/2005/8/layout/cycle1"/>
    <dgm:cxn modelId="{19FE48AF-407D-4683-AB9A-B6004C2FE53C}" type="presOf" srcId="{B0AEA664-75A3-4F8B-89D7-0E1F915D0A60}" destId="{E024C358-A1A3-4D44-93F6-5F980F44D7EB}" srcOrd="0" destOrd="0" presId="urn:microsoft.com/office/officeart/2005/8/layout/cycle1"/>
    <dgm:cxn modelId="{F60E8473-EF43-4F2B-9363-91F6EA037189}" type="presOf" srcId="{D490CE23-E55B-421E-AAB9-4A6ADEDB6227}" destId="{FEA837B3-2D9B-45C1-9D7C-31974BD3F1E2}" srcOrd="0" destOrd="0" presId="urn:microsoft.com/office/officeart/2005/8/layout/cycle1"/>
    <dgm:cxn modelId="{73698A1D-D5F5-4FF2-A346-CBDD17BCFCE8}" type="presOf" srcId="{3817F166-67DE-4C24-A535-3197BA085C38}" destId="{6D0BCAD1-91DB-408A-87AC-627D09A62846}" srcOrd="0" destOrd="0" presId="urn:microsoft.com/office/officeart/2005/8/layout/cycle1"/>
    <dgm:cxn modelId="{CEDDBB3E-7843-4945-B3B2-42ED0CB00A80}" srcId="{B0AEA664-75A3-4F8B-89D7-0E1F915D0A60}" destId="{3817F166-67DE-4C24-A535-3197BA085C38}" srcOrd="4" destOrd="0" parTransId="{5AFCD06B-D36B-4B02-9CBC-C1AAB8826ED9}" sibTransId="{E0259B24-ECD1-4CF4-BCA9-62FB1CA04499}"/>
    <dgm:cxn modelId="{0756BD51-67F5-42F6-B5F0-D764EB6EFC90}" type="presOf" srcId="{522E05A7-921A-480F-906F-0D56D05C8E8A}" destId="{3F7EBC66-A986-4BDE-ADD0-42794B91D707}" srcOrd="0" destOrd="0" presId="urn:microsoft.com/office/officeart/2005/8/layout/cycle1"/>
    <dgm:cxn modelId="{8C924673-8738-4DA5-9938-E0D63C34A2DF}" type="presOf" srcId="{064B4135-2876-41FB-9D41-485600100FA8}" destId="{A18425BA-2236-43D3-BD2F-596CCF7508E4}" srcOrd="0" destOrd="0" presId="urn:microsoft.com/office/officeart/2005/8/layout/cycle1"/>
    <dgm:cxn modelId="{866E1312-B643-42B1-BF07-D70D41D4C4B6}" type="presOf" srcId="{08ADFE18-3032-426C-9867-ECBD3EAF281F}" destId="{EBB2C34F-27E4-4104-AE24-66E3F27B5A67}" srcOrd="0" destOrd="0" presId="urn:microsoft.com/office/officeart/2005/8/layout/cycle1"/>
    <dgm:cxn modelId="{34F094CA-52E0-40E3-A92A-6028F58CE5BA}" srcId="{B0AEA664-75A3-4F8B-89D7-0E1F915D0A60}" destId="{064B4135-2876-41FB-9D41-485600100FA8}" srcOrd="2" destOrd="0" parTransId="{5808A86E-4A53-4881-AD8E-A7BBEBF98865}" sibTransId="{522E05A7-921A-480F-906F-0D56D05C8E8A}"/>
    <dgm:cxn modelId="{E3D621D2-F1C7-44C2-A804-FE7C56F1989A}" type="presOf" srcId="{361D778D-64D5-4B4D-9A94-4FB63709D3A4}" destId="{53EE7291-2367-4933-9012-C252AA2CB05E}" srcOrd="0" destOrd="0" presId="urn:microsoft.com/office/officeart/2005/8/layout/cycle1"/>
    <dgm:cxn modelId="{C3F5038A-FC28-43EF-8B98-B6373C7C0BA1}" type="presOf" srcId="{2EA621B4-A627-4B37-AADB-1A3880B65E49}" destId="{C5B4A9E8-05FF-4D6E-8F37-D706F117FB6A}" srcOrd="0" destOrd="0" presId="urn:microsoft.com/office/officeart/2005/8/layout/cycle1"/>
    <dgm:cxn modelId="{3D8E3333-EBC7-4227-803D-B8FD2404B456}" srcId="{B0AEA664-75A3-4F8B-89D7-0E1F915D0A60}" destId="{65501FFF-9587-4179-A66B-3B925F787920}" srcOrd="1" destOrd="0" parTransId="{DFA80798-037B-42E2-A890-E5F79F4631CF}" sibTransId="{6365354A-842A-4781-B8E8-3C263FCE9187}"/>
    <dgm:cxn modelId="{51100B18-BE2D-4374-AE72-C0F7F09058CB}" srcId="{B0AEA664-75A3-4F8B-89D7-0E1F915D0A60}" destId="{08ADFE18-3032-426C-9867-ECBD3EAF281F}" srcOrd="3" destOrd="0" parTransId="{2EBA28BA-D526-4426-86D6-D0F4E368D3D0}" sibTransId="{361D778D-64D5-4B4D-9A94-4FB63709D3A4}"/>
    <dgm:cxn modelId="{E0CCC6C1-E7C6-4753-B4E8-D4AB2F9813E4}" type="presOf" srcId="{E0259B24-ECD1-4CF4-BCA9-62FB1CA04499}" destId="{AEA656F7-4621-4242-87B0-0B4275892B2E}" srcOrd="0" destOrd="0" presId="urn:microsoft.com/office/officeart/2005/8/layout/cycle1"/>
    <dgm:cxn modelId="{E9262B28-CC31-4A32-8B2C-250679B20DD1}" type="presParOf" srcId="{E024C358-A1A3-4D44-93F6-5F980F44D7EB}" destId="{B2DABA14-D44A-476E-84FC-4786ABCA1DA1}" srcOrd="0" destOrd="0" presId="urn:microsoft.com/office/officeart/2005/8/layout/cycle1"/>
    <dgm:cxn modelId="{7420D4DC-D466-4786-BC15-1B5E24897577}" type="presParOf" srcId="{E024C358-A1A3-4D44-93F6-5F980F44D7EB}" destId="{C5B4A9E8-05FF-4D6E-8F37-D706F117FB6A}" srcOrd="1" destOrd="0" presId="urn:microsoft.com/office/officeart/2005/8/layout/cycle1"/>
    <dgm:cxn modelId="{001FDC9D-FBFA-4BC8-ABA6-F33E5442254F}" type="presParOf" srcId="{E024C358-A1A3-4D44-93F6-5F980F44D7EB}" destId="{FEA837B3-2D9B-45C1-9D7C-31974BD3F1E2}" srcOrd="2" destOrd="0" presId="urn:microsoft.com/office/officeart/2005/8/layout/cycle1"/>
    <dgm:cxn modelId="{25BCC988-7CEC-451D-8B4A-50D4AC2DB57F}" type="presParOf" srcId="{E024C358-A1A3-4D44-93F6-5F980F44D7EB}" destId="{B5ED3E81-32B4-4E66-98E3-A76B8674F314}" srcOrd="3" destOrd="0" presId="urn:microsoft.com/office/officeart/2005/8/layout/cycle1"/>
    <dgm:cxn modelId="{ADD84AEA-5392-4DF9-8A69-E4EF7348377F}" type="presParOf" srcId="{E024C358-A1A3-4D44-93F6-5F980F44D7EB}" destId="{B78C9420-D0E2-483F-B708-E04607968CD2}" srcOrd="4" destOrd="0" presId="urn:microsoft.com/office/officeart/2005/8/layout/cycle1"/>
    <dgm:cxn modelId="{53BBCBFA-57BA-4D1B-A451-D8FC5F0CBACD}" type="presParOf" srcId="{E024C358-A1A3-4D44-93F6-5F980F44D7EB}" destId="{B98478CA-E63D-4120-ABE0-7B6F92111D59}" srcOrd="5" destOrd="0" presId="urn:microsoft.com/office/officeart/2005/8/layout/cycle1"/>
    <dgm:cxn modelId="{0A2F6FAE-E685-428C-9BF7-AD809AD6643A}" type="presParOf" srcId="{E024C358-A1A3-4D44-93F6-5F980F44D7EB}" destId="{DD87939C-A03A-4C86-9654-8F6BE73794E8}" srcOrd="6" destOrd="0" presId="urn:microsoft.com/office/officeart/2005/8/layout/cycle1"/>
    <dgm:cxn modelId="{74BD0266-F77C-4DC2-808C-962ABC1F8D88}" type="presParOf" srcId="{E024C358-A1A3-4D44-93F6-5F980F44D7EB}" destId="{A18425BA-2236-43D3-BD2F-596CCF7508E4}" srcOrd="7" destOrd="0" presId="urn:microsoft.com/office/officeart/2005/8/layout/cycle1"/>
    <dgm:cxn modelId="{50B20E23-0058-488E-AD34-994C1A5214DB}" type="presParOf" srcId="{E024C358-A1A3-4D44-93F6-5F980F44D7EB}" destId="{3F7EBC66-A986-4BDE-ADD0-42794B91D707}" srcOrd="8" destOrd="0" presId="urn:microsoft.com/office/officeart/2005/8/layout/cycle1"/>
    <dgm:cxn modelId="{E8BA6842-9D94-4FE8-A2F6-C5A226C78058}" type="presParOf" srcId="{E024C358-A1A3-4D44-93F6-5F980F44D7EB}" destId="{D13E1982-0D96-4E29-BB76-2F2ED62A44A1}" srcOrd="9" destOrd="0" presId="urn:microsoft.com/office/officeart/2005/8/layout/cycle1"/>
    <dgm:cxn modelId="{CB252AF2-ACCE-49AF-AA1C-FB028F2091E5}" type="presParOf" srcId="{E024C358-A1A3-4D44-93F6-5F980F44D7EB}" destId="{EBB2C34F-27E4-4104-AE24-66E3F27B5A67}" srcOrd="10" destOrd="0" presId="urn:microsoft.com/office/officeart/2005/8/layout/cycle1"/>
    <dgm:cxn modelId="{B510F405-4FD3-4491-9479-AE4AFB2BDD67}" type="presParOf" srcId="{E024C358-A1A3-4D44-93F6-5F980F44D7EB}" destId="{53EE7291-2367-4933-9012-C252AA2CB05E}" srcOrd="11" destOrd="0" presId="urn:microsoft.com/office/officeart/2005/8/layout/cycle1"/>
    <dgm:cxn modelId="{89637808-162D-407D-BE9F-3C68CBA98E3D}" type="presParOf" srcId="{E024C358-A1A3-4D44-93F6-5F980F44D7EB}" destId="{46C83C49-4FAF-42D3-9E04-36FDF19309FE}" srcOrd="12" destOrd="0" presId="urn:microsoft.com/office/officeart/2005/8/layout/cycle1"/>
    <dgm:cxn modelId="{26EE05C8-1CA4-4459-B6D9-E6B5521F6389}" type="presParOf" srcId="{E024C358-A1A3-4D44-93F6-5F980F44D7EB}" destId="{6D0BCAD1-91DB-408A-87AC-627D09A62846}" srcOrd="13" destOrd="0" presId="urn:microsoft.com/office/officeart/2005/8/layout/cycle1"/>
    <dgm:cxn modelId="{69315B02-226E-433F-860B-B2CEE7972DE7}" type="presParOf" srcId="{E024C358-A1A3-4D44-93F6-5F980F44D7EB}" destId="{AEA656F7-4621-4242-87B0-0B4275892B2E}" srcOrd="14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77D19-5956-4B20-BA68-04625844B8FB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B19A5-3B21-4C82-98E3-593D6DE57FEE}">
      <dgm:prSet phldrT="[Text]"/>
      <dgm:spPr/>
      <dgm:t>
        <a:bodyPr/>
        <a:lstStyle/>
        <a:p>
          <a:r>
            <a:rPr lang="en-IE" dirty="0" smtClean="0"/>
            <a:t>Left</a:t>
          </a:r>
          <a:endParaRPr lang="en-US" dirty="0"/>
        </a:p>
      </dgm:t>
    </dgm:pt>
    <dgm:pt modelId="{3FD0F51D-C6C3-46C4-ADC4-26AEE2F961A6}" type="parTrans" cxnId="{FE376AE3-4AD0-4BED-A301-873CD54DFB07}">
      <dgm:prSet/>
      <dgm:spPr/>
      <dgm:t>
        <a:bodyPr/>
        <a:lstStyle/>
        <a:p>
          <a:endParaRPr lang="en-US"/>
        </a:p>
      </dgm:t>
    </dgm:pt>
    <dgm:pt modelId="{AB701B5A-9791-4635-BF29-21D7B90A2825}" type="sibTrans" cxnId="{FE376AE3-4AD0-4BED-A301-873CD54DFB07}">
      <dgm:prSet/>
      <dgm:spPr/>
      <dgm:t>
        <a:bodyPr/>
        <a:lstStyle/>
        <a:p>
          <a:endParaRPr lang="en-US"/>
        </a:p>
      </dgm:t>
    </dgm:pt>
    <dgm:pt modelId="{99786AD4-8082-4666-BA2C-D899F63A19EB}">
      <dgm:prSet phldrT="[Text]"/>
      <dgm:spPr/>
      <dgm:t>
        <a:bodyPr/>
        <a:lstStyle/>
        <a:p>
          <a:r>
            <a:rPr lang="en-IE" dirty="0" smtClean="0"/>
            <a:t>Right</a:t>
          </a:r>
          <a:endParaRPr lang="en-US" dirty="0"/>
        </a:p>
      </dgm:t>
    </dgm:pt>
    <dgm:pt modelId="{044747F5-390A-4CB8-A00A-1A4F1B790BB2}" type="parTrans" cxnId="{2012EB7A-F57B-4464-B77C-B15814608771}">
      <dgm:prSet/>
      <dgm:spPr/>
      <dgm:t>
        <a:bodyPr/>
        <a:lstStyle/>
        <a:p>
          <a:endParaRPr lang="en-US"/>
        </a:p>
      </dgm:t>
    </dgm:pt>
    <dgm:pt modelId="{3B0E0766-F266-4DEE-95E1-9B6798535EC6}" type="sibTrans" cxnId="{2012EB7A-F57B-4464-B77C-B15814608771}">
      <dgm:prSet/>
      <dgm:spPr/>
      <dgm:t>
        <a:bodyPr/>
        <a:lstStyle/>
        <a:p>
          <a:endParaRPr lang="en-US"/>
        </a:p>
      </dgm:t>
    </dgm:pt>
    <dgm:pt modelId="{B56A387C-73F9-4829-AC55-BC315FE1EA7D}" type="pres">
      <dgm:prSet presAssocID="{4E777D19-5956-4B20-BA68-04625844B8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98FBFF-61B1-4300-BC16-9A23C5353670}" type="pres">
      <dgm:prSet presAssocID="{A16B19A5-3B21-4C82-98E3-593D6DE57FE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F344E-C000-441F-BD7D-C6016B831195}" type="pres">
      <dgm:prSet presAssocID="{99786AD4-8082-4666-BA2C-D899F63A19E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76AE3-4AD0-4BED-A301-873CD54DFB07}" srcId="{4E777D19-5956-4B20-BA68-04625844B8FB}" destId="{A16B19A5-3B21-4C82-98E3-593D6DE57FEE}" srcOrd="0" destOrd="0" parTransId="{3FD0F51D-C6C3-46C4-ADC4-26AEE2F961A6}" sibTransId="{AB701B5A-9791-4635-BF29-21D7B90A2825}"/>
    <dgm:cxn modelId="{2047B9B2-822A-4340-A27E-2AB133B7187E}" type="presOf" srcId="{A16B19A5-3B21-4C82-98E3-593D6DE57FEE}" destId="{C898FBFF-61B1-4300-BC16-9A23C5353670}" srcOrd="0" destOrd="0" presId="urn:microsoft.com/office/officeart/2005/8/layout/arrow1"/>
    <dgm:cxn modelId="{96E615E0-7397-4995-B459-1C8D9950D373}" type="presOf" srcId="{4E777D19-5956-4B20-BA68-04625844B8FB}" destId="{B56A387C-73F9-4829-AC55-BC315FE1EA7D}" srcOrd="0" destOrd="0" presId="urn:microsoft.com/office/officeart/2005/8/layout/arrow1"/>
    <dgm:cxn modelId="{2012EB7A-F57B-4464-B77C-B15814608771}" srcId="{4E777D19-5956-4B20-BA68-04625844B8FB}" destId="{99786AD4-8082-4666-BA2C-D899F63A19EB}" srcOrd="1" destOrd="0" parTransId="{044747F5-390A-4CB8-A00A-1A4F1B790BB2}" sibTransId="{3B0E0766-F266-4DEE-95E1-9B6798535EC6}"/>
    <dgm:cxn modelId="{DCDB18BD-1E60-4DB0-8238-52CF4774AC29}" type="presOf" srcId="{99786AD4-8082-4666-BA2C-D899F63A19EB}" destId="{C16F344E-C000-441F-BD7D-C6016B831195}" srcOrd="0" destOrd="0" presId="urn:microsoft.com/office/officeart/2005/8/layout/arrow1"/>
    <dgm:cxn modelId="{9B3AEAEC-5E9A-4FA3-AD1A-8DCB7D8D45A3}" type="presParOf" srcId="{B56A387C-73F9-4829-AC55-BC315FE1EA7D}" destId="{C898FBFF-61B1-4300-BC16-9A23C5353670}" srcOrd="0" destOrd="0" presId="urn:microsoft.com/office/officeart/2005/8/layout/arrow1"/>
    <dgm:cxn modelId="{7FC9C31D-8658-43F5-A71C-F4DE82C7FAF9}" type="presParOf" srcId="{B56A387C-73F9-4829-AC55-BC315FE1EA7D}" destId="{C16F344E-C000-441F-BD7D-C6016B831195}" srcOrd="1" destOrd="0" presId="urn:microsoft.com/office/officeart/2005/8/layout/arrow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HOST INTERFACE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Student:	Thomas Flynn</a:t>
            </a:r>
          </a:p>
          <a:p>
            <a:r>
              <a:rPr lang="en-IE" dirty="0" smtClean="0"/>
              <a:t>Supervisor:	Brian O’ Shea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BEng. Hons. Computer And Electronic Engineering, GMIT</a:t>
            </a:r>
            <a:endParaRPr lang="en-IE" sz="1400" i="1" dirty="0"/>
          </a:p>
        </p:txBody>
      </p:sp>
      <p:pic>
        <p:nvPicPr>
          <p:cNvPr id="1026" name="Picture 2" descr="C:\year 5\Project presentation\pics\gmit-logo-2012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1379" y="4784"/>
            <a:ext cx="2105919" cy="660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Cloud based service </a:t>
            </a:r>
            <a:r>
              <a:rPr lang="en-US" dirty="0" smtClean="0"/>
              <a:t>(</a:t>
            </a:r>
            <a:r>
              <a:rPr lang="en-US" dirty="0" err="1" smtClean="0"/>
              <a:t>DBaaS</a:t>
            </a:r>
            <a:r>
              <a:rPr lang="en-US" dirty="0" smtClean="0"/>
              <a:t>)</a:t>
            </a:r>
          </a:p>
          <a:p>
            <a:endParaRPr lang="en-IE" dirty="0" smtClean="0"/>
          </a:p>
          <a:p>
            <a:r>
              <a:rPr lang="en-US" dirty="0" smtClean="0"/>
              <a:t>Special version of Microsoft SQL Server as its backend.</a:t>
            </a:r>
          </a:p>
          <a:p>
            <a:endParaRPr lang="en-IE" dirty="0" smtClean="0"/>
          </a:p>
          <a:p>
            <a:r>
              <a:rPr lang="en-US" dirty="0" smtClean="0"/>
              <a:t>XML based format for data transfer.</a:t>
            </a:r>
          </a:p>
          <a:p>
            <a:endParaRPr lang="en-IE" dirty="0" smtClean="0"/>
          </a:p>
          <a:p>
            <a:r>
              <a:rPr lang="en-US" dirty="0" smtClean="0"/>
              <a:t>T-SQL as the query language.</a:t>
            </a:r>
          </a:p>
          <a:p>
            <a:endParaRPr lang="en-IE" dirty="0" smtClean="0"/>
          </a:p>
          <a:p>
            <a:r>
              <a:rPr lang="en-US" dirty="0" smtClean="0"/>
              <a:t>Tabular Data Stream (TDS) as the protocol to access the service over the Internet.</a:t>
            </a:r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Minimum Driver Version: </a:t>
            </a:r>
            <a:r>
              <a:rPr lang="en-US" dirty="0" smtClean="0"/>
              <a:t>Microsoft JDBC Driver 4.0</a:t>
            </a:r>
            <a:endParaRPr lang="en-IE" dirty="0" smtClean="0"/>
          </a:p>
          <a:p>
            <a:r>
              <a:rPr lang="en-US" b="1" dirty="0" smtClean="0"/>
              <a:t>Driver</a:t>
            </a:r>
            <a:r>
              <a:rPr lang="en-US" dirty="0" smtClean="0"/>
              <a:t> = </a:t>
            </a:r>
            <a:r>
              <a:rPr lang="en-US" dirty="0" err="1" smtClean="0"/>
              <a:t>com.microsoft.sqlserver.jdbc.SQLServerDriver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Server</a:t>
            </a:r>
            <a:r>
              <a:rPr lang="en-US" dirty="0" smtClean="0"/>
              <a:t>= </a:t>
            </a:r>
            <a:r>
              <a:rPr lang="en-US" dirty="0" err="1" smtClean="0"/>
              <a:t>jdbc:sqlserver</a:t>
            </a:r>
            <a:r>
              <a:rPr lang="en-US" dirty="0" smtClean="0"/>
              <a:t>://muzikhostserver.database.windows.net:1433;" </a:t>
            </a:r>
          </a:p>
          <a:p>
            <a:r>
              <a:rPr lang="en-US" b="1" dirty="0" smtClean="0"/>
              <a:t>Database </a:t>
            </a:r>
            <a:r>
              <a:rPr lang="en-US" dirty="0" smtClean="0"/>
              <a:t>= FYP</a:t>
            </a:r>
          </a:p>
          <a:p>
            <a:r>
              <a:rPr lang="en-US" b="1" dirty="0" smtClean="0"/>
              <a:t>User</a:t>
            </a:r>
            <a:r>
              <a:rPr lang="en-US" dirty="0" smtClean="0"/>
              <a:t> = thomas11811@muzikhostserver</a:t>
            </a:r>
          </a:p>
          <a:p>
            <a:r>
              <a:rPr lang="en-IE" b="1" dirty="0" smtClean="0"/>
              <a:t>Password = </a:t>
            </a:r>
            <a:r>
              <a:rPr lang="en-US" dirty="0" smtClean="0"/>
              <a:t>Zqlllx$8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year 5\Project presentation\pics\Azure\visualstudio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5312" y="4300521"/>
            <a:ext cx="3702393" cy="24146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81150"/>
            <a:ext cx="7615262" cy="4873752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  <p:pic>
        <p:nvPicPr>
          <p:cNvPr id="1026" name="Picture 2" descr="C:\year 5\Project presentation\pics\Azure\dbOver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81624"/>
            <a:ext cx="2191630" cy="3276376"/>
          </a:xfrm>
          <a:prstGeom prst="rect">
            <a:avLst/>
          </a:prstGeom>
          <a:noFill/>
        </p:spPr>
      </p:pic>
      <p:pic>
        <p:nvPicPr>
          <p:cNvPr id="1029" name="Picture 5" descr="C:\year 5\Project presentation\pics\Azure\portal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88" y="1485018"/>
            <a:ext cx="8634772" cy="165251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983604" y="2870835"/>
            <a:ext cx="795353" cy="223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650714" y="4012402"/>
            <a:ext cx="361948" cy="19527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8332" y="35975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2999" y="4314825"/>
            <a:ext cx="30746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 rot="5400000" flipH="1" flipV="1">
            <a:off x="6011946" y="3202541"/>
            <a:ext cx="477205" cy="2614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1179" y="2867016"/>
            <a:ext cx="821995" cy="21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rot="10800000">
            <a:off x="2232178" y="3086100"/>
            <a:ext cx="1052043" cy="7239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4107180"/>
            <a:ext cx="1531620" cy="11353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43240" y="378619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Database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86362" y="5097780"/>
            <a:ext cx="825818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3" name="Rectangle 42"/>
          <p:cNvSpPr/>
          <p:nvPr/>
        </p:nvSpPr>
        <p:spPr>
          <a:xfrm>
            <a:off x="5340350" y="6445250"/>
            <a:ext cx="1936749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4" name="Rectangle 43"/>
          <p:cNvSpPr/>
          <p:nvPr/>
        </p:nvSpPr>
        <p:spPr>
          <a:xfrm>
            <a:off x="777239" y="3678555"/>
            <a:ext cx="1327785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5" name="Rectangle 44"/>
          <p:cNvSpPr/>
          <p:nvPr/>
        </p:nvSpPr>
        <p:spPr>
          <a:xfrm>
            <a:off x="357213" y="5181600"/>
            <a:ext cx="2157387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6" name="Rectangle 45"/>
          <p:cNvSpPr/>
          <p:nvPr/>
        </p:nvSpPr>
        <p:spPr>
          <a:xfrm>
            <a:off x="5340693" y="6172200"/>
            <a:ext cx="1930057" cy="212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7" name="Straight Arrow Connector 46"/>
          <p:cNvCxnSpPr>
            <a:stCxn id="45" idx="3"/>
            <a:endCxn id="43" idx="1"/>
          </p:cNvCxnSpPr>
          <p:nvPr/>
        </p:nvCxnSpPr>
        <p:spPr>
          <a:xfrm>
            <a:off x="2514600" y="5307330"/>
            <a:ext cx="2825750" cy="124587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  <a:endCxn id="46" idx="1"/>
          </p:cNvCxnSpPr>
          <p:nvPr/>
        </p:nvCxnSpPr>
        <p:spPr>
          <a:xfrm>
            <a:off x="2105024" y="3777615"/>
            <a:ext cx="3235669" cy="25006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99960" y="1501140"/>
            <a:ext cx="1440180" cy="228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 </a:t>
            </a:r>
            <a:r>
              <a:rPr lang="en-IE" b="1" dirty="0" smtClean="0"/>
              <a:t>Music Host - Login Screen</a:t>
            </a:r>
            <a:endParaRPr lang="en-US" b="1" dirty="0"/>
          </a:p>
        </p:txBody>
      </p:sp>
      <p:pic>
        <p:nvPicPr>
          <p:cNvPr id="2051" name="Picture 3" descr="C:\year 5\Project presentation\pics\FX\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104040" cy="2071702"/>
          </a:xfrm>
          <a:prstGeom prst="rect">
            <a:avLst/>
          </a:prstGeom>
          <a:noFill/>
        </p:spPr>
      </p:pic>
      <p:pic>
        <p:nvPicPr>
          <p:cNvPr id="2052" name="Picture 4" descr="C:\year 5\Project presentation\pics\FX\logi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3357586" cy="1754168"/>
          </a:xfrm>
          <a:prstGeom prst="rect">
            <a:avLst/>
          </a:prstGeom>
          <a:noFill/>
        </p:spPr>
      </p:pic>
      <p:pic>
        <p:nvPicPr>
          <p:cNvPr id="2053" name="Picture 5" descr="C:\year 5\Project presentation\pics\FX\log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415863" cy="17147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376612" y="2828927"/>
            <a:ext cx="2005012" cy="3079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1928802"/>
            <a:ext cx="1785950" cy="8572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Login Credentials</a:t>
            </a:r>
          </a:p>
        </p:txBody>
      </p:sp>
      <p:cxnSp>
        <p:nvCxnSpPr>
          <p:cNvPr id="12" name="Straight Arrow Connector 11"/>
          <p:cNvCxnSpPr>
            <a:endCxn id="22" idx="3"/>
          </p:cNvCxnSpPr>
          <p:nvPr/>
        </p:nvCxnSpPr>
        <p:spPr>
          <a:xfrm rot="10800000" flipV="1">
            <a:off x="5753100" y="2571743"/>
            <a:ext cx="890603" cy="4119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22859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Button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4486" y="2833688"/>
            <a:ext cx="328613" cy="300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 24"/>
          <p:cNvSpPr/>
          <p:nvPr/>
        </p:nvSpPr>
        <p:spPr>
          <a:xfrm>
            <a:off x="2520949" y="2495549"/>
            <a:ext cx="384175" cy="371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1950720" y="2681287"/>
            <a:ext cx="570229" cy="9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3574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Success/Fail</a:t>
            </a:r>
          </a:p>
          <a:p>
            <a:r>
              <a:rPr lang="en-IE" sz="1400" b="1" i="1" dirty="0" smtClean="0"/>
              <a:t>Animation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4810" y="42481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Fail </a:t>
            </a:r>
          </a:p>
          <a:p>
            <a:r>
              <a:rPr lang="en-IE" sz="1400" b="1" i="1" dirty="0" smtClean="0"/>
              <a:t>Animation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7712" y="42529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Success</a:t>
            </a:r>
          </a:p>
          <a:p>
            <a:r>
              <a:rPr lang="en-IE" sz="1400" b="1" i="1" dirty="0" smtClean="0"/>
              <a:t>Animation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5650" y="5551502"/>
            <a:ext cx="387375" cy="36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 36"/>
          <p:cNvSpPr/>
          <p:nvPr/>
        </p:nvSpPr>
        <p:spPr>
          <a:xfrm>
            <a:off x="5107781" y="5700713"/>
            <a:ext cx="342900" cy="328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16200000" flipH="1">
            <a:off x="727848" y="5130012"/>
            <a:ext cx="836618" cy="63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587721" y="5188739"/>
            <a:ext cx="939152" cy="1019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year 5\Project presentation\pics\FX\ma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072362" cy="35493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Music Host - Main Screen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23932" y="230886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787775" y="5530850"/>
            <a:ext cx="936626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852" y="2000240"/>
            <a:ext cx="357190" cy="28575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628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Play, Skip, Add, Buttons</a:t>
            </a:r>
            <a:endParaRPr lang="en-IE" sz="1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9748" y="16573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Logout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8662" y="5357826"/>
            <a:ext cx="642942" cy="4286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665134" y="62780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Button</a:t>
            </a: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rot="5400000" flipH="1" flipV="1">
            <a:off x="997569" y="6025523"/>
            <a:ext cx="491632" cy="1349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rot="5400000" flipH="1" flipV="1">
            <a:off x="4018757" y="6049169"/>
            <a:ext cx="466725" cy="793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6925" y="3390900"/>
            <a:ext cx="107950" cy="21272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537207" y="5893611"/>
            <a:ext cx="785024" cy="7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89924" y="629604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Volume Control</a:t>
            </a:r>
            <a:endParaRPr lang="en-IE" sz="14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7386638" y="5357813"/>
            <a:ext cx="590550" cy="4405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7430314" y="6072206"/>
            <a:ext cx="570710" cy="794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45680" y="62871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Start Button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8906" y="5534025"/>
            <a:ext cx="1035844" cy="1166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94003" y="5968999"/>
            <a:ext cx="614346" cy="474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782" y="626998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</a:t>
            </a:r>
          </a:p>
          <a:p>
            <a:r>
              <a:rPr lang="en-IE" sz="1400" b="1" i="1" dirty="0" smtClean="0"/>
              <a:t> Progress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33799" y="3117057"/>
            <a:ext cx="1023939" cy="102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1" name="Rectangle 90"/>
          <p:cNvSpPr/>
          <p:nvPr/>
        </p:nvSpPr>
        <p:spPr>
          <a:xfrm>
            <a:off x="3971926" y="2743199"/>
            <a:ext cx="565149" cy="2190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2" name="Rectangle 91"/>
          <p:cNvSpPr/>
          <p:nvPr/>
        </p:nvSpPr>
        <p:spPr>
          <a:xfrm>
            <a:off x="4130676" y="2471731"/>
            <a:ext cx="247649" cy="233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>
          <a:xfrm rot="16200000" flipH="1">
            <a:off x="4050510" y="2267739"/>
            <a:ext cx="40798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>
            <a:off x="3003550" y="2114550"/>
            <a:ext cx="968376" cy="738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0" idx="3"/>
          </p:cNvCxnSpPr>
          <p:nvPr/>
        </p:nvCxnSpPr>
        <p:spPr>
          <a:xfrm rot="10800000" flipV="1">
            <a:off x="4757738" y="2070100"/>
            <a:ext cx="1147762" cy="10981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0" y="2320925"/>
            <a:ext cx="558800" cy="279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6" name="Straight Arrow Connector 105"/>
          <p:cNvCxnSpPr>
            <a:stCxn id="28" idx="2"/>
            <a:endCxn id="105" idx="0"/>
          </p:cNvCxnSpPr>
          <p:nvPr/>
        </p:nvCxnSpPr>
        <p:spPr>
          <a:xfrm rot="16200000" flipH="1">
            <a:off x="7507943" y="2139018"/>
            <a:ext cx="355800" cy="80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68944" y="180973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Time Slider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643306" y="157161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 Animation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54244" y="18287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2910" y="17144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Host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C:\year 5\Project presentation\pics\FX\step edit\ste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8" y="2352675"/>
            <a:ext cx="7013676" cy="34337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 Music Host </a:t>
            </a:r>
            <a:br>
              <a:rPr lang="en-IE" b="1" dirty="0" smtClean="0"/>
            </a:br>
            <a:r>
              <a:rPr lang="en-IE" b="1" dirty="0" smtClean="0"/>
              <a:t>Use Case – Setup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04862" y="238918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stCxn id="173" idx="2"/>
            <a:endCxn id="5" idx="0"/>
          </p:cNvCxnSpPr>
          <p:nvPr/>
        </p:nvCxnSpPr>
        <p:spPr>
          <a:xfrm rot="5400000">
            <a:off x="1643544" y="2169098"/>
            <a:ext cx="437224" cy="29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4400" y="5265420"/>
            <a:ext cx="670560" cy="4876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607220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Enabled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 rot="5400000" flipH="1" flipV="1">
            <a:off x="1072494" y="5895020"/>
            <a:ext cx="319106" cy="35266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4240" y="5288280"/>
            <a:ext cx="624840" cy="472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>
            <a:stCxn id="71" idx="0"/>
            <a:endCxn id="57" idx="2"/>
          </p:cNvCxnSpPr>
          <p:nvPr/>
        </p:nvCxnSpPr>
        <p:spPr>
          <a:xfrm rot="5400000" flipH="1" flipV="1">
            <a:off x="7181611" y="5830034"/>
            <a:ext cx="454362" cy="31573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3702" y="621508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Initialized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00463" y="3467100"/>
            <a:ext cx="1009650" cy="18526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4429125" y="5429263"/>
            <a:ext cx="785820" cy="357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00562" y="60007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Selection Populated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Guest Options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80" y="18573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Music Host </a:t>
            </a:r>
            <a:br>
              <a:rPr lang="en-IE" b="1" dirty="0" smtClean="0"/>
            </a:br>
            <a:r>
              <a:rPr lang="en-IE" b="1" dirty="0" smtClean="0"/>
              <a:t> Use Case - Song Added</a:t>
            </a:r>
            <a:endParaRPr lang="en-US" b="1" dirty="0"/>
          </a:p>
        </p:txBody>
      </p:sp>
      <p:pic>
        <p:nvPicPr>
          <p:cNvPr id="4100" name="Picture 4" descr="C:\year 5\Project presentation\pics\FX\Animation edit\an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34" y="1795449"/>
            <a:ext cx="3272326" cy="3970351"/>
          </a:xfrm>
          <a:prstGeom prst="rect">
            <a:avLst/>
          </a:prstGeom>
          <a:noFill/>
        </p:spPr>
      </p:pic>
      <p:pic>
        <p:nvPicPr>
          <p:cNvPr id="4101" name="Picture 5" descr="C:\year 5\Project presentation\pics\FX\Animation edit\anim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42" y="1792269"/>
            <a:ext cx="3483131" cy="38717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38450" y="5302250"/>
            <a:ext cx="533400" cy="45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rot="5400000" flipH="1" flipV="1">
            <a:off x="2714609" y="5895979"/>
            <a:ext cx="533420" cy="24766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10" y="62801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User Clicks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500166" y="3929066"/>
            <a:ext cx="1428760" cy="1428760"/>
          </a:xfrm>
          <a:prstGeom prst="straightConnector1">
            <a:avLst/>
          </a:prstGeom>
          <a:ln w="60325" cap="rnd" cmpd="sng">
            <a:solidFill>
              <a:srgbClr val="002060"/>
            </a:solidFill>
            <a:prstDash val="dash"/>
            <a:headEnd type="oval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9180" y="3482340"/>
            <a:ext cx="434340" cy="3886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/>
          <p:cNvSpPr/>
          <p:nvPr/>
        </p:nvSpPr>
        <p:spPr>
          <a:xfrm>
            <a:off x="5172075" y="1983580"/>
            <a:ext cx="338138" cy="3500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>
            <a:endCxn id="36" idx="0"/>
          </p:cNvCxnSpPr>
          <p:nvPr/>
        </p:nvCxnSpPr>
        <p:spPr>
          <a:xfrm rot="16200000" flipH="1">
            <a:off x="5568953" y="1789102"/>
            <a:ext cx="519116" cy="84133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78481" y="2090727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9" name="Straight Arrow Connector 38"/>
          <p:cNvCxnSpPr>
            <a:endCxn id="31" idx="1"/>
          </p:cNvCxnSpPr>
          <p:nvPr/>
        </p:nvCxnSpPr>
        <p:spPr>
          <a:xfrm>
            <a:off x="4786314" y="1785926"/>
            <a:ext cx="385761" cy="37267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6380" y="12858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added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7620" y="135729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Complete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4024" y="5176839"/>
            <a:ext cx="1514475" cy="1952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5857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 Started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572133" y="5643579"/>
            <a:ext cx="428629" cy="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3571868" y="3357562"/>
          <a:ext cx="142876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368412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</a:t>
            </a:r>
            <a:br>
              <a:rPr lang="en-IE" b="1" dirty="0" smtClean="0"/>
            </a:br>
            <a:r>
              <a:rPr lang="en-IE" b="1" dirty="0" smtClean="0"/>
              <a:t>Use Case - </a:t>
            </a:r>
            <a:br>
              <a:rPr lang="en-IE" b="1" dirty="0" smtClean="0"/>
            </a:br>
            <a:r>
              <a:rPr lang="en-IE" b="1" dirty="0" smtClean="0"/>
              <a:t>Song Skipped / Song Ended</a:t>
            </a:r>
            <a:endParaRPr lang="en-US" b="1" dirty="0"/>
          </a:p>
        </p:txBody>
      </p:sp>
      <p:pic>
        <p:nvPicPr>
          <p:cNvPr id="5122" name="Picture 2" descr="C:\year 5\Project presentation\pics\FX\Animation edit\ani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04195" cy="3643338"/>
          </a:xfrm>
          <a:prstGeom prst="rect">
            <a:avLst/>
          </a:prstGeom>
          <a:noFill/>
        </p:spPr>
      </p:pic>
      <p:pic>
        <p:nvPicPr>
          <p:cNvPr id="5123" name="Picture 3" descr="C:\year 5\Project presentation\pics\FX\Animation edit\anim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2054451" cy="384153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786182" y="3500438"/>
            <a:ext cx="1857388" cy="92869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3929058" y="3429000"/>
            <a:ext cx="1170634" cy="432000"/>
            <a:chOff x="0" y="0"/>
            <a:chExt cx="1170634" cy="43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21920" rIns="0" bIns="1219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200" b="1" dirty="0" smtClean="0"/>
                <a:t>Event Fired</a:t>
              </a:r>
              <a:endParaRPr lang="en-US" sz="12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86446" y="2432050"/>
            <a:ext cx="373054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349240" y="2622550"/>
            <a:ext cx="437206" cy="635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76" y="244982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Circle Moves Up</a:t>
            </a:r>
          </a:p>
        </p:txBody>
      </p: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5372100" y="2118360"/>
            <a:ext cx="849311" cy="11001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1411" y="2154553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3748082" y="193546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Song Plays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7912" y="5463540"/>
            <a:ext cx="1617348" cy="190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422900" y="5556250"/>
            <a:ext cx="755012" cy="25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0492" y="525305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</a:t>
            </a:r>
            <a:r>
              <a:rPr lang="en-IE" sz="1400" b="1" i="1" dirty="0" err="1" smtClean="0"/>
              <a:t>Next</a:t>
            </a:r>
            <a:r>
              <a:rPr lang="en-IE" sz="1400" b="1" i="1" dirty="0" smtClean="0"/>
              <a:t> Song Downloads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year 5\Project presentation\pics\FX\ani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436" y="1624006"/>
            <a:ext cx="4916488" cy="167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Play / Pause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67150" y="2136140"/>
            <a:ext cx="958850" cy="3784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0660" y="2316480"/>
            <a:ext cx="2379015" cy="80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00024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 Empty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572000" y="1857364"/>
            <a:ext cx="2461260" cy="191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151" y="1654175"/>
            <a:ext cx="434974" cy="4095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975174" y="165733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Not</a:t>
            </a:r>
          </a:p>
          <a:p>
            <a:r>
              <a:rPr lang="en-IE" sz="1400" b="1" i="1" dirty="0" smtClean="0"/>
              <a:t>Started</a:t>
            </a:r>
          </a:p>
        </p:txBody>
      </p:sp>
      <p:pic>
        <p:nvPicPr>
          <p:cNvPr id="1029" name="Picture 5" descr="C:\year 5\Project presentation\pics\FX\anim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4657725"/>
            <a:ext cx="3280225" cy="1821223"/>
          </a:xfrm>
          <a:prstGeom prst="rect">
            <a:avLst/>
          </a:prstGeom>
          <a:noFill/>
        </p:spPr>
      </p:pic>
      <p:pic>
        <p:nvPicPr>
          <p:cNvPr id="1030" name="Picture 6" descr="C:\year 5\Project presentation\pics\FX\paus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11" y="4633923"/>
            <a:ext cx="3612516" cy="1843077"/>
          </a:xfrm>
          <a:prstGeom prst="rect">
            <a:avLst/>
          </a:prstGeom>
          <a:noFill/>
        </p:spPr>
      </p:pic>
      <p:graphicFrame>
        <p:nvGraphicFramePr>
          <p:cNvPr id="23" name="Diagram 22"/>
          <p:cNvGraphicFramePr/>
          <p:nvPr/>
        </p:nvGraphicFramePr>
        <p:xfrm>
          <a:off x="5116466" y="4443364"/>
          <a:ext cx="2119306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Rectangle 23"/>
          <p:cNvSpPr/>
          <p:nvPr/>
        </p:nvSpPr>
        <p:spPr>
          <a:xfrm>
            <a:off x="1482068" y="4777740"/>
            <a:ext cx="537232" cy="541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rot="16200000" flipH="1">
            <a:off x="1420172" y="4447228"/>
            <a:ext cx="434340" cy="226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392906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Paused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9300" y="4705350"/>
            <a:ext cx="569600" cy="5248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5301614" y="4444366"/>
            <a:ext cx="611516" cy="5010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746" y="3957642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:\Project\poster stuff\music-note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714380" cy="7143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System Block Diagram</a:t>
            </a:r>
            <a:endParaRPr lang="en-IE" b="1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1996714" cy="1071570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4" cstate="print">
            <a:lum bright="-20000" contrast="14000"/>
          </a:blip>
          <a:stretch>
            <a:fillRect/>
          </a:stretch>
        </p:blipFill>
        <p:spPr>
          <a:xfrm>
            <a:off x="4786314" y="3357562"/>
            <a:ext cx="2286016" cy="1143008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857760"/>
            <a:ext cx="2000264" cy="49339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29190" y="3357562"/>
            <a:ext cx="2071702" cy="20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14547" y="2857496"/>
            <a:ext cx="2582541" cy="321802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515" y="54340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pic>
        <p:nvPicPr>
          <p:cNvPr id="4098" name="Picture 2" descr="C:\year 5\Project presentation\pics\speak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30" y="3429000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12" descr="H:\Project\poster stuff\music-note-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1857364"/>
            <a:ext cx="571504" cy="57150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857752" y="30003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600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34" y="29289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Server</a:t>
            </a:r>
          </a:p>
        </p:txBody>
      </p:sp>
      <p:pic>
        <p:nvPicPr>
          <p:cNvPr id="19" name="Picture 18" descr="android cut.png"/>
          <p:cNvPicPr>
            <a:picLocks noChangeAspect="1"/>
          </p:cNvPicPr>
          <p:nvPr/>
        </p:nvPicPr>
        <p:blipFill>
          <a:blip r:embed="rId8">
            <a:lum bright="-8000" contrast="23000"/>
          </a:blip>
          <a:stretch>
            <a:fillRect/>
          </a:stretch>
        </p:blipFill>
        <p:spPr>
          <a:xfrm>
            <a:off x="571472" y="4714884"/>
            <a:ext cx="1303990" cy="121444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0" idx="1"/>
          </p:cNvCxnSpPr>
          <p:nvPr/>
        </p:nvCxnSpPr>
        <p:spPr>
          <a:xfrm rot="10800000" flipV="1">
            <a:off x="2071671" y="5618692"/>
            <a:ext cx="2790845" cy="31063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luetooth-logo-cu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6050" y="5929330"/>
            <a:ext cx="1232662" cy="339998"/>
          </a:xfrm>
          <a:prstGeom prst="rect">
            <a:avLst/>
          </a:prstGeom>
        </p:spPr>
      </p:pic>
      <p:pic>
        <p:nvPicPr>
          <p:cNvPr id="30" name="Picture 9" descr="H:\Project\poster stuff\wif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28926" y="3143248"/>
            <a:ext cx="785818" cy="504028"/>
          </a:xfrm>
          <a:prstGeom prst="rect">
            <a:avLst/>
          </a:prstGeom>
          <a:noFill/>
        </p:spPr>
      </p:pic>
      <p:pic>
        <p:nvPicPr>
          <p:cNvPr id="4099" name="Picture 3" descr="C:\year 5\Project presentation\pics\js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143512"/>
            <a:ext cx="1071570" cy="547962"/>
          </a:xfrm>
          <a:prstGeom prst="rect">
            <a:avLst/>
          </a:prstGeom>
          <a:noFill/>
        </p:spPr>
      </p:pic>
      <p:pic>
        <p:nvPicPr>
          <p:cNvPr id="4100" name="Picture 4" descr="C:\year 5\Project presentation\pics\logo-xml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00298" y="2214554"/>
            <a:ext cx="711185" cy="71118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28992" y="2357430"/>
            <a:ext cx="6429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TDS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43240" y="235743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43768" y="450057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Audio Output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8596" y="4643446"/>
            <a:ext cx="6643734" cy="1857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Contents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 fontScale="85000" lnSpcReduction="20000"/>
          </a:bodyPr>
          <a:lstStyle/>
          <a:p>
            <a:r>
              <a:rPr lang="en-IE" sz="2000" dirty="0" smtClean="0"/>
              <a:t>Background</a:t>
            </a:r>
          </a:p>
          <a:p>
            <a:endParaRPr lang="en-IE" sz="2000" dirty="0" smtClean="0"/>
          </a:p>
          <a:p>
            <a:r>
              <a:rPr lang="en-IE" sz="2000" dirty="0" smtClean="0"/>
              <a:t>Tools</a:t>
            </a:r>
            <a:endParaRPr lang="en-IE" sz="2000" dirty="0" smtClean="0"/>
          </a:p>
          <a:p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Overview</a:t>
            </a:r>
          </a:p>
          <a:p>
            <a:endParaRPr lang="en-IE" sz="2000" dirty="0" smtClean="0"/>
          </a:p>
          <a:p>
            <a:r>
              <a:rPr lang="en-IE" sz="2000" dirty="0" smtClean="0"/>
              <a:t>Azure SQL database</a:t>
            </a:r>
          </a:p>
          <a:p>
            <a:pPr>
              <a:buNone/>
            </a:pPr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Music Host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Bluetooth</a:t>
            </a:r>
          </a:p>
          <a:p>
            <a:endParaRPr lang="en-IE" sz="2000" dirty="0" smtClean="0"/>
          </a:p>
          <a:p>
            <a:r>
              <a:rPr lang="en-IE" sz="2000" dirty="0" smtClean="0"/>
              <a:t>Android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Time Log</a:t>
            </a:r>
          </a:p>
          <a:p>
            <a:endParaRPr lang="en-IE" sz="2000" dirty="0" smtClean="0"/>
          </a:p>
          <a:p>
            <a:r>
              <a:rPr lang="en-IE" sz="2000" dirty="0" smtClean="0"/>
              <a:t>Conclusion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70" y="154744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Bluetooth Server</a:t>
            </a:r>
            <a:endParaRPr lang="en-US" dirty="0"/>
          </a:p>
        </p:txBody>
      </p:sp>
      <p:pic>
        <p:nvPicPr>
          <p:cNvPr id="4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29884"/>
            <a:ext cx="2357454" cy="58150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14876" y="192880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929618" cy="4429156"/>
          </a:xfrm>
        </p:spPr>
        <p:txBody>
          <a:bodyPr>
            <a:normAutofit fontScale="92500" lnSpcReduction="20000"/>
          </a:bodyPr>
          <a:lstStyle/>
          <a:p>
            <a:r>
              <a:rPr lang="en-IE" b="1" dirty="0" smtClean="0"/>
              <a:t>Profile: </a:t>
            </a:r>
            <a:r>
              <a:rPr lang="en-IE" dirty="0" smtClean="0"/>
              <a:t>Serial Port </a:t>
            </a:r>
            <a:r>
              <a:rPr lang="en-IE" dirty="0" smtClean="0"/>
              <a:t>Profile</a:t>
            </a:r>
          </a:p>
          <a:p>
            <a:endParaRPr lang="en-IE" dirty="0" smtClean="0"/>
          </a:p>
          <a:p>
            <a:r>
              <a:rPr lang="en-US" dirty="0" smtClean="0"/>
              <a:t>One connection at a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Service discovery procedure has to be performed to set up an emulated serial cable connection.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Devices are paired during the connection establishment phase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Link establishment is initiated by Android Client.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no fixed master slave roles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80" y="-85708"/>
            <a:ext cx="7824790" cy="1143000"/>
          </a:xfrm>
        </p:spPr>
        <p:txBody>
          <a:bodyPr/>
          <a:lstStyle/>
          <a:p>
            <a:r>
              <a:rPr lang="en-US" dirty="0" smtClean="0"/>
              <a:t>SERIAL PORT PROFILE CONNECTION</a:t>
            </a:r>
            <a:endParaRPr lang="en-US" dirty="0"/>
          </a:p>
        </p:txBody>
      </p:sp>
      <p:pic>
        <p:nvPicPr>
          <p:cNvPr id="4" name="Content Placeholder 3" descr="android cu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8000" contrast="23000"/>
          </a:blip>
          <a:stretch>
            <a:fillRect/>
          </a:stretch>
        </p:blipFill>
        <p:spPr>
          <a:xfrm>
            <a:off x="484866" y="1074845"/>
            <a:ext cx="755484" cy="703606"/>
          </a:xfrm>
          <a:prstGeom prst="rect">
            <a:avLst/>
          </a:prstGeom>
        </p:spPr>
      </p:pic>
      <p:pic>
        <p:nvPicPr>
          <p:cNvPr id="5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359" y="1503044"/>
            <a:ext cx="1571636" cy="38767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886265" y="2447778"/>
            <a:ext cx="4783015" cy="29542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5074" y="1928802"/>
            <a:ext cx="158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9649" y="1822203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1.1</a:t>
            </a:r>
            <a:r>
              <a:rPr lang="en-US" dirty="0" smtClean="0"/>
              <a:t> Submit a query using SDP.</a:t>
            </a:r>
            <a:endParaRPr lang="en-IE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27077" y="2578559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1.2</a:t>
            </a:r>
            <a:r>
              <a:rPr lang="en-US" dirty="0" smtClean="0"/>
              <a:t> Authentication procedure.</a:t>
            </a:r>
            <a:endParaRPr lang="en-IE" b="1" i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71604" y="2714620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</a:t>
            </a:r>
            <a:r>
              <a:rPr lang="en-US" dirty="0" smtClean="0"/>
              <a:t> Request a new L2CAP channel.</a:t>
            </a:r>
            <a:endParaRPr lang="en-IE" b="1" i="1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72197" y="3277772"/>
            <a:ext cx="4811151" cy="3235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5769" y="3414932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</a:t>
            </a:r>
            <a:r>
              <a:rPr lang="en-US" dirty="0" smtClean="0"/>
              <a:t> Accept a new L2CAP channel.</a:t>
            </a:r>
            <a:endParaRPr lang="en-IE" b="1" i="1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8129" y="4107766"/>
            <a:ext cx="4837821" cy="38803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71604" y="3500438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3.1</a:t>
            </a:r>
            <a:r>
              <a:rPr lang="en-US" dirty="0" smtClean="0"/>
              <a:t> Initiate an RFCOMM session.</a:t>
            </a:r>
            <a:endParaRPr lang="en-IE" b="1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687973" y="429922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3.2</a:t>
            </a:r>
            <a:r>
              <a:rPr lang="en-US" dirty="0" smtClean="0"/>
              <a:t> Accept an RFCOMM session establishment on that channel.</a:t>
            </a:r>
            <a:endParaRPr lang="en-IE" b="1" i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58129" y="5162843"/>
            <a:ext cx="4881489" cy="37982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57536" y="435659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4.1</a:t>
            </a:r>
            <a:r>
              <a:rPr lang="en-US" dirty="0" smtClean="0"/>
              <a:t> Start a new data link connection on the RFCOMM session.</a:t>
            </a:r>
            <a:endParaRPr lang="en-IE" b="1" i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687973" y="5351229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</a:t>
            </a:r>
            <a:r>
              <a:rPr lang="en-US" dirty="0" smtClean="0"/>
              <a:t> Accept a new data link connection on the RFCOMM session.</a:t>
            </a:r>
            <a:endParaRPr lang="en-IE" b="1" i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22017" y="1851437"/>
            <a:ext cx="1501265" cy="371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cxnSp>
        <p:nvCxnSpPr>
          <p:cNvPr id="43" name="Straight Arrow Connector 42"/>
          <p:cNvCxnSpPr>
            <a:stCxn id="40" idx="2"/>
          </p:cNvCxnSpPr>
          <p:nvPr/>
        </p:nvCxnSpPr>
        <p:spPr>
          <a:xfrm rot="5400000">
            <a:off x="-935276" y="4016101"/>
            <a:ext cx="3601332" cy="1452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Open App</a:t>
            </a:r>
            <a:endParaRPr lang="en-US" b="1" dirty="0"/>
          </a:p>
        </p:txBody>
      </p:sp>
      <p:pic>
        <p:nvPicPr>
          <p:cNvPr id="2050" name="Picture 2" descr="C:\year 5\Project presentation\pics\Android\Screenshots\Screenshot_2016-04-21-21-37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180" y="1525803"/>
            <a:ext cx="2890966" cy="5143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905000" y="3154680"/>
            <a:ext cx="920751" cy="476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25751" y="2790825"/>
            <a:ext cx="2782570" cy="737236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1114396" y="296036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5751" y="3629024"/>
            <a:ext cx="2774950" cy="21697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874520" y="4709160"/>
            <a:ext cx="951231" cy="47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158" y="4445314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Invisible Buttons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26054" y="588646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9280" y="6286500"/>
            <a:ext cx="926770" cy="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1582" y="6105504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34034" y="3148010"/>
            <a:ext cx="487366" cy="15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15940" y="6240780"/>
            <a:ext cx="502920" cy="76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19750" y="472440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4588" y="2987672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BT </a:t>
            </a:r>
            <a:r>
              <a:rPr lang="en-IE" sz="1400" b="1" i="1" dirty="0" err="1" smtClean="0"/>
              <a:t>Adaptor.startDiscovery</a:t>
            </a:r>
            <a:r>
              <a:rPr lang="en-IE" sz="1400" b="1" i="1" dirty="0" smtClean="0"/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DJ Comment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46494" y="4138618"/>
            <a:ext cx="2663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Request,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DJ Comment,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Skip Song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20776" y="6031248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Azure Mobile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US" b="1" i="1" dirty="0" smtClean="0"/>
              <a:t>Search For Music Host (BT)</a:t>
            </a:r>
            <a:endParaRPr lang="en-US" b="1" dirty="0"/>
          </a:p>
        </p:txBody>
      </p:sp>
      <p:pic>
        <p:nvPicPr>
          <p:cNvPr id="30722" name="Picture 2" descr="C:\year 5\Project presentation\pics\Android\Screenshots\Screenshot_2016-04-21-21-40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51" y="1584993"/>
            <a:ext cx="2772449" cy="4932648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983583" y="3602039"/>
            <a:ext cx="2357453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029393" y="3608381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Music Host Found</a:t>
            </a:r>
          </a:p>
        </p:txBody>
      </p:sp>
      <p:pic>
        <p:nvPicPr>
          <p:cNvPr id="30723" name="Picture 3" descr="C:\year 5\Project presentation\pics\Android\Screenshots\Screenshot_2016-04-21-21-39-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364" y="1537129"/>
            <a:ext cx="2810675" cy="5000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056" y="1533525"/>
            <a:ext cx="2881145" cy="5126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Connected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45870" y="4614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5751" y="3686174"/>
            <a:ext cx="2774950" cy="6715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171700" y="4021934"/>
            <a:ext cx="654051" cy="904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7286" y="385286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3674" y="519304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4028" y="4779636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>
                <a:solidFill>
                  <a:srgbClr val="002060"/>
                </a:solidFill>
              </a:rPr>
              <a:t>DJ Comment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0292" y="3908106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C00000"/>
                </a:solidFill>
              </a:rPr>
              <a:t>SONG_SELECT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825749" y="4437689"/>
            <a:ext cx="2774951" cy="6810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2156460" y="4778212"/>
            <a:ext cx="669289" cy="714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 flipV="1">
            <a:off x="2133600" y="5552617"/>
            <a:ext cx="700074" cy="998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1590" y="5376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43570" y="4071942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3570" y="557214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14" y="46329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002060"/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6494" y="540830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chemeClr val="accent1">
                    <a:lumMod val="75000"/>
                  </a:schemeClr>
                </a:solidFill>
              </a:rPr>
              <a:t>SKIP_SONG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year 5\Project presentation\pics\Android\Screenshots\Screenshot_2016-04-21-21-41-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22" y="1419211"/>
            <a:ext cx="2697146" cy="47986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Song Request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94" y="276224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Selected</a:t>
            </a:r>
          </a:p>
          <a:p>
            <a:r>
              <a:rPr lang="en-IE" sz="1400" b="1" i="1" dirty="0" smtClean="0"/>
              <a:t> Song</a:t>
            </a:r>
          </a:p>
        </p:txBody>
      </p:sp>
      <p:cxnSp>
        <p:nvCxnSpPr>
          <p:cNvPr id="42" name="Straight Arrow Connector 41"/>
          <p:cNvCxnSpPr>
            <a:endCxn id="29" idx="1"/>
          </p:cNvCxnSpPr>
          <p:nvPr/>
        </p:nvCxnSpPr>
        <p:spPr>
          <a:xfrm>
            <a:off x="485775" y="3305175"/>
            <a:ext cx="495277" cy="2000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3215" y="1454759"/>
            <a:ext cx="2698248" cy="48006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330324" y="6272213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9600" y="629507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1052" y="3267074"/>
            <a:ext cx="2597151" cy="4762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aphicFrame>
        <p:nvGraphicFramePr>
          <p:cNvPr id="40" name="Diagram 39"/>
          <p:cNvGraphicFramePr/>
          <p:nvPr/>
        </p:nvGraphicFramePr>
        <p:xfrm>
          <a:off x="3643306" y="3357562"/>
          <a:ext cx="1571636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0049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Swipe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Song Accepted / Not Accepted</a:t>
            </a:r>
            <a:endParaRPr lang="en-US" dirty="0"/>
          </a:p>
        </p:txBody>
      </p:sp>
      <p:pic>
        <p:nvPicPr>
          <p:cNvPr id="33795" name="Picture 3" descr="C:\year 5\Project presentation\pics\Android\Screenshots\Screenshot_2016-04-21-21-41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11" y="1490638"/>
            <a:ext cx="2962347" cy="5270512"/>
          </a:xfrm>
          <a:prstGeom prst="rect">
            <a:avLst/>
          </a:prstGeom>
          <a:noFill/>
        </p:spPr>
      </p:pic>
      <p:pic>
        <p:nvPicPr>
          <p:cNvPr id="33796" name="Picture 4" descr="C:\year 5\Project presentation\pics\Android\Screenshots\Screenshot_2016-04-24-16-50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9514" y="1462074"/>
            <a:ext cx="3000396" cy="53382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7175" y="5619750"/>
            <a:ext cx="2828925" cy="495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076837" y="5367321"/>
            <a:ext cx="2819388" cy="7382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3850" y="5210175"/>
            <a:ext cx="938216" cy="5762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468" y="472916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Message From Host</a:t>
            </a:r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rot="10800000" flipV="1">
            <a:off x="3086100" y="5214950"/>
            <a:ext cx="771520" cy="6524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DJ Comment</a:t>
            </a:r>
            <a:endParaRPr lang="en-US" dirty="0"/>
          </a:p>
        </p:txBody>
      </p:sp>
      <p:pic>
        <p:nvPicPr>
          <p:cNvPr id="34818" name="Picture 2" descr="C:\year 5\Project presentation\pics\Android\Screenshots\Screenshot_2016-04-21-21-51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931119" cy="521495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260179" y="3457136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428992" y="314324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</a:p>
        </p:txBody>
      </p:sp>
      <p:pic>
        <p:nvPicPr>
          <p:cNvPr id="34819" name="Picture 3" descr="C:\year 5\Project presentation\pics\Android\Screenshots\Screenshot_2016-04-21-21-51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898" y="1401605"/>
            <a:ext cx="2936362" cy="5224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SKIP SONG</a:t>
            </a:r>
            <a:endParaRPr lang="en-US" dirty="0"/>
          </a:p>
        </p:txBody>
      </p:sp>
      <p:pic>
        <p:nvPicPr>
          <p:cNvPr id="35842" name="Picture 2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01" y="1514015"/>
            <a:ext cx="2825740" cy="5027461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371622" y="4867203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513398" y="45218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5072073"/>
            <a:ext cx="2749603" cy="7378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35843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009" y="1533378"/>
            <a:ext cx="2849439" cy="506962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157573" y="2940147"/>
            <a:ext cx="1763732" cy="3376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2143116"/>
            <a:ext cx="172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1" dirty="0" smtClean="0"/>
              <a:t>Skip votes required decremented</a:t>
            </a:r>
          </a:p>
        </p:txBody>
      </p:sp>
      <p:cxnSp>
        <p:nvCxnSpPr>
          <p:cNvPr id="11" name="Straight Arrow Connector 10"/>
          <p:cNvCxnSpPr>
            <a:stCxn id="10" idx="2"/>
            <a:endCxn id="9" idx="1"/>
          </p:cNvCxnSpPr>
          <p:nvPr/>
        </p:nvCxnSpPr>
        <p:spPr>
          <a:xfrm rot="16200000" flipH="1">
            <a:off x="4693341" y="2644727"/>
            <a:ext cx="134847" cy="7936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US" b="1" i="1" dirty="0" smtClean="0"/>
              <a:t>Search For Music Host (GPS)</a:t>
            </a:r>
            <a:endParaRPr lang="en-US" dirty="0"/>
          </a:p>
        </p:txBody>
      </p:sp>
      <p:pic>
        <p:nvPicPr>
          <p:cNvPr id="36866" name="Picture 2" descr="C:\year 5\Project presentation\pics\Android\Screenshots\Screenshot_2016-04-24-17-34-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42" y="2117721"/>
            <a:ext cx="2573358" cy="4578434"/>
          </a:xfrm>
          <a:prstGeom prst="rect">
            <a:avLst/>
          </a:prstGeom>
          <a:noFill/>
        </p:spPr>
      </p:pic>
      <p:pic>
        <p:nvPicPr>
          <p:cNvPr id="36867" name="Picture 3" descr="C:\year 5\Project presentation\pics\Android\Screenshots\Screenshot_2016-04-24-17-35-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2101671"/>
            <a:ext cx="2574543" cy="4580542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198802" y="3790952"/>
            <a:ext cx="2097639" cy="142876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449630" y="37592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800" y="2365364"/>
            <a:ext cx="419100" cy="45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571604" y="2000240"/>
            <a:ext cx="765196" cy="59214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142873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Progress Widget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20" y="3000372"/>
            <a:ext cx="2500330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2928926" y="200024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Search Button</a:t>
            </a: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rot="5400000">
            <a:off x="2765024" y="2649929"/>
            <a:ext cx="621502" cy="5794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72132" y="2870200"/>
            <a:ext cx="2365368" cy="118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stCxn id="29" idx="2"/>
          </p:cNvCxnSpPr>
          <p:nvPr/>
        </p:nvCxnSpPr>
        <p:spPr>
          <a:xfrm rot="16200000" flipH="1">
            <a:off x="5038042" y="2894909"/>
            <a:ext cx="353801" cy="85725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25003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GPS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Background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90063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Demonstrate Abilities</a:t>
            </a:r>
          </a:p>
          <a:p>
            <a:pPr lvl="1"/>
            <a:r>
              <a:rPr lang="en-IE" dirty="0" smtClean="0"/>
              <a:t>Realization of Ideas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Initial Idea</a:t>
            </a:r>
          </a:p>
          <a:p>
            <a:pPr lvl="1"/>
            <a:r>
              <a:rPr lang="en-IE" dirty="0" smtClean="0"/>
              <a:t>Virtual Jukebox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Complete Idea</a:t>
            </a:r>
          </a:p>
          <a:p>
            <a:pPr lvl="1"/>
            <a:r>
              <a:rPr lang="en-IE" dirty="0" smtClean="0"/>
              <a:t>Music Host dictates what the guests can do.</a:t>
            </a:r>
          </a:p>
          <a:p>
            <a:pPr lvl="1"/>
            <a:r>
              <a:rPr lang="en-IE" dirty="0" smtClean="0"/>
              <a:t>The guest can...</a:t>
            </a:r>
          </a:p>
          <a:p>
            <a:pPr lvl="1">
              <a:buNone/>
            </a:pPr>
            <a:r>
              <a:rPr lang="en-IE" dirty="0" smtClean="0"/>
              <a:t>    -Request songs</a:t>
            </a:r>
          </a:p>
          <a:p>
            <a:pPr lvl="1">
              <a:buNone/>
            </a:pPr>
            <a:r>
              <a:rPr lang="en-IE" dirty="0" smtClean="0"/>
              <a:t>    -Skip songs</a:t>
            </a:r>
          </a:p>
          <a:p>
            <a:pPr lvl="1">
              <a:buNone/>
            </a:pPr>
            <a:r>
              <a:rPr lang="en-IE" dirty="0" smtClean="0"/>
              <a:t>    -Give the DJ feedback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-1571"/>
            <a:ext cx="7467600" cy="868346"/>
          </a:xfrm>
        </p:spPr>
        <p:txBody>
          <a:bodyPr/>
          <a:lstStyle/>
          <a:p>
            <a:pPr algn="ctr"/>
            <a:r>
              <a:rPr lang="en-IE" b="1" dirty="0" smtClean="0"/>
              <a:t>Time Log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4821" y="890575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September - December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0" y="857235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January - April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523" y="3271839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Total = 64:45:03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6342" y="327183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Total = 138:20:39</a:t>
            </a:r>
          </a:p>
        </p:txBody>
      </p:sp>
      <p:pic>
        <p:nvPicPr>
          <p:cNvPr id="5126" name="Picture 6" descr="C:\year 5\Project presentation\pics\time log\2016 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520" y="1228725"/>
            <a:ext cx="3010110" cy="1981200"/>
          </a:xfrm>
          <a:prstGeom prst="rect">
            <a:avLst/>
          </a:prstGeom>
          <a:noFill/>
        </p:spPr>
      </p:pic>
      <p:pic>
        <p:nvPicPr>
          <p:cNvPr id="5127" name="Picture 7" descr="C:\year 5\Project presentation\pics\time log\2015 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176339"/>
            <a:ext cx="3024188" cy="2055586"/>
          </a:xfrm>
          <a:prstGeom prst="rect">
            <a:avLst/>
          </a:prstGeom>
          <a:noFill/>
        </p:spPr>
      </p:pic>
      <p:pic>
        <p:nvPicPr>
          <p:cNvPr id="5129" name="Picture 9" descr="C:\year 5\Project presentation\pics\time log\2015pi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7" y="3986202"/>
            <a:ext cx="4095745" cy="2459043"/>
          </a:xfrm>
          <a:prstGeom prst="rect">
            <a:avLst/>
          </a:prstGeom>
          <a:noFill/>
        </p:spPr>
      </p:pic>
      <p:pic>
        <p:nvPicPr>
          <p:cNvPr id="5130" name="Picture 10" descr="C:\year 5\Project presentation\pics\time log\2016 pi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8404" y="3967163"/>
            <a:ext cx="4206999" cy="2542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55563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Conclusion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Goals</a:t>
            </a:r>
          </a:p>
          <a:p>
            <a:pPr lvl="1"/>
            <a:r>
              <a:rPr lang="en-IE" dirty="0" smtClean="0"/>
              <a:t>Demonstration of abilities.</a:t>
            </a:r>
          </a:p>
          <a:p>
            <a:pPr lvl="1"/>
            <a:r>
              <a:rPr lang="en-IE" dirty="0" smtClean="0"/>
              <a:t>Develop programming skills.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Reflection</a:t>
            </a:r>
          </a:p>
          <a:p>
            <a:pPr lvl="1"/>
            <a:r>
              <a:rPr lang="en-IE" dirty="0" smtClean="0"/>
              <a:t>More focus on Client/Server Protocol.</a:t>
            </a:r>
          </a:p>
          <a:p>
            <a:pPr lvl="1"/>
            <a:r>
              <a:rPr lang="en-IE" dirty="0" smtClean="0"/>
              <a:t>Develop for local song files.</a:t>
            </a:r>
          </a:p>
          <a:p>
            <a:pPr lvl="1"/>
            <a:r>
              <a:rPr lang="en-IE" dirty="0" smtClean="0"/>
              <a:t>Develop for Wi-Fi instead of Bluetooth.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Project is a product of my abilities and personality.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2" y="-1573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References</a:t>
            </a:r>
            <a:endParaRPr lang="en-IE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acaicedo</a:t>
            </a:r>
            <a:r>
              <a:rPr lang="en-US" dirty="0" smtClean="0"/>
              <a:t>/JFX-</a:t>
            </a:r>
            <a:r>
              <a:rPr lang="en-US" dirty="0" err="1" smtClean="0"/>
              <a:t>MultiScreen</a:t>
            </a:r>
            <a:r>
              <a:rPr lang="en-IE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marcuspimenta</a:t>
            </a:r>
            <a:r>
              <a:rPr lang="en-US" dirty="0" smtClean="0"/>
              <a:t>/Chat-Bluetooth</a:t>
            </a:r>
          </a:p>
          <a:p>
            <a:r>
              <a:rPr lang="en-US" dirty="0" smtClean="0"/>
              <a:t>bluecove.org</a:t>
            </a:r>
          </a:p>
          <a:p>
            <a:r>
              <a:rPr lang="en-IE" dirty="0" smtClean="0"/>
              <a:t>https://manage.windowsazure.com/gmit.ie#Workspaces/MobileServicesExtension/apps/MusicHostService/dashboard</a:t>
            </a:r>
          </a:p>
          <a:p>
            <a:r>
              <a:rPr lang="en-IE" dirty="0" smtClean="0"/>
              <a:t>https://manage.windowsazure.com/gmit.ie#Workspaces/SqlAzureExtension/SqlServer/muzikhostserver/Database/5.muzikhostserver/Dashboard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Tools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571612"/>
            <a:ext cx="7467600" cy="4873752"/>
          </a:xfrm>
        </p:spPr>
        <p:txBody>
          <a:bodyPr>
            <a:normAutofit/>
          </a:bodyPr>
          <a:lstStyle/>
          <a:p>
            <a:r>
              <a:rPr lang="en-IE" dirty="0" err="1" smtClean="0"/>
              <a:t>JavaFX</a:t>
            </a:r>
            <a:endParaRPr lang="en-IE" dirty="0" smtClean="0"/>
          </a:p>
          <a:p>
            <a:pPr lvl="1"/>
            <a:r>
              <a:rPr lang="en-IE" dirty="0" smtClean="0"/>
              <a:t>Scene Builder</a:t>
            </a:r>
          </a:p>
          <a:p>
            <a:pPr lvl="1"/>
            <a:r>
              <a:rPr lang="en-IE" dirty="0" smtClean="0"/>
              <a:t>Media API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Microsoft Azure Cloud Storage</a:t>
            </a:r>
          </a:p>
          <a:p>
            <a:pPr lvl="1"/>
            <a:r>
              <a:rPr lang="en-IE" dirty="0" smtClean="0"/>
              <a:t>User Login Credentials</a:t>
            </a:r>
          </a:p>
          <a:p>
            <a:pPr lvl="1"/>
            <a:r>
              <a:rPr lang="en-IE" dirty="0" smtClean="0"/>
              <a:t>User Songs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Bluetooth</a:t>
            </a:r>
          </a:p>
          <a:p>
            <a:pPr lvl="1"/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</a:p>
          <a:p>
            <a:pPr lvl="1"/>
            <a:r>
              <a:rPr lang="en-IE" dirty="0" smtClean="0"/>
              <a:t>Android </a:t>
            </a:r>
            <a:r>
              <a:rPr lang="en-US" dirty="0" smtClean="0"/>
              <a:t>Bluetooth API</a:t>
            </a:r>
            <a:endParaRPr lang="en-IE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429000"/>
            <a:ext cx="2448415" cy="1313983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3">
            <a:lum bright="-20000" contrast="14000"/>
          </a:blip>
          <a:stretch>
            <a:fillRect/>
          </a:stretch>
        </p:blipFill>
        <p:spPr>
          <a:xfrm>
            <a:off x="4929190" y="1571612"/>
            <a:ext cx="3209873" cy="1604937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5214950"/>
            <a:ext cx="2714645" cy="669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:\Project\poster stuff\music-note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714380" cy="7143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System Block Diagram</a:t>
            </a:r>
            <a:endParaRPr lang="en-IE" b="1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1996714" cy="1071570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4" cstate="print">
            <a:lum bright="-20000" contrast="14000"/>
          </a:blip>
          <a:stretch>
            <a:fillRect/>
          </a:stretch>
        </p:blipFill>
        <p:spPr>
          <a:xfrm>
            <a:off x="4786314" y="3357562"/>
            <a:ext cx="2286016" cy="1143008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857760"/>
            <a:ext cx="2000264" cy="49339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29190" y="3357562"/>
            <a:ext cx="2071702" cy="20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14548" y="2857497"/>
            <a:ext cx="2643202" cy="352429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515" y="54340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pic>
        <p:nvPicPr>
          <p:cNvPr id="4098" name="Picture 2" descr="C:\year 5\Project presentation\pics\speak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30" y="3643314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12" descr="H:\Project\poster stuff\music-note-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1857364"/>
            <a:ext cx="571504" cy="57150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857752" y="30003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600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34" y="29289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Server</a:t>
            </a:r>
          </a:p>
        </p:txBody>
      </p:sp>
      <p:pic>
        <p:nvPicPr>
          <p:cNvPr id="19" name="Picture 18" descr="android cut.png"/>
          <p:cNvPicPr>
            <a:picLocks noChangeAspect="1"/>
          </p:cNvPicPr>
          <p:nvPr/>
        </p:nvPicPr>
        <p:blipFill>
          <a:blip r:embed="rId8">
            <a:lum bright="-8000" contrast="23000"/>
          </a:blip>
          <a:stretch>
            <a:fillRect/>
          </a:stretch>
        </p:blipFill>
        <p:spPr>
          <a:xfrm>
            <a:off x="571472" y="4714884"/>
            <a:ext cx="1303990" cy="121444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0" idx="1"/>
          </p:cNvCxnSpPr>
          <p:nvPr/>
        </p:nvCxnSpPr>
        <p:spPr>
          <a:xfrm rot="10800000" flipV="1">
            <a:off x="2071671" y="5618692"/>
            <a:ext cx="2790845" cy="31063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luetooth-logo-cu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6050" y="5929330"/>
            <a:ext cx="1232662" cy="339998"/>
          </a:xfrm>
          <a:prstGeom prst="rect">
            <a:avLst/>
          </a:prstGeom>
        </p:spPr>
      </p:pic>
      <p:pic>
        <p:nvPicPr>
          <p:cNvPr id="30" name="Picture 9" descr="H:\Project\poster stuff\wif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28926" y="3143248"/>
            <a:ext cx="785818" cy="504028"/>
          </a:xfrm>
          <a:prstGeom prst="rect">
            <a:avLst/>
          </a:prstGeom>
          <a:noFill/>
        </p:spPr>
      </p:pic>
      <p:pic>
        <p:nvPicPr>
          <p:cNvPr id="4099" name="Picture 3" descr="C:\year 5\Project presentation\pics\js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143512"/>
            <a:ext cx="1071570" cy="547962"/>
          </a:xfrm>
          <a:prstGeom prst="rect">
            <a:avLst/>
          </a:prstGeom>
          <a:noFill/>
        </p:spPr>
      </p:pic>
      <p:pic>
        <p:nvPicPr>
          <p:cNvPr id="4100" name="Picture 4" descr="C:\year 5\Project presentation\pics\logo-xml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00298" y="2214554"/>
            <a:ext cx="711185" cy="71118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28992" y="2357430"/>
            <a:ext cx="6429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TDS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43240" y="235743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43768" y="47863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Audio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333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Christmas Project Poster</a:t>
            </a:r>
            <a:endParaRPr lang="en-US" dirty="0"/>
          </a:p>
        </p:txBody>
      </p:sp>
      <p:pic>
        <p:nvPicPr>
          <p:cNvPr id="1028" name="Picture 4" descr="C:\year 5\Project presentation\post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910" y="919603"/>
            <a:ext cx="7841195" cy="5553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Swing interoperability</a:t>
            </a:r>
            <a:endParaRPr lang="en-US" dirty="0" smtClean="0"/>
          </a:p>
          <a:p>
            <a:endParaRPr lang="en-IE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FXML</a:t>
            </a:r>
            <a:endParaRPr lang="en-US" dirty="0" smtClean="0"/>
          </a:p>
          <a:p>
            <a:endParaRPr lang="en-IE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Scene </a:t>
            </a:r>
            <a:r>
              <a:rPr lang="en-US" b="1" dirty="0" smtClean="0"/>
              <a:t>Builder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javafx- cut.png"/>
          <p:cNvPicPr>
            <a:picLocks noChangeAspect="1"/>
          </p:cNvPicPr>
          <p:nvPr/>
        </p:nvPicPr>
        <p:blipFill>
          <a:blip r:embed="rId2" cstate="print">
            <a:lum bright="-20000" contrast="14000"/>
          </a:blip>
          <a:stretch>
            <a:fillRect/>
          </a:stretch>
        </p:blipFill>
        <p:spPr>
          <a:xfrm>
            <a:off x="6572264" y="0"/>
            <a:ext cx="2357454" cy="117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785926"/>
            <a:ext cx="7467600" cy="4873752"/>
          </a:xfrm>
        </p:spPr>
        <p:txBody>
          <a:bodyPr>
            <a:normAutofit/>
          </a:bodyPr>
          <a:lstStyle/>
          <a:p>
            <a:r>
              <a:rPr lang="en-IE" dirty="0" smtClean="0"/>
              <a:t>Stage.</a:t>
            </a:r>
            <a:endParaRPr lang="en-US" dirty="0" smtClean="0"/>
          </a:p>
          <a:p>
            <a:r>
              <a:rPr lang="en-US" dirty="0" smtClean="0"/>
              <a:t>Scene Graph.</a:t>
            </a:r>
          </a:p>
          <a:p>
            <a:r>
              <a:rPr lang="en-US" dirty="0" smtClean="0"/>
              <a:t>Node.</a:t>
            </a:r>
          </a:p>
          <a:p>
            <a:r>
              <a:rPr lang="en-US" dirty="0" smtClean="0"/>
              <a:t>Includes graphics primitives.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application thread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39938" name="Picture 2" descr="C:\year 5\Project presentation\pics\FX\Scenegraph\javafx2-0layout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898" y="1254426"/>
            <a:ext cx="3636935" cy="2015987"/>
          </a:xfrm>
          <a:prstGeom prst="rect">
            <a:avLst/>
          </a:prstGeom>
          <a:noFill/>
        </p:spPr>
      </p:pic>
      <p:pic>
        <p:nvPicPr>
          <p:cNvPr id="39940" name="Picture 4" descr="C:\year 5\Project presentation\pics\FX\Scenegraph\jfxar_dt_001_arch-di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64" y="4643446"/>
            <a:ext cx="4737276" cy="1527318"/>
          </a:xfrm>
          <a:prstGeom prst="rect">
            <a:avLst/>
          </a:prstGeom>
          <a:noFill/>
        </p:spPr>
      </p:pic>
      <p:pic>
        <p:nvPicPr>
          <p:cNvPr id="39941" name="Picture 5" descr="C:\year 5\Project presentation\pics\FX\Scenegraph\javafx-hierarch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2242" y="3413832"/>
            <a:ext cx="4003796" cy="3180049"/>
          </a:xfrm>
          <a:prstGeom prst="rect">
            <a:avLst/>
          </a:prstGeom>
          <a:noFill/>
        </p:spPr>
      </p:pic>
      <p:pic>
        <p:nvPicPr>
          <p:cNvPr id="7" name="Picture 6" descr="javafx- cut.png"/>
          <p:cNvPicPr>
            <a:picLocks noChangeAspect="1"/>
          </p:cNvPicPr>
          <p:nvPr/>
        </p:nvPicPr>
        <p:blipFill>
          <a:blip r:embed="rId5" cstate="print">
            <a:lum bright="-20000" contrast="14000"/>
          </a:blip>
          <a:stretch>
            <a:fillRect/>
          </a:stretch>
        </p:blipFill>
        <p:spPr>
          <a:xfrm>
            <a:off x="6572264" y="0"/>
            <a:ext cx="2357454" cy="117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Media in </a:t>
            </a:r>
            <a:r>
              <a:rPr lang="en-IE" b="1" dirty="0" err="1" smtClean="0"/>
              <a:t>JavaFX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Media classes are part of </a:t>
            </a:r>
            <a:r>
              <a:rPr lang="en-IE" sz="2000" dirty="0" err="1" smtClean="0"/>
              <a:t>javafx.scene.media</a:t>
            </a:r>
            <a:r>
              <a:rPr lang="en-IE" sz="2000" dirty="0" smtClean="0"/>
              <a:t> package.</a:t>
            </a:r>
          </a:p>
          <a:p>
            <a:r>
              <a:rPr lang="en-IE" sz="2000" dirty="0" smtClean="0">
                <a:solidFill>
                  <a:srgbClr val="FF0000"/>
                </a:solidFill>
              </a:rPr>
              <a:t>Media</a:t>
            </a:r>
            <a:r>
              <a:rPr lang="en-IE" sz="2000" dirty="0" smtClean="0"/>
              <a:t>, </a:t>
            </a:r>
            <a:r>
              <a:rPr lang="en-IE" sz="20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2000" dirty="0" smtClean="0"/>
              <a:t> and </a:t>
            </a:r>
            <a:r>
              <a:rPr lang="en-IE" sz="2000" dirty="0" smtClean="0">
                <a:solidFill>
                  <a:srgbClr val="002060"/>
                </a:solidFill>
              </a:rPr>
              <a:t>MediaView</a:t>
            </a:r>
          </a:p>
          <a:p>
            <a:pPr lvl="1">
              <a:buFont typeface="Wingdings" pitchFamily="2" charset="2"/>
              <a:buChar char="§"/>
            </a:pPr>
            <a:r>
              <a:rPr lang="en-IE" sz="1700" dirty="0" smtClean="0">
                <a:solidFill>
                  <a:srgbClr val="002060"/>
                </a:solidFill>
              </a:rPr>
              <a:t>MediaView</a:t>
            </a:r>
            <a:r>
              <a:rPr lang="en-IE" sz="1700" dirty="0" smtClean="0"/>
              <a:t> is a </a:t>
            </a:r>
            <a:r>
              <a:rPr lang="en-IE" sz="1700" u="sng" dirty="0" smtClean="0"/>
              <a:t>Node</a:t>
            </a:r>
            <a:r>
              <a:rPr lang="en-IE" sz="1700" dirty="0" smtClean="0"/>
              <a:t>, it has a </a:t>
            </a:r>
            <a:r>
              <a:rPr lang="en-IE" sz="17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7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IE" sz="18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sz="1700" dirty="0" smtClean="0"/>
              <a:t>has a </a:t>
            </a:r>
            <a:r>
              <a:rPr lang="en-IE" sz="1800" dirty="0" smtClean="0">
                <a:solidFill>
                  <a:srgbClr val="FF0000"/>
                </a:solidFill>
              </a:rPr>
              <a:t>Media </a:t>
            </a:r>
            <a:r>
              <a:rPr lang="en-IE" sz="1700" dirty="0" smtClean="0"/>
              <a:t>object.</a:t>
            </a:r>
          </a:p>
          <a:p>
            <a:pPr lvl="1">
              <a:buFont typeface="Wingdings" pitchFamily="2" charset="2"/>
              <a:buChar char="§"/>
            </a:pPr>
            <a:endParaRPr lang="en-IE" sz="1700" dirty="0" smtClean="0"/>
          </a:p>
          <a:p>
            <a:r>
              <a:rPr lang="en-IE" sz="2000" dirty="0" err="1" smtClean="0"/>
              <a:t>MediaTimers</a:t>
            </a:r>
            <a:r>
              <a:rPr lang="en-IE" sz="2000" dirty="0" smtClean="0"/>
              <a:t> allow functions to be invoked at key points in Media.</a:t>
            </a:r>
          </a:p>
        </p:txBody>
      </p:sp>
      <p:pic>
        <p:nvPicPr>
          <p:cNvPr id="38914" name="Picture 2" descr="C:\year 5\Project presentation\pics\FX\media\diagrammedia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850892"/>
            <a:ext cx="4786346" cy="3040458"/>
          </a:xfrm>
          <a:prstGeom prst="rect">
            <a:avLst/>
          </a:prstGeom>
          <a:noFill/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3" cstate="print">
            <a:lum bright="-20000" contrast="14000"/>
          </a:blip>
          <a:stretch>
            <a:fillRect/>
          </a:stretch>
        </p:blipFill>
        <p:spPr>
          <a:xfrm>
            <a:off x="6572264" y="0"/>
            <a:ext cx="2357454" cy="117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2057</TotalTime>
  <Words>609</Words>
  <Application>Microsoft Office PowerPoint</Application>
  <PresentationFormat>On-screen Show (4:3)</PresentationFormat>
  <Paragraphs>244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MUSIC HOST INTERFACE</vt:lpstr>
      <vt:lpstr>Contents</vt:lpstr>
      <vt:lpstr>Background</vt:lpstr>
      <vt:lpstr>Tools</vt:lpstr>
      <vt:lpstr>System Block Diagram</vt:lpstr>
      <vt:lpstr>Christmas Project Poster</vt:lpstr>
      <vt:lpstr>JavaFX Overview</vt:lpstr>
      <vt:lpstr>JavaFX Overview</vt:lpstr>
      <vt:lpstr>Media in JavaFX</vt:lpstr>
      <vt:lpstr>Microsoft Azure SQL Database</vt:lpstr>
      <vt:lpstr>Microsoft Azure SQL Database</vt:lpstr>
      <vt:lpstr>Microsoft Azure SQL Database</vt:lpstr>
      <vt:lpstr> Music Host - Login Screen</vt:lpstr>
      <vt:lpstr>Music Host - Main Screen</vt:lpstr>
      <vt:lpstr> Music Host  Use Case – Setup</vt:lpstr>
      <vt:lpstr>Music Host   Use Case - Song Added</vt:lpstr>
      <vt:lpstr>Music Host  Use Case -  Song Skipped / Song Ended</vt:lpstr>
      <vt:lpstr>Music Host  Use Case – Play / Pause</vt:lpstr>
      <vt:lpstr>System Block Diagram</vt:lpstr>
      <vt:lpstr>Bluetooth Server</vt:lpstr>
      <vt:lpstr>SERIAL PORT PROFILE CONNECTION</vt:lpstr>
      <vt:lpstr>Music Host Client Use Case – Open App</vt:lpstr>
      <vt:lpstr>Music Host Client Use Case –  Search For Music Host (BT)</vt:lpstr>
      <vt:lpstr>Music Host Client Use Case –  Connected</vt:lpstr>
      <vt:lpstr>Music Host Client Use Case –  Song Request</vt:lpstr>
      <vt:lpstr>Music Host Client Use Case –  Song Accepted / Not Accepted</vt:lpstr>
      <vt:lpstr>Music Host Client Use Case –  DJ Comment</vt:lpstr>
      <vt:lpstr>Music Host Client Use Case –  SKIP SONG</vt:lpstr>
      <vt:lpstr>Music Host Client Use Case –  Search For Music Host (GPS)</vt:lpstr>
      <vt:lpstr>Time Log</vt:lpstr>
      <vt:lpstr>Conclusion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300</cp:revision>
  <dcterms:created xsi:type="dcterms:W3CDTF">2013-04-27T20:39:58Z</dcterms:created>
  <dcterms:modified xsi:type="dcterms:W3CDTF">2016-04-26T12:24:08Z</dcterms:modified>
</cp:coreProperties>
</file>