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90" r:id="rId6"/>
    <p:sldId id="292" r:id="rId7"/>
    <p:sldId id="289" r:id="rId8"/>
    <p:sldId id="291" r:id="rId9"/>
    <p:sldId id="294" r:id="rId10"/>
    <p:sldId id="295" r:id="rId11"/>
    <p:sldId id="296" r:id="rId12"/>
    <p:sldId id="259" r:id="rId13"/>
    <p:sldId id="273" r:id="rId14"/>
    <p:sldId id="264" r:id="rId15"/>
    <p:sldId id="279" r:id="rId16"/>
    <p:sldId id="275" r:id="rId17"/>
    <p:sldId id="276" r:id="rId18"/>
    <p:sldId id="277" r:id="rId19"/>
    <p:sldId id="278" r:id="rId20"/>
    <p:sldId id="280" r:id="rId21"/>
    <p:sldId id="282" r:id="rId22"/>
    <p:sldId id="284" r:id="rId23"/>
    <p:sldId id="283" r:id="rId24"/>
    <p:sldId id="285" r:id="rId25"/>
    <p:sldId id="286" r:id="rId26"/>
    <p:sldId id="287" r:id="rId27"/>
    <p:sldId id="272" r:id="rId28"/>
    <p:sldId id="26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832" autoAdjust="0"/>
  </p:normalViewPr>
  <p:slideViewPr>
    <p:cSldViewPr>
      <p:cViewPr>
        <p:scale>
          <a:sx n="100" d="100"/>
          <a:sy n="100" d="100"/>
        </p:scale>
        <p:origin x="-504" y="11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AB1346-BCF9-4920-8AE7-A2326FCA5981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E17C257E-EE47-4D20-B9F9-4C7C4DB47282}">
      <dgm:prSet phldrT="[Text]"/>
      <dgm:spPr/>
      <dgm:t>
        <a:bodyPr/>
        <a:lstStyle/>
        <a:p>
          <a:r>
            <a:rPr lang="en-IE" b="1" dirty="0" smtClean="0"/>
            <a:t>Animation</a:t>
          </a:r>
          <a:endParaRPr lang="en-US" b="1" dirty="0"/>
        </a:p>
      </dgm:t>
    </dgm:pt>
    <dgm:pt modelId="{3556F404-F527-4172-A688-BFF21ACCC1A7}" type="parTrans" cxnId="{4A1B0B61-3059-42F3-82BC-8748D803BC57}">
      <dgm:prSet/>
      <dgm:spPr/>
      <dgm:t>
        <a:bodyPr/>
        <a:lstStyle/>
        <a:p>
          <a:endParaRPr lang="en-US"/>
        </a:p>
      </dgm:t>
    </dgm:pt>
    <dgm:pt modelId="{72A700E1-B76A-4C04-8D02-A800B08BD3C5}" type="sibTrans" cxnId="{4A1B0B61-3059-42F3-82BC-8748D803BC57}">
      <dgm:prSet/>
      <dgm:spPr/>
      <dgm:t>
        <a:bodyPr/>
        <a:lstStyle/>
        <a:p>
          <a:endParaRPr lang="en-US"/>
        </a:p>
      </dgm:t>
    </dgm:pt>
    <dgm:pt modelId="{9C8D7CD8-22C7-474F-B9C4-6305E27A830E}" type="pres">
      <dgm:prSet presAssocID="{C7AB1346-BCF9-4920-8AE7-A2326FCA5981}" presName="Name0" presStyleCnt="0">
        <dgm:presLayoutVars>
          <dgm:dir/>
          <dgm:animLvl val="lvl"/>
          <dgm:resizeHandles val="exact"/>
        </dgm:presLayoutVars>
      </dgm:prSet>
      <dgm:spPr/>
    </dgm:pt>
    <dgm:pt modelId="{FD091987-C951-4E89-958A-18A4C9DE0038}" type="pres">
      <dgm:prSet presAssocID="{C7AB1346-BCF9-4920-8AE7-A2326FCA5981}" presName="dummy" presStyleCnt="0"/>
      <dgm:spPr/>
    </dgm:pt>
    <dgm:pt modelId="{FA19332D-0927-4A5E-A79A-1A719972C002}" type="pres">
      <dgm:prSet presAssocID="{C7AB1346-BCF9-4920-8AE7-A2326FCA5981}" presName="linH" presStyleCnt="0"/>
      <dgm:spPr/>
    </dgm:pt>
    <dgm:pt modelId="{19898F4C-CD3C-45FF-AA49-2C700AF93608}" type="pres">
      <dgm:prSet presAssocID="{C7AB1346-BCF9-4920-8AE7-A2326FCA5981}" presName="padding1" presStyleCnt="0"/>
      <dgm:spPr/>
    </dgm:pt>
    <dgm:pt modelId="{78E821AD-AB58-4F40-8994-FAA90D804871}" type="pres">
      <dgm:prSet presAssocID="{E17C257E-EE47-4D20-B9F9-4C7C4DB47282}" presName="linV" presStyleCnt="0"/>
      <dgm:spPr/>
    </dgm:pt>
    <dgm:pt modelId="{C1E71E98-FBA2-4A2F-9F25-1B04E1A46EA6}" type="pres">
      <dgm:prSet presAssocID="{E17C257E-EE47-4D20-B9F9-4C7C4DB47282}" presName="spVertical1" presStyleCnt="0"/>
      <dgm:spPr/>
    </dgm:pt>
    <dgm:pt modelId="{6AD47EEF-66DB-4DA9-B2FF-AB8B212B1FFF}" type="pres">
      <dgm:prSet presAssocID="{E17C257E-EE47-4D20-B9F9-4C7C4DB47282}" presName="parTx" presStyleLbl="revTx" presStyleIdx="0" presStyleCnt="1" custLinFactY="-57097" custLinFactNeighborX="-9845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5D86F9-A9E7-4C4D-A06F-8F5794F1C7C6}" type="pres">
      <dgm:prSet presAssocID="{E17C257E-EE47-4D20-B9F9-4C7C4DB47282}" presName="spVertical2" presStyleCnt="0"/>
      <dgm:spPr/>
    </dgm:pt>
    <dgm:pt modelId="{227FB8E8-BF76-45CB-8BE1-CD47FD8F24F3}" type="pres">
      <dgm:prSet presAssocID="{E17C257E-EE47-4D20-B9F9-4C7C4DB47282}" presName="spVertical3" presStyleCnt="0"/>
      <dgm:spPr/>
    </dgm:pt>
    <dgm:pt modelId="{454BAEFD-1C45-4BF8-8D9D-0390A925667F}" type="pres">
      <dgm:prSet presAssocID="{C7AB1346-BCF9-4920-8AE7-A2326FCA5981}" presName="padding2" presStyleCnt="0"/>
      <dgm:spPr/>
    </dgm:pt>
    <dgm:pt modelId="{339C02BB-58DD-4427-BFE4-8917D9D09A7C}" type="pres">
      <dgm:prSet presAssocID="{C7AB1346-BCF9-4920-8AE7-A2326FCA5981}" presName="negArrow" presStyleCnt="0"/>
      <dgm:spPr/>
    </dgm:pt>
    <dgm:pt modelId="{C1B91AA8-C5CF-4D25-A71C-A828A09C47D4}" type="pres">
      <dgm:prSet presAssocID="{C7AB1346-BCF9-4920-8AE7-A2326FCA5981}" presName="backgroundArrow" presStyleLbl="node1" presStyleIdx="0" presStyleCnt="1" custLinFactNeighborY="54134"/>
      <dgm:spPr/>
      <dgm:t>
        <a:bodyPr/>
        <a:lstStyle/>
        <a:p>
          <a:endParaRPr lang="en-US"/>
        </a:p>
      </dgm:t>
    </dgm:pt>
  </dgm:ptLst>
  <dgm:cxnLst>
    <dgm:cxn modelId="{4A1B0B61-3059-42F3-82BC-8748D803BC57}" srcId="{C7AB1346-BCF9-4920-8AE7-A2326FCA5981}" destId="{E17C257E-EE47-4D20-B9F9-4C7C4DB47282}" srcOrd="0" destOrd="0" parTransId="{3556F404-F527-4172-A688-BFF21ACCC1A7}" sibTransId="{72A700E1-B76A-4C04-8D02-A800B08BD3C5}"/>
    <dgm:cxn modelId="{3C3895F4-3287-4115-B235-717E1BD4C0DB}" type="presOf" srcId="{C7AB1346-BCF9-4920-8AE7-A2326FCA5981}" destId="{9C8D7CD8-22C7-474F-B9C4-6305E27A830E}" srcOrd="0" destOrd="0" presId="urn:microsoft.com/office/officeart/2005/8/layout/hProcess3"/>
    <dgm:cxn modelId="{47C8C3E3-51DB-44ED-8E2E-210E60A89587}" type="presOf" srcId="{E17C257E-EE47-4D20-B9F9-4C7C4DB47282}" destId="{6AD47EEF-66DB-4DA9-B2FF-AB8B212B1FFF}" srcOrd="0" destOrd="0" presId="urn:microsoft.com/office/officeart/2005/8/layout/hProcess3"/>
    <dgm:cxn modelId="{98CD7867-EF6A-49E5-BC51-D210A1E6400A}" type="presParOf" srcId="{9C8D7CD8-22C7-474F-B9C4-6305E27A830E}" destId="{FD091987-C951-4E89-958A-18A4C9DE0038}" srcOrd="0" destOrd="0" presId="urn:microsoft.com/office/officeart/2005/8/layout/hProcess3"/>
    <dgm:cxn modelId="{8B86F78E-B812-4E27-B20A-D5EC38F89850}" type="presParOf" srcId="{9C8D7CD8-22C7-474F-B9C4-6305E27A830E}" destId="{FA19332D-0927-4A5E-A79A-1A719972C002}" srcOrd="1" destOrd="0" presId="urn:microsoft.com/office/officeart/2005/8/layout/hProcess3"/>
    <dgm:cxn modelId="{03F9094A-0AA1-4B39-99C5-730E4833FAAE}" type="presParOf" srcId="{FA19332D-0927-4A5E-A79A-1A719972C002}" destId="{19898F4C-CD3C-45FF-AA49-2C700AF93608}" srcOrd="0" destOrd="0" presId="urn:microsoft.com/office/officeart/2005/8/layout/hProcess3"/>
    <dgm:cxn modelId="{A7A442F9-1906-4260-9A26-85E04F393545}" type="presParOf" srcId="{FA19332D-0927-4A5E-A79A-1A719972C002}" destId="{78E821AD-AB58-4F40-8994-FAA90D804871}" srcOrd="1" destOrd="0" presId="urn:microsoft.com/office/officeart/2005/8/layout/hProcess3"/>
    <dgm:cxn modelId="{189FC2AE-F907-4860-ADA2-2A4A284AF90A}" type="presParOf" srcId="{78E821AD-AB58-4F40-8994-FAA90D804871}" destId="{C1E71E98-FBA2-4A2F-9F25-1B04E1A46EA6}" srcOrd="0" destOrd="0" presId="urn:microsoft.com/office/officeart/2005/8/layout/hProcess3"/>
    <dgm:cxn modelId="{67EDE485-B1BB-42C7-8C5C-7671B0839D34}" type="presParOf" srcId="{78E821AD-AB58-4F40-8994-FAA90D804871}" destId="{6AD47EEF-66DB-4DA9-B2FF-AB8B212B1FFF}" srcOrd="1" destOrd="0" presId="urn:microsoft.com/office/officeart/2005/8/layout/hProcess3"/>
    <dgm:cxn modelId="{0AEF015B-47A5-4983-9632-134679E124FA}" type="presParOf" srcId="{78E821AD-AB58-4F40-8994-FAA90D804871}" destId="{B25D86F9-A9E7-4C4D-A06F-8F5794F1C7C6}" srcOrd="2" destOrd="0" presId="urn:microsoft.com/office/officeart/2005/8/layout/hProcess3"/>
    <dgm:cxn modelId="{DCF9C444-5435-4A67-9886-424385506CCA}" type="presParOf" srcId="{78E821AD-AB58-4F40-8994-FAA90D804871}" destId="{227FB8E8-BF76-45CB-8BE1-CD47FD8F24F3}" srcOrd="3" destOrd="0" presId="urn:microsoft.com/office/officeart/2005/8/layout/hProcess3"/>
    <dgm:cxn modelId="{C1AAB291-F6F7-483B-8A50-D0D3D35B6125}" type="presParOf" srcId="{FA19332D-0927-4A5E-A79A-1A719972C002}" destId="{454BAEFD-1C45-4BF8-8D9D-0390A925667F}" srcOrd="2" destOrd="0" presId="urn:microsoft.com/office/officeart/2005/8/layout/hProcess3"/>
    <dgm:cxn modelId="{7BD87EBA-1320-4172-B738-38841258663D}" type="presParOf" srcId="{FA19332D-0927-4A5E-A79A-1A719972C002}" destId="{339C02BB-58DD-4427-BFE4-8917D9D09A7C}" srcOrd="3" destOrd="0" presId="urn:microsoft.com/office/officeart/2005/8/layout/hProcess3"/>
    <dgm:cxn modelId="{68D1CA4D-6B38-4918-BC80-86CF6C469E1F}" type="presParOf" srcId="{FA19332D-0927-4A5E-A79A-1A719972C002}" destId="{C1B91AA8-C5CF-4D25-A71C-A828A09C47D4}" srcOrd="4" destOrd="0" presId="urn:microsoft.com/office/officeart/2005/8/layout/hProcess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AEA664-75A3-4F8B-89D7-0E1F915D0A60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A621B4-A627-4B37-AADB-1A3880B65E49}">
      <dgm:prSet phldrT="[Text]" phldr="1"/>
      <dgm:spPr/>
      <dgm:t>
        <a:bodyPr/>
        <a:lstStyle/>
        <a:p>
          <a:endParaRPr lang="en-US"/>
        </a:p>
      </dgm:t>
    </dgm:pt>
    <dgm:pt modelId="{73F24A2A-A4C8-44A8-9782-F8517B127AA1}" type="parTrans" cxnId="{B4AD74E5-07A7-4D49-B5E3-07F03988D78F}">
      <dgm:prSet/>
      <dgm:spPr/>
      <dgm:t>
        <a:bodyPr/>
        <a:lstStyle/>
        <a:p>
          <a:endParaRPr lang="en-US"/>
        </a:p>
      </dgm:t>
    </dgm:pt>
    <dgm:pt modelId="{D490CE23-E55B-421E-AAB9-4A6ADEDB6227}" type="sibTrans" cxnId="{B4AD74E5-07A7-4D49-B5E3-07F03988D78F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5501FFF-9587-4179-A66B-3B925F787920}">
      <dgm:prSet phldrT="[Text]" phldr="1"/>
      <dgm:spPr/>
      <dgm:t>
        <a:bodyPr/>
        <a:lstStyle/>
        <a:p>
          <a:endParaRPr lang="en-US"/>
        </a:p>
      </dgm:t>
    </dgm:pt>
    <dgm:pt modelId="{DFA80798-037B-42E2-A890-E5F79F4631CF}" type="parTrans" cxnId="{3D8E3333-EBC7-4227-803D-B8FD2404B456}">
      <dgm:prSet/>
      <dgm:spPr/>
      <dgm:t>
        <a:bodyPr/>
        <a:lstStyle/>
        <a:p>
          <a:endParaRPr lang="en-US"/>
        </a:p>
      </dgm:t>
    </dgm:pt>
    <dgm:pt modelId="{6365354A-842A-4781-B8E8-3C263FCE9187}" type="sibTrans" cxnId="{3D8E3333-EBC7-4227-803D-B8FD2404B456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64B4135-2876-41FB-9D41-485600100FA8}">
      <dgm:prSet phldrT="[Text]" phldr="1"/>
      <dgm:spPr/>
      <dgm:t>
        <a:bodyPr/>
        <a:lstStyle/>
        <a:p>
          <a:endParaRPr lang="en-US"/>
        </a:p>
      </dgm:t>
    </dgm:pt>
    <dgm:pt modelId="{5808A86E-4A53-4881-AD8E-A7BBEBF98865}" type="parTrans" cxnId="{34F094CA-52E0-40E3-A92A-6028F58CE5BA}">
      <dgm:prSet/>
      <dgm:spPr/>
      <dgm:t>
        <a:bodyPr/>
        <a:lstStyle/>
        <a:p>
          <a:endParaRPr lang="en-US"/>
        </a:p>
      </dgm:t>
    </dgm:pt>
    <dgm:pt modelId="{522E05A7-921A-480F-906F-0D56D05C8E8A}" type="sibTrans" cxnId="{34F094CA-52E0-40E3-A92A-6028F58CE5B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8ADFE18-3032-426C-9867-ECBD3EAF281F}">
      <dgm:prSet phldrT="[Text]" phldr="1"/>
      <dgm:spPr/>
      <dgm:t>
        <a:bodyPr/>
        <a:lstStyle/>
        <a:p>
          <a:endParaRPr lang="en-US"/>
        </a:p>
      </dgm:t>
    </dgm:pt>
    <dgm:pt modelId="{2EBA28BA-D526-4426-86D6-D0F4E368D3D0}" type="parTrans" cxnId="{51100B18-BE2D-4374-AE72-C0F7F09058CB}">
      <dgm:prSet/>
      <dgm:spPr/>
      <dgm:t>
        <a:bodyPr/>
        <a:lstStyle/>
        <a:p>
          <a:endParaRPr lang="en-US"/>
        </a:p>
      </dgm:t>
    </dgm:pt>
    <dgm:pt modelId="{361D778D-64D5-4B4D-9A94-4FB63709D3A4}" type="sibTrans" cxnId="{51100B18-BE2D-4374-AE72-C0F7F09058C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817F166-67DE-4C24-A535-3197BA085C38}">
      <dgm:prSet phldrT="[Text]" phldr="1"/>
      <dgm:spPr/>
      <dgm:t>
        <a:bodyPr/>
        <a:lstStyle/>
        <a:p>
          <a:endParaRPr lang="en-US" dirty="0"/>
        </a:p>
      </dgm:t>
    </dgm:pt>
    <dgm:pt modelId="{E0259B24-ECD1-4CF4-BCA9-62FB1CA04499}" type="sibTrans" cxnId="{CEDDBB3E-7843-4945-B3B2-42ED0CB00A80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AFCD06B-D36B-4B02-9CBC-C1AAB8826ED9}" type="parTrans" cxnId="{CEDDBB3E-7843-4945-B3B2-42ED0CB00A80}">
      <dgm:prSet/>
      <dgm:spPr/>
      <dgm:t>
        <a:bodyPr/>
        <a:lstStyle/>
        <a:p>
          <a:endParaRPr lang="en-US"/>
        </a:p>
      </dgm:t>
    </dgm:pt>
    <dgm:pt modelId="{E024C358-A1A3-4D44-93F6-5F980F44D7EB}" type="pres">
      <dgm:prSet presAssocID="{B0AEA664-75A3-4F8B-89D7-0E1F915D0A6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DABA14-D44A-476E-84FC-4786ABCA1DA1}" type="pres">
      <dgm:prSet presAssocID="{2EA621B4-A627-4B37-AADB-1A3880B65E49}" presName="dummy" presStyleCnt="0"/>
      <dgm:spPr/>
    </dgm:pt>
    <dgm:pt modelId="{C5B4A9E8-05FF-4D6E-8F37-D706F117FB6A}" type="pres">
      <dgm:prSet presAssocID="{2EA621B4-A627-4B37-AADB-1A3880B65E49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A837B3-2D9B-45C1-9D7C-31974BD3F1E2}" type="pres">
      <dgm:prSet presAssocID="{D490CE23-E55B-421E-AAB9-4A6ADEDB6227}" presName="sibTrans" presStyleLbl="node1" presStyleIdx="0" presStyleCnt="5" custLinFactNeighborX="197" custLinFactNeighborY="-1034"/>
      <dgm:spPr/>
      <dgm:t>
        <a:bodyPr/>
        <a:lstStyle/>
        <a:p>
          <a:endParaRPr lang="en-US"/>
        </a:p>
      </dgm:t>
    </dgm:pt>
    <dgm:pt modelId="{B5ED3E81-32B4-4E66-98E3-A76B8674F314}" type="pres">
      <dgm:prSet presAssocID="{65501FFF-9587-4179-A66B-3B925F787920}" presName="dummy" presStyleCnt="0"/>
      <dgm:spPr/>
    </dgm:pt>
    <dgm:pt modelId="{B78C9420-D0E2-483F-B708-E04607968CD2}" type="pres">
      <dgm:prSet presAssocID="{65501FFF-9587-4179-A66B-3B925F787920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8478CA-E63D-4120-ABE0-7B6F92111D59}" type="pres">
      <dgm:prSet presAssocID="{6365354A-842A-4781-B8E8-3C263FCE9187}" presName="sibTrans" presStyleLbl="node1" presStyleIdx="1" presStyleCnt="5"/>
      <dgm:spPr/>
      <dgm:t>
        <a:bodyPr/>
        <a:lstStyle/>
        <a:p>
          <a:endParaRPr lang="en-US"/>
        </a:p>
      </dgm:t>
    </dgm:pt>
    <dgm:pt modelId="{DD87939C-A03A-4C86-9654-8F6BE73794E8}" type="pres">
      <dgm:prSet presAssocID="{064B4135-2876-41FB-9D41-485600100FA8}" presName="dummy" presStyleCnt="0"/>
      <dgm:spPr/>
    </dgm:pt>
    <dgm:pt modelId="{A18425BA-2236-43D3-BD2F-596CCF7508E4}" type="pres">
      <dgm:prSet presAssocID="{064B4135-2876-41FB-9D41-485600100FA8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7EBC66-A986-4BDE-ADD0-42794B91D707}" type="pres">
      <dgm:prSet presAssocID="{522E05A7-921A-480F-906F-0D56D05C8E8A}" presName="sibTrans" presStyleLbl="node1" presStyleIdx="2" presStyleCnt="5" custLinFactNeighborX="197" custLinFactNeighborY="-1034"/>
      <dgm:spPr/>
      <dgm:t>
        <a:bodyPr/>
        <a:lstStyle/>
        <a:p>
          <a:endParaRPr lang="en-US"/>
        </a:p>
      </dgm:t>
    </dgm:pt>
    <dgm:pt modelId="{D13E1982-0D96-4E29-BB76-2F2ED62A44A1}" type="pres">
      <dgm:prSet presAssocID="{08ADFE18-3032-426C-9867-ECBD3EAF281F}" presName="dummy" presStyleCnt="0"/>
      <dgm:spPr/>
    </dgm:pt>
    <dgm:pt modelId="{EBB2C34F-27E4-4104-AE24-66E3F27B5A67}" type="pres">
      <dgm:prSet presAssocID="{08ADFE18-3032-426C-9867-ECBD3EAF281F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EE7291-2367-4933-9012-C252AA2CB05E}" type="pres">
      <dgm:prSet presAssocID="{361D778D-64D5-4B4D-9A94-4FB63709D3A4}" presName="sibTrans" presStyleLbl="node1" presStyleIdx="3" presStyleCnt="5"/>
      <dgm:spPr/>
      <dgm:t>
        <a:bodyPr/>
        <a:lstStyle/>
        <a:p>
          <a:endParaRPr lang="en-US"/>
        </a:p>
      </dgm:t>
    </dgm:pt>
    <dgm:pt modelId="{46C83C49-4FAF-42D3-9E04-36FDF19309FE}" type="pres">
      <dgm:prSet presAssocID="{3817F166-67DE-4C24-A535-3197BA085C38}" presName="dummy" presStyleCnt="0"/>
      <dgm:spPr/>
    </dgm:pt>
    <dgm:pt modelId="{6D0BCAD1-91DB-408A-87AC-627D09A62846}" type="pres">
      <dgm:prSet presAssocID="{3817F166-67DE-4C24-A535-3197BA085C38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A656F7-4621-4242-87B0-0B4275892B2E}" type="pres">
      <dgm:prSet presAssocID="{E0259B24-ECD1-4CF4-BCA9-62FB1CA04499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60F3D38D-744F-402A-910C-CCB9F7D05A38}" type="presOf" srcId="{65501FFF-9587-4179-A66B-3B925F787920}" destId="{B78C9420-D0E2-483F-B708-E04607968CD2}" srcOrd="0" destOrd="0" presId="urn:microsoft.com/office/officeart/2005/8/layout/cycle1"/>
    <dgm:cxn modelId="{B4AD74E5-07A7-4D49-B5E3-07F03988D78F}" srcId="{B0AEA664-75A3-4F8B-89D7-0E1F915D0A60}" destId="{2EA621B4-A627-4B37-AADB-1A3880B65E49}" srcOrd="0" destOrd="0" parTransId="{73F24A2A-A4C8-44A8-9782-F8517B127AA1}" sibTransId="{D490CE23-E55B-421E-AAB9-4A6ADEDB6227}"/>
    <dgm:cxn modelId="{BE2BE4DF-C3E2-43B7-84BB-75D7F9C1BDE6}" type="presOf" srcId="{6365354A-842A-4781-B8E8-3C263FCE9187}" destId="{B98478CA-E63D-4120-ABE0-7B6F92111D59}" srcOrd="0" destOrd="0" presId="urn:microsoft.com/office/officeart/2005/8/layout/cycle1"/>
    <dgm:cxn modelId="{19FE48AF-407D-4683-AB9A-B6004C2FE53C}" type="presOf" srcId="{B0AEA664-75A3-4F8B-89D7-0E1F915D0A60}" destId="{E024C358-A1A3-4D44-93F6-5F980F44D7EB}" srcOrd="0" destOrd="0" presId="urn:microsoft.com/office/officeart/2005/8/layout/cycle1"/>
    <dgm:cxn modelId="{F60E8473-EF43-4F2B-9363-91F6EA037189}" type="presOf" srcId="{D490CE23-E55B-421E-AAB9-4A6ADEDB6227}" destId="{FEA837B3-2D9B-45C1-9D7C-31974BD3F1E2}" srcOrd="0" destOrd="0" presId="urn:microsoft.com/office/officeart/2005/8/layout/cycle1"/>
    <dgm:cxn modelId="{73698A1D-D5F5-4FF2-A346-CBDD17BCFCE8}" type="presOf" srcId="{3817F166-67DE-4C24-A535-3197BA085C38}" destId="{6D0BCAD1-91DB-408A-87AC-627D09A62846}" srcOrd="0" destOrd="0" presId="urn:microsoft.com/office/officeart/2005/8/layout/cycle1"/>
    <dgm:cxn modelId="{CEDDBB3E-7843-4945-B3B2-42ED0CB00A80}" srcId="{B0AEA664-75A3-4F8B-89D7-0E1F915D0A60}" destId="{3817F166-67DE-4C24-A535-3197BA085C38}" srcOrd="4" destOrd="0" parTransId="{5AFCD06B-D36B-4B02-9CBC-C1AAB8826ED9}" sibTransId="{E0259B24-ECD1-4CF4-BCA9-62FB1CA04499}"/>
    <dgm:cxn modelId="{0756BD51-67F5-42F6-B5F0-D764EB6EFC90}" type="presOf" srcId="{522E05A7-921A-480F-906F-0D56D05C8E8A}" destId="{3F7EBC66-A986-4BDE-ADD0-42794B91D707}" srcOrd="0" destOrd="0" presId="urn:microsoft.com/office/officeart/2005/8/layout/cycle1"/>
    <dgm:cxn modelId="{8C924673-8738-4DA5-9938-E0D63C34A2DF}" type="presOf" srcId="{064B4135-2876-41FB-9D41-485600100FA8}" destId="{A18425BA-2236-43D3-BD2F-596CCF7508E4}" srcOrd="0" destOrd="0" presId="urn:microsoft.com/office/officeart/2005/8/layout/cycle1"/>
    <dgm:cxn modelId="{866E1312-B643-42B1-BF07-D70D41D4C4B6}" type="presOf" srcId="{08ADFE18-3032-426C-9867-ECBD3EAF281F}" destId="{EBB2C34F-27E4-4104-AE24-66E3F27B5A67}" srcOrd="0" destOrd="0" presId="urn:microsoft.com/office/officeart/2005/8/layout/cycle1"/>
    <dgm:cxn modelId="{34F094CA-52E0-40E3-A92A-6028F58CE5BA}" srcId="{B0AEA664-75A3-4F8B-89D7-0E1F915D0A60}" destId="{064B4135-2876-41FB-9D41-485600100FA8}" srcOrd="2" destOrd="0" parTransId="{5808A86E-4A53-4881-AD8E-A7BBEBF98865}" sibTransId="{522E05A7-921A-480F-906F-0D56D05C8E8A}"/>
    <dgm:cxn modelId="{E3D621D2-F1C7-44C2-A804-FE7C56F1989A}" type="presOf" srcId="{361D778D-64D5-4B4D-9A94-4FB63709D3A4}" destId="{53EE7291-2367-4933-9012-C252AA2CB05E}" srcOrd="0" destOrd="0" presId="urn:microsoft.com/office/officeart/2005/8/layout/cycle1"/>
    <dgm:cxn modelId="{C3F5038A-FC28-43EF-8B98-B6373C7C0BA1}" type="presOf" srcId="{2EA621B4-A627-4B37-AADB-1A3880B65E49}" destId="{C5B4A9E8-05FF-4D6E-8F37-D706F117FB6A}" srcOrd="0" destOrd="0" presId="urn:microsoft.com/office/officeart/2005/8/layout/cycle1"/>
    <dgm:cxn modelId="{3D8E3333-EBC7-4227-803D-B8FD2404B456}" srcId="{B0AEA664-75A3-4F8B-89D7-0E1F915D0A60}" destId="{65501FFF-9587-4179-A66B-3B925F787920}" srcOrd="1" destOrd="0" parTransId="{DFA80798-037B-42E2-A890-E5F79F4631CF}" sibTransId="{6365354A-842A-4781-B8E8-3C263FCE9187}"/>
    <dgm:cxn modelId="{51100B18-BE2D-4374-AE72-C0F7F09058CB}" srcId="{B0AEA664-75A3-4F8B-89D7-0E1F915D0A60}" destId="{08ADFE18-3032-426C-9867-ECBD3EAF281F}" srcOrd="3" destOrd="0" parTransId="{2EBA28BA-D526-4426-86D6-D0F4E368D3D0}" sibTransId="{361D778D-64D5-4B4D-9A94-4FB63709D3A4}"/>
    <dgm:cxn modelId="{E0CCC6C1-E7C6-4753-B4E8-D4AB2F9813E4}" type="presOf" srcId="{E0259B24-ECD1-4CF4-BCA9-62FB1CA04499}" destId="{AEA656F7-4621-4242-87B0-0B4275892B2E}" srcOrd="0" destOrd="0" presId="urn:microsoft.com/office/officeart/2005/8/layout/cycle1"/>
    <dgm:cxn modelId="{E9262B28-CC31-4A32-8B2C-250679B20DD1}" type="presParOf" srcId="{E024C358-A1A3-4D44-93F6-5F980F44D7EB}" destId="{B2DABA14-D44A-476E-84FC-4786ABCA1DA1}" srcOrd="0" destOrd="0" presId="urn:microsoft.com/office/officeart/2005/8/layout/cycle1"/>
    <dgm:cxn modelId="{7420D4DC-D466-4786-BC15-1B5E24897577}" type="presParOf" srcId="{E024C358-A1A3-4D44-93F6-5F980F44D7EB}" destId="{C5B4A9E8-05FF-4D6E-8F37-D706F117FB6A}" srcOrd="1" destOrd="0" presId="urn:microsoft.com/office/officeart/2005/8/layout/cycle1"/>
    <dgm:cxn modelId="{001FDC9D-FBFA-4BC8-ABA6-F33E5442254F}" type="presParOf" srcId="{E024C358-A1A3-4D44-93F6-5F980F44D7EB}" destId="{FEA837B3-2D9B-45C1-9D7C-31974BD3F1E2}" srcOrd="2" destOrd="0" presId="urn:microsoft.com/office/officeart/2005/8/layout/cycle1"/>
    <dgm:cxn modelId="{25BCC988-7CEC-451D-8B4A-50D4AC2DB57F}" type="presParOf" srcId="{E024C358-A1A3-4D44-93F6-5F980F44D7EB}" destId="{B5ED3E81-32B4-4E66-98E3-A76B8674F314}" srcOrd="3" destOrd="0" presId="urn:microsoft.com/office/officeart/2005/8/layout/cycle1"/>
    <dgm:cxn modelId="{ADD84AEA-5392-4DF9-8A69-E4EF7348377F}" type="presParOf" srcId="{E024C358-A1A3-4D44-93F6-5F980F44D7EB}" destId="{B78C9420-D0E2-483F-B708-E04607968CD2}" srcOrd="4" destOrd="0" presId="urn:microsoft.com/office/officeart/2005/8/layout/cycle1"/>
    <dgm:cxn modelId="{53BBCBFA-57BA-4D1B-A451-D8FC5F0CBACD}" type="presParOf" srcId="{E024C358-A1A3-4D44-93F6-5F980F44D7EB}" destId="{B98478CA-E63D-4120-ABE0-7B6F92111D59}" srcOrd="5" destOrd="0" presId="urn:microsoft.com/office/officeart/2005/8/layout/cycle1"/>
    <dgm:cxn modelId="{0A2F6FAE-E685-428C-9BF7-AD809AD6643A}" type="presParOf" srcId="{E024C358-A1A3-4D44-93F6-5F980F44D7EB}" destId="{DD87939C-A03A-4C86-9654-8F6BE73794E8}" srcOrd="6" destOrd="0" presId="urn:microsoft.com/office/officeart/2005/8/layout/cycle1"/>
    <dgm:cxn modelId="{74BD0266-F77C-4DC2-808C-962ABC1F8D88}" type="presParOf" srcId="{E024C358-A1A3-4D44-93F6-5F980F44D7EB}" destId="{A18425BA-2236-43D3-BD2F-596CCF7508E4}" srcOrd="7" destOrd="0" presId="urn:microsoft.com/office/officeart/2005/8/layout/cycle1"/>
    <dgm:cxn modelId="{50B20E23-0058-488E-AD34-994C1A5214DB}" type="presParOf" srcId="{E024C358-A1A3-4D44-93F6-5F980F44D7EB}" destId="{3F7EBC66-A986-4BDE-ADD0-42794B91D707}" srcOrd="8" destOrd="0" presId="urn:microsoft.com/office/officeart/2005/8/layout/cycle1"/>
    <dgm:cxn modelId="{E8BA6842-9D94-4FE8-A2F6-C5A226C78058}" type="presParOf" srcId="{E024C358-A1A3-4D44-93F6-5F980F44D7EB}" destId="{D13E1982-0D96-4E29-BB76-2F2ED62A44A1}" srcOrd="9" destOrd="0" presId="urn:microsoft.com/office/officeart/2005/8/layout/cycle1"/>
    <dgm:cxn modelId="{CB252AF2-ACCE-49AF-AA1C-FB028F2091E5}" type="presParOf" srcId="{E024C358-A1A3-4D44-93F6-5F980F44D7EB}" destId="{EBB2C34F-27E4-4104-AE24-66E3F27B5A67}" srcOrd="10" destOrd="0" presId="urn:microsoft.com/office/officeart/2005/8/layout/cycle1"/>
    <dgm:cxn modelId="{B510F405-4FD3-4491-9479-AE4AFB2BDD67}" type="presParOf" srcId="{E024C358-A1A3-4D44-93F6-5F980F44D7EB}" destId="{53EE7291-2367-4933-9012-C252AA2CB05E}" srcOrd="11" destOrd="0" presId="urn:microsoft.com/office/officeart/2005/8/layout/cycle1"/>
    <dgm:cxn modelId="{89637808-162D-407D-BE9F-3C68CBA98E3D}" type="presParOf" srcId="{E024C358-A1A3-4D44-93F6-5F980F44D7EB}" destId="{46C83C49-4FAF-42D3-9E04-36FDF19309FE}" srcOrd="12" destOrd="0" presId="urn:microsoft.com/office/officeart/2005/8/layout/cycle1"/>
    <dgm:cxn modelId="{26EE05C8-1CA4-4459-B6D9-E6B5521F6389}" type="presParOf" srcId="{E024C358-A1A3-4D44-93F6-5F980F44D7EB}" destId="{6D0BCAD1-91DB-408A-87AC-627D09A62846}" srcOrd="13" destOrd="0" presId="urn:microsoft.com/office/officeart/2005/8/layout/cycle1"/>
    <dgm:cxn modelId="{69315B02-226E-433F-860B-B2CEE7972DE7}" type="presParOf" srcId="{E024C358-A1A3-4D44-93F6-5F980F44D7EB}" destId="{AEA656F7-4621-4242-87B0-0B4275892B2E}" srcOrd="14" destOrd="0" presId="urn:microsoft.com/office/officeart/2005/8/layout/cycle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777D19-5956-4B20-BA68-04625844B8FB}" type="doc">
      <dgm:prSet loTypeId="urn:microsoft.com/office/officeart/2005/8/layout/arrow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6B19A5-3B21-4C82-98E3-593D6DE57FEE}">
      <dgm:prSet phldrT="[Text]"/>
      <dgm:spPr/>
      <dgm:t>
        <a:bodyPr/>
        <a:lstStyle/>
        <a:p>
          <a:r>
            <a:rPr lang="en-IE" dirty="0" smtClean="0"/>
            <a:t>Left</a:t>
          </a:r>
          <a:endParaRPr lang="en-US" dirty="0"/>
        </a:p>
      </dgm:t>
    </dgm:pt>
    <dgm:pt modelId="{3FD0F51D-C6C3-46C4-ADC4-26AEE2F961A6}" type="parTrans" cxnId="{FE376AE3-4AD0-4BED-A301-873CD54DFB07}">
      <dgm:prSet/>
      <dgm:spPr/>
      <dgm:t>
        <a:bodyPr/>
        <a:lstStyle/>
        <a:p>
          <a:endParaRPr lang="en-US"/>
        </a:p>
      </dgm:t>
    </dgm:pt>
    <dgm:pt modelId="{AB701B5A-9791-4635-BF29-21D7B90A2825}" type="sibTrans" cxnId="{FE376AE3-4AD0-4BED-A301-873CD54DFB07}">
      <dgm:prSet/>
      <dgm:spPr/>
      <dgm:t>
        <a:bodyPr/>
        <a:lstStyle/>
        <a:p>
          <a:endParaRPr lang="en-US"/>
        </a:p>
      </dgm:t>
    </dgm:pt>
    <dgm:pt modelId="{99786AD4-8082-4666-BA2C-D899F63A19EB}">
      <dgm:prSet phldrT="[Text]"/>
      <dgm:spPr/>
      <dgm:t>
        <a:bodyPr/>
        <a:lstStyle/>
        <a:p>
          <a:r>
            <a:rPr lang="en-IE" dirty="0" smtClean="0"/>
            <a:t>Right</a:t>
          </a:r>
          <a:endParaRPr lang="en-US" dirty="0"/>
        </a:p>
      </dgm:t>
    </dgm:pt>
    <dgm:pt modelId="{044747F5-390A-4CB8-A00A-1A4F1B790BB2}" type="parTrans" cxnId="{2012EB7A-F57B-4464-B77C-B15814608771}">
      <dgm:prSet/>
      <dgm:spPr/>
      <dgm:t>
        <a:bodyPr/>
        <a:lstStyle/>
        <a:p>
          <a:endParaRPr lang="en-US"/>
        </a:p>
      </dgm:t>
    </dgm:pt>
    <dgm:pt modelId="{3B0E0766-F266-4DEE-95E1-9B6798535EC6}" type="sibTrans" cxnId="{2012EB7A-F57B-4464-B77C-B15814608771}">
      <dgm:prSet/>
      <dgm:spPr/>
      <dgm:t>
        <a:bodyPr/>
        <a:lstStyle/>
        <a:p>
          <a:endParaRPr lang="en-US"/>
        </a:p>
      </dgm:t>
    </dgm:pt>
    <dgm:pt modelId="{B56A387C-73F9-4829-AC55-BC315FE1EA7D}" type="pres">
      <dgm:prSet presAssocID="{4E777D19-5956-4B20-BA68-04625844B8F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98FBFF-61B1-4300-BC16-9A23C5353670}" type="pres">
      <dgm:prSet presAssocID="{A16B19A5-3B21-4C82-98E3-593D6DE57FEE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6F344E-C000-441F-BD7D-C6016B831195}" type="pres">
      <dgm:prSet presAssocID="{99786AD4-8082-4666-BA2C-D899F63A19EB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376AE3-4AD0-4BED-A301-873CD54DFB07}" srcId="{4E777D19-5956-4B20-BA68-04625844B8FB}" destId="{A16B19A5-3B21-4C82-98E3-593D6DE57FEE}" srcOrd="0" destOrd="0" parTransId="{3FD0F51D-C6C3-46C4-ADC4-26AEE2F961A6}" sibTransId="{AB701B5A-9791-4635-BF29-21D7B90A2825}"/>
    <dgm:cxn modelId="{2047B9B2-822A-4340-A27E-2AB133B7187E}" type="presOf" srcId="{A16B19A5-3B21-4C82-98E3-593D6DE57FEE}" destId="{C898FBFF-61B1-4300-BC16-9A23C5353670}" srcOrd="0" destOrd="0" presId="urn:microsoft.com/office/officeart/2005/8/layout/arrow1"/>
    <dgm:cxn modelId="{96E615E0-7397-4995-B459-1C8D9950D373}" type="presOf" srcId="{4E777D19-5956-4B20-BA68-04625844B8FB}" destId="{B56A387C-73F9-4829-AC55-BC315FE1EA7D}" srcOrd="0" destOrd="0" presId="urn:microsoft.com/office/officeart/2005/8/layout/arrow1"/>
    <dgm:cxn modelId="{2012EB7A-F57B-4464-B77C-B15814608771}" srcId="{4E777D19-5956-4B20-BA68-04625844B8FB}" destId="{99786AD4-8082-4666-BA2C-D899F63A19EB}" srcOrd="1" destOrd="0" parTransId="{044747F5-390A-4CB8-A00A-1A4F1B790BB2}" sibTransId="{3B0E0766-F266-4DEE-95E1-9B6798535EC6}"/>
    <dgm:cxn modelId="{DCDB18BD-1E60-4DB0-8238-52CF4774AC29}" type="presOf" srcId="{99786AD4-8082-4666-BA2C-D899F63A19EB}" destId="{C16F344E-C000-441F-BD7D-C6016B831195}" srcOrd="0" destOrd="0" presId="urn:microsoft.com/office/officeart/2005/8/layout/arrow1"/>
    <dgm:cxn modelId="{9B3AEAEC-5E9A-4FA3-AD1A-8DCB7D8D45A3}" type="presParOf" srcId="{B56A387C-73F9-4829-AC55-BC315FE1EA7D}" destId="{C898FBFF-61B1-4300-BC16-9A23C5353670}" srcOrd="0" destOrd="0" presId="urn:microsoft.com/office/officeart/2005/8/layout/arrow1"/>
    <dgm:cxn modelId="{7FC9C31D-8658-43F5-A71C-F4DE82C7FAF9}" type="presParOf" srcId="{B56A387C-73F9-4829-AC55-BC315FE1EA7D}" destId="{C16F344E-C000-441F-BD7D-C6016B831195}" srcOrd="1" destOrd="0" presId="urn:microsoft.com/office/officeart/2005/8/layout/arrow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3A957AC-287E-4063-99EA-2976386BE560}" type="datetimeFigureOut">
              <a:rPr lang="en-IE" smtClean="0"/>
              <a:pPr/>
              <a:t>25/04/2016</a:t>
            </a:fld>
            <a:endParaRPr lang="en-I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57AC-287E-4063-99EA-2976386BE560}" type="datetimeFigureOut">
              <a:rPr lang="en-IE" smtClean="0"/>
              <a:pPr/>
              <a:t>25/04/2016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57AC-287E-4063-99EA-2976386BE560}" type="datetimeFigureOut">
              <a:rPr lang="en-IE" smtClean="0"/>
              <a:pPr/>
              <a:t>25/04/2016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3A957AC-287E-4063-99EA-2976386BE560}" type="datetimeFigureOut">
              <a:rPr lang="en-IE" smtClean="0"/>
              <a:pPr/>
              <a:t>25/04/2016</a:t>
            </a:fld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3A957AC-287E-4063-99EA-2976386BE560}" type="datetimeFigureOut">
              <a:rPr lang="en-IE" smtClean="0"/>
              <a:pPr/>
              <a:t>25/04/2016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57AC-287E-4063-99EA-2976386BE560}" type="datetimeFigureOut">
              <a:rPr lang="en-IE" smtClean="0"/>
              <a:pPr/>
              <a:t>25/04/2016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57AC-287E-4063-99EA-2976386BE560}" type="datetimeFigureOut">
              <a:rPr lang="en-IE" smtClean="0"/>
              <a:pPr/>
              <a:t>25/04/2016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3A957AC-287E-4063-99EA-2976386BE560}" type="datetimeFigureOut">
              <a:rPr lang="en-IE" smtClean="0"/>
              <a:pPr/>
              <a:t>25/04/2016</a:t>
            </a:fld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57AC-287E-4063-99EA-2976386BE560}" type="datetimeFigureOut">
              <a:rPr lang="en-IE" smtClean="0"/>
              <a:pPr/>
              <a:t>25/04/2016</a:t>
            </a:fld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3A957AC-287E-4063-99EA-2976386BE560}" type="datetimeFigureOut">
              <a:rPr lang="en-IE" smtClean="0"/>
              <a:pPr/>
              <a:t>25/04/2016</a:t>
            </a:fld>
            <a:endParaRPr lang="en-IE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3A957AC-287E-4063-99EA-2976386BE560}" type="datetimeFigureOut">
              <a:rPr lang="en-IE" smtClean="0"/>
              <a:pPr/>
              <a:t>25/04/2016</a:t>
            </a:fld>
            <a:endParaRPr lang="en-IE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3A957AC-287E-4063-99EA-2976386BE560}" type="datetimeFigureOut">
              <a:rPr lang="en-IE" smtClean="0"/>
              <a:pPr/>
              <a:t>25/04/2016</a:t>
            </a:fld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3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MUSIC HOST INTERFACE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E" dirty="0" smtClean="0"/>
          </a:p>
          <a:p>
            <a:r>
              <a:rPr lang="en-IE" dirty="0" smtClean="0"/>
              <a:t>Student:	Thomas Flynn</a:t>
            </a:r>
          </a:p>
          <a:p>
            <a:r>
              <a:rPr lang="en-IE" dirty="0" smtClean="0"/>
              <a:t>Supervisor:	Brian O’ Shea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116632"/>
            <a:ext cx="655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BEng. Hons. Computer And Electronic Engineering, GMIT</a:t>
            </a:r>
            <a:endParaRPr lang="en-IE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Microsoft Azure SQL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86700" cy="4873752"/>
          </a:xfrm>
        </p:spPr>
        <p:txBody>
          <a:bodyPr>
            <a:normAutofit/>
          </a:bodyPr>
          <a:lstStyle/>
          <a:p>
            <a:r>
              <a:rPr lang="en-US" b="1" dirty="0" smtClean="0"/>
              <a:t>Minimum Driver Version: </a:t>
            </a:r>
            <a:r>
              <a:rPr lang="en-US" dirty="0" smtClean="0"/>
              <a:t>Microsoft JDBC Driver </a:t>
            </a:r>
            <a:r>
              <a:rPr lang="en-US" dirty="0" smtClean="0"/>
              <a:t>4.0</a:t>
            </a:r>
            <a:endParaRPr lang="en-IE" dirty="0" smtClean="0"/>
          </a:p>
          <a:p>
            <a:r>
              <a:rPr lang="en-US" b="1" dirty="0" smtClean="0"/>
              <a:t>Driver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com.microsoft.sqlserver.jdbc.SQLServerDriver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Server</a:t>
            </a:r>
            <a:r>
              <a:rPr lang="en-US" dirty="0" smtClean="0"/>
              <a:t>= </a:t>
            </a:r>
            <a:r>
              <a:rPr lang="en-US" dirty="0" err="1" smtClean="0"/>
              <a:t>jdbc:sqlserver</a:t>
            </a:r>
            <a:r>
              <a:rPr lang="en-US" dirty="0" smtClean="0"/>
              <a:t>://muzikhostserver.database.windows.net:1433;" </a:t>
            </a:r>
          </a:p>
          <a:p>
            <a:r>
              <a:rPr lang="en-US" b="1" dirty="0" smtClean="0"/>
              <a:t>Database </a:t>
            </a:r>
            <a:r>
              <a:rPr lang="en-US" dirty="0" smtClean="0"/>
              <a:t>= FYP</a:t>
            </a:r>
          </a:p>
          <a:p>
            <a:r>
              <a:rPr lang="en-US" b="1" dirty="0" smtClean="0"/>
              <a:t>User</a:t>
            </a:r>
            <a:r>
              <a:rPr lang="en-US" dirty="0" smtClean="0"/>
              <a:t> = thomas11811@muzikhostserver</a:t>
            </a:r>
          </a:p>
          <a:p>
            <a:r>
              <a:rPr lang="en-IE" b="1" dirty="0" smtClean="0"/>
              <a:t>Password = </a:t>
            </a:r>
            <a:r>
              <a:rPr lang="en-US" dirty="0" smtClean="0"/>
              <a:t>Zqlllx$8</a:t>
            </a:r>
          </a:p>
          <a:p>
            <a:endParaRPr lang="en-IE" dirty="0" smtClean="0"/>
          </a:p>
          <a:p>
            <a:endParaRPr lang="en-US" dirty="0" smtClean="0"/>
          </a:p>
        </p:txBody>
      </p:sp>
      <p:pic>
        <p:nvPicPr>
          <p:cNvPr id="4" name="Picture 3" descr="Cloud-w-Azure-cropp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454" y="0"/>
            <a:ext cx="1863555" cy="1000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year 5\Project presentation\pics\Azure\visualstudioovervi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05312" y="4300521"/>
            <a:ext cx="3702393" cy="24146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Microsoft Azure SQL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81150"/>
            <a:ext cx="7615262" cy="4873752"/>
          </a:xfrm>
        </p:spPr>
        <p:txBody>
          <a:bodyPr>
            <a:normAutofit/>
          </a:bodyPr>
          <a:lstStyle/>
          <a:p>
            <a:endParaRPr lang="en-IE" dirty="0" smtClean="0"/>
          </a:p>
          <a:p>
            <a:endParaRPr lang="en-US" dirty="0" smtClean="0"/>
          </a:p>
        </p:txBody>
      </p:sp>
      <p:pic>
        <p:nvPicPr>
          <p:cNvPr id="4" name="Picture 3" descr="Cloud-w-Azure-cropp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454" y="0"/>
            <a:ext cx="1863555" cy="1000108"/>
          </a:xfrm>
          <a:prstGeom prst="rect">
            <a:avLst/>
          </a:prstGeom>
        </p:spPr>
      </p:pic>
      <p:pic>
        <p:nvPicPr>
          <p:cNvPr id="1026" name="Picture 2" descr="C:\year 5\Project presentation\pics\Azure\dbOverview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3581624"/>
            <a:ext cx="2191630" cy="3276376"/>
          </a:xfrm>
          <a:prstGeom prst="rect">
            <a:avLst/>
          </a:prstGeom>
          <a:noFill/>
        </p:spPr>
      </p:pic>
      <p:pic>
        <p:nvPicPr>
          <p:cNvPr id="1029" name="Picture 5" descr="C:\year 5\Project presentation\pics\Azure\portal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288" y="1485018"/>
            <a:ext cx="8634772" cy="1652516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5983604" y="2870835"/>
            <a:ext cx="795353" cy="223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5650714" y="4012402"/>
            <a:ext cx="361948" cy="19527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88332" y="3597595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SQL Server</a:t>
            </a:r>
            <a:endParaRPr lang="en-IE" sz="1400" i="1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4992999" y="4314825"/>
            <a:ext cx="3074675" cy="247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15" name="Straight Arrow Connector 14"/>
          <p:cNvCxnSpPr>
            <a:endCxn id="9" idx="2"/>
          </p:cNvCxnSpPr>
          <p:nvPr/>
        </p:nvCxnSpPr>
        <p:spPr>
          <a:xfrm rot="5400000" flipH="1" flipV="1">
            <a:off x="6011946" y="3202541"/>
            <a:ext cx="477205" cy="26146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821179" y="2867016"/>
            <a:ext cx="821995" cy="219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32" name="Straight Arrow Connector 31"/>
          <p:cNvCxnSpPr>
            <a:endCxn id="31" idx="2"/>
          </p:cNvCxnSpPr>
          <p:nvPr/>
        </p:nvCxnSpPr>
        <p:spPr>
          <a:xfrm rot="10800000">
            <a:off x="2232178" y="3086100"/>
            <a:ext cx="1052043" cy="72390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657600" y="4107180"/>
            <a:ext cx="1531620" cy="113538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43240" y="378619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Database</a:t>
            </a:r>
            <a:endParaRPr lang="en-IE" sz="1400" i="1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5186362" y="5097780"/>
            <a:ext cx="825818" cy="26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43" name="Rectangle 42"/>
          <p:cNvSpPr/>
          <p:nvPr/>
        </p:nvSpPr>
        <p:spPr>
          <a:xfrm>
            <a:off x="5340350" y="6445250"/>
            <a:ext cx="1936749" cy="21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44" name="Rectangle 43"/>
          <p:cNvSpPr/>
          <p:nvPr/>
        </p:nvSpPr>
        <p:spPr>
          <a:xfrm>
            <a:off x="777240" y="3649980"/>
            <a:ext cx="132588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45" name="Rectangle 44"/>
          <p:cNvSpPr/>
          <p:nvPr/>
        </p:nvSpPr>
        <p:spPr>
          <a:xfrm>
            <a:off x="357213" y="5166360"/>
            <a:ext cx="2157387" cy="26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46" name="Rectangle 45"/>
          <p:cNvSpPr/>
          <p:nvPr/>
        </p:nvSpPr>
        <p:spPr>
          <a:xfrm>
            <a:off x="5340693" y="6172200"/>
            <a:ext cx="1930057" cy="2120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47" name="Straight Arrow Connector 46"/>
          <p:cNvCxnSpPr>
            <a:stCxn id="45" idx="3"/>
            <a:endCxn id="43" idx="1"/>
          </p:cNvCxnSpPr>
          <p:nvPr/>
        </p:nvCxnSpPr>
        <p:spPr>
          <a:xfrm>
            <a:off x="2514600" y="5299710"/>
            <a:ext cx="2825750" cy="125349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4" idx="3"/>
            <a:endCxn id="46" idx="1"/>
          </p:cNvCxnSpPr>
          <p:nvPr/>
        </p:nvCxnSpPr>
        <p:spPr>
          <a:xfrm>
            <a:off x="2103120" y="3764280"/>
            <a:ext cx="3237573" cy="251396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299960" y="1501140"/>
            <a:ext cx="1440180" cy="22860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/>
              <a:t>Christmas Poster</a:t>
            </a:r>
            <a:endParaRPr lang="en-IE" b="1" dirty="0"/>
          </a:p>
        </p:txBody>
      </p:sp>
      <p:pic>
        <p:nvPicPr>
          <p:cNvPr id="1027" name="Picture 3" descr="C:\year 5\Project presentation\poster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1" y="1357298"/>
            <a:ext cx="8758205" cy="52149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7467600" cy="1143000"/>
          </a:xfrm>
        </p:spPr>
        <p:txBody>
          <a:bodyPr/>
          <a:lstStyle/>
          <a:p>
            <a:pPr algn="ctr"/>
            <a:r>
              <a:rPr lang="en-IE" dirty="0" smtClean="0"/>
              <a:t> </a:t>
            </a:r>
            <a:r>
              <a:rPr lang="en-IE" b="1" dirty="0" smtClean="0"/>
              <a:t>MEDIA PLAYER - LOGIN SCREEN</a:t>
            </a:r>
            <a:endParaRPr lang="en-US" b="1" dirty="0"/>
          </a:p>
        </p:txBody>
      </p:sp>
      <p:pic>
        <p:nvPicPr>
          <p:cNvPr id="2051" name="Picture 3" descr="C:\year 5\Project presentation\pics\FX\login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428736"/>
            <a:ext cx="4104040" cy="2071702"/>
          </a:xfrm>
          <a:prstGeom prst="rect">
            <a:avLst/>
          </a:prstGeom>
          <a:noFill/>
        </p:spPr>
      </p:pic>
      <p:pic>
        <p:nvPicPr>
          <p:cNvPr id="2052" name="Picture 4" descr="C:\year 5\Project presentation\pics\FX\login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857760"/>
            <a:ext cx="3357586" cy="1754168"/>
          </a:xfrm>
          <a:prstGeom prst="rect">
            <a:avLst/>
          </a:prstGeom>
          <a:noFill/>
        </p:spPr>
      </p:pic>
      <p:pic>
        <p:nvPicPr>
          <p:cNvPr id="2053" name="Picture 5" descr="C:\year 5\Project presentation\pics\FX\login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4857760"/>
            <a:ext cx="3415863" cy="1714736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376612" y="2828927"/>
            <a:ext cx="2005012" cy="30797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43108" y="1928802"/>
            <a:ext cx="1785950" cy="85725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1538" y="142873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Login Credentials</a:t>
            </a:r>
          </a:p>
        </p:txBody>
      </p:sp>
      <p:cxnSp>
        <p:nvCxnSpPr>
          <p:cNvPr id="12" name="Straight Arrow Connector 11"/>
          <p:cNvCxnSpPr>
            <a:endCxn id="22" idx="3"/>
          </p:cNvCxnSpPr>
          <p:nvPr/>
        </p:nvCxnSpPr>
        <p:spPr>
          <a:xfrm rot="10800000" flipV="1">
            <a:off x="5753100" y="2571743"/>
            <a:ext cx="890603" cy="411963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72264" y="228599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Login Button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24486" y="2833688"/>
            <a:ext cx="328613" cy="30003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5" name="Rectangle 24"/>
          <p:cNvSpPr/>
          <p:nvPr/>
        </p:nvSpPr>
        <p:spPr>
          <a:xfrm>
            <a:off x="2520949" y="2495549"/>
            <a:ext cx="384175" cy="3714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26" name="Straight Arrow Connector 25"/>
          <p:cNvCxnSpPr>
            <a:endCxn id="25" idx="1"/>
          </p:cNvCxnSpPr>
          <p:nvPr/>
        </p:nvCxnSpPr>
        <p:spPr>
          <a:xfrm flipV="1">
            <a:off x="1950720" y="2681287"/>
            <a:ext cx="570229" cy="95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57224" y="235743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Success/Fail</a:t>
            </a:r>
          </a:p>
          <a:p>
            <a:r>
              <a:rPr lang="en-IE" sz="1400" i="1" dirty="0" smtClean="0"/>
              <a:t>Animation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4810" y="424815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Fail </a:t>
            </a:r>
          </a:p>
          <a:p>
            <a:r>
              <a:rPr lang="en-IE" sz="1400" i="1" dirty="0" smtClean="0"/>
              <a:t>Animation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77712" y="4252918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Success</a:t>
            </a:r>
          </a:p>
          <a:p>
            <a:r>
              <a:rPr lang="en-IE" sz="1400" i="1" dirty="0" smtClean="0"/>
              <a:t>Animation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55650" y="5551502"/>
            <a:ext cx="387375" cy="3635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7" name="Rectangle 36"/>
          <p:cNvSpPr/>
          <p:nvPr/>
        </p:nvSpPr>
        <p:spPr>
          <a:xfrm>
            <a:off x="5107781" y="5700713"/>
            <a:ext cx="342900" cy="3286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38" name="Straight Arrow Connector 37"/>
          <p:cNvCxnSpPr>
            <a:endCxn id="36" idx="0"/>
          </p:cNvCxnSpPr>
          <p:nvPr/>
        </p:nvCxnSpPr>
        <p:spPr>
          <a:xfrm rot="16200000" flipH="1">
            <a:off x="727848" y="5130012"/>
            <a:ext cx="836618" cy="6362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6200000" flipH="1">
            <a:off x="4587721" y="5188739"/>
            <a:ext cx="939152" cy="10191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year 5\Project presentation\pics\FX\main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285992"/>
            <a:ext cx="7072362" cy="354934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7467600" cy="1143000"/>
          </a:xfrm>
        </p:spPr>
        <p:txBody>
          <a:bodyPr/>
          <a:lstStyle/>
          <a:p>
            <a:pPr algn="ctr"/>
            <a:r>
              <a:rPr lang="en-IE" b="1" dirty="0" smtClean="0"/>
              <a:t>MEDIA PLAYER - MAIN SCREEN</a:t>
            </a:r>
            <a:endParaRPr lang="en-IE" b="1" dirty="0"/>
          </a:p>
        </p:txBody>
      </p:sp>
      <p:sp>
        <p:nvSpPr>
          <p:cNvPr id="5" name="Rectangle 4"/>
          <p:cNvSpPr/>
          <p:nvPr/>
        </p:nvSpPr>
        <p:spPr>
          <a:xfrm>
            <a:off x="1023932" y="2308860"/>
            <a:ext cx="1711647" cy="7086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" name="Rectangle 8"/>
          <p:cNvSpPr/>
          <p:nvPr/>
        </p:nvSpPr>
        <p:spPr>
          <a:xfrm>
            <a:off x="3787775" y="5530850"/>
            <a:ext cx="936626" cy="28892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85852" y="2000240"/>
            <a:ext cx="357190" cy="285752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71868" y="6286520"/>
            <a:ext cx="23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Play, Skip, Add, Buttons</a:t>
            </a:r>
            <a:endParaRPr lang="en-IE" sz="1400" b="1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6889748" y="165734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Logout Button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28662" y="5357826"/>
            <a:ext cx="642942" cy="42862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7" name="TextBox 36"/>
          <p:cNvSpPr txBox="1"/>
          <p:nvPr/>
        </p:nvSpPr>
        <p:spPr>
          <a:xfrm>
            <a:off x="665134" y="6278086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Server Button</a:t>
            </a:r>
          </a:p>
        </p:txBody>
      </p:sp>
      <p:cxnSp>
        <p:nvCxnSpPr>
          <p:cNvPr id="38" name="Straight Arrow Connector 37"/>
          <p:cNvCxnSpPr>
            <a:stCxn id="37" idx="0"/>
            <a:endCxn id="36" idx="2"/>
          </p:cNvCxnSpPr>
          <p:nvPr/>
        </p:nvCxnSpPr>
        <p:spPr>
          <a:xfrm rot="5400000" flipH="1" flipV="1">
            <a:off x="997569" y="6025523"/>
            <a:ext cx="491632" cy="13495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9" idx="2"/>
          </p:cNvCxnSpPr>
          <p:nvPr/>
        </p:nvCxnSpPr>
        <p:spPr>
          <a:xfrm rot="5400000" flipH="1" flipV="1">
            <a:off x="4018757" y="6049169"/>
            <a:ext cx="466725" cy="7938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876925" y="3390900"/>
            <a:ext cx="107950" cy="21272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51" name="Straight Arrow Connector 50"/>
          <p:cNvCxnSpPr/>
          <p:nvPr/>
        </p:nvCxnSpPr>
        <p:spPr>
          <a:xfrm rot="5400000" flipH="1" flipV="1">
            <a:off x="5537207" y="5893611"/>
            <a:ext cx="785024" cy="794"/>
          </a:xfrm>
          <a:prstGeom prst="straightConnector1">
            <a:avLst/>
          </a:prstGeom>
          <a:ln w="3492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89924" y="6296044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Volume Control</a:t>
            </a:r>
            <a:endParaRPr lang="en-IE" sz="1400" b="1" i="1" dirty="0"/>
          </a:p>
        </p:txBody>
      </p:sp>
      <p:sp>
        <p:nvSpPr>
          <p:cNvPr id="57" name="Rectangle 56"/>
          <p:cNvSpPr/>
          <p:nvPr/>
        </p:nvSpPr>
        <p:spPr>
          <a:xfrm>
            <a:off x="7386638" y="5357813"/>
            <a:ext cx="590550" cy="4405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58" name="Straight Arrow Connector 57"/>
          <p:cNvCxnSpPr/>
          <p:nvPr/>
        </p:nvCxnSpPr>
        <p:spPr>
          <a:xfrm rot="5400000" flipH="1" flipV="1">
            <a:off x="7430314" y="6072206"/>
            <a:ext cx="570710" cy="794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345680" y="6287132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Start Button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678906" y="5534025"/>
            <a:ext cx="1035844" cy="11668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76" name="Straight Arrow Connector 75"/>
          <p:cNvCxnSpPr/>
          <p:nvPr/>
        </p:nvCxnSpPr>
        <p:spPr>
          <a:xfrm rot="5400000" flipH="1" flipV="1">
            <a:off x="2694003" y="5968999"/>
            <a:ext cx="614346" cy="4748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236782" y="6269986"/>
            <a:ext cx="1214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Download</a:t>
            </a:r>
          </a:p>
          <a:p>
            <a:r>
              <a:rPr lang="en-IE" sz="1400" b="1" i="1" dirty="0" smtClean="0"/>
              <a:t> Progress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733799" y="3117057"/>
            <a:ext cx="1023939" cy="10239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1" name="Rectangle 90"/>
          <p:cNvSpPr/>
          <p:nvPr/>
        </p:nvSpPr>
        <p:spPr>
          <a:xfrm>
            <a:off x="3971926" y="2743199"/>
            <a:ext cx="565149" cy="2190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2" name="Rectangle 91"/>
          <p:cNvSpPr/>
          <p:nvPr/>
        </p:nvSpPr>
        <p:spPr>
          <a:xfrm>
            <a:off x="4130676" y="2471731"/>
            <a:ext cx="247649" cy="23336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93" name="Straight Arrow Connector 92"/>
          <p:cNvCxnSpPr>
            <a:endCxn id="92" idx="0"/>
          </p:cNvCxnSpPr>
          <p:nvPr/>
        </p:nvCxnSpPr>
        <p:spPr>
          <a:xfrm rot="16200000" flipH="1">
            <a:off x="4050510" y="2267739"/>
            <a:ext cx="407981" cy="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91" idx="1"/>
          </p:cNvCxnSpPr>
          <p:nvPr/>
        </p:nvCxnSpPr>
        <p:spPr>
          <a:xfrm>
            <a:off x="3003550" y="2114550"/>
            <a:ext cx="968376" cy="73818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90" idx="3"/>
          </p:cNvCxnSpPr>
          <p:nvPr/>
        </p:nvCxnSpPr>
        <p:spPr>
          <a:xfrm rot="10800000" flipV="1">
            <a:off x="4757738" y="2070100"/>
            <a:ext cx="1147762" cy="109815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7410450" y="2320925"/>
            <a:ext cx="558800" cy="2793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106" name="Straight Arrow Connector 105"/>
          <p:cNvCxnSpPr>
            <a:stCxn id="28" idx="2"/>
            <a:endCxn id="105" idx="0"/>
          </p:cNvCxnSpPr>
          <p:nvPr/>
        </p:nvCxnSpPr>
        <p:spPr>
          <a:xfrm rot="16200000" flipH="1">
            <a:off x="7507943" y="2139018"/>
            <a:ext cx="355800" cy="801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468944" y="180973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Time Slider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675056" y="179862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Play Animation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254244" y="182879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MediaView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642910" y="171448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Host Options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 descr="C:\year 5\Project presentation\pics\FX\step edit\step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138" y="2352675"/>
            <a:ext cx="7013676" cy="343377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E" b="1" dirty="0" smtClean="0"/>
              <a:t> MEDIA PLAYER </a:t>
            </a:r>
            <a:br>
              <a:rPr lang="en-IE" b="1" dirty="0" smtClean="0"/>
            </a:br>
            <a:r>
              <a:rPr lang="en-IE" b="1" dirty="0" smtClean="0"/>
              <a:t>USE CASE – SETUP</a:t>
            </a:r>
            <a:endParaRPr lang="en-IE" b="1" dirty="0"/>
          </a:p>
        </p:txBody>
      </p:sp>
      <p:sp>
        <p:nvSpPr>
          <p:cNvPr id="5" name="Rectangle 4"/>
          <p:cNvSpPr/>
          <p:nvPr/>
        </p:nvSpPr>
        <p:spPr>
          <a:xfrm>
            <a:off x="1004862" y="2389180"/>
            <a:ext cx="1711647" cy="7086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11" name="Straight Arrow Connector 10"/>
          <p:cNvCxnSpPr>
            <a:stCxn id="173" idx="2"/>
            <a:endCxn id="5" idx="0"/>
          </p:cNvCxnSpPr>
          <p:nvPr/>
        </p:nvCxnSpPr>
        <p:spPr>
          <a:xfrm rot="5400000">
            <a:off x="1643544" y="2169098"/>
            <a:ext cx="437224" cy="2940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14400" y="5265420"/>
            <a:ext cx="670560" cy="48768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7" name="TextBox 36"/>
          <p:cNvSpPr txBox="1"/>
          <p:nvPr/>
        </p:nvSpPr>
        <p:spPr>
          <a:xfrm>
            <a:off x="785786" y="6072206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Server Enabled</a:t>
            </a:r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>
          <a:xfrm rot="5400000" flipH="1" flipV="1">
            <a:off x="1072494" y="5895020"/>
            <a:ext cx="319106" cy="35266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254240" y="5288280"/>
            <a:ext cx="624840" cy="47244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58" name="Straight Arrow Connector 57"/>
          <p:cNvCxnSpPr>
            <a:stCxn id="71" idx="0"/>
            <a:endCxn id="57" idx="2"/>
          </p:cNvCxnSpPr>
          <p:nvPr/>
        </p:nvCxnSpPr>
        <p:spPr>
          <a:xfrm rot="5400000" flipH="1" flipV="1">
            <a:off x="7181611" y="5830034"/>
            <a:ext cx="454362" cy="315735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643702" y="6215082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Initialized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700463" y="3467100"/>
            <a:ext cx="1009650" cy="185261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95" name="Straight Arrow Connector 94"/>
          <p:cNvCxnSpPr/>
          <p:nvPr/>
        </p:nvCxnSpPr>
        <p:spPr>
          <a:xfrm rot="16200000" flipV="1">
            <a:off x="4429125" y="5429263"/>
            <a:ext cx="785820" cy="357193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500562" y="6000768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Selection Populated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071538" y="142873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Guest Options Specified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080" y="18573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E" b="1" dirty="0" smtClean="0"/>
              <a:t>MEDIA PLAYER</a:t>
            </a:r>
            <a:br>
              <a:rPr lang="en-IE" b="1" dirty="0" smtClean="0"/>
            </a:br>
            <a:r>
              <a:rPr lang="en-IE" b="1" dirty="0" smtClean="0"/>
              <a:t> USE CASE - SONG ADDED</a:t>
            </a:r>
            <a:endParaRPr lang="en-US" b="1" dirty="0"/>
          </a:p>
        </p:txBody>
      </p:sp>
      <p:pic>
        <p:nvPicPr>
          <p:cNvPr id="4100" name="Picture 4" descr="C:\year 5\Project presentation\pics\FX\Animation edit\anim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34" y="1795449"/>
            <a:ext cx="3272326" cy="3970351"/>
          </a:xfrm>
          <a:prstGeom prst="rect">
            <a:avLst/>
          </a:prstGeom>
          <a:noFill/>
        </p:spPr>
      </p:pic>
      <p:pic>
        <p:nvPicPr>
          <p:cNvPr id="4101" name="Picture 5" descr="C:\year 5\Project presentation\pics\FX\Animation edit\anim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51442" y="1792269"/>
            <a:ext cx="3483131" cy="387173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2838450" y="5302250"/>
            <a:ext cx="533400" cy="4508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10" name="Straight Arrow Connector 9"/>
          <p:cNvCxnSpPr>
            <a:endCxn id="9" idx="2"/>
          </p:cNvCxnSpPr>
          <p:nvPr/>
        </p:nvCxnSpPr>
        <p:spPr>
          <a:xfrm rot="5400000" flipH="1" flipV="1">
            <a:off x="2714609" y="5895979"/>
            <a:ext cx="533420" cy="247662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08210" y="628017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User Clicks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6200000" flipV="1">
            <a:off x="1500166" y="3929066"/>
            <a:ext cx="1428760" cy="1428760"/>
          </a:xfrm>
          <a:prstGeom prst="straightConnector1">
            <a:avLst/>
          </a:prstGeom>
          <a:ln w="60325" cap="rnd" cmpd="sng">
            <a:solidFill>
              <a:srgbClr val="002060"/>
            </a:solidFill>
            <a:prstDash val="dash"/>
            <a:headEnd type="oval"/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59180" y="3482340"/>
            <a:ext cx="434340" cy="38862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1" name="Rectangle 30"/>
          <p:cNvSpPr/>
          <p:nvPr/>
        </p:nvSpPr>
        <p:spPr>
          <a:xfrm>
            <a:off x="5172075" y="1983580"/>
            <a:ext cx="338138" cy="35004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33" name="Straight Arrow Connector 32"/>
          <p:cNvCxnSpPr>
            <a:endCxn id="36" idx="0"/>
          </p:cNvCxnSpPr>
          <p:nvPr/>
        </p:nvCxnSpPr>
        <p:spPr>
          <a:xfrm rot="16200000" flipH="1">
            <a:off x="5568953" y="1789102"/>
            <a:ext cx="519116" cy="84133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578481" y="2090727"/>
            <a:ext cx="584193" cy="14764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39" name="Straight Arrow Connector 38"/>
          <p:cNvCxnSpPr>
            <a:endCxn id="31" idx="1"/>
          </p:cNvCxnSpPr>
          <p:nvPr/>
        </p:nvCxnSpPr>
        <p:spPr>
          <a:xfrm>
            <a:off x="4786314" y="1785926"/>
            <a:ext cx="385761" cy="372677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286380" y="128586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Song added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857620" y="1357298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Animation Complete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534024" y="5176839"/>
            <a:ext cx="1514475" cy="19526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1" name="TextBox 50"/>
          <p:cNvSpPr txBox="1"/>
          <p:nvPr/>
        </p:nvSpPr>
        <p:spPr>
          <a:xfrm>
            <a:off x="5286380" y="5857892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Download Started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rot="5400000" flipH="1" flipV="1">
            <a:off x="5572133" y="5643579"/>
            <a:ext cx="428629" cy="1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Diagram 54"/>
          <p:cNvGraphicFramePr/>
          <p:nvPr/>
        </p:nvGraphicFramePr>
        <p:xfrm>
          <a:off x="3571868" y="3357562"/>
          <a:ext cx="1428760" cy="928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0"/>
            <a:ext cx="8215370" cy="1368412"/>
          </a:xfrm>
        </p:spPr>
        <p:txBody>
          <a:bodyPr>
            <a:normAutofit fontScale="90000"/>
          </a:bodyPr>
          <a:lstStyle/>
          <a:p>
            <a:pPr algn="ctr"/>
            <a:r>
              <a:rPr lang="en-IE" b="1" dirty="0" smtClean="0"/>
              <a:t>MEDIA PLAYER </a:t>
            </a:r>
            <a:br>
              <a:rPr lang="en-IE" b="1" dirty="0" smtClean="0"/>
            </a:br>
            <a:r>
              <a:rPr lang="en-IE" b="1" dirty="0" smtClean="0"/>
              <a:t>USE CASE - </a:t>
            </a:r>
            <a:br>
              <a:rPr lang="en-IE" b="1" dirty="0" smtClean="0"/>
            </a:br>
            <a:r>
              <a:rPr lang="en-IE" b="1" dirty="0" smtClean="0"/>
              <a:t>SONG SKIPPED / SONG ENDED</a:t>
            </a:r>
            <a:endParaRPr lang="en-US" b="1" dirty="0"/>
          </a:p>
        </p:txBody>
      </p:sp>
      <p:pic>
        <p:nvPicPr>
          <p:cNvPr id="5122" name="Picture 2" descr="C:\year 5\Project presentation\pics\FX\Animation edit\anim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928802"/>
            <a:ext cx="3304195" cy="3643338"/>
          </a:xfrm>
          <a:prstGeom prst="rect">
            <a:avLst/>
          </a:prstGeom>
          <a:noFill/>
        </p:spPr>
      </p:pic>
      <p:pic>
        <p:nvPicPr>
          <p:cNvPr id="5123" name="Picture 3" descr="C:\year 5\Project presentation\pics\FX\Animation edit\anim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1857364"/>
            <a:ext cx="2054451" cy="3841534"/>
          </a:xfrm>
          <a:prstGeom prst="rect">
            <a:avLst/>
          </a:prstGeom>
          <a:noFill/>
        </p:spPr>
      </p:pic>
      <p:sp>
        <p:nvSpPr>
          <p:cNvPr id="6" name="Right Arrow 5"/>
          <p:cNvSpPr/>
          <p:nvPr/>
        </p:nvSpPr>
        <p:spPr>
          <a:xfrm>
            <a:off x="3786182" y="3500438"/>
            <a:ext cx="1857388" cy="928694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oup 6"/>
          <p:cNvGrpSpPr/>
          <p:nvPr/>
        </p:nvGrpSpPr>
        <p:grpSpPr>
          <a:xfrm>
            <a:off x="3929058" y="3429000"/>
            <a:ext cx="1170634" cy="432000"/>
            <a:chOff x="0" y="0"/>
            <a:chExt cx="1170634" cy="432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170634" cy="432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0" y="0"/>
              <a:ext cx="1170634" cy="43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21920" rIns="0" bIns="1219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E" sz="1200" b="1" dirty="0" smtClean="0"/>
                <a:t>Event Fired</a:t>
              </a:r>
              <a:endParaRPr lang="en-US" sz="1200" b="1" kern="12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5786446" y="2432050"/>
            <a:ext cx="373054" cy="381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 flipV="1">
            <a:off x="5349240" y="2622550"/>
            <a:ext cx="437206" cy="6350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66176" y="2449828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Circle Moves Up</a:t>
            </a:r>
          </a:p>
        </p:txBody>
      </p:sp>
      <p:cxnSp>
        <p:nvCxnSpPr>
          <p:cNvPr id="19" name="Straight Arrow Connector 18"/>
          <p:cNvCxnSpPr>
            <a:endCxn id="21" idx="1"/>
          </p:cNvCxnSpPr>
          <p:nvPr/>
        </p:nvCxnSpPr>
        <p:spPr>
          <a:xfrm>
            <a:off x="5372100" y="2118360"/>
            <a:ext cx="849311" cy="110017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221411" y="2154553"/>
            <a:ext cx="584193" cy="14764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3" name="TextBox 22"/>
          <p:cNvSpPr txBox="1"/>
          <p:nvPr/>
        </p:nvSpPr>
        <p:spPr>
          <a:xfrm>
            <a:off x="3748082" y="1935468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Next Song Plays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77912" y="5463540"/>
            <a:ext cx="1617348" cy="1905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29" name="Straight Arrow Connector 28"/>
          <p:cNvCxnSpPr>
            <a:endCxn id="28" idx="1"/>
          </p:cNvCxnSpPr>
          <p:nvPr/>
        </p:nvCxnSpPr>
        <p:spPr>
          <a:xfrm>
            <a:off x="5422900" y="5556250"/>
            <a:ext cx="755012" cy="2540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60492" y="5253050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Next </a:t>
            </a:r>
            <a:r>
              <a:rPr lang="en-IE" sz="1400" b="1" i="1" dirty="0" err="1" smtClean="0"/>
              <a:t>Next</a:t>
            </a:r>
            <a:r>
              <a:rPr lang="en-IE" sz="1400" b="1" i="1" dirty="0" smtClean="0"/>
              <a:t> Song Downloads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year 5\Project presentation\pics\FX\anim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2436" y="1624006"/>
            <a:ext cx="4916488" cy="1676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357166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E" b="1" dirty="0" smtClean="0"/>
              <a:t>MEDIA PLAYER </a:t>
            </a:r>
            <a:br>
              <a:rPr lang="en-IE" b="1" dirty="0" smtClean="0"/>
            </a:br>
            <a:r>
              <a:rPr lang="en-IE" b="1" dirty="0" smtClean="0"/>
              <a:t>USE CASE –</a:t>
            </a:r>
            <a:br>
              <a:rPr lang="en-IE" b="1" dirty="0" smtClean="0"/>
            </a:br>
            <a:r>
              <a:rPr lang="en-IE" b="1" dirty="0" smtClean="0"/>
              <a:t>PLAY/PAUSE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867150" y="2136140"/>
            <a:ext cx="958850" cy="3784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70660" y="2316480"/>
            <a:ext cx="2379015" cy="809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7158" y="2000240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MediaView Empty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4572000" y="1857364"/>
            <a:ext cx="2461260" cy="191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121151" y="1654175"/>
            <a:ext cx="434974" cy="4095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8" name="TextBox 17"/>
          <p:cNvSpPr txBox="1"/>
          <p:nvPr/>
        </p:nvSpPr>
        <p:spPr>
          <a:xfrm>
            <a:off x="6975174" y="1657336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Animation Not</a:t>
            </a:r>
          </a:p>
          <a:p>
            <a:r>
              <a:rPr lang="en-IE" sz="1400" b="1" i="1" dirty="0" smtClean="0"/>
              <a:t>Started</a:t>
            </a:r>
          </a:p>
        </p:txBody>
      </p:sp>
      <p:pic>
        <p:nvPicPr>
          <p:cNvPr id="1029" name="Picture 5" descr="C:\year 5\Project presentation\pics\FX\anim5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3925" y="4657725"/>
            <a:ext cx="3280225" cy="1821223"/>
          </a:xfrm>
          <a:prstGeom prst="rect">
            <a:avLst/>
          </a:prstGeom>
          <a:noFill/>
        </p:spPr>
      </p:pic>
      <p:pic>
        <p:nvPicPr>
          <p:cNvPr id="1030" name="Picture 6" descr="C:\year 5\Project presentation\pics\FX\pause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8111" y="4633923"/>
            <a:ext cx="3612516" cy="1843077"/>
          </a:xfrm>
          <a:prstGeom prst="rect">
            <a:avLst/>
          </a:prstGeom>
          <a:noFill/>
        </p:spPr>
      </p:pic>
      <p:graphicFrame>
        <p:nvGraphicFramePr>
          <p:cNvPr id="23" name="Diagram 22"/>
          <p:cNvGraphicFramePr/>
          <p:nvPr/>
        </p:nvGraphicFramePr>
        <p:xfrm>
          <a:off x="5116466" y="4443364"/>
          <a:ext cx="2119306" cy="1460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4" name="Rectangle 23"/>
          <p:cNvSpPr/>
          <p:nvPr/>
        </p:nvSpPr>
        <p:spPr>
          <a:xfrm>
            <a:off x="1482068" y="4777740"/>
            <a:ext cx="537232" cy="5410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rot="16200000" flipH="1">
            <a:off x="1420172" y="4447228"/>
            <a:ext cx="434340" cy="22668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4348" y="3929066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Animation Paused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69300" y="4705350"/>
            <a:ext cx="569600" cy="52481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33" name="Straight Arrow Connector 32"/>
          <p:cNvCxnSpPr/>
          <p:nvPr/>
        </p:nvCxnSpPr>
        <p:spPr>
          <a:xfrm rot="16200000" flipH="1">
            <a:off x="5301614" y="4444366"/>
            <a:ext cx="611516" cy="50102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56746" y="3957642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Animation Playing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b="1" dirty="0" smtClean="0"/>
              <a:t>MUSIC HOST CLIENT</a:t>
            </a:r>
            <a:br>
              <a:rPr lang="en-IE" b="1" dirty="0" smtClean="0"/>
            </a:br>
            <a:r>
              <a:rPr lang="en-IE" b="1" dirty="0" smtClean="0"/>
              <a:t>USE CASE –</a:t>
            </a:r>
            <a:br>
              <a:rPr lang="en-IE" b="1" dirty="0" smtClean="0"/>
            </a:br>
            <a:r>
              <a:rPr lang="en-IE" b="1" dirty="0" smtClean="0"/>
              <a:t>OPEN APP</a:t>
            </a:r>
            <a:endParaRPr lang="en-US" b="1" dirty="0"/>
          </a:p>
        </p:txBody>
      </p:sp>
      <p:pic>
        <p:nvPicPr>
          <p:cNvPr id="2050" name="Picture 2" descr="C:\year 5\Project presentation\pics\Android\Screenshots\Screenshot_2016-04-21-21-37-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1180" y="1525803"/>
            <a:ext cx="2890966" cy="514351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834640" y="2241550"/>
            <a:ext cx="2766060" cy="45085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 flipV="1">
            <a:off x="1885950" y="2466975"/>
            <a:ext cx="948690" cy="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8596" y="2285992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Edit </a:t>
            </a:r>
            <a:r>
              <a:rPr lang="en-IE" sz="1400" b="1" i="1" dirty="0" err="1" smtClean="0"/>
              <a:t>TextField</a:t>
            </a:r>
            <a:endParaRPr lang="en-IE" sz="1400" b="1" i="1" dirty="0" smtClean="0"/>
          </a:p>
        </p:txBody>
      </p:sp>
      <p:cxnSp>
        <p:nvCxnSpPr>
          <p:cNvPr id="13" name="Straight Arrow Connector 12"/>
          <p:cNvCxnSpPr>
            <a:endCxn id="14" idx="1"/>
          </p:cNvCxnSpPr>
          <p:nvPr/>
        </p:nvCxnSpPr>
        <p:spPr>
          <a:xfrm>
            <a:off x="1905000" y="3154680"/>
            <a:ext cx="920751" cy="476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25751" y="2790825"/>
            <a:ext cx="2782570" cy="737236"/>
          </a:xfrm>
          <a:prstGeom prst="rect">
            <a:avLst/>
          </a:prstGeom>
          <a:noFill/>
          <a:ln w="349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1" name="TextBox 20"/>
          <p:cNvSpPr txBox="1"/>
          <p:nvPr/>
        </p:nvSpPr>
        <p:spPr>
          <a:xfrm>
            <a:off x="1114396" y="2960362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Button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825751" y="3629024"/>
            <a:ext cx="2774950" cy="21697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>
          <a:xfrm>
            <a:off x="1874520" y="4709160"/>
            <a:ext cx="951231" cy="476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19158" y="4445314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Invisible Buttons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826054" y="5886464"/>
            <a:ext cx="2774950" cy="71914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859280" y="6286500"/>
            <a:ext cx="926770" cy="2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11582" y="6105504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Button 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643570" y="2500306"/>
            <a:ext cx="466718" cy="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634034" y="3148010"/>
            <a:ext cx="487366" cy="159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615940" y="6240780"/>
            <a:ext cx="502920" cy="762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619750" y="4724400"/>
            <a:ext cx="567690" cy="476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124588" y="2987672"/>
            <a:ext cx="2663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BT </a:t>
            </a:r>
            <a:r>
              <a:rPr lang="en-IE" sz="1400" b="1" i="1" dirty="0" err="1" smtClean="0"/>
              <a:t>Adaptor.startDiscovery</a:t>
            </a:r>
            <a:r>
              <a:rPr lang="en-IE" sz="1400" b="1" i="1" dirty="0" smtClean="0"/>
              <a:t>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131854" y="2346646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DJ Comment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146494" y="4138618"/>
            <a:ext cx="26638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Song Request,</a:t>
            </a:r>
          </a:p>
          <a:p>
            <a:endParaRPr lang="en-IE" sz="1400" b="1" i="1" dirty="0" smtClean="0"/>
          </a:p>
          <a:p>
            <a:r>
              <a:rPr lang="en-IE" sz="1400" b="1" i="1" dirty="0" smtClean="0"/>
              <a:t>DJ Comment,</a:t>
            </a:r>
          </a:p>
          <a:p>
            <a:endParaRPr lang="en-IE" sz="1400" b="1" i="1" dirty="0" smtClean="0"/>
          </a:p>
          <a:p>
            <a:r>
              <a:rPr lang="en-IE" sz="1400" b="1" i="1" dirty="0" smtClean="0"/>
              <a:t>Skip Song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120776" y="6031248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Azure Mobile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Contents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14948"/>
          </a:xfrm>
        </p:spPr>
        <p:txBody>
          <a:bodyPr>
            <a:normAutofit/>
          </a:bodyPr>
          <a:lstStyle/>
          <a:p>
            <a:r>
              <a:rPr lang="en-IE" sz="2000" dirty="0" smtClean="0"/>
              <a:t>Background</a:t>
            </a:r>
          </a:p>
          <a:p>
            <a:endParaRPr lang="en-IE" sz="2000" dirty="0" smtClean="0"/>
          </a:p>
          <a:p>
            <a:r>
              <a:rPr lang="en-IE" sz="2000" dirty="0" smtClean="0"/>
              <a:t>Tools</a:t>
            </a:r>
          </a:p>
          <a:p>
            <a:pPr>
              <a:buNone/>
            </a:pPr>
            <a:endParaRPr lang="en-IE" sz="2000" dirty="0" smtClean="0"/>
          </a:p>
          <a:p>
            <a:r>
              <a:rPr lang="en-IE" sz="2000" dirty="0" err="1" smtClean="0"/>
              <a:t>JavaFX</a:t>
            </a:r>
            <a:r>
              <a:rPr lang="en-IE" sz="2000" dirty="0" smtClean="0"/>
              <a:t> Media Player Application</a:t>
            </a:r>
          </a:p>
          <a:p>
            <a:endParaRPr lang="en-IE" sz="2000" dirty="0" smtClean="0"/>
          </a:p>
          <a:p>
            <a:r>
              <a:rPr lang="en-IE" sz="2000" dirty="0" smtClean="0"/>
              <a:t>Android Application</a:t>
            </a:r>
          </a:p>
          <a:p>
            <a:endParaRPr lang="en-IE" sz="2000" dirty="0" smtClean="0"/>
          </a:p>
          <a:p>
            <a:r>
              <a:rPr lang="en-IE" sz="2000" dirty="0" smtClean="0"/>
              <a:t>Summary</a:t>
            </a:r>
          </a:p>
          <a:p>
            <a:endParaRPr lang="en-IE" sz="2000" dirty="0" smtClean="0"/>
          </a:p>
          <a:p>
            <a:r>
              <a:rPr lang="en-IE" sz="2000" dirty="0" smtClean="0"/>
              <a:t>Conclusion</a:t>
            </a:r>
          </a:p>
          <a:p>
            <a:endParaRPr lang="en-I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b="1" dirty="0" smtClean="0"/>
              <a:t>MUSIC HOST CLIENT</a:t>
            </a:r>
            <a:br>
              <a:rPr lang="en-IE" b="1" dirty="0" smtClean="0"/>
            </a:br>
            <a:r>
              <a:rPr lang="en-IE" b="1" dirty="0" smtClean="0"/>
              <a:t>USE CASE –</a:t>
            </a:r>
            <a:br>
              <a:rPr lang="en-IE" b="1" dirty="0" smtClean="0"/>
            </a:br>
            <a:r>
              <a:rPr lang="en-US" b="1" i="1" dirty="0" smtClean="0"/>
              <a:t>SEARCH FOR MUSIC HOST (BT)</a:t>
            </a:r>
            <a:endParaRPr lang="en-US" b="1" dirty="0"/>
          </a:p>
        </p:txBody>
      </p:sp>
      <p:pic>
        <p:nvPicPr>
          <p:cNvPr id="30722" name="Picture 2" descr="C:\year 5\Project presentation\pics\Android\Screenshots\Screenshot_2016-04-21-21-40-4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5551" y="1584993"/>
            <a:ext cx="2772449" cy="4932648"/>
          </a:xfrm>
          <a:prstGeom prst="rect">
            <a:avLst/>
          </a:prstGeom>
          <a:noFill/>
        </p:spPr>
      </p:pic>
      <p:sp>
        <p:nvSpPr>
          <p:cNvPr id="5" name="Right Arrow 4"/>
          <p:cNvSpPr/>
          <p:nvPr/>
        </p:nvSpPr>
        <p:spPr>
          <a:xfrm>
            <a:off x="2983583" y="3602039"/>
            <a:ext cx="2357453" cy="1143008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TextBox 6"/>
          <p:cNvSpPr txBox="1"/>
          <p:nvPr/>
        </p:nvSpPr>
        <p:spPr>
          <a:xfrm>
            <a:off x="3029393" y="3608381"/>
            <a:ext cx="2286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Music Host Found</a:t>
            </a:r>
          </a:p>
        </p:txBody>
      </p:sp>
      <p:pic>
        <p:nvPicPr>
          <p:cNvPr id="30723" name="Picture 3" descr="C:\year 5\Project presentation\pics\Android\Screenshots\Screenshot_2016-04-21-21-39-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364" y="1537129"/>
            <a:ext cx="2810675" cy="50006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4" descr="C:\year 5\Project presentation\pics\Android\Screenshots\Screenshot_2016-04-24-02-22-5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1056" y="1533525"/>
            <a:ext cx="2881145" cy="512603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b="1" dirty="0" smtClean="0"/>
              <a:t>MUSIC HOST CLIENT</a:t>
            </a:r>
            <a:br>
              <a:rPr lang="en-IE" b="1" dirty="0" smtClean="0"/>
            </a:br>
            <a:r>
              <a:rPr lang="en-IE" b="1" dirty="0" smtClean="0"/>
              <a:t>USE CASE –</a:t>
            </a:r>
            <a:br>
              <a:rPr lang="en-IE" b="1" dirty="0" smtClean="0"/>
            </a:br>
            <a:r>
              <a:rPr lang="en-IE" b="1" dirty="0" smtClean="0"/>
              <a:t>Connected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834640" y="2241550"/>
            <a:ext cx="2766060" cy="45085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 flipV="1">
            <a:off x="1885950" y="2466975"/>
            <a:ext cx="948690" cy="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8596" y="2285992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Edit </a:t>
            </a:r>
            <a:r>
              <a:rPr lang="en-IE" sz="1400" b="1" i="1" dirty="0" err="1" smtClean="0"/>
              <a:t>TextField</a:t>
            </a:r>
            <a:endParaRPr lang="en-IE" sz="1400" b="1" i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345870" y="4614856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Button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825751" y="3686174"/>
            <a:ext cx="2774950" cy="67151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>
          <a:xfrm flipV="1">
            <a:off x="2171700" y="4021934"/>
            <a:ext cx="654051" cy="904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57286" y="3852866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Button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833674" y="5193044"/>
            <a:ext cx="2774950" cy="71914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643570" y="2500306"/>
            <a:ext cx="466718" cy="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634028" y="4779636"/>
            <a:ext cx="567690" cy="476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131854" y="2346646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>
                <a:solidFill>
                  <a:srgbClr val="002060"/>
                </a:solidFill>
              </a:rPr>
              <a:t>DJ Comment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170292" y="3908106"/>
            <a:ext cx="2663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Send </a:t>
            </a:r>
            <a:r>
              <a:rPr lang="en-IE" sz="1400" b="1" i="1" dirty="0" smtClean="0">
                <a:solidFill>
                  <a:srgbClr val="C00000"/>
                </a:solidFill>
              </a:rPr>
              <a:t>SONG_SELECT</a:t>
            </a:r>
            <a:r>
              <a:rPr lang="en-IE" sz="1400" b="1" i="1" dirty="0" smtClean="0"/>
              <a:t> </a:t>
            </a:r>
            <a:r>
              <a:rPr lang="en-IE" sz="1400" b="1" i="1" dirty="0" err="1" smtClean="0"/>
              <a:t>int</a:t>
            </a:r>
            <a:endParaRPr lang="en-IE" sz="1400" b="1" i="1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2825749" y="4437689"/>
            <a:ext cx="2774951" cy="68104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31" name="Straight Arrow Connector 30"/>
          <p:cNvCxnSpPr>
            <a:endCxn id="27" idx="1"/>
          </p:cNvCxnSpPr>
          <p:nvPr/>
        </p:nvCxnSpPr>
        <p:spPr>
          <a:xfrm flipV="1">
            <a:off x="2156460" y="4778212"/>
            <a:ext cx="669289" cy="7148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2" idx="1"/>
          </p:cNvCxnSpPr>
          <p:nvPr/>
        </p:nvCxnSpPr>
        <p:spPr>
          <a:xfrm flipV="1">
            <a:off x="2133600" y="5552617"/>
            <a:ext cx="700074" cy="998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391590" y="5376856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Button 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5643570" y="4071942"/>
            <a:ext cx="567690" cy="476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643570" y="5572140"/>
            <a:ext cx="567690" cy="476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154114" y="4632968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Send </a:t>
            </a:r>
            <a:r>
              <a:rPr lang="en-IE" sz="1400" b="1" i="1" dirty="0" smtClean="0">
                <a:solidFill>
                  <a:srgbClr val="002060"/>
                </a:solidFill>
              </a:rPr>
              <a:t>DJ_COMMENT</a:t>
            </a:r>
            <a:r>
              <a:rPr lang="en-IE" sz="1400" b="1" i="1" dirty="0" smtClean="0"/>
              <a:t> </a:t>
            </a:r>
            <a:r>
              <a:rPr lang="en-IE" sz="1400" b="1" i="1" dirty="0" err="1" smtClean="0"/>
              <a:t>int</a:t>
            </a:r>
            <a:endParaRPr lang="en-IE" sz="1400" b="1" i="1" dirty="0" smtClean="0"/>
          </a:p>
          <a:p>
            <a:r>
              <a:rPr lang="en-IE" sz="1400" b="1" i="1" dirty="0" smtClean="0"/>
              <a:t>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46494" y="5408308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Send </a:t>
            </a:r>
            <a:r>
              <a:rPr lang="en-IE" sz="1400" b="1" i="1" dirty="0" smtClean="0">
                <a:solidFill>
                  <a:schemeClr val="accent1">
                    <a:lumMod val="75000"/>
                  </a:schemeClr>
                </a:solidFill>
              </a:rPr>
              <a:t>SKIP_SONG</a:t>
            </a:r>
            <a:r>
              <a:rPr lang="en-IE" sz="1400" b="1" i="1" dirty="0" smtClean="0"/>
              <a:t> </a:t>
            </a:r>
            <a:r>
              <a:rPr lang="en-IE" sz="1400" b="1" i="1" dirty="0" err="1" smtClean="0"/>
              <a:t>int</a:t>
            </a:r>
            <a:endParaRPr lang="en-IE" sz="1400" b="1" i="1" dirty="0" smtClean="0"/>
          </a:p>
          <a:p>
            <a:r>
              <a:rPr lang="en-IE" sz="1400" b="1" i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C:\year 5\Project presentation\pics\Android\Screenshots\Screenshot_2016-04-21-21-41-2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1522" y="1419211"/>
            <a:ext cx="2697146" cy="479867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b="1" dirty="0" smtClean="0"/>
              <a:t>MUSIC HOST CLIENT</a:t>
            </a:r>
            <a:br>
              <a:rPr lang="en-IE" b="1" dirty="0" smtClean="0"/>
            </a:br>
            <a:r>
              <a:rPr lang="en-IE" b="1" dirty="0" smtClean="0"/>
              <a:t>USE CASE –</a:t>
            </a:r>
            <a:br>
              <a:rPr lang="en-IE" b="1" dirty="0" smtClean="0"/>
            </a:br>
            <a:r>
              <a:rPr lang="en-IE" b="1" dirty="0" smtClean="0"/>
              <a:t>SONG REQUEST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494" y="2762249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Selected</a:t>
            </a:r>
          </a:p>
          <a:p>
            <a:r>
              <a:rPr lang="en-IE" sz="1400" b="1" i="1" dirty="0" smtClean="0"/>
              <a:t> Song</a:t>
            </a:r>
          </a:p>
        </p:txBody>
      </p:sp>
      <p:cxnSp>
        <p:nvCxnSpPr>
          <p:cNvPr id="42" name="Straight Arrow Connector 41"/>
          <p:cNvCxnSpPr>
            <a:endCxn id="29" idx="1"/>
          </p:cNvCxnSpPr>
          <p:nvPr/>
        </p:nvCxnSpPr>
        <p:spPr>
          <a:xfrm>
            <a:off x="485775" y="3305175"/>
            <a:ext cx="495277" cy="2000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771" name="Picture 3" descr="C:\year 5\Project presentation\pics\Android\Screenshots\Screenshot_2016-04-24-02-10-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93215" y="1454759"/>
            <a:ext cx="2698248" cy="4800634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1330324" y="6272213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err="1" smtClean="0"/>
              <a:t>ViewFlipper</a:t>
            </a:r>
            <a:r>
              <a:rPr lang="en-IE" sz="1400" b="1" i="1" dirty="0" smtClean="0"/>
              <a:t> Child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89600" y="6295070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err="1" smtClean="0"/>
              <a:t>ViewFlipper</a:t>
            </a:r>
            <a:r>
              <a:rPr lang="en-IE" sz="1400" b="1" i="1" dirty="0" smtClean="0"/>
              <a:t> Child 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81052" y="3267074"/>
            <a:ext cx="2597151" cy="47625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graphicFrame>
        <p:nvGraphicFramePr>
          <p:cNvPr id="40" name="Diagram 39"/>
          <p:cNvGraphicFramePr/>
          <p:nvPr/>
        </p:nvGraphicFramePr>
        <p:xfrm>
          <a:off x="3643306" y="3357562"/>
          <a:ext cx="1571636" cy="928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4000496" y="328612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Swipe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5728"/>
            <a:ext cx="8686800" cy="1154098"/>
          </a:xfrm>
        </p:spPr>
        <p:txBody>
          <a:bodyPr>
            <a:normAutofit fontScale="90000"/>
          </a:bodyPr>
          <a:lstStyle/>
          <a:p>
            <a:pPr algn="ctr"/>
            <a:r>
              <a:rPr lang="en-IE" b="1" dirty="0" smtClean="0"/>
              <a:t>MUSIC HOST CLIENT</a:t>
            </a:r>
            <a:br>
              <a:rPr lang="en-IE" b="1" dirty="0" smtClean="0"/>
            </a:br>
            <a:r>
              <a:rPr lang="en-IE" b="1" dirty="0" smtClean="0"/>
              <a:t>USE CASE –</a:t>
            </a:r>
            <a:br>
              <a:rPr lang="en-IE" b="1" dirty="0" smtClean="0"/>
            </a:br>
            <a:r>
              <a:rPr lang="en-IE" b="1" dirty="0" smtClean="0"/>
              <a:t>SONG ACCEPTED / NOT ACCEPTED</a:t>
            </a:r>
            <a:endParaRPr lang="en-US" dirty="0"/>
          </a:p>
        </p:txBody>
      </p:sp>
      <p:pic>
        <p:nvPicPr>
          <p:cNvPr id="33795" name="Picture 3" descr="C:\year 5\Project presentation\pics\Android\Screenshots\Screenshot_2016-04-21-21-41-4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11" y="1490638"/>
            <a:ext cx="2962347" cy="5270512"/>
          </a:xfrm>
          <a:prstGeom prst="rect">
            <a:avLst/>
          </a:prstGeom>
          <a:noFill/>
        </p:spPr>
      </p:pic>
      <p:pic>
        <p:nvPicPr>
          <p:cNvPr id="33796" name="Picture 4" descr="C:\year 5\Project presentation\pics\Android\Screenshots\Screenshot_2016-04-24-16-50-2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89514" y="1462074"/>
            <a:ext cx="3000396" cy="5338205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57175" y="5619750"/>
            <a:ext cx="2828925" cy="4953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8" name="Rectangle 7"/>
          <p:cNvSpPr/>
          <p:nvPr/>
        </p:nvSpPr>
        <p:spPr>
          <a:xfrm>
            <a:off x="5076837" y="5367321"/>
            <a:ext cx="2819388" cy="73820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33850" y="5210175"/>
            <a:ext cx="938216" cy="576279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19468" y="4729169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Message From Host</a:t>
            </a:r>
          </a:p>
        </p:txBody>
      </p:sp>
      <p:cxnSp>
        <p:nvCxnSpPr>
          <p:cNvPr id="11" name="Straight Arrow Connector 10"/>
          <p:cNvCxnSpPr>
            <a:endCxn id="7" idx="3"/>
          </p:cNvCxnSpPr>
          <p:nvPr/>
        </p:nvCxnSpPr>
        <p:spPr>
          <a:xfrm rot="10800000" flipV="1">
            <a:off x="3086100" y="5214950"/>
            <a:ext cx="771520" cy="65245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b="1" dirty="0" smtClean="0"/>
              <a:t>MUSIC HOST CLIENT</a:t>
            </a:r>
            <a:br>
              <a:rPr lang="en-IE" b="1" dirty="0" smtClean="0"/>
            </a:br>
            <a:r>
              <a:rPr lang="en-IE" b="1" dirty="0" smtClean="0"/>
              <a:t>USE CASE –</a:t>
            </a:r>
            <a:br>
              <a:rPr lang="en-IE" b="1" dirty="0" smtClean="0"/>
            </a:br>
            <a:r>
              <a:rPr lang="en-IE" b="1" dirty="0" smtClean="0"/>
              <a:t>DJ Comment</a:t>
            </a:r>
            <a:endParaRPr lang="en-US" dirty="0"/>
          </a:p>
        </p:txBody>
      </p:sp>
      <p:pic>
        <p:nvPicPr>
          <p:cNvPr id="34818" name="Picture 2" descr="C:\year 5\Project presentation\pics\Android\Screenshots\Screenshot_2016-04-21-21-51-3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2931119" cy="5214950"/>
          </a:xfrm>
          <a:prstGeom prst="rect">
            <a:avLst/>
          </a:prstGeom>
          <a:noFill/>
        </p:spPr>
      </p:pic>
      <p:sp>
        <p:nvSpPr>
          <p:cNvPr id="5" name="Right Arrow 4"/>
          <p:cNvSpPr/>
          <p:nvPr/>
        </p:nvSpPr>
        <p:spPr>
          <a:xfrm>
            <a:off x="3260179" y="3457136"/>
            <a:ext cx="1740449" cy="1143008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TextBox 5"/>
          <p:cNvSpPr txBox="1"/>
          <p:nvPr/>
        </p:nvSpPr>
        <p:spPr>
          <a:xfrm>
            <a:off x="3428992" y="3143248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Button Clicked</a:t>
            </a:r>
          </a:p>
        </p:txBody>
      </p:sp>
      <p:pic>
        <p:nvPicPr>
          <p:cNvPr id="34819" name="Picture 3" descr="C:\year 5\Project presentation\pics\Android\Screenshots\Screenshot_2016-04-21-21-51-5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56898" y="1401605"/>
            <a:ext cx="2936362" cy="52242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b="1" dirty="0" smtClean="0"/>
              <a:t>MUSIC HOST CLIENT</a:t>
            </a:r>
            <a:br>
              <a:rPr lang="en-IE" b="1" dirty="0" smtClean="0"/>
            </a:br>
            <a:r>
              <a:rPr lang="en-IE" b="1" dirty="0" smtClean="0"/>
              <a:t>USE CASE –</a:t>
            </a:r>
            <a:br>
              <a:rPr lang="en-IE" b="1" dirty="0" smtClean="0"/>
            </a:br>
            <a:r>
              <a:rPr lang="en-IE" b="1" dirty="0" smtClean="0"/>
              <a:t>SKIP SONG</a:t>
            </a:r>
            <a:endParaRPr lang="en-US" dirty="0"/>
          </a:p>
        </p:txBody>
      </p:sp>
      <p:pic>
        <p:nvPicPr>
          <p:cNvPr id="35842" name="Picture 2" descr="C:\year 5\Project presentation\pics\Android\Screenshots\Screenshot_2016-04-24-02-22-5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301" y="1514015"/>
            <a:ext cx="2825740" cy="5027461"/>
          </a:xfrm>
          <a:prstGeom prst="rect">
            <a:avLst/>
          </a:prstGeom>
          <a:noFill/>
        </p:spPr>
      </p:pic>
      <p:sp>
        <p:nvSpPr>
          <p:cNvPr id="5" name="Right Arrow 4"/>
          <p:cNvSpPr/>
          <p:nvPr/>
        </p:nvSpPr>
        <p:spPr>
          <a:xfrm>
            <a:off x="3371622" y="4867203"/>
            <a:ext cx="1740449" cy="1143008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TextBox 5"/>
          <p:cNvSpPr txBox="1"/>
          <p:nvPr/>
        </p:nvSpPr>
        <p:spPr>
          <a:xfrm>
            <a:off x="3513398" y="4521883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Button Clicked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034" y="5072073"/>
            <a:ext cx="2749603" cy="73788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35843" name="Picture 3" descr="C:\year 5\Project presentation\pics\Android\Screenshots\Screenshot_2016-04-24-02-10-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1009" y="1533378"/>
            <a:ext cx="2849439" cy="5069628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5157573" y="2940147"/>
            <a:ext cx="1763732" cy="33762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0" name="TextBox 9"/>
          <p:cNvSpPr txBox="1"/>
          <p:nvPr/>
        </p:nvSpPr>
        <p:spPr>
          <a:xfrm>
            <a:off x="3500430" y="2143116"/>
            <a:ext cx="1727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i="1" dirty="0" smtClean="0"/>
              <a:t>Skip votes required decremented</a:t>
            </a:r>
          </a:p>
        </p:txBody>
      </p:sp>
      <p:cxnSp>
        <p:nvCxnSpPr>
          <p:cNvPr id="11" name="Straight Arrow Connector 10"/>
          <p:cNvCxnSpPr>
            <a:stCxn id="10" idx="2"/>
            <a:endCxn id="9" idx="1"/>
          </p:cNvCxnSpPr>
          <p:nvPr/>
        </p:nvCxnSpPr>
        <p:spPr>
          <a:xfrm rot="16200000" flipH="1">
            <a:off x="4693341" y="2644727"/>
            <a:ext cx="134847" cy="79361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b="1" dirty="0" smtClean="0"/>
              <a:t>MUSIC HOST CLIENT</a:t>
            </a:r>
            <a:br>
              <a:rPr lang="en-IE" b="1" dirty="0" smtClean="0"/>
            </a:br>
            <a:r>
              <a:rPr lang="en-IE" b="1" dirty="0" smtClean="0"/>
              <a:t>USE CASE –</a:t>
            </a:r>
            <a:br>
              <a:rPr lang="en-IE" b="1" dirty="0" smtClean="0"/>
            </a:br>
            <a:r>
              <a:rPr lang="en-US" b="1" i="1" dirty="0" smtClean="0"/>
              <a:t>SEARCH FOR MUSIC HOST (GPS)</a:t>
            </a:r>
            <a:endParaRPr lang="en-US" dirty="0"/>
          </a:p>
        </p:txBody>
      </p:sp>
      <p:pic>
        <p:nvPicPr>
          <p:cNvPr id="36866" name="Picture 2" descr="C:\year 5\Project presentation\pics\Android\Screenshots\Screenshot_2016-04-24-17-34-5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742" y="2117721"/>
            <a:ext cx="2573358" cy="4578434"/>
          </a:xfrm>
          <a:prstGeom prst="rect">
            <a:avLst/>
          </a:prstGeom>
          <a:noFill/>
        </p:spPr>
      </p:pic>
      <p:pic>
        <p:nvPicPr>
          <p:cNvPr id="36867" name="Picture 3" descr="C:\year 5\Project presentation\pics\Android\Screenshots\Screenshot_2016-04-24-17-35-4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4500" y="2101671"/>
            <a:ext cx="2574543" cy="4580542"/>
          </a:xfrm>
          <a:prstGeom prst="rect">
            <a:avLst/>
          </a:prstGeom>
          <a:noFill/>
        </p:spPr>
      </p:pic>
      <p:sp>
        <p:nvSpPr>
          <p:cNvPr id="6" name="Right Arrow 5"/>
          <p:cNvSpPr/>
          <p:nvPr/>
        </p:nvSpPr>
        <p:spPr>
          <a:xfrm>
            <a:off x="3198802" y="3790952"/>
            <a:ext cx="2097639" cy="1428760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TextBox 6"/>
          <p:cNvSpPr txBox="1"/>
          <p:nvPr/>
        </p:nvSpPr>
        <p:spPr>
          <a:xfrm>
            <a:off x="3449630" y="375920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Result</a:t>
            </a:r>
          </a:p>
        </p:txBody>
      </p:sp>
      <p:sp>
        <p:nvSpPr>
          <p:cNvPr id="8" name="Rectangle 7"/>
          <p:cNvSpPr/>
          <p:nvPr/>
        </p:nvSpPr>
        <p:spPr>
          <a:xfrm>
            <a:off x="2336800" y="2365364"/>
            <a:ext cx="419100" cy="454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9" name="Straight Arrow Connector 8"/>
          <p:cNvCxnSpPr>
            <a:endCxn id="8" idx="1"/>
          </p:cNvCxnSpPr>
          <p:nvPr/>
        </p:nvCxnSpPr>
        <p:spPr>
          <a:xfrm>
            <a:off x="1571604" y="2000240"/>
            <a:ext cx="765196" cy="592142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1472" y="1428736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Progress Widget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5720" y="3000372"/>
            <a:ext cx="2500330" cy="500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0" name="TextBox 19"/>
          <p:cNvSpPr txBox="1"/>
          <p:nvPr/>
        </p:nvSpPr>
        <p:spPr>
          <a:xfrm>
            <a:off x="2928926" y="2000240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Search Button</a:t>
            </a:r>
          </a:p>
        </p:txBody>
      </p:sp>
      <p:cxnSp>
        <p:nvCxnSpPr>
          <p:cNvPr id="21" name="Straight Arrow Connector 20"/>
          <p:cNvCxnSpPr>
            <a:endCxn id="19" idx="3"/>
          </p:cNvCxnSpPr>
          <p:nvPr/>
        </p:nvCxnSpPr>
        <p:spPr>
          <a:xfrm rot="5400000">
            <a:off x="2765024" y="2649929"/>
            <a:ext cx="621502" cy="57945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572132" y="2870200"/>
            <a:ext cx="2365368" cy="1181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26" name="Straight Arrow Connector 25"/>
          <p:cNvCxnSpPr>
            <a:stCxn id="29" idx="2"/>
          </p:cNvCxnSpPr>
          <p:nvPr/>
        </p:nvCxnSpPr>
        <p:spPr>
          <a:xfrm rot="16200000" flipH="1">
            <a:off x="5038042" y="2894909"/>
            <a:ext cx="353801" cy="857256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29058" y="2500306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GPS Coordinates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Conclusion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Goals</a:t>
            </a:r>
          </a:p>
          <a:p>
            <a:pPr lvl="1"/>
            <a:r>
              <a:rPr lang="en-IE" dirty="0" smtClean="0"/>
              <a:t>Demonstration of abilities.</a:t>
            </a:r>
          </a:p>
          <a:p>
            <a:pPr lvl="1"/>
            <a:r>
              <a:rPr lang="en-IE" dirty="0" smtClean="0"/>
              <a:t>Pleasant user experience for both the host and guest.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Reflection</a:t>
            </a:r>
          </a:p>
          <a:p>
            <a:pPr lvl="1"/>
            <a:r>
              <a:rPr lang="en-IE" dirty="0" smtClean="0"/>
              <a:t>More focus on Client/Server Protocol.</a:t>
            </a:r>
          </a:p>
          <a:p>
            <a:pPr lvl="1"/>
            <a:r>
              <a:rPr lang="en-IE" dirty="0" smtClean="0"/>
              <a:t>Develop for local song files.</a:t>
            </a:r>
          </a:p>
          <a:p>
            <a:pPr lvl="1"/>
            <a:r>
              <a:rPr lang="en-IE" dirty="0" smtClean="0"/>
              <a:t>Develop for Wi-Fi instead of Bluetooth.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Conclusion</a:t>
            </a:r>
          </a:p>
          <a:p>
            <a:pPr lvl="1"/>
            <a:r>
              <a:rPr lang="en-IE" dirty="0" smtClean="0"/>
              <a:t>Project is a product of my abilities and personality.</a:t>
            </a:r>
          </a:p>
          <a:p>
            <a:pPr lvl="1"/>
            <a:r>
              <a:rPr lang="en-IE" dirty="0" smtClean="0"/>
              <a:t>The product is 50-100 more working hours away from being marketable.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References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github.com/</a:t>
            </a:r>
            <a:r>
              <a:rPr lang="en-US" dirty="0" err="1" smtClean="0"/>
              <a:t>acaicedo</a:t>
            </a:r>
            <a:r>
              <a:rPr lang="en-US" dirty="0" smtClean="0"/>
              <a:t>/JFX-</a:t>
            </a:r>
            <a:r>
              <a:rPr lang="en-US" dirty="0" err="1" smtClean="0"/>
              <a:t>MultiScreen</a:t>
            </a:r>
            <a:r>
              <a:rPr lang="en-IE" dirty="0" smtClean="0"/>
              <a:t> </a:t>
            </a:r>
          </a:p>
          <a:p>
            <a:r>
              <a:rPr lang="en-US" dirty="0" smtClean="0"/>
              <a:t>github.com/</a:t>
            </a:r>
            <a:r>
              <a:rPr lang="en-US" dirty="0" err="1" smtClean="0"/>
              <a:t>marcuspimenta</a:t>
            </a:r>
            <a:r>
              <a:rPr lang="en-US" dirty="0" smtClean="0"/>
              <a:t>/Chat-Bluetooth</a:t>
            </a:r>
          </a:p>
          <a:p>
            <a:r>
              <a:rPr lang="en-US" dirty="0" smtClean="0"/>
              <a:t>bluecove.org</a:t>
            </a:r>
          </a:p>
          <a:p>
            <a:r>
              <a:rPr lang="en-IE" dirty="0" smtClean="0"/>
              <a:t>https://manage.windowsazure.com/gmit.ie#Workspaces/MobileServicesExtension/apps/MusicHostService/dashboard</a:t>
            </a:r>
          </a:p>
          <a:p>
            <a:r>
              <a:rPr lang="en-IE" dirty="0" smtClean="0"/>
              <a:t>https://manage.windowsazure.com/gmit.ie#Workspaces/SqlAzureExtension/SqlServer/muzikhostserver/Database/5.muzikhostserver/Dashboard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/>
              <a:t>Background &amp; Scoping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58138" cy="4900634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Personal</a:t>
            </a:r>
          </a:p>
          <a:p>
            <a:pPr lvl="1"/>
            <a:r>
              <a:rPr lang="en-IE" dirty="0" smtClean="0"/>
              <a:t>Demonstrate Abilities</a:t>
            </a:r>
          </a:p>
          <a:p>
            <a:pPr lvl="1"/>
            <a:r>
              <a:rPr lang="en-IE" dirty="0" smtClean="0"/>
              <a:t>Realization of Ideas</a:t>
            </a:r>
          </a:p>
          <a:p>
            <a:pPr lvl="1">
              <a:buNone/>
            </a:pPr>
            <a:endParaRPr lang="en-IE" dirty="0" smtClean="0"/>
          </a:p>
          <a:p>
            <a:r>
              <a:rPr lang="en-IE" dirty="0" smtClean="0"/>
              <a:t>Initial Idea</a:t>
            </a:r>
          </a:p>
          <a:p>
            <a:pPr lvl="1"/>
            <a:r>
              <a:rPr lang="en-IE" dirty="0" smtClean="0"/>
              <a:t>Virtual Jukebox</a:t>
            </a:r>
          </a:p>
          <a:p>
            <a:pPr lvl="1">
              <a:buNone/>
            </a:pPr>
            <a:endParaRPr lang="en-IE" dirty="0" smtClean="0"/>
          </a:p>
          <a:p>
            <a:r>
              <a:rPr lang="en-IE" dirty="0" smtClean="0"/>
              <a:t>Complete Idea</a:t>
            </a:r>
          </a:p>
          <a:p>
            <a:pPr lvl="1"/>
            <a:r>
              <a:rPr lang="en-IE" dirty="0" smtClean="0"/>
              <a:t>Music Host dictates what the guests can do.</a:t>
            </a:r>
          </a:p>
          <a:p>
            <a:pPr lvl="1"/>
            <a:r>
              <a:rPr lang="en-IE" dirty="0" smtClean="0"/>
              <a:t>The guest can...</a:t>
            </a:r>
          </a:p>
          <a:p>
            <a:pPr lvl="1">
              <a:buNone/>
            </a:pPr>
            <a:r>
              <a:rPr lang="en-IE" dirty="0" smtClean="0"/>
              <a:t>    -Request songs</a:t>
            </a:r>
          </a:p>
          <a:p>
            <a:pPr lvl="1">
              <a:buNone/>
            </a:pPr>
            <a:r>
              <a:rPr lang="en-IE" dirty="0" smtClean="0"/>
              <a:t>    -Skip songs</a:t>
            </a:r>
          </a:p>
          <a:p>
            <a:pPr lvl="1">
              <a:buNone/>
            </a:pPr>
            <a:r>
              <a:rPr lang="en-IE" dirty="0" smtClean="0"/>
              <a:t>    -Give the DJ feedback</a:t>
            </a:r>
          </a:p>
          <a:p>
            <a:endParaRPr lang="en-I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/>
              <a:t>Tools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err="1" smtClean="0"/>
              <a:t>JavaFX</a:t>
            </a:r>
            <a:endParaRPr lang="en-IE" dirty="0" smtClean="0"/>
          </a:p>
          <a:p>
            <a:pPr lvl="1"/>
            <a:r>
              <a:rPr lang="en-IE" dirty="0" smtClean="0"/>
              <a:t>Scene Builder</a:t>
            </a:r>
          </a:p>
          <a:p>
            <a:pPr lvl="1"/>
            <a:r>
              <a:rPr lang="en-IE" dirty="0" smtClean="0"/>
              <a:t>Media Player  API</a:t>
            </a:r>
          </a:p>
          <a:p>
            <a:pPr lvl="1"/>
            <a:r>
              <a:rPr lang="en-IE" dirty="0" smtClean="0"/>
              <a:t>Animation API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Microsoft Azure Cloud Storage</a:t>
            </a:r>
          </a:p>
          <a:p>
            <a:pPr lvl="1"/>
            <a:r>
              <a:rPr lang="en-IE" dirty="0" smtClean="0"/>
              <a:t>User Login Credentials</a:t>
            </a:r>
          </a:p>
          <a:p>
            <a:pPr lvl="1"/>
            <a:r>
              <a:rPr lang="en-IE" dirty="0" smtClean="0"/>
              <a:t>User Songs</a:t>
            </a:r>
          </a:p>
          <a:p>
            <a:pPr lvl="1">
              <a:buNone/>
            </a:pPr>
            <a:endParaRPr lang="en-IE" dirty="0" smtClean="0"/>
          </a:p>
          <a:p>
            <a:r>
              <a:rPr lang="en-IE" dirty="0" smtClean="0"/>
              <a:t>Bluetooth</a:t>
            </a:r>
          </a:p>
          <a:p>
            <a:pPr lvl="1"/>
            <a:r>
              <a:rPr lang="en-US" dirty="0" err="1" smtClean="0"/>
              <a:t>BlueCove</a:t>
            </a:r>
            <a:r>
              <a:rPr lang="en-US" dirty="0" smtClean="0"/>
              <a:t> library</a:t>
            </a:r>
          </a:p>
          <a:p>
            <a:pPr lvl="1"/>
            <a:r>
              <a:rPr lang="en-IE" dirty="0" smtClean="0"/>
              <a:t>Android </a:t>
            </a:r>
            <a:r>
              <a:rPr lang="en-US" dirty="0" smtClean="0"/>
              <a:t>Bluetooth API</a:t>
            </a:r>
            <a:endParaRPr lang="en-IE" dirty="0"/>
          </a:p>
        </p:txBody>
      </p:sp>
      <p:pic>
        <p:nvPicPr>
          <p:cNvPr id="4" name="Picture 3" descr="Cloud-w-Azure-cropp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42" y="3714752"/>
            <a:ext cx="2448415" cy="1313983"/>
          </a:xfrm>
          <a:prstGeom prst="rect">
            <a:avLst/>
          </a:prstGeom>
        </p:spPr>
      </p:pic>
      <p:pic>
        <p:nvPicPr>
          <p:cNvPr id="5" name="Picture 4" descr="javafx- cut.png"/>
          <p:cNvPicPr>
            <a:picLocks noChangeAspect="1"/>
          </p:cNvPicPr>
          <p:nvPr/>
        </p:nvPicPr>
        <p:blipFill>
          <a:blip r:embed="rId3">
            <a:lum bright="-20000" contrast="14000"/>
          </a:blip>
          <a:stretch>
            <a:fillRect/>
          </a:stretch>
        </p:blipFill>
        <p:spPr>
          <a:xfrm>
            <a:off x="4929190" y="1857364"/>
            <a:ext cx="3209873" cy="1604937"/>
          </a:xfrm>
          <a:prstGeom prst="rect">
            <a:avLst/>
          </a:prstGeom>
        </p:spPr>
      </p:pic>
      <p:pic>
        <p:nvPicPr>
          <p:cNvPr id="14338" name="Picture 2" descr="C:\year 5\Project presentation\pics\bluecov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5500702"/>
            <a:ext cx="2714645" cy="6696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 err="1" smtClean="0"/>
              <a:t>JavaFX</a:t>
            </a:r>
            <a:r>
              <a:rPr lang="en-IE" b="1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JavaFX</a:t>
            </a:r>
            <a:r>
              <a:rPr lang="en-US" dirty="0" smtClean="0"/>
              <a:t> is intended to replace </a:t>
            </a:r>
            <a:r>
              <a:rPr lang="en-US" u="sng" dirty="0" smtClean="0"/>
              <a:t>Swing</a:t>
            </a:r>
            <a:r>
              <a:rPr lang="en-US" dirty="0" smtClean="0"/>
              <a:t> as the standard GUI library for Java SE.</a:t>
            </a:r>
          </a:p>
          <a:p>
            <a:endParaRPr lang="en-US" dirty="0" smtClean="0"/>
          </a:p>
          <a:p>
            <a:r>
              <a:rPr lang="en-US" b="1" dirty="0" smtClean="0"/>
              <a:t>Swing interoperability</a:t>
            </a:r>
            <a:r>
              <a:rPr lang="en-US" dirty="0" smtClean="0"/>
              <a:t>. Existing Swing applications can be updated with new </a:t>
            </a:r>
            <a:r>
              <a:rPr lang="en-US" dirty="0" err="1" smtClean="0"/>
              <a:t>JavaFX</a:t>
            </a:r>
            <a:r>
              <a:rPr lang="en-US" dirty="0" smtClean="0"/>
              <a:t> features.</a:t>
            </a:r>
          </a:p>
          <a:p>
            <a:endParaRPr lang="en-US" dirty="0" smtClean="0"/>
          </a:p>
          <a:p>
            <a:r>
              <a:rPr lang="en-US" b="1" dirty="0" smtClean="0"/>
              <a:t>Graphic designers </a:t>
            </a:r>
            <a:r>
              <a:rPr lang="en-US" dirty="0" smtClean="0"/>
              <a:t>can easily customize the appearance and style of the application through CSS.</a:t>
            </a:r>
          </a:p>
          <a:p>
            <a:endParaRPr lang="en-US" dirty="0" smtClean="0"/>
          </a:p>
          <a:p>
            <a:r>
              <a:rPr lang="en-US" dirty="0" smtClean="0"/>
              <a:t>High-performance media engine.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7467600" cy="1143000"/>
          </a:xfrm>
        </p:spPr>
        <p:txBody>
          <a:bodyPr/>
          <a:lstStyle/>
          <a:p>
            <a:pPr algn="ctr"/>
            <a:r>
              <a:rPr lang="en-IE" b="1" dirty="0" err="1" smtClean="0"/>
              <a:t>JavaFX</a:t>
            </a:r>
            <a:r>
              <a:rPr lang="en-IE" b="1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Stage.</a:t>
            </a:r>
            <a:endParaRPr lang="en-US" dirty="0" smtClean="0"/>
          </a:p>
          <a:p>
            <a:r>
              <a:rPr lang="en-US" dirty="0" smtClean="0"/>
              <a:t>Scene Graph.</a:t>
            </a:r>
          </a:p>
          <a:p>
            <a:r>
              <a:rPr lang="en-US" dirty="0" smtClean="0"/>
              <a:t>Node.</a:t>
            </a:r>
          </a:p>
          <a:p>
            <a:r>
              <a:rPr lang="en-US" dirty="0" smtClean="0"/>
              <a:t>Includes graphics primitives.</a:t>
            </a:r>
          </a:p>
          <a:p>
            <a:r>
              <a:rPr lang="en-US" dirty="0" err="1" smtClean="0"/>
              <a:t>JavaFX</a:t>
            </a:r>
            <a:r>
              <a:rPr lang="en-US" dirty="0" smtClean="0"/>
              <a:t> application thread.</a:t>
            </a:r>
          </a:p>
          <a:p>
            <a:r>
              <a:rPr lang="en-US" dirty="0" smtClean="0"/>
              <a:t>Media thread.</a:t>
            </a:r>
            <a:endParaRPr lang="en-US" dirty="0"/>
          </a:p>
        </p:txBody>
      </p:sp>
      <p:pic>
        <p:nvPicPr>
          <p:cNvPr id="39938" name="Picture 2" descr="C:\year 5\Project presentation\pics\FX\Scenegraph\javafx2-0layoutclass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6898" y="1254426"/>
            <a:ext cx="3636935" cy="2015987"/>
          </a:xfrm>
          <a:prstGeom prst="rect">
            <a:avLst/>
          </a:prstGeom>
          <a:noFill/>
        </p:spPr>
      </p:pic>
      <p:pic>
        <p:nvPicPr>
          <p:cNvPr id="39940" name="Picture 4" descr="C:\year 5\Project presentation\pics\FX\Scenegraph\jfxar_dt_001_arch-dia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564" y="4678818"/>
            <a:ext cx="4627563" cy="1491946"/>
          </a:xfrm>
          <a:prstGeom prst="rect">
            <a:avLst/>
          </a:prstGeom>
          <a:noFill/>
        </p:spPr>
      </p:pic>
      <p:pic>
        <p:nvPicPr>
          <p:cNvPr id="39941" name="Picture 5" descr="C:\year 5\Project presentation\pics\FX\Scenegraph\javafx-hierarch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32242" y="3413832"/>
            <a:ext cx="4003796" cy="31800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Media in </a:t>
            </a:r>
            <a:r>
              <a:rPr lang="en-IE" dirty="0" err="1" smtClean="0"/>
              <a:t>javafx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14948"/>
          </a:xfrm>
        </p:spPr>
        <p:txBody>
          <a:bodyPr>
            <a:normAutofit/>
          </a:bodyPr>
          <a:lstStyle/>
          <a:p>
            <a:r>
              <a:rPr lang="en-IE" sz="2000" dirty="0" smtClean="0"/>
              <a:t>Media classes are part of </a:t>
            </a:r>
            <a:r>
              <a:rPr lang="en-IE" sz="2000" dirty="0" err="1" smtClean="0"/>
              <a:t>javafx.scene.media</a:t>
            </a:r>
            <a:r>
              <a:rPr lang="en-IE" sz="2000" dirty="0" smtClean="0"/>
              <a:t> </a:t>
            </a:r>
            <a:r>
              <a:rPr lang="en-IE" sz="2000" dirty="0" smtClean="0"/>
              <a:t>package.</a:t>
            </a:r>
            <a:endParaRPr lang="en-IE" sz="2000" dirty="0" smtClean="0"/>
          </a:p>
          <a:p>
            <a:r>
              <a:rPr lang="en-IE" sz="2000" dirty="0" smtClean="0">
                <a:solidFill>
                  <a:srgbClr val="FF0000"/>
                </a:solidFill>
              </a:rPr>
              <a:t>Media</a:t>
            </a:r>
            <a:r>
              <a:rPr lang="en-IE" sz="2000" dirty="0" smtClean="0"/>
              <a:t>, </a:t>
            </a:r>
            <a:r>
              <a:rPr lang="en-IE" sz="2000" dirty="0" err="1" smtClean="0">
                <a:solidFill>
                  <a:schemeClr val="accent3">
                    <a:lumMod val="50000"/>
                  </a:schemeClr>
                </a:solidFill>
              </a:rPr>
              <a:t>MediaPlayer</a:t>
            </a:r>
            <a:r>
              <a:rPr lang="en-IE" sz="2000" dirty="0" smtClean="0"/>
              <a:t> and </a:t>
            </a:r>
            <a:r>
              <a:rPr lang="en-IE" sz="2000" dirty="0" smtClean="0">
                <a:solidFill>
                  <a:srgbClr val="002060"/>
                </a:solidFill>
              </a:rPr>
              <a:t>MediaView</a:t>
            </a:r>
          </a:p>
          <a:p>
            <a:pPr lvl="1">
              <a:buFont typeface="Wingdings" pitchFamily="2" charset="2"/>
              <a:buChar char="§"/>
            </a:pPr>
            <a:r>
              <a:rPr lang="en-IE" sz="1700" dirty="0" smtClean="0">
                <a:solidFill>
                  <a:srgbClr val="002060"/>
                </a:solidFill>
              </a:rPr>
              <a:t>MediaView</a:t>
            </a:r>
            <a:r>
              <a:rPr lang="en-IE" sz="1700" dirty="0" smtClean="0"/>
              <a:t> is a </a:t>
            </a:r>
            <a:r>
              <a:rPr lang="en-IE" sz="1700" u="sng" dirty="0" smtClean="0"/>
              <a:t>Node</a:t>
            </a:r>
            <a:r>
              <a:rPr lang="en-IE" sz="1700" dirty="0" smtClean="0"/>
              <a:t>, it has a </a:t>
            </a:r>
            <a:r>
              <a:rPr lang="en-IE" sz="1700" dirty="0" err="1" smtClean="0">
                <a:solidFill>
                  <a:schemeClr val="accent3">
                    <a:lumMod val="50000"/>
                  </a:schemeClr>
                </a:solidFill>
              </a:rPr>
              <a:t>MediaPlayer</a:t>
            </a:r>
            <a:r>
              <a:rPr lang="en-IE" sz="17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IE" sz="1800" dirty="0" err="1" smtClean="0">
                <a:solidFill>
                  <a:schemeClr val="accent3">
                    <a:lumMod val="50000"/>
                  </a:schemeClr>
                </a:solidFill>
              </a:rPr>
              <a:t>MediaPlayer</a:t>
            </a:r>
            <a:r>
              <a:rPr lang="en-IE" sz="18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IE" sz="1700" dirty="0" smtClean="0"/>
              <a:t>has a </a:t>
            </a:r>
            <a:r>
              <a:rPr lang="en-IE" sz="1800" dirty="0" smtClean="0">
                <a:solidFill>
                  <a:srgbClr val="FF0000"/>
                </a:solidFill>
              </a:rPr>
              <a:t>Media </a:t>
            </a:r>
            <a:r>
              <a:rPr lang="en-IE" sz="1700" dirty="0" smtClean="0"/>
              <a:t>object.</a:t>
            </a:r>
          </a:p>
          <a:p>
            <a:pPr lvl="1">
              <a:buFont typeface="Wingdings" pitchFamily="2" charset="2"/>
              <a:buChar char="§"/>
            </a:pPr>
            <a:endParaRPr lang="en-IE" sz="1700" dirty="0" smtClean="0"/>
          </a:p>
          <a:p>
            <a:r>
              <a:rPr lang="en-IE" sz="2000" dirty="0" err="1" smtClean="0"/>
              <a:t>MediaTimers</a:t>
            </a:r>
            <a:r>
              <a:rPr lang="en-IE" sz="2000" dirty="0" smtClean="0"/>
              <a:t> allow functions to be invoked at key points in Media.</a:t>
            </a:r>
          </a:p>
        </p:txBody>
      </p:sp>
      <p:pic>
        <p:nvPicPr>
          <p:cNvPr id="38914" name="Picture 2" descr="C:\year 5\Project presentation\pics\FX\media\diagrammediavi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3850892"/>
            <a:ext cx="4786346" cy="30404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FXML and Scene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FXML is an XML-based declarative markup language for constructing a </a:t>
            </a:r>
            <a:r>
              <a:rPr lang="en-US" dirty="0" err="1" smtClean="0"/>
              <a:t>JavaFX</a:t>
            </a:r>
            <a:r>
              <a:rPr lang="en-US" dirty="0" smtClean="0"/>
              <a:t> application user interface. </a:t>
            </a:r>
          </a:p>
          <a:p>
            <a:endParaRPr lang="en-US" dirty="0" smtClean="0"/>
          </a:p>
          <a:p>
            <a:r>
              <a:rPr lang="en-US" dirty="0" smtClean="0"/>
              <a:t>A designer can code in FXML or use </a:t>
            </a:r>
            <a:r>
              <a:rPr lang="en-US" dirty="0" err="1" smtClean="0"/>
              <a:t>JavaFX</a:t>
            </a:r>
            <a:r>
              <a:rPr lang="en-US" dirty="0" smtClean="0"/>
              <a:t> Scene Builder to interactively design the graphical user interface (GUI). </a:t>
            </a:r>
          </a:p>
          <a:p>
            <a:endParaRPr lang="en-US" dirty="0" smtClean="0"/>
          </a:p>
          <a:p>
            <a:r>
              <a:rPr lang="en-US" dirty="0" smtClean="0"/>
              <a:t>Scene Builder generates FXML markup that can be ported to an IDE where a developer can add the business logic.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Microsoft Azure SQL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Cloud based service </a:t>
            </a:r>
            <a:r>
              <a:rPr lang="en-US" dirty="0" smtClean="0"/>
              <a:t>(</a:t>
            </a:r>
            <a:r>
              <a:rPr lang="en-US" dirty="0" err="1" smtClean="0"/>
              <a:t>DBaaS</a:t>
            </a:r>
            <a:r>
              <a:rPr lang="en-US" dirty="0" smtClean="0"/>
              <a:t>)</a:t>
            </a:r>
          </a:p>
          <a:p>
            <a:endParaRPr lang="en-IE" dirty="0" smtClean="0"/>
          </a:p>
          <a:p>
            <a:r>
              <a:rPr lang="en-US" dirty="0" smtClean="0"/>
              <a:t>Special version of Microsoft SQL Server</a:t>
            </a:r>
            <a:r>
              <a:rPr lang="en-US" dirty="0" smtClean="0"/>
              <a:t> as its </a:t>
            </a:r>
            <a:r>
              <a:rPr lang="en-US" dirty="0" smtClean="0"/>
              <a:t>backend.</a:t>
            </a:r>
          </a:p>
          <a:p>
            <a:endParaRPr lang="en-IE" dirty="0" smtClean="0"/>
          </a:p>
          <a:p>
            <a:r>
              <a:rPr lang="en-US" dirty="0" smtClean="0"/>
              <a:t>XML based </a:t>
            </a:r>
            <a:r>
              <a:rPr lang="en-US" dirty="0" smtClean="0"/>
              <a:t>format for data transfer</a:t>
            </a:r>
            <a:r>
              <a:rPr lang="en-US" dirty="0" smtClean="0"/>
              <a:t>.</a:t>
            </a:r>
          </a:p>
          <a:p>
            <a:endParaRPr lang="en-IE" dirty="0" smtClean="0"/>
          </a:p>
          <a:p>
            <a:r>
              <a:rPr lang="en-US" dirty="0" smtClean="0"/>
              <a:t>T-SQL</a:t>
            </a:r>
            <a:r>
              <a:rPr lang="en-US" dirty="0" smtClean="0"/>
              <a:t> as the query </a:t>
            </a:r>
            <a:r>
              <a:rPr lang="en-US" dirty="0" smtClean="0"/>
              <a:t>language.</a:t>
            </a:r>
          </a:p>
          <a:p>
            <a:endParaRPr lang="en-IE" dirty="0" smtClean="0"/>
          </a:p>
          <a:p>
            <a:r>
              <a:rPr lang="en-US" dirty="0" smtClean="0"/>
              <a:t>Tabular Data Stream</a:t>
            </a:r>
            <a:r>
              <a:rPr lang="en-US" dirty="0" smtClean="0"/>
              <a:t> (TDS) as the protocol to access the service over the Internet.</a:t>
            </a:r>
            <a:endParaRPr lang="en-US" dirty="0" smtClean="0"/>
          </a:p>
        </p:txBody>
      </p:sp>
      <p:pic>
        <p:nvPicPr>
          <p:cNvPr id="4" name="Picture 3" descr="Cloud-w-Azure-cropp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454" y="0"/>
            <a:ext cx="1863555" cy="1000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1348</TotalTime>
  <Words>519</Words>
  <Application>Microsoft Office PowerPoint</Application>
  <PresentationFormat>On-screen Show (4:3)</PresentationFormat>
  <Paragraphs>202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Oriel</vt:lpstr>
      <vt:lpstr>MUSIC HOST INTERFACE</vt:lpstr>
      <vt:lpstr>Contents</vt:lpstr>
      <vt:lpstr>Background &amp; Scoping</vt:lpstr>
      <vt:lpstr>Tools</vt:lpstr>
      <vt:lpstr>JavaFX Overview</vt:lpstr>
      <vt:lpstr>JavaFX Overview</vt:lpstr>
      <vt:lpstr>Media in javafx</vt:lpstr>
      <vt:lpstr>FXML and Scene Builder</vt:lpstr>
      <vt:lpstr>Microsoft Azure SQL Database</vt:lpstr>
      <vt:lpstr>Microsoft Azure SQL Database</vt:lpstr>
      <vt:lpstr>Microsoft Azure SQL Database</vt:lpstr>
      <vt:lpstr>Christmas Poster</vt:lpstr>
      <vt:lpstr> MEDIA PLAYER - LOGIN SCREEN</vt:lpstr>
      <vt:lpstr>MEDIA PLAYER - MAIN SCREEN</vt:lpstr>
      <vt:lpstr> MEDIA PLAYER  USE CASE – SETUP</vt:lpstr>
      <vt:lpstr>MEDIA PLAYER  USE CASE - SONG ADDED</vt:lpstr>
      <vt:lpstr>MEDIA PLAYER  USE CASE -  SONG SKIPPED / SONG ENDED</vt:lpstr>
      <vt:lpstr>MEDIA PLAYER  USE CASE – PLAY/PAUSE</vt:lpstr>
      <vt:lpstr>MUSIC HOST CLIENT USE CASE – OPEN APP</vt:lpstr>
      <vt:lpstr>MUSIC HOST CLIENT USE CASE – SEARCH FOR MUSIC HOST (BT)</vt:lpstr>
      <vt:lpstr>MUSIC HOST CLIENT USE CASE – Connected</vt:lpstr>
      <vt:lpstr>MUSIC HOST CLIENT USE CASE – SONG REQUEST</vt:lpstr>
      <vt:lpstr>MUSIC HOST CLIENT USE CASE – SONG ACCEPTED / NOT ACCEPTED</vt:lpstr>
      <vt:lpstr>MUSIC HOST CLIENT USE CASE – DJ Comment</vt:lpstr>
      <vt:lpstr>MUSIC HOST CLIENT USE CASE – SKIP SONG</vt:lpstr>
      <vt:lpstr>MUSIC HOST CLIENT USE CASE – SEARCH FOR MUSIC HOST (GPS)</vt:lpstr>
      <vt:lpstr>Conclusion</vt:lpstr>
      <vt:lpstr>References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Kinect Music Controller</dc:title>
  <dc:creator>Eoin</dc:creator>
  <cp:lastModifiedBy>user</cp:lastModifiedBy>
  <cp:revision>210</cp:revision>
  <dcterms:created xsi:type="dcterms:W3CDTF">2013-04-27T20:39:58Z</dcterms:created>
  <dcterms:modified xsi:type="dcterms:W3CDTF">2016-04-25T13:54:49Z</dcterms:modified>
</cp:coreProperties>
</file>