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sldIdLst>
    <p:sldId id="256" r:id="rId2"/>
    <p:sldId id="262" r:id="rId3"/>
    <p:sldId id="257" r:id="rId4"/>
    <p:sldId id="258" r:id="rId5"/>
    <p:sldId id="259" r:id="rId6"/>
    <p:sldId id="260" r:id="rId7"/>
    <p:sldId id="271" r:id="rId8"/>
    <p:sldId id="261" r:id="rId9"/>
    <p:sldId id="268" r:id="rId10"/>
    <p:sldId id="264" r:id="rId11"/>
    <p:sldId id="265" r:id="rId12"/>
    <p:sldId id="266" r:id="rId13"/>
    <p:sldId id="270" r:id="rId14"/>
    <p:sldId id="267" r:id="rId15"/>
    <p:sldId id="26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5632" autoAdjust="0"/>
  </p:normalViewPr>
  <p:slideViewPr>
    <p:cSldViewPr snapToGrid="0">
      <p:cViewPr>
        <p:scale>
          <a:sx n="100" d="100"/>
          <a:sy n="100" d="100"/>
        </p:scale>
        <p:origin x="5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1899862-56C4-44C1-81C4-00B2274BF098}" type="datetimeFigureOut">
              <a:rPr lang="en-IN" smtClean="0"/>
              <a:t>30-01-2023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C7FA127-A2E8-4521-B838-2B8C247F6F8C}" type="slidenum">
              <a:rPr lang="en-IN" smtClean="0"/>
              <a:t>‹#›</a:t>
            </a:fld>
            <a:endParaRPr lang="en-IN"/>
          </a:p>
        </p:txBody>
      </p:sp>
    </p:spTree>
    <p:extLst>
      <p:ext uri="{BB962C8B-B14F-4D97-AF65-F5344CB8AC3E}">
        <p14:creationId xmlns:p14="http://schemas.microsoft.com/office/powerpoint/2010/main" val="7593462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1899862-56C4-44C1-81C4-00B2274BF098}" type="datetimeFigureOut">
              <a:rPr lang="en-IN" smtClean="0"/>
              <a:t>30-01-2023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C7FA127-A2E8-4521-B838-2B8C247F6F8C}" type="slidenum">
              <a:rPr lang="en-IN" smtClean="0"/>
              <a:t>‹#›</a:t>
            </a:fld>
            <a:endParaRPr lang="en-IN"/>
          </a:p>
        </p:txBody>
      </p:sp>
    </p:spTree>
    <p:extLst>
      <p:ext uri="{BB962C8B-B14F-4D97-AF65-F5344CB8AC3E}">
        <p14:creationId xmlns:p14="http://schemas.microsoft.com/office/powerpoint/2010/main" val="4279426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1899862-56C4-44C1-81C4-00B2274BF098}" type="datetimeFigureOut">
              <a:rPr lang="en-IN" smtClean="0"/>
              <a:t>30-01-2023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C7FA127-A2E8-4521-B838-2B8C247F6F8C}"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3507287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1899862-56C4-44C1-81C4-00B2274BF098}" type="datetimeFigureOut">
              <a:rPr lang="en-IN" smtClean="0"/>
              <a:t>30-01-2023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C7FA127-A2E8-4521-B838-2B8C247F6F8C}" type="slidenum">
              <a:rPr lang="en-IN" smtClean="0"/>
              <a:t>‹#›</a:t>
            </a:fld>
            <a:endParaRPr lang="en-IN"/>
          </a:p>
        </p:txBody>
      </p:sp>
    </p:spTree>
    <p:extLst>
      <p:ext uri="{BB962C8B-B14F-4D97-AF65-F5344CB8AC3E}">
        <p14:creationId xmlns:p14="http://schemas.microsoft.com/office/powerpoint/2010/main" val="15870903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1899862-56C4-44C1-81C4-00B2274BF098}" type="datetimeFigureOut">
              <a:rPr lang="en-IN" smtClean="0"/>
              <a:t>30-01-2023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C7FA127-A2E8-4521-B838-2B8C247F6F8C}"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0909884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1899862-56C4-44C1-81C4-00B2274BF098}" type="datetimeFigureOut">
              <a:rPr lang="en-IN" smtClean="0"/>
              <a:t>30-01-2023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C7FA127-A2E8-4521-B838-2B8C247F6F8C}" type="slidenum">
              <a:rPr lang="en-IN" smtClean="0"/>
              <a:t>‹#›</a:t>
            </a:fld>
            <a:endParaRPr lang="en-IN"/>
          </a:p>
        </p:txBody>
      </p:sp>
    </p:spTree>
    <p:extLst>
      <p:ext uri="{BB962C8B-B14F-4D97-AF65-F5344CB8AC3E}">
        <p14:creationId xmlns:p14="http://schemas.microsoft.com/office/powerpoint/2010/main" val="13543581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899862-56C4-44C1-81C4-00B2274BF098}" type="datetimeFigureOut">
              <a:rPr lang="en-IN" smtClean="0"/>
              <a:t>30-01-2023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C7FA127-A2E8-4521-B838-2B8C247F6F8C}" type="slidenum">
              <a:rPr lang="en-IN" smtClean="0"/>
              <a:t>‹#›</a:t>
            </a:fld>
            <a:endParaRPr lang="en-IN"/>
          </a:p>
        </p:txBody>
      </p:sp>
    </p:spTree>
    <p:extLst>
      <p:ext uri="{BB962C8B-B14F-4D97-AF65-F5344CB8AC3E}">
        <p14:creationId xmlns:p14="http://schemas.microsoft.com/office/powerpoint/2010/main" val="39412816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899862-56C4-44C1-81C4-00B2274BF098}" type="datetimeFigureOut">
              <a:rPr lang="en-IN" smtClean="0"/>
              <a:t>30-01-2023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C7FA127-A2E8-4521-B838-2B8C247F6F8C}" type="slidenum">
              <a:rPr lang="en-IN" smtClean="0"/>
              <a:t>‹#›</a:t>
            </a:fld>
            <a:endParaRPr lang="en-IN"/>
          </a:p>
        </p:txBody>
      </p:sp>
    </p:spTree>
    <p:extLst>
      <p:ext uri="{BB962C8B-B14F-4D97-AF65-F5344CB8AC3E}">
        <p14:creationId xmlns:p14="http://schemas.microsoft.com/office/powerpoint/2010/main" val="9868580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899862-56C4-44C1-81C4-00B2274BF098}" type="datetimeFigureOut">
              <a:rPr lang="en-IN" smtClean="0"/>
              <a:t>30-01-2023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C7FA127-A2E8-4521-B838-2B8C247F6F8C}" type="slidenum">
              <a:rPr lang="en-IN" smtClean="0"/>
              <a:t>‹#›</a:t>
            </a:fld>
            <a:endParaRPr lang="en-IN"/>
          </a:p>
        </p:txBody>
      </p:sp>
    </p:spTree>
    <p:extLst>
      <p:ext uri="{BB962C8B-B14F-4D97-AF65-F5344CB8AC3E}">
        <p14:creationId xmlns:p14="http://schemas.microsoft.com/office/powerpoint/2010/main" val="5084618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1899862-56C4-44C1-81C4-00B2274BF098}" type="datetimeFigureOut">
              <a:rPr lang="en-IN" smtClean="0"/>
              <a:t>30-01-2023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C7FA127-A2E8-4521-B838-2B8C247F6F8C}" type="slidenum">
              <a:rPr lang="en-IN" smtClean="0"/>
              <a:t>‹#›</a:t>
            </a:fld>
            <a:endParaRPr lang="en-IN"/>
          </a:p>
        </p:txBody>
      </p:sp>
    </p:spTree>
    <p:extLst>
      <p:ext uri="{BB962C8B-B14F-4D97-AF65-F5344CB8AC3E}">
        <p14:creationId xmlns:p14="http://schemas.microsoft.com/office/powerpoint/2010/main" val="36144897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1899862-56C4-44C1-81C4-00B2274BF098}" type="datetimeFigureOut">
              <a:rPr lang="en-IN" smtClean="0"/>
              <a:t>30-01-2023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C7FA127-A2E8-4521-B838-2B8C247F6F8C}" type="slidenum">
              <a:rPr lang="en-IN" smtClean="0"/>
              <a:t>‹#›</a:t>
            </a:fld>
            <a:endParaRPr lang="en-IN"/>
          </a:p>
        </p:txBody>
      </p:sp>
    </p:spTree>
    <p:extLst>
      <p:ext uri="{BB962C8B-B14F-4D97-AF65-F5344CB8AC3E}">
        <p14:creationId xmlns:p14="http://schemas.microsoft.com/office/powerpoint/2010/main" val="41390615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1899862-56C4-44C1-81C4-00B2274BF098}" type="datetimeFigureOut">
              <a:rPr lang="en-IN" smtClean="0"/>
              <a:t>30-01-2023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C7FA127-A2E8-4521-B838-2B8C247F6F8C}" type="slidenum">
              <a:rPr lang="en-IN" smtClean="0"/>
              <a:t>‹#›</a:t>
            </a:fld>
            <a:endParaRPr lang="en-IN"/>
          </a:p>
        </p:txBody>
      </p:sp>
    </p:spTree>
    <p:extLst>
      <p:ext uri="{BB962C8B-B14F-4D97-AF65-F5344CB8AC3E}">
        <p14:creationId xmlns:p14="http://schemas.microsoft.com/office/powerpoint/2010/main" val="17883546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1899862-56C4-44C1-81C4-00B2274BF098}" type="datetimeFigureOut">
              <a:rPr lang="en-IN" smtClean="0"/>
              <a:t>30-01-2023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C7FA127-A2E8-4521-B838-2B8C247F6F8C}" type="slidenum">
              <a:rPr lang="en-IN" smtClean="0"/>
              <a:t>‹#›</a:t>
            </a:fld>
            <a:endParaRPr lang="en-IN"/>
          </a:p>
        </p:txBody>
      </p:sp>
    </p:spTree>
    <p:extLst>
      <p:ext uri="{BB962C8B-B14F-4D97-AF65-F5344CB8AC3E}">
        <p14:creationId xmlns:p14="http://schemas.microsoft.com/office/powerpoint/2010/main" val="25494746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899862-56C4-44C1-81C4-00B2274BF098}" type="datetimeFigureOut">
              <a:rPr lang="en-IN" smtClean="0"/>
              <a:t>30-01-2023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C7FA127-A2E8-4521-B838-2B8C247F6F8C}" type="slidenum">
              <a:rPr lang="en-IN" smtClean="0"/>
              <a:t>‹#›</a:t>
            </a:fld>
            <a:endParaRPr lang="en-IN"/>
          </a:p>
        </p:txBody>
      </p:sp>
    </p:spTree>
    <p:extLst>
      <p:ext uri="{BB962C8B-B14F-4D97-AF65-F5344CB8AC3E}">
        <p14:creationId xmlns:p14="http://schemas.microsoft.com/office/powerpoint/2010/main" val="10657687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1899862-56C4-44C1-81C4-00B2274BF098}" type="datetimeFigureOut">
              <a:rPr lang="en-IN" smtClean="0"/>
              <a:t>30-01-2023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C7FA127-A2E8-4521-B838-2B8C247F6F8C}" type="slidenum">
              <a:rPr lang="en-IN" smtClean="0"/>
              <a:t>‹#›</a:t>
            </a:fld>
            <a:endParaRPr lang="en-IN"/>
          </a:p>
        </p:txBody>
      </p:sp>
    </p:spTree>
    <p:extLst>
      <p:ext uri="{BB962C8B-B14F-4D97-AF65-F5344CB8AC3E}">
        <p14:creationId xmlns:p14="http://schemas.microsoft.com/office/powerpoint/2010/main" val="670349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1899862-56C4-44C1-81C4-00B2274BF098}" type="datetimeFigureOut">
              <a:rPr lang="en-IN" smtClean="0"/>
              <a:t>30-01-2023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C7FA127-A2E8-4521-B838-2B8C247F6F8C}" type="slidenum">
              <a:rPr lang="en-IN" smtClean="0"/>
              <a:t>‹#›</a:t>
            </a:fld>
            <a:endParaRPr lang="en-IN"/>
          </a:p>
        </p:txBody>
      </p:sp>
    </p:spTree>
    <p:extLst>
      <p:ext uri="{BB962C8B-B14F-4D97-AF65-F5344CB8AC3E}">
        <p14:creationId xmlns:p14="http://schemas.microsoft.com/office/powerpoint/2010/main" val="26214917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1899862-56C4-44C1-81C4-00B2274BF098}" type="datetimeFigureOut">
              <a:rPr lang="en-IN" smtClean="0"/>
              <a:t>30-01-2023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C7FA127-A2E8-4521-B838-2B8C247F6F8C}" type="slidenum">
              <a:rPr lang="en-IN" smtClean="0"/>
              <a:t>‹#›</a:t>
            </a:fld>
            <a:endParaRPr lang="en-IN"/>
          </a:p>
        </p:txBody>
      </p:sp>
    </p:spTree>
    <p:extLst>
      <p:ext uri="{BB962C8B-B14F-4D97-AF65-F5344CB8AC3E}">
        <p14:creationId xmlns:p14="http://schemas.microsoft.com/office/powerpoint/2010/main" val="154614254"/>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jpg"/></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D5703-23A5-5D06-B2C6-36E6FE9FF994}"/>
              </a:ext>
            </a:extLst>
          </p:cNvPr>
          <p:cNvSpPr>
            <a:spLocks noGrp="1"/>
          </p:cNvSpPr>
          <p:nvPr>
            <p:ph type="ctrTitle"/>
          </p:nvPr>
        </p:nvSpPr>
        <p:spPr>
          <a:xfrm>
            <a:off x="127221" y="1666956"/>
            <a:ext cx="9398442" cy="2082148"/>
          </a:xfrm>
        </p:spPr>
        <p:txBody>
          <a:bodyPr/>
          <a:lstStyle/>
          <a:p>
            <a:r>
              <a:rPr lang="en-US" dirty="0">
                <a:solidFill>
                  <a:srgbClr val="FF0000"/>
                </a:solidFill>
              </a:rPr>
              <a:t>ONLINE E-Banking TESTING </a:t>
            </a:r>
            <a:br>
              <a:rPr lang="en-US" dirty="0">
                <a:solidFill>
                  <a:srgbClr val="FF0000"/>
                </a:solidFill>
              </a:rPr>
            </a:br>
            <a:endParaRPr lang="en-IN" dirty="0">
              <a:solidFill>
                <a:srgbClr val="FF0000"/>
              </a:solidFill>
            </a:endParaRPr>
          </a:p>
        </p:txBody>
      </p:sp>
      <p:sp>
        <p:nvSpPr>
          <p:cNvPr id="3" name="Subtitle 2">
            <a:extLst>
              <a:ext uri="{FF2B5EF4-FFF2-40B4-BE49-F238E27FC236}">
                <a16:creationId xmlns:a16="http://schemas.microsoft.com/office/drawing/2014/main" id="{012F1081-0693-FCCE-4266-E243056D4EBF}"/>
              </a:ext>
            </a:extLst>
          </p:cNvPr>
          <p:cNvSpPr>
            <a:spLocks noGrp="1"/>
          </p:cNvSpPr>
          <p:nvPr>
            <p:ph type="subTitle" idx="1"/>
          </p:nvPr>
        </p:nvSpPr>
        <p:spPr>
          <a:xfrm>
            <a:off x="5426666" y="3648317"/>
            <a:ext cx="4496562" cy="2230277"/>
          </a:xfrm>
        </p:spPr>
        <p:txBody>
          <a:bodyPr>
            <a:normAutofit/>
          </a:bodyPr>
          <a:lstStyle/>
          <a:p>
            <a:pPr algn="l"/>
            <a:r>
              <a:rPr lang="en-US" b="1" dirty="0">
                <a:solidFill>
                  <a:schemeClr val="tx1"/>
                </a:solidFill>
              </a:rPr>
              <a:t>Course Code:CSA371  </a:t>
            </a:r>
          </a:p>
          <a:p>
            <a:pPr algn="l"/>
            <a:r>
              <a:rPr lang="en-US" b="1" dirty="0">
                <a:solidFill>
                  <a:schemeClr val="tx1"/>
                </a:solidFill>
              </a:rPr>
              <a:t>Course Name : Software Testing</a:t>
            </a:r>
          </a:p>
          <a:p>
            <a:pPr algn="l"/>
            <a:r>
              <a:rPr lang="en-US" b="1" dirty="0">
                <a:solidFill>
                  <a:schemeClr val="tx1"/>
                </a:solidFill>
              </a:rPr>
              <a:t>Date:31/1/23</a:t>
            </a:r>
          </a:p>
          <a:p>
            <a:pPr algn="l"/>
            <a:r>
              <a:rPr lang="en-US" b="1" dirty="0">
                <a:solidFill>
                  <a:schemeClr val="tx1"/>
                </a:solidFill>
              </a:rPr>
              <a:t>Name:- GIRI .K.B</a:t>
            </a:r>
          </a:p>
          <a:p>
            <a:pPr algn="l"/>
            <a:r>
              <a:rPr lang="en-US" b="1" dirty="0">
                <a:solidFill>
                  <a:schemeClr val="tx1"/>
                </a:solidFill>
              </a:rPr>
              <a:t>Reg no:-192021015</a:t>
            </a:r>
            <a:endParaRPr lang="en-IN" b="1" dirty="0">
              <a:solidFill>
                <a:schemeClr val="tx1"/>
              </a:solidFill>
            </a:endParaRPr>
          </a:p>
          <a:p>
            <a:pPr algn="l"/>
            <a:endParaRPr lang="en-IN" b="1" dirty="0">
              <a:solidFill>
                <a:schemeClr val="tx1"/>
              </a:solidFill>
            </a:endParaRPr>
          </a:p>
        </p:txBody>
      </p:sp>
      <p:pic>
        <p:nvPicPr>
          <p:cNvPr id="4" name="Picture 3">
            <a:extLst>
              <a:ext uri="{FF2B5EF4-FFF2-40B4-BE49-F238E27FC236}">
                <a16:creationId xmlns:a16="http://schemas.microsoft.com/office/drawing/2014/main" id="{CA8C1DA0-3D05-910F-9230-5218EF9102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173" y="3547531"/>
            <a:ext cx="4405224" cy="2431850"/>
          </a:xfrm>
          <a:prstGeom prst="rect">
            <a:avLst/>
          </a:prstGeom>
        </p:spPr>
      </p:pic>
    </p:spTree>
    <p:extLst>
      <p:ext uri="{BB962C8B-B14F-4D97-AF65-F5344CB8AC3E}">
        <p14:creationId xmlns:p14="http://schemas.microsoft.com/office/powerpoint/2010/main" val="18283214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0FAA5-A818-4551-FE8D-B40BE62F214F}"/>
              </a:ext>
            </a:extLst>
          </p:cNvPr>
          <p:cNvSpPr>
            <a:spLocks noGrp="1"/>
          </p:cNvSpPr>
          <p:nvPr>
            <p:ph type="title"/>
          </p:nvPr>
        </p:nvSpPr>
        <p:spPr/>
        <p:txBody>
          <a:bodyPr/>
          <a:lstStyle/>
          <a:p>
            <a:r>
              <a:rPr lang="en-IN" dirty="0">
                <a:solidFill>
                  <a:srgbClr val="FF0000"/>
                </a:solidFill>
              </a:rPr>
              <a:t>REGISTRATION PROCESS</a:t>
            </a:r>
          </a:p>
        </p:txBody>
      </p:sp>
      <p:pic>
        <p:nvPicPr>
          <p:cNvPr id="4" name="Content Placeholder 4">
            <a:extLst>
              <a:ext uri="{FF2B5EF4-FFF2-40B4-BE49-F238E27FC236}">
                <a16:creationId xmlns:a16="http://schemas.microsoft.com/office/drawing/2014/main" id="{2A92F44F-D026-04AB-E576-BC3EBFD28EE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04144" y="2386806"/>
            <a:ext cx="7143750" cy="3429000"/>
          </a:xfrm>
          <a:prstGeom prst="rect">
            <a:avLst/>
          </a:prstGeom>
        </p:spPr>
      </p:pic>
    </p:spTree>
    <p:extLst>
      <p:ext uri="{BB962C8B-B14F-4D97-AF65-F5344CB8AC3E}">
        <p14:creationId xmlns:p14="http://schemas.microsoft.com/office/powerpoint/2010/main" val="38674227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5B3B7-18BE-7E91-D949-C73C24FAB42A}"/>
              </a:ext>
            </a:extLst>
          </p:cNvPr>
          <p:cNvSpPr>
            <a:spLocks noGrp="1"/>
          </p:cNvSpPr>
          <p:nvPr>
            <p:ph type="title"/>
          </p:nvPr>
        </p:nvSpPr>
        <p:spPr/>
        <p:txBody>
          <a:bodyPr/>
          <a:lstStyle/>
          <a:p>
            <a:r>
              <a:rPr lang="en-IN" dirty="0">
                <a:solidFill>
                  <a:srgbClr val="FF0000"/>
                </a:solidFill>
              </a:rPr>
              <a:t>IMPORTANT LAYERS OF E-BANKING</a:t>
            </a:r>
          </a:p>
        </p:txBody>
      </p:sp>
      <p:sp>
        <p:nvSpPr>
          <p:cNvPr id="3" name="Content Placeholder 2">
            <a:extLst>
              <a:ext uri="{FF2B5EF4-FFF2-40B4-BE49-F238E27FC236}">
                <a16:creationId xmlns:a16="http://schemas.microsoft.com/office/drawing/2014/main" id="{7D7BEF2C-B21A-CBD4-623D-EB05EDBD764E}"/>
              </a:ext>
            </a:extLst>
          </p:cNvPr>
          <p:cNvSpPr>
            <a:spLocks noGrp="1"/>
          </p:cNvSpPr>
          <p:nvPr>
            <p:ph idx="1"/>
          </p:nvPr>
        </p:nvSpPr>
        <p:spPr/>
        <p:txBody>
          <a:bodyPr/>
          <a:lstStyle/>
          <a:p>
            <a:r>
              <a:rPr lang="en-IN" dirty="0"/>
              <a:t>1. Admin interface :- for managing the application</a:t>
            </a:r>
          </a:p>
          <a:p>
            <a:endParaRPr lang="en-IN" dirty="0"/>
          </a:p>
          <a:p>
            <a:r>
              <a:rPr lang="en-IN" dirty="0"/>
              <a:t>2. user interface :- Conducting business operations</a:t>
            </a:r>
          </a:p>
          <a:p>
            <a:endParaRPr lang="en-IN" dirty="0"/>
          </a:p>
          <a:p>
            <a:r>
              <a:rPr lang="en-IN" dirty="0"/>
              <a:t>3. database :- to communicate with banking database</a:t>
            </a:r>
          </a:p>
          <a:p>
            <a:endParaRPr lang="en-IN" dirty="0"/>
          </a:p>
        </p:txBody>
      </p:sp>
      <p:pic>
        <p:nvPicPr>
          <p:cNvPr id="9" name="Picture 8">
            <a:extLst>
              <a:ext uri="{FF2B5EF4-FFF2-40B4-BE49-F238E27FC236}">
                <a16:creationId xmlns:a16="http://schemas.microsoft.com/office/drawing/2014/main" id="{4390AFE2-9D73-CF92-ADA3-00EEB01E89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5" y="4158533"/>
            <a:ext cx="8466666" cy="2376465"/>
          </a:xfrm>
          <a:prstGeom prst="rect">
            <a:avLst/>
          </a:prstGeom>
        </p:spPr>
      </p:pic>
    </p:spTree>
    <p:extLst>
      <p:ext uri="{BB962C8B-B14F-4D97-AF65-F5344CB8AC3E}">
        <p14:creationId xmlns:p14="http://schemas.microsoft.com/office/powerpoint/2010/main" val="19022778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0B3F4-E926-CE71-C681-23D9B6EDD6B6}"/>
              </a:ext>
            </a:extLst>
          </p:cNvPr>
          <p:cNvSpPr>
            <a:spLocks noGrp="1"/>
          </p:cNvSpPr>
          <p:nvPr>
            <p:ph type="title"/>
          </p:nvPr>
        </p:nvSpPr>
        <p:spPr/>
        <p:txBody>
          <a:bodyPr/>
          <a:lstStyle/>
          <a:p>
            <a:r>
              <a:rPr lang="en-US" dirty="0">
                <a:solidFill>
                  <a:srgbClr val="FF0000"/>
                </a:solidFill>
              </a:rPr>
              <a:t>UPI APPLICATIONS</a:t>
            </a:r>
            <a:endParaRPr lang="en-IN" dirty="0">
              <a:solidFill>
                <a:srgbClr val="FF0000"/>
              </a:solidFill>
            </a:endParaRPr>
          </a:p>
        </p:txBody>
      </p:sp>
      <p:sp>
        <p:nvSpPr>
          <p:cNvPr id="3" name="Content Placeholder 2">
            <a:extLst>
              <a:ext uri="{FF2B5EF4-FFF2-40B4-BE49-F238E27FC236}">
                <a16:creationId xmlns:a16="http://schemas.microsoft.com/office/drawing/2014/main" id="{B2E7E3AA-1997-8FCD-F101-2F0A4748AA2F}"/>
              </a:ext>
            </a:extLst>
          </p:cNvPr>
          <p:cNvSpPr>
            <a:spLocks noGrp="1"/>
          </p:cNvSpPr>
          <p:nvPr>
            <p:ph idx="1"/>
          </p:nvPr>
        </p:nvSpPr>
        <p:spPr/>
        <p:txBody>
          <a:bodyPr/>
          <a:lstStyle/>
          <a:p>
            <a:endParaRPr lang="en-IN"/>
          </a:p>
        </p:txBody>
      </p:sp>
      <p:pic>
        <p:nvPicPr>
          <p:cNvPr id="4" name="Content Placeholder 4">
            <a:extLst>
              <a:ext uri="{FF2B5EF4-FFF2-40B4-BE49-F238E27FC236}">
                <a16:creationId xmlns:a16="http://schemas.microsoft.com/office/drawing/2014/main" id="{6A5A6F96-B756-7A12-DC2B-FFE2239197CF}"/>
              </a:ext>
            </a:extLst>
          </p:cNvPr>
          <p:cNvPicPr>
            <a:picLocks noGrp="1" noChangeAspect="1"/>
          </p:cNvPicPr>
          <p:nvPr/>
        </p:nvPicPr>
        <p:blipFill>
          <a:blip r:embed="rId2">
            <a:extLst>
              <a:ext uri="{28A0092B-C50C-407E-A947-70E740481C1C}">
                <a14:useLocalDpi xmlns:a14="http://schemas.microsoft.com/office/drawing/2010/main" val="0"/>
              </a:ext>
            </a:extLst>
          </a:blip>
          <a:stretch>
            <a:fillRect/>
          </a:stretch>
        </p:blipFill>
        <p:spPr>
          <a:xfrm>
            <a:off x="677334" y="2160589"/>
            <a:ext cx="8596668" cy="3880773"/>
          </a:xfrm>
          <a:prstGeom prst="rect">
            <a:avLst/>
          </a:prstGeom>
        </p:spPr>
      </p:pic>
    </p:spTree>
    <p:extLst>
      <p:ext uri="{BB962C8B-B14F-4D97-AF65-F5344CB8AC3E}">
        <p14:creationId xmlns:p14="http://schemas.microsoft.com/office/powerpoint/2010/main" val="32185287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A0180-622B-1EB3-ABE0-16D5F3ACC400}"/>
              </a:ext>
            </a:extLst>
          </p:cNvPr>
          <p:cNvSpPr>
            <a:spLocks noGrp="1"/>
          </p:cNvSpPr>
          <p:nvPr>
            <p:ph type="title"/>
          </p:nvPr>
        </p:nvSpPr>
        <p:spPr/>
        <p:txBody>
          <a:bodyPr/>
          <a:lstStyle/>
          <a:p>
            <a:endParaRPr lang="en-IN"/>
          </a:p>
        </p:txBody>
      </p:sp>
      <p:pic>
        <p:nvPicPr>
          <p:cNvPr id="8" name="Content Placeholder 4">
            <a:extLst>
              <a:ext uri="{FF2B5EF4-FFF2-40B4-BE49-F238E27FC236}">
                <a16:creationId xmlns:a16="http://schemas.microsoft.com/office/drawing/2014/main" id="{726B9F5E-146F-89DC-DF85-B78530B2808E}"/>
              </a:ext>
            </a:extLst>
          </p:cNvPr>
          <p:cNvPicPr>
            <a:picLocks noGrp="1" noChangeAspect="1"/>
          </p:cNvPicPr>
          <p:nvPr/>
        </p:nvPicPr>
        <p:blipFill>
          <a:blip r:embed="rId2">
            <a:extLst>
              <a:ext uri="{28A0092B-C50C-407E-A947-70E740481C1C}">
                <a14:useLocalDpi xmlns:a14="http://schemas.microsoft.com/office/drawing/2010/main" val="0"/>
              </a:ext>
            </a:extLst>
          </a:blip>
          <a:stretch>
            <a:fillRect/>
          </a:stretch>
        </p:blipFill>
        <p:spPr>
          <a:xfrm>
            <a:off x="677334" y="2160588"/>
            <a:ext cx="2123281" cy="3938061"/>
          </a:xfrm>
          <a:prstGeom prst="rect">
            <a:avLst/>
          </a:prstGeom>
        </p:spPr>
      </p:pic>
      <p:pic>
        <p:nvPicPr>
          <p:cNvPr id="9" name="Content Placeholder 8">
            <a:extLst>
              <a:ext uri="{FF2B5EF4-FFF2-40B4-BE49-F238E27FC236}">
                <a16:creationId xmlns:a16="http://schemas.microsoft.com/office/drawing/2014/main" id="{3133CA95-053C-8B55-0268-6D8E79A4A91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91846" y="2160587"/>
            <a:ext cx="2323154" cy="3938061"/>
          </a:xfrm>
          <a:prstGeom prst="rect">
            <a:avLst/>
          </a:prstGeom>
        </p:spPr>
      </p:pic>
      <p:pic>
        <p:nvPicPr>
          <p:cNvPr id="10" name="Picture 9">
            <a:extLst>
              <a:ext uri="{FF2B5EF4-FFF2-40B4-BE49-F238E27FC236}">
                <a16:creationId xmlns:a16="http://schemas.microsoft.com/office/drawing/2014/main" id="{D73C3849-3596-6420-A1E3-46FDB58096D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51184" y="2160586"/>
            <a:ext cx="2323154" cy="3938061"/>
          </a:xfrm>
          <a:prstGeom prst="rect">
            <a:avLst/>
          </a:prstGeom>
        </p:spPr>
      </p:pic>
    </p:spTree>
    <p:extLst>
      <p:ext uri="{BB962C8B-B14F-4D97-AF65-F5344CB8AC3E}">
        <p14:creationId xmlns:p14="http://schemas.microsoft.com/office/powerpoint/2010/main" val="7106306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61B6D-44FC-8DD5-EB25-2D0D5D2475F9}"/>
              </a:ext>
            </a:extLst>
          </p:cNvPr>
          <p:cNvSpPr>
            <a:spLocks noGrp="1"/>
          </p:cNvSpPr>
          <p:nvPr>
            <p:ph type="title"/>
          </p:nvPr>
        </p:nvSpPr>
        <p:spPr/>
        <p:txBody>
          <a:bodyPr/>
          <a:lstStyle/>
          <a:p>
            <a:r>
              <a:rPr lang="en-US" dirty="0">
                <a:solidFill>
                  <a:srgbClr val="FF0000"/>
                </a:solidFill>
              </a:rPr>
              <a:t>TESTCASES</a:t>
            </a:r>
            <a:endParaRPr lang="en-IN" dirty="0">
              <a:solidFill>
                <a:srgbClr val="FF0000"/>
              </a:solidFill>
            </a:endParaRPr>
          </a:p>
        </p:txBody>
      </p:sp>
      <p:pic>
        <p:nvPicPr>
          <p:cNvPr id="5" name="Content Placeholder 4">
            <a:extLst>
              <a:ext uri="{FF2B5EF4-FFF2-40B4-BE49-F238E27FC236}">
                <a16:creationId xmlns:a16="http://schemas.microsoft.com/office/drawing/2014/main" id="{731F853D-A7CD-EEA2-97D1-C3FCFAFC442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4" y="1643753"/>
            <a:ext cx="7908202" cy="4773103"/>
          </a:xfrm>
        </p:spPr>
      </p:pic>
    </p:spTree>
    <p:extLst>
      <p:ext uri="{BB962C8B-B14F-4D97-AF65-F5344CB8AC3E}">
        <p14:creationId xmlns:p14="http://schemas.microsoft.com/office/powerpoint/2010/main" val="22707062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6C8AA-A9AB-7393-E26E-CF1C288A49F6}"/>
              </a:ext>
            </a:extLst>
          </p:cNvPr>
          <p:cNvSpPr>
            <a:spLocks noGrp="1"/>
          </p:cNvSpPr>
          <p:nvPr>
            <p:ph type="title"/>
          </p:nvPr>
        </p:nvSpPr>
        <p:spPr/>
        <p:txBody>
          <a:bodyPr/>
          <a:lstStyle/>
          <a:p>
            <a:r>
              <a:rPr lang="en-US" dirty="0">
                <a:solidFill>
                  <a:srgbClr val="FF0000"/>
                </a:solidFill>
              </a:rPr>
              <a:t>CONCLUSION</a:t>
            </a:r>
            <a:endParaRPr lang="en-IN" dirty="0">
              <a:solidFill>
                <a:srgbClr val="FF0000"/>
              </a:solidFill>
            </a:endParaRPr>
          </a:p>
        </p:txBody>
      </p:sp>
      <p:sp>
        <p:nvSpPr>
          <p:cNvPr id="3" name="Content Placeholder 2">
            <a:extLst>
              <a:ext uri="{FF2B5EF4-FFF2-40B4-BE49-F238E27FC236}">
                <a16:creationId xmlns:a16="http://schemas.microsoft.com/office/drawing/2014/main" id="{071C137C-F48F-F328-5399-5E5F07058352}"/>
              </a:ext>
            </a:extLst>
          </p:cNvPr>
          <p:cNvSpPr>
            <a:spLocks noGrp="1"/>
          </p:cNvSpPr>
          <p:nvPr>
            <p:ph idx="1"/>
          </p:nvPr>
        </p:nvSpPr>
        <p:spPr/>
        <p:txBody>
          <a:bodyPr/>
          <a:lstStyle/>
          <a:p>
            <a:r>
              <a:rPr lang="en-US" dirty="0"/>
              <a:t> E-banking offers a higher level of convenience for managing one's finances. However, it continues to present challenges to financial security and personal privacy. Many people have had their account details compromised, as a result of online banking. Thus, if one is going to use it for financial transactions, he should be aware of the risks involved. Awareness of the risks and problems enables him to take precautions for a more secure online banking experience.</a:t>
            </a:r>
          </a:p>
          <a:p>
            <a:endParaRPr lang="en-IN" dirty="0"/>
          </a:p>
        </p:txBody>
      </p:sp>
    </p:spTree>
    <p:extLst>
      <p:ext uri="{BB962C8B-B14F-4D97-AF65-F5344CB8AC3E}">
        <p14:creationId xmlns:p14="http://schemas.microsoft.com/office/powerpoint/2010/main" val="14515476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21855-A16F-FDFE-256E-4CE935FE831F}"/>
              </a:ext>
            </a:extLst>
          </p:cNvPr>
          <p:cNvSpPr>
            <a:spLocks noGrp="1"/>
          </p:cNvSpPr>
          <p:nvPr>
            <p:ph type="title"/>
          </p:nvPr>
        </p:nvSpPr>
        <p:spPr/>
        <p:txBody>
          <a:bodyPr/>
          <a:lstStyle/>
          <a:p>
            <a:r>
              <a:rPr lang="en-US" dirty="0">
                <a:solidFill>
                  <a:srgbClr val="FF0000"/>
                </a:solidFill>
              </a:rPr>
              <a:t>OBJECTIVES</a:t>
            </a:r>
            <a:endParaRPr lang="en-IN" dirty="0">
              <a:solidFill>
                <a:srgbClr val="FF0000"/>
              </a:solidFill>
            </a:endParaRPr>
          </a:p>
        </p:txBody>
      </p:sp>
      <p:sp>
        <p:nvSpPr>
          <p:cNvPr id="3" name="Content Placeholder 2">
            <a:extLst>
              <a:ext uri="{FF2B5EF4-FFF2-40B4-BE49-F238E27FC236}">
                <a16:creationId xmlns:a16="http://schemas.microsoft.com/office/drawing/2014/main" id="{95FD673C-A481-38E7-A1FE-9ED75D1C3D9B}"/>
              </a:ext>
            </a:extLst>
          </p:cNvPr>
          <p:cNvSpPr>
            <a:spLocks noGrp="1"/>
          </p:cNvSpPr>
          <p:nvPr>
            <p:ph idx="1"/>
          </p:nvPr>
        </p:nvSpPr>
        <p:spPr/>
        <p:txBody>
          <a:bodyPr/>
          <a:lstStyle/>
          <a:p>
            <a:r>
              <a:rPr lang="en-US" i="0" dirty="0">
                <a:solidFill>
                  <a:schemeClr val="tx1"/>
                </a:solidFill>
                <a:effectLst/>
                <a:latin typeface="+mj-lt"/>
                <a:cs typeface="Calibri Light" panose="020F0302020204030204" pitchFamily="34" charset="0"/>
              </a:rPr>
              <a:t> To enable bank customers to use mobile instruments as a channel for accessing their banks accounts and remit funds.</a:t>
            </a:r>
            <a:endParaRPr lang="en-US" i="0" dirty="0">
              <a:solidFill>
                <a:schemeClr val="tx1"/>
              </a:solidFill>
              <a:effectLst/>
              <a:latin typeface="+mj-lt"/>
            </a:endParaRPr>
          </a:p>
          <a:p>
            <a:r>
              <a:rPr lang="en-US" i="0" dirty="0">
                <a:solidFill>
                  <a:schemeClr val="tx1"/>
                </a:solidFill>
                <a:effectLst/>
                <a:latin typeface="+mj-lt"/>
              </a:rPr>
              <a:t>Use of computers and telecommunications to enable banking transactions.</a:t>
            </a:r>
            <a:endParaRPr lang="en-IN" dirty="0">
              <a:solidFill>
                <a:schemeClr val="tx1"/>
              </a:solidFill>
              <a:latin typeface="+mj-lt"/>
              <a:cs typeface="Calibri Light" panose="020F0302020204030204" pitchFamily="34" charset="0"/>
            </a:endParaRPr>
          </a:p>
        </p:txBody>
      </p:sp>
    </p:spTree>
    <p:extLst>
      <p:ext uri="{BB962C8B-B14F-4D97-AF65-F5344CB8AC3E}">
        <p14:creationId xmlns:p14="http://schemas.microsoft.com/office/powerpoint/2010/main" val="5771541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1A259-9318-F5B6-E58E-CA864F9A5C05}"/>
              </a:ext>
            </a:extLst>
          </p:cNvPr>
          <p:cNvSpPr>
            <a:spLocks noGrp="1"/>
          </p:cNvSpPr>
          <p:nvPr>
            <p:ph type="title"/>
          </p:nvPr>
        </p:nvSpPr>
        <p:spPr/>
        <p:txBody>
          <a:bodyPr/>
          <a:lstStyle/>
          <a:p>
            <a:r>
              <a:rPr lang="en-US" dirty="0">
                <a:solidFill>
                  <a:srgbClr val="FF0000"/>
                </a:solidFill>
              </a:rPr>
              <a:t>ABSTRACT</a:t>
            </a:r>
            <a:endParaRPr lang="en-IN" dirty="0">
              <a:solidFill>
                <a:srgbClr val="FF0000"/>
              </a:solidFill>
            </a:endParaRPr>
          </a:p>
        </p:txBody>
      </p:sp>
      <p:sp>
        <p:nvSpPr>
          <p:cNvPr id="3" name="Content Placeholder 2">
            <a:extLst>
              <a:ext uri="{FF2B5EF4-FFF2-40B4-BE49-F238E27FC236}">
                <a16:creationId xmlns:a16="http://schemas.microsoft.com/office/drawing/2014/main" id="{93604265-F1F5-1066-E343-310413971046}"/>
              </a:ext>
            </a:extLst>
          </p:cNvPr>
          <p:cNvSpPr>
            <a:spLocks noGrp="1"/>
          </p:cNvSpPr>
          <p:nvPr>
            <p:ph idx="1"/>
          </p:nvPr>
        </p:nvSpPr>
        <p:spPr/>
        <p:txBody>
          <a:bodyPr>
            <a:normAutofit/>
          </a:bodyPr>
          <a:lstStyle/>
          <a:p>
            <a:r>
              <a:rPr lang="en-IN" sz="1800" dirty="0">
                <a:effectLst/>
                <a:latin typeface="Times New Roman" panose="02020603050405020304" pitchFamily="18" charset="0"/>
                <a:ea typeface="Calibri" panose="020F0502020204030204" pitchFamily="34" charset="0"/>
                <a:cs typeface="Times New Roman" panose="02020603050405020304" pitchFamily="18" charset="0"/>
              </a:rPr>
              <a:t>Banking institutions are facing competition not only from each other but also from non-bank financial intermediaries as well as from alternative sources of financing..</a:t>
            </a:r>
          </a:p>
          <a:p>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Consumers are becoming increasingly discerning and have become more involved in their financial decisions. For many consumers, electronic banking means 24-hour access to cash through an automated teller machine (ATM) or Direct Deposit of pay checks into checking or savings accounts.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a:p>
            <a:endParaRPr lang="en-IN" dirty="0"/>
          </a:p>
        </p:txBody>
      </p:sp>
    </p:spTree>
    <p:extLst>
      <p:ext uri="{BB962C8B-B14F-4D97-AF65-F5344CB8AC3E}">
        <p14:creationId xmlns:p14="http://schemas.microsoft.com/office/powerpoint/2010/main" val="10026149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80824-99F8-EC30-D6E1-3C0058F0D76F}"/>
              </a:ext>
            </a:extLst>
          </p:cNvPr>
          <p:cNvSpPr>
            <a:spLocks noGrp="1"/>
          </p:cNvSpPr>
          <p:nvPr>
            <p:ph type="title"/>
          </p:nvPr>
        </p:nvSpPr>
        <p:spPr/>
        <p:txBody>
          <a:bodyPr/>
          <a:lstStyle/>
          <a:p>
            <a:r>
              <a:rPr lang="en-US" dirty="0">
                <a:solidFill>
                  <a:srgbClr val="FF0000"/>
                </a:solidFill>
              </a:rPr>
              <a:t>PROPOSED SYSTEM</a:t>
            </a:r>
            <a:endParaRPr lang="en-IN" dirty="0">
              <a:solidFill>
                <a:srgbClr val="FF0000"/>
              </a:solidFill>
            </a:endParaRPr>
          </a:p>
        </p:txBody>
      </p:sp>
      <p:sp>
        <p:nvSpPr>
          <p:cNvPr id="3" name="Content Placeholder 2">
            <a:extLst>
              <a:ext uri="{FF2B5EF4-FFF2-40B4-BE49-F238E27FC236}">
                <a16:creationId xmlns:a16="http://schemas.microsoft.com/office/drawing/2014/main" id="{3933E4E2-E7B9-55AB-0669-AC39B0E6F436}"/>
              </a:ext>
            </a:extLst>
          </p:cNvPr>
          <p:cNvSpPr>
            <a:spLocks noGrp="1"/>
          </p:cNvSpPr>
          <p:nvPr>
            <p:ph idx="1"/>
          </p:nvPr>
        </p:nvSpPr>
        <p:spPr>
          <a:xfrm>
            <a:off x="677333" y="1167517"/>
            <a:ext cx="8206445" cy="4866540"/>
          </a:xfrm>
        </p:spPr>
        <p:txBody>
          <a:bodyPr>
            <a:normAutofit/>
          </a:bodyPr>
          <a:lstStyle/>
          <a:p>
            <a:pPr marL="0" indent="0">
              <a:buNone/>
            </a:pPr>
            <a:endParaRPr lang="en-US" sz="1900" dirty="0">
              <a:solidFill>
                <a:schemeClr val="tx1"/>
              </a:solidFill>
              <a:latin typeface="+mj-lt"/>
            </a:endParaRPr>
          </a:p>
          <a:p>
            <a:r>
              <a:rPr lang="en-US" sz="1900" dirty="0">
                <a:solidFill>
                  <a:schemeClr val="tx1"/>
                </a:solidFill>
                <a:latin typeface="+mj-lt"/>
              </a:rPr>
              <a:t>Installing Android Studio and APPIUM applications.</a:t>
            </a:r>
          </a:p>
          <a:p>
            <a:r>
              <a:rPr lang="en-US" sz="1900" dirty="0">
                <a:solidFill>
                  <a:schemeClr val="tx1"/>
                </a:solidFill>
                <a:latin typeface="+mj-lt"/>
              </a:rPr>
              <a:t>Setting up an Emulator in Android Studio with latest version.</a:t>
            </a:r>
          </a:p>
          <a:p>
            <a:r>
              <a:rPr lang="en-US" sz="1900" dirty="0">
                <a:solidFill>
                  <a:schemeClr val="tx1"/>
                </a:solidFill>
                <a:latin typeface="+mj-lt"/>
              </a:rPr>
              <a:t>Login</a:t>
            </a:r>
          </a:p>
          <a:p>
            <a:r>
              <a:rPr lang="en-US" sz="1900" dirty="0">
                <a:solidFill>
                  <a:schemeClr val="tx1"/>
                </a:solidFill>
                <a:latin typeface="+mj-lt"/>
              </a:rPr>
              <a:t>Password</a:t>
            </a:r>
          </a:p>
          <a:p>
            <a:r>
              <a:rPr lang="en-IN" dirty="0">
                <a:solidFill>
                  <a:schemeClr val="tx1"/>
                </a:solidFill>
                <a:latin typeface="+mj-lt"/>
              </a:rPr>
              <a:t>Net Banking</a:t>
            </a:r>
          </a:p>
          <a:p>
            <a:r>
              <a:rPr lang="en-IN" dirty="0">
                <a:solidFill>
                  <a:schemeClr val="tx1"/>
                </a:solidFill>
                <a:latin typeface="+mj-lt"/>
              </a:rPr>
              <a:t>Saving Bank A/C</a:t>
            </a:r>
          </a:p>
          <a:p>
            <a:r>
              <a:rPr lang="en-IN" dirty="0">
                <a:solidFill>
                  <a:schemeClr val="tx1"/>
                </a:solidFill>
                <a:latin typeface="+mj-lt"/>
              </a:rPr>
              <a:t>Customer care</a:t>
            </a:r>
          </a:p>
          <a:p>
            <a:endParaRPr lang="en-IN" dirty="0">
              <a:solidFill>
                <a:schemeClr val="tx1"/>
              </a:solidFill>
              <a:latin typeface="+mj-lt"/>
            </a:endParaRPr>
          </a:p>
          <a:p>
            <a:endParaRPr lang="en-IN" dirty="0">
              <a:solidFill>
                <a:schemeClr val="tx1"/>
              </a:solidFill>
              <a:latin typeface="+mj-lt"/>
            </a:endParaRPr>
          </a:p>
        </p:txBody>
      </p:sp>
    </p:spTree>
    <p:extLst>
      <p:ext uri="{BB962C8B-B14F-4D97-AF65-F5344CB8AC3E}">
        <p14:creationId xmlns:p14="http://schemas.microsoft.com/office/powerpoint/2010/main" val="41939006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2F6CD-D343-7FF4-EC71-51437F874B64}"/>
              </a:ext>
            </a:extLst>
          </p:cNvPr>
          <p:cNvSpPr>
            <a:spLocks noGrp="1"/>
          </p:cNvSpPr>
          <p:nvPr>
            <p:ph type="title"/>
          </p:nvPr>
        </p:nvSpPr>
        <p:spPr>
          <a:xfrm>
            <a:off x="674801" y="259743"/>
            <a:ext cx="8596668" cy="1320800"/>
          </a:xfrm>
        </p:spPr>
        <p:txBody>
          <a:bodyPr/>
          <a:lstStyle/>
          <a:p>
            <a:r>
              <a:rPr lang="en-IN" dirty="0">
                <a:solidFill>
                  <a:srgbClr val="FF0000"/>
                </a:solidFill>
              </a:rPr>
              <a:t>                     FLOWCHART </a:t>
            </a:r>
          </a:p>
        </p:txBody>
      </p:sp>
      <p:pic>
        <p:nvPicPr>
          <p:cNvPr id="6" name="Content Placeholder 5">
            <a:extLst>
              <a:ext uri="{FF2B5EF4-FFF2-40B4-BE49-F238E27FC236}">
                <a16:creationId xmlns:a16="http://schemas.microsoft.com/office/drawing/2014/main" id="{53C4E5D5-0A44-68E5-0D4B-16653ED4D01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2085" y="920142"/>
            <a:ext cx="9138417" cy="4772991"/>
          </a:xfrm>
        </p:spPr>
      </p:pic>
    </p:spTree>
    <p:extLst>
      <p:ext uri="{BB962C8B-B14F-4D97-AF65-F5344CB8AC3E}">
        <p14:creationId xmlns:p14="http://schemas.microsoft.com/office/powerpoint/2010/main" val="30819604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87D62-3BEB-3D35-A4DE-8DB0563C3F6F}"/>
              </a:ext>
            </a:extLst>
          </p:cNvPr>
          <p:cNvSpPr>
            <a:spLocks noGrp="1"/>
          </p:cNvSpPr>
          <p:nvPr>
            <p:ph type="title"/>
          </p:nvPr>
        </p:nvSpPr>
        <p:spPr>
          <a:xfrm>
            <a:off x="677334" y="278296"/>
            <a:ext cx="8596668" cy="906448"/>
          </a:xfrm>
        </p:spPr>
        <p:txBody>
          <a:bodyPr/>
          <a:lstStyle/>
          <a:p>
            <a:r>
              <a:rPr lang="en-IN" dirty="0">
                <a:solidFill>
                  <a:srgbClr val="FF0000"/>
                </a:solidFill>
              </a:rPr>
              <a:t>                    CONCEPT MAP</a:t>
            </a:r>
          </a:p>
        </p:txBody>
      </p:sp>
      <p:pic>
        <p:nvPicPr>
          <p:cNvPr id="6" name="Content Placeholder 5">
            <a:extLst>
              <a:ext uri="{FF2B5EF4-FFF2-40B4-BE49-F238E27FC236}">
                <a16:creationId xmlns:a16="http://schemas.microsoft.com/office/drawing/2014/main" id="{9DA96CFE-0AA6-7EC5-AD8A-A77B9DCE7E8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8381" y="881665"/>
            <a:ext cx="8685621" cy="5698039"/>
          </a:xfrm>
        </p:spPr>
      </p:pic>
      <p:pic>
        <p:nvPicPr>
          <p:cNvPr id="3" name="Picture 2">
            <a:extLst>
              <a:ext uri="{FF2B5EF4-FFF2-40B4-BE49-F238E27FC236}">
                <a16:creationId xmlns:a16="http://schemas.microsoft.com/office/drawing/2014/main" id="{F744F5BA-C1A0-493C-EAB6-D570E8E586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21184" y="881665"/>
            <a:ext cx="2274099" cy="949033"/>
          </a:xfrm>
          <a:prstGeom prst="rect">
            <a:avLst/>
          </a:prstGeom>
        </p:spPr>
      </p:pic>
    </p:spTree>
    <p:extLst>
      <p:ext uri="{BB962C8B-B14F-4D97-AF65-F5344CB8AC3E}">
        <p14:creationId xmlns:p14="http://schemas.microsoft.com/office/powerpoint/2010/main" val="4420850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767F0-E356-3A37-CC6C-DE6AB0F6FA1D}"/>
              </a:ext>
            </a:extLst>
          </p:cNvPr>
          <p:cNvSpPr>
            <a:spLocks noGrp="1"/>
          </p:cNvSpPr>
          <p:nvPr>
            <p:ph type="title"/>
          </p:nvPr>
        </p:nvSpPr>
        <p:spPr/>
        <p:txBody>
          <a:bodyPr/>
          <a:lstStyle/>
          <a:p>
            <a:r>
              <a:rPr lang="en-US" dirty="0">
                <a:solidFill>
                  <a:srgbClr val="FF0000"/>
                </a:solidFill>
              </a:rPr>
              <a:t>APP TOOLS AND INSTALLATION</a:t>
            </a:r>
            <a:endParaRPr lang="en-IN" dirty="0">
              <a:solidFill>
                <a:srgbClr val="FF0000"/>
              </a:solidFill>
            </a:endParaRPr>
          </a:p>
        </p:txBody>
      </p:sp>
      <p:sp>
        <p:nvSpPr>
          <p:cNvPr id="3" name="Content Placeholder 2">
            <a:extLst>
              <a:ext uri="{FF2B5EF4-FFF2-40B4-BE49-F238E27FC236}">
                <a16:creationId xmlns:a16="http://schemas.microsoft.com/office/drawing/2014/main" id="{FD1EAAEC-4376-FB35-CF11-7FE9E323D4C7}"/>
              </a:ext>
            </a:extLst>
          </p:cNvPr>
          <p:cNvSpPr>
            <a:spLocks noGrp="1"/>
          </p:cNvSpPr>
          <p:nvPr>
            <p:ph idx="1"/>
          </p:nvPr>
        </p:nvSpPr>
        <p:spPr/>
        <p:txBody>
          <a:bodyPr/>
          <a:lstStyle/>
          <a:p>
            <a:r>
              <a:rPr lang="en-US" dirty="0"/>
              <a:t>Android studio</a:t>
            </a:r>
          </a:p>
          <a:p>
            <a:r>
              <a:rPr lang="en-US" dirty="0"/>
              <a:t>Appium Inspector</a:t>
            </a:r>
          </a:p>
          <a:p>
            <a:r>
              <a:rPr lang="en-US" dirty="0"/>
              <a:t>Appium Server</a:t>
            </a:r>
          </a:p>
          <a:p>
            <a:r>
              <a:rPr lang="en-US" dirty="0" err="1"/>
              <a:t>Lamdatest</a:t>
            </a:r>
            <a:endParaRPr lang="en-IN" dirty="0"/>
          </a:p>
        </p:txBody>
      </p:sp>
      <p:pic>
        <p:nvPicPr>
          <p:cNvPr id="7" name="Picture 6">
            <a:extLst>
              <a:ext uri="{FF2B5EF4-FFF2-40B4-BE49-F238E27FC236}">
                <a16:creationId xmlns:a16="http://schemas.microsoft.com/office/drawing/2014/main" id="{414A8F29-87A3-B51A-0E03-7FC537CFF7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4092" y="4039394"/>
            <a:ext cx="2977924" cy="1776413"/>
          </a:xfrm>
          <a:prstGeom prst="rect">
            <a:avLst/>
          </a:prstGeom>
        </p:spPr>
      </p:pic>
      <p:pic>
        <p:nvPicPr>
          <p:cNvPr id="9" name="Picture 8">
            <a:extLst>
              <a:ext uri="{FF2B5EF4-FFF2-40B4-BE49-F238E27FC236}">
                <a16:creationId xmlns:a16="http://schemas.microsoft.com/office/drawing/2014/main" id="{EC641412-4BC0-06DB-4A13-60AF86B4C4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8138" y="4600499"/>
            <a:ext cx="3168423" cy="1292834"/>
          </a:xfrm>
          <a:prstGeom prst="rect">
            <a:avLst/>
          </a:prstGeom>
        </p:spPr>
      </p:pic>
      <p:pic>
        <p:nvPicPr>
          <p:cNvPr id="11" name="Picture 10">
            <a:extLst>
              <a:ext uri="{FF2B5EF4-FFF2-40B4-BE49-F238E27FC236}">
                <a16:creationId xmlns:a16="http://schemas.microsoft.com/office/drawing/2014/main" id="{10B04C5C-0954-1404-759D-C428871B618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27320" y="2160589"/>
            <a:ext cx="4054302" cy="1691953"/>
          </a:xfrm>
          <a:prstGeom prst="rect">
            <a:avLst/>
          </a:prstGeom>
        </p:spPr>
      </p:pic>
    </p:spTree>
    <p:extLst>
      <p:ext uri="{BB962C8B-B14F-4D97-AF65-F5344CB8AC3E}">
        <p14:creationId xmlns:p14="http://schemas.microsoft.com/office/powerpoint/2010/main" val="13995380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E439A-D436-9B0A-656B-FFBA6973513C}"/>
              </a:ext>
            </a:extLst>
          </p:cNvPr>
          <p:cNvSpPr>
            <a:spLocks noGrp="1"/>
          </p:cNvSpPr>
          <p:nvPr>
            <p:ph type="title"/>
          </p:nvPr>
        </p:nvSpPr>
        <p:spPr>
          <a:xfrm>
            <a:off x="255916" y="116619"/>
            <a:ext cx="4904482" cy="481719"/>
          </a:xfrm>
        </p:spPr>
        <p:txBody>
          <a:bodyPr>
            <a:normAutofit fontScale="90000"/>
          </a:bodyPr>
          <a:lstStyle/>
          <a:p>
            <a:r>
              <a:rPr lang="en-US" dirty="0">
                <a:solidFill>
                  <a:srgbClr val="FF0000"/>
                </a:solidFill>
              </a:rPr>
              <a:t>IMPLEMENTATION</a:t>
            </a:r>
            <a:endParaRPr lang="en-IN" dirty="0">
              <a:solidFill>
                <a:srgbClr val="FF0000"/>
              </a:solidFill>
            </a:endParaRPr>
          </a:p>
        </p:txBody>
      </p:sp>
      <p:pic>
        <p:nvPicPr>
          <p:cNvPr id="5" name="Picture 4">
            <a:extLst>
              <a:ext uri="{FF2B5EF4-FFF2-40B4-BE49-F238E27FC236}">
                <a16:creationId xmlns:a16="http://schemas.microsoft.com/office/drawing/2014/main" id="{EB07ECE4-A6DF-F884-B2D4-9E32B35BB9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3660" y="2750820"/>
            <a:ext cx="6041815" cy="3398520"/>
          </a:xfrm>
          <a:prstGeom prst="rect">
            <a:avLst/>
          </a:prstGeom>
        </p:spPr>
      </p:pic>
      <p:pic>
        <p:nvPicPr>
          <p:cNvPr id="14" name="Content Placeholder 13">
            <a:extLst>
              <a:ext uri="{FF2B5EF4-FFF2-40B4-BE49-F238E27FC236}">
                <a16:creationId xmlns:a16="http://schemas.microsoft.com/office/drawing/2014/main" id="{A172DDAF-00AA-BF37-2570-9201DCA6D5F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204338" y="3368039"/>
            <a:ext cx="1211581" cy="2423161"/>
          </a:xfrm>
        </p:spPr>
      </p:pic>
      <p:pic>
        <p:nvPicPr>
          <p:cNvPr id="15" name="Picture 14">
            <a:extLst>
              <a:ext uri="{FF2B5EF4-FFF2-40B4-BE49-F238E27FC236}">
                <a16:creationId xmlns:a16="http://schemas.microsoft.com/office/drawing/2014/main" id="{D6236C05-9769-1B80-DFAB-1B8BBF350C6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5916" y="888049"/>
            <a:ext cx="3020684" cy="1260601"/>
          </a:xfrm>
          <a:prstGeom prst="rect">
            <a:avLst/>
          </a:prstGeom>
        </p:spPr>
      </p:pic>
    </p:spTree>
    <p:extLst>
      <p:ext uri="{BB962C8B-B14F-4D97-AF65-F5344CB8AC3E}">
        <p14:creationId xmlns:p14="http://schemas.microsoft.com/office/powerpoint/2010/main" val="5931373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759F-FFFE-A35F-098D-E113E9AE1C13}"/>
              </a:ext>
            </a:extLst>
          </p:cNvPr>
          <p:cNvSpPr>
            <a:spLocks noGrp="1"/>
          </p:cNvSpPr>
          <p:nvPr>
            <p:ph type="title"/>
          </p:nvPr>
        </p:nvSpPr>
        <p:spPr/>
        <p:txBody>
          <a:bodyPr/>
          <a:lstStyle/>
          <a:p>
            <a:r>
              <a:rPr lang="en-US" dirty="0">
                <a:solidFill>
                  <a:srgbClr val="FF0000"/>
                </a:solidFill>
              </a:rPr>
              <a:t>LOGIN INTERFACE OF INDIAN BANK</a:t>
            </a:r>
            <a:endParaRPr lang="en-IN" dirty="0">
              <a:solidFill>
                <a:srgbClr val="FF0000"/>
              </a:solidFill>
            </a:endParaRPr>
          </a:p>
        </p:txBody>
      </p:sp>
      <p:pic>
        <p:nvPicPr>
          <p:cNvPr id="1026" name="Picture 2" descr="Indian Bank Net Banking Login, Register, Unblock User ID and Reset Password  - Banks Guide">
            <a:extLst>
              <a:ext uri="{FF2B5EF4-FFF2-40B4-BE49-F238E27FC236}">
                <a16:creationId xmlns:a16="http://schemas.microsoft.com/office/drawing/2014/main" id="{C0E59F73-69B4-3228-9FC0-1735D7FE1F2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93436" y="2160588"/>
            <a:ext cx="8365165" cy="3881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820665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531</TotalTime>
  <Words>305</Words>
  <Application>Microsoft Office PowerPoint</Application>
  <PresentationFormat>Widescreen</PresentationFormat>
  <Paragraphs>41</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Times New Roman</vt:lpstr>
      <vt:lpstr>Trebuchet MS</vt:lpstr>
      <vt:lpstr>Wingdings 3</vt:lpstr>
      <vt:lpstr>Facet</vt:lpstr>
      <vt:lpstr>ONLINE E-Banking TESTING  </vt:lpstr>
      <vt:lpstr>OBJECTIVES</vt:lpstr>
      <vt:lpstr>ABSTRACT</vt:lpstr>
      <vt:lpstr>PROPOSED SYSTEM</vt:lpstr>
      <vt:lpstr>                     FLOWCHART </vt:lpstr>
      <vt:lpstr>                    CONCEPT MAP</vt:lpstr>
      <vt:lpstr>APP TOOLS AND INSTALLATION</vt:lpstr>
      <vt:lpstr>IMPLEMENTATION</vt:lpstr>
      <vt:lpstr>LOGIN INTERFACE OF INDIAN BANK</vt:lpstr>
      <vt:lpstr>REGISTRATION PROCESS</vt:lpstr>
      <vt:lpstr>IMPORTANT LAYERS OF E-BANKING</vt:lpstr>
      <vt:lpstr>UPI APPLICATIONS</vt:lpstr>
      <vt:lpstr>PowerPoint Presentation</vt:lpstr>
      <vt:lpstr>TESTCASES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E-Banking TESTING</dc:title>
  <dc:creator>GIRI K.B</dc:creator>
  <cp:lastModifiedBy>GIRI K.B</cp:lastModifiedBy>
  <cp:revision>14</cp:revision>
  <dcterms:created xsi:type="dcterms:W3CDTF">2023-01-24T06:18:50Z</dcterms:created>
  <dcterms:modified xsi:type="dcterms:W3CDTF">2023-01-30T09:18:52Z</dcterms:modified>
</cp:coreProperties>
</file>