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48CCC6-961E-4F7D-B4E3-6541974A047C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AD5A80A-A47F-487B-894D-E7ABDB1388E2}">
      <dgm:prSet phldrT="[Text]"/>
      <dgm:spPr/>
      <dgm:t>
        <a:bodyPr/>
        <a:lstStyle/>
        <a:p>
          <a:r>
            <a:rPr lang="en-US"/>
            <a:t>Levantamento de Requisitos</a:t>
          </a:r>
        </a:p>
      </dgm:t>
    </dgm:pt>
    <dgm:pt modelId="{B9EBBF98-738C-4C38-9D1D-74E953ACE625}" type="parTrans" cxnId="{2005E6ED-EF11-43A0-9132-900C37876194}">
      <dgm:prSet/>
      <dgm:spPr/>
      <dgm:t>
        <a:bodyPr/>
        <a:lstStyle/>
        <a:p>
          <a:endParaRPr lang="en-US"/>
        </a:p>
      </dgm:t>
    </dgm:pt>
    <dgm:pt modelId="{155287F1-1E07-4AE3-BE7F-4264727E10A8}" type="sibTrans" cxnId="{2005E6ED-EF11-43A0-9132-900C37876194}">
      <dgm:prSet/>
      <dgm:spPr/>
      <dgm:t>
        <a:bodyPr/>
        <a:lstStyle/>
        <a:p>
          <a:endParaRPr lang="en-US"/>
        </a:p>
      </dgm:t>
    </dgm:pt>
    <dgm:pt modelId="{9EF9993B-A575-4B45-A37D-3AD5538EBE5D}">
      <dgm:prSet phldrT="[Text]"/>
      <dgm:spPr/>
      <dgm:t>
        <a:bodyPr/>
        <a:lstStyle/>
        <a:p>
          <a:r>
            <a:rPr lang="en-US"/>
            <a:t>Registro de Requisitos</a:t>
          </a:r>
        </a:p>
      </dgm:t>
    </dgm:pt>
    <dgm:pt modelId="{6DCC24CB-4067-4F54-9104-0F91A7738509}" type="parTrans" cxnId="{28703D73-5E19-4EA8-8391-0FC334D9FC3D}">
      <dgm:prSet/>
      <dgm:spPr/>
      <dgm:t>
        <a:bodyPr/>
        <a:lstStyle/>
        <a:p>
          <a:endParaRPr lang="en-US"/>
        </a:p>
      </dgm:t>
    </dgm:pt>
    <dgm:pt modelId="{4202155A-9D3B-4A28-9FEA-E022D56C5E52}" type="sibTrans" cxnId="{28703D73-5E19-4EA8-8391-0FC334D9FC3D}">
      <dgm:prSet/>
      <dgm:spPr/>
      <dgm:t>
        <a:bodyPr/>
        <a:lstStyle/>
        <a:p>
          <a:endParaRPr lang="en-US"/>
        </a:p>
      </dgm:t>
    </dgm:pt>
    <dgm:pt modelId="{2B559A1E-C2A9-47D4-B5A6-796019087A8E}">
      <dgm:prSet phldrT="[Text]"/>
      <dgm:spPr/>
      <dgm:t>
        <a:bodyPr/>
        <a:lstStyle/>
        <a:p>
          <a:r>
            <a:rPr lang="en-US"/>
            <a:t>Divisão dos Requisitos em Tarefas</a:t>
          </a:r>
        </a:p>
      </dgm:t>
    </dgm:pt>
    <dgm:pt modelId="{3F4227F8-4FE4-4A0E-BC66-CCC5F6DFF037}" type="parTrans" cxnId="{BCCFB760-2484-42C2-BBBC-8A140ADBFEB4}">
      <dgm:prSet/>
      <dgm:spPr/>
      <dgm:t>
        <a:bodyPr/>
        <a:lstStyle/>
        <a:p>
          <a:endParaRPr lang="en-US"/>
        </a:p>
      </dgm:t>
    </dgm:pt>
    <dgm:pt modelId="{8234F4EB-12C5-4134-A6F8-B66A27430E75}" type="sibTrans" cxnId="{BCCFB760-2484-42C2-BBBC-8A140ADBFEB4}">
      <dgm:prSet/>
      <dgm:spPr/>
      <dgm:t>
        <a:bodyPr/>
        <a:lstStyle/>
        <a:p>
          <a:endParaRPr lang="en-US"/>
        </a:p>
      </dgm:t>
    </dgm:pt>
    <dgm:pt modelId="{27F9DF42-10E0-4A84-9C41-1DCD74596668}">
      <dgm:prSet phldrT="[Text]"/>
      <dgm:spPr/>
      <dgm:t>
        <a:bodyPr/>
        <a:lstStyle/>
        <a:p>
          <a:r>
            <a:rPr lang="en-US"/>
            <a:t>Execução</a:t>
          </a:r>
        </a:p>
      </dgm:t>
    </dgm:pt>
    <dgm:pt modelId="{F091A1A1-947E-44A4-B96C-DF3D5313266E}" type="parTrans" cxnId="{0FA87D64-1EF1-4BD6-BDDA-9381073F76D3}">
      <dgm:prSet/>
      <dgm:spPr/>
      <dgm:t>
        <a:bodyPr/>
        <a:lstStyle/>
        <a:p>
          <a:endParaRPr lang="en-US"/>
        </a:p>
      </dgm:t>
    </dgm:pt>
    <dgm:pt modelId="{E14E59BD-019A-4EB1-9C45-957DAE23D2E0}" type="sibTrans" cxnId="{0FA87D64-1EF1-4BD6-BDDA-9381073F76D3}">
      <dgm:prSet/>
      <dgm:spPr/>
      <dgm:t>
        <a:bodyPr/>
        <a:lstStyle/>
        <a:p>
          <a:endParaRPr lang="en-US"/>
        </a:p>
      </dgm:t>
    </dgm:pt>
    <dgm:pt modelId="{6FEA69FE-83C1-452D-803B-88E7D4146FD8}">
      <dgm:prSet phldrT="[Text]"/>
      <dgm:spPr/>
      <dgm:t>
        <a:bodyPr/>
        <a:lstStyle/>
        <a:p>
          <a:r>
            <a:rPr lang="en-US"/>
            <a:t>Divisão das Tarefas para os membros</a:t>
          </a:r>
        </a:p>
      </dgm:t>
    </dgm:pt>
    <dgm:pt modelId="{A340DDBE-BCB3-404A-B352-A6A86DBCA53D}" type="parTrans" cxnId="{6499F7F4-77E5-4003-9FE4-D9715117EC5D}">
      <dgm:prSet/>
      <dgm:spPr/>
      <dgm:t>
        <a:bodyPr/>
        <a:lstStyle/>
        <a:p>
          <a:endParaRPr lang="en-US"/>
        </a:p>
      </dgm:t>
    </dgm:pt>
    <dgm:pt modelId="{E88C5FCC-1939-4511-8EDF-CCAB22CBC46E}" type="sibTrans" cxnId="{6499F7F4-77E5-4003-9FE4-D9715117EC5D}">
      <dgm:prSet/>
      <dgm:spPr/>
      <dgm:t>
        <a:bodyPr/>
        <a:lstStyle/>
        <a:p>
          <a:endParaRPr lang="en-US"/>
        </a:p>
      </dgm:t>
    </dgm:pt>
    <dgm:pt modelId="{3DDB8E73-5DFF-4360-8BAA-2E1A0F9B2AA8}">
      <dgm:prSet phldrT="[Text]"/>
      <dgm:spPr/>
      <dgm:t>
        <a:bodyPr/>
        <a:lstStyle/>
        <a:p>
          <a:r>
            <a:rPr lang="en-US"/>
            <a:t>Homologação do que for feito</a:t>
          </a:r>
        </a:p>
      </dgm:t>
    </dgm:pt>
    <dgm:pt modelId="{3A82A623-D942-4E82-9408-FACF9B7FE0E2}" type="parTrans" cxnId="{3BE32E3F-C0CA-4D90-A41E-DB085FE21C44}">
      <dgm:prSet/>
      <dgm:spPr/>
      <dgm:t>
        <a:bodyPr/>
        <a:lstStyle/>
        <a:p>
          <a:endParaRPr lang="en-US"/>
        </a:p>
      </dgm:t>
    </dgm:pt>
    <dgm:pt modelId="{E26EA9DA-2C2E-4042-A733-3C74EE14DCD4}" type="sibTrans" cxnId="{3BE32E3F-C0CA-4D90-A41E-DB085FE21C44}">
      <dgm:prSet/>
      <dgm:spPr/>
      <dgm:t>
        <a:bodyPr/>
        <a:lstStyle/>
        <a:p>
          <a:endParaRPr lang="en-US"/>
        </a:p>
      </dgm:t>
    </dgm:pt>
    <dgm:pt modelId="{B56FC6C3-B0B6-45F2-B301-6785620849BC}">
      <dgm:prSet phldrT="[Text]"/>
      <dgm:spPr/>
      <dgm:t>
        <a:bodyPr/>
        <a:lstStyle/>
        <a:p>
          <a:r>
            <a:rPr lang="en-US"/>
            <a:t>Validação</a:t>
          </a:r>
        </a:p>
      </dgm:t>
    </dgm:pt>
    <dgm:pt modelId="{37B09842-21DC-4539-B35F-8E8FD5F597B8}" type="parTrans" cxnId="{C01A8715-A6C0-4F86-A36C-1E2CF7C35AA7}">
      <dgm:prSet/>
      <dgm:spPr/>
      <dgm:t>
        <a:bodyPr/>
        <a:lstStyle/>
        <a:p>
          <a:endParaRPr lang="en-US"/>
        </a:p>
      </dgm:t>
    </dgm:pt>
    <dgm:pt modelId="{1AFF31CE-134E-4070-8F74-198C97707E56}" type="sibTrans" cxnId="{C01A8715-A6C0-4F86-A36C-1E2CF7C35AA7}">
      <dgm:prSet/>
      <dgm:spPr/>
      <dgm:t>
        <a:bodyPr/>
        <a:lstStyle/>
        <a:p>
          <a:endParaRPr lang="en-US"/>
        </a:p>
      </dgm:t>
    </dgm:pt>
    <dgm:pt modelId="{7835349D-3792-4B3C-909A-9C1A46BB6559}">
      <dgm:prSet phldrT="[Text]"/>
      <dgm:spPr/>
      <dgm:t>
        <a:bodyPr/>
        <a:lstStyle/>
        <a:p>
          <a:r>
            <a:rPr lang="en-US"/>
            <a:t>Homologação dos Requisitos junto ao Cliente</a:t>
          </a:r>
        </a:p>
      </dgm:t>
    </dgm:pt>
    <dgm:pt modelId="{E1CE3356-CDE1-4FEC-8B46-EC974488CC92}" type="parTrans" cxnId="{F6456FA0-45AD-4638-B144-9DBEDD4A52A4}">
      <dgm:prSet/>
      <dgm:spPr/>
      <dgm:t>
        <a:bodyPr/>
        <a:lstStyle/>
        <a:p>
          <a:endParaRPr lang="en-US"/>
        </a:p>
      </dgm:t>
    </dgm:pt>
    <dgm:pt modelId="{CF359FDF-2BB4-401B-B88B-21DDE2F6CD3D}" type="sibTrans" cxnId="{F6456FA0-45AD-4638-B144-9DBEDD4A52A4}">
      <dgm:prSet/>
      <dgm:spPr/>
      <dgm:t>
        <a:bodyPr/>
        <a:lstStyle/>
        <a:p>
          <a:endParaRPr lang="en-US"/>
        </a:p>
      </dgm:t>
    </dgm:pt>
    <dgm:pt modelId="{224BF2DF-4129-4484-813A-8C0AFC4A50AF}">
      <dgm:prSet phldrT="[Text]"/>
      <dgm:spPr/>
      <dgm:t>
        <a:bodyPr/>
        <a:lstStyle/>
        <a:p>
          <a:r>
            <a:rPr lang="en-US"/>
            <a:t>Pode gerar correções e novos requisitos</a:t>
          </a:r>
        </a:p>
      </dgm:t>
    </dgm:pt>
    <dgm:pt modelId="{7F9B4294-859F-4C57-8EF9-9156B7534C1B}" type="parTrans" cxnId="{744E97B9-4CF4-4676-9F42-9C5ECB234C74}">
      <dgm:prSet/>
      <dgm:spPr/>
      <dgm:t>
        <a:bodyPr/>
        <a:lstStyle/>
        <a:p>
          <a:endParaRPr lang="en-US"/>
        </a:p>
      </dgm:t>
    </dgm:pt>
    <dgm:pt modelId="{E1CBA347-B6DE-4EE8-AAA1-A648B18909D1}" type="sibTrans" cxnId="{744E97B9-4CF4-4676-9F42-9C5ECB234C74}">
      <dgm:prSet/>
      <dgm:spPr/>
      <dgm:t>
        <a:bodyPr/>
        <a:lstStyle/>
        <a:p>
          <a:endParaRPr lang="en-US"/>
        </a:p>
      </dgm:t>
    </dgm:pt>
    <dgm:pt modelId="{64A2FEB0-A9B7-4991-96A0-D93E9E2E9798}" type="pres">
      <dgm:prSet presAssocID="{9048CCC6-961E-4F7D-B4E3-6541974A047C}" presName="cycle" presStyleCnt="0">
        <dgm:presLayoutVars>
          <dgm:dir/>
          <dgm:resizeHandles val="exact"/>
        </dgm:presLayoutVars>
      </dgm:prSet>
      <dgm:spPr/>
    </dgm:pt>
    <dgm:pt modelId="{C2BA27F7-9889-42EA-863A-38604E4CE897}" type="pres">
      <dgm:prSet presAssocID="{8AD5A80A-A47F-487B-894D-E7ABDB1388E2}" presName="node" presStyleLbl="node1" presStyleIdx="0" presStyleCnt="3">
        <dgm:presLayoutVars>
          <dgm:bulletEnabled val="1"/>
        </dgm:presLayoutVars>
      </dgm:prSet>
      <dgm:spPr/>
    </dgm:pt>
    <dgm:pt modelId="{6E9F2477-3A26-4DB8-92B6-C57B8BE756D4}" type="pres">
      <dgm:prSet presAssocID="{155287F1-1E07-4AE3-BE7F-4264727E10A8}" presName="sibTrans" presStyleLbl="sibTrans2D1" presStyleIdx="0" presStyleCnt="3"/>
      <dgm:spPr/>
    </dgm:pt>
    <dgm:pt modelId="{871FD258-93F7-4E48-8FC6-4EAF37F47E85}" type="pres">
      <dgm:prSet presAssocID="{155287F1-1E07-4AE3-BE7F-4264727E10A8}" presName="connectorText" presStyleLbl="sibTrans2D1" presStyleIdx="0" presStyleCnt="3"/>
      <dgm:spPr/>
    </dgm:pt>
    <dgm:pt modelId="{256E2502-A85E-43FC-BD7E-61D46B44716F}" type="pres">
      <dgm:prSet presAssocID="{27F9DF42-10E0-4A84-9C41-1DCD74596668}" presName="node" presStyleLbl="node1" presStyleIdx="1" presStyleCnt="3">
        <dgm:presLayoutVars>
          <dgm:bulletEnabled val="1"/>
        </dgm:presLayoutVars>
      </dgm:prSet>
      <dgm:spPr/>
    </dgm:pt>
    <dgm:pt modelId="{E95097AA-6380-42FF-BB0A-4121642CAAA7}" type="pres">
      <dgm:prSet presAssocID="{E14E59BD-019A-4EB1-9C45-957DAE23D2E0}" presName="sibTrans" presStyleLbl="sibTrans2D1" presStyleIdx="1" presStyleCnt="3"/>
      <dgm:spPr/>
    </dgm:pt>
    <dgm:pt modelId="{82197088-4921-4F1A-9AD8-2CC8A4A2B9D7}" type="pres">
      <dgm:prSet presAssocID="{E14E59BD-019A-4EB1-9C45-957DAE23D2E0}" presName="connectorText" presStyleLbl="sibTrans2D1" presStyleIdx="1" presStyleCnt="3"/>
      <dgm:spPr/>
    </dgm:pt>
    <dgm:pt modelId="{0640C297-9141-4BD0-88E8-F4DF6CB1760A}" type="pres">
      <dgm:prSet presAssocID="{B56FC6C3-B0B6-45F2-B301-6785620849BC}" presName="node" presStyleLbl="node1" presStyleIdx="2" presStyleCnt="3">
        <dgm:presLayoutVars>
          <dgm:bulletEnabled val="1"/>
        </dgm:presLayoutVars>
      </dgm:prSet>
      <dgm:spPr/>
    </dgm:pt>
    <dgm:pt modelId="{86074C0B-52EA-440E-B3F2-6D6A8CFE3E2A}" type="pres">
      <dgm:prSet presAssocID="{1AFF31CE-134E-4070-8F74-198C97707E56}" presName="sibTrans" presStyleLbl="sibTrans2D1" presStyleIdx="2" presStyleCnt="3"/>
      <dgm:spPr/>
    </dgm:pt>
    <dgm:pt modelId="{18066366-0C8A-4A68-9346-24E6CC5ED511}" type="pres">
      <dgm:prSet presAssocID="{1AFF31CE-134E-4070-8F74-198C97707E56}" presName="connectorText" presStyleLbl="sibTrans2D1" presStyleIdx="2" presStyleCnt="3"/>
      <dgm:spPr/>
    </dgm:pt>
  </dgm:ptLst>
  <dgm:cxnLst>
    <dgm:cxn modelId="{BCCFB760-2484-42C2-BBBC-8A140ADBFEB4}" srcId="{8AD5A80A-A47F-487B-894D-E7ABDB1388E2}" destId="{2B559A1E-C2A9-47D4-B5A6-796019087A8E}" srcOrd="1" destOrd="0" parTransId="{3F4227F8-4FE4-4A0E-BC66-CCC5F6DFF037}" sibTransId="{8234F4EB-12C5-4134-A6F8-B66A27430E75}"/>
    <dgm:cxn modelId="{28FA63A7-8AF8-42FB-A490-E8168D379821}" type="presOf" srcId="{E14E59BD-019A-4EB1-9C45-957DAE23D2E0}" destId="{82197088-4921-4F1A-9AD8-2CC8A4A2B9D7}" srcOrd="1" destOrd="0" presId="urn:microsoft.com/office/officeart/2005/8/layout/cycle2"/>
    <dgm:cxn modelId="{5D16B5A5-2D32-4EB4-9301-788093B6AF2C}" type="presOf" srcId="{1AFF31CE-134E-4070-8F74-198C97707E56}" destId="{18066366-0C8A-4A68-9346-24E6CC5ED511}" srcOrd="1" destOrd="0" presId="urn:microsoft.com/office/officeart/2005/8/layout/cycle2"/>
    <dgm:cxn modelId="{CFABC656-D51C-4238-8482-3992784601EC}" type="presOf" srcId="{7835349D-3792-4B3C-909A-9C1A46BB6559}" destId="{0640C297-9141-4BD0-88E8-F4DF6CB1760A}" srcOrd="0" destOrd="1" presId="urn:microsoft.com/office/officeart/2005/8/layout/cycle2"/>
    <dgm:cxn modelId="{F6456FA0-45AD-4638-B144-9DBEDD4A52A4}" srcId="{B56FC6C3-B0B6-45F2-B301-6785620849BC}" destId="{7835349D-3792-4B3C-909A-9C1A46BB6559}" srcOrd="0" destOrd="0" parTransId="{E1CE3356-CDE1-4FEC-8B46-EC974488CC92}" sibTransId="{CF359FDF-2BB4-401B-B88B-21DDE2F6CD3D}"/>
    <dgm:cxn modelId="{7F22BDC0-69EE-49EA-8591-AC81CC888266}" type="presOf" srcId="{9EF9993B-A575-4B45-A37D-3AD5538EBE5D}" destId="{C2BA27F7-9889-42EA-863A-38604E4CE897}" srcOrd="0" destOrd="1" presId="urn:microsoft.com/office/officeart/2005/8/layout/cycle2"/>
    <dgm:cxn modelId="{F44B6B71-514C-4C9A-BCBE-F6F80320A2E3}" type="presOf" srcId="{8AD5A80A-A47F-487B-894D-E7ABDB1388E2}" destId="{C2BA27F7-9889-42EA-863A-38604E4CE897}" srcOrd="0" destOrd="0" presId="urn:microsoft.com/office/officeart/2005/8/layout/cycle2"/>
    <dgm:cxn modelId="{9F4B4503-B107-4737-810C-17CEF53A2582}" type="presOf" srcId="{E14E59BD-019A-4EB1-9C45-957DAE23D2E0}" destId="{E95097AA-6380-42FF-BB0A-4121642CAAA7}" srcOrd="0" destOrd="0" presId="urn:microsoft.com/office/officeart/2005/8/layout/cycle2"/>
    <dgm:cxn modelId="{95C6ADF2-4160-4219-8472-BE017D85F3EC}" type="presOf" srcId="{9048CCC6-961E-4F7D-B4E3-6541974A047C}" destId="{64A2FEB0-A9B7-4991-96A0-D93E9E2E9798}" srcOrd="0" destOrd="0" presId="urn:microsoft.com/office/officeart/2005/8/layout/cycle2"/>
    <dgm:cxn modelId="{2005E6ED-EF11-43A0-9132-900C37876194}" srcId="{9048CCC6-961E-4F7D-B4E3-6541974A047C}" destId="{8AD5A80A-A47F-487B-894D-E7ABDB1388E2}" srcOrd="0" destOrd="0" parTransId="{B9EBBF98-738C-4C38-9D1D-74E953ACE625}" sibTransId="{155287F1-1E07-4AE3-BE7F-4264727E10A8}"/>
    <dgm:cxn modelId="{0FA87D64-1EF1-4BD6-BDDA-9381073F76D3}" srcId="{9048CCC6-961E-4F7D-B4E3-6541974A047C}" destId="{27F9DF42-10E0-4A84-9C41-1DCD74596668}" srcOrd="1" destOrd="0" parTransId="{F091A1A1-947E-44A4-B96C-DF3D5313266E}" sibTransId="{E14E59BD-019A-4EB1-9C45-957DAE23D2E0}"/>
    <dgm:cxn modelId="{0CEE658A-7C33-4E33-B568-E91A289FF49D}" type="presOf" srcId="{1AFF31CE-134E-4070-8F74-198C97707E56}" destId="{86074C0B-52EA-440E-B3F2-6D6A8CFE3E2A}" srcOrd="0" destOrd="0" presId="urn:microsoft.com/office/officeart/2005/8/layout/cycle2"/>
    <dgm:cxn modelId="{19134A78-5801-411C-9C74-5C23EF887082}" type="presOf" srcId="{3DDB8E73-5DFF-4360-8BAA-2E1A0F9B2AA8}" destId="{256E2502-A85E-43FC-BD7E-61D46B44716F}" srcOrd="0" destOrd="2" presId="urn:microsoft.com/office/officeart/2005/8/layout/cycle2"/>
    <dgm:cxn modelId="{3BE32E3F-C0CA-4D90-A41E-DB085FE21C44}" srcId="{27F9DF42-10E0-4A84-9C41-1DCD74596668}" destId="{3DDB8E73-5DFF-4360-8BAA-2E1A0F9B2AA8}" srcOrd="1" destOrd="0" parTransId="{3A82A623-D942-4E82-9408-FACF9B7FE0E2}" sibTransId="{E26EA9DA-2C2E-4042-A733-3C74EE14DCD4}"/>
    <dgm:cxn modelId="{06D33063-B09C-4E23-82A0-169D4DC6616D}" type="presOf" srcId="{224BF2DF-4129-4484-813A-8C0AFC4A50AF}" destId="{0640C297-9141-4BD0-88E8-F4DF6CB1760A}" srcOrd="0" destOrd="2" presId="urn:microsoft.com/office/officeart/2005/8/layout/cycle2"/>
    <dgm:cxn modelId="{9F311FDB-8AA3-4DF8-B729-766CA88776AE}" type="presOf" srcId="{6FEA69FE-83C1-452D-803B-88E7D4146FD8}" destId="{256E2502-A85E-43FC-BD7E-61D46B44716F}" srcOrd="0" destOrd="1" presId="urn:microsoft.com/office/officeart/2005/8/layout/cycle2"/>
    <dgm:cxn modelId="{AAB2CFBC-ADFD-421F-8BC6-2B1E731CDFEC}" type="presOf" srcId="{B56FC6C3-B0B6-45F2-B301-6785620849BC}" destId="{0640C297-9141-4BD0-88E8-F4DF6CB1760A}" srcOrd="0" destOrd="0" presId="urn:microsoft.com/office/officeart/2005/8/layout/cycle2"/>
    <dgm:cxn modelId="{99926691-BF0E-4AAF-A040-DCEC0F8E4B7B}" type="presOf" srcId="{155287F1-1E07-4AE3-BE7F-4264727E10A8}" destId="{6E9F2477-3A26-4DB8-92B6-C57B8BE756D4}" srcOrd="0" destOrd="0" presId="urn:microsoft.com/office/officeart/2005/8/layout/cycle2"/>
    <dgm:cxn modelId="{7FC0F14D-9032-40C7-B960-17037CFA22F0}" type="presOf" srcId="{27F9DF42-10E0-4A84-9C41-1DCD74596668}" destId="{256E2502-A85E-43FC-BD7E-61D46B44716F}" srcOrd="0" destOrd="0" presId="urn:microsoft.com/office/officeart/2005/8/layout/cycle2"/>
    <dgm:cxn modelId="{28703D73-5E19-4EA8-8391-0FC334D9FC3D}" srcId="{8AD5A80A-A47F-487B-894D-E7ABDB1388E2}" destId="{9EF9993B-A575-4B45-A37D-3AD5538EBE5D}" srcOrd="0" destOrd="0" parTransId="{6DCC24CB-4067-4F54-9104-0F91A7738509}" sibTransId="{4202155A-9D3B-4A28-9FEA-E022D56C5E52}"/>
    <dgm:cxn modelId="{6499F7F4-77E5-4003-9FE4-D9715117EC5D}" srcId="{27F9DF42-10E0-4A84-9C41-1DCD74596668}" destId="{6FEA69FE-83C1-452D-803B-88E7D4146FD8}" srcOrd="0" destOrd="0" parTransId="{A340DDBE-BCB3-404A-B352-A6A86DBCA53D}" sibTransId="{E88C5FCC-1939-4511-8EDF-CCAB22CBC46E}"/>
    <dgm:cxn modelId="{4C56E215-C6E6-4825-9710-623A62836886}" type="presOf" srcId="{155287F1-1E07-4AE3-BE7F-4264727E10A8}" destId="{871FD258-93F7-4E48-8FC6-4EAF37F47E85}" srcOrd="1" destOrd="0" presId="urn:microsoft.com/office/officeart/2005/8/layout/cycle2"/>
    <dgm:cxn modelId="{C01A8715-A6C0-4F86-A36C-1E2CF7C35AA7}" srcId="{9048CCC6-961E-4F7D-B4E3-6541974A047C}" destId="{B56FC6C3-B0B6-45F2-B301-6785620849BC}" srcOrd="2" destOrd="0" parTransId="{37B09842-21DC-4539-B35F-8E8FD5F597B8}" sibTransId="{1AFF31CE-134E-4070-8F74-198C97707E56}"/>
    <dgm:cxn modelId="{744E97B9-4CF4-4676-9F42-9C5ECB234C74}" srcId="{B56FC6C3-B0B6-45F2-B301-6785620849BC}" destId="{224BF2DF-4129-4484-813A-8C0AFC4A50AF}" srcOrd="1" destOrd="0" parTransId="{7F9B4294-859F-4C57-8EF9-9156B7534C1B}" sibTransId="{E1CBA347-B6DE-4EE8-AAA1-A648B18909D1}"/>
    <dgm:cxn modelId="{14E5278A-76FE-4FDC-A0C6-EA1D805F82F6}" type="presOf" srcId="{2B559A1E-C2A9-47D4-B5A6-796019087A8E}" destId="{C2BA27F7-9889-42EA-863A-38604E4CE897}" srcOrd="0" destOrd="2" presId="urn:microsoft.com/office/officeart/2005/8/layout/cycle2"/>
    <dgm:cxn modelId="{07FA7B69-41DB-4DEB-8827-1B54D198AAD3}" type="presParOf" srcId="{64A2FEB0-A9B7-4991-96A0-D93E9E2E9798}" destId="{C2BA27F7-9889-42EA-863A-38604E4CE897}" srcOrd="0" destOrd="0" presId="urn:microsoft.com/office/officeart/2005/8/layout/cycle2"/>
    <dgm:cxn modelId="{AFF1B3C9-09BC-4B3E-8CF6-96F6398E61EF}" type="presParOf" srcId="{64A2FEB0-A9B7-4991-96A0-D93E9E2E9798}" destId="{6E9F2477-3A26-4DB8-92B6-C57B8BE756D4}" srcOrd="1" destOrd="0" presId="urn:microsoft.com/office/officeart/2005/8/layout/cycle2"/>
    <dgm:cxn modelId="{58B2AC08-0E8D-4C64-8F79-56FACE404662}" type="presParOf" srcId="{6E9F2477-3A26-4DB8-92B6-C57B8BE756D4}" destId="{871FD258-93F7-4E48-8FC6-4EAF37F47E85}" srcOrd="0" destOrd="0" presId="urn:microsoft.com/office/officeart/2005/8/layout/cycle2"/>
    <dgm:cxn modelId="{1AA0E44A-7BB0-47F0-A5E4-340B93054EE4}" type="presParOf" srcId="{64A2FEB0-A9B7-4991-96A0-D93E9E2E9798}" destId="{256E2502-A85E-43FC-BD7E-61D46B44716F}" srcOrd="2" destOrd="0" presId="urn:microsoft.com/office/officeart/2005/8/layout/cycle2"/>
    <dgm:cxn modelId="{DAB37BF1-4CC8-470B-9C1B-166AB418310D}" type="presParOf" srcId="{64A2FEB0-A9B7-4991-96A0-D93E9E2E9798}" destId="{E95097AA-6380-42FF-BB0A-4121642CAAA7}" srcOrd="3" destOrd="0" presId="urn:microsoft.com/office/officeart/2005/8/layout/cycle2"/>
    <dgm:cxn modelId="{730772A4-81D9-4F12-A238-8D8D83F7C346}" type="presParOf" srcId="{E95097AA-6380-42FF-BB0A-4121642CAAA7}" destId="{82197088-4921-4F1A-9AD8-2CC8A4A2B9D7}" srcOrd="0" destOrd="0" presId="urn:microsoft.com/office/officeart/2005/8/layout/cycle2"/>
    <dgm:cxn modelId="{236ED2A2-1080-431F-90BF-AB7D3157A81A}" type="presParOf" srcId="{64A2FEB0-A9B7-4991-96A0-D93E9E2E9798}" destId="{0640C297-9141-4BD0-88E8-F4DF6CB1760A}" srcOrd="4" destOrd="0" presId="urn:microsoft.com/office/officeart/2005/8/layout/cycle2"/>
    <dgm:cxn modelId="{2FA7E546-F625-4931-8723-CEFF30F4B6A7}" type="presParOf" srcId="{64A2FEB0-A9B7-4991-96A0-D93E9E2E9798}" destId="{86074C0B-52EA-440E-B3F2-6D6A8CFE3E2A}" srcOrd="5" destOrd="0" presId="urn:microsoft.com/office/officeart/2005/8/layout/cycle2"/>
    <dgm:cxn modelId="{53A68420-7BC2-465F-98B8-72EFD9CE8DA1}" type="presParOf" srcId="{86074C0B-52EA-440E-B3F2-6D6A8CFE3E2A}" destId="{18066366-0C8A-4A68-9346-24E6CC5ED5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A27F7-9889-42EA-863A-38604E4CE897}">
      <dsp:nvSpPr>
        <dsp:cNvPr id="0" name=""/>
        <dsp:cNvSpPr/>
      </dsp:nvSpPr>
      <dsp:spPr>
        <a:xfrm>
          <a:off x="1345419" y="478"/>
          <a:ext cx="1355298" cy="13552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Levantamento de Requisitos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Registro de Requisitos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Divisão dos Requisitos em Tarefas</a:t>
          </a:r>
        </a:p>
      </dsp:txBody>
      <dsp:txXfrm>
        <a:off x="1543898" y="198957"/>
        <a:ext cx="958340" cy="958340"/>
      </dsp:txXfrm>
    </dsp:sp>
    <dsp:sp modelId="{6E9F2477-3A26-4DB8-92B6-C57B8BE756D4}">
      <dsp:nvSpPr>
        <dsp:cNvPr id="0" name=""/>
        <dsp:cNvSpPr/>
      </dsp:nvSpPr>
      <dsp:spPr>
        <a:xfrm rot="3600000">
          <a:off x="2346631" y="1321191"/>
          <a:ext cx="359509" cy="4574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373594" y="1365972"/>
        <a:ext cx="251656" cy="274447"/>
      </dsp:txXfrm>
    </dsp:sp>
    <dsp:sp modelId="{256E2502-A85E-43FC-BD7E-61D46B44716F}">
      <dsp:nvSpPr>
        <dsp:cNvPr id="0" name=""/>
        <dsp:cNvSpPr/>
      </dsp:nvSpPr>
      <dsp:spPr>
        <a:xfrm>
          <a:off x="2362228" y="1761642"/>
          <a:ext cx="1355298" cy="13552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Execução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Divisão das Tarefas para os membros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Homologação do que for feito</a:t>
          </a:r>
        </a:p>
      </dsp:txBody>
      <dsp:txXfrm>
        <a:off x="2560707" y="1960121"/>
        <a:ext cx="958340" cy="958340"/>
      </dsp:txXfrm>
    </dsp:sp>
    <dsp:sp modelId="{E95097AA-6380-42FF-BB0A-4121642CAAA7}">
      <dsp:nvSpPr>
        <dsp:cNvPr id="0" name=""/>
        <dsp:cNvSpPr/>
      </dsp:nvSpPr>
      <dsp:spPr>
        <a:xfrm rot="10800000">
          <a:off x="1853489" y="2210584"/>
          <a:ext cx="359509" cy="4574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961342" y="2302067"/>
        <a:ext cx="251656" cy="274447"/>
      </dsp:txXfrm>
    </dsp:sp>
    <dsp:sp modelId="{0640C297-9141-4BD0-88E8-F4DF6CB1760A}">
      <dsp:nvSpPr>
        <dsp:cNvPr id="0" name=""/>
        <dsp:cNvSpPr/>
      </dsp:nvSpPr>
      <dsp:spPr>
        <a:xfrm>
          <a:off x="328611" y="1761642"/>
          <a:ext cx="1355298" cy="13552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Validação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Homologação dos Requisitos junto ao Cliente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Pode gerar correções e novos requisitos</a:t>
          </a:r>
        </a:p>
      </dsp:txBody>
      <dsp:txXfrm>
        <a:off x="527090" y="1960121"/>
        <a:ext cx="958340" cy="958340"/>
      </dsp:txXfrm>
    </dsp:sp>
    <dsp:sp modelId="{86074C0B-52EA-440E-B3F2-6D6A8CFE3E2A}">
      <dsp:nvSpPr>
        <dsp:cNvPr id="0" name=""/>
        <dsp:cNvSpPr/>
      </dsp:nvSpPr>
      <dsp:spPr>
        <a:xfrm rot="18000000">
          <a:off x="1329822" y="1338814"/>
          <a:ext cx="359509" cy="4574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356785" y="1476999"/>
        <a:ext cx="251656" cy="274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09/08/2016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40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09/08/2016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01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09/08/2016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86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09/08/2016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68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09/08/2016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7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09/08/2016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31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09/08/2016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78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09/08/2016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39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09/08/2016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97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48C654-D0BF-4DB3-9882-F909EB073365}" type="datetimeFigureOut">
              <a:rPr lang="pt-BR" smtClean="0"/>
              <a:t>09/08/2016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29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654-D0BF-4DB3-9882-F909EB073365}" type="datetimeFigureOut">
              <a:rPr lang="pt-BR" smtClean="0"/>
              <a:t>09/08/2016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31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48C654-D0BF-4DB3-9882-F909EB073365}" type="datetimeFigureOut">
              <a:rPr lang="pt-BR" smtClean="0"/>
              <a:t>09/08/2016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096E81-B901-4068-9B63-3E1B1DE1598B}" type="slidenum">
              <a:rPr lang="pt-BR" smtClean="0"/>
              <a:t>‹#›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918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Talpi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Um Modelo de Gerenciamento Focado em Requisitos</a:t>
            </a:r>
          </a:p>
        </p:txBody>
      </p:sp>
    </p:spTree>
    <p:extLst>
      <p:ext uri="{BB962C8B-B14F-4D97-AF65-F5344CB8AC3E}">
        <p14:creationId xmlns:p14="http://schemas.microsoft.com/office/powerpoint/2010/main" val="160914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da Ferramenta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um Requisito não foi homologado, as tarefas relevantes serão reiniciadas e novas poderão aparecer</a:t>
            </a:r>
          </a:p>
          <a:p>
            <a:r>
              <a:rPr lang="pt-BR" dirty="0"/>
              <a:t>Considera-se que o projeto foi concluído quando todos os Requisitos forem concluídos e homologados</a:t>
            </a:r>
          </a:p>
        </p:txBody>
      </p:sp>
    </p:spTree>
    <p:extLst>
      <p:ext uri="{BB962C8B-B14F-4D97-AF65-F5344CB8AC3E}">
        <p14:creationId xmlns:p14="http://schemas.microsoft.com/office/powerpoint/2010/main" val="1268348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da Ferramenta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072931" y="1845734"/>
            <a:ext cx="4046138" cy="4448386"/>
            <a:chOff x="3489960" y="563880"/>
            <a:chExt cx="5212080" cy="5730240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1275350335"/>
                </p:ext>
              </p:extLst>
            </p:nvPr>
          </p:nvGraphicFramePr>
          <p:xfrm>
            <a:off x="3489960" y="1196340"/>
            <a:ext cx="5212080" cy="40157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Down Arrow Callout 5"/>
            <p:cNvSpPr/>
            <p:nvPr/>
          </p:nvSpPr>
          <p:spPr>
            <a:xfrm>
              <a:off x="5162550" y="563880"/>
              <a:ext cx="1844040" cy="716280"/>
            </a:xfrm>
            <a:prstGeom prst="downArrowCallou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Início do Projeto</a:t>
              </a:r>
              <a:endParaRPr lang="pt-BR" sz="10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Down Arrow Callout 6"/>
            <p:cNvSpPr/>
            <p:nvPr/>
          </p:nvSpPr>
          <p:spPr>
            <a:xfrm>
              <a:off x="4045585" y="5097780"/>
              <a:ext cx="1386840" cy="685800"/>
            </a:xfrm>
            <a:prstGeom prst="downArrowCallout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28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pt-BR" sz="7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Se todos os Requisitos foram validados</a:t>
              </a:r>
              <a:endParaRPr lang="pt-BR" sz="9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pt-BR" sz="9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71265" y="5852160"/>
              <a:ext cx="1950720" cy="4419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pt-BR" sz="12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Projeto Concluído</a:t>
              </a:r>
              <a:endParaRPr lang="pt-BR" sz="10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963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Metodologia de Trabalho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4"/>
            <a:ext cx="10256520" cy="4927513"/>
          </a:xfrm>
        </p:spPr>
        <p:txBody>
          <a:bodyPr>
            <a:normAutofit/>
          </a:bodyPr>
          <a:lstStyle/>
          <a:p>
            <a:r>
              <a:rPr lang="pt-BR" dirty="0"/>
              <a:t>Metodologia semelhante a proposta:</a:t>
            </a:r>
          </a:p>
          <a:p>
            <a:pPr lvl="1"/>
            <a:r>
              <a:rPr lang="pt-BR" dirty="0"/>
              <a:t>Projeto no GitHub foi criado</a:t>
            </a:r>
          </a:p>
          <a:p>
            <a:pPr lvl="1"/>
            <a:r>
              <a:rPr lang="pt-BR" dirty="0"/>
              <a:t>Milestones representam as datas para as apresentações de acompanhamento</a:t>
            </a:r>
          </a:p>
          <a:p>
            <a:pPr lvl="1"/>
            <a:r>
              <a:rPr lang="pt-BR" dirty="0"/>
              <a:t>Issues estão sendo criadas e vinculadas a cada milestone</a:t>
            </a:r>
          </a:p>
          <a:p>
            <a:pPr lvl="1"/>
            <a:r>
              <a:rPr lang="pt-BR" dirty="0"/>
              <a:t>Ao final, com a resolução de todas as issues, entende-se que o projeto estará concluído</a:t>
            </a:r>
          </a:p>
          <a:p>
            <a:r>
              <a:rPr lang="pt-BR" dirty="0"/>
              <a:t>Reuniões às Terças para discussão sob o andamento do projeto</a:t>
            </a:r>
          </a:p>
          <a:p>
            <a:r>
              <a:rPr lang="pt-BR" dirty="0"/>
              <a:t>Metodologia escolhida pelo fator não-presencial dos envolvidos e praticidade do GitHub</a:t>
            </a:r>
          </a:p>
        </p:txBody>
      </p:sp>
    </p:spTree>
    <p:extLst>
      <p:ext uri="{BB962C8B-B14F-4D97-AF65-F5344CB8AC3E}">
        <p14:creationId xmlns:p14="http://schemas.microsoft.com/office/powerpoint/2010/main" val="1795858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GG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4" b="13084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Agora é só fazer.</a:t>
            </a:r>
          </a:p>
        </p:txBody>
      </p:sp>
    </p:spTree>
    <p:extLst>
      <p:ext uri="{BB962C8B-B14F-4D97-AF65-F5344CB8AC3E}">
        <p14:creationId xmlns:p14="http://schemas.microsoft.com/office/powerpoint/2010/main" val="306928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Ferramenta para auxílio em projetos gerais</a:t>
            </a:r>
          </a:p>
          <a:p>
            <a:r>
              <a:rPr lang="pt-BR" dirty="0"/>
              <a:t>Foco em Requisitos</a:t>
            </a:r>
          </a:p>
          <a:p>
            <a:pPr lvl="1"/>
            <a:r>
              <a:rPr lang="pt-BR" dirty="0"/>
              <a:t>Justificativa do Requisito: Onde, quando e quem pediu aquele requisito</a:t>
            </a:r>
          </a:p>
          <a:p>
            <a:r>
              <a:rPr lang="pt-BR" dirty="0"/>
              <a:t>Tarefas sempre estão vinculadas a um Requisito</a:t>
            </a:r>
          </a:p>
          <a:p>
            <a:pPr lvl="1"/>
            <a:r>
              <a:rPr lang="pt-BR" dirty="0"/>
              <a:t>A resolução de todas as Tarefas vinculadas a um Requisito deixa o mesmo pronto para homologação</a:t>
            </a:r>
          </a:p>
          <a:p>
            <a:r>
              <a:rPr lang="pt-BR" dirty="0"/>
              <a:t>Auxílio na estimação de custo do projeto</a:t>
            </a:r>
          </a:p>
          <a:p>
            <a:pPr lvl="1"/>
            <a:r>
              <a:rPr lang="pt-BR" dirty="0"/>
              <a:t>Cada profissional terá junto a ele um custo da hora trabalhada e esse custo será usado como estimativa do valor do projeto</a:t>
            </a:r>
          </a:p>
        </p:txBody>
      </p:sp>
    </p:spTree>
    <p:extLst>
      <p:ext uri="{BB962C8B-B14F-4D97-AF65-F5344CB8AC3E}">
        <p14:creationId xmlns:p14="http://schemas.microsoft.com/office/powerpoint/2010/main" val="361088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 Alvo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Project Managers</a:t>
            </a:r>
          </a:p>
          <a:p>
            <a:r>
              <a:rPr lang="pt-BR" dirty="0"/>
              <a:t>Projetos de Pequeno e Médio Porte</a:t>
            </a:r>
          </a:p>
          <a:p>
            <a:pPr lvl="1"/>
            <a:r>
              <a:rPr lang="pt-BR" dirty="0"/>
              <a:t>Projetos que não tem uma quantidade muito significativa de requisitos e os relacionamentos entre eles não são complexos</a:t>
            </a:r>
          </a:p>
        </p:txBody>
      </p:sp>
    </p:spTree>
    <p:extLst>
      <p:ext uri="{BB962C8B-B14F-4D97-AF65-F5344CB8AC3E}">
        <p14:creationId xmlns:p14="http://schemas.microsoft.com/office/powerpoint/2010/main" val="247258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Áreas da Gestão contempladas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u="sng" dirty="0"/>
              <a:t>Gestão de Escopo</a:t>
            </a:r>
          </a:p>
          <a:p>
            <a:pPr lvl="1"/>
            <a:r>
              <a:rPr lang="pt-BR" dirty="0"/>
              <a:t>Cuida do que deve e o que </a:t>
            </a:r>
            <a:r>
              <a:rPr lang="pt-BR" b="1" dirty="0"/>
              <a:t>não</a:t>
            </a:r>
            <a:r>
              <a:rPr lang="pt-BR" dirty="0"/>
              <a:t> deve ser contemplado pelo projeto;</a:t>
            </a:r>
          </a:p>
          <a:p>
            <a:pPr lvl="1"/>
            <a:r>
              <a:rPr lang="pt-BR" dirty="0"/>
              <a:t>Foco principal da ferramenta;</a:t>
            </a:r>
          </a:p>
          <a:p>
            <a:pPr lvl="1"/>
            <a:r>
              <a:rPr lang="pt-BR" dirty="0"/>
              <a:t>Requisitos tem 3 tipos: Funcionais, Não-Funcionais e Restrições</a:t>
            </a:r>
          </a:p>
          <a:p>
            <a:pPr lvl="2"/>
            <a:r>
              <a:rPr lang="pt-BR" dirty="0"/>
              <a:t>Funcionais: Requisitos </a:t>
            </a:r>
            <a:r>
              <a:rPr lang="pt-BR" b="1" dirty="0"/>
              <a:t>do cliente</a:t>
            </a:r>
            <a:r>
              <a:rPr lang="pt-BR" dirty="0"/>
              <a:t> que devem ser atendidos</a:t>
            </a:r>
          </a:p>
          <a:p>
            <a:pPr lvl="2"/>
            <a:r>
              <a:rPr lang="pt-BR" dirty="0"/>
              <a:t>Não-Funcionais: Requisitos internos que devem ser atendidos para ser possível executar o projeto</a:t>
            </a:r>
          </a:p>
          <a:p>
            <a:pPr lvl="2"/>
            <a:r>
              <a:rPr lang="pt-BR" dirty="0"/>
              <a:t>Restrições: Requisitos que restringem outros. Por exemplo: “Usuários não poderão apagar sua conta sem antes entrar em contato conosco” – Isso será um requisito de restrição que restringe </a:t>
            </a:r>
          </a:p>
        </p:txBody>
      </p:sp>
    </p:spTree>
    <p:extLst>
      <p:ext uri="{BB962C8B-B14F-4D97-AF65-F5344CB8AC3E}">
        <p14:creationId xmlns:p14="http://schemas.microsoft.com/office/powerpoint/2010/main" val="35733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Áreas da Gestão contempladas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u="sng" dirty="0"/>
              <a:t>Gestão de Tempo</a:t>
            </a:r>
          </a:p>
          <a:p>
            <a:pPr lvl="1"/>
            <a:r>
              <a:rPr lang="pt-BR" dirty="0"/>
              <a:t>Tarefas terão um tempo proposto e uma forma de acompanhar o tempo trabalhado na mesma</a:t>
            </a:r>
          </a:p>
          <a:p>
            <a:r>
              <a:rPr lang="pt-BR" b="1" u="sng" dirty="0"/>
              <a:t>Gestão de Custo</a:t>
            </a:r>
          </a:p>
          <a:p>
            <a:pPr lvl="1"/>
            <a:r>
              <a:rPr lang="pt-BR" dirty="0"/>
              <a:t>Todos os profissionais terão custos por hora ou uso</a:t>
            </a:r>
          </a:p>
          <a:p>
            <a:pPr lvl="1"/>
            <a:r>
              <a:rPr lang="pt-BR" dirty="0"/>
              <a:t>Custo Real e Projetado do Projeto e de cada Requisito será calculado com base nas estimativas das tarefas, em quem está trabalhando, quanto foi trabalhado, etc.</a:t>
            </a:r>
          </a:p>
          <a:p>
            <a:pPr lvl="1"/>
            <a:r>
              <a:rPr lang="pt-BR" dirty="0"/>
              <a:t>Tarefas poderão ter custos associados a elas: </a:t>
            </a:r>
            <a:r>
              <a:rPr lang="pt-BR" i="1" dirty="0"/>
              <a:t>Compra de domínio, R$ 50</a:t>
            </a:r>
          </a:p>
          <a:p>
            <a:pPr lvl="1"/>
            <a:r>
              <a:rPr lang="pt-BR" dirty="0"/>
              <a:t>Registo de Custos avulsos: </a:t>
            </a:r>
            <a:r>
              <a:rPr lang="pt-BR" i="1" dirty="0"/>
              <a:t>Viagem para falar com clientes, R$ 1.000,00</a:t>
            </a:r>
          </a:p>
        </p:txBody>
      </p:sp>
    </p:spTree>
    <p:extLst>
      <p:ext uri="{BB962C8B-B14F-4D97-AF65-F5344CB8AC3E}">
        <p14:creationId xmlns:p14="http://schemas.microsoft.com/office/powerpoint/2010/main" val="26991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Áreas da Gestão contempladas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Gestão de Risco</a:t>
            </a:r>
          </a:p>
          <a:p>
            <a:pPr lvl="1"/>
            <a:r>
              <a:rPr lang="pt-BR" i="1" dirty="0"/>
              <a:t>Não é considerada um foco da ferramenta</a:t>
            </a:r>
          </a:p>
          <a:p>
            <a:pPr lvl="1"/>
            <a:r>
              <a:rPr lang="pt-BR" dirty="0"/>
              <a:t>Pequenos itens de auxílio poderão ser inclusos:</a:t>
            </a:r>
          </a:p>
          <a:p>
            <a:pPr lvl="2"/>
            <a:r>
              <a:rPr lang="pt-BR" dirty="0"/>
              <a:t>Requisitos poderão ser rotulados com um fator de risco e um fator de potencial de mudança, indicando o quão arriscado ou maleável é o requisito.</a:t>
            </a:r>
          </a:p>
          <a:p>
            <a:pPr lvl="2"/>
            <a:r>
              <a:rPr lang="pt-BR" dirty="0"/>
              <a:t>Uma ideia seria exibir um tempo médio de mudança para requisitos com mudanças frequentes: </a:t>
            </a:r>
            <a:r>
              <a:rPr lang="pt-BR" i="1" dirty="0"/>
              <a:t>“</a:t>
            </a:r>
            <a:r>
              <a:rPr lang="pt-BR" i="1" dirty="0">
                <a:solidFill>
                  <a:srgbClr val="C00000"/>
                </a:solidFill>
              </a:rPr>
              <a:t>(!)</a:t>
            </a:r>
            <a:r>
              <a:rPr lang="pt-BR" i="1" dirty="0"/>
              <a:t> Este requisito muda, em média, a cada X dias”</a:t>
            </a:r>
            <a:endParaRPr lang="pt-BR" dirty="0"/>
          </a:p>
          <a:p>
            <a:pPr lvl="2"/>
            <a:r>
              <a:rPr lang="pt-BR" dirty="0"/>
              <a:t>Tarefas podem ser rotuladas com um fator de dificuldade</a:t>
            </a:r>
          </a:p>
          <a:p>
            <a:r>
              <a:rPr lang="pt-BR" dirty="0"/>
              <a:t>Gestão de Qualidade</a:t>
            </a:r>
          </a:p>
          <a:p>
            <a:pPr lvl="1"/>
            <a:r>
              <a:rPr lang="pt-BR" i="1" dirty="0"/>
              <a:t>Não é considerada um foco da ferramenta</a:t>
            </a:r>
          </a:p>
          <a:p>
            <a:pPr lvl="1"/>
            <a:r>
              <a:rPr lang="pt-BR" dirty="0"/>
              <a:t>Requisitos poderão ter um checklist para homologação</a:t>
            </a:r>
          </a:p>
        </p:txBody>
      </p:sp>
    </p:spTree>
    <p:extLst>
      <p:ext uri="{BB962C8B-B14F-4D97-AF65-F5344CB8AC3E}">
        <p14:creationId xmlns:p14="http://schemas.microsoft.com/office/powerpoint/2010/main" val="14250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da Ferramenta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Cadastram-se na ferramenta os envolvidos no Projeto</a:t>
            </a:r>
          </a:p>
          <a:p>
            <a:pPr lvl="1"/>
            <a:r>
              <a:rPr lang="pt-BR" dirty="0"/>
              <a:t>Opcionalmente o cliente pode ser cadastrado, para acompanhamento</a:t>
            </a:r>
          </a:p>
          <a:p>
            <a:r>
              <a:rPr lang="pt-BR" dirty="0"/>
              <a:t>Através do levantamento de Requisitos, os Requisitos levantados serão registrados</a:t>
            </a:r>
          </a:p>
          <a:p>
            <a:pPr lvl="1"/>
            <a:r>
              <a:rPr lang="pt-BR" dirty="0"/>
              <a:t>Cada Requisito obrigatoriamente deve conter documentos ou mídia que deixe claro quando e quem pediu aquele requisito;</a:t>
            </a:r>
          </a:p>
          <a:p>
            <a:pPr lvl="1"/>
            <a:r>
              <a:rPr lang="pt-BR" dirty="0"/>
              <a:t>Desenvolvedores podem marcar um requisito para revisão, dada uma justificativa: </a:t>
            </a:r>
            <a:r>
              <a:rPr lang="pt-BR" i="1" dirty="0"/>
              <a:t>“Aqui diz que o botão deve ser grande, mas em nenhum momento no áudio o cliente sequer falou disso, nem deixou implícito”</a:t>
            </a:r>
          </a:p>
          <a:p>
            <a:pPr lvl="1"/>
            <a:r>
              <a:rPr lang="pt-BR" dirty="0"/>
              <a:t>Versionamento de Requisito: Cada alteração cria uma versão do requisito</a:t>
            </a:r>
          </a:p>
        </p:txBody>
      </p:sp>
    </p:spTree>
    <p:extLst>
      <p:ext uri="{BB962C8B-B14F-4D97-AF65-F5344CB8AC3E}">
        <p14:creationId xmlns:p14="http://schemas.microsoft.com/office/powerpoint/2010/main" val="173070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da Ferramenta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Com os Requisitos no Sistema, o líder do projeto criará tarefas que devem ser feitas para que o Requisito seja contemplado</a:t>
            </a:r>
          </a:p>
          <a:p>
            <a:r>
              <a:rPr lang="pt-BR" dirty="0"/>
              <a:t>Tarefas podem ou não serem vinculadas a um ou mais profissionais</a:t>
            </a:r>
          </a:p>
          <a:p>
            <a:pPr lvl="1"/>
            <a:r>
              <a:rPr lang="pt-BR" dirty="0"/>
              <a:t>Liberdade para uma metodologia mais livre onde cada desenvolvedor escolhe se vincular a uma ou outra</a:t>
            </a:r>
          </a:p>
          <a:p>
            <a:r>
              <a:rPr lang="pt-BR" dirty="0"/>
              <a:t>A qualquer momento o Projeto poderá ser Congelado</a:t>
            </a:r>
          </a:p>
          <a:p>
            <a:pPr lvl="1"/>
            <a:r>
              <a:rPr lang="pt-BR" dirty="0"/>
              <a:t>Em um projeto congelado Requisitos não poderão ser criados nem alterados</a:t>
            </a:r>
          </a:p>
          <a:p>
            <a:pPr lvl="1"/>
            <a:r>
              <a:rPr lang="pt-BR" dirty="0"/>
              <a:t>Funcionalidade para auxiliar metodologias Em Cascata</a:t>
            </a:r>
          </a:p>
        </p:txBody>
      </p:sp>
    </p:spTree>
    <p:extLst>
      <p:ext uri="{BB962C8B-B14F-4D97-AF65-F5344CB8AC3E}">
        <p14:creationId xmlns:p14="http://schemas.microsoft.com/office/powerpoint/2010/main" val="328173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da Ferramenta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Após o cadastro das Tarefas, os profissionais vinculados a elas terão uma interface para iniciar, pausar e concluir o trabalho na Tarefa</a:t>
            </a:r>
          </a:p>
          <a:p>
            <a:r>
              <a:rPr lang="pt-BR" dirty="0"/>
              <a:t>Após a conclusão do trabalho, a tarefa irá aguardar a homologação pelo Líder de projeto e, se homologada, torna-se concluída</a:t>
            </a:r>
          </a:p>
          <a:p>
            <a:r>
              <a:rPr lang="pt-BR" dirty="0"/>
              <a:t>Quando todas as tarefas vinculadas a um Requisito estiverem concluídas, o Requisito vai para fase de homologação</a:t>
            </a:r>
          </a:p>
          <a:p>
            <a:pPr lvl="1"/>
            <a:r>
              <a:rPr lang="pt-BR" dirty="0"/>
              <a:t>Num cenário ideal o Cliente, Líder de Projeto e Profissionais envolvidos fariam a homologação</a:t>
            </a:r>
          </a:p>
          <a:p>
            <a:r>
              <a:rPr lang="pt-BR" dirty="0"/>
              <a:t>Caso seja homologado ou recusado, documentos de comprovação deverão ser apresentados</a:t>
            </a:r>
          </a:p>
        </p:txBody>
      </p:sp>
    </p:spTree>
    <p:extLst>
      <p:ext uri="{BB962C8B-B14F-4D97-AF65-F5344CB8AC3E}">
        <p14:creationId xmlns:p14="http://schemas.microsoft.com/office/powerpoint/2010/main" val="15721270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</TotalTime>
  <Words>826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Franklin Gothic Book</vt:lpstr>
      <vt:lpstr>Franklin Gothic Medium</vt:lpstr>
      <vt:lpstr>Times New Roman</vt:lpstr>
      <vt:lpstr>Retrospect</vt:lpstr>
      <vt:lpstr>Talpi</vt:lpstr>
      <vt:lpstr>Introdução</vt:lpstr>
      <vt:lpstr>Público Alvo</vt:lpstr>
      <vt:lpstr>Áreas da Gestão contempladas</vt:lpstr>
      <vt:lpstr>Áreas da Gestão contempladas</vt:lpstr>
      <vt:lpstr>Áreas da Gestão contempladas</vt:lpstr>
      <vt:lpstr>Funcionamento da Ferramenta</vt:lpstr>
      <vt:lpstr>Funcionamento da Ferramenta</vt:lpstr>
      <vt:lpstr>Funcionamento da Ferramenta</vt:lpstr>
      <vt:lpstr>Funcionamento da Ferramenta</vt:lpstr>
      <vt:lpstr>Funcionamento da Ferramenta</vt:lpstr>
      <vt:lpstr>Nossa Metodologia de Trabalho</vt:lpstr>
      <vt:lpstr>GG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XPTO Planning</dc:title>
  <dc:creator>Rafael g0dkar</dc:creator>
  <cp:lastModifiedBy>Rafael g0dkar</cp:lastModifiedBy>
  <cp:revision>64</cp:revision>
  <dcterms:created xsi:type="dcterms:W3CDTF">2016-07-29T13:27:24Z</dcterms:created>
  <dcterms:modified xsi:type="dcterms:W3CDTF">2016-08-09T16:42:25Z</dcterms:modified>
</cp:coreProperties>
</file>