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8"/>
  </p:notesMasterIdLst>
  <p:sldIdLst>
    <p:sldId id="256" r:id="rId2"/>
    <p:sldId id="263" r:id="rId3"/>
    <p:sldId id="264" r:id="rId4"/>
    <p:sldId id="266" r:id="rId5"/>
    <p:sldId id="268" r:id="rId6"/>
    <p:sldId id="271" r:id="rId7"/>
    <p:sldId id="272" r:id="rId8"/>
    <p:sldId id="273" r:id="rId9"/>
    <p:sldId id="277" r:id="rId10"/>
    <p:sldId id="274" r:id="rId11"/>
    <p:sldId id="280" r:id="rId12"/>
    <p:sldId id="270" r:id="rId13"/>
    <p:sldId id="275" r:id="rId14"/>
    <p:sldId id="278" r:id="rId15"/>
    <p:sldId id="281" r:id="rId16"/>
    <p:sldId id="279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25" d="100"/>
          <a:sy n="125" d="100"/>
        </p:scale>
        <p:origin x="-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5:52:06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 16383,'66'0'0,"-6"0"0,-25 0 0,9 0 0,-14 0 0,7 0 0,-18 0 0,-3 0 0,-2 0 0,6 0 0,-4 0 0,4 0 0,-5 0 0,3 0 0,-1 0 0,2 0 0,-4 0 0,-1 0 0,4 0 0,-4 0 0,3 0 0,1 0 0,-3 0 0,4 0 0,-4 0 0,1 0 0,1 0 0,0 0 0,0 1 0,-1-1 0,0 1 0,4 2 0,-5-2 0,3 0 0,-1-1 0,-5 0 0,8 0 0,-6 0 0,2 0 0,3 0 0,-6 0 0,8 0 0,-8 0 0,4 0 0,-1 0 0,-3 0 0,8 0 0,-9 0 0,4 0 0,1 0 0,-3 0 0,4 0 0,-1 0 0,-5 0 0,7 0 0,-4 0 0,-1 0 0,6 0 0,-9 0 0,6 0 0,2 0 0,-5 0 0,6 0 0,-7 0 0,1 0 0,5 0 0,-5 0 0,5 0 0,-5 0 0,4 0 0,-4 0 0,7 0 0,-10 0 0,8 0 0,-4 0 0,-1 0 0,4 0 0,-5 0 0,7 0 0,-4 0 0,0 0 0,4 0 0,-5 0 0,3 0 0,-1-2 0,-6 0 0,8-1 0,-5 1 0,2 0 0,0 1 0,-1 0 0,1 1 0,-1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43886-6BB9-9E4B-8800-B49021CC2D4E}" type="datetimeFigureOut">
              <a:rPr lang="en-IL" smtClean="0"/>
              <a:t>19/06/2022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31FD2-875C-4E4E-9C61-20F3227DD6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82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31FD2-875C-4E4E-9C61-20F3227DD692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394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2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E419-3044-DA87-928F-998D161F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DA089-3112-E2D7-17C6-30D0EFA4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8293-901B-CABB-AD0F-5BA8FF5C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9E75-AC7D-2748-BE3C-E89991EAF218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92B7-0B93-E59A-309F-DB478444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DAB6-573F-3595-0D75-9A774DA5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6F13-37FB-A29D-F2C2-2CE5A311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38E54-09EF-A0DB-FB94-50BE3D4A6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71EE-B792-9693-CD7F-0605E431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81E1-49DC-EF46-9269-DE5D03A73E9E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3407-E044-306E-BDA9-97C2374B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D2B7-BE5C-7DB8-5D12-0FE2F2CF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5938D-70E3-5357-035B-EE2DA85E0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580D8-B5FB-D512-57DC-53AD828F3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A847-6489-3066-37E5-72E77949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403F-6CDB-4640-9081-71ACDC2933F4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560A-5D0E-C1B2-A4FD-42B29095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A72D-CA33-52C7-7C3A-CEAF94EF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9A23-0671-3A9B-33EB-5F6F4027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25EC-64B2-F8F8-21AB-86AAD406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E165-A0AC-B744-BF9A-3EC4647A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85F8-E43D-3245-AA73-E173219EB2B7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1885-A949-675C-D7E5-3C9ECFED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57F9-6058-749C-494F-F2FA5BA2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DBA5-8197-717F-BB40-8BAE1362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2A08-677A-CBB9-D646-B7FDB3DDB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2B06-0B9D-8600-FE22-58B47714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F6D8-2C66-9645-9726-27FD6445B609}" type="datetime1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3493-5C11-6B36-97B1-362F2B67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4923-9F46-D9D4-EE9B-40F51D3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2BA0-E57F-B906-D5B0-AFF330B6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50F16-7B2C-9050-5791-FBA747854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0F43-73F8-94D6-C18B-EE1D8BDA7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7EA6A-B3BC-D724-1207-9EBEA50E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472-1415-CF4D-A4C5-8DE89F83018C}" type="datetime1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A5D15-8874-3762-E3AE-3845D398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A2992-2DEF-3ED7-5FEF-990C96C3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D764-D6AE-7A8E-75AE-BDECEAE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0A31-1EED-8CB1-9FD1-0E09A598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C33C-C3DC-6B8D-9BCC-F05D321D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0D572-D1CF-89A0-3C86-9568362A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3BB70-6476-1A61-D73E-976F05B11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DEC42-C05C-9C59-E27B-36F0A740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023-C8BE-8044-BCB2-5FC38D3E4D33}" type="datetime1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AB0C1-C9C8-45EC-B773-517522B9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A547F-371B-8548-261F-61AE1CB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2D27-5785-DF0D-3C42-B24E27E9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0AE59-D742-9188-108F-BC6E882E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37-EFAE-E444-A4F8-726AB90EC82B}" type="datetime1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8054-84F4-82E5-2CFC-E84B9A9E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C4EB6-AD4C-2C2D-CF55-A1A59F9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2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461C6-0743-5812-A464-280BCA57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C0A1-094C-FB49-A52F-1A5355134ADE}" type="datetime1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4BF32-9D4E-CECE-00DC-B309DF40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2A4AD-753A-84F7-ABB0-98EF25C4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1089-EF4B-CFD2-8F3F-CFC31911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C76B-75F5-D140-8B84-6EE76C25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44422-6E8F-D738-E4E9-C53428247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613C2-615A-3F58-4FB6-0D3ED6F0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348D-624B-2340-B2FF-9729C6C2483F}" type="datetime1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F8670-E47F-1CEE-C8D2-69A33265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266E-F24A-E840-3CD2-AEFA12BE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A3EE-6078-8A41-30BE-4D453E00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E5A09-87A7-F4E0-83AE-84860A7DC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1BFD-8CC7-CA90-76C8-92FD969A1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349CA-9EAB-045D-119F-F8BF12CD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E67-F7DB-9D42-AC7F-B4AA7AF6FC58}" type="datetime1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07A7C-9307-506C-A66D-ABF3C83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8F7BF-DFBB-4FD8-03E9-92AB7387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E2328-110B-4502-6465-0D5711F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B792-381D-3C06-C89B-1376D481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FEBE-3D5B-698B-0FE1-9492B359B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9CAE-C2D4-4343-ACE7-0A3BDECAC0D0}" type="datetime1">
              <a:rPr lang="en-US" smtClean="0"/>
              <a:t>6/19/22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5574-35DC-B7F1-7A26-0F7BD1C5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FBD-5FD7-B596-8C1A-594A83954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2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795C3-E553-7B45-B5CE-E72D220B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854" y="1182031"/>
            <a:ext cx="10405946" cy="896793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Avenir Book" panose="02000503020000020003" pitchFamily="2" charset="0"/>
              </a:rPr>
              <a:t>ATP Tennis Betting Market Efficiency</a:t>
            </a:r>
            <a:endParaRPr lang="ru-RU" sz="4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4FD53-D87F-40AF-C103-D8326A8A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57DCB8C-3F07-9249-C6FD-1CAAD9FE9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0620"/>
            <a:ext cx="9144000" cy="2595349"/>
          </a:xfrm>
        </p:spPr>
        <p:txBody>
          <a:bodyPr/>
          <a:lstStyle/>
          <a:p>
            <a:r>
              <a:rPr lang="en-IL" dirty="0">
                <a:latin typeface="Avenir Book" panose="02000503020000020003" pitchFamily="2" charset="0"/>
              </a:rPr>
              <a:t>Ilia Lomasov</a:t>
            </a:r>
          </a:p>
          <a:p>
            <a:r>
              <a:rPr lang="en-IL" dirty="0">
                <a:latin typeface="Avenir Book" panose="02000503020000020003" pitchFamily="2" charset="0"/>
              </a:rPr>
              <a:t>ICEF, year 4</a:t>
            </a:r>
          </a:p>
          <a:p>
            <a:r>
              <a:rPr lang="en-IL" dirty="0">
                <a:latin typeface="Avenir Book" panose="02000503020000020003" pitchFamily="2" charset="0"/>
              </a:rPr>
              <a:t>Scientific supervisor: Vladimir Solokov, PhD</a:t>
            </a:r>
          </a:p>
          <a:p>
            <a:endParaRPr lang="en-IL" dirty="0">
              <a:latin typeface="Avenir Book" panose="02000503020000020003" pitchFamily="2" charset="0"/>
            </a:endParaRPr>
          </a:p>
          <a:p>
            <a:r>
              <a:rPr lang="en-IL" dirty="0">
                <a:latin typeface="Avenir Book" panose="02000503020000020003" pitchFamily="2" charset="0"/>
              </a:rPr>
              <a:t>Moscow, 2022</a:t>
            </a:r>
          </a:p>
        </p:txBody>
      </p:sp>
    </p:spTree>
    <p:extLst>
      <p:ext uri="{BB962C8B-B14F-4D97-AF65-F5344CB8AC3E}">
        <p14:creationId xmlns:p14="http://schemas.microsoft.com/office/powerpoint/2010/main" val="33808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Practical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105F-24AB-A784-42CA-F873C158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65250"/>
            <a:ext cx="11125199" cy="45531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Along </a:t>
            </a:r>
            <a:r>
              <a:rPr lang="en-US" sz="2400" b="1" dirty="0">
                <a:latin typeface="Avenir Book" panose="02000503020000020003" pitchFamily="2" charset="0"/>
              </a:rPr>
              <a:t>track 1</a:t>
            </a:r>
            <a:r>
              <a:rPr lang="en-US" sz="2400" dirty="0">
                <a:latin typeface="Avenir Book" panose="02000503020000020003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100" dirty="0">
                <a:latin typeface="Avenir Book" panose="02000503020000020003" pitchFamily="2" charset="0"/>
              </a:rPr>
              <a:t>For betting companies – knowing the demand for pre-match odds given current initial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100" dirty="0">
                <a:latin typeface="Avenir Book" panose="02000503020000020003" pitchFamily="2" charset="0"/>
              </a:rPr>
              <a:t>odds setting procedure</a:t>
            </a:r>
          </a:p>
          <a:p>
            <a:pPr lvl="1">
              <a:lnSpc>
                <a:spcPct val="100000"/>
              </a:lnSpc>
            </a:pPr>
            <a:r>
              <a:rPr lang="en-US" sz="2100" dirty="0">
                <a:latin typeface="Avenir Book" panose="02000503020000020003" pitchFamily="2" charset="0"/>
              </a:rPr>
              <a:t>For bettors – finding perfect moment to bet, knowing both initial and pre-match odds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Along </a:t>
            </a:r>
            <a:r>
              <a:rPr lang="en-US" sz="2400" b="1" dirty="0">
                <a:latin typeface="Avenir Book" panose="02000503020000020003" pitchFamily="2" charset="0"/>
              </a:rPr>
              <a:t>track 2</a:t>
            </a:r>
            <a:r>
              <a:rPr lang="en-US" sz="2400" dirty="0">
                <a:latin typeface="Avenir Book" panose="02000503020000020003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100" dirty="0">
                <a:latin typeface="Avenir Book" panose="02000503020000020003" pitchFamily="2" charset="0"/>
              </a:rPr>
              <a:t>Using the fundamentals from this model to forecast, and based on that, comparing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100" dirty="0">
                <a:latin typeface="Avenir Book" panose="02000503020000020003" pitchFamily="2" charset="0"/>
              </a:rPr>
              <a:t>predicted probability of win with odds-implied one.</a:t>
            </a:r>
          </a:p>
          <a:p>
            <a:pPr lvl="1">
              <a:lnSpc>
                <a:spcPct val="100000"/>
              </a:lnSpc>
            </a:pPr>
            <a:r>
              <a:rPr lang="en-US" sz="2100" dirty="0">
                <a:latin typeface="Avenir Book" panose="02000503020000020003" pitchFamily="2" charset="0"/>
              </a:rPr>
              <a:t>Finding perfect moment to bet, knowing both initial and pre-match odds + forecasted win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100" dirty="0">
                <a:latin typeface="Avenir Book" panose="02000503020000020003" pitchFamily="2" charset="0"/>
              </a:rPr>
              <a:t>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B2636-A287-C7AA-8C7A-53365879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EB727-68ED-1F4F-0859-88BE785EA8FD}"/>
              </a:ext>
            </a:extLst>
          </p:cNvPr>
          <p:cNvSpPr txBox="1"/>
          <p:nvPr/>
        </p:nvSpPr>
        <p:spPr>
          <a:xfrm>
            <a:off x="3048000" y="245950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Avenir Book" panose="02000503020000020003" pitchFamily="2" charset="0"/>
              </a:rPr>
              <a:t>Thank you for your attention!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176346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Appendix (1/5)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82029"/>
                <a:ext cx="11125199" cy="491768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venir Book" panose="02000503020000020003" pitchFamily="2" charset="0"/>
                  </a:rPr>
                  <a:t>Bookmakers’ profit:</a:t>
                </a:r>
                <a:br>
                  <a:rPr lang="en-US" sz="2400" dirty="0">
                    <a:latin typeface="Avenir Book" panose="02000503020000020003" pitchFamily="2" charset="0"/>
                  </a:rPr>
                </a:br>
                <a:endParaRPr lang="en-US" sz="2400" dirty="0">
                  <a:latin typeface="Avenir Book" panose="02000503020000020003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 – conjuncture of bookmaker &amp; market about win probabilities, then: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  but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 – vigorish, indirect fee</a:t>
                </a:r>
                <a:br>
                  <a:rPr lang="en-US" sz="2200" dirty="0">
                    <a:latin typeface="Avenir Book" panose="02000503020000020003" pitchFamily="2" charset="0"/>
                  </a:rPr>
                </a:br>
                <a:r>
                  <a:rPr lang="en-US" sz="2000" dirty="0">
                    <a:latin typeface="Avenir Book" panose="02000503020000020003" pitchFamily="2" charset="0"/>
                  </a:rPr>
                  <a:t> </a:t>
                </a:r>
              </a:p>
              <a:p>
                <a:r>
                  <a:rPr lang="en-US" sz="2400" dirty="0">
                    <a:latin typeface="Avenir Book" panose="02000503020000020003" pitchFamily="2" charset="0"/>
                  </a:rPr>
                  <a:t>Theoretical framework, part 2:</a:t>
                </a:r>
                <a:br>
                  <a:rPr lang="en-US" sz="2400" dirty="0">
                    <a:latin typeface="Avenir Book" panose="02000503020000020003" pitchFamily="2" charset="0"/>
                  </a:rPr>
                </a:br>
                <a:endParaRPr lang="en-US" sz="2400" dirty="0">
                  <a:latin typeface="Avenir Book" panose="02000503020000020003" pitchFamily="2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L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IL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L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L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IL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L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L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82029"/>
                <a:ext cx="11125199" cy="4917687"/>
              </a:xfrm>
              <a:blipFill>
                <a:blip r:embed="rId2"/>
                <a:stretch>
                  <a:fillRect l="-799" t="-18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9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Appendix (2/5)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943" y="1000125"/>
                <a:ext cx="11125199" cy="5176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venir Book" panose="02000503020000020003" pitchFamily="2" charset="0"/>
                  </a:rPr>
                  <a:t>Odds-implied probabilities derivation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=&gt;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=1=&gt;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L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L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L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L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L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L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L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L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𝑦𝑝𝑑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latin typeface="Avenir Book" panose="02000503020000020003" pitchFamily="2" charset="0"/>
                </a:endParaRPr>
              </a:p>
              <a:p>
                <a:endParaRPr lang="en-US" sz="20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943" y="1000125"/>
                <a:ext cx="11125199" cy="5176838"/>
              </a:xfrm>
              <a:blipFill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Appendix (3/5)</a:t>
            </a:r>
          </a:p>
        </p:txBody>
      </p:sp>
      <p:pic>
        <p:nvPicPr>
          <p:cNvPr id="6" name="Content Placeholder 5" descr="Correlations of explanatory variables">
            <a:extLst>
              <a:ext uri="{FF2B5EF4-FFF2-40B4-BE49-F238E27FC236}">
                <a16:creationId xmlns:a16="http://schemas.microsoft.com/office/drawing/2014/main" id="{DF981F03-4537-7CDB-CAC2-AB5D8325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2374"/>
            <a:ext cx="6713035" cy="4573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8F93E-FDA6-58C1-5695-20CDB1364557}"/>
              </a:ext>
            </a:extLst>
          </p:cNvPr>
          <p:cNvSpPr txBox="1"/>
          <p:nvPr/>
        </p:nvSpPr>
        <p:spPr>
          <a:xfrm>
            <a:off x="1237785" y="1204332"/>
            <a:ext cx="67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latin typeface="Avenir Book" panose="02000503020000020003" pitchFamily="2" charset="0"/>
              </a:rPr>
              <a:t>Correlations of explanatory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6F65C-A930-EC04-75A7-142568F062CE}"/>
              </a:ext>
            </a:extLst>
          </p:cNvPr>
          <p:cNvSpPr txBox="1"/>
          <p:nvPr/>
        </p:nvSpPr>
        <p:spPr>
          <a:xfrm>
            <a:off x="1237785" y="1573664"/>
            <a:ext cx="49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68876-5839-2E6B-3442-57EE9382F813}"/>
              </a:ext>
            </a:extLst>
          </p:cNvPr>
          <p:cNvSpPr txBox="1"/>
          <p:nvPr/>
        </p:nvSpPr>
        <p:spPr>
          <a:xfrm>
            <a:off x="1237784" y="4730339"/>
            <a:ext cx="61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-0.4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F5FFAAA-3A5B-8D5E-73D7-AF4186960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"/>
          <a:stretch/>
        </p:blipFill>
        <p:spPr>
          <a:xfrm>
            <a:off x="7933190" y="2269002"/>
            <a:ext cx="3353540" cy="96296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96107F8-10A7-7B15-1888-2C259A393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4"/>
          <a:stretch/>
        </p:blipFill>
        <p:spPr>
          <a:xfrm>
            <a:off x="7551235" y="3725807"/>
            <a:ext cx="4294175" cy="962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1B7F41-C45B-4286-4BDA-73AA411E51D9}"/>
              </a:ext>
            </a:extLst>
          </p:cNvPr>
          <p:cNvSpPr txBox="1"/>
          <p:nvPr/>
        </p:nvSpPr>
        <p:spPr>
          <a:xfrm>
            <a:off x="7959687" y="1345672"/>
            <a:ext cx="351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latin typeface="Avenir Book" panose="02000503020000020003" pitchFamily="2" charset="0"/>
              </a:rPr>
              <a:t>Results of Breusch-Pagan test (homoskedasticity hypothesis rejected)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94AC-AEC9-6567-24F2-6EA1C9F611BE}"/>
              </a:ext>
            </a:extLst>
          </p:cNvPr>
          <p:cNvSpPr txBox="1"/>
          <p:nvPr/>
        </p:nvSpPr>
        <p:spPr>
          <a:xfrm>
            <a:off x="7950819" y="4792295"/>
            <a:ext cx="351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latin typeface="Avenir Book" panose="02000503020000020003" pitchFamily="2" charset="0"/>
              </a:rPr>
              <a:t>Results of White test (homoskedasticity hypothesis rejected)</a:t>
            </a:r>
          </a:p>
        </p:txBody>
      </p:sp>
    </p:spTree>
    <p:extLst>
      <p:ext uri="{BB962C8B-B14F-4D97-AF65-F5344CB8AC3E}">
        <p14:creationId xmlns:p14="http://schemas.microsoft.com/office/powerpoint/2010/main" val="99962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Appendix (</a:t>
            </a:r>
            <a:r>
              <a:rPr lang="ru-RU" sz="2800" b="1" dirty="0">
                <a:latin typeface="Avenir Next Heavy" panose="020B0503020202020204" pitchFamily="34" charset="0"/>
              </a:rPr>
              <a:t>4</a:t>
            </a:r>
            <a:r>
              <a:rPr lang="en-IL" sz="2800" b="1" dirty="0">
                <a:latin typeface="Avenir Next Heavy" panose="020B0503020202020204" pitchFamily="34" charset="0"/>
              </a:rPr>
              <a:t>/5)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15</a:t>
            </a:fld>
            <a:endParaRPr lang="en-US"/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98FE5AC3-082E-671E-2492-193E9FAC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371227"/>
            <a:ext cx="8128000" cy="50822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880F68-A4FB-54F3-0F67-53DE29EDCB21}"/>
                  </a:ext>
                </a:extLst>
              </p:cNvPr>
              <p:cNvSpPr txBox="1"/>
              <p:nvPr/>
            </p:nvSpPr>
            <p:spPr>
              <a:xfrm>
                <a:off x="4593183" y="1371227"/>
                <a:ext cx="2721153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L" dirty="0">
                    <a:latin typeface="Avenir Book" panose="02000503020000020003" pitchFamily="2" charset="0"/>
                  </a:rPr>
                  <a:t>Histogram of</a:t>
                </a:r>
                <a:r>
                  <a:rPr lang="ru-RU" dirty="0">
                    <a:latin typeface="Avenir Book" panose="02000503020000020003" pitchFamily="2" charset="0"/>
                  </a:rPr>
                  <a:t> </a:t>
                </a:r>
                <a:r>
                  <a:rPr lang="en-US" dirty="0">
                    <a:latin typeface="Avenir Book" panose="02000503020000020003" pitchFamily="2" charset="0"/>
                  </a:rPr>
                  <a:t>p-values of Z-statistic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 test</a:t>
                </a:r>
              </a:p>
              <a:p>
                <a:r>
                  <a:rPr lang="en-US" dirty="0">
                    <a:latin typeface="Avenir Book" panose="02000503020000020003" pitchFamily="2" charset="0"/>
                  </a:rPr>
                  <a:t>(2000 iterations)</a:t>
                </a:r>
                <a:endParaRPr lang="en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880F68-A4FB-54F3-0F67-53DE29EDC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83" y="1371227"/>
                <a:ext cx="2721153" cy="923330"/>
              </a:xfrm>
              <a:prstGeom prst="rect">
                <a:avLst/>
              </a:prstGeom>
              <a:blipFill>
                <a:blip r:embed="rId3"/>
                <a:stretch>
                  <a:fillRect l="-1860" t="-4110" r="-3256" b="-9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97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Appendix (</a:t>
            </a:r>
            <a:r>
              <a:rPr lang="ru-RU" sz="2800" b="1" dirty="0">
                <a:latin typeface="Avenir Next Heavy" panose="020B0503020202020204" pitchFamily="34" charset="0"/>
              </a:rPr>
              <a:t>5</a:t>
            </a:r>
            <a:r>
              <a:rPr lang="en-IL" sz="2800" b="1" dirty="0">
                <a:latin typeface="Avenir Next Heavy" panose="020B0503020202020204" pitchFamily="34" charset="0"/>
              </a:rPr>
              <a:t>/5)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7B342C5-9954-66B9-ADA3-78A33E49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194778"/>
            <a:ext cx="4154986" cy="46916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47161E8-224E-25CA-09AB-249B5AF9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13" y="1154773"/>
            <a:ext cx="4213419" cy="4771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B8187-C454-B6D3-02C4-BB245D045296}"/>
              </a:ext>
            </a:extLst>
          </p:cNvPr>
          <p:cNvSpPr txBox="1"/>
          <p:nvPr/>
        </p:nvSpPr>
        <p:spPr>
          <a:xfrm>
            <a:off x="1064804" y="1194778"/>
            <a:ext cx="28046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L" dirty="0">
                <a:latin typeface="Avenir Book" panose="02000503020000020003" pitchFamily="2" charset="0"/>
              </a:rPr>
              <a:t>Histogram of RMSE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63CF2-D24C-D86B-08ED-946C15C8EA70}"/>
              </a:ext>
            </a:extLst>
          </p:cNvPr>
          <p:cNvSpPr txBox="1"/>
          <p:nvPr/>
        </p:nvSpPr>
        <p:spPr>
          <a:xfrm>
            <a:off x="8385027" y="1207527"/>
            <a:ext cx="215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L" dirty="0">
                <a:latin typeface="Avenir Book" panose="02000503020000020003" pitchFamily="2" charset="0"/>
              </a:rPr>
              <a:t>Histogram of MAE </a:t>
            </a:r>
            <a:endParaRPr lang="en-IL" dirty="0"/>
          </a:p>
        </p:txBody>
      </p:sp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6DBBAD2D-24B0-19EA-C292-4E265B5E8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063" y="1916037"/>
            <a:ext cx="2282902" cy="35791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F62D4E-9347-2E73-031D-A1CD5E8334F8}"/>
                  </a:ext>
                </a:extLst>
              </p14:cNvPr>
              <p14:cNvContentPartPr/>
              <p14:nvPr/>
            </p14:nvContentPartPr>
            <p14:xfrm>
              <a:off x="6392991" y="2189371"/>
              <a:ext cx="61380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F62D4E-9347-2E73-031D-A1CD5E8334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8991" y="2081731"/>
                <a:ext cx="72144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6FA6E82-C7C0-56F7-F94F-A40B8B5AF917}"/>
              </a:ext>
            </a:extLst>
          </p:cNvPr>
          <p:cNvSpPr txBox="1"/>
          <p:nvPr/>
        </p:nvSpPr>
        <p:spPr>
          <a:xfrm>
            <a:off x="5406660" y="1576859"/>
            <a:ext cx="731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L" dirty="0">
                <a:latin typeface="Avenir Book" panose="02000503020000020003" pitchFamily="2" charset="0"/>
              </a:rPr>
              <a:t>Scale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95D07-4673-83CC-9A3A-B0305CA3717E}"/>
              </a:ext>
            </a:extLst>
          </p:cNvPr>
          <p:cNvSpPr txBox="1"/>
          <p:nvPr/>
        </p:nvSpPr>
        <p:spPr>
          <a:xfrm>
            <a:off x="4993187" y="2570497"/>
            <a:ext cx="1854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latin typeface="Avenir Book" panose="02000503020000020003" pitchFamily="2" charset="0"/>
              </a:rPr>
              <a:t>RMSE 90% </a:t>
            </a:r>
          </a:p>
          <a:p>
            <a:r>
              <a:rPr lang="en-IL" sz="1400" dirty="0">
                <a:latin typeface="Avenir Book" panose="02000503020000020003" pitchFamily="2" charset="0"/>
              </a:rPr>
              <a:t>[0.2368, 0.2536]</a:t>
            </a:r>
          </a:p>
          <a:p>
            <a:r>
              <a:rPr lang="en-IL" sz="1400" dirty="0">
                <a:latin typeface="Avenir Book" panose="02000503020000020003" pitchFamily="2" charset="0"/>
              </a:rPr>
              <a:t>(to scale):</a:t>
            </a:r>
            <a:br>
              <a:rPr lang="en-IL" sz="1400" dirty="0">
                <a:latin typeface="Avenir Book" panose="02000503020000020003" pitchFamily="2" charset="0"/>
              </a:rPr>
            </a:br>
            <a:r>
              <a:rPr lang="en-IL" sz="1400" dirty="0">
                <a:latin typeface="Avenir Book" panose="02000503020000020003" pitchFamily="2" charset="0"/>
              </a:rPr>
              <a:t>[0.1939, 0.2076]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47A24-BB32-5BA9-40AE-5E459C0C4EF0}"/>
              </a:ext>
            </a:extLst>
          </p:cNvPr>
          <p:cNvSpPr txBox="1"/>
          <p:nvPr/>
        </p:nvSpPr>
        <p:spPr>
          <a:xfrm>
            <a:off x="4993187" y="3833556"/>
            <a:ext cx="1854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latin typeface="Avenir Book" panose="02000503020000020003" pitchFamily="2" charset="0"/>
              </a:rPr>
              <a:t>MAE 90%</a:t>
            </a:r>
          </a:p>
          <a:p>
            <a:r>
              <a:rPr lang="en-IL" sz="1400" dirty="0">
                <a:latin typeface="Avenir Book" panose="02000503020000020003" pitchFamily="2" charset="0"/>
              </a:rPr>
              <a:t>[0.1874,0.2013]</a:t>
            </a:r>
          </a:p>
          <a:p>
            <a:r>
              <a:rPr lang="en-IL" sz="1400" dirty="0">
                <a:latin typeface="Avenir Book" panose="02000503020000020003" pitchFamily="2" charset="0"/>
              </a:rPr>
              <a:t>(to scale):</a:t>
            </a:r>
            <a:br>
              <a:rPr lang="en-IL" sz="1400" dirty="0">
                <a:latin typeface="Avenir Book" panose="02000503020000020003" pitchFamily="2" charset="0"/>
              </a:rPr>
            </a:br>
            <a:r>
              <a:rPr lang="en-IL" sz="1400" dirty="0">
                <a:latin typeface="Avenir Book" panose="02000503020000020003" pitchFamily="2" charset="0"/>
              </a:rPr>
              <a:t>[0.1534, 0.1648]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EF2397-93EB-1D75-FA0E-0EBAF86A470D}"/>
              </a:ext>
            </a:extLst>
          </p:cNvPr>
          <p:cNvSpPr txBox="1"/>
          <p:nvPr/>
        </p:nvSpPr>
        <p:spPr>
          <a:xfrm>
            <a:off x="4993187" y="5103070"/>
            <a:ext cx="166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latin typeface="Avenir Book" panose="02000503020000020003" pitchFamily="2" charset="0"/>
              </a:rPr>
              <a:t>Benchmark – 0.2</a:t>
            </a:r>
          </a:p>
        </p:txBody>
      </p:sp>
    </p:spTree>
    <p:extLst>
      <p:ext uri="{BB962C8B-B14F-4D97-AF65-F5344CB8AC3E}">
        <p14:creationId xmlns:p14="http://schemas.microsoft.com/office/powerpoint/2010/main" val="12493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105F-24AB-A784-42CA-F873C158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176838"/>
          </a:xfrm>
        </p:spPr>
        <p:txBody>
          <a:bodyPr/>
          <a:lstStyle/>
          <a:p>
            <a:r>
              <a:rPr lang="en-IL" dirty="0">
                <a:latin typeface="Avenir Book" panose="02000503020000020003" pitchFamily="2" charset="0"/>
              </a:rPr>
              <a:t>Introduction</a:t>
            </a:r>
          </a:p>
          <a:p>
            <a:r>
              <a:rPr lang="en-IL" dirty="0">
                <a:latin typeface="Avenir Book" panose="02000503020000020003" pitchFamily="2" charset="0"/>
              </a:rPr>
              <a:t>Motivation</a:t>
            </a:r>
          </a:p>
          <a:p>
            <a:r>
              <a:rPr lang="en-US" dirty="0">
                <a:latin typeface="Avenir Book" panose="02000503020000020003" pitchFamily="2" charset="0"/>
              </a:rPr>
              <a:t>Theoretical framework &amp; model</a:t>
            </a:r>
          </a:p>
          <a:p>
            <a:r>
              <a:rPr lang="en-US" dirty="0">
                <a:latin typeface="Avenir Book" panose="02000503020000020003" pitchFamily="2" charset="0"/>
              </a:rPr>
              <a:t>Data Sources</a:t>
            </a:r>
          </a:p>
          <a:p>
            <a:r>
              <a:rPr lang="en-US" dirty="0">
                <a:latin typeface="Avenir Book" panose="02000503020000020003" pitchFamily="2" charset="0"/>
              </a:rPr>
              <a:t>Results</a:t>
            </a:r>
          </a:p>
          <a:p>
            <a:r>
              <a:rPr lang="en-US" dirty="0">
                <a:latin typeface="Avenir Book" panose="02000503020000020003" pitchFamily="2" charset="0"/>
              </a:rPr>
              <a:t>Robustness checks</a:t>
            </a:r>
          </a:p>
          <a:p>
            <a:r>
              <a:rPr lang="en-US" dirty="0">
                <a:latin typeface="Avenir Book" panose="02000503020000020003" pitchFamily="2" charset="0"/>
              </a:rPr>
              <a:t>Conclusion</a:t>
            </a:r>
          </a:p>
          <a:p>
            <a:r>
              <a:rPr lang="en-US" dirty="0">
                <a:latin typeface="Avenir Book" panose="02000503020000020003" pitchFamily="2" charset="0"/>
              </a:rPr>
              <a:t>Practical implications</a:t>
            </a:r>
          </a:p>
          <a:p>
            <a:r>
              <a:rPr lang="en-US" dirty="0">
                <a:latin typeface="Avenir Book" panose="02000503020000020003" pitchFamily="2" charset="0"/>
              </a:rPr>
              <a:t>Appendix</a:t>
            </a:r>
            <a:endParaRPr lang="ru-RU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D448-81F0-870F-834F-811217CB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5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Introduction (I)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120"/>
                <a:ext cx="10515600" cy="526922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IL" sz="2200" dirty="0">
                    <a:latin typeface="Avenir Book" panose="02000503020000020003" pitchFamily="2" charset="0"/>
                  </a:rPr>
                  <a:t>Mechanism of </a:t>
                </a:r>
                <a:r>
                  <a:rPr lang="en-US" sz="2200" dirty="0">
                    <a:latin typeface="Avenir Book" panose="02000503020000020003" pitchFamily="2" charset="0"/>
                  </a:rPr>
                  <a:t>odds-setting: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: Bookmaker uses past data to set odds on players A and B:</a:t>
                </a:r>
                <a:br>
                  <a:rPr lang="en-US" sz="2200" dirty="0">
                    <a:latin typeface="Avenir Book" panose="02000503020000020003" pitchFamily="2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: Bettor 1 places a bet of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 on one of the players: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</m:d>
                  </m:oMath>
                </a14:m>
                <a:endParaRPr lang="en-US" sz="2200" b="0" i="1" dirty="0">
                  <a:latin typeface="Avenir Book" panose="02000503020000020003" pitchFamily="2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: Bookmaker readjusts odds: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: Bettor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 places a bet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: Bookmaker readjusts odds: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dirty="0">
                    <a:latin typeface="Avenir Book" panose="02000503020000020003" pitchFamily="2" charset="0"/>
                  </a:rPr>
                  <a:t>Match starts at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>
                    <a:latin typeface="Avenir Book" panose="02000503020000020003" pitchFamily="2" charset="0"/>
                  </a:rPr>
                  <a:t>: 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b="0" dirty="0">
                    <a:latin typeface="Avenir Book" panose="02000503020000020003" pitchFamily="2" charset="0"/>
                  </a:rPr>
                  <a:t> – within-match parameters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dirty="0">
                    <a:latin typeface="Avenir Book" panose="02000503020000020003" pitchFamily="2" charset="0"/>
                  </a:rPr>
                  <a:t>Decimal odds: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𝑤𝑖𝑛𝑠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>
                  <a:latin typeface="Avenir Book" panose="02000503020000020003" pitchFamily="2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dirty="0">
                    <a:latin typeface="Avenir Book" panose="02000503020000020003" pitchFamily="2" charset="0"/>
                  </a:rPr>
                  <a:t>Bookmakers’ profit – indirect fee for placing bets (</a:t>
                </a:r>
                <a:r>
                  <a:rPr lang="en-US" sz="2200" b="1" dirty="0">
                    <a:latin typeface="Avenir Book" panose="02000503020000020003" pitchFamily="2" charset="0"/>
                  </a:rPr>
                  <a:t>Appendix</a:t>
                </a:r>
                <a:r>
                  <a:rPr lang="en-US" sz="2200" dirty="0">
                    <a:latin typeface="Avenir Book" panose="02000503020000020003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120"/>
                <a:ext cx="10515600" cy="5269229"/>
              </a:xfrm>
              <a:blipFill>
                <a:blip r:embed="rId2"/>
                <a:stretch>
                  <a:fillRect l="-603" t="-9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D634-91F0-8C6D-3461-CBACC2ED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456211" y="1377467"/>
            <a:ext cx="1094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venir Medium" panose="02000503020000020003" pitchFamily="2" charset="0"/>
                <a:ea typeface="Georgia"/>
                <a:cs typeface="Georgia"/>
                <a:sym typeface="Georgia"/>
              </a:rPr>
              <a:t>Idea:</a:t>
            </a:r>
            <a:endParaRPr sz="2400" b="1" dirty="0">
              <a:solidFill>
                <a:srgbClr val="0070C0"/>
              </a:solidFill>
              <a:latin typeface="Avenir Medium" panose="02000503020000020003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89735" y="3074196"/>
            <a:ext cx="18296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  <a:latin typeface="Avenir Medium" panose="02000503020000020003" pitchFamily="2" charset="0"/>
                <a:ea typeface="Georgia"/>
                <a:cs typeface="Georgia"/>
                <a:sym typeface="Georgia"/>
              </a:rPr>
              <a:t>Main Additions: </a:t>
            </a:r>
            <a:endParaRPr sz="2200" b="1" dirty="0">
              <a:solidFill>
                <a:srgbClr val="0070C0"/>
              </a:solidFill>
              <a:latin typeface="Avenir Medium" panose="02000503020000020003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370757" y="1373687"/>
            <a:ext cx="7365032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Empirically search for for parameters that define bettors’ choice of one player or another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Test whether the model is applicable to out-of-sample data and hence could be used to form betting strategies</a:t>
            </a:r>
            <a:endParaRPr sz="2100" dirty="0">
              <a:latin typeface="Avenir Book" panose="02000503020000020003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989735" y="4647996"/>
            <a:ext cx="216712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  <a:latin typeface="Avenir Medium" panose="02000503020000020003" pitchFamily="2" charset="0"/>
                <a:ea typeface="Georgia"/>
                <a:cs typeface="Georgia"/>
                <a:sym typeface="Georgia"/>
              </a:rPr>
              <a:t>Contribution:</a:t>
            </a:r>
            <a:endParaRPr sz="2200" b="1" dirty="0">
              <a:solidFill>
                <a:srgbClr val="0070C0"/>
              </a:solidFill>
              <a:latin typeface="Avenir Medium" panose="02000503020000020003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B2F164-28F5-F5AD-3682-BAEC251972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2800" b="1" dirty="0">
                <a:latin typeface="Avenir Next Heavy" panose="020B0503020202020204" pitchFamily="34" charset="0"/>
              </a:rPr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F8A4-1DA5-4BD8-3FF2-47EFC9B4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  <p:sp>
        <p:nvSpPr>
          <p:cNvPr id="15" name="Shape 94">
            <a:extLst>
              <a:ext uri="{FF2B5EF4-FFF2-40B4-BE49-F238E27FC236}">
                <a16:creationId xmlns:a16="http://schemas.microsoft.com/office/drawing/2014/main" id="{EB6549B4-70B6-23E8-A8B8-48168C290F06}"/>
              </a:ext>
            </a:extLst>
          </p:cNvPr>
          <p:cNvSpPr txBox="1"/>
          <p:nvPr/>
        </p:nvSpPr>
        <p:spPr>
          <a:xfrm>
            <a:off x="3370757" y="4550913"/>
            <a:ext cx="7365032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	</a:t>
            </a: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This study: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contributes to the papers on analysis of sports [ATP tennis] bettors’ decision-making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serves as a basis for further studies along both </a:t>
            </a:r>
            <a:r>
              <a:rPr lang="en-US" sz="2100" b="1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track 1 </a:t>
            </a: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and </a:t>
            </a:r>
            <a:r>
              <a:rPr lang="en-US" sz="2100" b="1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track 2</a:t>
            </a:r>
            <a:r>
              <a:rPr lang="en-US" sz="2100" b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 </a:t>
            </a:r>
            <a:endParaRPr lang="en-US" sz="2100" b="1" i="1" dirty="0">
              <a:highlight>
                <a:srgbClr val="FFFFFF"/>
              </a:highlight>
              <a:latin typeface="Avenir Book" panose="02000503020000020003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16" name="Shape 94">
            <a:extLst>
              <a:ext uri="{FF2B5EF4-FFF2-40B4-BE49-F238E27FC236}">
                <a16:creationId xmlns:a16="http://schemas.microsoft.com/office/drawing/2014/main" id="{3CB867A9-6A5C-E684-FC30-6FFBCF4471B6}"/>
              </a:ext>
            </a:extLst>
          </p:cNvPr>
          <p:cNvSpPr txBox="1"/>
          <p:nvPr/>
        </p:nvSpPr>
        <p:spPr>
          <a:xfrm>
            <a:off x="3370757" y="3074196"/>
            <a:ext cx="7365032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Side steps from arbitrage/efficiency in terms of profitability of odds </a:t>
            </a:r>
            <a:r>
              <a:rPr lang="en-US" sz="2100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(literature </a:t>
            </a:r>
            <a:r>
              <a:rPr lang="en-US" sz="2100" b="1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track 1 </a:t>
            </a:r>
            <a:r>
              <a:rPr lang="en-US" sz="2100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e.g., Sauer, 2005)</a:t>
            </a: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 and fundamentals-based match result forecasting </a:t>
            </a:r>
            <a:r>
              <a:rPr lang="en-US" sz="2100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(literature </a:t>
            </a:r>
            <a:r>
              <a:rPr lang="en-US" sz="2100" b="1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track 2 </a:t>
            </a:r>
            <a:r>
              <a:rPr lang="en-US" sz="2100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e.g., </a:t>
            </a:r>
            <a:r>
              <a:rPr lang="en-US" sz="2100" i="1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Easton &amp; </a:t>
            </a:r>
            <a:r>
              <a:rPr lang="en-US" sz="2100" i="1" dirty="0" err="1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Uylangco</a:t>
            </a:r>
            <a:r>
              <a:rPr lang="en-US" sz="2100" i="1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, 2010</a:t>
            </a:r>
            <a:r>
              <a:rPr lang="en-US" sz="2100" i="1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)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endParaRPr sz="2000" dirty="0">
              <a:latin typeface="Avenir Book" panose="02000503020000020003" pitchFamily="2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Theoretical Framework &amp;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92043"/>
                <a:ext cx="11125199" cy="4830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Avenir Book" panose="02000503020000020003" pitchFamily="2" charset="0"/>
                      </a:rPr>
                      <m:t>Part</m:t>
                    </m:r>
                    <m:r>
                      <m:rPr>
                        <m:nor/>
                      </m:rPr>
                      <a:rPr lang="en-US" sz="2400" dirty="0">
                        <a:latin typeface="Avenir Book" panose="02000503020000020003" pitchFamily="2" charset="0"/>
                      </a:rPr>
                      <m:t> 1 (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Avenir Book" panose="02000503020000020003" pitchFamily="2" charset="0"/>
                      </a:rPr>
                      <m:t>estimation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Avenir Book" panose="02000503020000020003" pitchFamily="2" charset="0"/>
                      </a:rPr>
                      <m:t>):</m:t>
                    </m:r>
                  </m:oMath>
                </a14:m>
                <a:endParaRPr lang="en-US" sz="2400" dirty="0">
                  <a:latin typeface="Avenir Book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100" i="1" smtClean="0"/>
                      <m:t>𝑦</m:t>
                    </m:r>
                    <m:r>
                      <a:rPr lang="en-US" sz="2100" i="1" smtClean="0"/>
                      <m:t>=</m:t>
                    </m:r>
                    <m:r>
                      <a:rPr lang="en-US" sz="2100" i="1" smtClean="0"/>
                      <m:t>𝑋</m:t>
                    </m:r>
                    <m:r>
                      <a:rPr lang="en-US" sz="2100" i="1" smtClean="0"/>
                      <m:t>𝛽</m:t>
                    </m:r>
                    <m:r>
                      <a:rPr lang="en-US" sz="2100" i="1" smtClean="0"/>
                      <m:t>+</m:t>
                    </m:r>
                    <m:r>
                      <a:rPr lang="en-US" sz="2100" i="1" smtClean="0"/>
                      <m:t>𝜖</m:t>
                    </m:r>
                  </m:oMath>
                </a14:m>
                <a:r>
                  <a:rPr lang="en-US" sz="2100" dirty="0">
                    <a:latin typeface="Avenir Book" panose="02000503020000020003" pitchFamily="2" charset="0"/>
                  </a:rPr>
                  <a:t> with heteroskedasticity present (BP test and White test)</a:t>
                </a:r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=3495</m:t>
                    </m:r>
                  </m:oMath>
                </a14:m>
                <a:r>
                  <a:rPr lang="en-US" sz="2100" dirty="0">
                    <a:latin typeface="Avenir Book" panose="02000503020000020003" pitchFamily="2" charset="0"/>
                  </a:rPr>
                  <a:t> – large; no multicollinearity =&gt;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100" dirty="0">
                    <a:latin typeface="Avenir Book" panose="02000503020000020003" pitchFamily="2" charset="0"/>
                  </a:rPr>
                  <a:t> is a valid estimate for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100" dirty="0">
                    <a:latin typeface="Avenir Book" panose="02000503020000020003" pitchFamily="2" charset="0"/>
                  </a:rPr>
                  <a:t>, for t-tests White </a:t>
                </a:r>
                <a:r>
                  <a:rPr lang="en-US" sz="2100" dirty="0" err="1">
                    <a:latin typeface="Avenir Book" panose="02000503020000020003" pitchFamily="2" charset="0"/>
                  </a:rPr>
                  <a:t>s.e.</a:t>
                </a:r>
                <a:r>
                  <a:rPr lang="en-US" sz="2100" dirty="0">
                    <a:latin typeface="Avenir Book" panose="02000503020000020003" pitchFamily="2" charset="0"/>
                  </a:rPr>
                  <a:t> are used</a:t>
                </a:r>
              </a:p>
              <a:p>
                <a:r>
                  <a:rPr lang="en-US" sz="2100" dirty="0">
                    <a:latin typeface="Avenir Book" panose="02000503020000020003" pitchFamily="2" charset="0"/>
                  </a:rPr>
                  <a:t>Standard F-test – invalid =&gt; Wald test is used instead to test joint significance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venir Book" panose="02000503020000020003" pitchFamily="2" charset="0"/>
                  </a:rPr>
                  <a:t>	Part 2 (robustness check):</a:t>
                </a:r>
              </a:p>
              <a:p>
                <a:r>
                  <a:rPr lang="en-US" sz="2100" dirty="0">
                    <a:latin typeface="Avenir Book" panose="02000503020000020003" pitchFamily="2" charset="0"/>
                  </a:rPr>
                  <a:t>1000 random divisions into train and test samples</a:t>
                </a:r>
              </a:p>
              <a:p>
                <a:r>
                  <a:rPr lang="en-US" sz="2100" dirty="0">
                    <a:latin typeface="Avenir Book" panose="02000503020000020003" pitchFamily="2" charset="0"/>
                  </a:rPr>
                  <a:t>For each iteration (random division):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Avenir Book" panose="02000503020000020003" pitchFamily="2" charset="0"/>
                  </a:rPr>
                  <a:t>Train model 1 on subsample 1, model 2 on subsample 2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100" dirty="0">
                    <a:latin typeface="Avenir Book" panose="02000503020000020003" pitchFamily="2" charset="0"/>
                  </a:rPr>
                  <a:t> Obtain prediction errors (model 2 fit on subsample 1, model 1 fit on subsample 2)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100" dirty="0">
                    <a:latin typeface="Avenir Book" panose="02000503020000020003" pitchFamily="2" charset="0"/>
                  </a:rPr>
                  <a:t> Test equality of PE mean to zero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100" dirty="0">
                    <a:latin typeface="Avenir Book" panose="02000503020000020003" pitchFamily="2" charset="0"/>
                  </a:rPr>
                  <a:t> Obtain p-values of each test (Full procedure in </a:t>
                </a:r>
                <a:r>
                  <a:rPr lang="en-US" sz="2100" b="1" dirty="0">
                    <a:latin typeface="Avenir Book" panose="02000503020000020003" pitchFamily="2" charset="0"/>
                  </a:rPr>
                  <a:t>Appendix</a:t>
                </a:r>
                <a:r>
                  <a:rPr lang="en-US" sz="2100" dirty="0">
                    <a:latin typeface="Avenir Book" panose="02000503020000020003" pitchFamily="2" charset="0"/>
                  </a:rPr>
                  <a:t>)</a:t>
                </a:r>
              </a:p>
              <a:p>
                <a:r>
                  <a:rPr lang="en-US" sz="2100" dirty="0">
                    <a:latin typeface="Avenir Book" panose="02000503020000020003" pitchFamily="2" charset="0"/>
                  </a:rPr>
                  <a:t>Having 2000 p-values,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r>
                  <a:rPr lang="en-US" sz="2100" dirty="0">
                    <a:latin typeface="Avenir Book" panose="02000503020000020003" pitchFamily="2" charset="0"/>
                  </a:rPr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endParaRPr lang="en-US" sz="21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92043"/>
                <a:ext cx="11125199" cy="4830337"/>
              </a:xfrm>
              <a:blipFill>
                <a:blip r:embed="rId2"/>
                <a:stretch>
                  <a:fillRect l="-685" t="-2094" r="-2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Dataset &amp;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62074"/>
                <a:ext cx="11125199" cy="459267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venir Book" panose="02000503020000020003" pitchFamily="2" charset="0"/>
                  </a:rPr>
                  <a:t>Fundamental data about every ATP match in 2021 and 2022 (up to date) – taken from </a:t>
                </a:r>
                <a:r>
                  <a:rPr lang="en-US" sz="2400" dirty="0" err="1">
                    <a:latin typeface="Avenir Book" panose="02000503020000020003" pitchFamily="2" charset="0"/>
                  </a:rPr>
                  <a:t>github.com</a:t>
                </a:r>
                <a:r>
                  <a:rPr lang="en-US" sz="2400" dirty="0">
                    <a:latin typeface="Avenir Book" panose="02000503020000020003" pitchFamily="2" charset="0"/>
                  </a:rPr>
                  <a:t> (Jeff </a:t>
                </a:r>
                <a:r>
                  <a:rPr lang="en-US" sz="2400" dirty="0" err="1">
                    <a:latin typeface="Avenir Book" panose="02000503020000020003" pitchFamily="2" charset="0"/>
                  </a:rPr>
                  <a:t>Sackmann</a:t>
                </a:r>
                <a:r>
                  <a:rPr lang="en-US" sz="2400" dirty="0">
                    <a:latin typeface="Avenir Book" panose="02000503020000020003" pitchFamily="2" charset="0"/>
                  </a:rPr>
                  <a:t>)</a:t>
                </a:r>
              </a:p>
              <a:p>
                <a:r>
                  <a:rPr lang="en-US" sz="2400" dirty="0">
                    <a:latin typeface="Avenir Book" panose="02000503020000020003" pitchFamily="2" charset="0"/>
                  </a:rPr>
                  <a:t>Data – refined, 3495 observations left</a:t>
                </a:r>
              </a:p>
              <a:p>
                <a:r>
                  <a:rPr lang="en-US" sz="2400" dirty="0">
                    <a:latin typeface="Avenir Book" panose="02000503020000020003" pitchFamily="2" charset="0"/>
                  </a:rPr>
                  <a:t>15 explanatory variables, extracted from raw data</a:t>
                </a:r>
              </a:p>
              <a:p>
                <a:r>
                  <a:rPr lang="en-US" sz="2400" dirty="0">
                    <a:latin typeface="Avenir Book" panose="02000503020000020003" pitchFamily="2" charset="0"/>
                  </a:rPr>
                  <a:t>Odds were taken from </a:t>
                </a:r>
                <a:r>
                  <a:rPr lang="en-US" sz="2400" dirty="0" err="1">
                    <a:latin typeface="Avenir Book" panose="02000503020000020003" pitchFamily="2" charset="0"/>
                  </a:rPr>
                  <a:t>oddsportal.com</a:t>
                </a:r>
                <a:r>
                  <a:rPr lang="en-US" sz="2400" dirty="0">
                    <a:latin typeface="Avenir Book" panose="02000503020000020003" pitchFamily="2" charset="0"/>
                  </a:rPr>
                  <a:t> (immediate pre-match odds,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)</a:t>
                </a:r>
              </a:p>
              <a:p>
                <a:r>
                  <a:rPr lang="en-US" sz="2400" dirty="0">
                    <a:latin typeface="Avenir Book" panose="02000503020000020003" pitchFamily="2" charset="0"/>
                  </a:rPr>
                  <a:t>List of important explanatory variables includes </a:t>
                </a:r>
                <a:r>
                  <a:rPr lang="en-US" sz="2400" i="1" dirty="0">
                    <a:latin typeface="Avenir Book" panose="02000503020000020003" pitchFamily="2" charset="0"/>
                  </a:rPr>
                  <a:t>rank points, ranks, form*, tiredness*, age, tournament level, round number, entry status*, home advantage*</a:t>
                </a:r>
                <a:r>
                  <a:rPr lang="en-US" sz="2400" dirty="0">
                    <a:latin typeface="Avenir Book" panose="02000503020000020003" pitchFamily="2" charset="0"/>
                  </a:rPr>
                  <a:t> and others.</a:t>
                </a:r>
              </a:p>
              <a:p>
                <a:r>
                  <a:rPr lang="en-US" sz="2400" dirty="0">
                    <a:latin typeface="Avenir Book" panose="02000503020000020003" pitchFamily="2" charset="0"/>
                  </a:rPr>
                  <a:t>Odds-implied probabilities (</a:t>
                </a:r>
                <a:r>
                  <a:rPr lang="en-US" sz="2400" b="1" dirty="0">
                    <a:latin typeface="Avenir Book" panose="02000503020000020003" pitchFamily="2" charset="0"/>
                  </a:rPr>
                  <a:t>Appendix</a:t>
                </a:r>
                <a:r>
                  <a:rPr lang="en-US" sz="2400" dirty="0">
                    <a:latin typeface="Avenir Book" panose="02000503020000020003" pitchFamily="2" charset="0"/>
                  </a:rPr>
                  <a:t>) taken as explanatory</a:t>
                </a:r>
              </a:p>
              <a:p>
                <a:r>
                  <a:rPr lang="en-US" sz="2400" dirty="0">
                    <a:latin typeface="Avenir Book" panose="02000503020000020003" pitchFamily="2" charset="0"/>
                  </a:rPr>
                  <a:t>Differences were taken, model was fit on differences between 2 players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8105F-24AB-A784-42CA-F873C158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62074"/>
                <a:ext cx="11125199" cy="4592677"/>
              </a:xfrm>
              <a:blipFill>
                <a:blip r:embed="rId2"/>
                <a:stretch>
                  <a:fillRect l="-799" t="-19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3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52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Estimation results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45BCABCE-62DA-08CB-BE78-CE22F914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02" y="1044487"/>
            <a:ext cx="5457903" cy="40934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49DB6-37A5-40E3-1141-8A5E5E7FF824}"/>
              </a:ext>
            </a:extLst>
          </p:cNvPr>
          <p:cNvSpPr txBox="1"/>
          <p:nvPr/>
        </p:nvSpPr>
        <p:spPr>
          <a:xfrm>
            <a:off x="838200" y="1044488"/>
            <a:ext cx="484892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Odds-implied probability of win increase is associated with (keeping others fixed):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Higher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Higher rank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Better 2-month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Lower level of tiredness within tournament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Higher deviation from average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Home 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Higher entry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Higher tournament level (with higher round within tournament offsetting the effect)</a:t>
            </a:r>
          </a:p>
          <a:p>
            <a:endParaRPr lang="en-US" sz="2000" dirty="0">
              <a:highlight>
                <a:srgbClr val="FFFFFF"/>
              </a:highlight>
              <a:latin typeface="Avenir Book" panose="02000503020000020003" pitchFamily="2" charset="0"/>
              <a:sym typeface="Georgia"/>
            </a:endParaRPr>
          </a:p>
          <a:p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sym typeface="Georgia"/>
              </a:rPr>
              <a:t>Model is jointly significant at 0.1% level</a:t>
            </a:r>
          </a:p>
          <a:p>
            <a:r>
              <a:rPr lang="en-US" sz="2000" dirty="0">
                <a:highlight>
                  <a:srgbClr val="FFFFFF"/>
                </a:highlight>
                <a:latin typeface="Avenir Book" panose="02000503020000020003" pitchFamily="2" charset="0"/>
                <a:sym typeface="Georgia"/>
              </a:rPr>
              <a:t>(Wald test)</a:t>
            </a:r>
          </a:p>
        </p:txBody>
      </p:sp>
    </p:spTree>
    <p:extLst>
      <p:ext uri="{BB962C8B-B14F-4D97-AF65-F5344CB8AC3E}">
        <p14:creationId xmlns:p14="http://schemas.microsoft.com/office/powerpoint/2010/main" val="31280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72-09DA-0D48-65C9-7ACD1CA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IL" sz="2800" b="1" dirty="0">
                <a:latin typeface="Avenir Next Heavy" panose="020B0503020202020204" pitchFamily="34" charset="0"/>
              </a:rPr>
              <a:t>Robustness check (w/ corrections [*])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105F-24AB-A784-42CA-F873C158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4637"/>
            <a:ext cx="11125199" cy="36629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*Multicollinearity was not detected (</a:t>
            </a:r>
            <a:r>
              <a:rPr lang="en-US" sz="2400" b="1" dirty="0">
                <a:latin typeface="Avenir Book" panose="02000503020000020003" pitchFamily="2" charset="0"/>
              </a:rPr>
              <a:t>Appendix</a:t>
            </a:r>
            <a:r>
              <a:rPr lang="en-US" sz="2400" dirty="0">
                <a:latin typeface="Avenir Book" panose="02000503020000020003" pitchFamily="2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Heteroskedasticity was detected and accounted for (</a:t>
            </a:r>
            <a:r>
              <a:rPr lang="en-US" sz="2400" b="1" dirty="0">
                <a:latin typeface="Avenir Book" panose="02000503020000020003" pitchFamily="2" charset="0"/>
              </a:rPr>
              <a:t>Appendix</a:t>
            </a:r>
            <a:r>
              <a:rPr lang="en-US" sz="2400" dirty="0">
                <a:latin typeface="Avenir Book" panose="02000503020000020003" pitchFamily="2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Model performs well on out-of-sample data based on p-value test (</a:t>
            </a:r>
            <a:r>
              <a:rPr lang="en-US" sz="2400" b="1" dirty="0">
                <a:latin typeface="Avenir Book" panose="02000503020000020003" pitchFamily="2" charset="0"/>
              </a:rPr>
              <a:t>Appendix</a:t>
            </a:r>
            <a:r>
              <a:rPr lang="en-US" sz="2400" dirty="0">
                <a:latin typeface="Avenir Book" panose="02000503020000020003" pitchFamily="2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*Model performs well on out-of-sample data based on RMSE and MAE benchmarks (</a:t>
            </a:r>
            <a:r>
              <a:rPr lang="en-US" sz="2400" b="1" dirty="0">
                <a:latin typeface="Avenir Book" panose="02000503020000020003" pitchFamily="2" charset="0"/>
              </a:rPr>
              <a:t>Appendix</a:t>
            </a:r>
            <a:r>
              <a:rPr lang="en-US" sz="2400" dirty="0">
                <a:latin typeface="Avenir Book" panose="02000503020000020003" pitchFamily="2" charset="0"/>
              </a:rPr>
              <a:t>) </a:t>
            </a:r>
            <a:r>
              <a:rPr lang="en-IL" sz="2400" dirty="0">
                <a:latin typeface="Avenir Book" panose="02000503020000020003" pitchFamily="2" charset="0"/>
              </a:rPr>
              <a:t>[0.1939, 0.2076]; [0.1534, 0.1648]</a:t>
            </a:r>
            <a:endParaRPr lang="en-US" sz="2400" dirty="0"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Existence of omitted variables is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5E1-5954-F477-6AE9-257F693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209076" y="1518345"/>
            <a:ext cx="1728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venir Medium" panose="02000503020000020003" pitchFamily="2" charset="0"/>
                <a:ea typeface="Georgia"/>
                <a:cs typeface="Georgia"/>
                <a:sym typeface="Georgia"/>
              </a:rPr>
              <a:t>Outcomes:</a:t>
            </a:r>
            <a:endParaRPr sz="2400" b="1" dirty="0">
              <a:solidFill>
                <a:srgbClr val="0070C0"/>
              </a:solidFill>
              <a:latin typeface="Avenir Medium" panose="02000503020000020003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370756" y="1373686"/>
            <a:ext cx="7612167" cy="238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Very strong statistical evidence that several factors influence odds-implied probabilities individually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Strong statistical evidence that the model performs well in describing and predicting odds-implied probabilities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Model explains approximately </a:t>
            </a:r>
            <a:r>
              <a:rPr lang="en-US" sz="2100" b="1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59.89%</a:t>
            </a:r>
            <a:r>
              <a:rPr lang="en-US" sz="2100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 of variation in odds-implied probabilities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Betting odds reflect the available information to an extent</a:t>
            </a:r>
            <a:endParaRPr sz="2100" dirty="0">
              <a:latin typeface="Avenir Book" panose="02000503020000020003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989735" y="4161262"/>
            <a:ext cx="2167122" cy="120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  <a:latin typeface="Avenir Medium" panose="02000503020000020003" pitchFamily="2" charset="0"/>
                <a:ea typeface="Georgia"/>
                <a:cs typeface="Georgia"/>
                <a:sym typeface="Georgia"/>
              </a:rPr>
              <a:t>Further research directions: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B2F164-28F5-F5AD-3682-BAEC251972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2800" b="1" dirty="0">
                <a:latin typeface="Avenir Next Heavy" panose="020B0503020202020204" pitchFamily="34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F8A4-1DA5-4BD8-3FF2-47EFC9B4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  <p:sp>
        <p:nvSpPr>
          <p:cNvPr id="15" name="Shape 94">
            <a:extLst>
              <a:ext uri="{FF2B5EF4-FFF2-40B4-BE49-F238E27FC236}">
                <a16:creationId xmlns:a16="http://schemas.microsoft.com/office/drawing/2014/main" id="{EB6549B4-70B6-23E8-A8B8-48168C290F06}"/>
              </a:ext>
            </a:extLst>
          </p:cNvPr>
          <p:cNvSpPr txBox="1"/>
          <p:nvPr/>
        </p:nvSpPr>
        <p:spPr>
          <a:xfrm>
            <a:off x="3370757" y="4084686"/>
            <a:ext cx="7831508" cy="1767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Searching for more complex factors (possible omitted variables)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Testing model performance on older data (consistency of bettors’ behavior over time)</a:t>
            </a:r>
          </a:p>
          <a:p>
            <a:pPr marL="285750" indent="-285750">
              <a:buClr>
                <a:srgbClr val="000000"/>
              </a:buClr>
              <a:buSzPts val="2000"/>
              <a:buFont typeface="Georgia"/>
              <a:buChar char="▪"/>
            </a:pPr>
            <a:r>
              <a:rPr lang="en-US" sz="2100" dirty="0">
                <a:highlight>
                  <a:srgbClr val="FFFFFF"/>
                </a:highlight>
                <a:latin typeface="Avenir Book" panose="02000503020000020003" pitchFamily="2" charset="0"/>
                <a:ea typeface="Georgia"/>
                <a:cs typeface="Georgia"/>
                <a:sym typeface="Georgia"/>
              </a:rPr>
              <a:t>Relating the results with match forecasting ability</a:t>
            </a:r>
          </a:p>
        </p:txBody>
      </p:sp>
    </p:spTree>
    <p:extLst>
      <p:ext uri="{BB962C8B-B14F-4D97-AF65-F5344CB8AC3E}">
        <p14:creationId xmlns:p14="http://schemas.microsoft.com/office/powerpoint/2010/main" val="13727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6110</TotalTime>
  <Words>1161</Words>
  <Application>Microsoft Macintosh PowerPoint</Application>
  <PresentationFormat>Widescreen</PresentationFormat>
  <Paragraphs>146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Avenir Book</vt:lpstr>
      <vt:lpstr>Avenir Medium</vt:lpstr>
      <vt:lpstr>Avenir Next Heavy</vt:lpstr>
      <vt:lpstr>Calibri</vt:lpstr>
      <vt:lpstr>Calibri Light</vt:lpstr>
      <vt:lpstr>Cambria Math</vt:lpstr>
      <vt:lpstr>Georgia</vt:lpstr>
      <vt:lpstr>Office Theme</vt:lpstr>
      <vt:lpstr>ATP Tennis Betting Market Efficiency</vt:lpstr>
      <vt:lpstr>Structure</vt:lpstr>
      <vt:lpstr>Introduction (I)</vt:lpstr>
      <vt:lpstr>PowerPoint Presentation</vt:lpstr>
      <vt:lpstr>Theoretical Framework &amp; Model</vt:lpstr>
      <vt:lpstr>Dataset &amp; Variables</vt:lpstr>
      <vt:lpstr>Estimation results</vt:lpstr>
      <vt:lpstr>Robustness check (w/ corrections [*])</vt:lpstr>
      <vt:lpstr>PowerPoint Presentation</vt:lpstr>
      <vt:lpstr>Practical implications</vt:lpstr>
      <vt:lpstr>PowerPoint Presentation</vt:lpstr>
      <vt:lpstr>Appendix (1/5)</vt:lpstr>
      <vt:lpstr>Appendix (2/5)</vt:lpstr>
      <vt:lpstr>Appendix (3/5)</vt:lpstr>
      <vt:lpstr>Appendix (4/5)</vt:lpstr>
      <vt:lpstr>Appendix (5/5)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Tennis Betting Market Efficiency</dc:title>
  <dc:creator>Геннадий Л</dc:creator>
  <cp:lastModifiedBy>Геннадий Л</cp:lastModifiedBy>
  <cp:revision>28</cp:revision>
  <dcterms:created xsi:type="dcterms:W3CDTF">2022-03-14T16:58:34Z</dcterms:created>
  <dcterms:modified xsi:type="dcterms:W3CDTF">2022-06-21T09:46:08Z</dcterms:modified>
</cp:coreProperties>
</file>