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>
        <p:scale>
          <a:sx n="75" d="100"/>
          <a:sy n="75" d="100"/>
        </p:scale>
        <p:origin x="342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7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2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06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70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61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56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50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2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09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7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6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7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E114-8DD0-4AD7-99A0-7A17ABB21305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E5432-C4AA-4FBA-8114-0BFAA86F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2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6884895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EVAL-AD5940 BIOZ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903" y="4159041"/>
            <a:ext cx="9970169" cy="2566611"/>
          </a:xfrm>
        </p:spPr>
        <p:txBody>
          <a:bodyPr anchor="t">
            <a:noAutofit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L’obbiettivo del progetto è quello di sviluppare un dispositivo in grado di misurare la biodisponibilità nel sito dell</a:t>
            </a:r>
            <a:r>
              <a:rPr lang="it-IT" sz="1500" dirty="0"/>
              <a:t>’ insulina iniettata.</a:t>
            </a:r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Device fornisce un Evaluation Kit ad alta precisione e ultra low power in grado di misurare con precisione la risposta alla corrente, tensione ed impedenza, l’EVAL-AD5940 BIOZ.</a:t>
            </a:r>
          </a:p>
          <a:p>
            <a:endParaRPr lang="it-IT" sz="1500" dirty="0"/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Suddetta Board è composta dall</a:t>
            </a:r>
            <a:r>
              <a:rPr lang="it-IT" sz="1500" dirty="0"/>
              <a:t>’AD5940 ed il chip AD8233 usato per le misure ECG, è sviluppata sul </a:t>
            </a:r>
            <a:r>
              <a:rPr lang="it-IT" sz="1500" dirty="0" err="1"/>
              <a:t>form</a:t>
            </a:r>
            <a:r>
              <a:rPr lang="it-IT" sz="1500" dirty="0"/>
              <a:t> </a:t>
            </a:r>
            <a:r>
              <a:rPr lang="it-IT" sz="1500" dirty="0" err="1"/>
              <a:t>factor</a:t>
            </a:r>
            <a:r>
              <a:rPr lang="it-IT" sz="1500" dirty="0"/>
              <a:t> dell’Arduino Uno ed è installata al di sopra dell’EVAL-ADICUP3029. Possiede tutte le componenti necessarie per le misurazioni di ECG, EDA e BIA.</a:t>
            </a:r>
          </a:p>
          <a:p>
            <a:r>
              <a:rPr lang="it-IT" sz="1500" dirty="0"/>
              <a:t>Questa scheda può interfacciarsi direttamente con degli ECG cables oppure all’AD5940 Z test board.</a:t>
            </a:r>
          </a:p>
        </p:txBody>
      </p:sp>
      <p:pic>
        <p:nvPicPr>
          <p:cNvPr id="1032" name="Picture 8" descr="EVAL-AD5940BIOZ Evaluation Board | Analog Devices">
            <a:extLst>
              <a:ext uri="{FF2B5EF4-FFF2-40B4-BE49-F238E27FC236}">
                <a16:creationId xmlns:a16="http://schemas.microsoft.com/office/drawing/2014/main" id="{6E10DB16-11D7-453D-9D5D-CEA92741D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3" y="1219923"/>
            <a:ext cx="4239189" cy="26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EVAL-AD5940BIOZ">
            <a:extLst>
              <a:ext uri="{FF2B5EF4-FFF2-40B4-BE49-F238E27FC236}">
                <a16:creationId xmlns:a16="http://schemas.microsoft.com/office/drawing/2014/main" id="{4BF32A1D-0274-46FC-8ACD-C15764AB7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375" b="63750" l="1250" r="53125">
                        <a14:foregroundMark x1="5156" y1="41094" x2="5156" y2="41094"/>
                        <a14:foregroundMark x1="4844" y1="44688" x2="13906" y2="51719"/>
                        <a14:foregroundMark x1="13906" y1="51719" x2="26563" y2="56094"/>
                        <a14:foregroundMark x1="26563" y1="56094" x2="43594" y2="55781"/>
                        <a14:foregroundMark x1="43594" y1="55781" x2="38906" y2="46250"/>
                        <a14:foregroundMark x1="38906" y1="46250" x2="14688" y2="37031"/>
                        <a14:foregroundMark x1="14688" y1="37031" x2="5781" y2="30938"/>
                        <a14:foregroundMark x1="5781" y1="30938" x2="7969" y2="31719"/>
                        <a14:foregroundMark x1="36875" y1="52500" x2="45469" y2="59219"/>
                        <a14:foregroundMark x1="45469" y1="59219" x2="10625" y2="61250"/>
                        <a14:foregroundMark x1="10625" y1="61250" x2="5625" y2="47813"/>
                        <a14:foregroundMark x1="5625" y1="47813" x2="13750" y2="58750"/>
                        <a14:foregroundMark x1="13750" y1="58750" x2="3281" y2="43438"/>
                        <a14:foregroundMark x1="3281" y1="43438" x2="27031" y2="47813"/>
                        <a14:foregroundMark x1="27031" y1="47813" x2="13594" y2="34688"/>
                        <a14:foregroundMark x1="13594" y1="34688" x2="5313" y2="42656"/>
                        <a14:foregroundMark x1="5313" y1="42656" x2="18438" y2="54063"/>
                        <a14:foregroundMark x1="18438" y1="54063" x2="6875" y2="54531"/>
                        <a14:foregroundMark x1="6875" y1="54531" x2="29375" y2="65469"/>
                        <a14:foregroundMark x1="29375" y1="65469" x2="31563" y2="55313"/>
                        <a14:foregroundMark x1="31563" y1="55313" x2="39219" y2="44375"/>
                        <a14:foregroundMark x1="39219" y1="44375" x2="49844" y2="50313"/>
                        <a14:foregroundMark x1="49844" y1="50313" x2="53125" y2="58438"/>
                        <a14:foregroundMark x1="32656" y1="62969" x2="27656" y2="63750"/>
                        <a14:foregroundMark x1="32188" y1="62344" x2="32188" y2="62344"/>
                        <a14:foregroundMark x1="9844" y1="42813" x2="9844" y2="42813"/>
                        <a14:foregroundMark x1="10625" y1="40781" x2="13281" y2="40781"/>
                        <a14:foregroundMark x1="18438" y1="50000" x2="18438" y2="50000"/>
                        <a14:foregroundMark x1="27031" y1="37344" x2="27031" y2="37344"/>
                        <a14:foregroundMark x1="6563" y1="34219" x2="1250" y2="46094"/>
                        <a14:foregroundMark x1="1250" y1="46094" x2="4531" y2="53125"/>
                        <a14:foregroundMark x1="5781" y1="55781" x2="5781" y2="55781"/>
                        <a14:foregroundMark x1="4688" y1="54219" x2="3594" y2="53125"/>
                        <a14:foregroundMark x1="18125" y1="61719" x2="25156" y2="63594"/>
                        <a14:foregroundMark x1="17813" y1="61719" x2="17813" y2="61719"/>
                        <a14:foregroundMark x1="45469" y1="57031" x2="48594" y2="59219"/>
                        <a14:foregroundMark x1="36094" y1="43906" x2="29063" y2="34375"/>
                        <a14:foregroundMark x1="29063" y1="34375" x2="17500" y2="30312"/>
                        <a14:foregroundMark x1="17500" y1="30312" x2="11094" y2="31875"/>
                        <a14:foregroundMark x1="18125" y1="29375" x2="26719" y2="3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089" r="44491" b="34809"/>
          <a:stretch/>
        </p:blipFill>
        <p:spPr bwMode="auto">
          <a:xfrm>
            <a:off x="8273048" y="2560585"/>
            <a:ext cx="1821507" cy="11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37" y="204537"/>
            <a:ext cx="7257465" cy="1275347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EVAL-ADICUP3029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268" y="4067905"/>
            <a:ext cx="8915399" cy="2585558"/>
          </a:xfrm>
        </p:spPr>
        <p:txBody>
          <a:bodyPr>
            <a:normAutofit/>
          </a:bodyPr>
          <a:lstStyle/>
          <a:p>
            <a:r>
              <a:rPr lang="it-IT" sz="1500" dirty="0"/>
              <a:t>L’EVAL – ADCUP3029 è un ultra low power </a:t>
            </a:r>
            <a:r>
              <a:rPr lang="it-IT" sz="1500" dirty="0" err="1"/>
              <a:t>microcontroller</a:t>
            </a:r>
            <a:r>
              <a:rPr lang="it-IT" sz="1500" dirty="0"/>
              <a:t> system che integra sistemi di controllo, processo e connettività. L’ MCU è basato sul processore ARM Cortex-M3 e comprende periferiche digitali (SPI, UART, BLE …), embedded SRAM,  memoria flash ed un sistema </a:t>
            </a:r>
            <a:r>
              <a:rPr lang="it-IT" sz="1500" dirty="0" err="1"/>
              <a:t>analog</a:t>
            </a:r>
            <a:r>
              <a:rPr lang="it-IT" sz="1500" dirty="0"/>
              <a:t>-to-digital </a:t>
            </a:r>
            <a:r>
              <a:rPr lang="it-IT" sz="1500" dirty="0" err="1"/>
              <a:t>converter</a:t>
            </a:r>
            <a:r>
              <a:rPr lang="it-IT" sz="1500" dirty="0"/>
              <a:t> (ADC).</a:t>
            </a:r>
          </a:p>
          <a:p>
            <a:endParaRPr lang="it-IT" sz="1500" dirty="0"/>
          </a:p>
          <a:p>
            <a:r>
              <a:rPr lang="it-IT" sz="1500" dirty="0"/>
              <a:t>Tale board rappresenta il Master dell’ Evaluation Kit incaricato del trasferimento (</a:t>
            </a:r>
            <a:r>
              <a:rPr lang="it-IT" sz="1500" dirty="0" err="1"/>
              <a:t>wire</a:t>
            </a:r>
            <a:r>
              <a:rPr lang="it-IT" sz="1500" dirty="0"/>
              <a:t>/wireless) e la manipolazione dei dati acquisiti attraverso lo Slave in comunicazione con il Protocollo SPI che ne permette la configurazione tramite gli Arduino Uno </a:t>
            </a:r>
            <a:r>
              <a:rPr lang="it-IT" sz="1500" dirty="0" err="1"/>
              <a:t>Connectors</a:t>
            </a:r>
            <a:endParaRPr lang="it-IT" sz="1500" dirty="0"/>
          </a:p>
        </p:txBody>
      </p:sp>
      <p:pic>
        <p:nvPicPr>
          <p:cNvPr id="2050" name="Picture 2" descr="EVAL-ADICUP3029 Analog Devices Inc. | Schede di sviluppo, kit,  programmatori | DigiKey">
            <a:extLst>
              <a:ext uri="{FF2B5EF4-FFF2-40B4-BE49-F238E27FC236}">
                <a16:creationId xmlns:a16="http://schemas.microsoft.com/office/drawing/2014/main" id="{D1163073-FF87-4325-ABB8-6D981B15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69" r="94688">
                        <a14:foregroundMark x1="12031" y1="41875" x2="90000" y2="54688"/>
                        <a14:foregroundMark x1="90000" y1="54688" x2="89375" y2="60156"/>
                        <a14:foregroundMark x1="12500" y1="43281" x2="13281" y2="41563"/>
                        <a14:foregroundMark x1="9844" y1="40938" x2="9844" y2="40938"/>
                        <a14:foregroundMark x1="5156" y1="40000" x2="5156" y2="40000"/>
                        <a14:foregroundMark x1="5156" y1="41719" x2="5156" y2="41719"/>
                        <a14:foregroundMark x1="94688" y1="52656" x2="94688" y2="52656"/>
                        <a14:foregroundMark x1="12188" y1="35625" x2="12188" y2="35625"/>
                        <a14:foregroundMark x1="12812" y1="36719" x2="12812" y2="36719"/>
                        <a14:foregroundMark x1="10625" y1="36250" x2="10625" y2="36250"/>
                        <a14:foregroundMark x1="12656" y1="34844" x2="12656" y2="34844"/>
                        <a14:foregroundMark x1="3594" y1="46719" x2="3594" y2="46719"/>
                        <a14:foregroundMark x1="2969" y1="39688" x2="2969" y2="39688"/>
                        <a14:foregroundMark x1="14063" y1="34844" x2="14063" y2="34844"/>
                        <a14:foregroundMark x1="40000" y1="30781" x2="40000" y2="30781"/>
                        <a14:foregroundMark x1="40469" y1="32188" x2="40469" y2="32188"/>
                        <a14:foregroundMark x1="43750" y1="32344" x2="39844" y2="31563"/>
                        <a14:foregroundMark x1="39531" y1="30156" x2="39531" y2="28750"/>
                        <a14:foregroundMark x1="44219" y1="30781" x2="40938" y2="29375"/>
                        <a14:foregroundMark x1="44688" y1="30781" x2="40156" y2="28281"/>
                        <a14:foregroundMark x1="44063" y1="29688" x2="44063" y2="29688"/>
                        <a14:foregroundMark x1="44531" y1="29688" x2="44531" y2="29688"/>
                        <a14:foregroundMark x1="43438" y1="29219" x2="43438" y2="29219"/>
                        <a14:foregroundMark x1="42500" y1="28906" x2="42500" y2="28906"/>
                        <a14:foregroundMark x1="41875" y1="28594" x2="41875" y2="28594"/>
                        <a14:foregroundMark x1="41094" y1="28125" x2="41094" y2="28125"/>
                        <a14:foregroundMark x1="40625" y1="27969" x2="40625" y2="27969"/>
                        <a14:foregroundMark x1="45469" y1="29375" x2="45469" y2="29375"/>
                        <a14:foregroundMark x1="45313" y1="28906" x2="45313" y2="28906"/>
                        <a14:foregroundMark x1="43750" y1="28438" x2="43750" y2="28438"/>
                        <a14:foregroundMark x1="45000" y1="28438" x2="45000" y2="28438"/>
                        <a14:foregroundMark x1="42969" y1="27969" x2="42969" y2="27969"/>
                        <a14:foregroundMark x1="42188" y1="27500" x2="42188" y2="27500"/>
                        <a14:backgroundMark x1="22344" y1="47656" x2="22344" y2="47656"/>
                        <a14:backgroundMark x1="34531" y1="34688" x2="34531" y2="3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16" y="545216"/>
            <a:ext cx="3579184" cy="35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775B255-61C3-487C-88E1-5D3BB9C3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67" y="1479883"/>
            <a:ext cx="4875485" cy="199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6884895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Z Test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903" y="4601029"/>
            <a:ext cx="9970169" cy="2124623"/>
          </a:xfrm>
        </p:spPr>
        <p:txBody>
          <a:bodyPr anchor="t">
            <a:normAutofit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 AD5940 Z test board è composta da una rete di Resistori, Capacitori e Switch specifici per testare e verificare le misure.</a:t>
            </a:r>
            <a:r>
              <a:rPr lang="it-IT" sz="1500" dirty="0"/>
              <a:t> Può modellare un vasto range di impedenze del corpo e della cute connettendosi al Kit tramite connettore USB</a:t>
            </a:r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AN-1557: Implementing the AD5940 and AD8233 in a Full Bioelectric System |  Analog Devices">
            <a:extLst>
              <a:ext uri="{FF2B5EF4-FFF2-40B4-BE49-F238E27FC236}">
                <a16:creationId xmlns:a16="http://schemas.microsoft.com/office/drawing/2014/main" id="{E259E3FC-C89D-42B1-BCBC-EDB2C6A3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6" b="90710" l="9091" r="89455">
                        <a14:foregroundMark x1="84727" y1="16940" x2="84727" y2="16940"/>
                        <a14:foregroundMark x1="86182" y1="13661" x2="86182" y2="13661"/>
                        <a14:foregroundMark x1="76727" y1="10383" x2="76727" y2="10383"/>
                        <a14:foregroundMark x1="47636" y1="7104" x2="47636" y2="7104"/>
                        <a14:foregroundMark x1="49455" y1="2732" x2="49455" y2="2732"/>
                        <a14:foregroundMark x1="68364" y1="84699" x2="68364" y2="84699"/>
                        <a14:foregroundMark x1="68364" y1="83060" x2="68364" y2="83060"/>
                        <a14:foregroundMark x1="9091" y1="90710" x2="9091" y2="90710"/>
                        <a14:foregroundMark x1="10545" y1="13661" x2="10545" y2="13661"/>
                        <a14:foregroundMark x1="31273" y1="10383" x2="31273" y2="10383"/>
                        <a14:foregroundMark x1="18545" y1="10929" x2="18545" y2="10929"/>
                        <a14:foregroundMark x1="42182" y1="8743" x2="42182" y2="8743"/>
                        <a14:backgroundMark x1="40000" y1="3279" x2="40000" y2="3279"/>
                        <a14:backgroundMark x1="38182" y1="4372" x2="8000" y2="5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2228" y="1243013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8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0"/>
            <a:ext cx="6884895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903" y="4131251"/>
            <a:ext cx="9970169" cy="2594401"/>
          </a:xfrm>
        </p:spPr>
        <p:txBody>
          <a:bodyPr anchor="t">
            <a:normAutofit lnSpcReduction="10000"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L’AD5940 è una board ad alta precision</a:t>
            </a:r>
            <a:r>
              <a:rPr lang="it-IT" sz="1500" dirty="0"/>
              <a:t>e e low power progettata per applicazioni portatili basate su tecniche di misura elettrochimiche come quelle amperometriche, di tensione e d’impedenza.</a:t>
            </a:r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Essa consiste in due </a:t>
            </a:r>
            <a:r>
              <a:rPr lang="it-IT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excitation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loops ad alta precisione con un canale di misura comune che consente la misura dei sensori testati.</a:t>
            </a:r>
          </a:p>
          <a:p>
            <a:r>
              <a:rPr lang="it-IT" sz="1500" dirty="0"/>
              <a:t>Il primo loop consiste di un ultra low power dual outputs DAC ed un low power e low </a:t>
            </a:r>
            <a:r>
              <a:rPr lang="it-IT" sz="1500" dirty="0" err="1"/>
              <a:t>noise</a:t>
            </a:r>
            <a:r>
              <a:rPr lang="it-IT" sz="1500" dirty="0"/>
              <a:t> </a:t>
            </a:r>
            <a:r>
              <a:rPr lang="it-IT" sz="1500" dirty="0" err="1"/>
              <a:t>Potenziostato</a:t>
            </a:r>
            <a:r>
              <a:rPr lang="it-IT" sz="1500" dirty="0"/>
              <a:t>. Un output del ULDAC controlla l’input </a:t>
            </a:r>
            <a:r>
              <a:rPr lang="it-IT" sz="1500" dirty="0" err="1"/>
              <a:t>noninverting</a:t>
            </a:r>
            <a:r>
              <a:rPr lang="it-IT" sz="1500" dirty="0"/>
              <a:t> del </a:t>
            </a:r>
            <a:r>
              <a:rPr lang="it-IT" sz="1500" dirty="0" err="1"/>
              <a:t>potenziostato</a:t>
            </a:r>
            <a:r>
              <a:rPr lang="it-IT" sz="1500" dirty="0"/>
              <a:t> mentre l’altro si collega all’input </a:t>
            </a:r>
            <a:r>
              <a:rPr lang="it-IT" sz="1500" dirty="0" err="1"/>
              <a:t>noninverting</a:t>
            </a:r>
            <a:r>
              <a:rPr lang="it-IT" sz="1500" dirty="0"/>
              <a:t> dell’Amplificatore di Transimpedenza (TIA). Tale loop è capace di generare segnali dc fino a 200Hz</a:t>
            </a:r>
          </a:p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secondo loop consiste in un DAC 12-bit ad alta velocità capace di generare segnali con frequenza superiori a 200 KHz</a:t>
            </a: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AD5940 Datasheet and Product Info | Analog Devices">
            <a:extLst>
              <a:ext uri="{FF2B5EF4-FFF2-40B4-BE49-F238E27FC236}">
                <a16:creationId xmlns:a16="http://schemas.microsoft.com/office/drawing/2014/main" id="{EA0535D9-CEBB-447E-A0CB-CF200673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834598"/>
            <a:ext cx="4906670" cy="259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229472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FUNCTIONAL BLOC DIAGRAM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35357F-2770-4072-865C-85413F6E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862268"/>
            <a:ext cx="9377961" cy="51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14D59F9-E70F-4709-AC67-40F046D33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" b="1703"/>
          <a:stretch/>
        </p:blipFill>
        <p:spPr>
          <a:xfrm>
            <a:off x="2598056" y="1001445"/>
            <a:ext cx="7391997" cy="4500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4222085-E0D1-4469-A15E-2984F309F965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1229472" cy="149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High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Bandwidth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Loop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229472" cy="149664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AD5940 Low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Bandwidth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Loop</a:t>
            </a:r>
            <a:b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CE7486-005E-4F3D-8F6C-729C8B34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658" y="5675085"/>
            <a:ext cx="10010272" cy="890909"/>
          </a:xfrm>
        </p:spPr>
        <p:txBody>
          <a:bodyPr anchor="t">
            <a:normAutofit/>
          </a:bodyPr>
          <a:lstStyle/>
          <a:p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Tramite </a:t>
            </a:r>
            <a:r>
              <a:rPr lang="it-IT" sz="1500" dirty="0"/>
              <a:t>pilotaggio</a:t>
            </a:r>
            <a:r>
              <a:rPr lang="it-IT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degli switch sono possibili diverse configurazioni.</a:t>
            </a:r>
          </a:p>
          <a:p>
            <a:endParaRPr lang="it-IT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AB6232-B265-4AD0-81BD-DF1FA660C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85"/>
          <a:stretch/>
        </p:blipFill>
        <p:spPr>
          <a:xfrm>
            <a:off x="2740839" y="894608"/>
            <a:ext cx="671032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"/>
            <a:ext cx="11229472" cy="954338"/>
          </a:xfrm>
        </p:spPr>
        <p:txBody>
          <a:bodyPr anchor="b">
            <a:normAutofit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4-Wire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Bioimpedence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0E357A-A309-4C35-8271-803BC30D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715" y="1105265"/>
            <a:ext cx="10261599" cy="1126283"/>
          </a:xfrm>
        </p:spPr>
        <p:txBody>
          <a:bodyPr>
            <a:normAutofit lnSpcReduction="10000"/>
          </a:bodyPr>
          <a:lstStyle/>
          <a:p>
            <a:r>
              <a:rPr lang="it-IT" sz="1500" dirty="0"/>
              <a:t>Il calcolo dell’impedenza tramite l’utilizzo di configurazione </a:t>
            </a:r>
            <a:r>
              <a:rPr lang="it-IT" sz="1500" i="1" dirty="0"/>
              <a:t>4-wire </a:t>
            </a:r>
            <a:r>
              <a:rPr lang="it-IT" sz="1500" dirty="0"/>
              <a:t>utilizza una sorgente di tensione </a:t>
            </a:r>
            <a:r>
              <a:rPr lang="it-IT" sz="1500" i="1" dirty="0"/>
              <a:t>AC </a:t>
            </a:r>
            <a:r>
              <a:rPr lang="it-IT" sz="1500" dirty="0"/>
              <a:t>ad alta precisione per eccitare un sensore con tensione nota </a:t>
            </a:r>
            <a:r>
              <a:rPr lang="it-IT" sz="1500" i="1" dirty="0"/>
              <a:t>VAC. </a:t>
            </a:r>
            <a:r>
              <a:rPr lang="it-IT" sz="1500" dirty="0"/>
              <a:t>Contemporaneamente, al sensore viene applicata una tensione di modo comune.</a:t>
            </a:r>
          </a:p>
          <a:p>
            <a:r>
              <a:rPr lang="it-IT" sz="1500" dirty="0"/>
              <a:t>Per calcolare l’impedenza si misura la corrente </a:t>
            </a:r>
            <a:r>
              <a:rPr lang="it-IT" sz="1500" i="1" dirty="0"/>
              <a:t>I </a:t>
            </a:r>
            <a:r>
              <a:rPr lang="it-IT" sz="1500" dirty="0"/>
              <a:t>ed il voltaggio che l’attraversano utilizzando: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93EEDF-53F5-4AF7-A472-DA206DB7C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58"/>
          <a:stretch/>
        </p:blipFill>
        <p:spPr>
          <a:xfrm>
            <a:off x="5452253" y="2382474"/>
            <a:ext cx="1979371" cy="445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24537AD-D3BC-436F-8553-AFDCC4A7C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2"/>
          <a:stretch/>
        </p:blipFill>
        <p:spPr>
          <a:xfrm>
            <a:off x="7165472" y="3234250"/>
            <a:ext cx="4673600" cy="3074691"/>
          </a:xfrm>
          <a:prstGeom prst="rect">
            <a:avLst/>
          </a:prstGeom>
        </p:spPr>
      </p:pic>
      <p:sp>
        <p:nvSpPr>
          <p:cNvPr id="11" name="Sottotitolo 4">
            <a:extLst>
              <a:ext uri="{FF2B5EF4-FFF2-40B4-BE49-F238E27FC236}">
                <a16:creationId xmlns:a16="http://schemas.microsoft.com/office/drawing/2014/main" id="{ADDEE8CF-13DF-42AE-A4BF-6167F70439C4}"/>
              </a:ext>
            </a:extLst>
          </p:cNvPr>
          <p:cNvSpPr txBox="1">
            <a:spLocks/>
          </p:cNvSpPr>
          <p:nvPr/>
        </p:nvSpPr>
        <p:spPr>
          <a:xfrm>
            <a:off x="1741714" y="3234250"/>
            <a:ext cx="5283199" cy="307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500" dirty="0"/>
              <a:t>Nel mondo reale, gli strumenti medici devono essere conformi allo standard IEC 60601, che pone dei limiti in corrente e tensione che possono essere applicati al corpo umano. </a:t>
            </a:r>
            <a:r>
              <a:rPr lang="it-IT" sz="1500" dirty="0" err="1"/>
              <a:t>CISOi</a:t>
            </a:r>
            <a:r>
              <a:rPr lang="it-IT" sz="1500" dirty="0"/>
              <a:t> e RLIMIT sono dei capacitori isolanti e resistori che permettono di rientrare nei parametri dello standard. </a:t>
            </a:r>
            <a:r>
              <a:rPr lang="it-IT" sz="1500" dirty="0" err="1"/>
              <a:t>RACCESSi</a:t>
            </a:r>
            <a:r>
              <a:rPr lang="it-IT" sz="1500" dirty="0"/>
              <a:t> è la resistenza dell’elettrodo connesso all’impedenza da misurare. </a:t>
            </a:r>
          </a:p>
        </p:txBody>
      </p:sp>
    </p:spTree>
    <p:extLst>
      <p:ext uri="{BB962C8B-B14F-4D97-AF65-F5344CB8AC3E}">
        <p14:creationId xmlns:p14="http://schemas.microsoft.com/office/powerpoint/2010/main" val="420310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E1DC7-662C-49F2-93DD-CD411823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"/>
            <a:ext cx="11229472" cy="954338"/>
          </a:xfrm>
        </p:spPr>
        <p:txBody>
          <a:bodyPr anchor="b">
            <a:normAutofit/>
          </a:bodyPr>
          <a:lstStyle/>
          <a:p>
            <a:pPr algn="ctr"/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4-Wire </a:t>
            </a:r>
            <a:r>
              <a:rPr lang="it-IT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Bioimpedence</a:t>
            </a:r>
            <a:r>
              <a:rPr lang="it-IT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0E357A-A309-4C35-8271-803BC30D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971" y="1105265"/>
            <a:ext cx="10189029" cy="1126283"/>
          </a:xfrm>
        </p:spPr>
        <p:txBody>
          <a:bodyPr>
            <a:normAutofit/>
          </a:bodyPr>
          <a:lstStyle/>
          <a:p>
            <a:r>
              <a:rPr lang="it-IT" sz="1500" dirty="0"/>
              <a:t>Nel mondo reale, gli strumenti medici devono essere conformi allo standard IEC 60601, che pone dei limiti in corrente e tensione che possono essere applicati al corpo umano.</a:t>
            </a:r>
          </a:p>
        </p:txBody>
      </p:sp>
    </p:spTree>
    <p:extLst>
      <p:ext uri="{BB962C8B-B14F-4D97-AF65-F5344CB8AC3E}">
        <p14:creationId xmlns:p14="http://schemas.microsoft.com/office/powerpoint/2010/main" val="101643447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565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Filo</vt:lpstr>
      <vt:lpstr>EVAL-AD5940 BIOZ  </vt:lpstr>
      <vt:lpstr>EVAL-ADICUP3029 </vt:lpstr>
      <vt:lpstr>AD5940 Z Test  </vt:lpstr>
      <vt:lpstr>AD5940  </vt:lpstr>
      <vt:lpstr>AD5940 FUNCTIONAL BLOC DIAGRAM  </vt:lpstr>
      <vt:lpstr>Presentazione standard di PowerPoint</vt:lpstr>
      <vt:lpstr>AD5940 Low Bandwidth Loop  </vt:lpstr>
      <vt:lpstr>4-Wire Bioimpedence </vt:lpstr>
      <vt:lpstr>4-Wire Bioimpedence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EVAL-AD5940 BIOZ  </dc:title>
  <dc:creator>OLINO GIOVANNI</dc:creator>
  <cp:lastModifiedBy>Francesco Papa</cp:lastModifiedBy>
  <cp:revision>2</cp:revision>
  <dcterms:created xsi:type="dcterms:W3CDTF">2022-04-21T12:53:07Z</dcterms:created>
  <dcterms:modified xsi:type="dcterms:W3CDTF">2022-04-22T14:15:18Z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44a90e-04f7-4d21-b494-cfe49b26ce55_Enabled">
    <vt:lpwstr>true</vt:lpwstr>
  </property>
  <property fmtid="{D5CDD505-2E9C-101B-9397-08002B2CF9AE}" pid="3" name="MSIP_Label_8a44a90e-04f7-4d21-b494-cfe49b26ce55_SetDate">
    <vt:lpwstr>2022-04-21T14:51:59Z</vt:lpwstr>
  </property>
  <property fmtid="{D5CDD505-2E9C-101B-9397-08002B2CF9AE}" pid="4" name="MSIP_Label_8a44a90e-04f7-4d21-b494-cfe49b26ce55_Method">
    <vt:lpwstr>Privileged</vt:lpwstr>
  </property>
  <property fmtid="{D5CDD505-2E9C-101B-9397-08002B2CF9AE}" pid="5" name="MSIP_Label_8a44a90e-04f7-4d21-b494-cfe49b26ce55_Name">
    <vt:lpwstr>Internal use without footer</vt:lpwstr>
  </property>
  <property fmtid="{D5CDD505-2E9C-101B-9397-08002B2CF9AE}" pid="6" name="MSIP_Label_8a44a90e-04f7-4d21-b494-cfe49b26ce55_SiteId">
    <vt:lpwstr>4c8a6547-459a-4b75-a3dc-f66efe3e9c4e</vt:lpwstr>
  </property>
  <property fmtid="{D5CDD505-2E9C-101B-9397-08002B2CF9AE}" pid="7" name="MSIP_Label_8a44a90e-04f7-4d21-b494-cfe49b26ce55_ActionId">
    <vt:lpwstr>9be36dd0-b5e1-468b-8e40-cdddfebcc105</vt:lpwstr>
  </property>
  <property fmtid="{D5CDD505-2E9C-101B-9397-08002B2CF9AE}" pid="8" name="MSIP_Label_8a44a90e-04f7-4d21-b494-cfe49b26ce55_ContentBits">
    <vt:lpwstr>0</vt:lpwstr>
  </property>
</Properties>
</file>