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5" r:id="rId7"/>
    <p:sldId id="260" r:id="rId8"/>
    <p:sldId id="273" r:id="rId9"/>
    <p:sldId id="283" r:id="rId10"/>
    <p:sldId id="261" r:id="rId11"/>
    <p:sldId id="262" r:id="rId12"/>
    <p:sldId id="284" r:id="rId13"/>
    <p:sldId id="263" r:id="rId14"/>
    <p:sldId id="264" r:id="rId15"/>
    <p:sldId id="285" r:id="rId16"/>
    <p:sldId id="265" r:id="rId17"/>
    <p:sldId id="266" r:id="rId18"/>
    <p:sldId id="286" r:id="rId19"/>
    <p:sldId id="267" r:id="rId20"/>
    <p:sldId id="287" r:id="rId21"/>
    <p:sldId id="268" r:id="rId22"/>
    <p:sldId id="270" r:id="rId23"/>
    <p:sldId id="288" r:id="rId24"/>
    <p:sldId id="269" r:id="rId25"/>
    <p:sldId id="27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96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FEEDE-5470-3ABE-3CD9-CD0F0D658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14B2A1-BFB2-AC43-60F3-D4A95D610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3C01D4-6346-E627-3BC9-F9DB096A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FCE315-8890-36EC-DE68-1F770D74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07768-DADA-2F33-BC30-92166465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84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CDAE4-6853-74C5-98C7-3778E433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B43FCC-EF2A-BE05-A63C-B99D796BC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C1A625-B9DA-503D-AB98-E020BEC7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C40E39-082A-4AEF-1A85-69342B90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BCEE4-A1EE-860A-C3BA-604133AE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84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A02288-312E-6F67-F325-D13949E2C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5187E7-B8CF-F5B5-9AEF-D675F05CE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AD5100-4D23-AE75-240B-D935965E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BF597F-7151-BD2D-49D2-7F46566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80279E-9B0B-D6CF-F0F7-8111B159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32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B02A6-CDC9-0C9F-2745-B2FF874C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7122E8-BAF9-1468-AD46-B7B36F8E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E64FF-B23A-DA7A-18B0-FFCB62BC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464371-1F96-D915-4D12-81D077CB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7D96E6-08D5-A8FA-214B-3CA68AA1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63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41AC16-E7EB-C555-1FA8-A77484DE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C99F51-4F15-109E-B9FB-F0AACA9A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58E984-85B8-1AB6-5BEE-E26ED603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3EAFB1-F7BA-114E-65DC-E2194B6D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4C24C8-CDB5-A194-B81A-C53268A6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80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CDD88-D28D-CE0C-0895-6C8948A6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0E458D-8EE1-409C-E820-CC7994FD5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CB6D7D-27A3-4FBE-6F7A-A3331A96B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6D7FB8-BB06-9939-22E4-83347558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723895-F36D-27F0-B5D8-2A3620FD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6A5D07-E374-BD88-653C-25FE7E3A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63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DEF82-00B4-C266-83C3-B793CF4A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55B6C1-9794-3A1D-56BB-05DD0085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4ED572-E628-40F1-6AA0-685C58FFF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D757DD-DD1F-4FD0-C471-94CB3C87E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AA0245-549C-78BE-B1E5-0F1BB02C3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4455EE-5C14-DDE4-3DEE-003EB8B1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32D452-AC8E-8BD5-590B-A0A3F350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81EBD8-33AA-AB85-A474-AB2B9540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16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A3ABCE-9943-DAED-A2AC-4C53CFEF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1CAF203-E05A-8B21-E92B-A90C7AF6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3CC197-EB93-211D-2593-47A2D2B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214D18-C914-2A06-2EB6-CC56930B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47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925EC2B-9F75-8377-93DC-65ACAACB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F783B5-3DAC-0E8B-3C3D-557C4C6A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F686CC-2EC4-74ED-25C5-79943AAA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62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7FB3A-8E75-E793-335F-68871E76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EDBCB-9808-8F51-5D41-3843190FD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D1A1ED-ECA3-42DB-8A64-B2B370C7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793F49-3CF8-BEE4-28C2-065A1C7A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21B211-5A6B-28C4-ABCE-93815CD7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FF87D6-BF83-C5AB-0B3C-028F0B94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75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A2CE1-3BF1-73A6-FBA3-2B86EF6F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C1F76F-7254-D8D2-8229-98052ED30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28F52C-ADE0-17E5-6B44-F8C791592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F13C5A-1403-A24D-AC89-5DEA9672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0096C1-5ECD-FF05-EDD2-9CDA4E59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47198F-B3D0-E7AF-DBBC-C5A2B46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49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9FE2DD3-1C8E-3642-EB13-577408F2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E65BC7-45B3-29BC-BF10-A7A03899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7EB142-1117-B967-8BF2-E6F5D7006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CF1F7-A49C-4F2D-9990-07EFA5282A50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FCF281-8908-79E9-A56A-EADD2EFC1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02B32F-1001-9231-A497-5DAD35F84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31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microsoft.com/office/2007/relationships/hdphoto" Target="../media/hdphoto2.wdp"/><Relationship Id="rId21" Type="http://schemas.openxmlformats.org/officeDocument/2006/relationships/image" Target="../media/image28.sv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5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24" Type="http://schemas.openxmlformats.org/officeDocument/2006/relationships/image" Target="../media/image23.svg"/><Relationship Id="rId5" Type="http://schemas.openxmlformats.org/officeDocument/2006/relationships/image" Target="../media/image7.svg"/><Relationship Id="rId15" Type="http://schemas.openxmlformats.org/officeDocument/2006/relationships/image" Target="../media/image16.svg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2.svg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1.png"/><Relationship Id="rId11" Type="http://schemas.openxmlformats.org/officeDocument/2006/relationships/image" Target="../media/image12.svg"/><Relationship Id="rId5" Type="http://schemas.openxmlformats.org/officeDocument/2006/relationships/image" Target="../media/image40.png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image" Target="../media/image44.sv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microsoft.com/office/2007/relationships/hdphoto" Target="../media/hdphoto2.wdp"/><Relationship Id="rId21" Type="http://schemas.openxmlformats.org/officeDocument/2006/relationships/image" Target="../media/image28.sv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5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24" Type="http://schemas.openxmlformats.org/officeDocument/2006/relationships/image" Target="../media/image23.svg"/><Relationship Id="rId5" Type="http://schemas.openxmlformats.org/officeDocument/2006/relationships/image" Target="../media/image7.svg"/><Relationship Id="rId15" Type="http://schemas.openxmlformats.org/officeDocument/2006/relationships/image" Target="../media/image16.svg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2.wdp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microsoft.com/office/2007/relationships/hdphoto" Target="../media/hdphoto2.wdp"/><Relationship Id="rId21" Type="http://schemas.openxmlformats.org/officeDocument/2006/relationships/image" Target="../media/image28.sv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5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24" Type="http://schemas.openxmlformats.org/officeDocument/2006/relationships/image" Target="../media/image23.svg"/><Relationship Id="rId5" Type="http://schemas.openxmlformats.org/officeDocument/2006/relationships/image" Target="../media/image7.svg"/><Relationship Id="rId15" Type="http://schemas.openxmlformats.org/officeDocument/2006/relationships/image" Target="../media/image16.svg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2.wdp"/><Relationship Id="rId7" Type="http://schemas.openxmlformats.org/officeDocument/2006/relationships/image" Target="../media/image5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microsoft.com/office/2007/relationships/hdphoto" Target="../media/hdphoto2.wdp"/><Relationship Id="rId21" Type="http://schemas.openxmlformats.org/officeDocument/2006/relationships/image" Target="../media/image22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image" Target="../media/image7.svg"/><Relationship Id="rId15" Type="http://schemas.openxmlformats.org/officeDocument/2006/relationships/image" Target="../media/image16.svg"/><Relationship Id="rId23" Type="http://schemas.openxmlformats.org/officeDocument/2006/relationships/image" Target="../media/image5.jpe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2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microsoft.com/office/2007/relationships/hdphoto" Target="../media/hdphoto2.wdp"/><Relationship Id="rId21" Type="http://schemas.openxmlformats.org/officeDocument/2006/relationships/image" Target="../media/image28.sv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5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24" Type="http://schemas.openxmlformats.org/officeDocument/2006/relationships/image" Target="../media/image23.svg"/><Relationship Id="rId5" Type="http://schemas.openxmlformats.org/officeDocument/2006/relationships/image" Target="../media/image7.svg"/><Relationship Id="rId15" Type="http://schemas.openxmlformats.org/officeDocument/2006/relationships/image" Target="../media/image16.svg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microsoft.com/office/2007/relationships/hdphoto" Target="../media/hdphoto2.wdp"/><Relationship Id="rId7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6.svg"/><Relationship Id="rId10" Type="http://schemas.openxmlformats.org/officeDocument/2006/relationships/image" Target="../media/image5.jpeg"/><Relationship Id="rId4" Type="http://schemas.openxmlformats.org/officeDocument/2006/relationships/image" Target="../media/image15.png"/><Relationship Id="rId9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microsoft.com/office/2007/relationships/hdphoto" Target="../media/hdphoto2.wdp"/><Relationship Id="rId21" Type="http://schemas.openxmlformats.org/officeDocument/2006/relationships/image" Target="../media/image28.sv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5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24" Type="http://schemas.openxmlformats.org/officeDocument/2006/relationships/image" Target="../media/image23.svg"/><Relationship Id="rId5" Type="http://schemas.openxmlformats.org/officeDocument/2006/relationships/image" Target="../media/image7.svg"/><Relationship Id="rId15" Type="http://schemas.openxmlformats.org/officeDocument/2006/relationships/image" Target="../media/image16.svg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microsoft.com/office/2007/relationships/hdphoto" Target="../media/hdphoto2.wdp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5.jpeg"/><Relationship Id="rId5" Type="http://schemas.openxmlformats.org/officeDocument/2006/relationships/image" Target="../media/image59.svg"/><Relationship Id="rId10" Type="http://schemas.openxmlformats.org/officeDocument/2006/relationships/image" Target="../media/image63.sv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2.wdp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4.jpg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microsoft.com/office/2007/relationships/hdphoto" Target="../media/hdphoto2.wdp"/><Relationship Id="rId21" Type="http://schemas.openxmlformats.org/officeDocument/2006/relationships/image" Target="../media/image28.sv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5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24" Type="http://schemas.openxmlformats.org/officeDocument/2006/relationships/image" Target="../media/image23.svg"/><Relationship Id="rId5" Type="http://schemas.openxmlformats.org/officeDocument/2006/relationships/image" Target="../media/image7.svg"/><Relationship Id="rId15" Type="http://schemas.openxmlformats.org/officeDocument/2006/relationships/image" Target="../media/image16.svg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9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microsoft.com/office/2007/relationships/hdphoto" Target="../media/hdphoto2.wdp"/><Relationship Id="rId21" Type="http://schemas.openxmlformats.org/officeDocument/2006/relationships/image" Target="../media/image28.sv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5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24" Type="http://schemas.openxmlformats.org/officeDocument/2006/relationships/image" Target="../media/image23.svg"/><Relationship Id="rId5" Type="http://schemas.openxmlformats.org/officeDocument/2006/relationships/image" Target="../media/image7.svg"/><Relationship Id="rId15" Type="http://schemas.openxmlformats.org/officeDocument/2006/relationships/image" Target="../media/image16.svg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microsoft.com/office/2007/relationships/hdphoto" Target="../media/hdphoto2.wdp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10" Type="http://schemas.openxmlformats.org/officeDocument/2006/relationships/image" Target="../media/image5.jpeg"/><Relationship Id="rId4" Type="http://schemas.openxmlformats.org/officeDocument/2006/relationships/image" Target="../media/image30.png"/><Relationship Id="rId9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microsoft.com/office/2007/relationships/hdphoto" Target="../media/hdphoto2.wdp"/><Relationship Id="rId21" Type="http://schemas.openxmlformats.org/officeDocument/2006/relationships/image" Target="../media/image28.sv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5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24" Type="http://schemas.openxmlformats.org/officeDocument/2006/relationships/image" Target="../media/image23.svg"/><Relationship Id="rId5" Type="http://schemas.openxmlformats.org/officeDocument/2006/relationships/image" Target="../media/image7.svg"/><Relationship Id="rId15" Type="http://schemas.openxmlformats.org/officeDocument/2006/relationships/image" Target="../media/image16.svg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7091B310-0C25-A6E1-5D24-31EE75C5E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96" b="89964" l="9987" r="91300">
                        <a14:foregroundMark x1="40613" y1="72400" x2="49756" y2="69041"/>
                        <a14:foregroundMark x1="49756" y1="69041" x2="81403" y2="73007"/>
                        <a14:foregroundMark x1="81403" y1="73007" x2="83089" y2="72764"/>
                        <a14:foregroundMark x1="73191" y1="69284" x2="56281" y2="59288"/>
                        <a14:foregroundMark x1="91300" y1="62647" x2="64092" y2="39862"/>
                        <a14:foregroundMark x1="64092" y1="39862" x2="45672" y2="31890"/>
                        <a14:foregroundMark x1="45672" y1="31890" x2="10475" y2="24808"/>
                        <a14:foregroundMark x1="24412" y1="15824" x2="13937" y2="14650"/>
                        <a14:foregroundMark x1="31158" y1="17361" x2="15135" y2="10765"/>
                        <a14:foregroundMark x1="43009" y1="25779" x2="36707" y2="23837"/>
                        <a14:foregroundMark x1="70040" y1="40227" x2="60808" y2="32578"/>
                        <a14:foregroundMark x1="60808" y1="32578" x2="60630" y2="32416"/>
                        <a14:foregroundMark x1="88460" y1="54391" x2="73591" y2="39053"/>
                        <a14:foregroundMark x1="73591" y1="39053" x2="73502" y2="39093"/>
                        <a14:foregroundMark x1="86640" y1="48442" x2="79139" y2="40874"/>
                        <a14:foregroundMark x1="87528" y1="39498" x2="75100" y2="36787"/>
                        <a14:foregroundMark x1="86596" y1="37677" x2="86640" y2="40186"/>
                        <a14:foregroundMark x1="83844" y1="76123" x2="80115" y2="75597"/>
                        <a14:foregroundMark x1="38881" y1="70498" x2="31158" y2="62444"/>
                        <a14:foregroundMark x1="31158" y1="62444" x2="26143" y2="55929"/>
                        <a14:foregroundMark x1="38482" y1="73614" x2="27164" y2="61999"/>
                        <a14:foregroundMark x1="54549" y1="71995" x2="54549" y2="71995"/>
                        <a14:foregroundMark x1="50599" y1="71833" x2="46249" y2="71186"/>
                        <a14:foregroundMark x1="49711" y1="73371" x2="44252" y2="72683"/>
                        <a14:foregroundMark x1="49889" y1="75799" x2="43808" y2="74100"/>
                        <a14:foregroundMark x1="49312" y1="76163" x2="44385" y2="76690"/>
                        <a14:foregroundMark x1="46427" y1="77742" x2="41012" y2="76730"/>
                        <a14:foregroundMark x1="46028" y1="77904" x2="41500" y2="78025"/>
                        <a14:foregroundMark x1="45983" y1="78146" x2="42565" y2="79563"/>
                        <a14:backgroundMark x1="68664" y1="80494" x2="60186" y2="78915"/>
                        <a14:backgroundMark x1="60186" y1="78915" x2="48291" y2="80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2274">
            <a:off x="-522910" y="-2667660"/>
            <a:ext cx="8475982" cy="9295280"/>
          </a:xfrm>
          <a:prstGeom prst="rect">
            <a:avLst/>
          </a:prstGeom>
        </p:spPr>
      </p:pic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8D6B3181-9B50-2E50-395C-59067AFBA1D1}"/>
              </a:ext>
            </a:extLst>
          </p:cNvPr>
          <p:cNvSpPr/>
          <p:nvPr/>
        </p:nvSpPr>
        <p:spPr>
          <a:xfrm rot="174457">
            <a:off x="-2345018" y="-1455303"/>
            <a:ext cx="15006888" cy="7090256"/>
          </a:xfrm>
          <a:custGeom>
            <a:avLst/>
            <a:gdLst>
              <a:gd name="connsiteX0" fmla="*/ 1019137 w 15006888"/>
              <a:gd name="connsiteY0" fmla="*/ 6706796 h 7090256"/>
              <a:gd name="connsiteX1" fmla="*/ 7198957 w 15006888"/>
              <a:gd name="connsiteY1" fmla="*/ 6104816 h 7090256"/>
              <a:gd name="connsiteX2" fmla="*/ 12281497 w 15006888"/>
              <a:gd name="connsiteY2" fmla="*/ 2980616 h 7090256"/>
              <a:gd name="connsiteX3" fmla="*/ 14788477 w 15006888"/>
              <a:gd name="connsiteY3" fmla="*/ 2210996 h 7090256"/>
              <a:gd name="connsiteX4" fmla="*/ 13348297 w 15006888"/>
              <a:gd name="connsiteY4" fmla="*/ 275516 h 7090256"/>
              <a:gd name="connsiteX5" fmla="*/ 1278217 w 15006888"/>
              <a:gd name="connsiteY5" fmla="*/ 717476 h 7090256"/>
              <a:gd name="connsiteX6" fmla="*/ 1019137 w 15006888"/>
              <a:gd name="connsiteY6" fmla="*/ 6706796 h 709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06888" h="7090256">
                <a:moveTo>
                  <a:pt x="1019137" y="6706796"/>
                </a:moveTo>
                <a:cubicBezTo>
                  <a:pt x="2005927" y="7604686"/>
                  <a:pt x="5321897" y="6725846"/>
                  <a:pt x="7198957" y="6104816"/>
                </a:cubicBezTo>
                <a:cubicBezTo>
                  <a:pt x="9076017" y="5483786"/>
                  <a:pt x="11016577" y="3629586"/>
                  <a:pt x="12281497" y="2980616"/>
                </a:cubicBezTo>
                <a:cubicBezTo>
                  <a:pt x="13546417" y="2331646"/>
                  <a:pt x="14610677" y="2661846"/>
                  <a:pt x="14788477" y="2210996"/>
                </a:cubicBezTo>
                <a:cubicBezTo>
                  <a:pt x="14966277" y="1760146"/>
                  <a:pt x="15600007" y="524436"/>
                  <a:pt x="13348297" y="275516"/>
                </a:cubicBezTo>
                <a:cubicBezTo>
                  <a:pt x="11096587" y="26596"/>
                  <a:pt x="3330537" y="-356944"/>
                  <a:pt x="1278217" y="717476"/>
                </a:cubicBezTo>
                <a:cubicBezTo>
                  <a:pt x="-774103" y="1791896"/>
                  <a:pt x="32347" y="5808906"/>
                  <a:pt x="1019137" y="6706796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4006CE-D0B4-7A43-AB9B-28718874F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568" y="4263107"/>
            <a:ext cx="1820666" cy="58398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45828D3-336A-C8D6-FCA3-3EC6341E6D5B}"/>
              </a:ext>
            </a:extLst>
          </p:cNvPr>
          <p:cNvSpPr txBox="1"/>
          <p:nvPr/>
        </p:nvSpPr>
        <p:spPr>
          <a:xfrm>
            <a:off x="5242560" y="5764819"/>
            <a:ext cx="6923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48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it-IT" sz="5400" dirty="0"/>
              <a:t>INSULINMETER 2.0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D2879DD-CA65-B95F-37D1-148BC99CE395}"/>
              </a:ext>
            </a:extLst>
          </p:cNvPr>
          <p:cNvSpPr txBox="1"/>
          <p:nvPr/>
        </p:nvSpPr>
        <p:spPr>
          <a:xfrm>
            <a:off x="9182100" y="4961394"/>
            <a:ext cx="3073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IMSI 2022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6336FA45-19C1-3E2C-BF2F-94E044A32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888" y="139106"/>
            <a:ext cx="3132071" cy="1015663"/>
          </a:xfrm>
          <a:prstGeom prst="rect">
            <a:avLst/>
          </a:prstGeom>
          <a:noFill/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FA7AC67-C3F0-858E-C11E-5929499AA21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5103">
            <a:off x="-1074808" y="-1081726"/>
            <a:ext cx="3213402" cy="3213402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CAD23CB5-89FA-6235-EC01-EA41DBD5DA66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2A03E522-5FFB-396F-81C8-9CE6692A7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493B0C5-4842-14AE-4514-3A5D9B463EEE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35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5782A5B8-5777-0192-9402-7F8A387E261B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646C177-BC1A-BC97-E161-A7BB5D808D86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49F3DCD6-95BF-2382-282E-841CE9525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03562" y="486926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Dispositivo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612A12C-F179-93C7-B52D-0EDE65A3E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50" y="2400529"/>
            <a:ext cx="4086795" cy="257210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D0EE73-9C3C-545F-3474-143BEF534D31}"/>
              </a:ext>
            </a:extLst>
          </p:cNvPr>
          <p:cNvSpPr txBox="1"/>
          <p:nvPr/>
        </p:nvSpPr>
        <p:spPr>
          <a:xfrm>
            <a:off x="567328" y="2832090"/>
            <a:ext cx="63668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Il Dispositivo è realizzato mediante l'uso di un hardware specializzato in misurazioni biomediche, in particolare l'</a:t>
            </a:r>
            <a:r>
              <a:rPr lang="it-IT" sz="1400" i="1" dirty="0">
                <a:latin typeface="Bookman Old Style" panose="02050604050505020204" pitchFamily="18" charset="0"/>
              </a:rPr>
              <a:t>Evaluation Kit EVAL-AD5940BIOZ</a:t>
            </a:r>
            <a:r>
              <a:rPr lang="it-IT" sz="1400" dirty="0">
                <a:latin typeface="Bookman Old Style" panose="02050604050505020204" pitchFamily="18" charset="0"/>
              </a:rPr>
              <a:t>, composto da: l'EVAL-ADICUP3029 (</a:t>
            </a:r>
            <a:r>
              <a:rPr lang="it-IT" sz="1400" i="1" dirty="0" err="1">
                <a:latin typeface="Bookman Old Style" panose="02050604050505020204" pitchFamily="18" charset="0"/>
              </a:rPr>
              <a:t>host</a:t>
            </a:r>
            <a:r>
              <a:rPr lang="it-IT" sz="1400" i="1" dirty="0">
                <a:latin typeface="Bookman Old Style" panose="02050604050505020204" pitchFamily="18" charset="0"/>
              </a:rPr>
              <a:t> board</a:t>
            </a:r>
            <a:r>
              <a:rPr lang="it-IT" sz="1400" dirty="0">
                <a:latin typeface="Bookman Old Style" panose="02050604050505020204" pitchFamily="18" charset="0"/>
              </a:rPr>
              <a:t>) che gestisce e pilota l'AD5940 (</a:t>
            </a:r>
            <a:r>
              <a:rPr lang="it-IT" sz="1400" i="1" dirty="0">
                <a:latin typeface="Bookman Old Style" panose="02050604050505020204" pitchFamily="18" charset="0"/>
              </a:rPr>
              <a:t>guest board</a:t>
            </a:r>
            <a:r>
              <a:rPr lang="it-IT" sz="1400" dirty="0">
                <a:latin typeface="Bookman Old Style" panose="02050604050505020204" pitchFamily="18" charset="0"/>
              </a:rPr>
              <a:t>) in cui sono presenti tutte le componenti necessarie ad una corretta e precisa misurazione della spettroscopia di </a:t>
            </a:r>
            <a:r>
              <a:rPr lang="it-IT" sz="1400" dirty="0" err="1">
                <a:latin typeface="Bookman Old Style" panose="02050604050505020204" pitchFamily="18" charset="0"/>
              </a:rPr>
              <a:t>bioimpedenza</a:t>
            </a:r>
            <a:r>
              <a:rPr lang="it-IT" sz="1400" dirty="0">
                <a:latin typeface="Bookman Old Style" panose="02050604050505020204" pitchFamily="18" charset="0"/>
              </a:rPr>
              <a:t>, l'AD5940 Z Test capace di modellare un vasto range di impedenze.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AED9B90-502E-0C21-F044-9742D4DAA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533" y="5638800"/>
            <a:ext cx="2167467" cy="12192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F1D24C9-1B9A-0AF2-5A1E-AADD8ED8A26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2" y="360232"/>
            <a:ext cx="1111242" cy="794537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B6C9F665-CD7F-C1D5-AD62-772660151106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D5E54BE8-8B4F-7F7C-0E7C-CB4B9F17C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0693EF53-68E7-A799-ECD4-5B2D2A2A04DE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6470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AAF33E9F-4CD8-79AA-5E19-1862B8B33E7A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8D7363FC-BD23-94FA-E12A-CF28F122DA49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F4954C8-461E-7A10-418E-74EE15B0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E127CBB8-BB5A-C095-F3F9-C7E71AA1F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28" y="1424565"/>
            <a:ext cx="2027170" cy="202717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A51AC4E-84A6-308E-3CBF-64D4D4389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376" y="2006239"/>
            <a:ext cx="2121024" cy="1120230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72136FE-233A-7404-E5C2-921CB71E872B}"/>
              </a:ext>
            </a:extLst>
          </p:cNvPr>
          <p:cNvCxnSpPr>
            <a:cxnSpLocks/>
          </p:cNvCxnSpPr>
          <p:nvPr/>
        </p:nvCxnSpPr>
        <p:spPr>
          <a:xfrm>
            <a:off x="6096000" y="2087880"/>
            <a:ext cx="0" cy="3444240"/>
          </a:xfrm>
          <a:prstGeom prst="line">
            <a:avLst/>
          </a:prstGeom>
          <a:ln w="28575"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47000">
                  <a:schemeClr val="accent1">
                    <a:lumMod val="45000"/>
                    <a:lumOff val="55000"/>
                  </a:schemeClr>
                </a:gs>
                <a:gs pos="100000">
                  <a:srgbClr val="002060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D945DC2-D54A-373F-10ED-72F931E76D63}"/>
              </a:ext>
            </a:extLst>
          </p:cNvPr>
          <p:cNvSpPr txBox="1"/>
          <p:nvPr/>
        </p:nvSpPr>
        <p:spPr>
          <a:xfrm>
            <a:off x="831734" y="3401295"/>
            <a:ext cx="46013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L’</a:t>
            </a:r>
            <a:r>
              <a:rPr lang="it-IT" sz="1400" b="1" i="1" dirty="0">
                <a:latin typeface="Bookman Old Style" panose="02050604050505020204" pitchFamily="18" charset="0"/>
              </a:rPr>
              <a:t>EVAL-ADCUP3029</a:t>
            </a:r>
            <a:r>
              <a:rPr lang="it-IT" sz="1400" dirty="0">
                <a:latin typeface="Bookman Old Style" panose="02050604050505020204" pitchFamily="18" charset="0"/>
              </a:rPr>
              <a:t> è un ultra low power </a:t>
            </a:r>
            <a:r>
              <a:rPr lang="it-IT" sz="1400" dirty="0" err="1">
                <a:latin typeface="Bookman Old Style" panose="02050604050505020204" pitchFamily="18" charset="0"/>
              </a:rPr>
              <a:t>microcontroller</a:t>
            </a:r>
            <a:r>
              <a:rPr lang="it-IT" sz="1400" dirty="0">
                <a:latin typeface="Bookman Old Style" panose="02050604050505020204" pitchFamily="18" charset="0"/>
              </a:rPr>
              <a:t> system che integra sistemi di controllo, processo e connettività. L’ MCU è basato sul processore ARM Cortex-M3 e comprende periferiche digitali (SPI, UART, BLE …), embedded SRAM,  memoria flash ed un sistema </a:t>
            </a:r>
            <a:r>
              <a:rPr lang="it-IT" sz="1400" dirty="0" err="1">
                <a:latin typeface="Bookman Old Style" panose="02050604050505020204" pitchFamily="18" charset="0"/>
              </a:rPr>
              <a:t>analog</a:t>
            </a:r>
            <a:r>
              <a:rPr lang="it-IT" sz="1400" dirty="0">
                <a:latin typeface="Bookman Old Style" panose="02050604050505020204" pitchFamily="18" charset="0"/>
              </a:rPr>
              <a:t>-to-digital </a:t>
            </a:r>
            <a:r>
              <a:rPr lang="it-IT" sz="1400" dirty="0" err="1">
                <a:latin typeface="Bookman Old Style" panose="02050604050505020204" pitchFamily="18" charset="0"/>
              </a:rPr>
              <a:t>converter</a:t>
            </a:r>
            <a:r>
              <a:rPr lang="it-IT" sz="1400" dirty="0">
                <a:latin typeface="Bookman Old Style" panose="02050604050505020204" pitchFamily="18" charset="0"/>
              </a:rPr>
              <a:t> (ADC).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B67955-B93C-37CD-7426-944D277DBDEB}"/>
              </a:ext>
            </a:extLst>
          </p:cNvPr>
          <p:cNvSpPr txBox="1"/>
          <p:nvPr/>
        </p:nvSpPr>
        <p:spPr>
          <a:xfrm>
            <a:off x="6758946" y="3429000"/>
            <a:ext cx="46013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L’</a:t>
            </a:r>
            <a:r>
              <a:rPr lang="it-IT" sz="1400" b="1" i="1" dirty="0">
                <a:latin typeface="Bookman Old Style" panose="02050604050505020204" pitchFamily="18" charset="0"/>
              </a:rPr>
              <a:t>AD5940 </a:t>
            </a:r>
            <a:r>
              <a:rPr lang="it-IT" sz="1400" dirty="0">
                <a:latin typeface="Bookman Old Style" panose="02050604050505020204" pitchFamily="18" charset="0"/>
              </a:rPr>
              <a:t>è una board low power e ad alta precisione, progettata per applicazioni portatili basate su tecniche di misura elettrochimiche come quelle amperometriche, di tensione e d’impedenza. In particolare, grazie all'AFE AD8233 si possono implementare sistemi completi di misura bioelettrici e </a:t>
            </a:r>
            <a:r>
              <a:rPr lang="it-IT" sz="1400" dirty="0" err="1">
                <a:latin typeface="Bookman Old Style" panose="02050604050505020204" pitchFamily="18" charset="0"/>
              </a:rPr>
              <a:t>biopotenziali</a:t>
            </a:r>
            <a:r>
              <a:rPr lang="it-IT" sz="1400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B631B3-551C-08CA-D66D-85940E80E177}"/>
              </a:ext>
            </a:extLst>
          </p:cNvPr>
          <p:cNvSpPr txBox="1"/>
          <p:nvPr/>
        </p:nvSpPr>
        <p:spPr>
          <a:xfrm>
            <a:off x="1303562" y="486926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Dispositivo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73EA166A-025A-87AE-944E-AA7D30BD19A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2" y="360232"/>
            <a:ext cx="1111242" cy="794537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BAD7A82A-A499-AE46-84E3-7D4846A889AA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FB9F6CEB-ABD1-0D5F-A08C-3CA158C8B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D1A865A7-596E-FE67-1873-5AA6C8EA309C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302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Punto esclamativo">
            <a:extLst>
              <a:ext uri="{FF2B5EF4-FFF2-40B4-BE49-F238E27FC236}">
                <a16:creationId xmlns:a16="http://schemas.microsoft.com/office/drawing/2014/main" id="{489E3BB1-FFC5-07F0-7285-3014A4EFB1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98313" y="3810130"/>
            <a:ext cx="914400" cy="91440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DD84E26-6AEC-F454-F107-6C7420BCF2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63" y="1886604"/>
            <a:ext cx="483941" cy="77531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pic>
        <p:nvPicPr>
          <p:cNvPr id="36" name="Elemento grafico 35" descr="Antenna">
            <a:extLst>
              <a:ext uri="{FF2B5EF4-FFF2-40B4-BE49-F238E27FC236}">
                <a16:creationId xmlns:a16="http://schemas.microsoft.com/office/drawing/2014/main" id="{2B14AC87-7D19-8FEA-B438-B0E7DE21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8277" y="3220679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35B0478-6FFC-860B-631D-6C09BE679383}"/>
              </a:ext>
            </a:extLst>
          </p:cNvPr>
          <p:cNvSpPr txBox="1"/>
          <p:nvPr/>
        </p:nvSpPr>
        <p:spPr>
          <a:xfrm>
            <a:off x="7733859" y="4053290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Comunicazione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2BFE651-BB9D-B1D7-5083-DBE687BDEB7C}"/>
              </a:ext>
            </a:extLst>
          </p:cNvPr>
          <p:cNvSpPr txBox="1"/>
          <p:nvPr/>
        </p:nvSpPr>
        <p:spPr>
          <a:xfrm>
            <a:off x="9449753" y="465341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8. Problematiche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CF45471-A73F-AA97-5D71-11C9E04B2073}"/>
              </a:ext>
            </a:extLst>
          </p:cNvPr>
          <p:cNvSpPr txBox="1"/>
          <p:nvPr/>
        </p:nvSpPr>
        <p:spPr>
          <a:xfrm>
            <a:off x="10061796" y="2661915"/>
            <a:ext cx="200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9. Conclusioni 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Sviluppi Futuri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74A7856-2B42-6D72-9DBB-8F780EB31D65}"/>
              </a:ext>
            </a:extLst>
          </p:cNvPr>
          <p:cNvSpPr/>
          <p:nvPr/>
        </p:nvSpPr>
        <p:spPr>
          <a:xfrm>
            <a:off x="420532" y="3213101"/>
            <a:ext cx="11522936" cy="3007490"/>
          </a:xfrm>
          <a:custGeom>
            <a:avLst/>
            <a:gdLst>
              <a:gd name="connsiteX0" fmla="*/ 481168 w 11522936"/>
              <a:gd name="connsiteY0" fmla="*/ 0 h 3105353"/>
              <a:gd name="connsiteX1" fmla="*/ 81118 w 11522936"/>
              <a:gd name="connsiteY1" fmla="*/ 577850 h 3105353"/>
              <a:gd name="connsiteX2" fmla="*/ 36668 w 11522936"/>
              <a:gd name="connsiteY2" fmla="*/ 1308100 h 3105353"/>
              <a:gd name="connsiteX3" fmla="*/ 506568 w 11522936"/>
              <a:gd name="connsiteY3" fmla="*/ 1962150 h 3105353"/>
              <a:gd name="connsiteX4" fmla="*/ 1573368 w 11522936"/>
              <a:gd name="connsiteY4" fmla="*/ 2076450 h 3105353"/>
              <a:gd name="connsiteX5" fmla="*/ 2386168 w 11522936"/>
              <a:gd name="connsiteY5" fmla="*/ 1790700 h 3105353"/>
              <a:gd name="connsiteX6" fmla="*/ 3014818 w 11522936"/>
              <a:gd name="connsiteY6" fmla="*/ 1339850 h 3105353"/>
              <a:gd name="connsiteX7" fmla="*/ 3427568 w 11522936"/>
              <a:gd name="connsiteY7" fmla="*/ 1339850 h 3105353"/>
              <a:gd name="connsiteX8" fmla="*/ 3605368 w 11522936"/>
              <a:gd name="connsiteY8" fmla="*/ 1885950 h 3105353"/>
              <a:gd name="connsiteX9" fmla="*/ 3903818 w 11522936"/>
              <a:gd name="connsiteY9" fmla="*/ 2711450 h 3105353"/>
              <a:gd name="connsiteX10" fmla="*/ 4913468 w 11522936"/>
              <a:gd name="connsiteY10" fmla="*/ 2838450 h 3105353"/>
              <a:gd name="connsiteX11" fmla="*/ 5453218 w 11522936"/>
              <a:gd name="connsiteY11" fmla="*/ 2457450 h 3105353"/>
              <a:gd name="connsiteX12" fmla="*/ 5224618 w 11522936"/>
              <a:gd name="connsiteY12" fmla="*/ 736600 h 3105353"/>
              <a:gd name="connsiteX13" fmla="*/ 6297768 w 11522936"/>
              <a:gd name="connsiteY13" fmla="*/ 406400 h 3105353"/>
              <a:gd name="connsiteX14" fmla="*/ 6113618 w 11522936"/>
              <a:gd name="connsiteY14" fmla="*/ 1968500 h 3105353"/>
              <a:gd name="connsiteX15" fmla="*/ 6285068 w 11522936"/>
              <a:gd name="connsiteY15" fmla="*/ 2952750 h 3105353"/>
              <a:gd name="connsiteX16" fmla="*/ 7548718 w 11522936"/>
              <a:gd name="connsiteY16" fmla="*/ 2959100 h 3105353"/>
              <a:gd name="connsiteX17" fmla="*/ 7561418 w 11522936"/>
              <a:gd name="connsiteY17" fmla="*/ 1574800 h 3105353"/>
              <a:gd name="connsiteX18" fmla="*/ 8450418 w 11522936"/>
              <a:gd name="connsiteY18" fmla="*/ 1352550 h 3105353"/>
              <a:gd name="connsiteX19" fmla="*/ 9053668 w 11522936"/>
              <a:gd name="connsiteY19" fmla="*/ 2082800 h 3105353"/>
              <a:gd name="connsiteX20" fmla="*/ 10196668 w 11522936"/>
              <a:gd name="connsiteY20" fmla="*/ 2273300 h 3105353"/>
              <a:gd name="connsiteX21" fmla="*/ 11301568 w 11522936"/>
              <a:gd name="connsiteY21" fmla="*/ 1917700 h 3105353"/>
              <a:gd name="connsiteX22" fmla="*/ 11479368 w 11522936"/>
              <a:gd name="connsiteY22" fmla="*/ 666750 h 3105353"/>
              <a:gd name="connsiteX23" fmla="*/ 10736418 w 11522936"/>
              <a:gd name="connsiteY23" fmla="*/ 215900 h 3105353"/>
              <a:gd name="connsiteX24" fmla="*/ 10736418 w 11522936"/>
              <a:gd name="connsiteY24" fmla="*/ 215900 h 310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22936" h="3105353">
                <a:moveTo>
                  <a:pt x="481168" y="0"/>
                </a:moveTo>
                <a:cubicBezTo>
                  <a:pt x="318184" y="179916"/>
                  <a:pt x="155201" y="359833"/>
                  <a:pt x="81118" y="577850"/>
                </a:cubicBezTo>
                <a:cubicBezTo>
                  <a:pt x="7035" y="795867"/>
                  <a:pt x="-34240" y="1077383"/>
                  <a:pt x="36668" y="1308100"/>
                </a:cubicBezTo>
                <a:cubicBezTo>
                  <a:pt x="107576" y="1538817"/>
                  <a:pt x="250451" y="1834092"/>
                  <a:pt x="506568" y="1962150"/>
                </a:cubicBezTo>
                <a:cubicBezTo>
                  <a:pt x="762685" y="2090208"/>
                  <a:pt x="1260101" y="2105025"/>
                  <a:pt x="1573368" y="2076450"/>
                </a:cubicBezTo>
                <a:cubicBezTo>
                  <a:pt x="1886635" y="2047875"/>
                  <a:pt x="2145926" y="1913467"/>
                  <a:pt x="2386168" y="1790700"/>
                </a:cubicBezTo>
                <a:cubicBezTo>
                  <a:pt x="2626410" y="1667933"/>
                  <a:pt x="2841251" y="1414992"/>
                  <a:pt x="3014818" y="1339850"/>
                </a:cubicBezTo>
                <a:cubicBezTo>
                  <a:pt x="3188385" y="1264708"/>
                  <a:pt x="3329143" y="1248833"/>
                  <a:pt x="3427568" y="1339850"/>
                </a:cubicBezTo>
                <a:cubicBezTo>
                  <a:pt x="3525993" y="1430867"/>
                  <a:pt x="3525993" y="1657350"/>
                  <a:pt x="3605368" y="1885950"/>
                </a:cubicBezTo>
                <a:cubicBezTo>
                  <a:pt x="3684743" y="2114550"/>
                  <a:pt x="3685801" y="2552700"/>
                  <a:pt x="3903818" y="2711450"/>
                </a:cubicBezTo>
                <a:cubicBezTo>
                  <a:pt x="4121835" y="2870200"/>
                  <a:pt x="4655235" y="2880783"/>
                  <a:pt x="4913468" y="2838450"/>
                </a:cubicBezTo>
                <a:cubicBezTo>
                  <a:pt x="5171701" y="2796117"/>
                  <a:pt x="5401360" y="2807758"/>
                  <a:pt x="5453218" y="2457450"/>
                </a:cubicBezTo>
                <a:cubicBezTo>
                  <a:pt x="5505076" y="2107142"/>
                  <a:pt x="5083860" y="1078442"/>
                  <a:pt x="5224618" y="736600"/>
                </a:cubicBezTo>
                <a:cubicBezTo>
                  <a:pt x="5365376" y="394758"/>
                  <a:pt x="6149601" y="201083"/>
                  <a:pt x="6297768" y="406400"/>
                </a:cubicBezTo>
                <a:cubicBezTo>
                  <a:pt x="6445935" y="611717"/>
                  <a:pt x="6115735" y="1544108"/>
                  <a:pt x="6113618" y="1968500"/>
                </a:cubicBezTo>
                <a:cubicBezTo>
                  <a:pt x="6111501" y="2392892"/>
                  <a:pt x="6045885" y="2787650"/>
                  <a:pt x="6285068" y="2952750"/>
                </a:cubicBezTo>
                <a:cubicBezTo>
                  <a:pt x="6524251" y="3117850"/>
                  <a:pt x="7335993" y="3188758"/>
                  <a:pt x="7548718" y="2959100"/>
                </a:cubicBezTo>
                <a:cubicBezTo>
                  <a:pt x="7761443" y="2729442"/>
                  <a:pt x="7411135" y="1842558"/>
                  <a:pt x="7561418" y="1574800"/>
                </a:cubicBezTo>
                <a:cubicBezTo>
                  <a:pt x="7711701" y="1307042"/>
                  <a:pt x="8201710" y="1267883"/>
                  <a:pt x="8450418" y="1352550"/>
                </a:cubicBezTo>
                <a:cubicBezTo>
                  <a:pt x="8699126" y="1437217"/>
                  <a:pt x="8762626" y="1929342"/>
                  <a:pt x="9053668" y="2082800"/>
                </a:cubicBezTo>
                <a:cubicBezTo>
                  <a:pt x="9344710" y="2236258"/>
                  <a:pt x="9822018" y="2300817"/>
                  <a:pt x="10196668" y="2273300"/>
                </a:cubicBezTo>
                <a:cubicBezTo>
                  <a:pt x="10571318" y="2245783"/>
                  <a:pt x="11087785" y="2185458"/>
                  <a:pt x="11301568" y="1917700"/>
                </a:cubicBezTo>
                <a:cubicBezTo>
                  <a:pt x="11515351" y="1649942"/>
                  <a:pt x="11573560" y="950383"/>
                  <a:pt x="11479368" y="666750"/>
                </a:cubicBezTo>
                <a:cubicBezTo>
                  <a:pt x="11385176" y="383117"/>
                  <a:pt x="10736418" y="215900"/>
                  <a:pt x="10736418" y="215900"/>
                </a:cubicBezTo>
                <a:lnTo>
                  <a:pt x="10736418" y="215900"/>
                </a:lnTo>
              </a:path>
            </a:pathLst>
          </a:custGeom>
          <a:noFill/>
          <a:ln w="190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40000">
                  <a:schemeClr val="accent1">
                    <a:lumMod val="60000"/>
                    <a:lumOff val="40000"/>
                  </a:schemeClr>
                </a:gs>
                <a:gs pos="13000">
                  <a:srgbClr val="185687"/>
                </a:gs>
                <a:gs pos="64000">
                  <a:srgbClr val="00B0F0"/>
                </a:gs>
                <a:gs pos="9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C6CD658F-D33B-1F5C-401B-BBD64401F861}"/>
              </a:ext>
            </a:extLst>
          </p:cNvPr>
          <p:cNvSpPr/>
          <p:nvPr/>
        </p:nvSpPr>
        <p:spPr>
          <a:xfrm>
            <a:off x="7172891" y="6138486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6C87CF98-EDED-9BBA-376D-FD81EDB7DB3B}"/>
              </a:ext>
            </a:extLst>
          </p:cNvPr>
          <p:cNvSpPr/>
          <p:nvPr/>
        </p:nvSpPr>
        <p:spPr>
          <a:xfrm>
            <a:off x="8553267" y="4409645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4DA53F79-EC42-2E50-867B-589CC14224F2}"/>
              </a:ext>
            </a:extLst>
          </p:cNvPr>
          <p:cNvSpPr/>
          <p:nvPr/>
        </p:nvSpPr>
        <p:spPr>
          <a:xfrm>
            <a:off x="10365407" y="5355123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808691">
            <a:off x="5939942" y="3370494"/>
            <a:ext cx="455245" cy="455245"/>
          </a:xfrm>
          <a:prstGeom prst="rect">
            <a:avLst/>
          </a:prstGeom>
        </p:spPr>
      </p:pic>
      <p:sp>
        <p:nvSpPr>
          <p:cNvPr id="47" name="Ovale 46">
            <a:extLst>
              <a:ext uri="{FF2B5EF4-FFF2-40B4-BE49-F238E27FC236}">
                <a16:creationId xmlns:a16="http://schemas.microsoft.com/office/drawing/2014/main" id="{A46E87C4-C1BB-FA28-7DC2-598B31B8EFDB}"/>
              </a:ext>
            </a:extLst>
          </p:cNvPr>
          <p:cNvSpPr/>
          <p:nvPr/>
        </p:nvSpPr>
        <p:spPr>
          <a:xfrm>
            <a:off x="11048631" y="3340991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Elemento grafico 48" descr="Chiudi">
            <a:extLst>
              <a:ext uri="{FF2B5EF4-FFF2-40B4-BE49-F238E27FC236}">
                <a16:creationId xmlns:a16="http://schemas.microsoft.com/office/drawing/2014/main" id="{858188F0-E045-7890-B9A3-F5D2837F43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56833" y="4243812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Elemento grafico 52" descr="Chiudi">
            <a:extLst>
              <a:ext uri="{FF2B5EF4-FFF2-40B4-BE49-F238E27FC236}">
                <a16:creationId xmlns:a16="http://schemas.microsoft.com/office/drawing/2014/main" id="{1400811F-B2F2-1143-B2B9-FBD04BCD48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86868" y="578855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4" name="Gruppo 53">
            <a:extLst>
              <a:ext uri="{FF2B5EF4-FFF2-40B4-BE49-F238E27FC236}">
                <a16:creationId xmlns:a16="http://schemas.microsoft.com/office/drawing/2014/main" id="{0B905154-45B0-BABA-43BB-5E826C1BEAA1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AEAF4AA0-7B85-BFA3-B101-F565B84AB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D8AEC0A7-D3A5-5C98-6B49-3382D0AE3F3D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842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1896DFCB-BDBF-D2F8-CC76-3D54B4071976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892D6CF6-5EB4-353F-05C2-E005D9710A93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86797E8-EF50-88F5-CB5C-5EF3D7964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28213" y="482819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Applicativo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289F0C-FB50-6333-F86D-C003F5A4B363}"/>
              </a:ext>
            </a:extLst>
          </p:cNvPr>
          <p:cNvSpPr txBox="1"/>
          <p:nvPr/>
        </p:nvSpPr>
        <p:spPr>
          <a:xfrm>
            <a:off x="723900" y="1988820"/>
            <a:ext cx="613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L’Applicativo è stato sviluppato in Matlab, in particolare tramite Matlab App Designer.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BEC03C9-F526-5B88-74F1-4809044D8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11" y="1549845"/>
            <a:ext cx="3429000" cy="27554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B2691DF-B8FA-989A-842C-3DF6D5DF0E26}"/>
              </a:ext>
            </a:extLst>
          </p:cNvPr>
          <p:cNvSpPr txBox="1"/>
          <p:nvPr/>
        </p:nvSpPr>
        <p:spPr>
          <a:xfrm>
            <a:off x="723900" y="2773680"/>
            <a:ext cx="613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È composto da due moduli principali: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BDFC648-872A-7A65-C3C9-E0EB8424E5C2}"/>
              </a:ext>
            </a:extLst>
          </p:cNvPr>
          <p:cNvSpPr txBox="1"/>
          <p:nvPr/>
        </p:nvSpPr>
        <p:spPr>
          <a:xfrm>
            <a:off x="723900" y="3558540"/>
            <a:ext cx="6134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Il </a:t>
            </a:r>
            <a:r>
              <a:rPr lang="it-IT" sz="1400" b="1" i="1" dirty="0" err="1">
                <a:latin typeface="Bookman Old Style" panose="02050604050505020204" pitchFamily="18" charset="0"/>
              </a:rPr>
              <a:t>communication</a:t>
            </a:r>
            <a:r>
              <a:rPr lang="it-IT" sz="1400" b="1" i="1" dirty="0">
                <a:latin typeface="Bookman Old Style" panose="02050604050505020204" pitchFamily="18" charset="0"/>
              </a:rPr>
              <a:t> </a:t>
            </a:r>
            <a:r>
              <a:rPr lang="it-IT" sz="1400" b="1" i="1" dirty="0" err="1">
                <a:latin typeface="Bookman Old Style" panose="02050604050505020204" pitchFamily="18" charset="0"/>
              </a:rPr>
              <a:t>module</a:t>
            </a:r>
            <a:r>
              <a:rPr lang="it-IT" sz="1400" b="1" i="1" dirty="0">
                <a:latin typeface="Bookman Old Style" panose="02050604050505020204" pitchFamily="18" charset="0"/>
              </a:rPr>
              <a:t> </a:t>
            </a:r>
            <a:r>
              <a:rPr lang="it-IT" sz="1400" dirty="0">
                <a:latin typeface="Bookman Old Style" panose="02050604050505020204" pitchFamily="18" charset="0"/>
              </a:rPr>
              <a:t>è responsabile della comunicazione con il Dispositivo. Prevede due tipologie di collegamenti, </a:t>
            </a:r>
            <a:r>
              <a:rPr lang="it-IT" sz="1400" i="1" dirty="0">
                <a:latin typeface="Bookman Old Style" panose="02050604050505020204" pitchFamily="18" charset="0"/>
              </a:rPr>
              <a:t>seriale </a:t>
            </a:r>
            <a:r>
              <a:rPr lang="it-IT" sz="1400" dirty="0">
                <a:latin typeface="Bookman Old Style" panose="02050604050505020204" pitchFamily="18" charset="0"/>
              </a:rPr>
              <a:t>e </a:t>
            </a:r>
            <a:r>
              <a:rPr lang="it-IT" sz="1400" i="1" dirty="0">
                <a:latin typeface="Bookman Old Style" panose="02050604050505020204" pitchFamily="18" charset="0"/>
              </a:rPr>
              <a:t>wireless.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Il </a:t>
            </a:r>
            <a:r>
              <a:rPr lang="it-IT" sz="1400" b="1" i="1" dirty="0">
                <a:latin typeface="Bookman Old Style" panose="02050604050505020204" pitchFamily="18" charset="0"/>
              </a:rPr>
              <a:t>processing and data </a:t>
            </a:r>
            <a:r>
              <a:rPr lang="it-IT" sz="1400" b="1" i="1" dirty="0" err="1">
                <a:latin typeface="Bookman Old Style" panose="02050604050505020204" pitchFamily="18" charset="0"/>
              </a:rPr>
              <a:t>visualization</a:t>
            </a:r>
            <a:r>
              <a:rPr lang="it-IT" sz="1400" b="1" i="1" dirty="0">
                <a:latin typeface="Bookman Old Style" panose="02050604050505020204" pitchFamily="18" charset="0"/>
              </a:rPr>
              <a:t> </a:t>
            </a:r>
            <a:r>
              <a:rPr lang="it-IT" sz="1400" b="1" i="1" dirty="0" err="1">
                <a:latin typeface="Bookman Old Style" panose="02050604050505020204" pitchFamily="18" charset="0"/>
              </a:rPr>
              <a:t>module</a:t>
            </a:r>
            <a:r>
              <a:rPr lang="it-IT" sz="1400" b="1" i="1" dirty="0">
                <a:latin typeface="Bookman Old Style" panose="02050604050505020204" pitchFamily="18" charset="0"/>
              </a:rPr>
              <a:t> </a:t>
            </a:r>
            <a:r>
              <a:rPr lang="it-IT" sz="1400" dirty="0">
                <a:latin typeface="Bookman Old Style" panose="02050604050505020204" pitchFamily="18" charset="0"/>
              </a:rPr>
              <a:t>si occupa del </a:t>
            </a:r>
            <a:r>
              <a:rPr lang="it-IT" sz="1400" i="1" dirty="0">
                <a:latin typeface="Bookman Old Style" panose="02050604050505020204" pitchFamily="18" charset="0"/>
              </a:rPr>
              <a:t>processing</a:t>
            </a:r>
            <a:r>
              <a:rPr lang="it-IT" sz="1400" dirty="0">
                <a:latin typeface="Bookman Old Style" panose="02050604050505020204" pitchFamily="18" charset="0"/>
              </a:rPr>
              <a:t> dei dati ricevuti. Oltre a memorizzare il modulo, la fase e la frequenza, fornisce tutte le funzioni previste nei requisiti.</a:t>
            </a:r>
          </a:p>
        </p:txBody>
      </p:sp>
      <p:pic>
        <p:nvPicPr>
          <p:cNvPr id="12" name="Elemento grafico 11" descr="Singolo ingranaggio">
            <a:extLst>
              <a:ext uri="{FF2B5EF4-FFF2-40B4-BE49-F238E27FC236}">
                <a16:creationId xmlns:a16="http://schemas.microsoft.com/office/drawing/2014/main" id="{4BDC3F43-0B2A-956C-DDAE-681CB1676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329513">
            <a:off x="9399643" y="420647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Singolo ingranaggio">
            <a:extLst>
              <a:ext uri="{FF2B5EF4-FFF2-40B4-BE49-F238E27FC236}">
                <a16:creationId xmlns:a16="http://schemas.microsoft.com/office/drawing/2014/main" id="{E8466D47-BF8A-ABD9-C046-3819B431D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240" y="4732019"/>
            <a:ext cx="1436743" cy="1436743"/>
          </a:xfrm>
          <a:prstGeom prst="rect">
            <a:avLst/>
          </a:prstGeom>
        </p:spPr>
      </p:pic>
      <p:pic>
        <p:nvPicPr>
          <p:cNvPr id="15" name="Elemento grafico 14" descr="Laptop">
            <a:extLst>
              <a:ext uri="{FF2B5EF4-FFF2-40B4-BE49-F238E27FC236}">
                <a16:creationId xmlns:a16="http://schemas.microsoft.com/office/drawing/2014/main" id="{08A1F393-02A7-9E6A-3E53-A6849C49C5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357" y="336316"/>
            <a:ext cx="960120" cy="96012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3E79A04A-FFAA-31E0-0E78-D1A6975BA303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98CF7B47-7531-B70B-B02D-F05014B9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2A93DCB-BE50-72A9-5E16-6AB2BF76C4E5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20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38C1C89F-0746-DEFF-1A8E-65ECE72DC0ED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F4746342-A47B-1E95-17D7-89EED9A5C96F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A9796AD-B9F9-7446-25B8-CC0618DC6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28213" y="48288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Applicativo: interfaccia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F2E5C16-8711-F2F9-43BE-FE19DCC6D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42" y="1548611"/>
            <a:ext cx="8279116" cy="4873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Elemento grafico 9" descr="Laptop">
            <a:extLst>
              <a:ext uri="{FF2B5EF4-FFF2-40B4-BE49-F238E27FC236}">
                <a16:creationId xmlns:a16="http://schemas.microsoft.com/office/drawing/2014/main" id="{9DB07B15-BE74-B23B-4D2C-77476F46B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357" y="336316"/>
            <a:ext cx="960120" cy="960120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074A1549-1A86-5A48-98A2-8BB8CC1A5DF5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CAB20216-EC68-A8AC-262A-483B1BDA0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A06ED56C-007B-9BC5-EBB4-4DEEE8AC5EBD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852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Punto esclamativo">
            <a:extLst>
              <a:ext uri="{FF2B5EF4-FFF2-40B4-BE49-F238E27FC236}">
                <a16:creationId xmlns:a16="http://schemas.microsoft.com/office/drawing/2014/main" id="{489E3BB1-FFC5-07F0-7285-3014A4EFB1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98313" y="3810130"/>
            <a:ext cx="914400" cy="91440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DD84E26-6AEC-F454-F107-6C7420BCF2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63" y="1886604"/>
            <a:ext cx="483941" cy="77531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pic>
        <p:nvPicPr>
          <p:cNvPr id="36" name="Elemento grafico 35" descr="Antenna">
            <a:extLst>
              <a:ext uri="{FF2B5EF4-FFF2-40B4-BE49-F238E27FC236}">
                <a16:creationId xmlns:a16="http://schemas.microsoft.com/office/drawing/2014/main" id="{2B14AC87-7D19-8FEA-B438-B0E7DE21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8277" y="3220679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35B0478-6FFC-860B-631D-6C09BE679383}"/>
              </a:ext>
            </a:extLst>
          </p:cNvPr>
          <p:cNvSpPr txBox="1"/>
          <p:nvPr/>
        </p:nvSpPr>
        <p:spPr>
          <a:xfrm>
            <a:off x="7733859" y="4053290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Comunicazione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2BFE651-BB9D-B1D7-5083-DBE687BDEB7C}"/>
              </a:ext>
            </a:extLst>
          </p:cNvPr>
          <p:cNvSpPr txBox="1"/>
          <p:nvPr/>
        </p:nvSpPr>
        <p:spPr>
          <a:xfrm>
            <a:off x="9449753" y="465341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8. Problematiche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CF45471-A73F-AA97-5D71-11C9E04B2073}"/>
              </a:ext>
            </a:extLst>
          </p:cNvPr>
          <p:cNvSpPr txBox="1"/>
          <p:nvPr/>
        </p:nvSpPr>
        <p:spPr>
          <a:xfrm>
            <a:off x="10061796" y="2661915"/>
            <a:ext cx="200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9. Conclusioni 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Sviluppi Futuri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74A7856-2B42-6D72-9DBB-8F780EB31D65}"/>
              </a:ext>
            </a:extLst>
          </p:cNvPr>
          <p:cNvSpPr/>
          <p:nvPr/>
        </p:nvSpPr>
        <p:spPr>
          <a:xfrm>
            <a:off x="420532" y="3213101"/>
            <a:ext cx="11522936" cy="3007490"/>
          </a:xfrm>
          <a:custGeom>
            <a:avLst/>
            <a:gdLst>
              <a:gd name="connsiteX0" fmla="*/ 481168 w 11522936"/>
              <a:gd name="connsiteY0" fmla="*/ 0 h 3105353"/>
              <a:gd name="connsiteX1" fmla="*/ 81118 w 11522936"/>
              <a:gd name="connsiteY1" fmla="*/ 577850 h 3105353"/>
              <a:gd name="connsiteX2" fmla="*/ 36668 w 11522936"/>
              <a:gd name="connsiteY2" fmla="*/ 1308100 h 3105353"/>
              <a:gd name="connsiteX3" fmla="*/ 506568 w 11522936"/>
              <a:gd name="connsiteY3" fmla="*/ 1962150 h 3105353"/>
              <a:gd name="connsiteX4" fmla="*/ 1573368 w 11522936"/>
              <a:gd name="connsiteY4" fmla="*/ 2076450 h 3105353"/>
              <a:gd name="connsiteX5" fmla="*/ 2386168 w 11522936"/>
              <a:gd name="connsiteY5" fmla="*/ 1790700 h 3105353"/>
              <a:gd name="connsiteX6" fmla="*/ 3014818 w 11522936"/>
              <a:gd name="connsiteY6" fmla="*/ 1339850 h 3105353"/>
              <a:gd name="connsiteX7" fmla="*/ 3427568 w 11522936"/>
              <a:gd name="connsiteY7" fmla="*/ 1339850 h 3105353"/>
              <a:gd name="connsiteX8" fmla="*/ 3605368 w 11522936"/>
              <a:gd name="connsiteY8" fmla="*/ 1885950 h 3105353"/>
              <a:gd name="connsiteX9" fmla="*/ 3903818 w 11522936"/>
              <a:gd name="connsiteY9" fmla="*/ 2711450 h 3105353"/>
              <a:gd name="connsiteX10" fmla="*/ 4913468 w 11522936"/>
              <a:gd name="connsiteY10" fmla="*/ 2838450 h 3105353"/>
              <a:gd name="connsiteX11" fmla="*/ 5453218 w 11522936"/>
              <a:gd name="connsiteY11" fmla="*/ 2457450 h 3105353"/>
              <a:gd name="connsiteX12" fmla="*/ 5224618 w 11522936"/>
              <a:gd name="connsiteY12" fmla="*/ 736600 h 3105353"/>
              <a:gd name="connsiteX13" fmla="*/ 6297768 w 11522936"/>
              <a:gd name="connsiteY13" fmla="*/ 406400 h 3105353"/>
              <a:gd name="connsiteX14" fmla="*/ 6113618 w 11522936"/>
              <a:gd name="connsiteY14" fmla="*/ 1968500 h 3105353"/>
              <a:gd name="connsiteX15" fmla="*/ 6285068 w 11522936"/>
              <a:gd name="connsiteY15" fmla="*/ 2952750 h 3105353"/>
              <a:gd name="connsiteX16" fmla="*/ 7548718 w 11522936"/>
              <a:gd name="connsiteY16" fmla="*/ 2959100 h 3105353"/>
              <a:gd name="connsiteX17" fmla="*/ 7561418 w 11522936"/>
              <a:gd name="connsiteY17" fmla="*/ 1574800 h 3105353"/>
              <a:gd name="connsiteX18" fmla="*/ 8450418 w 11522936"/>
              <a:gd name="connsiteY18" fmla="*/ 1352550 h 3105353"/>
              <a:gd name="connsiteX19" fmla="*/ 9053668 w 11522936"/>
              <a:gd name="connsiteY19" fmla="*/ 2082800 h 3105353"/>
              <a:gd name="connsiteX20" fmla="*/ 10196668 w 11522936"/>
              <a:gd name="connsiteY20" fmla="*/ 2273300 h 3105353"/>
              <a:gd name="connsiteX21" fmla="*/ 11301568 w 11522936"/>
              <a:gd name="connsiteY21" fmla="*/ 1917700 h 3105353"/>
              <a:gd name="connsiteX22" fmla="*/ 11479368 w 11522936"/>
              <a:gd name="connsiteY22" fmla="*/ 666750 h 3105353"/>
              <a:gd name="connsiteX23" fmla="*/ 10736418 w 11522936"/>
              <a:gd name="connsiteY23" fmla="*/ 215900 h 3105353"/>
              <a:gd name="connsiteX24" fmla="*/ 10736418 w 11522936"/>
              <a:gd name="connsiteY24" fmla="*/ 215900 h 310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22936" h="3105353">
                <a:moveTo>
                  <a:pt x="481168" y="0"/>
                </a:moveTo>
                <a:cubicBezTo>
                  <a:pt x="318184" y="179916"/>
                  <a:pt x="155201" y="359833"/>
                  <a:pt x="81118" y="577850"/>
                </a:cubicBezTo>
                <a:cubicBezTo>
                  <a:pt x="7035" y="795867"/>
                  <a:pt x="-34240" y="1077383"/>
                  <a:pt x="36668" y="1308100"/>
                </a:cubicBezTo>
                <a:cubicBezTo>
                  <a:pt x="107576" y="1538817"/>
                  <a:pt x="250451" y="1834092"/>
                  <a:pt x="506568" y="1962150"/>
                </a:cubicBezTo>
                <a:cubicBezTo>
                  <a:pt x="762685" y="2090208"/>
                  <a:pt x="1260101" y="2105025"/>
                  <a:pt x="1573368" y="2076450"/>
                </a:cubicBezTo>
                <a:cubicBezTo>
                  <a:pt x="1886635" y="2047875"/>
                  <a:pt x="2145926" y="1913467"/>
                  <a:pt x="2386168" y="1790700"/>
                </a:cubicBezTo>
                <a:cubicBezTo>
                  <a:pt x="2626410" y="1667933"/>
                  <a:pt x="2841251" y="1414992"/>
                  <a:pt x="3014818" y="1339850"/>
                </a:cubicBezTo>
                <a:cubicBezTo>
                  <a:pt x="3188385" y="1264708"/>
                  <a:pt x="3329143" y="1248833"/>
                  <a:pt x="3427568" y="1339850"/>
                </a:cubicBezTo>
                <a:cubicBezTo>
                  <a:pt x="3525993" y="1430867"/>
                  <a:pt x="3525993" y="1657350"/>
                  <a:pt x="3605368" y="1885950"/>
                </a:cubicBezTo>
                <a:cubicBezTo>
                  <a:pt x="3684743" y="2114550"/>
                  <a:pt x="3685801" y="2552700"/>
                  <a:pt x="3903818" y="2711450"/>
                </a:cubicBezTo>
                <a:cubicBezTo>
                  <a:pt x="4121835" y="2870200"/>
                  <a:pt x="4655235" y="2880783"/>
                  <a:pt x="4913468" y="2838450"/>
                </a:cubicBezTo>
                <a:cubicBezTo>
                  <a:pt x="5171701" y="2796117"/>
                  <a:pt x="5401360" y="2807758"/>
                  <a:pt x="5453218" y="2457450"/>
                </a:cubicBezTo>
                <a:cubicBezTo>
                  <a:pt x="5505076" y="2107142"/>
                  <a:pt x="5083860" y="1078442"/>
                  <a:pt x="5224618" y="736600"/>
                </a:cubicBezTo>
                <a:cubicBezTo>
                  <a:pt x="5365376" y="394758"/>
                  <a:pt x="6149601" y="201083"/>
                  <a:pt x="6297768" y="406400"/>
                </a:cubicBezTo>
                <a:cubicBezTo>
                  <a:pt x="6445935" y="611717"/>
                  <a:pt x="6115735" y="1544108"/>
                  <a:pt x="6113618" y="1968500"/>
                </a:cubicBezTo>
                <a:cubicBezTo>
                  <a:pt x="6111501" y="2392892"/>
                  <a:pt x="6045885" y="2787650"/>
                  <a:pt x="6285068" y="2952750"/>
                </a:cubicBezTo>
                <a:cubicBezTo>
                  <a:pt x="6524251" y="3117850"/>
                  <a:pt x="7335993" y="3188758"/>
                  <a:pt x="7548718" y="2959100"/>
                </a:cubicBezTo>
                <a:cubicBezTo>
                  <a:pt x="7761443" y="2729442"/>
                  <a:pt x="7411135" y="1842558"/>
                  <a:pt x="7561418" y="1574800"/>
                </a:cubicBezTo>
                <a:cubicBezTo>
                  <a:pt x="7711701" y="1307042"/>
                  <a:pt x="8201710" y="1267883"/>
                  <a:pt x="8450418" y="1352550"/>
                </a:cubicBezTo>
                <a:cubicBezTo>
                  <a:pt x="8699126" y="1437217"/>
                  <a:pt x="8762626" y="1929342"/>
                  <a:pt x="9053668" y="2082800"/>
                </a:cubicBezTo>
                <a:cubicBezTo>
                  <a:pt x="9344710" y="2236258"/>
                  <a:pt x="9822018" y="2300817"/>
                  <a:pt x="10196668" y="2273300"/>
                </a:cubicBezTo>
                <a:cubicBezTo>
                  <a:pt x="10571318" y="2245783"/>
                  <a:pt x="11087785" y="2185458"/>
                  <a:pt x="11301568" y="1917700"/>
                </a:cubicBezTo>
                <a:cubicBezTo>
                  <a:pt x="11515351" y="1649942"/>
                  <a:pt x="11573560" y="950383"/>
                  <a:pt x="11479368" y="666750"/>
                </a:cubicBezTo>
                <a:cubicBezTo>
                  <a:pt x="11385176" y="383117"/>
                  <a:pt x="10736418" y="215900"/>
                  <a:pt x="10736418" y="215900"/>
                </a:cubicBezTo>
                <a:lnTo>
                  <a:pt x="10736418" y="215900"/>
                </a:lnTo>
              </a:path>
            </a:pathLst>
          </a:custGeom>
          <a:noFill/>
          <a:ln w="190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40000">
                  <a:schemeClr val="accent1">
                    <a:lumMod val="60000"/>
                    <a:lumOff val="40000"/>
                  </a:schemeClr>
                </a:gs>
                <a:gs pos="13000">
                  <a:srgbClr val="185687"/>
                </a:gs>
                <a:gs pos="64000">
                  <a:srgbClr val="00B0F0"/>
                </a:gs>
                <a:gs pos="9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6C87CF98-EDED-9BBA-376D-FD81EDB7DB3B}"/>
              </a:ext>
            </a:extLst>
          </p:cNvPr>
          <p:cNvSpPr/>
          <p:nvPr/>
        </p:nvSpPr>
        <p:spPr>
          <a:xfrm>
            <a:off x="8553267" y="4409645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4DA53F79-EC42-2E50-867B-589CC14224F2}"/>
              </a:ext>
            </a:extLst>
          </p:cNvPr>
          <p:cNvSpPr/>
          <p:nvPr/>
        </p:nvSpPr>
        <p:spPr>
          <a:xfrm>
            <a:off x="10365407" y="5355123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806198">
            <a:off x="7036482" y="5992968"/>
            <a:ext cx="455245" cy="455245"/>
          </a:xfrm>
          <a:prstGeom prst="rect">
            <a:avLst/>
          </a:prstGeom>
        </p:spPr>
      </p:pic>
      <p:sp>
        <p:nvSpPr>
          <p:cNvPr id="47" name="Ovale 46">
            <a:extLst>
              <a:ext uri="{FF2B5EF4-FFF2-40B4-BE49-F238E27FC236}">
                <a16:creationId xmlns:a16="http://schemas.microsoft.com/office/drawing/2014/main" id="{A46E87C4-C1BB-FA28-7DC2-598B31B8EFDB}"/>
              </a:ext>
            </a:extLst>
          </p:cNvPr>
          <p:cNvSpPr/>
          <p:nvPr/>
        </p:nvSpPr>
        <p:spPr>
          <a:xfrm>
            <a:off x="11048631" y="3340991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Elemento grafico 48" descr="Chiudi">
            <a:extLst>
              <a:ext uri="{FF2B5EF4-FFF2-40B4-BE49-F238E27FC236}">
                <a16:creationId xmlns:a16="http://schemas.microsoft.com/office/drawing/2014/main" id="{858188F0-E045-7890-B9A3-F5D2837F43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56833" y="4243812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Elemento grafico 52" descr="Chiudi">
            <a:extLst>
              <a:ext uri="{FF2B5EF4-FFF2-40B4-BE49-F238E27FC236}">
                <a16:creationId xmlns:a16="http://schemas.microsoft.com/office/drawing/2014/main" id="{1400811F-B2F2-1143-B2B9-FBD04BCD48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86868" y="578855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Elemento grafico 53" descr="Chiudi">
            <a:extLst>
              <a:ext uri="{FF2B5EF4-FFF2-40B4-BE49-F238E27FC236}">
                <a16:creationId xmlns:a16="http://schemas.microsoft.com/office/drawing/2014/main" id="{5F9DF1E4-DCC5-8467-5025-4FC7ED35A9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49183" y="3342825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0" name="Gruppo 49">
            <a:extLst>
              <a:ext uri="{FF2B5EF4-FFF2-40B4-BE49-F238E27FC236}">
                <a16:creationId xmlns:a16="http://schemas.microsoft.com/office/drawing/2014/main" id="{31954B0F-3823-3ABD-EB84-8C6529A4C13F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E1150A36-2A65-627B-F584-087BC0688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060BA9AA-64D6-B8E3-7557-3A42299CACF0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405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A7655851-6274-D67B-79A1-E44B82B13E1D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75611E16-7B9F-06EF-A403-7675F8D9C91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C0F9DF2-C9CF-9A75-4A74-B66C8D8D8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28208" y="487279"/>
            <a:ext cx="3916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4 – </a:t>
            </a:r>
            <a:r>
              <a:rPr lang="it-IT" sz="48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Wire</a:t>
            </a:r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 BIA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C3CEC0-60AC-AA87-7C54-2FA88ABF0098}"/>
              </a:ext>
            </a:extLst>
          </p:cNvPr>
          <p:cNvSpPr txBox="1"/>
          <p:nvPr/>
        </p:nvSpPr>
        <p:spPr>
          <a:xfrm>
            <a:off x="567328" y="2043916"/>
            <a:ext cx="6812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L'approccio utilizzato ai fini del Progetto è stato quello del 4-Wire BIA.</a:t>
            </a:r>
          </a:p>
          <a:p>
            <a:r>
              <a:rPr lang="it-IT" sz="1400" dirty="0">
                <a:latin typeface="Bookman Old Style" panose="02050604050505020204" pitchFamily="18" charset="0"/>
              </a:rPr>
              <a:t>Il calcolo della </a:t>
            </a:r>
            <a:r>
              <a:rPr lang="it-IT" sz="1400" dirty="0" err="1">
                <a:latin typeface="Bookman Old Style" panose="02050604050505020204" pitchFamily="18" charset="0"/>
              </a:rPr>
              <a:t>bioimpedenza</a:t>
            </a:r>
            <a:r>
              <a:rPr lang="it-IT" sz="1400" dirty="0">
                <a:latin typeface="Bookman Old Style" panose="02050604050505020204" pitchFamily="18" charset="0"/>
              </a:rPr>
              <a:t> necessita di una precisa sorgente di voltaggio </a:t>
            </a:r>
            <a:r>
              <a:rPr lang="it-IT" sz="1400" dirty="0" err="1">
                <a:latin typeface="Bookman Old Style" panose="02050604050505020204" pitchFamily="18" charset="0"/>
              </a:rPr>
              <a:t>ac</a:t>
            </a:r>
            <a:r>
              <a:rPr lang="it-IT" sz="1400" dirty="0">
                <a:latin typeface="Bookman Old Style" panose="02050604050505020204" pitchFamily="18" charset="0"/>
              </a:rPr>
              <a:t>, un amperometro ed un voltmetro differenziale ad alta precisione.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F8F5B5C-4794-C82F-2460-171D907F4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43" y="2000607"/>
            <a:ext cx="4710811" cy="314399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EA123A2-FBD3-E709-7855-2E8869D4369F}"/>
              </a:ext>
            </a:extLst>
          </p:cNvPr>
          <p:cNvSpPr txBox="1"/>
          <p:nvPr/>
        </p:nvSpPr>
        <p:spPr>
          <a:xfrm>
            <a:off x="567327" y="3310740"/>
            <a:ext cx="6812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La misurazione avviene seguendo il ciclo:</a:t>
            </a:r>
          </a:p>
          <a:p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applicazione di una tensione </a:t>
            </a:r>
            <a:r>
              <a:rPr lang="it-IT" sz="1400" dirty="0" err="1">
                <a:latin typeface="Bookman Old Style" panose="02050604050505020204" pitchFamily="18" charset="0"/>
              </a:rPr>
              <a:t>ac</a:t>
            </a:r>
            <a:r>
              <a:rPr lang="it-IT" sz="1400" dirty="0">
                <a:latin typeface="Bookman Old Style" panose="02050604050505020204" pitchFamily="18" charset="0"/>
              </a:rPr>
              <a:t> generata dal </a:t>
            </a:r>
            <a:r>
              <a:rPr lang="it-IT" sz="1400" i="1" dirty="0" err="1">
                <a:latin typeface="Bookman Old Style" panose="02050604050505020204" pitchFamily="18" charset="0"/>
              </a:rPr>
              <a:t>wave</a:t>
            </a:r>
            <a:r>
              <a:rPr lang="it-IT" sz="1400" i="1" dirty="0">
                <a:latin typeface="Bookman Old Style" panose="02050604050505020204" pitchFamily="18" charset="0"/>
              </a:rPr>
              <a:t> </a:t>
            </a:r>
            <a:r>
              <a:rPr lang="it-IT" sz="1400" i="1" dirty="0" err="1">
                <a:latin typeface="Bookman Old Style" panose="02050604050505020204" pitchFamily="18" charset="0"/>
              </a:rPr>
              <a:t>generetor</a:t>
            </a:r>
            <a:r>
              <a:rPr lang="it-IT" sz="1400" i="1" dirty="0">
                <a:latin typeface="Bookman Old Style" panose="02050604050505020204" pitchFamily="18" charset="0"/>
              </a:rPr>
              <a:t> </a:t>
            </a:r>
            <a:r>
              <a:rPr lang="it-IT" sz="1400" dirty="0">
                <a:latin typeface="Bookman Old Style" panose="020506040505050202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misura della corrente che rientra nel Dispositivo e della tensione applicata;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trasformazione nel dominio della frequenza di tensione e corrente;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calcolo impedenza. </a:t>
            </a:r>
          </a:p>
        </p:txBody>
      </p:sp>
      <p:pic>
        <p:nvPicPr>
          <p:cNvPr id="12" name="Elemento grafico 11" descr="Elettrocardiogramma">
            <a:extLst>
              <a:ext uri="{FF2B5EF4-FFF2-40B4-BE49-F238E27FC236}">
                <a16:creationId xmlns:a16="http://schemas.microsoft.com/office/drawing/2014/main" id="{0EBA4357-D471-6FD7-4A1E-3C6F0CEEC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904" y="373656"/>
            <a:ext cx="914400" cy="9144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3B08C4A-0EFD-8D54-A32E-3CD427AC41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200" y="5597221"/>
            <a:ext cx="1896800" cy="1318276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1CCA6735-8CF5-FF26-4453-92A1C7CD98B8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BDD069E1-6805-C9E5-AC4D-FBC44E62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83CC0BD8-666E-38FC-B030-667EA308D5BC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258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541C1471-2C5F-8A41-3F1C-DED8A3AFEDB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65006AF5-6FF9-8142-EC00-8B6A4B241FF0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003E2F1-F01C-FC58-087A-271D0B468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68C50E51-2569-3987-0351-AC6881A01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86" y="1623044"/>
            <a:ext cx="7296023" cy="4724400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36561799-40A9-57A6-EA08-EC93942C4E9F}"/>
              </a:ext>
            </a:extLst>
          </p:cNvPr>
          <p:cNvGrpSpPr/>
          <p:nvPr/>
        </p:nvGrpSpPr>
        <p:grpSpPr>
          <a:xfrm>
            <a:off x="567328" y="1543945"/>
            <a:ext cx="9628232" cy="1420651"/>
            <a:chOff x="567328" y="1543945"/>
            <a:chExt cx="9628232" cy="1420651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D011AF46-A403-12C9-08A9-9DC96524BC15}"/>
                </a:ext>
              </a:extLst>
            </p:cNvPr>
            <p:cNvSpPr/>
            <p:nvPr/>
          </p:nvSpPr>
          <p:spPr>
            <a:xfrm>
              <a:off x="5295900" y="1646321"/>
              <a:ext cx="4899660" cy="1318275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439ADFB7-C087-1137-52FC-65B6E8337194}"/>
                </a:ext>
              </a:extLst>
            </p:cNvPr>
            <p:cNvSpPr txBox="1"/>
            <p:nvPr/>
          </p:nvSpPr>
          <p:spPr>
            <a:xfrm>
              <a:off x="567328" y="1543945"/>
              <a:ext cx="2442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latin typeface="Bookman Old Style" panose="02050604050505020204" pitchFamily="18" charset="0"/>
                </a:rPr>
                <a:t>High Precision AC Voltage Source</a:t>
              </a:r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39153380-C489-C7E9-31A4-9BAF53321AFC}"/>
                </a:ext>
              </a:extLst>
            </p:cNvPr>
            <p:cNvCxnSpPr>
              <a:cxnSpLocks/>
            </p:cNvCxnSpPr>
            <p:nvPr/>
          </p:nvCxnSpPr>
          <p:spPr>
            <a:xfrm>
              <a:off x="2470333" y="1805555"/>
              <a:ext cx="2825567" cy="19850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DD78BA60-3793-11E5-2506-82F85593DE0D}"/>
              </a:ext>
            </a:extLst>
          </p:cNvPr>
          <p:cNvGrpSpPr/>
          <p:nvPr/>
        </p:nvGrpSpPr>
        <p:grpSpPr>
          <a:xfrm>
            <a:off x="1362622" y="4314208"/>
            <a:ext cx="6935363" cy="1884229"/>
            <a:chOff x="1362622" y="4314208"/>
            <a:chExt cx="6935363" cy="1884229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95088FAD-D407-ECC8-6DF1-57CE57D4EB30}"/>
                </a:ext>
              </a:extLst>
            </p:cNvPr>
            <p:cNvSpPr txBox="1"/>
            <p:nvPr/>
          </p:nvSpPr>
          <p:spPr>
            <a:xfrm>
              <a:off x="1362622" y="5675217"/>
              <a:ext cx="2442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latin typeface="Bookman Old Style" panose="02050604050505020204" pitchFamily="18" charset="0"/>
                </a:rPr>
                <a:t>High Precision </a:t>
              </a:r>
              <a:r>
                <a:rPr lang="it-IT" sz="1400" b="1" dirty="0" err="1">
                  <a:latin typeface="Bookman Old Style" panose="02050604050505020204" pitchFamily="18" charset="0"/>
                </a:rPr>
                <a:t>Current</a:t>
              </a:r>
              <a:r>
                <a:rPr lang="it-IT" sz="1400" b="1" dirty="0">
                  <a:latin typeface="Bookman Old Style" panose="02050604050505020204" pitchFamily="18" charset="0"/>
                </a:rPr>
                <a:t> </a:t>
              </a:r>
              <a:r>
                <a:rPr lang="it-IT" sz="1400" b="1" dirty="0" err="1">
                  <a:latin typeface="Bookman Old Style" panose="02050604050505020204" pitchFamily="18" charset="0"/>
                </a:rPr>
                <a:t>Meter</a:t>
              </a:r>
              <a:endParaRPr lang="it-IT" sz="1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B49882B-7BA7-8681-963A-4C2BAF978FEC}"/>
                </a:ext>
              </a:extLst>
            </p:cNvPr>
            <p:cNvSpPr/>
            <p:nvPr/>
          </p:nvSpPr>
          <p:spPr>
            <a:xfrm>
              <a:off x="5101757" y="4314208"/>
              <a:ext cx="3196228" cy="1841495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84A95948-299A-C57F-6D15-6A2ABD66B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8560" y="5478780"/>
              <a:ext cx="1348740" cy="27432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01783F6-9A1B-FD65-CD7D-5632B10E4D81}"/>
              </a:ext>
            </a:extLst>
          </p:cNvPr>
          <p:cNvGrpSpPr/>
          <p:nvPr/>
        </p:nvGrpSpPr>
        <p:grpSpPr>
          <a:xfrm>
            <a:off x="5848879" y="2921084"/>
            <a:ext cx="6137381" cy="1296575"/>
            <a:chOff x="5848879" y="2921084"/>
            <a:chExt cx="6137381" cy="1296575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C37B7E86-2A3D-C66F-C81D-B556B6BD2A2D}"/>
                </a:ext>
              </a:extLst>
            </p:cNvPr>
            <p:cNvSpPr txBox="1"/>
            <p:nvPr/>
          </p:nvSpPr>
          <p:spPr>
            <a:xfrm>
              <a:off x="10297101" y="2921084"/>
              <a:ext cx="1689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latin typeface="Bookman Old Style" panose="02050604050505020204" pitchFamily="18" charset="0"/>
                </a:rPr>
                <a:t>High Precision Voltage </a:t>
              </a:r>
              <a:r>
                <a:rPr lang="it-IT" sz="1400" b="1" dirty="0" err="1">
                  <a:latin typeface="Bookman Old Style" panose="02050604050505020204" pitchFamily="18" charset="0"/>
                </a:rPr>
                <a:t>Meter</a:t>
              </a:r>
              <a:endParaRPr lang="it-IT" sz="1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1AC3C59-9E74-268D-978B-485F07B17A20}"/>
                </a:ext>
              </a:extLst>
            </p:cNvPr>
            <p:cNvSpPr/>
            <p:nvPr/>
          </p:nvSpPr>
          <p:spPr>
            <a:xfrm>
              <a:off x="5848879" y="2998022"/>
              <a:ext cx="3021487" cy="121963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349414B7-A11F-FE15-3AF5-D91CCD2D873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8930888" y="3182694"/>
              <a:ext cx="1366213" cy="18534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e 27">
            <a:extLst>
              <a:ext uri="{FF2B5EF4-FFF2-40B4-BE49-F238E27FC236}">
                <a16:creationId xmlns:a16="http://schemas.microsoft.com/office/drawing/2014/main" id="{FE9EE757-F590-D8F2-2B3D-B00EA74A28B6}"/>
              </a:ext>
            </a:extLst>
          </p:cNvPr>
          <p:cNvSpPr/>
          <p:nvPr/>
        </p:nvSpPr>
        <p:spPr>
          <a:xfrm rot="16200000">
            <a:off x="8031292" y="3470943"/>
            <a:ext cx="2171635" cy="21183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3B6F39D-7F67-4256-4736-88E54A6ABE93}"/>
              </a:ext>
            </a:extLst>
          </p:cNvPr>
          <p:cNvSpPr txBox="1"/>
          <p:nvPr/>
        </p:nvSpPr>
        <p:spPr>
          <a:xfrm>
            <a:off x="10176288" y="5615940"/>
            <a:ext cx="146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Bookman Old Style" panose="02050604050505020204" pitchFamily="18" charset="0"/>
              </a:rPr>
              <a:t>Processing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FD0E877-D1DC-79AA-FF49-3C5BB5EB0541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9677400" y="5675217"/>
            <a:ext cx="498888" cy="9461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527EBA5-DF77-8DF0-948E-6BD659077425}"/>
              </a:ext>
            </a:extLst>
          </p:cNvPr>
          <p:cNvSpPr txBox="1"/>
          <p:nvPr/>
        </p:nvSpPr>
        <p:spPr>
          <a:xfrm>
            <a:off x="1328208" y="487279"/>
            <a:ext cx="3916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4 – </a:t>
            </a:r>
            <a:r>
              <a:rPr lang="it-IT" sz="48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Wire</a:t>
            </a:r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 BIA</a:t>
            </a:r>
          </a:p>
        </p:txBody>
      </p:sp>
      <p:pic>
        <p:nvPicPr>
          <p:cNvPr id="25" name="Elemento grafico 24" descr="Elettrocardiogramma">
            <a:extLst>
              <a:ext uri="{FF2B5EF4-FFF2-40B4-BE49-F238E27FC236}">
                <a16:creationId xmlns:a16="http://schemas.microsoft.com/office/drawing/2014/main" id="{4DB0CC98-12B1-3221-F2F1-DCD5A4462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904" y="373656"/>
            <a:ext cx="914400" cy="914400"/>
          </a:xfrm>
          <a:prstGeom prst="rect">
            <a:avLst/>
          </a:prstGeom>
        </p:spPr>
      </p:pic>
      <p:grpSp>
        <p:nvGrpSpPr>
          <p:cNvPr id="26" name="Gruppo 25">
            <a:extLst>
              <a:ext uri="{FF2B5EF4-FFF2-40B4-BE49-F238E27FC236}">
                <a16:creationId xmlns:a16="http://schemas.microsoft.com/office/drawing/2014/main" id="{51A83A20-BE28-AA74-0967-D2727C74DCF9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AA36A277-0432-4CA9-1975-1C6192285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207E6028-8C58-AFD6-5FF1-9972C0E8DAE7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896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Punto esclamativo">
            <a:extLst>
              <a:ext uri="{FF2B5EF4-FFF2-40B4-BE49-F238E27FC236}">
                <a16:creationId xmlns:a16="http://schemas.microsoft.com/office/drawing/2014/main" id="{489E3BB1-FFC5-07F0-7285-3014A4EFB1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98313" y="3810130"/>
            <a:ext cx="914400" cy="91440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DD84E26-6AEC-F454-F107-6C7420BCF2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63" y="1886604"/>
            <a:ext cx="483941" cy="77531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pic>
        <p:nvPicPr>
          <p:cNvPr id="36" name="Elemento grafico 35" descr="Antenna">
            <a:extLst>
              <a:ext uri="{FF2B5EF4-FFF2-40B4-BE49-F238E27FC236}">
                <a16:creationId xmlns:a16="http://schemas.microsoft.com/office/drawing/2014/main" id="{2B14AC87-7D19-8FEA-B438-B0E7DE21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8277" y="3220679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35B0478-6FFC-860B-631D-6C09BE679383}"/>
              </a:ext>
            </a:extLst>
          </p:cNvPr>
          <p:cNvSpPr txBox="1"/>
          <p:nvPr/>
        </p:nvSpPr>
        <p:spPr>
          <a:xfrm>
            <a:off x="7733859" y="4053290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Comunicazione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2BFE651-BB9D-B1D7-5083-DBE687BDEB7C}"/>
              </a:ext>
            </a:extLst>
          </p:cNvPr>
          <p:cNvSpPr txBox="1"/>
          <p:nvPr/>
        </p:nvSpPr>
        <p:spPr>
          <a:xfrm>
            <a:off x="9449753" y="465341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8. Problematiche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CF45471-A73F-AA97-5D71-11C9E04B2073}"/>
              </a:ext>
            </a:extLst>
          </p:cNvPr>
          <p:cNvSpPr txBox="1"/>
          <p:nvPr/>
        </p:nvSpPr>
        <p:spPr>
          <a:xfrm>
            <a:off x="10061796" y="2661915"/>
            <a:ext cx="200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9. Conclusioni 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Sviluppi Futuri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74A7856-2B42-6D72-9DBB-8F780EB31D65}"/>
              </a:ext>
            </a:extLst>
          </p:cNvPr>
          <p:cNvSpPr/>
          <p:nvPr/>
        </p:nvSpPr>
        <p:spPr>
          <a:xfrm>
            <a:off x="420532" y="3213101"/>
            <a:ext cx="11522936" cy="3007490"/>
          </a:xfrm>
          <a:custGeom>
            <a:avLst/>
            <a:gdLst>
              <a:gd name="connsiteX0" fmla="*/ 481168 w 11522936"/>
              <a:gd name="connsiteY0" fmla="*/ 0 h 3105353"/>
              <a:gd name="connsiteX1" fmla="*/ 81118 w 11522936"/>
              <a:gd name="connsiteY1" fmla="*/ 577850 h 3105353"/>
              <a:gd name="connsiteX2" fmla="*/ 36668 w 11522936"/>
              <a:gd name="connsiteY2" fmla="*/ 1308100 h 3105353"/>
              <a:gd name="connsiteX3" fmla="*/ 506568 w 11522936"/>
              <a:gd name="connsiteY3" fmla="*/ 1962150 h 3105353"/>
              <a:gd name="connsiteX4" fmla="*/ 1573368 w 11522936"/>
              <a:gd name="connsiteY4" fmla="*/ 2076450 h 3105353"/>
              <a:gd name="connsiteX5" fmla="*/ 2386168 w 11522936"/>
              <a:gd name="connsiteY5" fmla="*/ 1790700 h 3105353"/>
              <a:gd name="connsiteX6" fmla="*/ 3014818 w 11522936"/>
              <a:gd name="connsiteY6" fmla="*/ 1339850 h 3105353"/>
              <a:gd name="connsiteX7" fmla="*/ 3427568 w 11522936"/>
              <a:gd name="connsiteY7" fmla="*/ 1339850 h 3105353"/>
              <a:gd name="connsiteX8" fmla="*/ 3605368 w 11522936"/>
              <a:gd name="connsiteY8" fmla="*/ 1885950 h 3105353"/>
              <a:gd name="connsiteX9" fmla="*/ 3903818 w 11522936"/>
              <a:gd name="connsiteY9" fmla="*/ 2711450 h 3105353"/>
              <a:gd name="connsiteX10" fmla="*/ 4913468 w 11522936"/>
              <a:gd name="connsiteY10" fmla="*/ 2838450 h 3105353"/>
              <a:gd name="connsiteX11" fmla="*/ 5453218 w 11522936"/>
              <a:gd name="connsiteY11" fmla="*/ 2457450 h 3105353"/>
              <a:gd name="connsiteX12" fmla="*/ 5224618 w 11522936"/>
              <a:gd name="connsiteY12" fmla="*/ 736600 h 3105353"/>
              <a:gd name="connsiteX13" fmla="*/ 6297768 w 11522936"/>
              <a:gd name="connsiteY13" fmla="*/ 406400 h 3105353"/>
              <a:gd name="connsiteX14" fmla="*/ 6113618 w 11522936"/>
              <a:gd name="connsiteY14" fmla="*/ 1968500 h 3105353"/>
              <a:gd name="connsiteX15" fmla="*/ 6285068 w 11522936"/>
              <a:gd name="connsiteY15" fmla="*/ 2952750 h 3105353"/>
              <a:gd name="connsiteX16" fmla="*/ 7548718 w 11522936"/>
              <a:gd name="connsiteY16" fmla="*/ 2959100 h 3105353"/>
              <a:gd name="connsiteX17" fmla="*/ 7561418 w 11522936"/>
              <a:gd name="connsiteY17" fmla="*/ 1574800 h 3105353"/>
              <a:gd name="connsiteX18" fmla="*/ 8450418 w 11522936"/>
              <a:gd name="connsiteY18" fmla="*/ 1352550 h 3105353"/>
              <a:gd name="connsiteX19" fmla="*/ 9053668 w 11522936"/>
              <a:gd name="connsiteY19" fmla="*/ 2082800 h 3105353"/>
              <a:gd name="connsiteX20" fmla="*/ 10196668 w 11522936"/>
              <a:gd name="connsiteY20" fmla="*/ 2273300 h 3105353"/>
              <a:gd name="connsiteX21" fmla="*/ 11301568 w 11522936"/>
              <a:gd name="connsiteY21" fmla="*/ 1917700 h 3105353"/>
              <a:gd name="connsiteX22" fmla="*/ 11479368 w 11522936"/>
              <a:gd name="connsiteY22" fmla="*/ 666750 h 3105353"/>
              <a:gd name="connsiteX23" fmla="*/ 10736418 w 11522936"/>
              <a:gd name="connsiteY23" fmla="*/ 215900 h 3105353"/>
              <a:gd name="connsiteX24" fmla="*/ 10736418 w 11522936"/>
              <a:gd name="connsiteY24" fmla="*/ 215900 h 310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22936" h="3105353">
                <a:moveTo>
                  <a:pt x="481168" y="0"/>
                </a:moveTo>
                <a:cubicBezTo>
                  <a:pt x="318184" y="179916"/>
                  <a:pt x="155201" y="359833"/>
                  <a:pt x="81118" y="577850"/>
                </a:cubicBezTo>
                <a:cubicBezTo>
                  <a:pt x="7035" y="795867"/>
                  <a:pt x="-34240" y="1077383"/>
                  <a:pt x="36668" y="1308100"/>
                </a:cubicBezTo>
                <a:cubicBezTo>
                  <a:pt x="107576" y="1538817"/>
                  <a:pt x="250451" y="1834092"/>
                  <a:pt x="506568" y="1962150"/>
                </a:cubicBezTo>
                <a:cubicBezTo>
                  <a:pt x="762685" y="2090208"/>
                  <a:pt x="1260101" y="2105025"/>
                  <a:pt x="1573368" y="2076450"/>
                </a:cubicBezTo>
                <a:cubicBezTo>
                  <a:pt x="1886635" y="2047875"/>
                  <a:pt x="2145926" y="1913467"/>
                  <a:pt x="2386168" y="1790700"/>
                </a:cubicBezTo>
                <a:cubicBezTo>
                  <a:pt x="2626410" y="1667933"/>
                  <a:pt x="2841251" y="1414992"/>
                  <a:pt x="3014818" y="1339850"/>
                </a:cubicBezTo>
                <a:cubicBezTo>
                  <a:pt x="3188385" y="1264708"/>
                  <a:pt x="3329143" y="1248833"/>
                  <a:pt x="3427568" y="1339850"/>
                </a:cubicBezTo>
                <a:cubicBezTo>
                  <a:pt x="3525993" y="1430867"/>
                  <a:pt x="3525993" y="1657350"/>
                  <a:pt x="3605368" y="1885950"/>
                </a:cubicBezTo>
                <a:cubicBezTo>
                  <a:pt x="3684743" y="2114550"/>
                  <a:pt x="3685801" y="2552700"/>
                  <a:pt x="3903818" y="2711450"/>
                </a:cubicBezTo>
                <a:cubicBezTo>
                  <a:pt x="4121835" y="2870200"/>
                  <a:pt x="4655235" y="2880783"/>
                  <a:pt x="4913468" y="2838450"/>
                </a:cubicBezTo>
                <a:cubicBezTo>
                  <a:pt x="5171701" y="2796117"/>
                  <a:pt x="5401360" y="2807758"/>
                  <a:pt x="5453218" y="2457450"/>
                </a:cubicBezTo>
                <a:cubicBezTo>
                  <a:pt x="5505076" y="2107142"/>
                  <a:pt x="5083860" y="1078442"/>
                  <a:pt x="5224618" y="736600"/>
                </a:cubicBezTo>
                <a:cubicBezTo>
                  <a:pt x="5365376" y="394758"/>
                  <a:pt x="6149601" y="201083"/>
                  <a:pt x="6297768" y="406400"/>
                </a:cubicBezTo>
                <a:cubicBezTo>
                  <a:pt x="6445935" y="611717"/>
                  <a:pt x="6115735" y="1544108"/>
                  <a:pt x="6113618" y="1968500"/>
                </a:cubicBezTo>
                <a:cubicBezTo>
                  <a:pt x="6111501" y="2392892"/>
                  <a:pt x="6045885" y="2787650"/>
                  <a:pt x="6285068" y="2952750"/>
                </a:cubicBezTo>
                <a:cubicBezTo>
                  <a:pt x="6524251" y="3117850"/>
                  <a:pt x="7335993" y="3188758"/>
                  <a:pt x="7548718" y="2959100"/>
                </a:cubicBezTo>
                <a:cubicBezTo>
                  <a:pt x="7761443" y="2729442"/>
                  <a:pt x="7411135" y="1842558"/>
                  <a:pt x="7561418" y="1574800"/>
                </a:cubicBezTo>
                <a:cubicBezTo>
                  <a:pt x="7711701" y="1307042"/>
                  <a:pt x="8201710" y="1267883"/>
                  <a:pt x="8450418" y="1352550"/>
                </a:cubicBezTo>
                <a:cubicBezTo>
                  <a:pt x="8699126" y="1437217"/>
                  <a:pt x="8762626" y="1929342"/>
                  <a:pt x="9053668" y="2082800"/>
                </a:cubicBezTo>
                <a:cubicBezTo>
                  <a:pt x="9344710" y="2236258"/>
                  <a:pt x="9822018" y="2300817"/>
                  <a:pt x="10196668" y="2273300"/>
                </a:cubicBezTo>
                <a:cubicBezTo>
                  <a:pt x="10571318" y="2245783"/>
                  <a:pt x="11087785" y="2185458"/>
                  <a:pt x="11301568" y="1917700"/>
                </a:cubicBezTo>
                <a:cubicBezTo>
                  <a:pt x="11515351" y="1649942"/>
                  <a:pt x="11573560" y="950383"/>
                  <a:pt x="11479368" y="666750"/>
                </a:cubicBezTo>
                <a:cubicBezTo>
                  <a:pt x="11385176" y="383117"/>
                  <a:pt x="10736418" y="215900"/>
                  <a:pt x="10736418" y="215900"/>
                </a:cubicBezTo>
                <a:lnTo>
                  <a:pt x="10736418" y="215900"/>
                </a:lnTo>
              </a:path>
            </a:pathLst>
          </a:custGeom>
          <a:noFill/>
          <a:ln w="190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40000">
                  <a:schemeClr val="accent1">
                    <a:lumMod val="60000"/>
                    <a:lumOff val="40000"/>
                  </a:schemeClr>
                </a:gs>
                <a:gs pos="13000">
                  <a:srgbClr val="185687"/>
                </a:gs>
                <a:gs pos="64000">
                  <a:srgbClr val="00B0F0"/>
                </a:gs>
                <a:gs pos="9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4DA53F79-EC42-2E50-867B-589CC14224F2}"/>
              </a:ext>
            </a:extLst>
          </p:cNvPr>
          <p:cNvSpPr/>
          <p:nvPr/>
        </p:nvSpPr>
        <p:spPr>
          <a:xfrm>
            <a:off x="10365407" y="5355123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3384900">
            <a:off x="8424396" y="4259653"/>
            <a:ext cx="455245" cy="455245"/>
          </a:xfrm>
          <a:prstGeom prst="rect">
            <a:avLst/>
          </a:prstGeom>
        </p:spPr>
      </p:pic>
      <p:sp>
        <p:nvSpPr>
          <p:cNvPr id="47" name="Ovale 46">
            <a:extLst>
              <a:ext uri="{FF2B5EF4-FFF2-40B4-BE49-F238E27FC236}">
                <a16:creationId xmlns:a16="http://schemas.microsoft.com/office/drawing/2014/main" id="{A46E87C4-C1BB-FA28-7DC2-598B31B8EFDB}"/>
              </a:ext>
            </a:extLst>
          </p:cNvPr>
          <p:cNvSpPr/>
          <p:nvPr/>
        </p:nvSpPr>
        <p:spPr>
          <a:xfrm>
            <a:off x="11048631" y="3340991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Elemento grafico 48" descr="Chiudi">
            <a:extLst>
              <a:ext uri="{FF2B5EF4-FFF2-40B4-BE49-F238E27FC236}">
                <a16:creationId xmlns:a16="http://schemas.microsoft.com/office/drawing/2014/main" id="{858188F0-E045-7890-B9A3-F5D2837F43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56833" y="4243812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Elemento grafico 52" descr="Chiudi">
            <a:extLst>
              <a:ext uri="{FF2B5EF4-FFF2-40B4-BE49-F238E27FC236}">
                <a16:creationId xmlns:a16="http://schemas.microsoft.com/office/drawing/2014/main" id="{1400811F-B2F2-1143-B2B9-FBD04BCD48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86868" y="578855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Elemento grafico 53" descr="Chiudi">
            <a:extLst>
              <a:ext uri="{FF2B5EF4-FFF2-40B4-BE49-F238E27FC236}">
                <a16:creationId xmlns:a16="http://schemas.microsoft.com/office/drawing/2014/main" id="{5F9DF1E4-DCC5-8467-5025-4FC7ED35A9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49183" y="3342825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Elemento grafico 49" descr="Chiudi">
            <a:extLst>
              <a:ext uri="{FF2B5EF4-FFF2-40B4-BE49-F238E27FC236}">
                <a16:creationId xmlns:a16="http://schemas.microsoft.com/office/drawing/2014/main" id="{2420E6CF-6521-FD20-6119-6916C24136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51993" y="600958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1" name="Gruppo 50">
            <a:extLst>
              <a:ext uri="{FF2B5EF4-FFF2-40B4-BE49-F238E27FC236}">
                <a16:creationId xmlns:a16="http://schemas.microsoft.com/office/drawing/2014/main" id="{8CBC8CD5-E7FD-41BE-B0AA-376BABCB5571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E2F8986D-C759-B3A0-4193-2C4886641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09283438-8DC3-BACB-5AD6-297E3E61A5F8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161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38E80495-0182-A4CD-5E0C-53502A4A8738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E4B2AF16-7C27-9EE5-1D86-85CDFB2B8FEB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329C858C-4371-2717-84F8-EE47C47F7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34898" y="487279"/>
            <a:ext cx="4802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Comunicazione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1E17FBE-1E7E-9B55-F6F1-9A0E184CF19E}"/>
              </a:ext>
            </a:extLst>
          </p:cNvPr>
          <p:cNvCxnSpPr>
            <a:cxnSpLocks/>
          </p:cNvCxnSpPr>
          <p:nvPr/>
        </p:nvCxnSpPr>
        <p:spPr>
          <a:xfrm>
            <a:off x="6096000" y="2087880"/>
            <a:ext cx="0" cy="3444240"/>
          </a:xfrm>
          <a:prstGeom prst="line">
            <a:avLst/>
          </a:prstGeom>
          <a:ln w="28575"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47000">
                  <a:schemeClr val="accent1">
                    <a:lumMod val="45000"/>
                    <a:lumOff val="55000"/>
                  </a:schemeClr>
                </a:gs>
                <a:gs pos="100000">
                  <a:srgbClr val="002060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11ACD6-F2F4-4A54-5A79-5D9DBCF599E5}"/>
              </a:ext>
            </a:extLst>
          </p:cNvPr>
          <p:cNvSpPr txBox="1"/>
          <p:nvPr/>
        </p:nvSpPr>
        <p:spPr>
          <a:xfrm>
            <a:off x="860688" y="2363733"/>
            <a:ext cx="4439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La comunicazione di tipo seriale è affidata alla </a:t>
            </a:r>
            <a:r>
              <a:rPr lang="it-IT" sz="1400" b="1" i="1" dirty="0">
                <a:latin typeface="Bookman Old Style" panose="02050604050505020204" pitchFamily="18" charset="0"/>
              </a:rPr>
              <a:t>UART</a:t>
            </a:r>
            <a:r>
              <a:rPr lang="it-IT" sz="1400" dirty="0">
                <a:latin typeface="Bookman Old Style" panose="02050604050505020204" pitchFamily="18" charset="0"/>
              </a:rPr>
              <a:t> virtualizzata sul connettore USB dell'ADCUP3029, impostando un </a:t>
            </a:r>
            <a:r>
              <a:rPr lang="it-IT" sz="1400" dirty="0" err="1">
                <a:latin typeface="Bookman Old Style" panose="02050604050505020204" pitchFamily="18" charset="0"/>
              </a:rPr>
              <a:t>baudrate</a:t>
            </a:r>
            <a:r>
              <a:rPr lang="it-IT" sz="1400" dirty="0">
                <a:latin typeface="Bookman Old Style" panose="02050604050505020204" pitchFamily="18" charset="0"/>
              </a:rPr>
              <a:t> di 230400.</a:t>
            </a:r>
          </a:p>
          <a:p>
            <a:pPr algn="ctr"/>
            <a:endParaRPr lang="it-IT" sz="1400" dirty="0">
              <a:latin typeface="Bookman Old Style" panose="02050604050505020204" pitchFamily="18" charset="0"/>
            </a:endParaRPr>
          </a:p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La ricezione è stata implementata tramite interruzioni esterne, abilitando la sorgente di Interrupt della UART nell'NVIC.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2D0F57-4E24-91A4-B800-680F38928209}"/>
              </a:ext>
            </a:extLst>
          </p:cNvPr>
          <p:cNvSpPr txBox="1"/>
          <p:nvPr/>
        </p:nvSpPr>
        <p:spPr>
          <a:xfrm>
            <a:off x="2289438" y="1543945"/>
            <a:ext cx="158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Seriale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802AE44-541C-C0AA-2FC6-CC94831F5E9A}"/>
              </a:ext>
            </a:extLst>
          </p:cNvPr>
          <p:cNvSpPr txBox="1"/>
          <p:nvPr/>
        </p:nvSpPr>
        <p:spPr>
          <a:xfrm>
            <a:off x="7827712" y="1543945"/>
            <a:ext cx="2206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Bluetooth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4A78AE6-1570-3B1A-A64A-FFF580BD6AE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5" y="4829210"/>
            <a:ext cx="2748200" cy="131827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D16E754-C14E-7880-2C45-FF34950BA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205" y="4770121"/>
            <a:ext cx="1377366" cy="1377366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EA319D8-1492-29FD-3F4A-41AD12293C62}"/>
              </a:ext>
            </a:extLst>
          </p:cNvPr>
          <p:cNvSpPr txBox="1"/>
          <p:nvPr/>
        </p:nvSpPr>
        <p:spPr>
          <a:xfrm>
            <a:off x="6711382" y="2363733"/>
            <a:ext cx="4439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La comunicazione di tipo </a:t>
            </a:r>
            <a:r>
              <a:rPr lang="it-IT" sz="1400" i="1" dirty="0">
                <a:latin typeface="Bookman Old Style" panose="02050604050505020204" pitchFamily="18" charset="0"/>
              </a:rPr>
              <a:t>wireless</a:t>
            </a:r>
            <a:r>
              <a:rPr lang="it-IT" sz="1400" dirty="0">
                <a:latin typeface="Bookman Old Style" panose="02050604050505020204" pitchFamily="18" charset="0"/>
              </a:rPr>
              <a:t> è affidata al chip </a:t>
            </a:r>
            <a:r>
              <a:rPr lang="it-IT" sz="1400" b="1" i="1" dirty="0">
                <a:latin typeface="Bookman Old Style" panose="02050604050505020204" pitchFamily="18" charset="0"/>
              </a:rPr>
              <a:t>EM9304</a:t>
            </a:r>
            <a:r>
              <a:rPr lang="it-IT" sz="1400" dirty="0">
                <a:latin typeface="Bookman Old Style" panose="02050604050505020204" pitchFamily="18" charset="0"/>
              </a:rPr>
              <a:t> che implementa il protocollo BLE.</a:t>
            </a:r>
          </a:p>
          <a:p>
            <a:pPr algn="ctr"/>
            <a:endParaRPr lang="it-IT" sz="1400" dirty="0">
              <a:latin typeface="Bookman Old Style" panose="02050604050505020204" pitchFamily="18" charset="0"/>
            </a:endParaRPr>
          </a:p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Quest’ultimo è collegato all’MCU attraverso SPI2.</a:t>
            </a:r>
          </a:p>
          <a:p>
            <a:pPr algn="ctr"/>
            <a:endParaRPr lang="it-IT" sz="1400" dirty="0">
              <a:latin typeface="Bookman Old Style" panose="02050604050505020204" pitchFamily="18" charset="0"/>
            </a:endParaRPr>
          </a:p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La ricezione è stata implementata tramite </a:t>
            </a:r>
            <a:r>
              <a:rPr lang="it-IT" sz="1400" i="1" dirty="0">
                <a:latin typeface="Bookman Old Style" panose="02050604050505020204" pitchFamily="18" charset="0"/>
              </a:rPr>
              <a:t>polling</a:t>
            </a:r>
            <a:r>
              <a:rPr lang="it-IT" sz="1400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19" name="Elemento grafico 18" descr="Antenna">
            <a:extLst>
              <a:ext uri="{FF2B5EF4-FFF2-40B4-BE49-F238E27FC236}">
                <a16:creationId xmlns:a16="http://schemas.microsoft.com/office/drawing/2014/main" id="{DB2141BE-B341-3AF2-C7A0-F132A36AD5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910" y="271474"/>
            <a:ext cx="914400" cy="914400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495B9B9B-55E2-83C7-1462-CBDE4A4BB77B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D76C7063-3F60-D352-BFFB-71A00162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54E5DDF-A649-0B14-B575-852441D96AA4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2123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Punto esclamativo">
            <a:extLst>
              <a:ext uri="{FF2B5EF4-FFF2-40B4-BE49-F238E27FC236}">
                <a16:creationId xmlns:a16="http://schemas.microsoft.com/office/drawing/2014/main" id="{489E3BB1-FFC5-07F0-7285-3014A4EFB1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98313" y="3810130"/>
            <a:ext cx="914400" cy="91440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DD84E26-6AEC-F454-F107-6C7420BCF2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63" y="1886604"/>
            <a:ext cx="483941" cy="77531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pic>
        <p:nvPicPr>
          <p:cNvPr id="36" name="Elemento grafico 35" descr="Antenna">
            <a:extLst>
              <a:ext uri="{FF2B5EF4-FFF2-40B4-BE49-F238E27FC236}">
                <a16:creationId xmlns:a16="http://schemas.microsoft.com/office/drawing/2014/main" id="{2B14AC87-7D19-8FEA-B438-B0E7DE21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8277" y="3220679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35B0478-6FFC-860B-631D-6C09BE679383}"/>
              </a:ext>
            </a:extLst>
          </p:cNvPr>
          <p:cNvSpPr txBox="1"/>
          <p:nvPr/>
        </p:nvSpPr>
        <p:spPr>
          <a:xfrm>
            <a:off x="7733859" y="4053290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Comunicazione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2BFE651-BB9D-B1D7-5083-DBE687BDEB7C}"/>
              </a:ext>
            </a:extLst>
          </p:cNvPr>
          <p:cNvSpPr txBox="1"/>
          <p:nvPr/>
        </p:nvSpPr>
        <p:spPr>
          <a:xfrm>
            <a:off x="9449753" y="465341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8. Problematiche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CF45471-A73F-AA97-5D71-11C9E04B2073}"/>
              </a:ext>
            </a:extLst>
          </p:cNvPr>
          <p:cNvSpPr txBox="1"/>
          <p:nvPr/>
        </p:nvSpPr>
        <p:spPr>
          <a:xfrm>
            <a:off x="10061796" y="2661915"/>
            <a:ext cx="200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9. Conclusioni 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Sviluppi Futuri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74A7856-2B42-6D72-9DBB-8F780EB31D65}"/>
              </a:ext>
            </a:extLst>
          </p:cNvPr>
          <p:cNvSpPr/>
          <p:nvPr/>
        </p:nvSpPr>
        <p:spPr>
          <a:xfrm>
            <a:off x="420532" y="3213101"/>
            <a:ext cx="11522936" cy="3007490"/>
          </a:xfrm>
          <a:custGeom>
            <a:avLst/>
            <a:gdLst>
              <a:gd name="connsiteX0" fmla="*/ 481168 w 11522936"/>
              <a:gd name="connsiteY0" fmla="*/ 0 h 3105353"/>
              <a:gd name="connsiteX1" fmla="*/ 81118 w 11522936"/>
              <a:gd name="connsiteY1" fmla="*/ 577850 h 3105353"/>
              <a:gd name="connsiteX2" fmla="*/ 36668 w 11522936"/>
              <a:gd name="connsiteY2" fmla="*/ 1308100 h 3105353"/>
              <a:gd name="connsiteX3" fmla="*/ 506568 w 11522936"/>
              <a:gd name="connsiteY3" fmla="*/ 1962150 h 3105353"/>
              <a:gd name="connsiteX4" fmla="*/ 1573368 w 11522936"/>
              <a:gd name="connsiteY4" fmla="*/ 2076450 h 3105353"/>
              <a:gd name="connsiteX5" fmla="*/ 2386168 w 11522936"/>
              <a:gd name="connsiteY5" fmla="*/ 1790700 h 3105353"/>
              <a:gd name="connsiteX6" fmla="*/ 3014818 w 11522936"/>
              <a:gd name="connsiteY6" fmla="*/ 1339850 h 3105353"/>
              <a:gd name="connsiteX7" fmla="*/ 3427568 w 11522936"/>
              <a:gd name="connsiteY7" fmla="*/ 1339850 h 3105353"/>
              <a:gd name="connsiteX8" fmla="*/ 3605368 w 11522936"/>
              <a:gd name="connsiteY8" fmla="*/ 1885950 h 3105353"/>
              <a:gd name="connsiteX9" fmla="*/ 3903818 w 11522936"/>
              <a:gd name="connsiteY9" fmla="*/ 2711450 h 3105353"/>
              <a:gd name="connsiteX10" fmla="*/ 4913468 w 11522936"/>
              <a:gd name="connsiteY10" fmla="*/ 2838450 h 3105353"/>
              <a:gd name="connsiteX11" fmla="*/ 5453218 w 11522936"/>
              <a:gd name="connsiteY11" fmla="*/ 2457450 h 3105353"/>
              <a:gd name="connsiteX12" fmla="*/ 5224618 w 11522936"/>
              <a:gd name="connsiteY12" fmla="*/ 736600 h 3105353"/>
              <a:gd name="connsiteX13" fmla="*/ 6297768 w 11522936"/>
              <a:gd name="connsiteY13" fmla="*/ 406400 h 3105353"/>
              <a:gd name="connsiteX14" fmla="*/ 6113618 w 11522936"/>
              <a:gd name="connsiteY14" fmla="*/ 1968500 h 3105353"/>
              <a:gd name="connsiteX15" fmla="*/ 6285068 w 11522936"/>
              <a:gd name="connsiteY15" fmla="*/ 2952750 h 3105353"/>
              <a:gd name="connsiteX16" fmla="*/ 7548718 w 11522936"/>
              <a:gd name="connsiteY16" fmla="*/ 2959100 h 3105353"/>
              <a:gd name="connsiteX17" fmla="*/ 7561418 w 11522936"/>
              <a:gd name="connsiteY17" fmla="*/ 1574800 h 3105353"/>
              <a:gd name="connsiteX18" fmla="*/ 8450418 w 11522936"/>
              <a:gd name="connsiteY18" fmla="*/ 1352550 h 3105353"/>
              <a:gd name="connsiteX19" fmla="*/ 9053668 w 11522936"/>
              <a:gd name="connsiteY19" fmla="*/ 2082800 h 3105353"/>
              <a:gd name="connsiteX20" fmla="*/ 10196668 w 11522936"/>
              <a:gd name="connsiteY20" fmla="*/ 2273300 h 3105353"/>
              <a:gd name="connsiteX21" fmla="*/ 11301568 w 11522936"/>
              <a:gd name="connsiteY21" fmla="*/ 1917700 h 3105353"/>
              <a:gd name="connsiteX22" fmla="*/ 11479368 w 11522936"/>
              <a:gd name="connsiteY22" fmla="*/ 666750 h 3105353"/>
              <a:gd name="connsiteX23" fmla="*/ 10736418 w 11522936"/>
              <a:gd name="connsiteY23" fmla="*/ 215900 h 3105353"/>
              <a:gd name="connsiteX24" fmla="*/ 10736418 w 11522936"/>
              <a:gd name="connsiteY24" fmla="*/ 215900 h 310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22936" h="3105353">
                <a:moveTo>
                  <a:pt x="481168" y="0"/>
                </a:moveTo>
                <a:cubicBezTo>
                  <a:pt x="318184" y="179916"/>
                  <a:pt x="155201" y="359833"/>
                  <a:pt x="81118" y="577850"/>
                </a:cubicBezTo>
                <a:cubicBezTo>
                  <a:pt x="7035" y="795867"/>
                  <a:pt x="-34240" y="1077383"/>
                  <a:pt x="36668" y="1308100"/>
                </a:cubicBezTo>
                <a:cubicBezTo>
                  <a:pt x="107576" y="1538817"/>
                  <a:pt x="250451" y="1834092"/>
                  <a:pt x="506568" y="1962150"/>
                </a:cubicBezTo>
                <a:cubicBezTo>
                  <a:pt x="762685" y="2090208"/>
                  <a:pt x="1260101" y="2105025"/>
                  <a:pt x="1573368" y="2076450"/>
                </a:cubicBezTo>
                <a:cubicBezTo>
                  <a:pt x="1886635" y="2047875"/>
                  <a:pt x="2145926" y="1913467"/>
                  <a:pt x="2386168" y="1790700"/>
                </a:cubicBezTo>
                <a:cubicBezTo>
                  <a:pt x="2626410" y="1667933"/>
                  <a:pt x="2841251" y="1414992"/>
                  <a:pt x="3014818" y="1339850"/>
                </a:cubicBezTo>
                <a:cubicBezTo>
                  <a:pt x="3188385" y="1264708"/>
                  <a:pt x="3329143" y="1248833"/>
                  <a:pt x="3427568" y="1339850"/>
                </a:cubicBezTo>
                <a:cubicBezTo>
                  <a:pt x="3525993" y="1430867"/>
                  <a:pt x="3525993" y="1657350"/>
                  <a:pt x="3605368" y="1885950"/>
                </a:cubicBezTo>
                <a:cubicBezTo>
                  <a:pt x="3684743" y="2114550"/>
                  <a:pt x="3685801" y="2552700"/>
                  <a:pt x="3903818" y="2711450"/>
                </a:cubicBezTo>
                <a:cubicBezTo>
                  <a:pt x="4121835" y="2870200"/>
                  <a:pt x="4655235" y="2880783"/>
                  <a:pt x="4913468" y="2838450"/>
                </a:cubicBezTo>
                <a:cubicBezTo>
                  <a:pt x="5171701" y="2796117"/>
                  <a:pt x="5401360" y="2807758"/>
                  <a:pt x="5453218" y="2457450"/>
                </a:cubicBezTo>
                <a:cubicBezTo>
                  <a:pt x="5505076" y="2107142"/>
                  <a:pt x="5083860" y="1078442"/>
                  <a:pt x="5224618" y="736600"/>
                </a:cubicBezTo>
                <a:cubicBezTo>
                  <a:pt x="5365376" y="394758"/>
                  <a:pt x="6149601" y="201083"/>
                  <a:pt x="6297768" y="406400"/>
                </a:cubicBezTo>
                <a:cubicBezTo>
                  <a:pt x="6445935" y="611717"/>
                  <a:pt x="6115735" y="1544108"/>
                  <a:pt x="6113618" y="1968500"/>
                </a:cubicBezTo>
                <a:cubicBezTo>
                  <a:pt x="6111501" y="2392892"/>
                  <a:pt x="6045885" y="2787650"/>
                  <a:pt x="6285068" y="2952750"/>
                </a:cubicBezTo>
                <a:cubicBezTo>
                  <a:pt x="6524251" y="3117850"/>
                  <a:pt x="7335993" y="3188758"/>
                  <a:pt x="7548718" y="2959100"/>
                </a:cubicBezTo>
                <a:cubicBezTo>
                  <a:pt x="7761443" y="2729442"/>
                  <a:pt x="7411135" y="1842558"/>
                  <a:pt x="7561418" y="1574800"/>
                </a:cubicBezTo>
                <a:cubicBezTo>
                  <a:pt x="7711701" y="1307042"/>
                  <a:pt x="8201710" y="1267883"/>
                  <a:pt x="8450418" y="1352550"/>
                </a:cubicBezTo>
                <a:cubicBezTo>
                  <a:pt x="8699126" y="1437217"/>
                  <a:pt x="8762626" y="1929342"/>
                  <a:pt x="9053668" y="2082800"/>
                </a:cubicBezTo>
                <a:cubicBezTo>
                  <a:pt x="9344710" y="2236258"/>
                  <a:pt x="9822018" y="2300817"/>
                  <a:pt x="10196668" y="2273300"/>
                </a:cubicBezTo>
                <a:cubicBezTo>
                  <a:pt x="10571318" y="2245783"/>
                  <a:pt x="11087785" y="2185458"/>
                  <a:pt x="11301568" y="1917700"/>
                </a:cubicBezTo>
                <a:cubicBezTo>
                  <a:pt x="11515351" y="1649942"/>
                  <a:pt x="11573560" y="950383"/>
                  <a:pt x="11479368" y="666750"/>
                </a:cubicBezTo>
                <a:cubicBezTo>
                  <a:pt x="11385176" y="383117"/>
                  <a:pt x="10736418" y="215900"/>
                  <a:pt x="10736418" y="215900"/>
                </a:cubicBezTo>
                <a:lnTo>
                  <a:pt x="10736418" y="215900"/>
                </a:lnTo>
              </a:path>
            </a:pathLst>
          </a:custGeom>
          <a:noFill/>
          <a:ln w="190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40000">
                  <a:schemeClr val="accent1">
                    <a:lumMod val="60000"/>
                    <a:lumOff val="40000"/>
                  </a:schemeClr>
                </a:gs>
                <a:gs pos="13000">
                  <a:srgbClr val="185687"/>
                </a:gs>
                <a:gs pos="64000">
                  <a:srgbClr val="00B0F0"/>
                </a:gs>
                <a:gs pos="9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4F8B75D-E24F-22AE-8FEA-D50CFCE37181}"/>
              </a:ext>
            </a:extLst>
          </p:cNvPr>
          <p:cNvSpPr/>
          <p:nvPr/>
        </p:nvSpPr>
        <p:spPr>
          <a:xfrm>
            <a:off x="1783205" y="5138710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103130F-E268-F1FB-31F5-2EEE33E47A84}"/>
              </a:ext>
            </a:extLst>
          </p:cNvPr>
          <p:cNvSpPr/>
          <p:nvPr/>
        </p:nvSpPr>
        <p:spPr>
          <a:xfrm>
            <a:off x="3556409" y="4372938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743C51E7-EC3B-B724-3B3D-38ED5098C276}"/>
              </a:ext>
            </a:extLst>
          </p:cNvPr>
          <p:cNvSpPr/>
          <p:nvPr/>
        </p:nvSpPr>
        <p:spPr>
          <a:xfrm>
            <a:off x="5007764" y="5912236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B61D3FF-C81A-F40C-CCB5-9E38A48A6396}"/>
              </a:ext>
            </a:extLst>
          </p:cNvPr>
          <p:cNvSpPr/>
          <p:nvPr/>
        </p:nvSpPr>
        <p:spPr>
          <a:xfrm>
            <a:off x="6147386" y="3469550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C6CD658F-D33B-1F5C-401B-BBD64401F861}"/>
              </a:ext>
            </a:extLst>
          </p:cNvPr>
          <p:cNvSpPr/>
          <p:nvPr/>
        </p:nvSpPr>
        <p:spPr>
          <a:xfrm>
            <a:off x="7172891" y="6138486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6C87CF98-EDED-9BBA-376D-FD81EDB7DB3B}"/>
              </a:ext>
            </a:extLst>
          </p:cNvPr>
          <p:cNvSpPr/>
          <p:nvPr/>
        </p:nvSpPr>
        <p:spPr>
          <a:xfrm>
            <a:off x="8553267" y="4409645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4DA53F79-EC42-2E50-867B-589CC14224F2}"/>
              </a:ext>
            </a:extLst>
          </p:cNvPr>
          <p:cNvSpPr/>
          <p:nvPr/>
        </p:nvSpPr>
        <p:spPr>
          <a:xfrm>
            <a:off x="10365407" y="5355123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562423">
            <a:off x="627628" y="3038172"/>
            <a:ext cx="455245" cy="455245"/>
          </a:xfrm>
          <a:prstGeom prst="rect">
            <a:avLst/>
          </a:prstGeom>
        </p:spPr>
      </p:pic>
      <p:sp>
        <p:nvSpPr>
          <p:cNvPr id="48" name="Ovale 47">
            <a:extLst>
              <a:ext uri="{FF2B5EF4-FFF2-40B4-BE49-F238E27FC236}">
                <a16:creationId xmlns:a16="http://schemas.microsoft.com/office/drawing/2014/main" id="{905322BE-6708-37B5-2688-C77F429BC05B}"/>
              </a:ext>
            </a:extLst>
          </p:cNvPr>
          <p:cNvSpPr/>
          <p:nvPr/>
        </p:nvSpPr>
        <p:spPr>
          <a:xfrm>
            <a:off x="11048631" y="3340991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8A3B0E1C-BF2F-6C26-D76A-24472C5CF767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85F7DA12-A0C6-35F6-8146-70992FF3C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B408DD9E-B20A-0D15-502E-1FAADE816300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947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Punto esclamativo">
            <a:extLst>
              <a:ext uri="{FF2B5EF4-FFF2-40B4-BE49-F238E27FC236}">
                <a16:creationId xmlns:a16="http://schemas.microsoft.com/office/drawing/2014/main" id="{489E3BB1-FFC5-07F0-7285-3014A4EFB1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98313" y="3810130"/>
            <a:ext cx="914400" cy="91440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DD84E26-6AEC-F454-F107-6C7420BCF2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63" y="1886604"/>
            <a:ext cx="483941" cy="77531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pic>
        <p:nvPicPr>
          <p:cNvPr id="36" name="Elemento grafico 35" descr="Antenna">
            <a:extLst>
              <a:ext uri="{FF2B5EF4-FFF2-40B4-BE49-F238E27FC236}">
                <a16:creationId xmlns:a16="http://schemas.microsoft.com/office/drawing/2014/main" id="{2B14AC87-7D19-8FEA-B438-B0E7DE21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8277" y="3220679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35B0478-6FFC-860B-631D-6C09BE679383}"/>
              </a:ext>
            </a:extLst>
          </p:cNvPr>
          <p:cNvSpPr txBox="1"/>
          <p:nvPr/>
        </p:nvSpPr>
        <p:spPr>
          <a:xfrm>
            <a:off x="7733859" y="4053290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Comunicazione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2BFE651-BB9D-B1D7-5083-DBE687BDEB7C}"/>
              </a:ext>
            </a:extLst>
          </p:cNvPr>
          <p:cNvSpPr txBox="1"/>
          <p:nvPr/>
        </p:nvSpPr>
        <p:spPr>
          <a:xfrm>
            <a:off x="9449753" y="465341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8. Problematiche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CF45471-A73F-AA97-5D71-11C9E04B2073}"/>
              </a:ext>
            </a:extLst>
          </p:cNvPr>
          <p:cNvSpPr txBox="1"/>
          <p:nvPr/>
        </p:nvSpPr>
        <p:spPr>
          <a:xfrm>
            <a:off x="10061796" y="2661915"/>
            <a:ext cx="200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9. Conclusioni 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Sviluppi Futuri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74A7856-2B42-6D72-9DBB-8F780EB31D65}"/>
              </a:ext>
            </a:extLst>
          </p:cNvPr>
          <p:cNvSpPr/>
          <p:nvPr/>
        </p:nvSpPr>
        <p:spPr>
          <a:xfrm>
            <a:off x="420532" y="3213101"/>
            <a:ext cx="11522936" cy="3007490"/>
          </a:xfrm>
          <a:custGeom>
            <a:avLst/>
            <a:gdLst>
              <a:gd name="connsiteX0" fmla="*/ 481168 w 11522936"/>
              <a:gd name="connsiteY0" fmla="*/ 0 h 3105353"/>
              <a:gd name="connsiteX1" fmla="*/ 81118 w 11522936"/>
              <a:gd name="connsiteY1" fmla="*/ 577850 h 3105353"/>
              <a:gd name="connsiteX2" fmla="*/ 36668 w 11522936"/>
              <a:gd name="connsiteY2" fmla="*/ 1308100 h 3105353"/>
              <a:gd name="connsiteX3" fmla="*/ 506568 w 11522936"/>
              <a:gd name="connsiteY3" fmla="*/ 1962150 h 3105353"/>
              <a:gd name="connsiteX4" fmla="*/ 1573368 w 11522936"/>
              <a:gd name="connsiteY4" fmla="*/ 2076450 h 3105353"/>
              <a:gd name="connsiteX5" fmla="*/ 2386168 w 11522936"/>
              <a:gd name="connsiteY5" fmla="*/ 1790700 h 3105353"/>
              <a:gd name="connsiteX6" fmla="*/ 3014818 w 11522936"/>
              <a:gd name="connsiteY6" fmla="*/ 1339850 h 3105353"/>
              <a:gd name="connsiteX7" fmla="*/ 3427568 w 11522936"/>
              <a:gd name="connsiteY7" fmla="*/ 1339850 h 3105353"/>
              <a:gd name="connsiteX8" fmla="*/ 3605368 w 11522936"/>
              <a:gd name="connsiteY8" fmla="*/ 1885950 h 3105353"/>
              <a:gd name="connsiteX9" fmla="*/ 3903818 w 11522936"/>
              <a:gd name="connsiteY9" fmla="*/ 2711450 h 3105353"/>
              <a:gd name="connsiteX10" fmla="*/ 4913468 w 11522936"/>
              <a:gd name="connsiteY10" fmla="*/ 2838450 h 3105353"/>
              <a:gd name="connsiteX11" fmla="*/ 5453218 w 11522936"/>
              <a:gd name="connsiteY11" fmla="*/ 2457450 h 3105353"/>
              <a:gd name="connsiteX12" fmla="*/ 5224618 w 11522936"/>
              <a:gd name="connsiteY12" fmla="*/ 736600 h 3105353"/>
              <a:gd name="connsiteX13" fmla="*/ 6297768 w 11522936"/>
              <a:gd name="connsiteY13" fmla="*/ 406400 h 3105353"/>
              <a:gd name="connsiteX14" fmla="*/ 6113618 w 11522936"/>
              <a:gd name="connsiteY14" fmla="*/ 1968500 h 3105353"/>
              <a:gd name="connsiteX15" fmla="*/ 6285068 w 11522936"/>
              <a:gd name="connsiteY15" fmla="*/ 2952750 h 3105353"/>
              <a:gd name="connsiteX16" fmla="*/ 7548718 w 11522936"/>
              <a:gd name="connsiteY16" fmla="*/ 2959100 h 3105353"/>
              <a:gd name="connsiteX17" fmla="*/ 7561418 w 11522936"/>
              <a:gd name="connsiteY17" fmla="*/ 1574800 h 3105353"/>
              <a:gd name="connsiteX18" fmla="*/ 8450418 w 11522936"/>
              <a:gd name="connsiteY18" fmla="*/ 1352550 h 3105353"/>
              <a:gd name="connsiteX19" fmla="*/ 9053668 w 11522936"/>
              <a:gd name="connsiteY19" fmla="*/ 2082800 h 3105353"/>
              <a:gd name="connsiteX20" fmla="*/ 10196668 w 11522936"/>
              <a:gd name="connsiteY20" fmla="*/ 2273300 h 3105353"/>
              <a:gd name="connsiteX21" fmla="*/ 11301568 w 11522936"/>
              <a:gd name="connsiteY21" fmla="*/ 1917700 h 3105353"/>
              <a:gd name="connsiteX22" fmla="*/ 11479368 w 11522936"/>
              <a:gd name="connsiteY22" fmla="*/ 666750 h 3105353"/>
              <a:gd name="connsiteX23" fmla="*/ 10736418 w 11522936"/>
              <a:gd name="connsiteY23" fmla="*/ 215900 h 3105353"/>
              <a:gd name="connsiteX24" fmla="*/ 10736418 w 11522936"/>
              <a:gd name="connsiteY24" fmla="*/ 215900 h 310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22936" h="3105353">
                <a:moveTo>
                  <a:pt x="481168" y="0"/>
                </a:moveTo>
                <a:cubicBezTo>
                  <a:pt x="318184" y="179916"/>
                  <a:pt x="155201" y="359833"/>
                  <a:pt x="81118" y="577850"/>
                </a:cubicBezTo>
                <a:cubicBezTo>
                  <a:pt x="7035" y="795867"/>
                  <a:pt x="-34240" y="1077383"/>
                  <a:pt x="36668" y="1308100"/>
                </a:cubicBezTo>
                <a:cubicBezTo>
                  <a:pt x="107576" y="1538817"/>
                  <a:pt x="250451" y="1834092"/>
                  <a:pt x="506568" y="1962150"/>
                </a:cubicBezTo>
                <a:cubicBezTo>
                  <a:pt x="762685" y="2090208"/>
                  <a:pt x="1260101" y="2105025"/>
                  <a:pt x="1573368" y="2076450"/>
                </a:cubicBezTo>
                <a:cubicBezTo>
                  <a:pt x="1886635" y="2047875"/>
                  <a:pt x="2145926" y="1913467"/>
                  <a:pt x="2386168" y="1790700"/>
                </a:cubicBezTo>
                <a:cubicBezTo>
                  <a:pt x="2626410" y="1667933"/>
                  <a:pt x="2841251" y="1414992"/>
                  <a:pt x="3014818" y="1339850"/>
                </a:cubicBezTo>
                <a:cubicBezTo>
                  <a:pt x="3188385" y="1264708"/>
                  <a:pt x="3329143" y="1248833"/>
                  <a:pt x="3427568" y="1339850"/>
                </a:cubicBezTo>
                <a:cubicBezTo>
                  <a:pt x="3525993" y="1430867"/>
                  <a:pt x="3525993" y="1657350"/>
                  <a:pt x="3605368" y="1885950"/>
                </a:cubicBezTo>
                <a:cubicBezTo>
                  <a:pt x="3684743" y="2114550"/>
                  <a:pt x="3685801" y="2552700"/>
                  <a:pt x="3903818" y="2711450"/>
                </a:cubicBezTo>
                <a:cubicBezTo>
                  <a:pt x="4121835" y="2870200"/>
                  <a:pt x="4655235" y="2880783"/>
                  <a:pt x="4913468" y="2838450"/>
                </a:cubicBezTo>
                <a:cubicBezTo>
                  <a:pt x="5171701" y="2796117"/>
                  <a:pt x="5401360" y="2807758"/>
                  <a:pt x="5453218" y="2457450"/>
                </a:cubicBezTo>
                <a:cubicBezTo>
                  <a:pt x="5505076" y="2107142"/>
                  <a:pt x="5083860" y="1078442"/>
                  <a:pt x="5224618" y="736600"/>
                </a:cubicBezTo>
                <a:cubicBezTo>
                  <a:pt x="5365376" y="394758"/>
                  <a:pt x="6149601" y="201083"/>
                  <a:pt x="6297768" y="406400"/>
                </a:cubicBezTo>
                <a:cubicBezTo>
                  <a:pt x="6445935" y="611717"/>
                  <a:pt x="6115735" y="1544108"/>
                  <a:pt x="6113618" y="1968500"/>
                </a:cubicBezTo>
                <a:cubicBezTo>
                  <a:pt x="6111501" y="2392892"/>
                  <a:pt x="6045885" y="2787650"/>
                  <a:pt x="6285068" y="2952750"/>
                </a:cubicBezTo>
                <a:cubicBezTo>
                  <a:pt x="6524251" y="3117850"/>
                  <a:pt x="7335993" y="3188758"/>
                  <a:pt x="7548718" y="2959100"/>
                </a:cubicBezTo>
                <a:cubicBezTo>
                  <a:pt x="7761443" y="2729442"/>
                  <a:pt x="7411135" y="1842558"/>
                  <a:pt x="7561418" y="1574800"/>
                </a:cubicBezTo>
                <a:cubicBezTo>
                  <a:pt x="7711701" y="1307042"/>
                  <a:pt x="8201710" y="1267883"/>
                  <a:pt x="8450418" y="1352550"/>
                </a:cubicBezTo>
                <a:cubicBezTo>
                  <a:pt x="8699126" y="1437217"/>
                  <a:pt x="8762626" y="1929342"/>
                  <a:pt x="9053668" y="2082800"/>
                </a:cubicBezTo>
                <a:cubicBezTo>
                  <a:pt x="9344710" y="2236258"/>
                  <a:pt x="9822018" y="2300817"/>
                  <a:pt x="10196668" y="2273300"/>
                </a:cubicBezTo>
                <a:cubicBezTo>
                  <a:pt x="10571318" y="2245783"/>
                  <a:pt x="11087785" y="2185458"/>
                  <a:pt x="11301568" y="1917700"/>
                </a:cubicBezTo>
                <a:cubicBezTo>
                  <a:pt x="11515351" y="1649942"/>
                  <a:pt x="11573560" y="950383"/>
                  <a:pt x="11479368" y="666750"/>
                </a:cubicBezTo>
                <a:cubicBezTo>
                  <a:pt x="11385176" y="383117"/>
                  <a:pt x="10736418" y="215900"/>
                  <a:pt x="10736418" y="215900"/>
                </a:cubicBezTo>
                <a:lnTo>
                  <a:pt x="10736418" y="215900"/>
                </a:lnTo>
              </a:path>
            </a:pathLst>
          </a:custGeom>
          <a:noFill/>
          <a:ln w="190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40000">
                  <a:schemeClr val="accent1">
                    <a:lumMod val="60000"/>
                    <a:lumOff val="40000"/>
                  </a:schemeClr>
                </a:gs>
                <a:gs pos="13000">
                  <a:srgbClr val="185687"/>
                </a:gs>
                <a:gs pos="64000">
                  <a:srgbClr val="00B0F0"/>
                </a:gs>
                <a:gs pos="9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392820">
            <a:off x="10364139" y="5195392"/>
            <a:ext cx="455245" cy="455245"/>
          </a:xfrm>
          <a:prstGeom prst="rect">
            <a:avLst/>
          </a:prstGeom>
        </p:spPr>
      </p:pic>
      <p:sp>
        <p:nvSpPr>
          <p:cNvPr id="47" name="Ovale 46">
            <a:extLst>
              <a:ext uri="{FF2B5EF4-FFF2-40B4-BE49-F238E27FC236}">
                <a16:creationId xmlns:a16="http://schemas.microsoft.com/office/drawing/2014/main" id="{A46E87C4-C1BB-FA28-7DC2-598B31B8EFDB}"/>
              </a:ext>
            </a:extLst>
          </p:cNvPr>
          <p:cNvSpPr/>
          <p:nvPr/>
        </p:nvSpPr>
        <p:spPr>
          <a:xfrm>
            <a:off x="11048631" y="3340991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Elemento grafico 48" descr="Chiudi">
            <a:extLst>
              <a:ext uri="{FF2B5EF4-FFF2-40B4-BE49-F238E27FC236}">
                <a16:creationId xmlns:a16="http://schemas.microsoft.com/office/drawing/2014/main" id="{858188F0-E045-7890-B9A3-F5D2837F43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56833" y="4243812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Elemento grafico 52" descr="Chiudi">
            <a:extLst>
              <a:ext uri="{FF2B5EF4-FFF2-40B4-BE49-F238E27FC236}">
                <a16:creationId xmlns:a16="http://schemas.microsoft.com/office/drawing/2014/main" id="{1400811F-B2F2-1143-B2B9-FBD04BCD48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86868" y="578855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Elemento grafico 53" descr="Chiudi">
            <a:extLst>
              <a:ext uri="{FF2B5EF4-FFF2-40B4-BE49-F238E27FC236}">
                <a16:creationId xmlns:a16="http://schemas.microsoft.com/office/drawing/2014/main" id="{5F9DF1E4-DCC5-8467-5025-4FC7ED35A9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49183" y="3342825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Elemento grafico 49" descr="Chiudi">
            <a:extLst>
              <a:ext uri="{FF2B5EF4-FFF2-40B4-BE49-F238E27FC236}">
                <a16:creationId xmlns:a16="http://schemas.microsoft.com/office/drawing/2014/main" id="{2420E6CF-6521-FD20-6119-6916C24136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51993" y="600958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Elemento grafico 50" descr="Chiudi">
            <a:extLst>
              <a:ext uri="{FF2B5EF4-FFF2-40B4-BE49-F238E27FC236}">
                <a16:creationId xmlns:a16="http://schemas.microsoft.com/office/drawing/2014/main" id="{EFBACC7A-080D-32ED-FCA6-DA56C50D3A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66663" y="429501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uppo 51">
            <a:extLst>
              <a:ext uri="{FF2B5EF4-FFF2-40B4-BE49-F238E27FC236}">
                <a16:creationId xmlns:a16="http://schemas.microsoft.com/office/drawing/2014/main" id="{99FE2FDC-DD2E-86C8-A8CD-46961A148837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8D2D7709-8E5C-1D96-9A8B-1FF67FABD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2E65B07D-E5B2-C90C-8462-5330CFB13FF3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903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31C20A5C-2BCF-CDC8-3D2E-8451987A58CF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23DD5AF8-7EB4-597A-47FF-48563D4EFD33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0412498D-3F39-403B-6AC4-EC0389599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14851" y="480605"/>
            <a:ext cx="7588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Problematiche</a:t>
            </a:r>
            <a:r>
              <a:rPr lang="it-IT" sz="48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3958D2C-C0FC-08AA-3B23-B8CAC0C5BE7D}"/>
              </a:ext>
            </a:extLst>
          </p:cNvPr>
          <p:cNvSpPr txBox="1"/>
          <p:nvPr/>
        </p:nvSpPr>
        <p:spPr>
          <a:xfrm>
            <a:off x="7693683" y="1544129"/>
            <a:ext cx="2965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ookman Old Style" panose="02050604050505020204" pitchFamily="18" charset="0"/>
              </a:rPr>
              <a:t>Comunicazione </a:t>
            </a:r>
          </a:p>
          <a:p>
            <a:pPr algn="ctr"/>
            <a:r>
              <a:rPr lang="it-IT" sz="2800" dirty="0">
                <a:latin typeface="Bookman Old Style" panose="02050604050505020204" pitchFamily="18" charset="0"/>
              </a:rPr>
              <a:t>BLE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8CF16A3-CEC8-4F35-46A7-310639239B7A}"/>
              </a:ext>
            </a:extLst>
          </p:cNvPr>
          <p:cNvSpPr txBox="1"/>
          <p:nvPr/>
        </p:nvSpPr>
        <p:spPr>
          <a:xfrm>
            <a:off x="8015485" y="3804391"/>
            <a:ext cx="380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ookman Old Style" panose="02050604050505020204" pitchFamily="18" charset="0"/>
              </a:rPr>
              <a:t>Ricezione BLE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236EB0-4219-F0C4-7EC9-989D153E7BB6}"/>
              </a:ext>
            </a:extLst>
          </p:cNvPr>
          <p:cNvSpPr txBox="1"/>
          <p:nvPr/>
        </p:nvSpPr>
        <p:spPr>
          <a:xfrm>
            <a:off x="254910" y="1562172"/>
            <a:ext cx="5254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Bookman Old Style" panose="02050604050505020204" pitchFamily="18" charset="0"/>
              </a:rPr>
              <a:t>Configurazione componenti </a:t>
            </a:r>
          </a:p>
          <a:p>
            <a:pPr algn="ctr"/>
            <a:r>
              <a:rPr lang="it-IT" sz="2800" dirty="0">
                <a:latin typeface="Bookman Old Style" panose="02050604050505020204" pitchFamily="18" charset="0"/>
              </a:rPr>
              <a:t>nel Firmware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04C1565-8C91-22C2-AEC4-4998A2D3A975}"/>
              </a:ext>
            </a:extLst>
          </p:cNvPr>
          <p:cNvSpPr txBox="1"/>
          <p:nvPr/>
        </p:nvSpPr>
        <p:spPr>
          <a:xfrm>
            <a:off x="615712" y="3588948"/>
            <a:ext cx="3560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latin typeface="Bookman Old Style" panose="02050604050505020204" pitchFamily="18" charset="0"/>
              </a:rPr>
              <a:t>Troughput</a:t>
            </a:r>
            <a:r>
              <a:rPr lang="it-IT" sz="2800" dirty="0">
                <a:latin typeface="Bookman Old Style" panose="02050604050505020204" pitchFamily="18" charset="0"/>
              </a:rPr>
              <a:t> BLE</a:t>
            </a:r>
          </a:p>
          <a:p>
            <a:pPr algn="ctr"/>
            <a:r>
              <a:rPr lang="it-IT" sz="2800" dirty="0">
                <a:latin typeface="Bookman Old Style" panose="02050604050505020204" pitchFamily="18" charset="0"/>
              </a:rPr>
              <a:t>Applicativo Matlab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2F48C3A-23B9-2370-60A5-F57765E967DA}"/>
              </a:ext>
            </a:extLst>
          </p:cNvPr>
          <p:cNvSpPr txBox="1"/>
          <p:nvPr/>
        </p:nvSpPr>
        <p:spPr>
          <a:xfrm>
            <a:off x="2882085" y="5892474"/>
            <a:ext cx="664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Bookman Old Style" panose="02050604050505020204" pitchFamily="18" charset="0"/>
              </a:rPr>
              <a:t>Accuracy</a:t>
            </a:r>
            <a:r>
              <a:rPr lang="it-IT" sz="2800" dirty="0">
                <a:latin typeface="Bookman Old Style" panose="02050604050505020204" pitchFamily="18" charset="0"/>
              </a:rPr>
              <a:t> della misura di impedenza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1B40D68-AEFB-2F79-6611-47F818CC69E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91" y="2149185"/>
            <a:ext cx="2845797" cy="3433025"/>
          </a:xfrm>
          <a:prstGeom prst="rect">
            <a:avLst/>
          </a:prstGeom>
        </p:spPr>
      </p:pic>
      <p:pic>
        <p:nvPicPr>
          <p:cNvPr id="15" name="Elemento grafico 14" descr="Punto esclamativo">
            <a:extLst>
              <a:ext uri="{FF2B5EF4-FFF2-40B4-BE49-F238E27FC236}">
                <a16:creationId xmlns:a16="http://schemas.microsoft.com/office/drawing/2014/main" id="{B6F1891A-616D-8A2B-D2B6-84216C1A0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391" y="250688"/>
            <a:ext cx="914400" cy="91440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0E57FF68-4EB2-9527-3C8E-95E1AB5FEF64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39DC9104-916A-28FF-0076-D0E36AB0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2EC7814-7EE3-3888-04D6-33131BAA555F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262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5131B7A9-8C2F-40AD-B71E-550088FE8C60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D0DA016D-9A33-8DBF-46EA-34A2583F323A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A20C17A-C4BF-1168-F812-95DAC36E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01503" y="480605"/>
            <a:ext cx="6787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Dati sessione di prove</a:t>
            </a:r>
          </a:p>
        </p:txBody>
      </p:sp>
      <p:pic>
        <p:nvPicPr>
          <p:cNvPr id="10" name="Elemento grafico 9" descr="Punto esclamativo">
            <a:extLst>
              <a:ext uri="{FF2B5EF4-FFF2-40B4-BE49-F238E27FC236}">
                <a16:creationId xmlns:a16="http://schemas.microsoft.com/office/drawing/2014/main" id="{F7BC3C82-B87A-CB9E-5CB2-2CB69DA9D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391" y="250688"/>
            <a:ext cx="914400" cy="914400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F17FBF09-7448-1739-5352-1819D6DB5081}"/>
              </a:ext>
            </a:extLst>
          </p:cNvPr>
          <p:cNvGrpSpPr/>
          <p:nvPr/>
        </p:nvGrpSpPr>
        <p:grpSpPr>
          <a:xfrm>
            <a:off x="71195" y="1412029"/>
            <a:ext cx="12049611" cy="5055516"/>
            <a:chOff x="71195" y="1412029"/>
            <a:chExt cx="12049611" cy="5055516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686CFCC-2CF5-8F12-7E61-355491A86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7994" y="4517245"/>
              <a:ext cx="3716214" cy="1320745"/>
            </a:xfrm>
            <a:prstGeom prst="rect">
              <a:avLst/>
            </a:prstGeom>
          </p:spPr>
        </p:pic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01B9EF30-A44F-2B8E-A5AD-EB08B7195717}"/>
                </a:ext>
              </a:extLst>
            </p:cNvPr>
            <p:cNvGrpSpPr/>
            <p:nvPr/>
          </p:nvGrpSpPr>
          <p:grpSpPr>
            <a:xfrm>
              <a:off x="6467544" y="1412029"/>
              <a:ext cx="5653262" cy="2731006"/>
              <a:chOff x="80093" y="1401635"/>
              <a:chExt cx="5653262" cy="2731006"/>
            </a:xfrm>
          </p:grpSpPr>
          <p:pic>
            <p:nvPicPr>
              <p:cNvPr id="3" name="Immagine 2">
                <a:extLst>
                  <a:ext uri="{FF2B5EF4-FFF2-40B4-BE49-F238E27FC236}">
                    <a16:creationId xmlns:a16="http://schemas.microsoft.com/office/drawing/2014/main" id="{0C80DB04-04D5-64EB-C0E0-41252E3E7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76" y="1542328"/>
                <a:ext cx="4576222" cy="1691525"/>
              </a:xfrm>
              <a:prstGeom prst="rect">
                <a:avLst/>
              </a:prstGeom>
            </p:spPr>
          </p:pic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77763216-9E5B-EAC1-0319-F0427E2E2508}"/>
                  </a:ext>
                </a:extLst>
              </p:cNvPr>
              <p:cNvSpPr/>
              <p:nvPr/>
            </p:nvSpPr>
            <p:spPr>
              <a:xfrm>
                <a:off x="80093" y="1401635"/>
                <a:ext cx="5653262" cy="2731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D69D1F12-F8A2-3D19-586F-061CD3385D99}"/>
                  </a:ext>
                </a:extLst>
              </p:cNvPr>
              <p:cNvSpPr txBox="1"/>
              <p:nvPr/>
            </p:nvSpPr>
            <p:spPr>
              <a:xfrm>
                <a:off x="812824" y="3498581"/>
                <a:ext cx="4063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ookman Old Style" panose="02050604050505020204" pitchFamily="18" charset="0"/>
                  </a:rPr>
                  <a:t>Single Frequency -&gt; Full Data Plot</a:t>
                </a:r>
              </a:p>
            </p:txBody>
          </p: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983AD788-632F-96B5-A6ED-A4B37AE806A8}"/>
                </a:ext>
              </a:extLst>
            </p:cNvPr>
            <p:cNvGrpSpPr/>
            <p:nvPr/>
          </p:nvGrpSpPr>
          <p:grpSpPr>
            <a:xfrm>
              <a:off x="71195" y="1412029"/>
              <a:ext cx="5653262" cy="4297340"/>
              <a:chOff x="6458647" y="1389294"/>
              <a:chExt cx="5653262" cy="4297340"/>
            </a:xfrm>
          </p:grpSpPr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E168D7FB-3BD7-DBFB-2769-B3B3C5FEC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9862" y="1597267"/>
                <a:ext cx="4576222" cy="1679216"/>
              </a:xfrm>
              <a:prstGeom prst="rect">
                <a:avLst/>
              </a:prstGeom>
            </p:spPr>
          </p:pic>
          <p:pic>
            <p:nvPicPr>
              <p:cNvPr id="18" name="Immagine 17">
                <a:extLst>
                  <a:ext uri="{FF2B5EF4-FFF2-40B4-BE49-F238E27FC236}">
                    <a16:creationId xmlns:a16="http://schemas.microsoft.com/office/drawing/2014/main" id="{B6B7E5D1-3734-65E5-9C0C-AEE488168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9862" y="3233853"/>
                <a:ext cx="4576222" cy="1758611"/>
              </a:xfrm>
              <a:prstGeom prst="rect">
                <a:avLst/>
              </a:prstGeom>
            </p:spPr>
          </p:pic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1661B579-B68A-5391-D5BE-6F060C5A41BF}"/>
                  </a:ext>
                </a:extLst>
              </p:cNvPr>
              <p:cNvSpPr/>
              <p:nvPr/>
            </p:nvSpPr>
            <p:spPr>
              <a:xfrm>
                <a:off x="6458647" y="1389294"/>
                <a:ext cx="5653262" cy="42973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391FEAB-B7BD-3AEF-0428-4D140B937EE5}"/>
                  </a:ext>
                </a:extLst>
              </p:cNvPr>
              <p:cNvSpPr txBox="1"/>
              <p:nvPr/>
            </p:nvSpPr>
            <p:spPr>
              <a:xfrm>
                <a:off x="7252380" y="5154883"/>
                <a:ext cx="4091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ookman Old Style" panose="02050604050505020204" pitchFamily="18" charset="0"/>
                  </a:rPr>
                  <a:t>Frequency </a:t>
                </a:r>
                <a:r>
                  <a:rPr lang="it-IT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ookman Old Style" panose="02050604050505020204" pitchFamily="18" charset="0"/>
                  </a:rPr>
                  <a:t>Sweep</a:t>
                </a:r>
                <a:r>
                  <a:rPr lang="it-I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ookman Old Style" panose="02050604050505020204" pitchFamily="18" charset="0"/>
                  </a:rPr>
                  <a:t> -&gt; Full Data Plot</a:t>
                </a:r>
              </a:p>
            </p:txBody>
          </p: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5062EF-8F82-848E-F185-F286F230C3DB}"/>
                </a:ext>
              </a:extLst>
            </p:cNvPr>
            <p:cNvSpPr/>
            <p:nvPr/>
          </p:nvSpPr>
          <p:spPr>
            <a:xfrm>
              <a:off x="6467543" y="4343866"/>
              <a:ext cx="5653262" cy="21236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7B297EC9-F0A0-7BFD-2F9A-B780F4217F51}"/>
                </a:ext>
              </a:extLst>
            </p:cNvPr>
            <p:cNvSpPr txBox="1"/>
            <p:nvPr/>
          </p:nvSpPr>
          <p:spPr>
            <a:xfrm>
              <a:off x="8589494" y="6011369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ookman Old Style" panose="02050604050505020204" pitchFamily="18" charset="0"/>
                </a:rPr>
                <a:t>Data </a:t>
              </a:r>
              <a:r>
                <a:rPr lang="it-IT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ookman Old Style" panose="02050604050505020204" pitchFamily="18" charset="0"/>
                </a:rPr>
                <a:t>Table</a:t>
              </a:r>
              <a:endPara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496017F3-BE94-19CA-CF26-9AF58AF71011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7B1208A4-D556-AA18-98F5-EB55F4919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86B7CBE2-E0D6-E080-4C7B-EAE1135B0A4A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386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Punto esclamativo">
            <a:extLst>
              <a:ext uri="{FF2B5EF4-FFF2-40B4-BE49-F238E27FC236}">
                <a16:creationId xmlns:a16="http://schemas.microsoft.com/office/drawing/2014/main" id="{489E3BB1-FFC5-07F0-7285-3014A4EFB1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98313" y="3810130"/>
            <a:ext cx="914400" cy="91440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DD84E26-6AEC-F454-F107-6C7420BCF2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63" y="1886604"/>
            <a:ext cx="483941" cy="77531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pic>
        <p:nvPicPr>
          <p:cNvPr id="36" name="Elemento grafico 35" descr="Antenna">
            <a:extLst>
              <a:ext uri="{FF2B5EF4-FFF2-40B4-BE49-F238E27FC236}">
                <a16:creationId xmlns:a16="http://schemas.microsoft.com/office/drawing/2014/main" id="{2B14AC87-7D19-8FEA-B438-B0E7DE21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8277" y="3220679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35B0478-6FFC-860B-631D-6C09BE679383}"/>
              </a:ext>
            </a:extLst>
          </p:cNvPr>
          <p:cNvSpPr txBox="1"/>
          <p:nvPr/>
        </p:nvSpPr>
        <p:spPr>
          <a:xfrm>
            <a:off x="7733859" y="4053290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Comunicazione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2BFE651-BB9D-B1D7-5083-DBE687BDEB7C}"/>
              </a:ext>
            </a:extLst>
          </p:cNvPr>
          <p:cNvSpPr txBox="1"/>
          <p:nvPr/>
        </p:nvSpPr>
        <p:spPr>
          <a:xfrm>
            <a:off x="9449753" y="465341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8. Problematiche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CF45471-A73F-AA97-5D71-11C9E04B2073}"/>
              </a:ext>
            </a:extLst>
          </p:cNvPr>
          <p:cNvSpPr txBox="1"/>
          <p:nvPr/>
        </p:nvSpPr>
        <p:spPr>
          <a:xfrm>
            <a:off x="10061796" y="2661915"/>
            <a:ext cx="200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9. Conclusioni 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Sviluppi Futuri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74A7856-2B42-6D72-9DBB-8F780EB31D65}"/>
              </a:ext>
            </a:extLst>
          </p:cNvPr>
          <p:cNvSpPr/>
          <p:nvPr/>
        </p:nvSpPr>
        <p:spPr>
          <a:xfrm>
            <a:off x="420532" y="3213101"/>
            <a:ext cx="11522936" cy="3007490"/>
          </a:xfrm>
          <a:custGeom>
            <a:avLst/>
            <a:gdLst>
              <a:gd name="connsiteX0" fmla="*/ 481168 w 11522936"/>
              <a:gd name="connsiteY0" fmla="*/ 0 h 3105353"/>
              <a:gd name="connsiteX1" fmla="*/ 81118 w 11522936"/>
              <a:gd name="connsiteY1" fmla="*/ 577850 h 3105353"/>
              <a:gd name="connsiteX2" fmla="*/ 36668 w 11522936"/>
              <a:gd name="connsiteY2" fmla="*/ 1308100 h 3105353"/>
              <a:gd name="connsiteX3" fmla="*/ 506568 w 11522936"/>
              <a:gd name="connsiteY3" fmla="*/ 1962150 h 3105353"/>
              <a:gd name="connsiteX4" fmla="*/ 1573368 w 11522936"/>
              <a:gd name="connsiteY4" fmla="*/ 2076450 h 3105353"/>
              <a:gd name="connsiteX5" fmla="*/ 2386168 w 11522936"/>
              <a:gd name="connsiteY5" fmla="*/ 1790700 h 3105353"/>
              <a:gd name="connsiteX6" fmla="*/ 3014818 w 11522936"/>
              <a:gd name="connsiteY6" fmla="*/ 1339850 h 3105353"/>
              <a:gd name="connsiteX7" fmla="*/ 3427568 w 11522936"/>
              <a:gd name="connsiteY7" fmla="*/ 1339850 h 3105353"/>
              <a:gd name="connsiteX8" fmla="*/ 3605368 w 11522936"/>
              <a:gd name="connsiteY8" fmla="*/ 1885950 h 3105353"/>
              <a:gd name="connsiteX9" fmla="*/ 3903818 w 11522936"/>
              <a:gd name="connsiteY9" fmla="*/ 2711450 h 3105353"/>
              <a:gd name="connsiteX10" fmla="*/ 4913468 w 11522936"/>
              <a:gd name="connsiteY10" fmla="*/ 2838450 h 3105353"/>
              <a:gd name="connsiteX11" fmla="*/ 5453218 w 11522936"/>
              <a:gd name="connsiteY11" fmla="*/ 2457450 h 3105353"/>
              <a:gd name="connsiteX12" fmla="*/ 5224618 w 11522936"/>
              <a:gd name="connsiteY12" fmla="*/ 736600 h 3105353"/>
              <a:gd name="connsiteX13" fmla="*/ 6297768 w 11522936"/>
              <a:gd name="connsiteY13" fmla="*/ 406400 h 3105353"/>
              <a:gd name="connsiteX14" fmla="*/ 6113618 w 11522936"/>
              <a:gd name="connsiteY14" fmla="*/ 1968500 h 3105353"/>
              <a:gd name="connsiteX15" fmla="*/ 6285068 w 11522936"/>
              <a:gd name="connsiteY15" fmla="*/ 2952750 h 3105353"/>
              <a:gd name="connsiteX16" fmla="*/ 7548718 w 11522936"/>
              <a:gd name="connsiteY16" fmla="*/ 2959100 h 3105353"/>
              <a:gd name="connsiteX17" fmla="*/ 7561418 w 11522936"/>
              <a:gd name="connsiteY17" fmla="*/ 1574800 h 3105353"/>
              <a:gd name="connsiteX18" fmla="*/ 8450418 w 11522936"/>
              <a:gd name="connsiteY18" fmla="*/ 1352550 h 3105353"/>
              <a:gd name="connsiteX19" fmla="*/ 9053668 w 11522936"/>
              <a:gd name="connsiteY19" fmla="*/ 2082800 h 3105353"/>
              <a:gd name="connsiteX20" fmla="*/ 10196668 w 11522936"/>
              <a:gd name="connsiteY20" fmla="*/ 2273300 h 3105353"/>
              <a:gd name="connsiteX21" fmla="*/ 11301568 w 11522936"/>
              <a:gd name="connsiteY21" fmla="*/ 1917700 h 3105353"/>
              <a:gd name="connsiteX22" fmla="*/ 11479368 w 11522936"/>
              <a:gd name="connsiteY22" fmla="*/ 666750 h 3105353"/>
              <a:gd name="connsiteX23" fmla="*/ 10736418 w 11522936"/>
              <a:gd name="connsiteY23" fmla="*/ 215900 h 3105353"/>
              <a:gd name="connsiteX24" fmla="*/ 10736418 w 11522936"/>
              <a:gd name="connsiteY24" fmla="*/ 215900 h 310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22936" h="3105353">
                <a:moveTo>
                  <a:pt x="481168" y="0"/>
                </a:moveTo>
                <a:cubicBezTo>
                  <a:pt x="318184" y="179916"/>
                  <a:pt x="155201" y="359833"/>
                  <a:pt x="81118" y="577850"/>
                </a:cubicBezTo>
                <a:cubicBezTo>
                  <a:pt x="7035" y="795867"/>
                  <a:pt x="-34240" y="1077383"/>
                  <a:pt x="36668" y="1308100"/>
                </a:cubicBezTo>
                <a:cubicBezTo>
                  <a:pt x="107576" y="1538817"/>
                  <a:pt x="250451" y="1834092"/>
                  <a:pt x="506568" y="1962150"/>
                </a:cubicBezTo>
                <a:cubicBezTo>
                  <a:pt x="762685" y="2090208"/>
                  <a:pt x="1260101" y="2105025"/>
                  <a:pt x="1573368" y="2076450"/>
                </a:cubicBezTo>
                <a:cubicBezTo>
                  <a:pt x="1886635" y="2047875"/>
                  <a:pt x="2145926" y="1913467"/>
                  <a:pt x="2386168" y="1790700"/>
                </a:cubicBezTo>
                <a:cubicBezTo>
                  <a:pt x="2626410" y="1667933"/>
                  <a:pt x="2841251" y="1414992"/>
                  <a:pt x="3014818" y="1339850"/>
                </a:cubicBezTo>
                <a:cubicBezTo>
                  <a:pt x="3188385" y="1264708"/>
                  <a:pt x="3329143" y="1248833"/>
                  <a:pt x="3427568" y="1339850"/>
                </a:cubicBezTo>
                <a:cubicBezTo>
                  <a:pt x="3525993" y="1430867"/>
                  <a:pt x="3525993" y="1657350"/>
                  <a:pt x="3605368" y="1885950"/>
                </a:cubicBezTo>
                <a:cubicBezTo>
                  <a:pt x="3684743" y="2114550"/>
                  <a:pt x="3685801" y="2552700"/>
                  <a:pt x="3903818" y="2711450"/>
                </a:cubicBezTo>
                <a:cubicBezTo>
                  <a:pt x="4121835" y="2870200"/>
                  <a:pt x="4655235" y="2880783"/>
                  <a:pt x="4913468" y="2838450"/>
                </a:cubicBezTo>
                <a:cubicBezTo>
                  <a:pt x="5171701" y="2796117"/>
                  <a:pt x="5401360" y="2807758"/>
                  <a:pt x="5453218" y="2457450"/>
                </a:cubicBezTo>
                <a:cubicBezTo>
                  <a:pt x="5505076" y="2107142"/>
                  <a:pt x="5083860" y="1078442"/>
                  <a:pt x="5224618" y="736600"/>
                </a:cubicBezTo>
                <a:cubicBezTo>
                  <a:pt x="5365376" y="394758"/>
                  <a:pt x="6149601" y="201083"/>
                  <a:pt x="6297768" y="406400"/>
                </a:cubicBezTo>
                <a:cubicBezTo>
                  <a:pt x="6445935" y="611717"/>
                  <a:pt x="6115735" y="1544108"/>
                  <a:pt x="6113618" y="1968500"/>
                </a:cubicBezTo>
                <a:cubicBezTo>
                  <a:pt x="6111501" y="2392892"/>
                  <a:pt x="6045885" y="2787650"/>
                  <a:pt x="6285068" y="2952750"/>
                </a:cubicBezTo>
                <a:cubicBezTo>
                  <a:pt x="6524251" y="3117850"/>
                  <a:pt x="7335993" y="3188758"/>
                  <a:pt x="7548718" y="2959100"/>
                </a:cubicBezTo>
                <a:cubicBezTo>
                  <a:pt x="7761443" y="2729442"/>
                  <a:pt x="7411135" y="1842558"/>
                  <a:pt x="7561418" y="1574800"/>
                </a:cubicBezTo>
                <a:cubicBezTo>
                  <a:pt x="7711701" y="1307042"/>
                  <a:pt x="8201710" y="1267883"/>
                  <a:pt x="8450418" y="1352550"/>
                </a:cubicBezTo>
                <a:cubicBezTo>
                  <a:pt x="8699126" y="1437217"/>
                  <a:pt x="8762626" y="1929342"/>
                  <a:pt x="9053668" y="2082800"/>
                </a:cubicBezTo>
                <a:cubicBezTo>
                  <a:pt x="9344710" y="2236258"/>
                  <a:pt x="9822018" y="2300817"/>
                  <a:pt x="10196668" y="2273300"/>
                </a:cubicBezTo>
                <a:cubicBezTo>
                  <a:pt x="10571318" y="2245783"/>
                  <a:pt x="11087785" y="2185458"/>
                  <a:pt x="11301568" y="1917700"/>
                </a:cubicBezTo>
                <a:cubicBezTo>
                  <a:pt x="11515351" y="1649942"/>
                  <a:pt x="11573560" y="950383"/>
                  <a:pt x="11479368" y="666750"/>
                </a:cubicBezTo>
                <a:cubicBezTo>
                  <a:pt x="11385176" y="383117"/>
                  <a:pt x="10736418" y="215900"/>
                  <a:pt x="10736418" y="215900"/>
                </a:cubicBezTo>
                <a:lnTo>
                  <a:pt x="10736418" y="215900"/>
                </a:lnTo>
              </a:path>
            </a:pathLst>
          </a:custGeom>
          <a:noFill/>
          <a:ln w="190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40000">
                  <a:schemeClr val="accent1">
                    <a:lumMod val="60000"/>
                    <a:lumOff val="40000"/>
                  </a:schemeClr>
                </a:gs>
                <a:gs pos="13000">
                  <a:srgbClr val="185687"/>
                </a:gs>
                <a:gs pos="64000">
                  <a:srgbClr val="00B0F0"/>
                </a:gs>
                <a:gs pos="9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4965564">
            <a:off x="11187034" y="3290006"/>
            <a:ext cx="455245" cy="455245"/>
          </a:xfrm>
          <a:prstGeom prst="rect">
            <a:avLst/>
          </a:prstGeom>
        </p:spPr>
      </p:pic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Elemento grafico 48" descr="Chiudi">
            <a:extLst>
              <a:ext uri="{FF2B5EF4-FFF2-40B4-BE49-F238E27FC236}">
                <a16:creationId xmlns:a16="http://schemas.microsoft.com/office/drawing/2014/main" id="{858188F0-E045-7890-B9A3-F5D2837F43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56833" y="4243812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Elemento grafico 52" descr="Chiudi">
            <a:extLst>
              <a:ext uri="{FF2B5EF4-FFF2-40B4-BE49-F238E27FC236}">
                <a16:creationId xmlns:a16="http://schemas.microsoft.com/office/drawing/2014/main" id="{1400811F-B2F2-1143-B2B9-FBD04BCD48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86868" y="578855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Elemento grafico 53" descr="Chiudi">
            <a:extLst>
              <a:ext uri="{FF2B5EF4-FFF2-40B4-BE49-F238E27FC236}">
                <a16:creationId xmlns:a16="http://schemas.microsoft.com/office/drawing/2014/main" id="{5F9DF1E4-DCC5-8467-5025-4FC7ED35A9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49183" y="3342825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Elemento grafico 49" descr="Chiudi">
            <a:extLst>
              <a:ext uri="{FF2B5EF4-FFF2-40B4-BE49-F238E27FC236}">
                <a16:creationId xmlns:a16="http://schemas.microsoft.com/office/drawing/2014/main" id="{2420E6CF-6521-FD20-6119-6916C24136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51993" y="600958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Elemento grafico 50" descr="Chiudi">
            <a:extLst>
              <a:ext uri="{FF2B5EF4-FFF2-40B4-BE49-F238E27FC236}">
                <a16:creationId xmlns:a16="http://schemas.microsoft.com/office/drawing/2014/main" id="{EFBACC7A-080D-32ED-FCA6-DA56C50D3A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66663" y="429501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Elemento grafico 51" descr="Chiudi">
            <a:extLst>
              <a:ext uri="{FF2B5EF4-FFF2-40B4-BE49-F238E27FC236}">
                <a16:creationId xmlns:a16="http://schemas.microsoft.com/office/drawing/2014/main" id="{C19A9F2B-3130-C682-05B3-FC89EC20471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44511" y="5219158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7" name="Gruppo 46">
            <a:extLst>
              <a:ext uri="{FF2B5EF4-FFF2-40B4-BE49-F238E27FC236}">
                <a16:creationId xmlns:a16="http://schemas.microsoft.com/office/drawing/2014/main" id="{6EEDE876-61D7-F314-D789-9F3F76A87408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2BF3FA9B-5D84-5246-2F85-05CF3EAB1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5B66AB1B-5E20-031D-AB44-4464DA5A470C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431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03F92375-A367-FCB6-BEC2-A6B7E381933B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6026C12C-C3E6-E823-6FC1-209612F33F6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9F067319-B620-7FFD-6246-089AD0C6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56704" y="-85648"/>
            <a:ext cx="41248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rgbClr val="002060"/>
                </a:solidFill>
                <a:latin typeface="Bookman Old Style" panose="02050604050505020204" pitchFamily="18" charset="0"/>
              </a:rPr>
              <a:t>Conclusioni e </a:t>
            </a:r>
          </a:p>
          <a:p>
            <a:r>
              <a:rPr lang="it-IT" sz="4400" dirty="0">
                <a:solidFill>
                  <a:srgbClr val="002060"/>
                </a:solidFill>
                <a:latin typeface="Bookman Old Style" panose="02050604050505020204" pitchFamily="18" charset="0"/>
              </a:rPr>
              <a:t>sviluppi futuri</a:t>
            </a:r>
          </a:p>
        </p:txBody>
      </p:sp>
      <p:pic>
        <p:nvPicPr>
          <p:cNvPr id="3" name="Elemento grafico 2" descr="Tiro a segno">
            <a:extLst>
              <a:ext uri="{FF2B5EF4-FFF2-40B4-BE49-F238E27FC236}">
                <a16:creationId xmlns:a16="http://schemas.microsoft.com/office/drawing/2014/main" id="{2E628D7D-5189-69EF-FC9D-1DD2B0ED2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0416" y="3948079"/>
            <a:ext cx="2804160" cy="28041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1B6CB4-23B1-3EC5-0F4E-FDB3FE462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4" y="354900"/>
            <a:ext cx="483941" cy="775311"/>
          </a:xfrm>
          <a:prstGeom prst="rect">
            <a:avLst/>
          </a:prstGeom>
        </p:spPr>
      </p:pic>
      <p:sp>
        <p:nvSpPr>
          <p:cNvPr id="13" name="CasellaDiTesto 9">
            <a:extLst>
              <a:ext uri="{FF2B5EF4-FFF2-40B4-BE49-F238E27FC236}">
                <a16:creationId xmlns:a16="http://schemas.microsoft.com/office/drawing/2014/main" id="{4CC04455-53D2-6EF8-41FC-651A4F5A30B2}"/>
              </a:ext>
            </a:extLst>
          </p:cNvPr>
          <p:cNvSpPr txBox="1"/>
          <p:nvPr/>
        </p:nvSpPr>
        <p:spPr>
          <a:xfrm>
            <a:off x="1680627" y="2218582"/>
            <a:ext cx="7196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latin typeface="Bookman Old Style" panose="02050604050505020204" pitchFamily="18" charset="0"/>
              </a:rPr>
              <a:t>È stato sviluppato un Sistema in grado di effettuare la spettroscopia di </a:t>
            </a:r>
            <a:r>
              <a:rPr lang="it-IT" sz="1400" dirty="0" err="1">
                <a:latin typeface="Bookman Old Style" panose="02050604050505020204" pitchFamily="18" charset="0"/>
              </a:rPr>
              <a:t>bioimpedeza</a:t>
            </a:r>
            <a:r>
              <a:rPr lang="it-IT" sz="1400" dirty="0">
                <a:latin typeface="Bookman Old Style" panose="02050604050505020204" pitchFamily="18" charset="0"/>
              </a:rPr>
              <a:t>, implementando tutte le funzionalità richieste.</a:t>
            </a:r>
          </a:p>
          <a:p>
            <a:endParaRPr lang="it-IT" sz="1400" dirty="0">
              <a:latin typeface="Bookman Old Style" panose="02050604050505020204" pitchFamily="18" charset="0"/>
            </a:endParaRPr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9D61D50D-8492-722F-0E03-48C62A43DC08}"/>
              </a:ext>
            </a:extLst>
          </p:cNvPr>
          <p:cNvSpPr txBox="1"/>
          <p:nvPr/>
        </p:nvSpPr>
        <p:spPr>
          <a:xfrm>
            <a:off x="1680627" y="4079986"/>
            <a:ext cx="73766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Sviluppare l’Applicativo con un altro linguaggio in quanto Matlab App Designer, seppur offra una vasta gamma di funzioni, risulta poco performante in caso di elevata velocità in ricezione.</a:t>
            </a:r>
          </a:p>
          <a:p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Migliorare l’utilizzo del Bluetooth nel firmware.</a:t>
            </a:r>
          </a:p>
        </p:txBody>
      </p:sp>
      <p:pic>
        <p:nvPicPr>
          <p:cNvPr id="15" name="Elemento grafico 13" descr="Futuro con riempimento a tinta unita">
            <a:extLst>
              <a:ext uri="{FF2B5EF4-FFF2-40B4-BE49-F238E27FC236}">
                <a16:creationId xmlns:a16="http://schemas.microsoft.com/office/drawing/2014/main" id="{3DB72698-AB6A-294C-EE2B-B089975B5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2304" y="3923898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egno di spunta con riempimento a tinta unita">
            <a:extLst>
              <a:ext uri="{FF2B5EF4-FFF2-40B4-BE49-F238E27FC236}">
                <a16:creationId xmlns:a16="http://schemas.microsoft.com/office/drawing/2014/main" id="{F48893CA-CB7C-FBF9-98FE-DFFEA4D697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2574" y="1915596"/>
            <a:ext cx="914400" cy="914400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A3AE1878-CF02-D303-898A-C2385141B590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09CEE661-4FF6-0FD9-73E8-6A34B07D7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E1F6E25-751B-D614-E4E9-885B478A3EE7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673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962239B-AC9D-CEE4-64DE-40CC90914697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88898E5B-E2A7-908E-841A-CCB3930A6AAD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25A7566-0F05-9029-D437-A283BA33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41560" y="487279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Fine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398A1F-3010-5BFE-DDBD-853B890B8472}"/>
              </a:ext>
            </a:extLst>
          </p:cNvPr>
          <p:cNvSpPr txBox="1"/>
          <p:nvPr/>
        </p:nvSpPr>
        <p:spPr>
          <a:xfrm>
            <a:off x="567317" y="2556927"/>
            <a:ext cx="7082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C00000"/>
                </a:solidFill>
                <a:latin typeface="Bookman Old Style" panose="02050604050505020204" pitchFamily="18" charset="0"/>
              </a:rPr>
              <a:t>Grazie per l’attenzione!</a:t>
            </a:r>
          </a:p>
        </p:txBody>
      </p:sp>
      <p:pic>
        <p:nvPicPr>
          <p:cNvPr id="3" name="Elemento grafico 2" descr="Aula">
            <a:extLst>
              <a:ext uri="{FF2B5EF4-FFF2-40B4-BE49-F238E27FC236}">
                <a16:creationId xmlns:a16="http://schemas.microsoft.com/office/drawing/2014/main" id="{4DFA35DB-B6BE-671C-1D0D-CDC36AEC9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1460" y="2987040"/>
            <a:ext cx="3870960" cy="387096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6E95549-07E1-50E5-3EDD-E852A7D796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0" y="311521"/>
            <a:ext cx="914400" cy="914400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E0D9F120-0E18-884E-95D7-28C7A9AD9887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A04A6ED5-599D-556B-CE44-6BD4BA5DB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7E99EF0B-55F3-A1FB-62EE-0B1FE2B66B09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69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B2600588-E53F-8527-9793-ED2ECF6661D6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1493DA8-F849-1F83-ECD3-57C4D3784F93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F677A3C2-FD45-98EE-F22D-37A229F1B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36347" y="480430"/>
            <a:ext cx="4003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it-IT" dirty="0"/>
              <a:t>Introduzione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BA97E4-1936-FBDB-EC0D-DF7AE09DF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365" y="3601207"/>
            <a:ext cx="2043270" cy="1586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Elemento grafico 14" descr="Insegnante">
            <a:extLst>
              <a:ext uri="{FF2B5EF4-FFF2-40B4-BE49-F238E27FC236}">
                <a16:creationId xmlns:a16="http://schemas.microsoft.com/office/drawing/2014/main" id="{DEAE3069-497C-82EC-F020-7EB2CA404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133" y="270488"/>
            <a:ext cx="1120140" cy="112014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6406060-D286-268A-2A97-8919391B7C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34" y="5556986"/>
            <a:ext cx="1612264" cy="10952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8" name="CasellaDiTesto 12">
            <a:extLst>
              <a:ext uri="{FF2B5EF4-FFF2-40B4-BE49-F238E27FC236}">
                <a16:creationId xmlns:a16="http://schemas.microsoft.com/office/drawing/2014/main" id="{A91DDF7A-E706-2097-D4C1-EDAA6291C74E}"/>
              </a:ext>
            </a:extLst>
          </p:cNvPr>
          <p:cNvSpPr txBox="1"/>
          <p:nvPr/>
        </p:nvSpPr>
        <p:spPr>
          <a:xfrm>
            <a:off x="1159783" y="1915596"/>
            <a:ext cx="6717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dirty="0">
              <a:latin typeface="Bookman Old Style" panose="02050604050505020204" pitchFamily="18" charset="0"/>
            </a:endParaRPr>
          </a:p>
          <a:p>
            <a:r>
              <a:rPr lang="it-IT" sz="1400" dirty="0">
                <a:latin typeface="Bookman Old Style" panose="02050604050505020204" pitchFamily="18" charset="0"/>
              </a:rPr>
              <a:t>Nel trattamento del diabete di tipo 1, uno dei fattori che influenza la quantità di </a:t>
            </a:r>
            <a:r>
              <a:rPr lang="it-IT" sz="1400" i="1" dirty="0">
                <a:latin typeface="Bookman Old Style" panose="02050604050505020204" pitchFamily="18" charset="0"/>
              </a:rPr>
              <a:t>insulina</a:t>
            </a:r>
            <a:r>
              <a:rPr lang="it-IT" sz="1400" dirty="0">
                <a:latin typeface="Bookman Old Style" panose="02050604050505020204" pitchFamily="18" charset="0"/>
              </a:rPr>
              <a:t> da somministrare è la </a:t>
            </a:r>
            <a:r>
              <a:rPr lang="it-IT" sz="1400" b="1" i="1" dirty="0">
                <a:latin typeface="Bookman Old Style" panose="02050604050505020204" pitchFamily="18" charset="0"/>
              </a:rPr>
              <a:t>biodisponibilità</a:t>
            </a:r>
            <a:r>
              <a:rPr lang="it-IT" sz="1400" dirty="0">
                <a:latin typeface="Bookman Old Style" panose="02050604050505020204" pitchFamily="18" charset="0"/>
              </a:rPr>
              <a:t>, cinetica di assorbimento di un farmaco, che può essere misurata, in modo non invasivo, osservando la variazione elettrica della </a:t>
            </a:r>
            <a:r>
              <a:rPr lang="it-IT" sz="1400" b="1" i="1" dirty="0" err="1">
                <a:latin typeface="Bookman Old Style" panose="02050604050505020204" pitchFamily="18" charset="0"/>
              </a:rPr>
              <a:t>bioimpedenza</a:t>
            </a:r>
            <a:r>
              <a:rPr lang="it-IT" sz="1400" dirty="0">
                <a:latin typeface="Bookman Old Style" panose="02050604050505020204" pitchFamily="18" charset="0"/>
              </a:rPr>
              <a:t>. </a:t>
            </a:r>
            <a:endParaRPr lang="it-IT" sz="1400" b="1" i="1" dirty="0">
              <a:latin typeface="Bookman Old Style" panose="02050604050505020204" pitchFamily="18" charset="0"/>
            </a:endParaRPr>
          </a:p>
        </p:txBody>
      </p:sp>
      <p:sp>
        <p:nvSpPr>
          <p:cNvPr id="19" name="CasellaDiTesto 13">
            <a:extLst>
              <a:ext uri="{FF2B5EF4-FFF2-40B4-BE49-F238E27FC236}">
                <a16:creationId xmlns:a16="http://schemas.microsoft.com/office/drawing/2014/main" id="{A229C37B-3B83-B38D-DDA9-25FEEBD8D881}"/>
              </a:ext>
            </a:extLst>
          </p:cNvPr>
          <p:cNvSpPr txBox="1"/>
          <p:nvPr/>
        </p:nvSpPr>
        <p:spPr>
          <a:xfrm>
            <a:off x="3622995" y="5793282"/>
            <a:ext cx="6644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latin typeface="Bookman Old Style" panose="02050604050505020204" pitchFamily="18" charset="0"/>
              </a:rPr>
              <a:t>Lo scopo del Progetto, quindi, è quello di sviluppare un Sistema che sia in grado di compiere </a:t>
            </a:r>
            <a:r>
              <a:rPr lang="it-IT" sz="1400" b="1" i="1" dirty="0">
                <a:latin typeface="Bookman Old Style" panose="02050604050505020204" pitchFamily="18" charset="0"/>
              </a:rPr>
              <a:t>una spettroscopia di </a:t>
            </a:r>
            <a:r>
              <a:rPr lang="it-IT" sz="1400" b="1" i="1" dirty="0" err="1">
                <a:latin typeface="Bookman Old Style" panose="02050604050505020204" pitchFamily="18" charset="0"/>
              </a:rPr>
              <a:t>bioimpedenza</a:t>
            </a:r>
            <a:r>
              <a:rPr lang="it-IT" sz="1400" b="1" i="1" dirty="0">
                <a:latin typeface="Bookman Old Style" panose="02050604050505020204" pitchFamily="18" charset="0"/>
              </a:rPr>
              <a:t>.</a:t>
            </a:r>
            <a:endParaRPr lang="it-IT" sz="1400" dirty="0">
              <a:latin typeface="Bookman Old Style" panose="02050604050505020204" pitchFamily="18" charset="0"/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73506477-DCB8-5D2C-61A0-914E75289E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3" y="2245621"/>
            <a:ext cx="721605" cy="721605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8689C651-5DFF-A1AB-AC24-F9D52FD8FBCC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43D8506D-DF19-E2B2-36D6-055294E10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4BB5FF1-136F-1D1C-A522-C34B705AA5C6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512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Punto esclamativo">
            <a:extLst>
              <a:ext uri="{FF2B5EF4-FFF2-40B4-BE49-F238E27FC236}">
                <a16:creationId xmlns:a16="http://schemas.microsoft.com/office/drawing/2014/main" id="{489E3BB1-FFC5-07F0-7285-3014A4EFB1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98313" y="3810130"/>
            <a:ext cx="914400" cy="91440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DD84E26-6AEC-F454-F107-6C7420BCF2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63" y="1886604"/>
            <a:ext cx="483941" cy="77531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pic>
        <p:nvPicPr>
          <p:cNvPr id="36" name="Elemento grafico 35" descr="Antenna">
            <a:extLst>
              <a:ext uri="{FF2B5EF4-FFF2-40B4-BE49-F238E27FC236}">
                <a16:creationId xmlns:a16="http://schemas.microsoft.com/office/drawing/2014/main" id="{2B14AC87-7D19-8FEA-B438-B0E7DE21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8277" y="3220679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35B0478-6FFC-860B-631D-6C09BE679383}"/>
              </a:ext>
            </a:extLst>
          </p:cNvPr>
          <p:cNvSpPr txBox="1"/>
          <p:nvPr/>
        </p:nvSpPr>
        <p:spPr>
          <a:xfrm>
            <a:off x="7733859" y="4053290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Comunicazione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2BFE651-BB9D-B1D7-5083-DBE687BDEB7C}"/>
              </a:ext>
            </a:extLst>
          </p:cNvPr>
          <p:cNvSpPr txBox="1"/>
          <p:nvPr/>
        </p:nvSpPr>
        <p:spPr>
          <a:xfrm>
            <a:off x="9449753" y="465341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8. Problematiche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CF45471-A73F-AA97-5D71-11C9E04B2073}"/>
              </a:ext>
            </a:extLst>
          </p:cNvPr>
          <p:cNvSpPr txBox="1"/>
          <p:nvPr/>
        </p:nvSpPr>
        <p:spPr>
          <a:xfrm>
            <a:off x="10061796" y="2661915"/>
            <a:ext cx="200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9. Conclusioni 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Sviluppi Futuri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74A7856-2B42-6D72-9DBB-8F780EB31D65}"/>
              </a:ext>
            </a:extLst>
          </p:cNvPr>
          <p:cNvSpPr/>
          <p:nvPr/>
        </p:nvSpPr>
        <p:spPr>
          <a:xfrm>
            <a:off x="420532" y="3213101"/>
            <a:ext cx="11522936" cy="3007490"/>
          </a:xfrm>
          <a:custGeom>
            <a:avLst/>
            <a:gdLst>
              <a:gd name="connsiteX0" fmla="*/ 481168 w 11522936"/>
              <a:gd name="connsiteY0" fmla="*/ 0 h 3105353"/>
              <a:gd name="connsiteX1" fmla="*/ 81118 w 11522936"/>
              <a:gd name="connsiteY1" fmla="*/ 577850 h 3105353"/>
              <a:gd name="connsiteX2" fmla="*/ 36668 w 11522936"/>
              <a:gd name="connsiteY2" fmla="*/ 1308100 h 3105353"/>
              <a:gd name="connsiteX3" fmla="*/ 506568 w 11522936"/>
              <a:gd name="connsiteY3" fmla="*/ 1962150 h 3105353"/>
              <a:gd name="connsiteX4" fmla="*/ 1573368 w 11522936"/>
              <a:gd name="connsiteY4" fmla="*/ 2076450 h 3105353"/>
              <a:gd name="connsiteX5" fmla="*/ 2386168 w 11522936"/>
              <a:gd name="connsiteY5" fmla="*/ 1790700 h 3105353"/>
              <a:gd name="connsiteX6" fmla="*/ 3014818 w 11522936"/>
              <a:gd name="connsiteY6" fmla="*/ 1339850 h 3105353"/>
              <a:gd name="connsiteX7" fmla="*/ 3427568 w 11522936"/>
              <a:gd name="connsiteY7" fmla="*/ 1339850 h 3105353"/>
              <a:gd name="connsiteX8" fmla="*/ 3605368 w 11522936"/>
              <a:gd name="connsiteY8" fmla="*/ 1885950 h 3105353"/>
              <a:gd name="connsiteX9" fmla="*/ 3903818 w 11522936"/>
              <a:gd name="connsiteY9" fmla="*/ 2711450 h 3105353"/>
              <a:gd name="connsiteX10" fmla="*/ 4913468 w 11522936"/>
              <a:gd name="connsiteY10" fmla="*/ 2838450 h 3105353"/>
              <a:gd name="connsiteX11" fmla="*/ 5453218 w 11522936"/>
              <a:gd name="connsiteY11" fmla="*/ 2457450 h 3105353"/>
              <a:gd name="connsiteX12" fmla="*/ 5224618 w 11522936"/>
              <a:gd name="connsiteY12" fmla="*/ 736600 h 3105353"/>
              <a:gd name="connsiteX13" fmla="*/ 6297768 w 11522936"/>
              <a:gd name="connsiteY13" fmla="*/ 406400 h 3105353"/>
              <a:gd name="connsiteX14" fmla="*/ 6113618 w 11522936"/>
              <a:gd name="connsiteY14" fmla="*/ 1968500 h 3105353"/>
              <a:gd name="connsiteX15" fmla="*/ 6285068 w 11522936"/>
              <a:gd name="connsiteY15" fmla="*/ 2952750 h 3105353"/>
              <a:gd name="connsiteX16" fmla="*/ 7548718 w 11522936"/>
              <a:gd name="connsiteY16" fmla="*/ 2959100 h 3105353"/>
              <a:gd name="connsiteX17" fmla="*/ 7561418 w 11522936"/>
              <a:gd name="connsiteY17" fmla="*/ 1574800 h 3105353"/>
              <a:gd name="connsiteX18" fmla="*/ 8450418 w 11522936"/>
              <a:gd name="connsiteY18" fmla="*/ 1352550 h 3105353"/>
              <a:gd name="connsiteX19" fmla="*/ 9053668 w 11522936"/>
              <a:gd name="connsiteY19" fmla="*/ 2082800 h 3105353"/>
              <a:gd name="connsiteX20" fmla="*/ 10196668 w 11522936"/>
              <a:gd name="connsiteY20" fmla="*/ 2273300 h 3105353"/>
              <a:gd name="connsiteX21" fmla="*/ 11301568 w 11522936"/>
              <a:gd name="connsiteY21" fmla="*/ 1917700 h 3105353"/>
              <a:gd name="connsiteX22" fmla="*/ 11479368 w 11522936"/>
              <a:gd name="connsiteY22" fmla="*/ 666750 h 3105353"/>
              <a:gd name="connsiteX23" fmla="*/ 10736418 w 11522936"/>
              <a:gd name="connsiteY23" fmla="*/ 215900 h 3105353"/>
              <a:gd name="connsiteX24" fmla="*/ 10736418 w 11522936"/>
              <a:gd name="connsiteY24" fmla="*/ 215900 h 310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22936" h="3105353">
                <a:moveTo>
                  <a:pt x="481168" y="0"/>
                </a:moveTo>
                <a:cubicBezTo>
                  <a:pt x="318184" y="179916"/>
                  <a:pt x="155201" y="359833"/>
                  <a:pt x="81118" y="577850"/>
                </a:cubicBezTo>
                <a:cubicBezTo>
                  <a:pt x="7035" y="795867"/>
                  <a:pt x="-34240" y="1077383"/>
                  <a:pt x="36668" y="1308100"/>
                </a:cubicBezTo>
                <a:cubicBezTo>
                  <a:pt x="107576" y="1538817"/>
                  <a:pt x="250451" y="1834092"/>
                  <a:pt x="506568" y="1962150"/>
                </a:cubicBezTo>
                <a:cubicBezTo>
                  <a:pt x="762685" y="2090208"/>
                  <a:pt x="1260101" y="2105025"/>
                  <a:pt x="1573368" y="2076450"/>
                </a:cubicBezTo>
                <a:cubicBezTo>
                  <a:pt x="1886635" y="2047875"/>
                  <a:pt x="2145926" y="1913467"/>
                  <a:pt x="2386168" y="1790700"/>
                </a:cubicBezTo>
                <a:cubicBezTo>
                  <a:pt x="2626410" y="1667933"/>
                  <a:pt x="2841251" y="1414992"/>
                  <a:pt x="3014818" y="1339850"/>
                </a:cubicBezTo>
                <a:cubicBezTo>
                  <a:pt x="3188385" y="1264708"/>
                  <a:pt x="3329143" y="1248833"/>
                  <a:pt x="3427568" y="1339850"/>
                </a:cubicBezTo>
                <a:cubicBezTo>
                  <a:pt x="3525993" y="1430867"/>
                  <a:pt x="3525993" y="1657350"/>
                  <a:pt x="3605368" y="1885950"/>
                </a:cubicBezTo>
                <a:cubicBezTo>
                  <a:pt x="3684743" y="2114550"/>
                  <a:pt x="3685801" y="2552700"/>
                  <a:pt x="3903818" y="2711450"/>
                </a:cubicBezTo>
                <a:cubicBezTo>
                  <a:pt x="4121835" y="2870200"/>
                  <a:pt x="4655235" y="2880783"/>
                  <a:pt x="4913468" y="2838450"/>
                </a:cubicBezTo>
                <a:cubicBezTo>
                  <a:pt x="5171701" y="2796117"/>
                  <a:pt x="5401360" y="2807758"/>
                  <a:pt x="5453218" y="2457450"/>
                </a:cubicBezTo>
                <a:cubicBezTo>
                  <a:pt x="5505076" y="2107142"/>
                  <a:pt x="5083860" y="1078442"/>
                  <a:pt x="5224618" y="736600"/>
                </a:cubicBezTo>
                <a:cubicBezTo>
                  <a:pt x="5365376" y="394758"/>
                  <a:pt x="6149601" y="201083"/>
                  <a:pt x="6297768" y="406400"/>
                </a:cubicBezTo>
                <a:cubicBezTo>
                  <a:pt x="6445935" y="611717"/>
                  <a:pt x="6115735" y="1544108"/>
                  <a:pt x="6113618" y="1968500"/>
                </a:cubicBezTo>
                <a:cubicBezTo>
                  <a:pt x="6111501" y="2392892"/>
                  <a:pt x="6045885" y="2787650"/>
                  <a:pt x="6285068" y="2952750"/>
                </a:cubicBezTo>
                <a:cubicBezTo>
                  <a:pt x="6524251" y="3117850"/>
                  <a:pt x="7335993" y="3188758"/>
                  <a:pt x="7548718" y="2959100"/>
                </a:cubicBezTo>
                <a:cubicBezTo>
                  <a:pt x="7761443" y="2729442"/>
                  <a:pt x="7411135" y="1842558"/>
                  <a:pt x="7561418" y="1574800"/>
                </a:cubicBezTo>
                <a:cubicBezTo>
                  <a:pt x="7711701" y="1307042"/>
                  <a:pt x="8201710" y="1267883"/>
                  <a:pt x="8450418" y="1352550"/>
                </a:cubicBezTo>
                <a:cubicBezTo>
                  <a:pt x="8699126" y="1437217"/>
                  <a:pt x="8762626" y="1929342"/>
                  <a:pt x="9053668" y="2082800"/>
                </a:cubicBezTo>
                <a:cubicBezTo>
                  <a:pt x="9344710" y="2236258"/>
                  <a:pt x="9822018" y="2300817"/>
                  <a:pt x="10196668" y="2273300"/>
                </a:cubicBezTo>
                <a:cubicBezTo>
                  <a:pt x="10571318" y="2245783"/>
                  <a:pt x="11087785" y="2185458"/>
                  <a:pt x="11301568" y="1917700"/>
                </a:cubicBezTo>
                <a:cubicBezTo>
                  <a:pt x="11515351" y="1649942"/>
                  <a:pt x="11573560" y="950383"/>
                  <a:pt x="11479368" y="666750"/>
                </a:cubicBezTo>
                <a:cubicBezTo>
                  <a:pt x="11385176" y="383117"/>
                  <a:pt x="10736418" y="215900"/>
                  <a:pt x="10736418" y="215900"/>
                </a:cubicBezTo>
                <a:lnTo>
                  <a:pt x="10736418" y="215900"/>
                </a:lnTo>
              </a:path>
            </a:pathLst>
          </a:custGeom>
          <a:noFill/>
          <a:ln w="190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40000">
                  <a:schemeClr val="accent1">
                    <a:lumMod val="60000"/>
                    <a:lumOff val="40000"/>
                  </a:schemeClr>
                </a:gs>
                <a:gs pos="13000">
                  <a:srgbClr val="185687"/>
                </a:gs>
                <a:gs pos="64000">
                  <a:srgbClr val="00B0F0"/>
                </a:gs>
                <a:gs pos="9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743C51E7-EC3B-B724-3B3D-38ED5098C276}"/>
              </a:ext>
            </a:extLst>
          </p:cNvPr>
          <p:cNvSpPr/>
          <p:nvPr/>
        </p:nvSpPr>
        <p:spPr>
          <a:xfrm>
            <a:off x="5007764" y="5912236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B61D3FF-C81A-F40C-CCB5-9E38A48A6396}"/>
              </a:ext>
            </a:extLst>
          </p:cNvPr>
          <p:cNvSpPr/>
          <p:nvPr/>
        </p:nvSpPr>
        <p:spPr>
          <a:xfrm>
            <a:off x="6147386" y="3469550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C6CD658F-D33B-1F5C-401B-BBD64401F861}"/>
              </a:ext>
            </a:extLst>
          </p:cNvPr>
          <p:cNvSpPr/>
          <p:nvPr/>
        </p:nvSpPr>
        <p:spPr>
          <a:xfrm>
            <a:off x="7172891" y="6138486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6C87CF98-EDED-9BBA-376D-FD81EDB7DB3B}"/>
              </a:ext>
            </a:extLst>
          </p:cNvPr>
          <p:cNvSpPr/>
          <p:nvPr/>
        </p:nvSpPr>
        <p:spPr>
          <a:xfrm>
            <a:off x="8553267" y="4409645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4DA53F79-EC42-2E50-867B-589CC14224F2}"/>
              </a:ext>
            </a:extLst>
          </p:cNvPr>
          <p:cNvSpPr/>
          <p:nvPr/>
        </p:nvSpPr>
        <p:spPr>
          <a:xfrm>
            <a:off x="10365407" y="5355123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65238">
            <a:off x="1638420" y="5024316"/>
            <a:ext cx="455245" cy="455245"/>
          </a:xfrm>
          <a:prstGeom prst="rect">
            <a:avLst/>
          </a:prstGeom>
        </p:spPr>
      </p:pic>
      <p:sp>
        <p:nvSpPr>
          <p:cNvPr id="47" name="Ovale 46">
            <a:extLst>
              <a:ext uri="{FF2B5EF4-FFF2-40B4-BE49-F238E27FC236}">
                <a16:creationId xmlns:a16="http://schemas.microsoft.com/office/drawing/2014/main" id="{A46E87C4-C1BB-FA28-7DC2-598B31B8EFDB}"/>
              </a:ext>
            </a:extLst>
          </p:cNvPr>
          <p:cNvSpPr/>
          <p:nvPr/>
        </p:nvSpPr>
        <p:spPr>
          <a:xfrm>
            <a:off x="11048631" y="3340991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CFD18AE9-000A-24EB-4641-E8C6B7D12E9F}"/>
              </a:ext>
            </a:extLst>
          </p:cNvPr>
          <p:cNvSpPr/>
          <p:nvPr/>
        </p:nvSpPr>
        <p:spPr>
          <a:xfrm>
            <a:off x="3580072" y="4390797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520046A2-C820-D388-9338-9EDFAD9C8DF4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CA2AC9D5-5207-3886-25C1-D64743CEE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407F9A61-823E-55D5-5B3A-1A2BE5DD1A5C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140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4C1CFDC-15B8-8E7F-B92C-9D40D3A1E657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DAB4884-41A7-4F67-8AB1-985A567BF3BD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C24CA552-25F5-9CF1-6B80-8499DF652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23590" y="477457"/>
            <a:ext cx="2832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it-IT" dirty="0"/>
              <a:t>Requisiti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4EDD5E4-723F-17EC-365D-EAB18646D6D9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D910993-6369-F943-9DA8-3990F923F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2BA6EEB5-7D52-FD81-CF84-71EE70BDE5CD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1F0E5E-D494-D29C-019E-6F49D7241592}"/>
              </a:ext>
            </a:extLst>
          </p:cNvPr>
          <p:cNvSpPr txBox="1"/>
          <p:nvPr/>
        </p:nvSpPr>
        <p:spPr>
          <a:xfrm>
            <a:off x="4857389" y="2037184"/>
            <a:ext cx="680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Bookman Old Style" panose="02050604050505020204" pitchFamily="18" charset="0"/>
              </a:rPr>
              <a:t>Il Sistema deve misurare, in tempo reale, la spettroscopia di </a:t>
            </a:r>
            <a:r>
              <a:rPr lang="it-IT" sz="1400" dirty="0" err="1">
                <a:latin typeface="Bookman Old Style" panose="02050604050505020204" pitchFamily="18" charset="0"/>
              </a:rPr>
              <a:t>bioimpedenza</a:t>
            </a:r>
            <a:r>
              <a:rPr lang="it-IT" sz="1400" dirty="0">
                <a:latin typeface="Bookman Old Style" panose="02050604050505020204" pitchFamily="18" charset="0"/>
              </a:rPr>
              <a:t> del sito in esame, dando la possibilità di apprezzare graficamente e in forma tabellare il </a:t>
            </a:r>
            <a:r>
              <a:rPr lang="it-IT" sz="1400" b="1" i="1" dirty="0">
                <a:latin typeface="Bookman Old Style" panose="02050604050505020204" pitchFamily="18" charset="0"/>
              </a:rPr>
              <a:t>modulo</a:t>
            </a:r>
            <a:r>
              <a:rPr lang="it-IT" sz="1400" dirty="0">
                <a:latin typeface="Bookman Old Style" panose="02050604050505020204" pitchFamily="18" charset="0"/>
              </a:rPr>
              <a:t>, la </a:t>
            </a:r>
            <a:r>
              <a:rPr lang="it-IT" sz="1400" b="1" i="1" dirty="0">
                <a:latin typeface="Bookman Old Style" panose="02050604050505020204" pitchFamily="18" charset="0"/>
              </a:rPr>
              <a:t>fase</a:t>
            </a:r>
            <a:r>
              <a:rPr lang="it-IT" sz="1400" dirty="0">
                <a:latin typeface="Bookman Old Style" panose="02050604050505020204" pitchFamily="18" charset="0"/>
              </a:rPr>
              <a:t> e la </a:t>
            </a:r>
            <a:r>
              <a:rPr lang="it-IT" sz="1400" b="1" i="1" dirty="0">
                <a:latin typeface="Bookman Old Style" panose="02050604050505020204" pitchFamily="18" charset="0"/>
              </a:rPr>
              <a:t>frequenza</a:t>
            </a:r>
            <a:r>
              <a:rPr lang="it-IT" sz="1400" dirty="0">
                <a:latin typeface="Bookman Old Style" panose="02050604050505020204" pitchFamily="18" charset="0"/>
              </a:rPr>
              <a:t> della misura.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B9784A-7F60-B4F3-B0B4-ABE67839E55C}"/>
              </a:ext>
            </a:extLst>
          </p:cNvPr>
          <p:cNvSpPr txBox="1"/>
          <p:nvPr/>
        </p:nvSpPr>
        <p:spPr>
          <a:xfrm>
            <a:off x="4857388" y="3166347"/>
            <a:ext cx="680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Bookman Old Style" panose="02050604050505020204" pitchFamily="18" charset="0"/>
              </a:rPr>
              <a:t>Deve essere possibile scegliere tra due diverse modalità: single frequency e frequency </a:t>
            </a:r>
            <a:r>
              <a:rPr lang="it-IT" sz="1400" dirty="0" err="1">
                <a:latin typeface="Bookman Old Style" panose="02050604050505020204" pitchFamily="18" charset="0"/>
              </a:rPr>
              <a:t>sweep</a:t>
            </a:r>
            <a:r>
              <a:rPr lang="it-IT" sz="1400" dirty="0">
                <a:latin typeface="Bookman Old Style" panose="02050604050505020204" pitchFamily="18" charset="0"/>
              </a:rPr>
              <a:t>, impostando i parametri necessari.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63B4DFC-E5AF-8A5B-FE7A-4FD16CE954BE}"/>
              </a:ext>
            </a:extLst>
          </p:cNvPr>
          <p:cNvSpPr txBox="1"/>
          <p:nvPr/>
        </p:nvSpPr>
        <p:spPr>
          <a:xfrm>
            <a:off x="4857388" y="4077333"/>
            <a:ext cx="680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Bookman Old Style" panose="02050604050505020204" pitchFamily="18" charset="0"/>
              </a:rPr>
              <a:t>Deve essere possibile settare marker temporali, che evidenzino zone di interesse.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9144E35-79C7-42AE-F845-9E255A4333F4}"/>
              </a:ext>
            </a:extLst>
          </p:cNvPr>
          <p:cNvSpPr txBox="1"/>
          <p:nvPr/>
        </p:nvSpPr>
        <p:spPr>
          <a:xfrm>
            <a:off x="4857388" y="4995644"/>
            <a:ext cx="680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Bookman Old Style" panose="02050604050505020204" pitchFamily="18" charset="0"/>
              </a:rPr>
              <a:t>Al termine della misurazione deve essere possibile visualizzare la totalità dei dati raccolti e di salvarli in appositi file per una successiva analisi.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4D5C258-2BB2-E5C8-78DC-3CB41E60ECC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9769" y1="40432" x2="39769" y2="40432"/>
                        <a14:foregroundMark x1="39615" y1="46691" x2="39615" y2="46691"/>
                        <a14:foregroundMark x1="37154" y1="47266" x2="37154" y2="47266"/>
                        <a14:foregroundMark x1="49154" y1="56403" x2="49154" y2="56403"/>
                        <a14:foregroundMark x1="50615" y1="59712" x2="50615" y2="59712"/>
                        <a14:foregroundMark x1="51615" y1="61583" x2="51615" y2="61583"/>
                        <a14:foregroundMark x1="52615" y1="64029" x2="52615" y2="64029"/>
                        <a14:foregroundMark x1="52615" y1="66691" x2="52615" y2="66691"/>
                        <a14:foregroundMark x1="52462" y1="72518" x2="52462" y2="72518"/>
                        <a14:foregroundMark x1="62154" y1="47914" x2="62154" y2="47914"/>
                        <a14:foregroundMark x1="58462" y1="48345" x2="58462" y2="48345"/>
                        <a14:foregroundMark x1="56462" y1="46691" x2="56462" y2="46691"/>
                        <a14:foregroundMark x1="61692" y1="31655" x2="61692" y2="31655"/>
                        <a14:foregroundMark x1="57615" y1="30719" x2="57615" y2="30719"/>
                        <a14:foregroundMark x1="59231" y1="28129" x2="59231" y2="28129"/>
                        <a14:foregroundMark x1="55538" y1="35755" x2="55538" y2="35755"/>
                        <a14:foregroundMark x1="43308" y1="28633" x2="43308" y2="28633"/>
                        <a14:foregroundMark x1="45615" y1="32230" x2="45615" y2="32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1" y="2121755"/>
            <a:ext cx="2933700" cy="3136802"/>
          </a:xfrm>
          <a:prstGeom prst="rect">
            <a:avLst/>
          </a:prstGeom>
        </p:spPr>
      </p:pic>
      <p:pic>
        <p:nvPicPr>
          <p:cNvPr id="15" name="Elemento grafico 14" descr="Elenco di controllo da destra a sinistra">
            <a:extLst>
              <a:ext uri="{FF2B5EF4-FFF2-40B4-BE49-F238E27FC236}">
                <a16:creationId xmlns:a16="http://schemas.microsoft.com/office/drawing/2014/main" id="{C59D9A86-618A-A5FB-D7E1-672CB6539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8806" y="3673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69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Punto esclamativo">
            <a:extLst>
              <a:ext uri="{FF2B5EF4-FFF2-40B4-BE49-F238E27FC236}">
                <a16:creationId xmlns:a16="http://schemas.microsoft.com/office/drawing/2014/main" id="{489E3BB1-FFC5-07F0-7285-3014A4EFB1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98313" y="3810130"/>
            <a:ext cx="914400" cy="91440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DD84E26-6AEC-F454-F107-6C7420BCF2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63" y="1886604"/>
            <a:ext cx="483941" cy="77531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pic>
        <p:nvPicPr>
          <p:cNvPr id="36" name="Elemento grafico 35" descr="Antenna">
            <a:extLst>
              <a:ext uri="{FF2B5EF4-FFF2-40B4-BE49-F238E27FC236}">
                <a16:creationId xmlns:a16="http://schemas.microsoft.com/office/drawing/2014/main" id="{2B14AC87-7D19-8FEA-B438-B0E7DE21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8277" y="3220679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35B0478-6FFC-860B-631D-6C09BE679383}"/>
              </a:ext>
            </a:extLst>
          </p:cNvPr>
          <p:cNvSpPr txBox="1"/>
          <p:nvPr/>
        </p:nvSpPr>
        <p:spPr>
          <a:xfrm>
            <a:off x="7733859" y="4053290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Comunicazione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2BFE651-BB9D-B1D7-5083-DBE687BDEB7C}"/>
              </a:ext>
            </a:extLst>
          </p:cNvPr>
          <p:cNvSpPr txBox="1"/>
          <p:nvPr/>
        </p:nvSpPr>
        <p:spPr>
          <a:xfrm>
            <a:off x="9449753" y="465341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8. Problematiche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CF45471-A73F-AA97-5D71-11C9E04B2073}"/>
              </a:ext>
            </a:extLst>
          </p:cNvPr>
          <p:cNvSpPr txBox="1"/>
          <p:nvPr/>
        </p:nvSpPr>
        <p:spPr>
          <a:xfrm>
            <a:off x="10061796" y="2661915"/>
            <a:ext cx="200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9. Conclusioni 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Sviluppi Futuri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74A7856-2B42-6D72-9DBB-8F780EB31D65}"/>
              </a:ext>
            </a:extLst>
          </p:cNvPr>
          <p:cNvSpPr/>
          <p:nvPr/>
        </p:nvSpPr>
        <p:spPr>
          <a:xfrm>
            <a:off x="420532" y="3213101"/>
            <a:ext cx="11522936" cy="3007490"/>
          </a:xfrm>
          <a:custGeom>
            <a:avLst/>
            <a:gdLst>
              <a:gd name="connsiteX0" fmla="*/ 481168 w 11522936"/>
              <a:gd name="connsiteY0" fmla="*/ 0 h 3105353"/>
              <a:gd name="connsiteX1" fmla="*/ 81118 w 11522936"/>
              <a:gd name="connsiteY1" fmla="*/ 577850 h 3105353"/>
              <a:gd name="connsiteX2" fmla="*/ 36668 w 11522936"/>
              <a:gd name="connsiteY2" fmla="*/ 1308100 h 3105353"/>
              <a:gd name="connsiteX3" fmla="*/ 506568 w 11522936"/>
              <a:gd name="connsiteY3" fmla="*/ 1962150 h 3105353"/>
              <a:gd name="connsiteX4" fmla="*/ 1573368 w 11522936"/>
              <a:gd name="connsiteY4" fmla="*/ 2076450 h 3105353"/>
              <a:gd name="connsiteX5" fmla="*/ 2386168 w 11522936"/>
              <a:gd name="connsiteY5" fmla="*/ 1790700 h 3105353"/>
              <a:gd name="connsiteX6" fmla="*/ 3014818 w 11522936"/>
              <a:gd name="connsiteY6" fmla="*/ 1339850 h 3105353"/>
              <a:gd name="connsiteX7" fmla="*/ 3427568 w 11522936"/>
              <a:gd name="connsiteY7" fmla="*/ 1339850 h 3105353"/>
              <a:gd name="connsiteX8" fmla="*/ 3605368 w 11522936"/>
              <a:gd name="connsiteY8" fmla="*/ 1885950 h 3105353"/>
              <a:gd name="connsiteX9" fmla="*/ 3903818 w 11522936"/>
              <a:gd name="connsiteY9" fmla="*/ 2711450 h 3105353"/>
              <a:gd name="connsiteX10" fmla="*/ 4913468 w 11522936"/>
              <a:gd name="connsiteY10" fmla="*/ 2838450 h 3105353"/>
              <a:gd name="connsiteX11" fmla="*/ 5453218 w 11522936"/>
              <a:gd name="connsiteY11" fmla="*/ 2457450 h 3105353"/>
              <a:gd name="connsiteX12" fmla="*/ 5224618 w 11522936"/>
              <a:gd name="connsiteY12" fmla="*/ 736600 h 3105353"/>
              <a:gd name="connsiteX13" fmla="*/ 6297768 w 11522936"/>
              <a:gd name="connsiteY13" fmla="*/ 406400 h 3105353"/>
              <a:gd name="connsiteX14" fmla="*/ 6113618 w 11522936"/>
              <a:gd name="connsiteY14" fmla="*/ 1968500 h 3105353"/>
              <a:gd name="connsiteX15" fmla="*/ 6285068 w 11522936"/>
              <a:gd name="connsiteY15" fmla="*/ 2952750 h 3105353"/>
              <a:gd name="connsiteX16" fmla="*/ 7548718 w 11522936"/>
              <a:gd name="connsiteY16" fmla="*/ 2959100 h 3105353"/>
              <a:gd name="connsiteX17" fmla="*/ 7561418 w 11522936"/>
              <a:gd name="connsiteY17" fmla="*/ 1574800 h 3105353"/>
              <a:gd name="connsiteX18" fmla="*/ 8450418 w 11522936"/>
              <a:gd name="connsiteY18" fmla="*/ 1352550 h 3105353"/>
              <a:gd name="connsiteX19" fmla="*/ 9053668 w 11522936"/>
              <a:gd name="connsiteY19" fmla="*/ 2082800 h 3105353"/>
              <a:gd name="connsiteX20" fmla="*/ 10196668 w 11522936"/>
              <a:gd name="connsiteY20" fmla="*/ 2273300 h 3105353"/>
              <a:gd name="connsiteX21" fmla="*/ 11301568 w 11522936"/>
              <a:gd name="connsiteY21" fmla="*/ 1917700 h 3105353"/>
              <a:gd name="connsiteX22" fmla="*/ 11479368 w 11522936"/>
              <a:gd name="connsiteY22" fmla="*/ 666750 h 3105353"/>
              <a:gd name="connsiteX23" fmla="*/ 10736418 w 11522936"/>
              <a:gd name="connsiteY23" fmla="*/ 215900 h 3105353"/>
              <a:gd name="connsiteX24" fmla="*/ 10736418 w 11522936"/>
              <a:gd name="connsiteY24" fmla="*/ 215900 h 310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22936" h="3105353">
                <a:moveTo>
                  <a:pt x="481168" y="0"/>
                </a:moveTo>
                <a:cubicBezTo>
                  <a:pt x="318184" y="179916"/>
                  <a:pt x="155201" y="359833"/>
                  <a:pt x="81118" y="577850"/>
                </a:cubicBezTo>
                <a:cubicBezTo>
                  <a:pt x="7035" y="795867"/>
                  <a:pt x="-34240" y="1077383"/>
                  <a:pt x="36668" y="1308100"/>
                </a:cubicBezTo>
                <a:cubicBezTo>
                  <a:pt x="107576" y="1538817"/>
                  <a:pt x="250451" y="1834092"/>
                  <a:pt x="506568" y="1962150"/>
                </a:cubicBezTo>
                <a:cubicBezTo>
                  <a:pt x="762685" y="2090208"/>
                  <a:pt x="1260101" y="2105025"/>
                  <a:pt x="1573368" y="2076450"/>
                </a:cubicBezTo>
                <a:cubicBezTo>
                  <a:pt x="1886635" y="2047875"/>
                  <a:pt x="2145926" y="1913467"/>
                  <a:pt x="2386168" y="1790700"/>
                </a:cubicBezTo>
                <a:cubicBezTo>
                  <a:pt x="2626410" y="1667933"/>
                  <a:pt x="2841251" y="1414992"/>
                  <a:pt x="3014818" y="1339850"/>
                </a:cubicBezTo>
                <a:cubicBezTo>
                  <a:pt x="3188385" y="1264708"/>
                  <a:pt x="3329143" y="1248833"/>
                  <a:pt x="3427568" y="1339850"/>
                </a:cubicBezTo>
                <a:cubicBezTo>
                  <a:pt x="3525993" y="1430867"/>
                  <a:pt x="3525993" y="1657350"/>
                  <a:pt x="3605368" y="1885950"/>
                </a:cubicBezTo>
                <a:cubicBezTo>
                  <a:pt x="3684743" y="2114550"/>
                  <a:pt x="3685801" y="2552700"/>
                  <a:pt x="3903818" y="2711450"/>
                </a:cubicBezTo>
                <a:cubicBezTo>
                  <a:pt x="4121835" y="2870200"/>
                  <a:pt x="4655235" y="2880783"/>
                  <a:pt x="4913468" y="2838450"/>
                </a:cubicBezTo>
                <a:cubicBezTo>
                  <a:pt x="5171701" y="2796117"/>
                  <a:pt x="5401360" y="2807758"/>
                  <a:pt x="5453218" y="2457450"/>
                </a:cubicBezTo>
                <a:cubicBezTo>
                  <a:pt x="5505076" y="2107142"/>
                  <a:pt x="5083860" y="1078442"/>
                  <a:pt x="5224618" y="736600"/>
                </a:cubicBezTo>
                <a:cubicBezTo>
                  <a:pt x="5365376" y="394758"/>
                  <a:pt x="6149601" y="201083"/>
                  <a:pt x="6297768" y="406400"/>
                </a:cubicBezTo>
                <a:cubicBezTo>
                  <a:pt x="6445935" y="611717"/>
                  <a:pt x="6115735" y="1544108"/>
                  <a:pt x="6113618" y="1968500"/>
                </a:cubicBezTo>
                <a:cubicBezTo>
                  <a:pt x="6111501" y="2392892"/>
                  <a:pt x="6045885" y="2787650"/>
                  <a:pt x="6285068" y="2952750"/>
                </a:cubicBezTo>
                <a:cubicBezTo>
                  <a:pt x="6524251" y="3117850"/>
                  <a:pt x="7335993" y="3188758"/>
                  <a:pt x="7548718" y="2959100"/>
                </a:cubicBezTo>
                <a:cubicBezTo>
                  <a:pt x="7761443" y="2729442"/>
                  <a:pt x="7411135" y="1842558"/>
                  <a:pt x="7561418" y="1574800"/>
                </a:cubicBezTo>
                <a:cubicBezTo>
                  <a:pt x="7711701" y="1307042"/>
                  <a:pt x="8201710" y="1267883"/>
                  <a:pt x="8450418" y="1352550"/>
                </a:cubicBezTo>
                <a:cubicBezTo>
                  <a:pt x="8699126" y="1437217"/>
                  <a:pt x="8762626" y="1929342"/>
                  <a:pt x="9053668" y="2082800"/>
                </a:cubicBezTo>
                <a:cubicBezTo>
                  <a:pt x="9344710" y="2236258"/>
                  <a:pt x="9822018" y="2300817"/>
                  <a:pt x="10196668" y="2273300"/>
                </a:cubicBezTo>
                <a:cubicBezTo>
                  <a:pt x="10571318" y="2245783"/>
                  <a:pt x="11087785" y="2185458"/>
                  <a:pt x="11301568" y="1917700"/>
                </a:cubicBezTo>
                <a:cubicBezTo>
                  <a:pt x="11515351" y="1649942"/>
                  <a:pt x="11573560" y="950383"/>
                  <a:pt x="11479368" y="666750"/>
                </a:cubicBezTo>
                <a:cubicBezTo>
                  <a:pt x="11385176" y="383117"/>
                  <a:pt x="10736418" y="215900"/>
                  <a:pt x="10736418" y="215900"/>
                </a:cubicBezTo>
                <a:lnTo>
                  <a:pt x="10736418" y="215900"/>
                </a:lnTo>
              </a:path>
            </a:pathLst>
          </a:custGeom>
          <a:noFill/>
          <a:ln w="190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40000">
                  <a:schemeClr val="accent1">
                    <a:lumMod val="60000"/>
                    <a:lumOff val="40000"/>
                  </a:schemeClr>
                </a:gs>
                <a:gs pos="13000">
                  <a:srgbClr val="185687"/>
                </a:gs>
                <a:gs pos="64000">
                  <a:srgbClr val="00B0F0"/>
                </a:gs>
                <a:gs pos="9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743C51E7-EC3B-B724-3B3D-38ED5098C276}"/>
              </a:ext>
            </a:extLst>
          </p:cNvPr>
          <p:cNvSpPr/>
          <p:nvPr/>
        </p:nvSpPr>
        <p:spPr>
          <a:xfrm>
            <a:off x="5007764" y="5912236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B61D3FF-C81A-F40C-CCB5-9E38A48A6396}"/>
              </a:ext>
            </a:extLst>
          </p:cNvPr>
          <p:cNvSpPr/>
          <p:nvPr/>
        </p:nvSpPr>
        <p:spPr>
          <a:xfrm>
            <a:off x="6147386" y="3469550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C6CD658F-D33B-1F5C-401B-BBD64401F861}"/>
              </a:ext>
            </a:extLst>
          </p:cNvPr>
          <p:cNvSpPr/>
          <p:nvPr/>
        </p:nvSpPr>
        <p:spPr>
          <a:xfrm>
            <a:off x="7172891" y="6138486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6C87CF98-EDED-9BBA-376D-FD81EDB7DB3B}"/>
              </a:ext>
            </a:extLst>
          </p:cNvPr>
          <p:cNvSpPr/>
          <p:nvPr/>
        </p:nvSpPr>
        <p:spPr>
          <a:xfrm>
            <a:off x="8553267" y="4409645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4DA53F79-EC42-2E50-867B-589CC14224F2}"/>
              </a:ext>
            </a:extLst>
          </p:cNvPr>
          <p:cNvSpPr/>
          <p:nvPr/>
        </p:nvSpPr>
        <p:spPr>
          <a:xfrm>
            <a:off x="10365407" y="5355123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5612582">
            <a:off x="3515552" y="4170132"/>
            <a:ext cx="455245" cy="455245"/>
          </a:xfrm>
          <a:prstGeom prst="rect">
            <a:avLst/>
          </a:prstGeom>
        </p:spPr>
      </p:pic>
      <p:sp>
        <p:nvSpPr>
          <p:cNvPr id="47" name="Ovale 46">
            <a:extLst>
              <a:ext uri="{FF2B5EF4-FFF2-40B4-BE49-F238E27FC236}">
                <a16:creationId xmlns:a16="http://schemas.microsoft.com/office/drawing/2014/main" id="{A46E87C4-C1BB-FA28-7DC2-598B31B8EFDB}"/>
              </a:ext>
            </a:extLst>
          </p:cNvPr>
          <p:cNvSpPr/>
          <p:nvPr/>
        </p:nvSpPr>
        <p:spPr>
          <a:xfrm>
            <a:off x="11048631" y="3340991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9" name="Gruppo 48">
            <a:extLst>
              <a:ext uri="{FF2B5EF4-FFF2-40B4-BE49-F238E27FC236}">
                <a16:creationId xmlns:a16="http://schemas.microsoft.com/office/drawing/2014/main" id="{66976DBC-AFFF-55FC-B8E9-1F4B750504EC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E7971DE3-171A-630C-A420-29B39A92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2CD4CAAE-1570-D042-2690-3FBD6191E686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82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6780EAFC-6416-B8C2-4337-1AA1B5E4F88D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EC55B5F8-9587-8D6A-2B3F-64D3D704967A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3F8DE928-B61B-6BFF-C387-767F2D332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04331" y="480033"/>
            <a:ext cx="2587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Sistema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9ADB3D-DC4F-334F-DB1C-DFFBA88A3874}"/>
              </a:ext>
            </a:extLst>
          </p:cNvPr>
          <p:cNvSpPr txBox="1"/>
          <p:nvPr/>
        </p:nvSpPr>
        <p:spPr>
          <a:xfrm>
            <a:off x="2026920" y="2184750"/>
            <a:ext cx="813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L’</a:t>
            </a:r>
            <a:r>
              <a:rPr lang="it-IT" sz="1400" b="1" i="1" dirty="0" err="1">
                <a:latin typeface="Bookman Old Style" panose="02050604050505020204" pitchFamily="18" charset="0"/>
              </a:rPr>
              <a:t>Insulinmeter</a:t>
            </a:r>
            <a:r>
              <a:rPr lang="it-IT" sz="1400" b="1" i="1" dirty="0">
                <a:latin typeface="Bookman Old Style" panose="02050604050505020204" pitchFamily="18" charset="0"/>
              </a:rPr>
              <a:t> 2.0 </a:t>
            </a:r>
            <a:r>
              <a:rPr lang="it-IT" sz="1400" dirty="0">
                <a:latin typeface="Bookman Old Style" panose="02050604050505020204" pitchFamily="18" charset="0"/>
              </a:rPr>
              <a:t>è composto, sulla base delle specifiche funzionalità, dai componenti:</a:t>
            </a:r>
          </a:p>
        </p:txBody>
      </p:sp>
      <p:pic>
        <p:nvPicPr>
          <p:cNvPr id="12" name="Elemento grafico 11" descr="Laptop">
            <a:extLst>
              <a:ext uri="{FF2B5EF4-FFF2-40B4-BE49-F238E27FC236}">
                <a16:creationId xmlns:a16="http://schemas.microsoft.com/office/drawing/2014/main" id="{EAC2D1FD-4EF5-C587-71D1-34DBB5BE1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8429" y="3876027"/>
            <a:ext cx="2076172" cy="207617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3DF1CB-662D-7725-540D-F11129701751}"/>
              </a:ext>
            </a:extLst>
          </p:cNvPr>
          <p:cNvSpPr txBox="1"/>
          <p:nvPr/>
        </p:nvSpPr>
        <p:spPr>
          <a:xfrm>
            <a:off x="1438595" y="4128532"/>
            <a:ext cx="1278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EE26CE4-0724-53AB-2DEB-AA0E0B55EE98}"/>
              </a:ext>
            </a:extLst>
          </p:cNvPr>
          <p:cNvSpPr txBox="1"/>
          <p:nvPr/>
        </p:nvSpPr>
        <p:spPr>
          <a:xfrm>
            <a:off x="5792749" y="5524067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CED6A7B-326B-61EE-0724-5D6BBFEAF9FF}"/>
              </a:ext>
            </a:extLst>
          </p:cNvPr>
          <p:cNvSpPr txBox="1"/>
          <p:nvPr/>
        </p:nvSpPr>
        <p:spPr>
          <a:xfrm>
            <a:off x="7943931" y="4914113"/>
            <a:ext cx="444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Applicati al Paziente si collegano</a:t>
            </a:r>
          </a:p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al Dispositivo.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A91700-4A29-6BD2-3BAD-BE9B59DE0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35" y="2914917"/>
            <a:ext cx="1796802" cy="1281001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F84D581-EAB4-3FF0-501D-3878460FF08E}"/>
              </a:ext>
            </a:extLst>
          </p:cNvPr>
          <p:cNvSpPr txBox="1"/>
          <p:nvPr/>
        </p:nvSpPr>
        <p:spPr>
          <a:xfrm>
            <a:off x="4215366" y="5854035"/>
            <a:ext cx="444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Riceve, processa e visualizza le misurazioni.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0BF0097-6053-0258-D6C7-89C3170E1337}"/>
              </a:ext>
            </a:extLst>
          </p:cNvPr>
          <p:cNvSpPr txBox="1"/>
          <p:nvPr/>
        </p:nvSpPr>
        <p:spPr>
          <a:xfrm>
            <a:off x="9639936" y="4655820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Elettrodi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468D511-0FCE-BBE8-7349-666C04EA3F83}"/>
              </a:ext>
            </a:extLst>
          </p:cNvPr>
          <p:cNvSpPr txBox="1"/>
          <p:nvPr/>
        </p:nvSpPr>
        <p:spPr>
          <a:xfrm>
            <a:off x="9287" y="4619486"/>
            <a:ext cx="4442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Effettua la misura e invia i risultati all’Applicativo tramite comunicazione </a:t>
            </a:r>
            <a:r>
              <a:rPr lang="it-IT" sz="1400" i="1" dirty="0" err="1">
                <a:latin typeface="Bookman Old Style" panose="02050604050505020204" pitchFamily="18" charset="0"/>
              </a:rPr>
              <a:t>wire</a:t>
            </a:r>
            <a:r>
              <a:rPr lang="it-IT" sz="1400" i="1" dirty="0">
                <a:latin typeface="Bookman Old Style" panose="02050604050505020204" pitchFamily="18" charset="0"/>
              </a:rPr>
              <a:t>/wireless.</a:t>
            </a:r>
            <a:endParaRPr lang="it-IT" sz="1400" dirty="0">
              <a:latin typeface="Bookman Old Style" panose="02050604050505020204" pitchFamily="18" charset="0"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9C2A8FA-4463-554F-F505-49A28B7BE5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45" y="2914917"/>
            <a:ext cx="1642469" cy="223418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D8BFCAE-416B-E7CD-61C7-2963A9F2A9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2" y="249317"/>
            <a:ext cx="916274" cy="914400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EC385316-A903-650A-B200-3B1DE23162BA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D867A376-5582-202A-2AA7-ADAC65274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CF0C46C2-E965-EF39-5076-71A6A7CC0147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891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6780EAFC-6416-B8C2-4337-1AA1B5E4F88D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EC55B5F8-9587-8D6A-2B3F-64D3D704967A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3F8DE928-B61B-6BFF-C387-767F2D332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02861" y="483663"/>
            <a:ext cx="8054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Sistema: funzionamento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2DE6FD5-2E38-7E93-58DA-AC2C08E99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0" y="1269886"/>
            <a:ext cx="10155940" cy="57086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7617F9-2E87-056A-1F57-21E736B23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2" y="249317"/>
            <a:ext cx="916274" cy="914400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93C5B1A4-8297-5C03-34D5-E4C7CF243D27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407F2782-4EC4-9A5F-DC01-096E3A597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59FFC7D-20AA-FF85-7232-8D1E148D2588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300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Punto esclamativo">
            <a:extLst>
              <a:ext uri="{FF2B5EF4-FFF2-40B4-BE49-F238E27FC236}">
                <a16:creationId xmlns:a16="http://schemas.microsoft.com/office/drawing/2014/main" id="{489E3BB1-FFC5-07F0-7285-3014A4EFB1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98313" y="3810130"/>
            <a:ext cx="914400" cy="91440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DD84E26-6AEC-F454-F107-6C7420BCF2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63" y="1886604"/>
            <a:ext cx="483941" cy="77531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pic>
        <p:nvPicPr>
          <p:cNvPr id="36" name="Elemento grafico 35" descr="Antenna">
            <a:extLst>
              <a:ext uri="{FF2B5EF4-FFF2-40B4-BE49-F238E27FC236}">
                <a16:creationId xmlns:a16="http://schemas.microsoft.com/office/drawing/2014/main" id="{2B14AC87-7D19-8FEA-B438-B0E7DE21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8277" y="3220679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35B0478-6FFC-860B-631D-6C09BE679383}"/>
              </a:ext>
            </a:extLst>
          </p:cNvPr>
          <p:cNvSpPr txBox="1"/>
          <p:nvPr/>
        </p:nvSpPr>
        <p:spPr>
          <a:xfrm>
            <a:off x="7733859" y="4053290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Comunicazione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2BFE651-BB9D-B1D7-5083-DBE687BDEB7C}"/>
              </a:ext>
            </a:extLst>
          </p:cNvPr>
          <p:cNvSpPr txBox="1"/>
          <p:nvPr/>
        </p:nvSpPr>
        <p:spPr>
          <a:xfrm>
            <a:off x="9449753" y="465341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8. Problematiche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CF45471-A73F-AA97-5D71-11C9E04B2073}"/>
              </a:ext>
            </a:extLst>
          </p:cNvPr>
          <p:cNvSpPr txBox="1"/>
          <p:nvPr/>
        </p:nvSpPr>
        <p:spPr>
          <a:xfrm>
            <a:off x="10061796" y="2661915"/>
            <a:ext cx="200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9. Conclusioni 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Sviluppi Futuri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74A7856-2B42-6D72-9DBB-8F780EB31D65}"/>
              </a:ext>
            </a:extLst>
          </p:cNvPr>
          <p:cNvSpPr/>
          <p:nvPr/>
        </p:nvSpPr>
        <p:spPr>
          <a:xfrm>
            <a:off x="420532" y="3213101"/>
            <a:ext cx="11522936" cy="3007490"/>
          </a:xfrm>
          <a:custGeom>
            <a:avLst/>
            <a:gdLst>
              <a:gd name="connsiteX0" fmla="*/ 481168 w 11522936"/>
              <a:gd name="connsiteY0" fmla="*/ 0 h 3105353"/>
              <a:gd name="connsiteX1" fmla="*/ 81118 w 11522936"/>
              <a:gd name="connsiteY1" fmla="*/ 577850 h 3105353"/>
              <a:gd name="connsiteX2" fmla="*/ 36668 w 11522936"/>
              <a:gd name="connsiteY2" fmla="*/ 1308100 h 3105353"/>
              <a:gd name="connsiteX3" fmla="*/ 506568 w 11522936"/>
              <a:gd name="connsiteY3" fmla="*/ 1962150 h 3105353"/>
              <a:gd name="connsiteX4" fmla="*/ 1573368 w 11522936"/>
              <a:gd name="connsiteY4" fmla="*/ 2076450 h 3105353"/>
              <a:gd name="connsiteX5" fmla="*/ 2386168 w 11522936"/>
              <a:gd name="connsiteY5" fmla="*/ 1790700 h 3105353"/>
              <a:gd name="connsiteX6" fmla="*/ 3014818 w 11522936"/>
              <a:gd name="connsiteY6" fmla="*/ 1339850 h 3105353"/>
              <a:gd name="connsiteX7" fmla="*/ 3427568 w 11522936"/>
              <a:gd name="connsiteY7" fmla="*/ 1339850 h 3105353"/>
              <a:gd name="connsiteX8" fmla="*/ 3605368 w 11522936"/>
              <a:gd name="connsiteY8" fmla="*/ 1885950 h 3105353"/>
              <a:gd name="connsiteX9" fmla="*/ 3903818 w 11522936"/>
              <a:gd name="connsiteY9" fmla="*/ 2711450 h 3105353"/>
              <a:gd name="connsiteX10" fmla="*/ 4913468 w 11522936"/>
              <a:gd name="connsiteY10" fmla="*/ 2838450 h 3105353"/>
              <a:gd name="connsiteX11" fmla="*/ 5453218 w 11522936"/>
              <a:gd name="connsiteY11" fmla="*/ 2457450 h 3105353"/>
              <a:gd name="connsiteX12" fmla="*/ 5224618 w 11522936"/>
              <a:gd name="connsiteY12" fmla="*/ 736600 h 3105353"/>
              <a:gd name="connsiteX13" fmla="*/ 6297768 w 11522936"/>
              <a:gd name="connsiteY13" fmla="*/ 406400 h 3105353"/>
              <a:gd name="connsiteX14" fmla="*/ 6113618 w 11522936"/>
              <a:gd name="connsiteY14" fmla="*/ 1968500 h 3105353"/>
              <a:gd name="connsiteX15" fmla="*/ 6285068 w 11522936"/>
              <a:gd name="connsiteY15" fmla="*/ 2952750 h 3105353"/>
              <a:gd name="connsiteX16" fmla="*/ 7548718 w 11522936"/>
              <a:gd name="connsiteY16" fmla="*/ 2959100 h 3105353"/>
              <a:gd name="connsiteX17" fmla="*/ 7561418 w 11522936"/>
              <a:gd name="connsiteY17" fmla="*/ 1574800 h 3105353"/>
              <a:gd name="connsiteX18" fmla="*/ 8450418 w 11522936"/>
              <a:gd name="connsiteY18" fmla="*/ 1352550 h 3105353"/>
              <a:gd name="connsiteX19" fmla="*/ 9053668 w 11522936"/>
              <a:gd name="connsiteY19" fmla="*/ 2082800 h 3105353"/>
              <a:gd name="connsiteX20" fmla="*/ 10196668 w 11522936"/>
              <a:gd name="connsiteY20" fmla="*/ 2273300 h 3105353"/>
              <a:gd name="connsiteX21" fmla="*/ 11301568 w 11522936"/>
              <a:gd name="connsiteY21" fmla="*/ 1917700 h 3105353"/>
              <a:gd name="connsiteX22" fmla="*/ 11479368 w 11522936"/>
              <a:gd name="connsiteY22" fmla="*/ 666750 h 3105353"/>
              <a:gd name="connsiteX23" fmla="*/ 10736418 w 11522936"/>
              <a:gd name="connsiteY23" fmla="*/ 215900 h 3105353"/>
              <a:gd name="connsiteX24" fmla="*/ 10736418 w 11522936"/>
              <a:gd name="connsiteY24" fmla="*/ 215900 h 310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22936" h="3105353">
                <a:moveTo>
                  <a:pt x="481168" y="0"/>
                </a:moveTo>
                <a:cubicBezTo>
                  <a:pt x="318184" y="179916"/>
                  <a:pt x="155201" y="359833"/>
                  <a:pt x="81118" y="577850"/>
                </a:cubicBezTo>
                <a:cubicBezTo>
                  <a:pt x="7035" y="795867"/>
                  <a:pt x="-34240" y="1077383"/>
                  <a:pt x="36668" y="1308100"/>
                </a:cubicBezTo>
                <a:cubicBezTo>
                  <a:pt x="107576" y="1538817"/>
                  <a:pt x="250451" y="1834092"/>
                  <a:pt x="506568" y="1962150"/>
                </a:cubicBezTo>
                <a:cubicBezTo>
                  <a:pt x="762685" y="2090208"/>
                  <a:pt x="1260101" y="2105025"/>
                  <a:pt x="1573368" y="2076450"/>
                </a:cubicBezTo>
                <a:cubicBezTo>
                  <a:pt x="1886635" y="2047875"/>
                  <a:pt x="2145926" y="1913467"/>
                  <a:pt x="2386168" y="1790700"/>
                </a:cubicBezTo>
                <a:cubicBezTo>
                  <a:pt x="2626410" y="1667933"/>
                  <a:pt x="2841251" y="1414992"/>
                  <a:pt x="3014818" y="1339850"/>
                </a:cubicBezTo>
                <a:cubicBezTo>
                  <a:pt x="3188385" y="1264708"/>
                  <a:pt x="3329143" y="1248833"/>
                  <a:pt x="3427568" y="1339850"/>
                </a:cubicBezTo>
                <a:cubicBezTo>
                  <a:pt x="3525993" y="1430867"/>
                  <a:pt x="3525993" y="1657350"/>
                  <a:pt x="3605368" y="1885950"/>
                </a:cubicBezTo>
                <a:cubicBezTo>
                  <a:pt x="3684743" y="2114550"/>
                  <a:pt x="3685801" y="2552700"/>
                  <a:pt x="3903818" y="2711450"/>
                </a:cubicBezTo>
                <a:cubicBezTo>
                  <a:pt x="4121835" y="2870200"/>
                  <a:pt x="4655235" y="2880783"/>
                  <a:pt x="4913468" y="2838450"/>
                </a:cubicBezTo>
                <a:cubicBezTo>
                  <a:pt x="5171701" y="2796117"/>
                  <a:pt x="5401360" y="2807758"/>
                  <a:pt x="5453218" y="2457450"/>
                </a:cubicBezTo>
                <a:cubicBezTo>
                  <a:pt x="5505076" y="2107142"/>
                  <a:pt x="5083860" y="1078442"/>
                  <a:pt x="5224618" y="736600"/>
                </a:cubicBezTo>
                <a:cubicBezTo>
                  <a:pt x="5365376" y="394758"/>
                  <a:pt x="6149601" y="201083"/>
                  <a:pt x="6297768" y="406400"/>
                </a:cubicBezTo>
                <a:cubicBezTo>
                  <a:pt x="6445935" y="611717"/>
                  <a:pt x="6115735" y="1544108"/>
                  <a:pt x="6113618" y="1968500"/>
                </a:cubicBezTo>
                <a:cubicBezTo>
                  <a:pt x="6111501" y="2392892"/>
                  <a:pt x="6045885" y="2787650"/>
                  <a:pt x="6285068" y="2952750"/>
                </a:cubicBezTo>
                <a:cubicBezTo>
                  <a:pt x="6524251" y="3117850"/>
                  <a:pt x="7335993" y="3188758"/>
                  <a:pt x="7548718" y="2959100"/>
                </a:cubicBezTo>
                <a:cubicBezTo>
                  <a:pt x="7761443" y="2729442"/>
                  <a:pt x="7411135" y="1842558"/>
                  <a:pt x="7561418" y="1574800"/>
                </a:cubicBezTo>
                <a:cubicBezTo>
                  <a:pt x="7711701" y="1307042"/>
                  <a:pt x="8201710" y="1267883"/>
                  <a:pt x="8450418" y="1352550"/>
                </a:cubicBezTo>
                <a:cubicBezTo>
                  <a:pt x="8699126" y="1437217"/>
                  <a:pt x="8762626" y="1929342"/>
                  <a:pt x="9053668" y="2082800"/>
                </a:cubicBezTo>
                <a:cubicBezTo>
                  <a:pt x="9344710" y="2236258"/>
                  <a:pt x="9822018" y="2300817"/>
                  <a:pt x="10196668" y="2273300"/>
                </a:cubicBezTo>
                <a:cubicBezTo>
                  <a:pt x="10571318" y="2245783"/>
                  <a:pt x="11087785" y="2185458"/>
                  <a:pt x="11301568" y="1917700"/>
                </a:cubicBezTo>
                <a:cubicBezTo>
                  <a:pt x="11515351" y="1649942"/>
                  <a:pt x="11573560" y="950383"/>
                  <a:pt x="11479368" y="666750"/>
                </a:cubicBezTo>
                <a:cubicBezTo>
                  <a:pt x="11385176" y="383117"/>
                  <a:pt x="10736418" y="215900"/>
                  <a:pt x="10736418" y="215900"/>
                </a:cubicBezTo>
                <a:lnTo>
                  <a:pt x="10736418" y="215900"/>
                </a:lnTo>
              </a:path>
            </a:pathLst>
          </a:custGeom>
          <a:noFill/>
          <a:ln w="190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40000">
                  <a:schemeClr val="accent1">
                    <a:lumMod val="60000"/>
                    <a:lumOff val="40000"/>
                  </a:schemeClr>
                </a:gs>
                <a:gs pos="13000">
                  <a:srgbClr val="185687"/>
                </a:gs>
                <a:gs pos="64000">
                  <a:srgbClr val="00B0F0"/>
                </a:gs>
                <a:gs pos="9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B61D3FF-C81A-F40C-CCB5-9E38A48A6396}"/>
              </a:ext>
            </a:extLst>
          </p:cNvPr>
          <p:cNvSpPr/>
          <p:nvPr/>
        </p:nvSpPr>
        <p:spPr>
          <a:xfrm>
            <a:off x="6147386" y="3469550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C6CD658F-D33B-1F5C-401B-BBD64401F861}"/>
              </a:ext>
            </a:extLst>
          </p:cNvPr>
          <p:cNvSpPr/>
          <p:nvPr/>
        </p:nvSpPr>
        <p:spPr>
          <a:xfrm>
            <a:off x="7172891" y="6138486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6C87CF98-EDED-9BBA-376D-FD81EDB7DB3B}"/>
              </a:ext>
            </a:extLst>
          </p:cNvPr>
          <p:cNvSpPr/>
          <p:nvPr/>
        </p:nvSpPr>
        <p:spPr>
          <a:xfrm>
            <a:off x="8553267" y="4409645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4DA53F79-EC42-2E50-867B-589CC14224F2}"/>
              </a:ext>
            </a:extLst>
          </p:cNvPr>
          <p:cNvSpPr/>
          <p:nvPr/>
        </p:nvSpPr>
        <p:spPr>
          <a:xfrm>
            <a:off x="10365407" y="5355123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410333">
            <a:off x="4791488" y="5771937"/>
            <a:ext cx="455245" cy="455245"/>
          </a:xfrm>
          <a:prstGeom prst="rect">
            <a:avLst/>
          </a:prstGeom>
        </p:spPr>
      </p:pic>
      <p:sp>
        <p:nvSpPr>
          <p:cNvPr id="47" name="Ovale 46">
            <a:extLst>
              <a:ext uri="{FF2B5EF4-FFF2-40B4-BE49-F238E27FC236}">
                <a16:creationId xmlns:a16="http://schemas.microsoft.com/office/drawing/2014/main" id="{A46E87C4-C1BB-FA28-7DC2-598B31B8EFDB}"/>
              </a:ext>
            </a:extLst>
          </p:cNvPr>
          <p:cNvSpPr/>
          <p:nvPr/>
        </p:nvSpPr>
        <p:spPr>
          <a:xfrm>
            <a:off x="11048631" y="3340991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Elemento grafico 48" descr="Chiudi">
            <a:extLst>
              <a:ext uri="{FF2B5EF4-FFF2-40B4-BE49-F238E27FC236}">
                <a16:creationId xmlns:a16="http://schemas.microsoft.com/office/drawing/2014/main" id="{858188F0-E045-7890-B9A3-F5D2837F43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56833" y="4243812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Gruppo 52">
            <a:extLst>
              <a:ext uri="{FF2B5EF4-FFF2-40B4-BE49-F238E27FC236}">
                <a16:creationId xmlns:a16="http://schemas.microsoft.com/office/drawing/2014/main" id="{46010D3B-4518-1FC5-7C8F-EC5EDF6FDDE9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4" name="Immagine 53">
              <a:extLst>
                <a:ext uri="{FF2B5EF4-FFF2-40B4-BE49-F238E27FC236}">
                  <a16:creationId xmlns:a16="http://schemas.microsoft.com/office/drawing/2014/main" id="{94C1993D-96A2-EDA7-20B4-BACC08DA6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C2644A3E-9B69-78A2-622A-88C0649AB470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228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1096</Words>
  <Application>Microsoft Office PowerPoint</Application>
  <PresentationFormat>Widescreen</PresentationFormat>
  <Paragraphs>214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Papa</dc:creator>
  <cp:lastModifiedBy>OLINO GIOVANNI</cp:lastModifiedBy>
  <cp:revision>143</cp:revision>
  <dcterms:created xsi:type="dcterms:W3CDTF">2022-06-13T20:47:54Z</dcterms:created>
  <dcterms:modified xsi:type="dcterms:W3CDTF">2022-06-17T13:07:31Z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44a90e-04f7-4d21-b494-cfe49b26ce55_Enabled">
    <vt:lpwstr>true</vt:lpwstr>
  </property>
  <property fmtid="{D5CDD505-2E9C-101B-9397-08002B2CF9AE}" pid="3" name="MSIP_Label_8a44a90e-04f7-4d21-b494-cfe49b26ce55_SetDate">
    <vt:lpwstr>2022-06-15T15:05:09Z</vt:lpwstr>
  </property>
  <property fmtid="{D5CDD505-2E9C-101B-9397-08002B2CF9AE}" pid="4" name="MSIP_Label_8a44a90e-04f7-4d21-b494-cfe49b26ce55_Method">
    <vt:lpwstr>Privileged</vt:lpwstr>
  </property>
  <property fmtid="{D5CDD505-2E9C-101B-9397-08002B2CF9AE}" pid="5" name="MSIP_Label_8a44a90e-04f7-4d21-b494-cfe49b26ce55_Name">
    <vt:lpwstr>Internal use without footer</vt:lpwstr>
  </property>
  <property fmtid="{D5CDD505-2E9C-101B-9397-08002B2CF9AE}" pid="6" name="MSIP_Label_8a44a90e-04f7-4d21-b494-cfe49b26ce55_SiteId">
    <vt:lpwstr>4c8a6547-459a-4b75-a3dc-f66efe3e9c4e</vt:lpwstr>
  </property>
  <property fmtid="{D5CDD505-2E9C-101B-9397-08002B2CF9AE}" pid="7" name="MSIP_Label_8a44a90e-04f7-4d21-b494-cfe49b26ce55_ActionId">
    <vt:lpwstr>4ce0e6a5-a1e9-42fd-b0df-02d8313c826d</vt:lpwstr>
  </property>
  <property fmtid="{D5CDD505-2E9C-101B-9397-08002B2CF9AE}" pid="8" name="MSIP_Label_8a44a90e-04f7-4d21-b494-cfe49b26ce55_ContentBits">
    <vt:lpwstr>0</vt:lpwstr>
  </property>
</Properties>
</file>