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7694" y="-76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e89ec689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2ee89ec689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e89ec68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ee89ec68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e89ec68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ee89ec68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002F4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lculator.aws/#/estimate?id=74746dd5c028eb530acc5167e1161cce3d2c8d1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Ky9CWhY=/?share_link_id=42674742577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lculator.aws/#/estimate?id=c58a1c309b01b71a1570f6eab13a80611dd103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rPr lang="pt-BR" sz="3200" b="1">
                <a:solidFill>
                  <a:srgbClr val="002F4A"/>
                </a:solidFill>
              </a:rPr>
              <a:t>Tech Médicos</a:t>
            </a:r>
            <a:endParaRPr b="1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>
                <a:solidFill>
                  <a:schemeClr val="lt1"/>
                </a:solidFill>
              </a:rPr>
              <a:t>Grupo G12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>
                <a:solidFill>
                  <a:schemeClr val="lt1"/>
                </a:solidFill>
              </a:rPr>
              <a:t>Denis Barbosa de Amorim - RM351570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>
                <a:solidFill>
                  <a:schemeClr val="lt1"/>
                </a:solidFill>
              </a:rPr>
              <a:t>Gabriel Lima Gomes - RM351052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>
                <a:solidFill>
                  <a:schemeClr val="lt1"/>
                </a:solidFill>
              </a:rPr>
              <a:t>Mateus Aragão Oliveira - RM351130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>
                <a:solidFill>
                  <a:schemeClr val="lt1"/>
                </a:solidFill>
              </a:rPr>
              <a:t>Nicolas de Oliveira Soares - RM350915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>
                <a:solidFill>
                  <a:schemeClr val="lt1"/>
                </a:solidFill>
              </a:rPr>
              <a:t>Vitor de Oliveira Lupinetti - RM351670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/>
              <a:t>Hackaton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100" b="1"/>
              <a:t>FIAP</a:t>
            </a:r>
            <a:endParaRPr sz="1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100" b="1"/>
              <a:t>Pós-Graduação em Software Architecture</a:t>
            </a:r>
            <a:endParaRPr sz="1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100" b="1"/>
              <a:t>Turma 4SOAT</a:t>
            </a:r>
            <a:endParaRPr sz="1100" b="1"/>
          </a:p>
        </p:txBody>
      </p:sp>
      <p:pic>
        <p:nvPicPr>
          <p:cNvPr id="67" name="Google Shape;67;p13" descr="Interface gráfica do usuári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1"/>
              <a:t>Repositórios &amp; Pipelines CI/CD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endParaRPr sz="3200" b="1">
              <a:solidFill>
                <a:srgbClr val="002F4A"/>
              </a:solidFill>
            </a:endParaRPr>
          </a:p>
        </p:txBody>
      </p:sp>
      <p:pic>
        <p:nvPicPr>
          <p:cNvPr id="128" name="Google Shape;128;p22" descr="Interface gráfica do usuári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200" b="1">
                <a:solidFill>
                  <a:srgbClr val="002F4A"/>
                </a:solidFill>
              </a:rPr>
              <a:t>O Projeto MVP</a:t>
            </a:r>
            <a:endParaRPr b="1"/>
          </a:p>
        </p:txBody>
      </p:sp>
      <p:pic>
        <p:nvPicPr>
          <p:cNvPr id="134" name="Google Shape;134;p23" descr="Interface gráfica do usuári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b="1"/>
              <a:t>Solução Completa - Arquitetura Cloud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0425"/>
            <a:ext cx="9144003" cy="38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b="1"/>
              <a:t>Solução Completa - Arquitetura Sistêmica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225" y="1272850"/>
            <a:ext cx="4372849" cy="387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b="1"/>
              <a:t>Solução Completa - SAGA Usuários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900" y="1278475"/>
            <a:ext cx="4570199" cy="386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b="1"/>
              <a:t>Solução Completa - Estimativa de custos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7390100" y="2817025"/>
            <a:ext cx="1625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Dólar Hoje (25/07/2024): R$5,64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3075"/>
            <a:ext cx="7085300" cy="38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620750" y="4820400"/>
            <a:ext cx="695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u="sng">
                <a:solidFill>
                  <a:schemeClr val="hlink"/>
                </a:solidFill>
                <a:hlinkClick r:id="rId4"/>
              </a:rPr>
              <a:t>https://calculator.aws/#/estimate?id=74746dd5c028eb530acc5167e1161cce3d2c8d11</a:t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b="1"/>
              <a:t>Justificativas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Brainstorm no Miro -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https://miro.com/app/board/uXjVKy9CWhY=/?share_link_id=426747425774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Solução MVP vs Solução Completa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Arquitetura monolito modular vs micro-serviços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Abordagens, Padrões e estilos arquiteturais usados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DDD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TDD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Clean Architecture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Hexagonal Architecture (Ports &amp; Adapters)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HTTP/S &amp; AMQP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Retry Policy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Outbox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SAGA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Escalabilidade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Micro-serviços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Kubernetes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Mensageria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Segurança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Tokens JWT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MFA/2FA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Qualidade e Automação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Pipelines GitHub Actions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Scripts Terraform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SonarCloud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OWASP Zap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/>
              <a:t>Tecnologias usadas</a:t>
            </a:r>
            <a:endParaRPr/>
          </a:p>
          <a:p>
            <a:pPr marL="457200" lvl="0" indent="-3049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C#/.NET</a:t>
            </a:r>
            <a:endParaRPr/>
          </a:p>
          <a:p>
            <a:pPr marL="457200" lvl="0" indent="-3049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DockerHub</a:t>
            </a:r>
            <a:endParaRPr/>
          </a:p>
          <a:p>
            <a:pPr marL="457200" lvl="0" indent="-3049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AWS</a:t>
            </a:r>
            <a:endParaRPr/>
          </a:p>
          <a:p>
            <a:pPr marL="914400" marR="0" lvl="1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DynamoDB</a:t>
            </a:r>
            <a:endParaRPr sz="1300"/>
          </a:p>
          <a:p>
            <a:pPr marL="914400" marR="0" lvl="1" indent="-3049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300"/>
              <a:t>DynamoDB DAX</a:t>
            </a:r>
            <a:endParaRPr sz="1300"/>
          </a:p>
          <a:p>
            <a:pPr marL="914400" marR="0" lvl="1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EKS / Kubernetes</a:t>
            </a:r>
            <a:endParaRPr sz="1300"/>
          </a:p>
          <a:p>
            <a:pPr marL="914400" marR="0" lvl="1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AWS Lambda</a:t>
            </a:r>
            <a:endParaRPr sz="1300"/>
          </a:p>
          <a:p>
            <a:pPr marL="914400" marR="0" lvl="1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API Gateway</a:t>
            </a:r>
            <a:endParaRPr sz="1300"/>
          </a:p>
          <a:p>
            <a:pPr marL="914400" marR="0" lvl="1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S3 Bucket</a:t>
            </a:r>
            <a:endParaRPr sz="1300"/>
          </a:p>
          <a:p>
            <a:pPr marL="914400" marR="0" lvl="1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WAF</a:t>
            </a:r>
            <a:endParaRPr sz="1300"/>
          </a:p>
          <a:p>
            <a:pPr marL="914400" marR="0" lvl="1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Route53</a:t>
            </a:r>
            <a:endParaRPr sz="1300"/>
          </a:p>
          <a:p>
            <a:pPr marL="914400" marR="0" lvl="1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AWS Shield</a:t>
            </a:r>
            <a:endParaRPr sz="1300"/>
          </a:p>
          <a:p>
            <a:pPr marL="914400" marR="0" lvl="1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CloudFront</a:t>
            </a:r>
            <a:endParaRPr sz="1300"/>
          </a:p>
          <a:p>
            <a:pPr marL="914400" marR="0" lvl="1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NLB (Network Load Balancer)</a:t>
            </a:r>
            <a:endParaRPr sz="1300"/>
          </a:p>
          <a:p>
            <a:pPr marL="914400" marR="0" lvl="1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VPC Link</a:t>
            </a:r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b="1"/>
              <a:t>Justificativas</a:t>
            </a:r>
            <a:endParaRPr b="1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200" b="1">
                <a:solidFill>
                  <a:srgbClr val="002F4A"/>
                </a:solidFill>
              </a:rPr>
              <a:t>Tech Médicos</a:t>
            </a:r>
            <a:endParaRPr b="1"/>
          </a:p>
        </p:txBody>
      </p:sp>
      <p:sp>
        <p:nvSpPr>
          <p:cNvPr id="179" name="Google Shape;179;p30"/>
          <p:cNvSpPr txBox="1">
            <a:spLocks noGrp="1"/>
          </p:cNvSpPr>
          <p:nvPr>
            <p:ph type="subTitle" idx="1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>
                <a:solidFill>
                  <a:schemeClr val="lt1"/>
                </a:solidFill>
              </a:rPr>
              <a:t>Grupo G12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>
                <a:solidFill>
                  <a:schemeClr val="lt1"/>
                </a:solidFill>
              </a:rPr>
              <a:t>Denis Barbosa de Amorim - RM351570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>
                <a:solidFill>
                  <a:schemeClr val="lt1"/>
                </a:solidFill>
              </a:rPr>
              <a:t>Gabriel Lima Gomes - RM351052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>
                <a:solidFill>
                  <a:schemeClr val="lt1"/>
                </a:solidFill>
              </a:rPr>
              <a:t>Mateus Aragão Oliveira - RM351130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>
                <a:solidFill>
                  <a:schemeClr val="lt1"/>
                </a:solidFill>
              </a:rPr>
              <a:t>Nicolas de Oliveira Soares - RM350915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>
                <a:solidFill>
                  <a:schemeClr val="lt1"/>
                </a:solidFill>
              </a:rPr>
              <a:t>Vitor de Oliveira Lupinetti - RM351670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80" name="Google Shape;180;p30"/>
          <p:cNvSpPr txBox="1">
            <a:spLocks noGrp="1"/>
          </p:cNvSpPr>
          <p:nvPr>
            <p:ph type="subTitle" idx="1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/>
              <a:t>Obrigado pela atenção!</a:t>
            </a:r>
            <a:endParaRPr sz="1100" b="1"/>
          </a:p>
        </p:txBody>
      </p:sp>
      <p:pic>
        <p:nvPicPr>
          <p:cNvPr id="181" name="Google Shape;181;p30" descr="Interface gráfica do usuári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b="1"/>
              <a:t>Objetivo Hackaton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A Health&amp;Med, uma startup de saúde, está desenvolvendo um sistema proprietário de telemedicina com funcionalidades de agendamento, consultas online e prontuário eletrônico visando maior qualidade e segurança, redução de custos e uma nova forma de revolucionar a telemedicina. O grupo G12 da turma 4SOAT da Pós Tech em Software Architecture foi contratado para desenvolver uma solução robusta que atenda as demandas do mercado de telemedicina.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7269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 sz="2800" b="1">
                <a:solidFill>
                  <a:srgbClr val="293A64"/>
                </a:solidFill>
              </a:rPr>
              <a:t>Requisitos &amp; Entregáveis Mínimos - MVP</a:t>
            </a:r>
            <a:endParaRPr sz="2800" b="1">
              <a:solidFill>
                <a:srgbClr val="293A64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endParaRPr sz="3200" b="1">
              <a:solidFill>
                <a:srgbClr val="293A64"/>
              </a:solidFill>
            </a:endParaRPr>
          </a:p>
        </p:txBody>
      </p:sp>
      <p:pic>
        <p:nvPicPr>
          <p:cNvPr id="79" name="Google Shape;79;p15" descr="Interface gráfica do usuári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b="1"/>
              <a:t>Requisitos Funcionais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 b="1"/>
              <a:t>1. Autenticação do Usuário (Médico)</a:t>
            </a:r>
            <a:endParaRPr b="1"/>
          </a:p>
          <a:p>
            <a:pPr marL="457200" lvl="0" indent="-28638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b="1"/>
              <a:t>O sistema deve permitir que o médico faça login usando o número de CRM e uma senha.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 b="1"/>
              <a:t>2. Cadastro/Edição de Horários Disponíveis (Médico)</a:t>
            </a:r>
            <a:endParaRPr b="1"/>
          </a:p>
          <a:p>
            <a:pPr marL="457200" lvl="0" indent="-28638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b="1"/>
              <a:t>O sistema deve permitir que o médico cadastre e edite os horários disponíveis para agendamento de consultas.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 b="1"/>
              <a:t>3. Aceite ou Recusa de Consultas Médicas (Médico)</a:t>
            </a:r>
            <a:endParaRPr b="1"/>
          </a:p>
          <a:p>
            <a:pPr marL="457200" lvl="0" indent="-28638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b="1"/>
              <a:t>O médico deve poder aceitar ou recusar consultas médicas agendadas.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 b="1"/>
              <a:t>4. Autenticação do Usuário (Paciente)</a:t>
            </a:r>
            <a:endParaRPr b="1"/>
          </a:p>
          <a:p>
            <a:pPr marL="457200" lvl="0" indent="-28638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b="1"/>
              <a:t>O sistema deve permitir que o paciente faça login usando um e-mail, CPF e uma senha.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 b="1"/>
              <a:t>5. Busca por Médicos (Paciente)</a:t>
            </a:r>
            <a:endParaRPr b="1"/>
          </a:p>
          <a:p>
            <a:pPr marL="457200" lvl="0" indent="-28638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b="1"/>
              <a:t>O sistema deve permitir que o paciente visualize a lista de médicos disponíveis, utilizando filtros como especialidade, distância (em kms) e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 b="1"/>
              <a:t>avaliação.</a:t>
            </a:r>
            <a:endParaRPr b="1"/>
          </a:p>
        </p:txBody>
      </p:sp>
      <p:sp>
        <p:nvSpPr>
          <p:cNvPr id="86" name="Google Shape;86;p16"/>
          <p:cNvSpPr txBox="1"/>
          <p:nvPr/>
        </p:nvSpPr>
        <p:spPr>
          <a:xfrm>
            <a:off x="0" y="4789500"/>
            <a:ext cx="675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https://github.com/g12-4soat/techmedicos-docs/blob/main/docs/hackathon-soat.pdf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 b="1"/>
              <a:t>6. Agendamento de Consultas (Paciente)</a:t>
            </a:r>
            <a:endParaRPr b="1"/>
          </a:p>
          <a:p>
            <a:pPr marL="457200" lvl="0" indent="-28638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b="1"/>
              <a:t>Após selecionar o médico, o paciente deve poder visualizar a agenda do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 b="1"/>
              <a:t>médico e o valor da consulta, e efetuar o agendamento. O usuário paciente poderá cancelar a consulta mediante justificativa.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7. Teleconsulta</a:t>
            </a:r>
            <a:endParaRPr/>
          </a:p>
          <a:p>
            <a:pPr marL="457200" lvl="0" indent="-28638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A consulta agendada deve criar um link de reunião online de duração padrão de 50 minutos que será utilizado pelo usuário e pelo médico no dia da consulta.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8. Prontuário Eletrônico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Acesso e Upload:</a:t>
            </a:r>
            <a:endParaRPr/>
          </a:p>
          <a:p>
            <a:pPr marL="457200" lvl="0" indent="-28638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O paciente deve poder acessar seu prontuário eletrônico e fazer o upload de arquivos, como exames e laudos médicos.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Gestão de Compartilhamento:</a:t>
            </a:r>
            <a:endParaRPr/>
          </a:p>
          <a:p>
            <a:pPr marL="457200" lvl="0" indent="-28638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O paciente deve poder compartilhar seu prontuário com médicos,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definindo quais arquivos ou grupos de arquivos serão acessíveis e por quanto tempo.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b="1"/>
              <a:t>Requisitos Não-Funcionais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1. Alta Disponibilidade</a:t>
            </a:r>
            <a:endParaRPr/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sistema deve estar disponível 24/7 devido à sua natureza crítica no setor de saúde. 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2. Escalabilidade </a:t>
            </a:r>
            <a:endParaRPr/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sistema deve ser capaz de lidar com alta demanda, especialmente para profissionais muito procurados. O sistema deve suportar até 20.000 usuários simultâneos em horários de pico. 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3. Segurança </a:t>
            </a:r>
            <a:endParaRPr/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prontuário eletrônico deve possuir alta camada de segurança para prevenir falhas no compartilhamento de documentos. </a:t>
            </a:r>
            <a:endParaRPr/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 proteção dos dados sensíveis dos pacientes deve seguir as melhores práticas de segurança da informação.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0" y="4789500"/>
            <a:ext cx="675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https://github.com/g12-4soat/techmedicos-docs/blob/main/docs/hackathon-soat.pdf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b="1"/>
              <a:t>Entregáveis Mínimos - MVP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pt-BR" b="1"/>
              <a:t>1. Desenho da Solução MVP Diagrama da arquitetura que atenda aos requisitos funcionais e justificativas das escolhas técnicas. Descrição de como os requisitos não funcionais serão atendidos. 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pt-BR" b="1"/>
              <a:t>2. Demonstração da Infraestrutura na Cloud Mostrando a aplicação funcionando na infraestrutura de nuvem, com exemplos de uso real (como chamadas de API). 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pt-BR" b="1"/>
              <a:t>3. Demonstração da Esteira de CI/CD Explicação e demonstração do pipeline de deploy da aplicação. 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pt-BR" b="1"/>
              <a:t>4. Demonstração do MVP Aplicação executando na nuvem, os itens de 1 a 6 dos requisitos funcionais, contemplando:</a:t>
            </a:r>
            <a:endParaRPr b="1"/>
          </a:p>
        </p:txBody>
      </p:sp>
      <p:sp>
        <p:nvSpPr>
          <p:cNvPr id="101" name="Google Shape;101;p18"/>
          <p:cNvSpPr txBox="1"/>
          <p:nvPr/>
        </p:nvSpPr>
        <p:spPr>
          <a:xfrm>
            <a:off x="0" y="4789500"/>
            <a:ext cx="675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https://github.com/g12-4soat/techmedicos-docs/blob/main/docs/hackathon-soat.pdf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pt-BR" b="1"/>
              <a:t>1. Autenticação do Usuário (Médico)</a:t>
            </a:r>
            <a:endParaRPr b="1"/>
          </a:p>
          <a:p>
            <a:pPr marL="457200" lvl="0" indent="-280224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b="1"/>
              <a:t>O sistema deve permitir que o médico faça login usando o número de CRM e uma senha.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pt-BR" b="1"/>
              <a:t>2. Cadastro/Edição de Horários Disponíveis (Médico)</a:t>
            </a:r>
            <a:endParaRPr b="1"/>
          </a:p>
          <a:p>
            <a:pPr marL="457200" lvl="0" indent="-280224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b="1"/>
              <a:t>O sistema deve permitir que o médico cadastre e edite os horários disponíveis para agendamento de consultas.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pt-BR" b="1"/>
              <a:t>3. Aceite ou Recusa de Consultas Médicas (Médico)</a:t>
            </a:r>
            <a:endParaRPr b="1"/>
          </a:p>
          <a:p>
            <a:pPr marL="457200" lvl="0" indent="-280224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b="1"/>
              <a:t>O médico deve poder aceitar ou recusar consultas médicas agendadas.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pt-BR" b="1"/>
              <a:t>4. Autenticação do Usuário (Paciente)</a:t>
            </a:r>
            <a:endParaRPr b="1"/>
          </a:p>
          <a:p>
            <a:pPr marL="457200" lvl="0" indent="-280224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b="1"/>
              <a:t>O sistema deve permitir que o paciente faça login usando um e-mail, CPF e uma senha.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pt-BR" b="1"/>
              <a:t>5. Busca por Médicos (Paciente)</a:t>
            </a:r>
            <a:endParaRPr b="1"/>
          </a:p>
          <a:p>
            <a:pPr marL="457200" lvl="0" indent="-280224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b="1"/>
              <a:t>O sistema deve permitir que o paciente visualize a lista de médicos disponíveis, utilizando filtros como especialidade, distância (em kms) e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pt-BR" b="1"/>
              <a:t>avaliação.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pt-BR" b="1"/>
              <a:t>6. Agendamento de Consultas (Paciente)</a:t>
            </a:r>
            <a:endParaRPr b="1"/>
          </a:p>
          <a:p>
            <a:pPr marL="457200" lvl="0" indent="-280224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b="1"/>
              <a:t>Após selecionar o médico, o paciente deve poder visualizar a agenda do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pt-BR" b="1"/>
              <a:t>médico e o valor da consulta, e efetuar o agendamento. O usuário paciente poderá cancelar a consulta mediante justificativa.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b="1"/>
              <a:t>Solução MVP - Arquitetura Cloud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8EC211-BF4D-B4EF-53BC-F73DBD5F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39" y="1303020"/>
            <a:ext cx="3161985" cy="38404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b="1"/>
              <a:t>Solução MVP - Arquitetura Sistêmica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50" y="1309800"/>
            <a:ext cx="5556711" cy="3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b="1"/>
              <a:t>Solução MVP - Estimativa de custos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5650"/>
            <a:ext cx="7282201" cy="38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7390100" y="2817025"/>
            <a:ext cx="1625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Dólar Hoje (25/07/2024): R$5,64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20750" y="4820400"/>
            <a:ext cx="695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u="sng">
                <a:solidFill>
                  <a:schemeClr val="hlink"/>
                </a:solidFill>
                <a:hlinkClick r:id="rId4"/>
              </a:rPr>
              <a:t>https://calculator.aws/#/estimate?id=c58a1c309b01b71a1570f6eab13a80611dd103a8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Microsoft Office PowerPoint</Application>
  <PresentationFormat>On-screen Show (16:9)</PresentationFormat>
  <Paragraphs>165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Roboto</vt:lpstr>
      <vt:lpstr>Merriweather</vt:lpstr>
      <vt:lpstr>Paradigm</vt:lpstr>
      <vt:lpstr>Tech Médicos</vt:lpstr>
      <vt:lpstr>Objetivo Hackaton</vt:lpstr>
      <vt:lpstr>Requisitos &amp; Entregáveis Mínimos - MVP </vt:lpstr>
      <vt:lpstr>Requisitos Funcionais</vt:lpstr>
      <vt:lpstr>Requisitos Não-Funcionais</vt:lpstr>
      <vt:lpstr>Entregáveis Mínimos - MVP</vt:lpstr>
      <vt:lpstr>Solução MVP - Arquitetura Cloud</vt:lpstr>
      <vt:lpstr>Solução MVP - Arquitetura Sistêmica</vt:lpstr>
      <vt:lpstr>Solução MVP - Estimativa de custos</vt:lpstr>
      <vt:lpstr>Repositórios &amp; Pipelines CI/CD </vt:lpstr>
      <vt:lpstr>O Projeto MVP</vt:lpstr>
      <vt:lpstr>Solução Completa - Arquitetura Cloud</vt:lpstr>
      <vt:lpstr>Solução Completa - Arquitetura Sistêmica</vt:lpstr>
      <vt:lpstr>Solução Completa - SAGA Usuários</vt:lpstr>
      <vt:lpstr>Solução Completa - Estimativa de custos</vt:lpstr>
      <vt:lpstr>Justificativas</vt:lpstr>
      <vt:lpstr>Justificativas</vt:lpstr>
      <vt:lpstr>Tech Médicos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Denis Amorim</cp:lastModifiedBy>
  <cp:revision>1</cp:revision>
  <dcterms:modified xsi:type="dcterms:W3CDTF">2024-07-26T04:30:47Z</dcterms:modified>
</cp:coreProperties>
</file>