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e89ec689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ee89ec68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e89ec68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ee89ec68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e89ec68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ee89ec68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2F4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8" name="Google Shape;28;p5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hyperlink" Target="https://calculator.aws/#/estimate?id=74746dd5c028eb530acc5167e1161cce3d2c8d11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miro.com/app/board/uXjVKy9CWhY=/?share_link_id=426747425774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calculator.aws/#/estimate?id=c58a1c309b01b71a1570f6eab13a80611dd103a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r>
              <a:rPr b="1" lang="pt-BR" sz="3200">
                <a:solidFill>
                  <a:srgbClr val="002F4A"/>
                </a:solidFill>
              </a:rPr>
              <a:t>Tech Médicos</a:t>
            </a:r>
            <a:endParaRPr b="1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213100" y="2839150"/>
            <a:ext cx="25875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400">
                <a:solidFill>
                  <a:schemeClr val="lt1"/>
                </a:solidFill>
              </a:rPr>
              <a:t>Grupo G12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Denis Barbosa de Amorim - RM351570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Gabriel Lima Gomes - RM351052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Mateus Aragão Oliveira - RM351130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Nicolas de Oliveira Soares - RM350915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Vitor de Oliveira Lupinetti - RM351670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1828800"/>
            <a:ext cx="31929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400"/>
              <a:t>Hackaton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100"/>
              <a:t>FIAP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100"/>
              <a:t>Pós-Graduação em Software Architecture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100"/>
              <a:t>Turma 4SOAT</a:t>
            </a:r>
            <a:endParaRPr b="1" sz="1100"/>
          </a:p>
        </p:txBody>
      </p:sp>
      <p:pic>
        <p:nvPicPr>
          <p:cNvPr descr="Interface gráfica do usuário, Aplicativo&#10;&#10;Descrição gerada automaticamente" id="67" name="Google Shape;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3325" y="-97200"/>
            <a:ext cx="2814625" cy="17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pt-BR"/>
              <a:t>Repositórios &amp; Pipelines CI/CD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r>
              <a:t/>
            </a:r>
            <a:endParaRPr b="1" sz="3200">
              <a:solidFill>
                <a:srgbClr val="002F4A"/>
              </a:solidFill>
            </a:endParaRPr>
          </a:p>
        </p:txBody>
      </p:sp>
      <p:pic>
        <p:nvPicPr>
          <p:cNvPr descr="Interface gráfica do usuário, Aplicativo&#10;&#10;Descrição gerada automaticamente"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3325" y="-97200"/>
            <a:ext cx="2814625" cy="17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pt-BR" sz="3200">
                <a:solidFill>
                  <a:srgbClr val="002F4A"/>
                </a:solidFill>
              </a:rPr>
              <a:t>O Projeto MVP</a:t>
            </a:r>
            <a:endParaRPr b="1"/>
          </a:p>
        </p:txBody>
      </p:sp>
      <p:pic>
        <p:nvPicPr>
          <p:cNvPr descr="Interface gráfica do usuário, Aplicativo&#10;&#10;Descrição gerada automaticamente" id="134" name="Google Shape;1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3325" y="-97200"/>
            <a:ext cx="2814625" cy="17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Solução Completa - Arquitetura Cloud</a:t>
            </a:r>
            <a:endParaRPr b="1">
              <a:highlight>
                <a:schemeClr val="accent1"/>
              </a:highlight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0425"/>
            <a:ext cx="9144003" cy="38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Solução Completa - Arquitetura Sistêmica</a:t>
            </a:r>
            <a:endParaRPr b="1">
              <a:highlight>
                <a:schemeClr val="accent1"/>
              </a:highlight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225" y="1272850"/>
            <a:ext cx="4372849" cy="387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Solução Completa - SAGA Usuários</a:t>
            </a:r>
            <a:endParaRPr b="1">
              <a:highlight>
                <a:schemeClr val="accent1"/>
              </a:highlight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900" y="1278475"/>
            <a:ext cx="4570199" cy="386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Solução Completa - Estimativa de custos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7390100" y="2817025"/>
            <a:ext cx="1625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Dólar Hoje (25/07/2024): R$5,64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3075"/>
            <a:ext cx="7085300" cy="38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620750" y="4820400"/>
            <a:ext cx="695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u="sng">
                <a:solidFill>
                  <a:schemeClr val="hlink"/>
                </a:solidFill>
                <a:hlinkClick r:id="rId4"/>
              </a:rPr>
              <a:t>https://calculator.aws/#/estimate?id=74746dd5c028eb530acc5167e1161cce3d2c8d11</a:t>
            </a: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Justificativas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505700"/>
            <a:ext cx="8520600" cy="3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Brainstorm no Miro -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https://miro.com/app/board/uXjVKy9CWhY=/?share_link_id=426747425774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Solução MVP vs Solução Completa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Arquitetura monolito modular vs micro-serviços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Abordagens, Padrões e estilos arquiteturais usados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DDD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TDD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Clean Architecture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Hexagonal Architecture (Ports &amp; Adapters)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HTTP/S &amp; AMQP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Retry Policy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Outbox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SAGA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Escalabilidade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Micro-serviços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Kubernetes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Mensageria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Segurança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Tokens JWT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MFA/2FA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Qualidade e Automação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Pipelines GitHub Actions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Scripts Terraform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SonarCloud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OWASP Zap</a:t>
            </a:r>
            <a:endParaRPr/>
          </a:p>
        </p:txBody>
      </p:sp>
      <p:sp>
        <p:nvSpPr>
          <p:cNvPr id="172" name="Google Shape;172;p2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/>
              <a:t>Tecnologias usadas</a:t>
            </a:r>
            <a:endParaRPr/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C#/.NET</a:t>
            </a:r>
            <a:endParaRPr/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DockerHub</a:t>
            </a:r>
            <a:endParaRPr/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AWS</a:t>
            </a:r>
            <a:endParaRPr/>
          </a:p>
          <a:p>
            <a:pPr indent="-293211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DynamoDB</a:t>
            </a:r>
            <a:endParaRPr sz="1300"/>
          </a:p>
          <a:p>
            <a:pPr indent="-304958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1300"/>
              <a:t>DynamoDB DAX</a:t>
            </a:r>
            <a:endParaRPr sz="1300"/>
          </a:p>
          <a:p>
            <a:pPr indent="-293211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EKS / Kubernetes</a:t>
            </a:r>
            <a:endParaRPr sz="1300"/>
          </a:p>
          <a:p>
            <a:pPr indent="-293211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AWS Lambda</a:t>
            </a:r>
            <a:endParaRPr sz="1300"/>
          </a:p>
          <a:p>
            <a:pPr indent="-293211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API Gateway</a:t>
            </a:r>
            <a:endParaRPr sz="1300"/>
          </a:p>
          <a:p>
            <a:pPr indent="-293211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S3 Bucket</a:t>
            </a:r>
            <a:endParaRPr sz="1300"/>
          </a:p>
          <a:p>
            <a:pPr indent="-293211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WAF</a:t>
            </a:r>
            <a:endParaRPr sz="1300"/>
          </a:p>
          <a:p>
            <a:pPr indent="-293211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Route53</a:t>
            </a:r>
            <a:endParaRPr sz="1300"/>
          </a:p>
          <a:p>
            <a:pPr indent="-293211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AWS Shield</a:t>
            </a:r>
            <a:endParaRPr sz="1300"/>
          </a:p>
          <a:p>
            <a:pPr indent="-293211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CloudFront</a:t>
            </a:r>
            <a:endParaRPr sz="1300"/>
          </a:p>
          <a:p>
            <a:pPr indent="-293211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NLB (Network Load Balancer)</a:t>
            </a:r>
            <a:endParaRPr sz="1300"/>
          </a:p>
          <a:p>
            <a:pPr indent="-293211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pt-BR" sz="1300"/>
              <a:t>VPC Link</a:t>
            </a:r>
            <a:endParaRPr/>
          </a:p>
        </p:txBody>
      </p:sp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Justificativas</a:t>
            </a:r>
            <a:endParaRPr b="1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pt-BR" sz="3200">
                <a:solidFill>
                  <a:srgbClr val="002F4A"/>
                </a:solidFill>
              </a:rPr>
              <a:t>Tech Médicos</a:t>
            </a:r>
            <a:endParaRPr b="1"/>
          </a:p>
        </p:txBody>
      </p:sp>
      <p:sp>
        <p:nvSpPr>
          <p:cNvPr id="179" name="Google Shape;179;p30"/>
          <p:cNvSpPr txBox="1"/>
          <p:nvPr>
            <p:ph idx="1" type="subTitle"/>
          </p:nvPr>
        </p:nvSpPr>
        <p:spPr>
          <a:xfrm>
            <a:off x="6213100" y="2839150"/>
            <a:ext cx="25875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400">
                <a:solidFill>
                  <a:schemeClr val="lt1"/>
                </a:solidFill>
              </a:rPr>
              <a:t>Grupo G12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Denis Barbosa de Amorim - RM351570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Gabriel Lima Gomes - RM351052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Mateus Aragão Oliveira - RM351130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Nicolas de Oliveira Soares - RM350915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Vitor de Oliveira Lupinetti - RM351670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80" name="Google Shape;180;p30"/>
          <p:cNvSpPr txBox="1"/>
          <p:nvPr>
            <p:ph idx="1" type="subTitle"/>
          </p:nvPr>
        </p:nvSpPr>
        <p:spPr>
          <a:xfrm>
            <a:off x="311700" y="1828800"/>
            <a:ext cx="31929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400"/>
              <a:t>Obrigado pela atenção!</a:t>
            </a:r>
            <a:endParaRPr b="1" sz="1100"/>
          </a:p>
        </p:txBody>
      </p:sp>
      <p:pic>
        <p:nvPicPr>
          <p:cNvPr descr="Interface gráfica do usuário, Aplicativo&#10;&#10;Descrição gerada automaticamente" id="181" name="Google Shape;18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3325" y="-97200"/>
            <a:ext cx="2814625" cy="17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Objetivo Hackaton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A Health&amp;Med, uma startup de saúde, está desenvolvendo um sistema proprietário de telemedicina com funcionalidades de agendamento, consultas online e prontuário eletrônico visando maior qualidade e segurança, redução de custos e uma nova forma de revolucionar a telemedicina. O grupo G12 da turma 4SOAT da Pós Tech em Software Architecture foi contratado para desenvolver uma solução robusta que atenda as demandas do mercado de telemedicina.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0" y="539725"/>
            <a:ext cx="7269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b="1" lang="pt-BR" sz="2800">
                <a:solidFill>
                  <a:srgbClr val="293A64"/>
                </a:solidFill>
              </a:rPr>
              <a:t>Requisitos &amp; Entregáveis Mínimos - MVP</a:t>
            </a:r>
            <a:endParaRPr b="1" sz="2800">
              <a:solidFill>
                <a:srgbClr val="293A64"/>
              </a:solidFill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r>
              <a:t/>
            </a:r>
            <a:endParaRPr b="1" sz="3200">
              <a:solidFill>
                <a:srgbClr val="293A64"/>
              </a:solidFill>
            </a:endParaRPr>
          </a:p>
        </p:txBody>
      </p:sp>
      <p:pic>
        <p:nvPicPr>
          <p:cNvPr descr="Interface gráfica do usuário, Aplicativo&#10;&#10;Descrição gerada automaticamente"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3325" y="-97200"/>
            <a:ext cx="2814625" cy="17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Requisitos Funcionais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b="1" lang="pt-BR"/>
              <a:t>1. Autenticação do Usuário (Médico)</a:t>
            </a:r>
            <a:endParaRPr b="1"/>
          </a:p>
          <a:p>
            <a:pPr indent="-28638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sistema deve permitir que o médico faça login usando o número de CRM e uma senha.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b="1" lang="pt-BR"/>
              <a:t>2. Cadastro/Edição de Horários Disponíveis (Médico)</a:t>
            </a:r>
            <a:endParaRPr b="1"/>
          </a:p>
          <a:p>
            <a:pPr indent="-28638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sistema deve permitir que o médico cadastre e edite os horários disponíveis para agendamento de consultas.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b="1" lang="pt-BR"/>
              <a:t>3. Aceite ou Recusa de Consultas Médicas (Médico)</a:t>
            </a:r>
            <a:endParaRPr b="1"/>
          </a:p>
          <a:p>
            <a:pPr indent="-28638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médico deve poder aceitar ou recusar consultas médicas agendadas.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b="1" lang="pt-BR"/>
              <a:t>4. Autenticação do Usuário (Paciente)</a:t>
            </a:r>
            <a:endParaRPr b="1"/>
          </a:p>
          <a:p>
            <a:pPr indent="-28638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sistema deve permitir que o paciente faça login usando um e-mail, CPF e uma senha.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b="1" lang="pt-BR"/>
              <a:t>5. Busca por Médicos (Paciente)</a:t>
            </a:r>
            <a:endParaRPr b="1"/>
          </a:p>
          <a:p>
            <a:pPr indent="-28638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sistema deve permitir que o paciente visualize a lista de médicos disponíveis, utilizando filtros como especialidade, distância (em kms) e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b="1" lang="pt-BR"/>
              <a:t>avaliação.</a:t>
            </a:r>
            <a:endParaRPr b="1"/>
          </a:p>
        </p:txBody>
      </p:sp>
      <p:sp>
        <p:nvSpPr>
          <p:cNvPr id="86" name="Google Shape;86;p16"/>
          <p:cNvSpPr txBox="1"/>
          <p:nvPr/>
        </p:nvSpPr>
        <p:spPr>
          <a:xfrm>
            <a:off x="0" y="4789500"/>
            <a:ext cx="67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https://github.com/g12-4soat/techmedicos-docs/blob/main/docs/hackathon-soat.pdf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b="1" lang="pt-BR"/>
              <a:t>6. Agendamento de Consultas (Paciente)</a:t>
            </a:r>
            <a:endParaRPr b="1"/>
          </a:p>
          <a:p>
            <a:pPr indent="-28638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Após selecionar o médico, o paciente deve poder visualizar a agenda do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b="1" lang="pt-BR"/>
              <a:t>médico e o valor da consulta, e efetuar o agendamento. O usuário paciente poderá cancelar a consulta mediante justificativa.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/>
              <a:t>7. Teleconsulta</a:t>
            </a:r>
            <a:endParaRPr/>
          </a:p>
          <a:p>
            <a:pPr indent="-28638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A consulta agendada deve criar um link de reunião online de duração padrão de 50 minutos que será utilizado pelo usuário e pelo médico no dia da consulta.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/>
              <a:t>8. Prontuário Eletrônico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/>
              <a:t>Acesso e Upload:</a:t>
            </a:r>
            <a:endParaRPr/>
          </a:p>
          <a:p>
            <a:pPr indent="-28638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O paciente deve poder acessar seu prontuário eletrônico e fazer o upload de arquivos, como exames e laudos médicos.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/>
              <a:t>Gestão de Compartilhamento:</a:t>
            </a:r>
            <a:endParaRPr/>
          </a:p>
          <a:p>
            <a:pPr indent="-28638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O paciente deve poder compartilhar seu prontuário com médicos,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/>
              <a:t>definindo quais arquivos ou grupos de arquivos serão acessíveis e por quanto tempo.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Requisitos Não-Funcionais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1. Alta Disponibilidade</a:t>
            </a:r>
            <a:endParaRPr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sistema deve estar disponível 24/7 devido à sua natureza crítica no setor de saúde.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2. Escalabilidade </a:t>
            </a:r>
            <a:endParaRPr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sistema deve ser capaz de lidar com alta demanda, especialmente para profissionais muito procurados. O sistema deve suportar até 20.000 usuários simultâneos em horários de pico.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3. Segurança </a:t>
            </a:r>
            <a:endParaRPr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prontuário eletrônico deve possuir alta camada de segurança para prevenir falhas no compartilhamento de documentos. </a:t>
            </a:r>
            <a:endParaRPr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 proteção dos dados sensíveis dos pacientes deve seguir as melhores práticas de segurança da informação.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0" y="4789500"/>
            <a:ext cx="67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https://github.com/g12-4soat/techmedicos-docs/blob/main/docs/hackathon-soat.pdf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Entregáveis Mínimos - MVP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pt-BR"/>
              <a:t>1. Desenho da Solução MVP Diagrama da arquitetura que atenda aos requisitos funcionais e justificativas das escolhas técnicas. Descrição de como os requisitos não funcionais serão atendidos. 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pt-BR"/>
              <a:t>2. Demonstração da Infraestrutura na Cloud Mostrando a aplicação funcionando na infraestrutura de nuvem, com exemplos de uso real (como chamadas de API). 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pt-BR"/>
              <a:t>3. Demonstração da Esteira de CI/CD Explicação e demonstração do pipeline de deploy da aplicação. 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pt-BR"/>
              <a:t>4. Demonstração do MVP Aplicação executando na nuvem, os itens de 1 a 6 dos requisitos funcionais, contemplando:</a:t>
            </a:r>
            <a:endParaRPr b="1"/>
          </a:p>
        </p:txBody>
      </p:sp>
      <p:sp>
        <p:nvSpPr>
          <p:cNvPr id="101" name="Google Shape;101;p18"/>
          <p:cNvSpPr txBox="1"/>
          <p:nvPr/>
        </p:nvSpPr>
        <p:spPr>
          <a:xfrm>
            <a:off x="0" y="4789500"/>
            <a:ext cx="67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https://github.com/g12-4soat/techmedicos-docs/blob/main/docs/hackathon-soat.pdf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b="1" lang="pt-BR"/>
              <a:t>1. Autenticação do Usuário (Médico)</a:t>
            </a:r>
            <a:endParaRPr b="1"/>
          </a:p>
          <a:p>
            <a:pPr indent="-280224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sistema deve permitir que o médico faça login usando o número de CRM e uma senha.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b="1" lang="pt-BR"/>
              <a:t>2. Cadastro/Edição de Horários Disponíveis (Médico)</a:t>
            </a:r>
            <a:endParaRPr b="1"/>
          </a:p>
          <a:p>
            <a:pPr indent="-280224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sistema deve permitir que o médico cadastre e edite os horários disponíveis para agendamento de consultas.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b="1" lang="pt-BR"/>
              <a:t>3. Aceite ou Recusa de Consultas Médicas (Médico)</a:t>
            </a:r>
            <a:endParaRPr b="1"/>
          </a:p>
          <a:p>
            <a:pPr indent="-280224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médico deve poder aceitar ou recusar consultas médicas agendadas.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b="1" lang="pt-BR"/>
              <a:t>4. Autenticação do Usuário (Paciente)</a:t>
            </a:r>
            <a:endParaRPr b="1"/>
          </a:p>
          <a:p>
            <a:pPr indent="-280224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sistema deve permitir que o paciente faça login usando um e-mail, CPF e uma senha.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b="1" lang="pt-BR"/>
              <a:t>5. Busca por Médicos (Paciente)</a:t>
            </a:r>
            <a:endParaRPr b="1"/>
          </a:p>
          <a:p>
            <a:pPr indent="-280224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sistema deve permitir que o paciente visualize a lista de médicos disponíveis, utilizando filtros como especialidade, distância (em kms) e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b="1" lang="pt-BR"/>
              <a:t>avaliação.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b="1" lang="pt-BR"/>
              <a:t>6. Agendamento de Consultas (Paciente)</a:t>
            </a:r>
            <a:endParaRPr b="1"/>
          </a:p>
          <a:p>
            <a:pPr indent="-280224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Após selecionar o médico, o paciente deve poder visualizar a agenda do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b="1" lang="pt-BR"/>
              <a:t>médico e o valor da consulta, e efetuar o agendamento. O usuário paciente poderá cancelar a consulta mediante justificativa.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Solução MVP - Arquitetura Cloud</a:t>
            </a:r>
            <a:endParaRPr b="1">
              <a:highlight>
                <a:schemeClr val="accent1"/>
              </a:highlight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375" y="1271100"/>
            <a:ext cx="3123275" cy="3872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Solução MVP - Arquitetura Sistêmica</a:t>
            </a:r>
            <a:endParaRPr b="1">
              <a:highlight>
                <a:schemeClr val="accent1"/>
              </a:highlight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650" y="1309800"/>
            <a:ext cx="5556711" cy="3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Solução MVP - Estimativa de custos</a:t>
            </a:r>
            <a:endParaRPr b="1">
              <a:highlight>
                <a:schemeClr val="accent1"/>
              </a:highlight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5650"/>
            <a:ext cx="7282201" cy="38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7390100" y="2817025"/>
            <a:ext cx="1625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Dólar</a:t>
            </a:r>
            <a:r>
              <a:rPr b="1"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Hoje (25/07/2024): R$5,64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620750" y="4820400"/>
            <a:ext cx="695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u="sng">
                <a:solidFill>
                  <a:schemeClr val="hlink"/>
                </a:solidFill>
                <a:hlinkClick r:id="rId4"/>
              </a:rPr>
              <a:t>https://calculator.aws/#/estimate?id=c58a1c309b01b71a1570f6eab13a80611dd103a8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