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 showSpecialPlsOnTitleSld="0">
  <p:sldMasterIdLst>
    <p:sldMasterId id="214748365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</p:sldIdLst>
  <p:sldSz cy="6858000" cx="9144000"/>
  <p:notesSz cx="6858000" cy="9144000"/>
  <p:embeddedFontLst>
    <p:embeddedFont>
      <p:font typeface="Libre Baskerville"/>
      <p:regular r:id="rId45"/>
      <p:bold r:id="rId46"/>
      <p:italic r:id="rId4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FCBF203B-6561-4BAA-B31F-6BA45EA689CD}">
  <a:tblStyle styleId="{FCBF203B-6561-4BAA-B31F-6BA45EA689CD}" styleName="Table_0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44" Type="http://schemas.openxmlformats.org/officeDocument/2006/relationships/slide" Target="slides/slide39.xml"/><Relationship Id="rId21" Type="http://schemas.openxmlformats.org/officeDocument/2006/relationships/slide" Target="slides/slide16.xml"/><Relationship Id="rId43" Type="http://schemas.openxmlformats.org/officeDocument/2006/relationships/slide" Target="slides/slide38.xml"/><Relationship Id="rId24" Type="http://schemas.openxmlformats.org/officeDocument/2006/relationships/slide" Target="slides/slide19.xml"/><Relationship Id="rId46" Type="http://schemas.openxmlformats.org/officeDocument/2006/relationships/font" Target="fonts/LibreBaskerville-bold.fntdata"/><Relationship Id="rId23" Type="http://schemas.openxmlformats.org/officeDocument/2006/relationships/slide" Target="slides/slide18.xml"/><Relationship Id="rId45" Type="http://schemas.openxmlformats.org/officeDocument/2006/relationships/font" Target="fonts/LibreBaskerville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47" Type="http://schemas.openxmlformats.org/officeDocument/2006/relationships/font" Target="fonts/LibreBaskerville-italic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07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>
            <p:ph idx="2" type="sldImg"/>
          </p:nvPr>
        </p:nvSpPr>
        <p:spPr>
          <a:xfrm>
            <a:off x="1143207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1143207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1143207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1143207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5" name="Shape 14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idx="2" type="sldImg"/>
          </p:nvPr>
        </p:nvSpPr>
        <p:spPr>
          <a:xfrm>
            <a:off x="1143207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idx="2" type="sldImg"/>
          </p:nvPr>
        </p:nvSpPr>
        <p:spPr>
          <a:xfrm>
            <a:off x="1143207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idx="2" type="sldImg"/>
          </p:nvPr>
        </p:nvSpPr>
        <p:spPr>
          <a:xfrm>
            <a:off x="1143207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>
            <p:ph idx="2" type="sldImg"/>
          </p:nvPr>
        </p:nvSpPr>
        <p:spPr>
          <a:xfrm>
            <a:off x="1143207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>
            <p:ph idx="2" type="sldImg"/>
          </p:nvPr>
        </p:nvSpPr>
        <p:spPr>
          <a:xfrm>
            <a:off x="1143207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/>
          <p:nvPr>
            <p:ph idx="2" type="sldImg"/>
          </p:nvPr>
        </p:nvSpPr>
        <p:spPr>
          <a:xfrm>
            <a:off x="1143207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Shape 20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>
            <p:ph idx="2" type="sldImg"/>
          </p:nvPr>
        </p:nvSpPr>
        <p:spPr>
          <a:xfrm>
            <a:off x="1143207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/>
          <p:nvPr>
            <p:ph idx="2" type="sldImg"/>
          </p:nvPr>
        </p:nvSpPr>
        <p:spPr>
          <a:xfrm>
            <a:off x="1143207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Shape 21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/>
          <p:nvPr>
            <p:ph idx="2" type="sldImg"/>
          </p:nvPr>
        </p:nvSpPr>
        <p:spPr>
          <a:xfrm>
            <a:off x="1143207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Shape 21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/>
          <p:nvPr>
            <p:ph idx="2" type="sldImg"/>
          </p:nvPr>
        </p:nvSpPr>
        <p:spPr>
          <a:xfrm>
            <a:off x="1143207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Shape 22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/>
          <p:nvPr>
            <p:ph idx="2" type="sldImg"/>
          </p:nvPr>
        </p:nvSpPr>
        <p:spPr>
          <a:xfrm>
            <a:off x="1143207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/>
          <p:nvPr>
            <p:ph idx="2" type="sldImg"/>
          </p:nvPr>
        </p:nvSpPr>
        <p:spPr>
          <a:xfrm>
            <a:off x="1143207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Shape 24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/>
          <p:nvPr>
            <p:ph idx="2" type="sldImg"/>
          </p:nvPr>
        </p:nvSpPr>
        <p:spPr>
          <a:xfrm>
            <a:off x="1143207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Shape 24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/>
          <p:nvPr>
            <p:ph idx="2" type="sldImg"/>
          </p:nvPr>
        </p:nvSpPr>
        <p:spPr>
          <a:xfrm>
            <a:off x="1143207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Shape 26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/>
          <p:nvPr>
            <p:ph idx="2" type="sldImg"/>
          </p:nvPr>
        </p:nvSpPr>
        <p:spPr>
          <a:xfrm>
            <a:off x="1143207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Shape 26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/>
          <p:nvPr>
            <p:ph idx="2" type="sldImg"/>
          </p:nvPr>
        </p:nvSpPr>
        <p:spPr>
          <a:xfrm>
            <a:off x="1143207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Shape 2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/>
          <p:nvPr>
            <p:ph idx="2" type="sldImg"/>
          </p:nvPr>
        </p:nvSpPr>
        <p:spPr>
          <a:xfrm>
            <a:off x="1143207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Shape 29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913967" y="686389"/>
            <a:ext cx="50301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475" y="4343694"/>
            <a:ext cx="5487300" cy="41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/>
          <p:nvPr>
            <p:ph idx="2" type="sldImg"/>
          </p:nvPr>
        </p:nvSpPr>
        <p:spPr>
          <a:xfrm>
            <a:off x="1143207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Shape 29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/>
          <p:nvPr>
            <p:ph idx="2" type="sldImg"/>
          </p:nvPr>
        </p:nvSpPr>
        <p:spPr>
          <a:xfrm>
            <a:off x="1143207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Shape 30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/>
          <p:nvPr>
            <p:ph idx="2" type="sldImg"/>
          </p:nvPr>
        </p:nvSpPr>
        <p:spPr>
          <a:xfrm>
            <a:off x="1143207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Shape 31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/>
          <p:nvPr>
            <p:ph idx="2" type="sldImg"/>
          </p:nvPr>
        </p:nvSpPr>
        <p:spPr>
          <a:xfrm>
            <a:off x="1143207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Shape 32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/>
          <p:nvPr>
            <p:ph idx="2" type="sldImg"/>
          </p:nvPr>
        </p:nvSpPr>
        <p:spPr>
          <a:xfrm>
            <a:off x="1143207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Shape 33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/>
          <p:nvPr>
            <p:ph idx="2" type="sldImg"/>
          </p:nvPr>
        </p:nvSpPr>
        <p:spPr>
          <a:xfrm>
            <a:off x="1143207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Shape 33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Shape 347"/>
          <p:cNvSpPr/>
          <p:nvPr>
            <p:ph idx="2" type="sldImg"/>
          </p:nvPr>
        </p:nvSpPr>
        <p:spPr>
          <a:xfrm>
            <a:off x="1143207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Shape 34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/>
          <p:nvPr>
            <p:ph idx="2" type="sldImg"/>
          </p:nvPr>
        </p:nvSpPr>
        <p:spPr>
          <a:xfrm>
            <a:off x="1143207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Shape 3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Shape 365"/>
          <p:cNvSpPr/>
          <p:nvPr>
            <p:ph idx="2" type="sldImg"/>
          </p:nvPr>
        </p:nvSpPr>
        <p:spPr>
          <a:xfrm>
            <a:off x="1143207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Shape 36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Shape 372"/>
          <p:cNvSpPr/>
          <p:nvPr>
            <p:ph idx="2" type="sldImg"/>
          </p:nvPr>
        </p:nvSpPr>
        <p:spPr>
          <a:xfrm>
            <a:off x="1143207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Shape 37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114319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1143207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Accuracy -&gt; Recall -&gt; Precision -&gt; PR Relation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1143207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1143207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1143207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1143207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0"/>
            <a:ext cx="9144000" cy="46910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1" name="Shape 11"/>
          <p:cNvCxnSpPr/>
          <p:nvPr/>
        </p:nvCxnSpPr>
        <p:spPr>
          <a:xfrm>
            <a:off x="0" y="4662139"/>
            <a:ext cx="9144000" cy="0"/>
          </a:xfrm>
          <a:prstGeom prst="straightConnector1">
            <a:avLst/>
          </a:prstGeom>
          <a:noFill/>
          <a:ln cap="flat" cmpd="sng" w="57150">
            <a:solidFill>
              <a:srgbClr val="000000">
                <a:alpha val="14900"/>
              </a:srgbClr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" name="Shape 12"/>
          <p:cNvSpPr txBox="1"/>
          <p:nvPr>
            <p:ph type="ctrTitle"/>
          </p:nvPr>
        </p:nvSpPr>
        <p:spPr>
          <a:xfrm>
            <a:off x="685800" y="2490375"/>
            <a:ext cx="7772400" cy="2198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SzPct val="100000"/>
              <a:defRPr sz="7200"/>
            </a:lvl1pPr>
            <a:lvl2pPr lvl="1" rtl="0">
              <a:spcBef>
                <a:spcPts val="0"/>
              </a:spcBef>
              <a:buSzPct val="100000"/>
              <a:defRPr sz="7200"/>
            </a:lvl2pPr>
            <a:lvl3pPr lvl="2" rtl="0">
              <a:spcBef>
                <a:spcPts val="0"/>
              </a:spcBef>
              <a:buSzPct val="100000"/>
              <a:defRPr sz="7200"/>
            </a:lvl3pPr>
            <a:lvl4pPr lvl="3" rtl="0">
              <a:spcBef>
                <a:spcPts val="0"/>
              </a:spcBef>
              <a:buSzPct val="100000"/>
              <a:defRPr sz="7200"/>
            </a:lvl4pPr>
            <a:lvl5pPr lvl="4" rtl="0">
              <a:spcBef>
                <a:spcPts val="0"/>
              </a:spcBef>
              <a:buSzPct val="100000"/>
              <a:defRPr sz="7200"/>
            </a:lvl5pPr>
            <a:lvl6pPr lvl="5" rtl="0">
              <a:spcBef>
                <a:spcPts val="0"/>
              </a:spcBef>
              <a:buSzPct val="100000"/>
              <a:defRPr sz="7200"/>
            </a:lvl6pPr>
            <a:lvl7pPr lvl="6" rtl="0">
              <a:spcBef>
                <a:spcPts val="0"/>
              </a:spcBef>
              <a:buSzPct val="100000"/>
              <a:defRPr sz="7200"/>
            </a:lvl7pPr>
            <a:lvl8pPr lvl="7" rtl="0">
              <a:spcBef>
                <a:spcPts val="0"/>
              </a:spcBef>
              <a:buSzPct val="100000"/>
              <a:defRPr sz="7200"/>
            </a:lvl8pPr>
            <a:lvl9pPr lvl="8" rtl="0">
              <a:spcBef>
                <a:spcPts val="0"/>
              </a:spcBef>
              <a:buSzPct val="100000"/>
              <a:defRPr sz="72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685800" y="4836035"/>
            <a:ext cx="7772400" cy="10322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556791" y="6333134"/>
            <a:ext cx="548699" cy="5243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>
            <a:off x="0" y="0"/>
            <a:ext cx="9144000" cy="1533299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7" name="Shape 17"/>
          <p:cNvCxnSpPr/>
          <p:nvPr/>
        </p:nvCxnSpPr>
        <p:spPr>
          <a:xfrm>
            <a:off x="0" y="1503833"/>
            <a:ext cx="9144000" cy="0"/>
          </a:xfrm>
          <a:prstGeom prst="straightConnector1">
            <a:avLst/>
          </a:prstGeom>
          <a:noFill/>
          <a:ln cap="flat" cmpd="sng" w="57150">
            <a:solidFill>
              <a:srgbClr val="000000">
                <a:alpha val="14900"/>
              </a:srgbClr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" name="Shape 18"/>
          <p:cNvSpPr txBox="1"/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556791" y="6333134"/>
            <a:ext cx="548699" cy="5243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0" y="0"/>
            <a:ext cx="9144000" cy="15332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23" name="Shape 23"/>
          <p:cNvCxnSpPr/>
          <p:nvPr/>
        </p:nvCxnSpPr>
        <p:spPr>
          <a:xfrm>
            <a:off x="0" y="1503833"/>
            <a:ext cx="9144000" cy="0"/>
          </a:xfrm>
          <a:prstGeom prst="straightConnector1">
            <a:avLst/>
          </a:prstGeom>
          <a:noFill/>
          <a:ln cap="flat" cmpd="sng" w="57150">
            <a:solidFill>
              <a:srgbClr val="000000">
                <a:alpha val="14900"/>
              </a:srgbClr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" name="Shape 24"/>
          <p:cNvSpPr txBox="1"/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457200" y="1600200"/>
            <a:ext cx="3994500" cy="4967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x="4692273" y="1600200"/>
            <a:ext cx="3994500" cy="4967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556791" y="6333134"/>
            <a:ext cx="548699" cy="5243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/>
        </p:nvSpPr>
        <p:spPr>
          <a:xfrm>
            <a:off x="0" y="0"/>
            <a:ext cx="9144000" cy="1533299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0" name="Shape 30"/>
          <p:cNvCxnSpPr/>
          <p:nvPr/>
        </p:nvCxnSpPr>
        <p:spPr>
          <a:xfrm>
            <a:off x="0" y="1503833"/>
            <a:ext cx="9144000" cy="0"/>
          </a:xfrm>
          <a:prstGeom prst="straightConnector1">
            <a:avLst/>
          </a:prstGeom>
          <a:noFill/>
          <a:ln cap="flat" cmpd="sng" w="57150">
            <a:solidFill>
              <a:srgbClr val="000000">
                <a:alpha val="14900"/>
              </a:srgbClr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" name="Shape 31"/>
          <p:cNvSpPr txBox="1"/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556791" y="6333134"/>
            <a:ext cx="548699" cy="5243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idx="1" type="body"/>
          </p:nvPr>
        </p:nvSpPr>
        <p:spPr>
          <a:xfrm>
            <a:off x="457200" y="5875079"/>
            <a:ext cx="8229600" cy="69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800">
                <a:solidFill>
                  <a:schemeClr val="dk2"/>
                </a:solidFill>
              </a:defRPr>
            </a:lvl1pPr>
          </a:lstStyle>
          <a:p/>
        </p:txBody>
      </p:sp>
      <p:sp>
        <p:nvSpPr>
          <p:cNvPr id="35" name="Shape 35"/>
          <p:cNvSpPr/>
          <p:nvPr/>
        </p:nvSpPr>
        <p:spPr>
          <a:xfrm>
            <a:off x="4274" y="0"/>
            <a:ext cx="9144000" cy="58752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6" name="Shape 36"/>
          <p:cNvCxnSpPr/>
          <p:nvPr/>
        </p:nvCxnSpPr>
        <p:spPr>
          <a:xfrm>
            <a:off x="0" y="5845828"/>
            <a:ext cx="9144000" cy="0"/>
          </a:xfrm>
          <a:prstGeom prst="straightConnector1">
            <a:avLst/>
          </a:prstGeom>
          <a:noFill/>
          <a:ln cap="flat" cmpd="sng" w="57150">
            <a:solidFill>
              <a:srgbClr val="000000">
                <a:alpha val="14900"/>
              </a:srgbClr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7" name="Shape 37"/>
          <p:cNvSpPr txBox="1"/>
          <p:nvPr>
            <p:ph idx="12" type="sldNum"/>
          </p:nvPr>
        </p:nvSpPr>
        <p:spPr>
          <a:xfrm>
            <a:off x="8556791" y="6333134"/>
            <a:ext cx="548699" cy="5243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bg>
      <p:bgPr>
        <a:solidFill>
          <a:schemeClr val="dk2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idx="12" type="sldNum"/>
          </p:nvPr>
        </p:nvSpPr>
        <p:spPr>
          <a:xfrm>
            <a:off x="8556791" y="6333134"/>
            <a:ext cx="548699" cy="5243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>
            <a:off x="152400" y="0"/>
            <a:ext cx="8839199" cy="11432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 b="1" sz="440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defRPr b="1" sz="440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defRPr b="1" sz="440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defRPr b="1" sz="440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defRPr b="1" sz="440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 b="1" sz="440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 b="1" sz="440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 b="1" sz="440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 b="1" sz="440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685800" y="16002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Font typeface="Comic Sans MS"/>
              <a:buChar char="•"/>
              <a:defRPr sz="28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indent="-133350" lvl="1" marL="74295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Font typeface="Comic Sans MS"/>
              <a:buChar char="–"/>
              <a:defRPr sz="24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indent="-101600" lvl="2" marL="114300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Font typeface="Comic Sans MS"/>
              <a:buChar char="•"/>
              <a:defRPr sz="20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-114300" lvl="3" marL="160020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Font typeface="Comic Sans MS"/>
              <a:buChar char="–"/>
              <a:defRPr sz="18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indent="-114300" lvl="4" marL="205740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Font typeface="Comic Sans MS"/>
              <a:buChar char="•"/>
              <a:defRPr sz="18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indent="-114300" lvl="5" marL="251460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Font typeface="Comic Sans MS"/>
              <a:buChar char="•"/>
              <a:defRPr sz="18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indent="-114300" lvl="6" marL="297180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Font typeface="Comic Sans MS"/>
              <a:buChar char="•"/>
              <a:defRPr sz="18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indent="-114300" lvl="7" marL="342900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Font typeface="Comic Sans MS"/>
              <a:buChar char="•"/>
              <a:defRPr sz="18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indent="-114300" lvl="8" marL="388620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Font typeface="Comic Sans MS"/>
              <a:buChar char="•"/>
              <a:defRPr sz="18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 lvl="1" rtl="0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 lvl="2" rtl="0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 lvl="3" rtl="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 lvl="4" rtl="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 lvl="5" rtl="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 lvl="6" rtl="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 lvl="7" rtl="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 lvl="8" rtl="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56791" y="6333134"/>
            <a:ext cx="548699" cy="524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3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://www.youtube.com/watch?v=FkfOyMaycSc" TargetMode="External"/><Relationship Id="rId4" Type="http://schemas.openxmlformats.org/officeDocument/2006/relationships/image" Target="../media/image2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gif"/><Relationship Id="rId4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3.png"/><Relationship Id="rId4" Type="http://schemas.openxmlformats.org/officeDocument/2006/relationships/image" Target="../media/image1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2.png"/><Relationship Id="rId4" Type="http://schemas.openxmlformats.org/officeDocument/2006/relationships/image" Target="../media/image1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5.png"/><Relationship Id="rId4" Type="http://schemas.openxmlformats.org/officeDocument/2006/relationships/image" Target="../media/image1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0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7.jpg"/><Relationship Id="rId4" Type="http://schemas.openxmlformats.org/officeDocument/2006/relationships/image" Target="../media/image18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7.jpg"/><Relationship Id="rId4" Type="http://schemas.openxmlformats.org/officeDocument/2006/relationships/image" Target="../media/image18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4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1.jpg"/><Relationship Id="rId4" Type="http://schemas.openxmlformats.org/officeDocument/2006/relationships/image" Target="../media/image17.jpg"/><Relationship Id="rId5" Type="http://schemas.openxmlformats.org/officeDocument/2006/relationships/image" Target="../media/image25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9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0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2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0.png"/><Relationship Id="rId4" Type="http://schemas.openxmlformats.org/officeDocument/2006/relationships/image" Target="../media/image17.jpg"/><Relationship Id="rId5" Type="http://schemas.openxmlformats.org/officeDocument/2006/relationships/image" Target="../media/image18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1.jpg"/><Relationship Id="rId4" Type="http://schemas.openxmlformats.org/officeDocument/2006/relationships/image" Target="../media/image17.jpg"/><Relationship Id="rId5" Type="http://schemas.openxmlformats.org/officeDocument/2006/relationships/image" Target="../media/image25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3.png"/><Relationship Id="rId4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ctrTitle"/>
          </p:nvPr>
        </p:nvSpPr>
        <p:spPr>
          <a:xfrm>
            <a:off x="685800" y="2490375"/>
            <a:ext cx="7772400" cy="2198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000"/>
              <a:t>Hands-on Machine Learning with Spark</a:t>
            </a:r>
          </a:p>
        </p:txBody>
      </p:sp>
      <p:sp>
        <p:nvSpPr>
          <p:cNvPr id="48" name="Shape 48"/>
          <p:cNvSpPr txBox="1"/>
          <p:nvPr>
            <p:ph idx="1" type="subTitle"/>
          </p:nvPr>
        </p:nvSpPr>
        <p:spPr>
          <a:xfrm>
            <a:off x="685800" y="5217035"/>
            <a:ext cx="7772400" cy="1032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Yushu Yao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UC Berkeley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457200" y="274637"/>
            <a:ext cx="8229600" cy="1143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P-C curve</a:t>
            </a:r>
          </a:p>
        </p:txBody>
      </p:sp>
      <p:sp>
        <p:nvSpPr>
          <p:cNvPr id="127" name="Shape 127"/>
          <p:cNvSpPr txBox="1"/>
          <p:nvPr>
            <p:ph idx="12" type="sldNum"/>
          </p:nvPr>
        </p:nvSpPr>
        <p:spPr>
          <a:xfrm>
            <a:off x="8556791" y="6333134"/>
            <a:ext cx="548700" cy="524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128" name="Shape 1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7750" y="1738850"/>
            <a:ext cx="5048500" cy="4594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>
            <a:off x="457200" y="-15754"/>
            <a:ext cx="8229600" cy="7479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YouTube Time - Narrative Fallacy </a:t>
            </a:r>
          </a:p>
        </p:txBody>
      </p:sp>
      <p:sp>
        <p:nvSpPr>
          <p:cNvPr id="134" name="Shape 134"/>
          <p:cNvSpPr txBox="1"/>
          <p:nvPr>
            <p:ph idx="12" type="sldNum"/>
          </p:nvPr>
        </p:nvSpPr>
        <p:spPr>
          <a:xfrm>
            <a:off x="8556791" y="6333134"/>
            <a:ext cx="548700" cy="524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descr="The Black Swan: http://www.amazon.com/The-Black-Swan-Improbable-Robustness/dp/081297381X/ref=sr_1_1?ie=UTF8&amp;qid=1396841187&amp;sr=8-1&amp;keywords=the+black+swan  The Halo Effect: http://www.amazon.com/The-Halo-Effect-Business-Delusions/dp/0743291263/ref=sr_1_1?ie=UTF8&amp;qid=1396841152&amp;sr=8-1&amp;keywords=the+halo+effect  Fooled by Randomness: http://www.amazon.com/Fooled-Randomness-Hidden-Chance-Markets/dp/0812975219/ref=sr_1_1?ie=UTF8&amp;qid=1396841218&amp;sr=8-1&amp;keywords=fooled+by+randomness  Thinking Fast &amp; Slow: http://www.amazon.com/Thinking-Fast-Slow-Daniel-Kahneman/dp/0374533555/ref=sr_1_1?ie=UTF8&amp;qid=1396841243&amp;sr=8-1&amp;keywords=thinking+fast+and+slow" id="135" name="Shape 135" title="Books - Episode 5 // The Narrative Fallacy">
            <a:hlinkClick r:id="rId3"/>
          </p:cNvPr>
          <p:cNvSpPr/>
          <p:nvPr/>
        </p:nvSpPr>
        <p:spPr>
          <a:xfrm>
            <a:off x="457200" y="732150"/>
            <a:ext cx="8099600" cy="6074707"/>
          </a:xfrm>
          <a:prstGeom prst="rect">
            <a:avLst/>
          </a:prstGeom>
          <a:blipFill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idx="1" type="body"/>
          </p:nvPr>
        </p:nvSpPr>
        <p:spPr>
          <a:xfrm>
            <a:off x="457200" y="5875079"/>
            <a:ext cx="8229600" cy="69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Underfitting and Overfitting</a:t>
            </a:r>
          </a:p>
        </p:txBody>
      </p:sp>
      <p:sp>
        <p:nvSpPr>
          <p:cNvPr id="141" name="Shape 141"/>
          <p:cNvSpPr txBox="1"/>
          <p:nvPr>
            <p:ph idx="12" type="sldNum"/>
          </p:nvPr>
        </p:nvSpPr>
        <p:spPr>
          <a:xfrm>
            <a:off x="8556791" y="6333134"/>
            <a:ext cx="548700" cy="524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descr="Image result for underfitting" id="142" name="Shape 1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47" y="1956675"/>
            <a:ext cx="9105500" cy="22968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>
            <a:off x="457200" y="274637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chemeClr val="accent2"/>
              </a:buClr>
              <a:buSzPct val="25000"/>
              <a:buFont typeface="Libre Baskerville"/>
              <a:buNone/>
            </a:pPr>
            <a:r>
              <a:rPr lang="en"/>
              <a:t>Cross-validation</a:t>
            </a:r>
          </a:p>
        </p:txBody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74320" lvl="0" marL="274320" marR="0" rtl="0" algn="l">
              <a:spcBef>
                <a:spcPts val="0"/>
              </a:spcBef>
              <a:buClr>
                <a:schemeClr val="accent1"/>
              </a:buClr>
              <a:buSzPct val="70000"/>
              <a:buFont typeface="Noto Symbol"/>
              <a:buChar char="•"/>
            </a:pPr>
            <a:r>
              <a:rPr b="0" i="0" lang="en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k-fold cross-validation</a:t>
            </a:r>
          </a:p>
          <a:p>
            <a:pPr indent="-274320" lvl="0" marL="274320" marR="0" rtl="0" algn="l">
              <a:spcBef>
                <a:spcPts val="600"/>
              </a:spcBef>
              <a:buClr>
                <a:schemeClr val="accent1"/>
              </a:buClr>
              <a:buSzPct val="70000"/>
              <a:buFont typeface="Noto Symbo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274320" lvl="0" marL="274320" marR="0" rtl="0" algn="l">
              <a:spcBef>
                <a:spcPts val="600"/>
              </a:spcBef>
              <a:buClr>
                <a:schemeClr val="accent1"/>
              </a:buClr>
              <a:buSzPct val="70000"/>
              <a:buFont typeface="Noto Symbo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274320" lvl="0" marL="274320" marR="0" rtl="0" algn="l">
              <a:spcBef>
                <a:spcPts val="600"/>
              </a:spcBef>
              <a:buClr>
                <a:schemeClr val="accent1"/>
              </a:buClr>
              <a:buSzPct val="70000"/>
              <a:buFont typeface="Noto Symbo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274320" lvl="0" marL="274320" marR="0" rtl="0" algn="l">
              <a:spcBef>
                <a:spcPts val="600"/>
              </a:spcBef>
              <a:buClr>
                <a:schemeClr val="accent1"/>
              </a:buClr>
              <a:buSzPct val="70000"/>
              <a:buFont typeface="Noto Symbo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274320" lvl="0" marL="274320" marR="0" rtl="0" algn="l">
              <a:spcBef>
                <a:spcPts val="600"/>
              </a:spcBef>
              <a:buClr>
                <a:schemeClr val="accent1"/>
              </a:buClr>
              <a:buSzPct val="70000"/>
              <a:buFont typeface="Noto Symbo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49" name="Shape 149"/>
          <p:cNvSpPr/>
          <p:nvPr/>
        </p:nvSpPr>
        <p:spPr>
          <a:xfrm>
            <a:off x="1219200" y="2209800"/>
            <a:ext cx="2286000" cy="3048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50" name="Shape 150"/>
          <p:cNvSpPr/>
          <p:nvPr/>
        </p:nvSpPr>
        <p:spPr>
          <a:xfrm>
            <a:off x="3505200" y="2209800"/>
            <a:ext cx="2286000" cy="3048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51" name="Shape 151"/>
          <p:cNvSpPr/>
          <p:nvPr/>
        </p:nvSpPr>
        <p:spPr>
          <a:xfrm>
            <a:off x="5791200" y="2209800"/>
            <a:ext cx="2286000" cy="3048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52" name="Shape 152"/>
          <p:cNvSpPr/>
          <p:nvPr/>
        </p:nvSpPr>
        <p:spPr>
          <a:xfrm>
            <a:off x="1143000" y="2971800"/>
            <a:ext cx="2286000" cy="3048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53" name="Shape 153"/>
          <p:cNvSpPr/>
          <p:nvPr/>
        </p:nvSpPr>
        <p:spPr>
          <a:xfrm>
            <a:off x="3429000" y="2971800"/>
            <a:ext cx="2286000" cy="3048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54" name="Shape 154"/>
          <p:cNvSpPr/>
          <p:nvPr/>
        </p:nvSpPr>
        <p:spPr>
          <a:xfrm>
            <a:off x="5867400" y="2971800"/>
            <a:ext cx="2286000" cy="304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55" name="Shape 155"/>
          <p:cNvSpPr txBox="1"/>
          <p:nvPr/>
        </p:nvSpPr>
        <p:spPr>
          <a:xfrm>
            <a:off x="2286000" y="2590800"/>
            <a:ext cx="2514600" cy="3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Train</a:t>
            </a:r>
          </a:p>
        </p:txBody>
      </p:sp>
      <p:sp>
        <p:nvSpPr>
          <p:cNvPr id="156" name="Shape 156"/>
          <p:cNvSpPr txBox="1"/>
          <p:nvPr/>
        </p:nvSpPr>
        <p:spPr>
          <a:xfrm>
            <a:off x="5715000" y="2590800"/>
            <a:ext cx="2514600" cy="3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Test</a:t>
            </a:r>
          </a:p>
        </p:txBody>
      </p:sp>
      <p:sp>
        <p:nvSpPr>
          <p:cNvPr id="157" name="Shape 157"/>
          <p:cNvSpPr/>
          <p:nvPr/>
        </p:nvSpPr>
        <p:spPr>
          <a:xfrm>
            <a:off x="1143000" y="3429000"/>
            <a:ext cx="2381400" cy="36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58" name="Shape 158"/>
          <p:cNvSpPr/>
          <p:nvPr/>
        </p:nvSpPr>
        <p:spPr>
          <a:xfrm>
            <a:off x="3581400" y="3429000"/>
            <a:ext cx="2381400" cy="3666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5867400" y="3429000"/>
            <a:ext cx="2381400" cy="3666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60" name="Shape 160"/>
          <p:cNvSpPr/>
          <p:nvPr/>
        </p:nvSpPr>
        <p:spPr>
          <a:xfrm>
            <a:off x="1066800" y="3962400"/>
            <a:ext cx="2381400" cy="3666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61" name="Shape 161"/>
          <p:cNvSpPr/>
          <p:nvPr/>
        </p:nvSpPr>
        <p:spPr>
          <a:xfrm>
            <a:off x="3505200" y="3962400"/>
            <a:ext cx="2381400" cy="36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62" name="Shape 162"/>
          <p:cNvSpPr/>
          <p:nvPr/>
        </p:nvSpPr>
        <p:spPr>
          <a:xfrm>
            <a:off x="5943600" y="3962400"/>
            <a:ext cx="2381400" cy="3666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63" name="Shape 163"/>
          <p:cNvSpPr txBox="1"/>
          <p:nvPr/>
        </p:nvSpPr>
        <p:spPr>
          <a:xfrm>
            <a:off x="76200" y="2133600"/>
            <a:ext cx="1143000" cy="3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Dataset</a:t>
            </a:r>
          </a:p>
        </p:txBody>
      </p:sp>
      <p:sp>
        <p:nvSpPr>
          <p:cNvPr id="164" name="Shape 164"/>
          <p:cNvSpPr txBox="1"/>
          <p:nvPr>
            <p:ph idx="12" type="sldNum"/>
          </p:nvPr>
        </p:nvSpPr>
        <p:spPr>
          <a:xfrm>
            <a:off x="8556791" y="6333134"/>
            <a:ext cx="548700" cy="524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type="title"/>
          </p:nvPr>
        </p:nvSpPr>
        <p:spPr>
          <a:xfrm>
            <a:off x="457200" y="274637"/>
            <a:ext cx="8229600" cy="1143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High Bias v.s. High Variance</a:t>
            </a:r>
          </a:p>
        </p:txBody>
      </p:sp>
      <p:sp>
        <p:nvSpPr>
          <p:cNvPr id="170" name="Shape 170"/>
          <p:cNvSpPr txBox="1"/>
          <p:nvPr>
            <p:ph idx="12" type="sldNum"/>
          </p:nvPr>
        </p:nvSpPr>
        <p:spPr>
          <a:xfrm>
            <a:off x="8556791" y="6333134"/>
            <a:ext cx="548700" cy="524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171" name="Shape 1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5500" y="1679925"/>
            <a:ext cx="6793000" cy="465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type="title"/>
          </p:nvPr>
        </p:nvSpPr>
        <p:spPr>
          <a:xfrm>
            <a:off x="457200" y="274637"/>
            <a:ext cx="8229600" cy="1143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Learning Curve</a:t>
            </a:r>
          </a:p>
        </p:txBody>
      </p:sp>
      <p:sp>
        <p:nvSpPr>
          <p:cNvPr id="177" name="Shape 177"/>
          <p:cNvSpPr txBox="1"/>
          <p:nvPr>
            <p:ph idx="12" type="sldNum"/>
          </p:nvPr>
        </p:nvSpPr>
        <p:spPr>
          <a:xfrm>
            <a:off x="8556791" y="6333134"/>
            <a:ext cx="548700" cy="524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descr="Image result for learning curve machine learning" id="178" name="Shape 178"/>
          <p:cNvPicPr preferRelativeResize="0"/>
          <p:nvPr/>
        </p:nvPicPr>
        <p:blipFill rotWithShape="1">
          <a:blip r:embed="rId3">
            <a:alphaModFix/>
          </a:blip>
          <a:srcRect b="0" l="60071" r="0" t="0"/>
          <a:stretch/>
        </p:blipFill>
        <p:spPr>
          <a:xfrm>
            <a:off x="4136399" y="3231637"/>
            <a:ext cx="5007600" cy="310147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learning curve machine learning" id="179" name="Shape 179"/>
          <p:cNvPicPr preferRelativeResize="0"/>
          <p:nvPr/>
        </p:nvPicPr>
        <p:blipFill rotWithShape="1">
          <a:blip r:embed="rId3">
            <a:alphaModFix/>
          </a:blip>
          <a:srcRect b="0" l="0" r="73586" t="0"/>
          <a:stretch/>
        </p:blipFill>
        <p:spPr>
          <a:xfrm>
            <a:off x="152400" y="3231649"/>
            <a:ext cx="3312631" cy="310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>
            <p:ph idx="12" type="sldNum"/>
          </p:nvPr>
        </p:nvSpPr>
        <p:spPr>
          <a:xfrm>
            <a:off x="8556791" y="6333134"/>
            <a:ext cx="548699" cy="5243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457200" y="5951279"/>
            <a:ext cx="8229600" cy="69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600"/>
              <a:t>Collaborative Filtering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/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Problem Setup</a:t>
            </a:r>
          </a:p>
        </p:txBody>
      </p:sp>
      <p:sp>
        <p:nvSpPr>
          <p:cNvPr id="191" name="Shape 191"/>
          <p:cNvSpPr txBox="1"/>
          <p:nvPr>
            <p:ph idx="12" type="sldNum"/>
          </p:nvPr>
        </p:nvSpPr>
        <p:spPr>
          <a:xfrm>
            <a:off x="8556791" y="6333134"/>
            <a:ext cx="548699" cy="5243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descr="Explicit matrix factorization" id="192" name="Shape 1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9650" y="2150275"/>
            <a:ext cx="4762500" cy="2714625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Shape 193"/>
          <p:cNvSpPr txBox="1"/>
          <p:nvPr/>
        </p:nvSpPr>
        <p:spPr>
          <a:xfrm>
            <a:off x="2838500" y="4186050"/>
            <a:ext cx="470700" cy="4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i="1" lang="en" sz="2400" u="sng">
                <a:solidFill>
                  <a:srgbClr val="FF0000"/>
                </a:solidFill>
              </a:rPr>
              <a:t>?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/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Types of CF</a:t>
            </a:r>
          </a:p>
        </p:txBody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User Based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Item Based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Matrix Factorization (Latent Feature)</a:t>
            </a:r>
          </a:p>
        </p:txBody>
      </p:sp>
      <p:sp>
        <p:nvSpPr>
          <p:cNvPr id="200" name="Shape 200"/>
          <p:cNvSpPr txBox="1"/>
          <p:nvPr>
            <p:ph idx="12" type="sldNum"/>
          </p:nvPr>
        </p:nvSpPr>
        <p:spPr>
          <a:xfrm>
            <a:off x="8556791" y="6333134"/>
            <a:ext cx="548699" cy="5243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/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Cosine similarity </a:t>
            </a:r>
          </a:p>
        </p:txBody>
      </p:sp>
      <p:sp>
        <p:nvSpPr>
          <p:cNvPr id="206" name="Shape 206"/>
          <p:cNvSpPr txBox="1"/>
          <p:nvPr>
            <p:ph idx="12" type="sldNum"/>
          </p:nvPr>
        </p:nvSpPr>
        <p:spPr>
          <a:xfrm>
            <a:off x="8556791" y="6333134"/>
            <a:ext cx="548699" cy="5243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207" name="Shape 2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02325" y="2262075"/>
            <a:ext cx="3838012" cy="2523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Shape 20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20800" y="1652475"/>
            <a:ext cx="6502400" cy="499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Plans for today</a:t>
            </a:r>
          </a:p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Model Evaluation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Cross-validation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Collaborative Filtering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Hands-on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556791" y="6333134"/>
            <a:ext cx="548699" cy="5243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/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User Based CF</a:t>
            </a:r>
          </a:p>
        </p:txBody>
      </p:sp>
      <p:sp>
        <p:nvSpPr>
          <p:cNvPr id="214" name="Shape 214"/>
          <p:cNvSpPr txBox="1"/>
          <p:nvPr>
            <p:ph idx="12" type="sldNum"/>
          </p:nvPr>
        </p:nvSpPr>
        <p:spPr>
          <a:xfrm>
            <a:off x="8556791" y="6333134"/>
            <a:ext cx="548699" cy="5243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15" name="Shape 215"/>
          <p:cNvSpPr txBox="1"/>
          <p:nvPr/>
        </p:nvSpPr>
        <p:spPr>
          <a:xfrm>
            <a:off x="665850" y="1857650"/>
            <a:ext cx="7532399" cy="1055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/>
              <a:t>Given a user, look at his/her similar users, and see what they are doing.</a:t>
            </a:r>
          </a:p>
        </p:txBody>
      </p:sp>
      <p:pic>
        <p:nvPicPr>
          <p:cNvPr descr="Collaborative Filtering  Data Model Prototype" id="216" name="Shape 216" title="Collaborative Filtering  Data Model Prototype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8150" y="2825875"/>
            <a:ext cx="6401049" cy="3507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/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Item based</a:t>
            </a:r>
          </a:p>
        </p:txBody>
      </p:sp>
      <p:sp>
        <p:nvSpPr>
          <p:cNvPr id="222" name="Shape 222"/>
          <p:cNvSpPr txBox="1"/>
          <p:nvPr>
            <p:ph idx="12" type="sldNum"/>
          </p:nvPr>
        </p:nvSpPr>
        <p:spPr>
          <a:xfrm>
            <a:off x="8556791" y="6333134"/>
            <a:ext cx="548699" cy="5243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223" name="Shape 2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6700" y="2350349"/>
            <a:ext cx="3759199" cy="405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/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User Based CF</a:t>
            </a:r>
          </a:p>
        </p:txBody>
      </p:sp>
      <p:sp>
        <p:nvSpPr>
          <p:cNvPr id="229" name="Shape 229"/>
          <p:cNvSpPr txBox="1"/>
          <p:nvPr>
            <p:ph idx="12" type="sldNum"/>
          </p:nvPr>
        </p:nvSpPr>
        <p:spPr>
          <a:xfrm>
            <a:off x="8556791" y="6333134"/>
            <a:ext cx="548699" cy="5243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descr="Collaborative Filtering  Data Model Prototype" id="230" name="Shape 230" title="Collaborative Filtering  Data Model Prototype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36575" y="1530475"/>
            <a:ext cx="4183524" cy="2292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Shape 231"/>
          <p:cNvPicPr preferRelativeResize="0"/>
          <p:nvPr/>
        </p:nvPicPr>
        <p:blipFill rotWithShape="1">
          <a:blip r:embed="rId4">
            <a:alphaModFix/>
          </a:blip>
          <a:srcRect b="0" l="0" r="0" t="49591"/>
          <a:stretch/>
        </p:blipFill>
        <p:spPr>
          <a:xfrm>
            <a:off x="233275" y="3822700"/>
            <a:ext cx="8677450" cy="2645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/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Item based</a:t>
            </a:r>
          </a:p>
        </p:txBody>
      </p:sp>
      <p:sp>
        <p:nvSpPr>
          <p:cNvPr id="237" name="Shape 237"/>
          <p:cNvSpPr txBox="1"/>
          <p:nvPr>
            <p:ph idx="12" type="sldNum"/>
          </p:nvPr>
        </p:nvSpPr>
        <p:spPr>
          <a:xfrm>
            <a:off x="8556791" y="6333134"/>
            <a:ext cx="548699" cy="5243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238" name="Shape 2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16050" y="1651850"/>
            <a:ext cx="1540149" cy="1662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Shape 239"/>
          <p:cNvPicPr preferRelativeResize="0"/>
          <p:nvPr/>
        </p:nvPicPr>
        <p:blipFill rotWithShape="1">
          <a:blip r:embed="rId4">
            <a:alphaModFix/>
          </a:blip>
          <a:srcRect b="50953" l="0" r="1700" t="0"/>
          <a:stretch/>
        </p:blipFill>
        <p:spPr>
          <a:xfrm>
            <a:off x="355600" y="3548600"/>
            <a:ext cx="8559375" cy="2628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/>
          <p:nvPr>
            <p:ph idx="1" type="body"/>
          </p:nvPr>
        </p:nvSpPr>
        <p:spPr>
          <a:xfrm>
            <a:off x="457200" y="5951279"/>
            <a:ext cx="8229600" cy="69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/>
              <a:t>Matrix Factorization </a:t>
            </a:r>
          </a:p>
        </p:txBody>
      </p:sp>
      <p:sp>
        <p:nvSpPr>
          <p:cNvPr id="245" name="Shape 245"/>
          <p:cNvSpPr txBox="1"/>
          <p:nvPr>
            <p:ph idx="12" type="sldNum"/>
          </p:nvPr>
        </p:nvSpPr>
        <p:spPr>
          <a:xfrm>
            <a:off x="8556791" y="6333134"/>
            <a:ext cx="548699" cy="5243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/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Matrix Multiplication!</a:t>
            </a:r>
          </a:p>
        </p:txBody>
      </p:sp>
      <p:sp>
        <p:nvSpPr>
          <p:cNvPr id="251" name="Shape 251"/>
          <p:cNvSpPr txBox="1"/>
          <p:nvPr>
            <p:ph idx="12" type="sldNum"/>
          </p:nvPr>
        </p:nvSpPr>
        <p:spPr>
          <a:xfrm>
            <a:off x="8556791" y="6333134"/>
            <a:ext cx="548699" cy="5243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252" name="Shape 252"/>
          <p:cNvPicPr preferRelativeResize="0"/>
          <p:nvPr/>
        </p:nvPicPr>
        <p:blipFill rotWithShape="1">
          <a:blip r:embed="rId3">
            <a:alphaModFix/>
          </a:blip>
          <a:srcRect b="0" l="0" r="63597" t="9395"/>
          <a:stretch/>
        </p:blipFill>
        <p:spPr>
          <a:xfrm>
            <a:off x="5760550" y="2256847"/>
            <a:ext cx="2944075" cy="2788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Shape 2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3500" y="5164350"/>
            <a:ext cx="5386387" cy="34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Shape 254"/>
          <p:cNvPicPr preferRelativeResize="0"/>
          <p:nvPr/>
        </p:nvPicPr>
        <p:blipFill rotWithShape="1">
          <a:blip r:embed="rId3">
            <a:alphaModFix/>
          </a:blip>
          <a:srcRect b="0" l="42197" r="38322" t="9395"/>
          <a:stretch/>
        </p:blipFill>
        <p:spPr>
          <a:xfrm>
            <a:off x="265248" y="2366575"/>
            <a:ext cx="1451550" cy="2568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Shape 255"/>
          <p:cNvPicPr preferRelativeResize="0"/>
          <p:nvPr/>
        </p:nvPicPr>
        <p:blipFill rotWithShape="1">
          <a:blip r:embed="rId3">
            <a:alphaModFix/>
          </a:blip>
          <a:srcRect b="35940" l="64015" r="0" t="9396"/>
          <a:stretch/>
        </p:blipFill>
        <p:spPr>
          <a:xfrm>
            <a:off x="2455650" y="2909335"/>
            <a:ext cx="2566051" cy="1483175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Shape 256"/>
          <p:cNvSpPr txBox="1"/>
          <p:nvPr/>
        </p:nvSpPr>
        <p:spPr>
          <a:xfrm>
            <a:off x="1811875" y="3384212"/>
            <a:ext cx="548699" cy="533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n" sz="3600">
                <a:solidFill>
                  <a:srgbClr val="434343"/>
                </a:solidFill>
              </a:rPr>
              <a:t>X</a:t>
            </a:r>
          </a:p>
        </p:txBody>
      </p:sp>
      <p:sp>
        <p:nvSpPr>
          <p:cNvPr id="257" name="Shape 257"/>
          <p:cNvSpPr txBox="1"/>
          <p:nvPr/>
        </p:nvSpPr>
        <p:spPr>
          <a:xfrm>
            <a:off x="5116775" y="3384212"/>
            <a:ext cx="548699" cy="533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3600">
                <a:solidFill>
                  <a:srgbClr val="434343"/>
                </a:solidFill>
              </a:rPr>
              <a:t>=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 txBox="1"/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Recall our Problem</a:t>
            </a:r>
          </a:p>
        </p:txBody>
      </p:sp>
      <p:sp>
        <p:nvSpPr>
          <p:cNvPr id="263" name="Shape 263"/>
          <p:cNvSpPr txBox="1"/>
          <p:nvPr>
            <p:ph idx="12" type="sldNum"/>
          </p:nvPr>
        </p:nvSpPr>
        <p:spPr>
          <a:xfrm>
            <a:off x="8556791" y="6333134"/>
            <a:ext cx="548699" cy="5243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descr="Explicit matrix factorization" id="264" name="Shape 2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9650" y="2150275"/>
            <a:ext cx="4762500" cy="2714625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Shape 265"/>
          <p:cNvSpPr txBox="1"/>
          <p:nvPr/>
        </p:nvSpPr>
        <p:spPr>
          <a:xfrm>
            <a:off x="2853875" y="4186050"/>
            <a:ext cx="470700" cy="4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i="1" lang="en" sz="2400" u="sng">
                <a:solidFill>
                  <a:srgbClr val="FF0000"/>
                </a:solidFill>
              </a:rPr>
              <a:t>?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/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Matrix Factorization</a:t>
            </a:r>
          </a:p>
        </p:txBody>
      </p:sp>
      <p:sp>
        <p:nvSpPr>
          <p:cNvPr id="271" name="Shape 271"/>
          <p:cNvSpPr txBox="1"/>
          <p:nvPr>
            <p:ph idx="12" type="sldNum"/>
          </p:nvPr>
        </p:nvSpPr>
        <p:spPr>
          <a:xfrm>
            <a:off x="8556791" y="6333134"/>
            <a:ext cx="548699" cy="5243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272" name="Shape 272"/>
          <p:cNvPicPr preferRelativeResize="0"/>
          <p:nvPr/>
        </p:nvPicPr>
        <p:blipFill rotWithShape="1">
          <a:blip r:embed="rId3">
            <a:alphaModFix/>
          </a:blip>
          <a:srcRect b="4368" l="4283" r="3592" t="2496"/>
          <a:stretch/>
        </p:blipFill>
        <p:spPr>
          <a:xfrm>
            <a:off x="240425" y="2587500"/>
            <a:ext cx="2243512" cy="23952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Shape 273"/>
          <p:cNvPicPr preferRelativeResize="0"/>
          <p:nvPr/>
        </p:nvPicPr>
        <p:blipFill rotWithShape="1">
          <a:blip r:embed="rId4">
            <a:alphaModFix/>
          </a:blip>
          <a:srcRect b="4861" l="4000" r="5698" t="2002"/>
          <a:stretch/>
        </p:blipFill>
        <p:spPr>
          <a:xfrm>
            <a:off x="3778325" y="2587500"/>
            <a:ext cx="4380025" cy="3252625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Shape 274"/>
          <p:cNvSpPr txBox="1"/>
          <p:nvPr/>
        </p:nvSpPr>
        <p:spPr>
          <a:xfrm>
            <a:off x="1293300" y="1737300"/>
            <a:ext cx="885599" cy="84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n" sz="3600"/>
              <a:t>R</a:t>
            </a:r>
          </a:p>
        </p:txBody>
      </p:sp>
      <p:sp>
        <p:nvSpPr>
          <p:cNvPr id="275" name="Shape 275"/>
          <p:cNvSpPr txBox="1"/>
          <p:nvPr/>
        </p:nvSpPr>
        <p:spPr>
          <a:xfrm>
            <a:off x="6403025" y="1737300"/>
            <a:ext cx="885599" cy="84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3600"/>
              <a:t>Q</a:t>
            </a:r>
          </a:p>
        </p:txBody>
      </p:sp>
      <p:sp>
        <p:nvSpPr>
          <p:cNvPr id="276" name="Shape 276"/>
          <p:cNvSpPr txBox="1"/>
          <p:nvPr/>
        </p:nvSpPr>
        <p:spPr>
          <a:xfrm>
            <a:off x="4062750" y="1737300"/>
            <a:ext cx="885599" cy="84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3600"/>
              <a:t>P</a:t>
            </a:r>
            <a:r>
              <a:rPr b="1" baseline="30000" lang="en" sz="3600"/>
              <a:t>T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 txBox="1"/>
          <p:nvPr>
            <p:ph type="title"/>
          </p:nvPr>
        </p:nvSpPr>
        <p:spPr>
          <a:xfrm>
            <a:off x="457200" y="274637"/>
            <a:ext cx="8229600" cy="1143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Matrix Factorization</a:t>
            </a:r>
          </a:p>
        </p:txBody>
      </p:sp>
      <p:sp>
        <p:nvSpPr>
          <p:cNvPr id="282" name="Shape 282"/>
          <p:cNvSpPr txBox="1"/>
          <p:nvPr>
            <p:ph idx="12" type="sldNum"/>
          </p:nvPr>
        </p:nvSpPr>
        <p:spPr>
          <a:xfrm>
            <a:off x="8556791" y="6333134"/>
            <a:ext cx="548700" cy="524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283" name="Shape 283"/>
          <p:cNvPicPr preferRelativeResize="0"/>
          <p:nvPr/>
        </p:nvPicPr>
        <p:blipFill rotWithShape="1">
          <a:blip r:embed="rId3">
            <a:alphaModFix/>
          </a:blip>
          <a:srcRect b="4368" l="4283" r="3592" t="2496"/>
          <a:stretch/>
        </p:blipFill>
        <p:spPr>
          <a:xfrm>
            <a:off x="240425" y="2587500"/>
            <a:ext cx="2243512" cy="23952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Shape 284"/>
          <p:cNvPicPr preferRelativeResize="0"/>
          <p:nvPr/>
        </p:nvPicPr>
        <p:blipFill rotWithShape="1">
          <a:blip r:embed="rId4">
            <a:alphaModFix/>
          </a:blip>
          <a:srcRect b="4861" l="4000" r="5698" t="2002"/>
          <a:stretch/>
        </p:blipFill>
        <p:spPr>
          <a:xfrm>
            <a:off x="3778325" y="2587500"/>
            <a:ext cx="4380025" cy="3252625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Shape 285"/>
          <p:cNvSpPr txBox="1"/>
          <p:nvPr/>
        </p:nvSpPr>
        <p:spPr>
          <a:xfrm>
            <a:off x="1293300" y="1737300"/>
            <a:ext cx="885600" cy="84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3600"/>
              <a:t>R</a:t>
            </a:r>
          </a:p>
        </p:txBody>
      </p:sp>
      <p:sp>
        <p:nvSpPr>
          <p:cNvPr id="286" name="Shape 286"/>
          <p:cNvSpPr txBox="1"/>
          <p:nvPr/>
        </p:nvSpPr>
        <p:spPr>
          <a:xfrm>
            <a:off x="6403025" y="1737300"/>
            <a:ext cx="885600" cy="84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3600"/>
              <a:t>Q</a:t>
            </a:r>
          </a:p>
        </p:txBody>
      </p:sp>
      <p:sp>
        <p:nvSpPr>
          <p:cNvPr id="287" name="Shape 287"/>
          <p:cNvSpPr txBox="1"/>
          <p:nvPr/>
        </p:nvSpPr>
        <p:spPr>
          <a:xfrm>
            <a:off x="4062750" y="1737300"/>
            <a:ext cx="885600" cy="84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3600"/>
              <a:t>P</a:t>
            </a:r>
            <a:r>
              <a:rPr b="1" baseline="30000" lang="en" sz="3600"/>
              <a:t>T</a:t>
            </a:r>
          </a:p>
        </p:txBody>
      </p:sp>
      <p:sp>
        <p:nvSpPr>
          <p:cNvPr id="288" name="Shape 288"/>
          <p:cNvSpPr txBox="1"/>
          <p:nvPr/>
        </p:nvSpPr>
        <p:spPr>
          <a:xfrm>
            <a:off x="2678012" y="1900037"/>
            <a:ext cx="885600" cy="5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/>
              <a:t>=</a:t>
            </a:r>
          </a:p>
        </p:txBody>
      </p:sp>
      <p:sp>
        <p:nvSpPr>
          <p:cNvPr id="289" name="Shape 289"/>
          <p:cNvSpPr txBox="1"/>
          <p:nvPr/>
        </p:nvSpPr>
        <p:spPr>
          <a:xfrm>
            <a:off x="5338412" y="1900037"/>
            <a:ext cx="885600" cy="5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X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 txBox="1"/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is k? What does each of the k dimensions mean?</a:t>
            </a:r>
          </a:p>
        </p:txBody>
      </p:sp>
      <p:sp>
        <p:nvSpPr>
          <p:cNvPr id="295" name="Shape 295"/>
          <p:cNvSpPr txBox="1"/>
          <p:nvPr>
            <p:ph idx="12" type="sldNum"/>
          </p:nvPr>
        </p:nvSpPr>
        <p:spPr>
          <a:xfrm>
            <a:off x="8556791" y="6333134"/>
            <a:ext cx="548699" cy="5243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ecision" id="60" name="Shape 60"/>
          <p:cNvPicPr preferRelativeResize="0"/>
          <p:nvPr/>
        </p:nvPicPr>
        <p:blipFill rotWithShape="1">
          <a:blip r:embed="rId3">
            <a:alphaModFix/>
          </a:blip>
          <a:srcRect b="54441" l="0" r="0" t="0"/>
          <a:stretch/>
        </p:blipFill>
        <p:spPr>
          <a:xfrm>
            <a:off x="3505200" y="2770200"/>
            <a:ext cx="5562600" cy="324960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Shape 61"/>
          <p:cNvSpPr txBox="1"/>
          <p:nvPr/>
        </p:nvSpPr>
        <p:spPr>
          <a:xfrm rot="-5400000">
            <a:off x="-1039150" y="3518550"/>
            <a:ext cx="24117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 examples</a:t>
            </a:r>
          </a:p>
        </p:txBody>
      </p:sp>
      <p:sp>
        <p:nvSpPr>
          <p:cNvPr id="62" name="Shape 62"/>
          <p:cNvSpPr txBox="1"/>
          <p:nvPr/>
        </p:nvSpPr>
        <p:spPr>
          <a:xfrm>
            <a:off x="2286000" y="1905000"/>
            <a:ext cx="1143000" cy="914400"/>
          </a:xfrm>
          <a:prstGeom prst="rect">
            <a:avLst/>
          </a:prstGeom>
          <a:solidFill>
            <a:srgbClr val="4D9F37"/>
          </a:solidFill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Shape 63"/>
          <p:cNvSpPr txBox="1"/>
          <p:nvPr/>
        </p:nvSpPr>
        <p:spPr>
          <a:xfrm>
            <a:off x="2286000" y="3200400"/>
            <a:ext cx="1143000" cy="914400"/>
          </a:xfrm>
          <a:prstGeom prst="rect">
            <a:avLst/>
          </a:prstGeom>
          <a:solidFill>
            <a:srgbClr val="4D9F37"/>
          </a:solidFill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4" name="Shape 64"/>
          <p:cNvCxnSpPr/>
          <p:nvPr/>
        </p:nvCxnSpPr>
        <p:spPr>
          <a:xfrm>
            <a:off x="1600200" y="3429000"/>
            <a:ext cx="657300" cy="381300"/>
          </a:xfrm>
          <a:prstGeom prst="bentConnector3">
            <a:avLst>
              <a:gd fmla="val 50000" name="adj1"/>
            </a:avLst>
          </a:prstGeom>
          <a:noFill/>
          <a:ln cap="flat" cmpd="sng" w="38100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65" name="Shape 65"/>
          <p:cNvSpPr txBox="1"/>
          <p:nvPr/>
        </p:nvSpPr>
        <p:spPr>
          <a:xfrm>
            <a:off x="2286000" y="5181600"/>
            <a:ext cx="1143000" cy="914400"/>
          </a:xfrm>
          <a:prstGeom prst="rect">
            <a:avLst/>
          </a:prstGeom>
          <a:solidFill>
            <a:srgbClr val="4D9F37"/>
          </a:solidFill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Shape 66"/>
          <p:cNvSpPr txBox="1"/>
          <p:nvPr/>
        </p:nvSpPr>
        <p:spPr>
          <a:xfrm rot="-5400000">
            <a:off x="2371950" y="4334050"/>
            <a:ext cx="774300" cy="4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1" i="0" lang="en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....…</a:t>
            </a:r>
          </a:p>
        </p:txBody>
      </p:sp>
      <p:cxnSp>
        <p:nvCxnSpPr>
          <p:cNvPr id="67" name="Shape 67"/>
          <p:cNvCxnSpPr/>
          <p:nvPr/>
        </p:nvCxnSpPr>
        <p:spPr>
          <a:xfrm flipH="1" rot="-5400000">
            <a:off x="747600" y="4129200"/>
            <a:ext cx="2362500" cy="657300"/>
          </a:xfrm>
          <a:prstGeom prst="bentConnector3">
            <a:avLst>
              <a:gd fmla="val 99153" name="adj1"/>
            </a:avLst>
          </a:prstGeom>
          <a:noFill/>
          <a:ln cap="flat" cmpd="sng" w="38100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68" name="Shape 68"/>
          <p:cNvCxnSpPr/>
          <p:nvPr/>
        </p:nvCxnSpPr>
        <p:spPr>
          <a:xfrm>
            <a:off x="3505200" y="2286000"/>
            <a:ext cx="990600" cy="15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69" name="Shape 69"/>
          <p:cNvSpPr txBox="1"/>
          <p:nvPr/>
        </p:nvSpPr>
        <p:spPr>
          <a:xfrm>
            <a:off x="457200" y="2895600"/>
            <a:ext cx="1143000" cy="914400"/>
          </a:xfrm>
          <a:prstGeom prst="rect">
            <a:avLst/>
          </a:prstGeom>
          <a:solidFill>
            <a:srgbClr val="ECAB28"/>
          </a:solidFill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0" name="Shape 70"/>
          <p:cNvCxnSpPr/>
          <p:nvPr/>
        </p:nvCxnSpPr>
        <p:spPr>
          <a:xfrm flipH="1" rot="10800000">
            <a:off x="1600200" y="2514600"/>
            <a:ext cx="657300" cy="609600"/>
          </a:xfrm>
          <a:prstGeom prst="bentConnector3">
            <a:avLst>
              <a:gd fmla="val 50000" name="adj1"/>
            </a:avLst>
          </a:prstGeom>
          <a:noFill/>
          <a:ln cap="flat" cmpd="sng" w="38100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71" name="Shape 71"/>
          <p:cNvSpPr txBox="1"/>
          <p:nvPr/>
        </p:nvSpPr>
        <p:spPr>
          <a:xfrm>
            <a:off x="254000" y="2286000"/>
            <a:ext cx="15447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 features</a:t>
            </a:r>
          </a:p>
        </p:txBody>
      </p:sp>
      <p:sp>
        <p:nvSpPr>
          <p:cNvPr id="72" name="Shape 72"/>
          <p:cNvSpPr txBox="1"/>
          <p:nvPr>
            <p:ph type="title"/>
          </p:nvPr>
        </p:nvSpPr>
        <p:spPr>
          <a:xfrm>
            <a:off x="457200" y="274637"/>
            <a:ext cx="8229600" cy="1143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Clarification! </a:t>
            </a:r>
            <a:r>
              <a:rPr lang="en"/>
              <a:t>Construct Trees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Use random subset of features</a:t>
            </a:r>
          </a:p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8556791" y="6333134"/>
            <a:ext cx="548700" cy="524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74" name="Shape 74"/>
          <p:cNvSpPr txBox="1"/>
          <p:nvPr/>
        </p:nvSpPr>
        <p:spPr>
          <a:xfrm>
            <a:off x="4193412" y="1704900"/>
            <a:ext cx="4490999" cy="5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0" i="0" lang="en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At each node in choosing the split feature</a:t>
            </a:r>
          </a:p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0" i="0" lang="en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choose only among </a:t>
            </a:r>
            <a:r>
              <a:rPr b="0" i="1" lang="en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r>
              <a:rPr b="0" i="0" lang="en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&lt;</a:t>
            </a:r>
            <a:r>
              <a:rPr b="0" i="1" lang="en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r>
              <a:rPr b="0" i="0" lang="en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features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/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Get User's Rating of an Item</a:t>
            </a:r>
          </a:p>
        </p:txBody>
      </p:sp>
      <p:sp>
        <p:nvSpPr>
          <p:cNvPr id="301" name="Shape 301"/>
          <p:cNvSpPr txBox="1"/>
          <p:nvPr>
            <p:ph idx="12" type="sldNum"/>
          </p:nvPr>
        </p:nvSpPr>
        <p:spPr>
          <a:xfrm>
            <a:off x="8556791" y="6333134"/>
            <a:ext cx="548699" cy="5243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302" name="Shape 302"/>
          <p:cNvPicPr preferRelativeResize="0"/>
          <p:nvPr/>
        </p:nvPicPr>
        <p:blipFill rotWithShape="1">
          <a:blip r:embed="rId3">
            <a:alphaModFix/>
          </a:blip>
          <a:srcRect b="7696" l="3828" r="5460" t="1435"/>
          <a:stretch/>
        </p:blipFill>
        <p:spPr>
          <a:xfrm>
            <a:off x="4158100" y="1820400"/>
            <a:ext cx="3396524" cy="2585962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Shape 303"/>
          <p:cNvPicPr preferRelativeResize="0"/>
          <p:nvPr/>
        </p:nvPicPr>
        <p:blipFill rotWithShape="1">
          <a:blip r:embed="rId4">
            <a:alphaModFix/>
          </a:blip>
          <a:srcRect b="4368" l="4283" r="3592" t="2496"/>
          <a:stretch/>
        </p:blipFill>
        <p:spPr>
          <a:xfrm>
            <a:off x="228975" y="1820400"/>
            <a:ext cx="2387776" cy="2549231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Shape 304"/>
          <p:cNvSpPr/>
          <p:nvPr/>
        </p:nvSpPr>
        <p:spPr>
          <a:xfrm>
            <a:off x="1125945" y="3663700"/>
            <a:ext cx="80099" cy="12599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5" name="Shape 305"/>
          <p:cNvSpPr/>
          <p:nvPr/>
        </p:nvSpPr>
        <p:spPr>
          <a:xfrm rot="8487836">
            <a:off x="1089065" y="2919330"/>
            <a:ext cx="1648777" cy="458168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\hat{r}_{ij} = p_i^T q_j = \sum_{k=1}^k{p_{ik}q_{kj}}" id="306" name="Shape 306" title="\hat{r}_{ij} = p_i^T q_j = \sum_{k=1}^k{p_{ik}q_{kj}}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10525" y="5560625"/>
            <a:ext cx="4750875" cy="57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 txBox="1"/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Get Similarity of two items?</a:t>
            </a:r>
          </a:p>
        </p:txBody>
      </p:sp>
      <p:sp>
        <p:nvSpPr>
          <p:cNvPr id="312" name="Shape 312"/>
          <p:cNvSpPr txBox="1"/>
          <p:nvPr>
            <p:ph idx="12" type="sldNum"/>
          </p:nvPr>
        </p:nvSpPr>
        <p:spPr>
          <a:xfrm>
            <a:off x="8556791" y="6333134"/>
            <a:ext cx="548699" cy="5243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313" name="Shape 313"/>
          <p:cNvPicPr preferRelativeResize="0"/>
          <p:nvPr/>
        </p:nvPicPr>
        <p:blipFill rotWithShape="1">
          <a:blip r:embed="rId3">
            <a:alphaModFix/>
          </a:blip>
          <a:srcRect b="6708" l="2995" r="3963" t="2026"/>
          <a:stretch/>
        </p:blipFill>
        <p:spPr>
          <a:xfrm>
            <a:off x="2278375" y="1740275"/>
            <a:ext cx="4525237" cy="34003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 txBox="1"/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How to factorize the matrix?</a:t>
            </a:r>
          </a:p>
        </p:txBody>
      </p:sp>
      <p:sp>
        <p:nvSpPr>
          <p:cNvPr id="319" name="Shape 319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Error Minimization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Least Square Problem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How to minimize the square error?</a:t>
            </a:r>
          </a:p>
        </p:txBody>
      </p:sp>
      <p:sp>
        <p:nvSpPr>
          <p:cNvPr id="320" name="Shape 320"/>
          <p:cNvSpPr txBox="1"/>
          <p:nvPr>
            <p:ph idx="12" type="sldNum"/>
          </p:nvPr>
        </p:nvSpPr>
        <p:spPr>
          <a:xfrm>
            <a:off x="8556791" y="6333134"/>
            <a:ext cx="548699" cy="5243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321" name="Shape 3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7700" y="2309300"/>
            <a:ext cx="4307681" cy="62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 txBox="1"/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Gradient Descent </a:t>
            </a:r>
          </a:p>
        </p:txBody>
      </p:sp>
      <p:sp>
        <p:nvSpPr>
          <p:cNvPr id="327" name="Shape 327"/>
          <p:cNvSpPr txBox="1"/>
          <p:nvPr>
            <p:ph idx="12" type="sldNum"/>
          </p:nvPr>
        </p:nvSpPr>
        <p:spPr>
          <a:xfrm>
            <a:off x="8556791" y="6333134"/>
            <a:ext cx="548699" cy="5243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328" name="Shape 3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6737" y="1840608"/>
            <a:ext cx="6030525" cy="4400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 txBox="1"/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Problem with GD?</a:t>
            </a:r>
          </a:p>
        </p:txBody>
      </p:sp>
      <p:sp>
        <p:nvSpPr>
          <p:cNvPr id="334" name="Shape 334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 each iteration, need to calculate error, i.e. loop through all available data points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What if I have 10B data points?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SGD - Use part of the points to calculate error</a:t>
            </a:r>
          </a:p>
        </p:txBody>
      </p:sp>
      <p:sp>
        <p:nvSpPr>
          <p:cNvPr id="335" name="Shape 335"/>
          <p:cNvSpPr txBox="1"/>
          <p:nvPr>
            <p:ph idx="12" type="sldNum"/>
          </p:nvPr>
        </p:nvSpPr>
        <p:spPr>
          <a:xfrm>
            <a:off x="8556791" y="6333134"/>
            <a:ext cx="548699" cy="5243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 txBox="1"/>
          <p:nvPr>
            <p:ph type="title"/>
          </p:nvPr>
        </p:nvSpPr>
        <p:spPr>
          <a:xfrm>
            <a:off x="327200" y="457187"/>
            <a:ext cx="8229600" cy="11432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Alternating Least Square</a:t>
            </a:r>
          </a:p>
        </p:txBody>
      </p:sp>
      <p:sp>
        <p:nvSpPr>
          <p:cNvPr id="341" name="Shape 341"/>
          <p:cNvSpPr txBox="1"/>
          <p:nvPr>
            <p:ph idx="12" type="sldNum"/>
          </p:nvPr>
        </p:nvSpPr>
        <p:spPr>
          <a:xfrm>
            <a:off x="8556791" y="6333134"/>
            <a:ext cx="548699" cy="5243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342" name="Shape 342"/>
          <p:cNvSpPr txBox="1"/>
          <p:nvPr/>
        </p:nvSpPr>
        <p:spPr>
          <a:xfrm>
            <a:off x="267200" y="1870225"/>
            <a:ext cx="7328699" cy="402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800"/>
              <a:t>Error to Minimize (With Regulation)</a:t>
            </a:r>
          </a:p>
        </p:txBody>
      </p:sp>
      <p:pic>
        <p:nvPicPr>
          <p:cNvPr id="343" name="Shape 3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8375" y="2478625"/>
            <a:ext cx="4307681" cy="62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" name="Shape 344"/>
          <p:cNvPicPr preferRelativeResize="0"/>
          <p:nvPr/>
        </p:nvPicPr>
        <p:blipFill rotWithShape="1">
          <a:blip r:embed="rId4">
            <a:alphaModFix/>
          </a:blip>
          <a:srcRect b="4368" l="4283" r="3592" t="2496"/>
          <a:stretch/>
        </p:blipFill>
        <p:spPr>
          <a:xfrm>
            <a:off x="240425" y="3120900"/>
            <a:ext cx="2243512" cy="2395219"/>
          </a:xfrm>
          <a:prstGeom prst="rect">
            <a:avLst/>
          </a:prstGeom>
          <a:noFill/>
          <a:ln>
            <a:noFill/>
          </a:ln>
        </p:spPr>
      </p:pic>
      <p:pic>
        <p:nvPicPr>
          <p:cNvPr id="345" name="Shape 345"/>
          <p:cNvPicPr preferRelativeResize="0"/>
          <p:nvPr/>
        </p:nvPicPr>
        <p:blipFill rotWithShape="1">
          <a:blip r:embed="rId5">
            <a:alphaModFix/>
          </a:blip>
          <a:srcRect b="4861" l="4000" r="5698" t="2002"/>
          <a:stretch/>
        </p:blipFill>
        <p:spPr>
          <a:xfrm>
            <a:off x="3778325" y="3120900"/>
            <a:ext cx="4380025" cy="325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 txBox="1"/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How do I know if my model is working?</a:t>
            </a:r>
          </a:p>
        </p:txBody>
      </p:sp>
      <p:sp>
        <p:nvSpPr>
          <p:cNvPr id="351" name="Shape 351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Mean Square Error (MSE)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Root MSE (RMSE)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2" name="Shape 352"/>
          <p:cNvSpPr txBox="1"/>
          <p:nvPr>
            <p:ph idx="12" type="sldNum"/>
          </p:nvPr>
        </p:nvSpPr>
        <p:spPr>
          <a:xfrm>
            <a:off x="8556791" y="6333134"/>
            <a:ext cx="548699" cy="5243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Shape 357"/>
          <p:cNvSpPr txBox="1"/>
          <p:nvPr>
            <p:ph type="title"/>
          </p:nvPr>
        </p:nvSpPr>
        <p:spPr>
          <a:xfrm>
            <a:off x="457200" y="274637"/>
            <a:ext cx="8229600" cy="1143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Get User's Rating of an Item</a:t>
            </a:r>
          </a:p>
        </p:txBody>
      </p:sp>
      <p:sp>
        <p:nvSpPr>
          <p:cNvPr id="358" name="Shape 358"/>
          <p:cNvSpPr txBox="1"/>
          <p:nvPr>
            <p:ph idx="12" type="sldNum"/>
          </p:nvPr>
        </p:nvSpPr>
        <p:spPr>
          <a:xfrm>
            <a:off x="8556791" y="6333134"/>
            <a:ext cx="548700" cy="524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359" name="Shape 359"/>
          <p:cNvPicPr preferRelativeResize="0"/>
          <p:nvPr/>
        </p:nvPicPr>
        <p:blipFill rotWithShape="1">
          <a:blip r:embed="rId3">
            <a:alphaModFix/>
          </a:blip>
          <a:srcRect b="7696" l="3828" r="5460" t="1435"/>
          <a:stretch/>
        </p:blipFill>
        <p:spPr>
          <a:xfrm>
            <a:off x="4158100" y="1820400"/>
            <a:ext cx="3396525" cy="2585962"/>
          </a:xfrm>
          <a:prstGeom prst="rect">
            <a:avLst/>
          </a:prstGeom>
          <a:noFill/>
          <a:ln>
            <a:noFill/>
          </a:ln>
        </p:spPr>
      </p:pic>
      <p:pic>
        <p:nvPicPr>
          <p:cNvPr id="360" name="Shape 360"/>
          <p:cNvPicPr preferRelativeResize="0"/>
          <p:nvPr/>
        </p:nvPicPr>
        <p:blipFill rotWithShape="1">
          <a:blip r:embed="rId4">
            <a:alphaModFix/>
          </a:blip>
          <a:srcRect b="4368" l="4283" r="3592" t="2496"/>
          <a:stretch/>
        </p:blipFill>
        <p:spPr>
          <a:xfrm>
            <a:off x="228975" y="1820400"/>
            <a:ext cx="2387776" cy="2549231"/>
          </a:xfrm>
          <a:prstGeom prst="rect">
            <a:avLst/>
          </a:prstGeom>
          <a:noFill/>
          <a:ln>
            <a:noFill/>
          </a:ln>
        </p:spPr>
      </p:pic>
      <p:sp>
        <p:nvSpPr>
          <p:cNvPr id="361" name="Shape 361"/>
          <p:cNvSpPr/>
          <p:nvPr/>
        </p:nvSpPr>
        <p:spPr>
          <a:xfrm>
            <a:off x="1125945" y="3663700"/>
            <a:ext cx="80100" cy="126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2" name="Shape 362"/>
          <p:cNvSpPr/>
          <p:nvPr/>
        </p:nvSpPr>
        <p:spPr>
          <a:xfrm rot="8487836">
            <a:off x="1089065" y="2919330"/>
            <a:ext cx="1648777" cy="458168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\hat{r}_{ij} = p_i^T q_j = \sum_{k=1}^k{p_{ik}q_{kj}}" id="363" name="Shape 363" title="\hat{r}_{ij} = p_i^T q_j = \sum_{k=1}^k{p_{ik}q_{kj}}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10525" y="5560625"/>
            <a:ext cx="4750875" cy="57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 txBox="1"/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Summary</a:t>
            </a:r>
          </a:p>
        </p:txBody>
      </p:sp>
      <p:sp>
        <p:nvSpPr>
          <p:cNvPr id="369" name="Shape 369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User Based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Item Based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Matrix Factorization/ALS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0" name="Shape 370"/>
          <p:cNvSpPr txBox="1"/>
          <p:nvPr>
            <p:ph idx="12" type="sldNum"/>
          </p:nvPr>
        </p:nvSpPr>
        <p:spPr>
          <a:xfrm>
            <a:off x="8556791" y="6333134"/>
            <a:ext cx="548699" cy="5243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Shape 375"/>
          <p:cNvSpPr txBox="1"/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Hands-on MovieLens Dataset 100K</a:t>
            </a:r>
          </a:p>
        </p:txBody>
      </p:sp>
      <p:sp>
        <p:nvSpPr>
          <p:cNvPr id="376" name="Shape 376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7" name="Shape 377"/>
          <p:cNvSpPr txBox="1"/>
          <p:nvPr>
            <p:ph idx="12" type="sldNum"/>
          </p:nvPr>
        </p:nvSpPr>
        <p:spPr>
          <a:xfrm>
            <a:off x="8556791" y="6333134"/>
            <a:ext cx="548699" cy="5243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idx="1" type="body"/>
          </p:nvPr>
        </p:nvSpPr>
        <p:spPr>
          <a:xfrm>
            <a:off x="457200" y="5875079"/>
            <a:ext cx="8229600" cy="69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How Well is My Model Doing?</a:t>
            </a:r>
          </a:p>
        </p:txBody>
      </p:sp>
      <p:sp>
        <p:nvSpPr>
          <p:cNvPr id="80" name="Shape 80"/>
          <p:cNvSpPr txBox="1"/>
          <p:nvPr>
            <p:ph idx="12" type="sldNum"/>
          </p:nvPr>
        </p:nvSpPr>
        <p:spPr>
          <a:xfrm>
            <a:off x="8556791" y="6333134"/>
            <a:ext cx="548700" cy="524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idx="12" type="sldNum"/>
          </p:nvPr>
        </p:nvSpPr>
        <p:spPr>
          <a:xfrm>
            <a:off x="8556791" y="6333134"/>
            <a:ext cx="548700" cy="524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86" name="Shape 86"/>
          <p:cNvSpPr txBox="1"/>
          <p:nvPr>
            <p:ph type="title"/>
          </p:nvPr>
        </p:nvSpPr>
        <p:spPr>
          <a:xfrm>
            <a:off x="457200" y="274637"/>
            <a:ext cx="8229600" cy="1143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Accuracy</a:t>
            </a:r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Accuracy = True Predictions/All Predictions</a:t>
            </a:r>
          </a:p>
        </p:txBody>
      </p:sp>
      <p:pic>
        <p:nvPicPr>
          <p:cNvPr id="88" name="Shape 88"/>
          <p:cNvPicPr preferRelativeResize="0"/>
          <p:nvPr/>
        </p:nvPicPr>
        <p:blipFill rotWithShape="1">
          <a:blip r:embed="rId3">
            <a:alphaModFix/>
          </a:blip>
          <a:srcRect b="0" l="0" r="52689" t="0"/>
          <a:stretch/>
        </p:blipFill>
        <p:spPr>
          <a:xfrm>
            <a:off x="2325549" y="2387875"/>
            <a:ext cx="4022150" cy="4180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457200" y="274637"/>
            <a:ext cx="8229600" cy="1143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4" name="Shape 94"/>
          <p:cNvSpPr txBox="1"/>
          <p:nvPr>
            <p:ph idx="12" type="sldNum"/>
          </p:nvPr>
        </p:nvSpPr>
        <p:spPr>
          <a:xfrm>
            <a:off x="8556791" y="6333134"/>
            <a:ext cx="548700" cy="524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graphicFrame>
        <p:nvGraphicFramePr>
          <p:cNvPr id="95" name="Shape 95"/>
          <p:cNvGraphicFramePr/>
          <p:nvPr/>
        </p:nvGraphicFramePr>
        <p:xfrm>
          <a:off x="457200" y="2304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{FCBF203B-6561-4BAA-B31F-6BA45EA689CD}</a:tableStyleId>
              </a:tblPr>
              <a:tblGrid>
                <a:gridCol w="2093400"/>
                <a:gridCol w="2093400"/>
                <a:gridCol w="14433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Correct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Not Correct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Selected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tp=0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fp=0</a:t>
                      </a:r>
                    </a:p>
                  </a:txBody>
                  <a:tcPr marT="91425" marB="91425" marR="91425" marL="91425"/>
                </a:tc>
              </a:tr>
              <a:tr h="1973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Not Selected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fn=10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tn=99990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96" name="Shape 96"/>
          <p:cNvGraphicFramePr/>
          <p:nvPr/>
        </p:nvGraphicFramePr>
        <p:xfrm>
          <a:off x="457200" y="4369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{FCBF203B-6561-4BAA-B31F-6BA45EA689CD}</a:tableStyleId>
              </a:tblPr>
              <a:tblGrid>
                <a:gridCol w="2093400"/>
                <a:gridCol w="2093400"/>
                <a:gridCol w="14433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Correct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Not Correct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Selected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tp=8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fp=30</a:t>
                      </a:r>
                    </a:p>
                  </a:txBody>
                  <a:tcPr marT="91425" marB="91425" marR="91425" marL="91425"/>
                </a:tc>
              </a:tr>
              <a:tr h="1973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Not Selected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fn=2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tn=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99960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457200" y="274637"/>
            <a:ext cx="8229600" cy="1143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2" name="Shape 102"/>
          <p:cNvSpPr txBox="1"/>
          <p:nvPr>
            <p:ph idx="12" type="sldNum"/>
          </p:nvPr>
        </p:nvSpPr>
        <p:spPr>
          <a:xfrm>
            <a:off x="8556791" y="6333134"/>
            <a:ext cx="548700" cy="524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103" name="Shape 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730392"/>
            <a:ext cx="9144001" cy="139721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04" name="Shape 104"/>
          <p:cNvPicPr preferRelativeResize="0"/>
          <p:nvPr/>
        </p:nvPicPr>
        <p:blipFill rotWithShape="1">
          <a:blip r:embed="rId4">
            <a:alphaModFix/>
          </a:blip>
          <a:srcRect b="27379" l="0" r="0" t="61652"/>
          <a:stretch/>
        </p:blipFill>
        <p:spPr>
          <a:xfrm>
            <a:off x="450725" y="4981719"/>
            <a:ext cx="6957075" cy="524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05" name="Shape 105"/>
          <p:cNvPicPr preferRelativeResize="0"/>
          <p:nvPr/>
        </p:nvPicPr>
        <p:blipFill rotWithShape="1">
          <a:blip r:embed="rId4">
            <a:alphaModFix/>
          </a:blip>
          <a:srcRect b="49596" l="0" r="0" t="34087"/>
          <a:stretch/>
        </p:blipFill>
        <p:spPr>
          <a:xfrm>
            <a:off x="457200" y="4155650"/>
            <a:ext cx="6957075" cy="780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457200" y="274637"/>
            <a:ext cx="8229600" cy="1143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 Score</a:t>
            </a:r>
          </a:p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2" name="Shape 112"/>
          <p:cNvSpPr txBox="1"/>
          <p:nvPr>
            <p:ph idx="12" type="sldNum"/>
          </p:nvPr>
        </p:nvSpPr>
        <p:spPr>
          <a:xfrm>
            <a:off x="8556791" y="6333134"/>
            <a:ext cx="548700" cy="524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113" name="Shape 1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389873"/>
            <a:ext cx="9144000" cy="37526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457200" y="274637"/>
            <a:ext cx="8229600" cy="1143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9" name="Shape 119"/>
          <p:cNvSpPr txBox="1"/>
          <p:nvPr>
            <p:ph idx="12" type="sldNum"/>
          </p:nvPr>
        </p:nvSpPr>
        <p:spPr>
          <a:xfrm>
            <a:off x="8556791" y="6333134"/>
            <a:ext cx="548700" cy="524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120" name="Shape 120"/>
          <p:cNvPicPr preferRelativeResize="0"/>
          <p:nvPr/>
        </p:nvPicPr>
        <p:blipFill rotWithShape="1">
          <a:blip r:embed="rId3">
            <a:alphaModFix/>
          </a:blip>
          <a:srcRect b="0" l="0" r="52689" t="0"/>
          <a:stretch/>
        </p:blipFill>
        <p:spPr>
          <a:xfrm>
            <a:off x="4056600" y="1768600"/>
            <a:ext cx="4630199" cy="48119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21" name="Shape 121"/>
          <p:cNvPicPr preferRelativeResize="0"/>
          <p:nvPr/>
        </p:nvPicPr>
        <p:blipFill rotWithShape="1">
          <a:blip r:embed="rId4">
            <a:alphaModFix/>
          </a:blip>
          <a:srcRect b="9796" l="0" r="0" t="0"/>
          <a:stretch/>
        </p:blipFill>
        <p:spPr>
          <a:xfrm>
            <a:off x="298325" y="2784850"/>
            <a:ext cx="3871200" cy="239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iz">
  <a:themeElements>
    <a:clrScheme name="Custom 233">
      <a:dk1>
        <a:srgbClr val="000000"/>
      </a:dk1>
      <a:lt1>
        <a:srgbClr val="FFFFFF"/>
      </a:lt1>
      <a:dk2>
        <a:srgbClr val="2388DB"/>
      </a:dk2>
      <a:lt2>
        <a:srgbClr val="BBD7F8"/>
      </a:lt2>
      <a:accent1>
        <a:srgbClr val="80B606"/>
      </a:accent1>
      <a:accent2>
        <a:srgbClr val="E29F1D"/>
      </a:accent2>
      <a:accent3>
        <a:srgbClr val="1D6FB2"/>
      </a:accent3>
      <a:accent4>
        <a:srgbClr val="3FAC98"/>
      </a:accent4>
      <a:accent5>
        <a:srgbClr val="5B57BB"/>
      </a:accent5>
      <a:accent6>
        <a:srgbClr val="D1505E"/>
      </a:accent6>
      <a:hlink>
        <a:srgbClr val="185DA2"/>
      </a:hlink>
      <a:folHlink>
        <a:srgbClr val="00487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