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715000" cx="9144000"/>
  <p:notesSz cx="6858000" cy="91440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BF96EDB-C384-4029-A940-40688CE1052B}">
  <a:tblStyle styleId="{ABF96EDB-C384-4029-A940-40688CE1052B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96" name="Shape 196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08" name="Shape 208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21" name="Shape 221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33" name="Shape 233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45" name="Shape 245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62" name="Shape 262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82" name="Shape 282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92" name="Shape 292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308" name="Shape 308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332" name="Shape 332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365" name="Shape 365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386" name="Shape 386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408" name="Shape 408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g(x; mk, ) indicates the k’th Gaussian distribution, and m and sigma indicate all k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: .. this gives a soft assignment to each data point,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it gives the probability of that point coming from each distribution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נחשב את ההסתברות שההתפלגות K היא זאת ש"אחראית" לנקודה 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compute the probability that point n is generated by distribution k, and then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this by the probability of all distributions generating it. We can think of this as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softly assigning a point to each distribution, with these probabilities.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recompute the parameters of all these distributions, using these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assignments.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480687" y="768350"/>
            <a:ext cx="6137999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960119" y="1143000"/>
            <a:ext cx="493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probability that it belongs = minimum distance to center, so it belongs there…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685977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685977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37" name="Shape 137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49" name="Shape 149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58" name="Shape 158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463915" y="686474"/>
            <a:ext cx="5930400" cy="342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3959" y="4344362"/>
            <a:ext cx="54900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75" name="Shape 175"/>
          <p:cNvSpPr txBox="1"/>
          <p:nvPr/>
        </p:nvSpPr>
        <p:spPr>
          <a:xfrm>
            <a:off x="3884461" y="8685889"/>
            <a:ext cx="2971799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9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88511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2075312"/>
            <a:ext cx="7772400" cy="1832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030029"/>
            <a:ext cx="7772400" cy="86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, Content, and 2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28600" y="63500"/>
            <a:ext cx="853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28600" y="635000"/>
            <a:ext cx="42099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91050" y="635000"/>
            <a:ext cx="42117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4591050" y="3079750"/>
            <a:ext cx="42117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39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0" y="388511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type="ctrTitle"/>
          </p:nvPr>
        </p:nvSpPr>
        <p:spPr>
          <a:xfrm>
            <a:off x="685800" y="2075312"/>
            <a:ext cx="7772400" cy="1832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4030029"/>
            <a:ext cx="7772400" cy="86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12777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0" y="125319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0" y="125319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92273" y="1333500"/>
            <a:ext cx="3994500" cy="413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12777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0" y="125319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93" name="Shape 93"/>
          <p:cNvSpPr/>
          <p:nvPr/>
        </p:nvSpPr>
        <p:spPr>
          <a:xfrm>
            <a:off x="4273" y="0"/>
            <a:ext cx="9144000" cy="4896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0" y="487152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52400" y="0"/>
            <a:ext cx="88392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b="1" sz="4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1333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–"/>
              <a:defRPr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14300" lvl="3" marL="1600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–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14300" lvl="5" marL="2514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14300" lvl="6" marL="2971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14300" lvl="7" marL="3429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mic Sans MS"/>
              <a:buChar char="•"/>
              <a:defRPr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2777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25319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25319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333500"/>
            <a:ext cx="3994500" cy="413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2777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25319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3" y="0"/>
            <a:ext cx="9144000" cy="4896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87152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471" y="229175"/>
            <a:ext cx="8229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800100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193800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600200" rtl="0" algn="ctr">
              <a:spcBef>
                <a:spcPts val="0"/>
              </a:spcBef>
              <a:spcAft>
                <a:spcPts val="0"/>
              </a:spcAft>
              <a:defRPr b="1"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471" y="1333061"/>
            <a:ext cx="82290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•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36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–"/>
              <a:defRPr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70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•"/>
              <a:defRPr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7000" lvl="3" marL="15875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–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39700" lvl="4" marL="20447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»"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2400" lvl="5" marL="24511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»"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39700" lvl="6" marL="284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»"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39700" lvl="7" marL="32385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»"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39700" lvl="8" marL="3644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Char char="»"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471" y="5203861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28600" y="63500"/>
            <a:ext cx="853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28600" y="635000"/>
            <a:ext cx="42099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91050" y="635000"/>
            <a:ext cx="42117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://en.wikipedia.org/wiki/Voronoi_diagra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gif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Relationship Id="rId4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685800" y="2075312"/>
            <a:ext cx="77724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Hands-on Machine Learning with Spark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685800" y="4347529"/>
            <a:ext cx="7772400" cy="86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Yushu Yao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Compute new centroids of the current partition </a:t>
            </a:r>
          </a:p>
          <a:p>
            <a:pPr indent="-39370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10" y="1706223"/>
            <a:ext cx="3258000" cy="3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767477" y="1780637"/>
            <a:ext cx="42462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Knowing the members of each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cluster, now we compute the new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centroid of each group based 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new memberships.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114" y="3099279"/>
            <a:ext cx="3714000" cy="26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Example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Renew membership based on new centroids </a:t>
            </a:r>
          </a:p>
          <a:p>
            <a:pPr indent="-39370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962954" y="1936599"/>
            <a:ext cx="3638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the distance of all objects to the new centroids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10" y="1801029"/>
            <a:ext cx="3373500" cy="33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954" y="2685322"/>
            <a:ext cx="3779100" cy="14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832636" y="4355549"/>
            <a:ext cx="405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 the membership to objects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Example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Repeat the first two steps until its convergence </a:t>
            </a:r>
          </a:p>
          <a:p>
            <a:pPr indent="-39370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92" y="2034335"/>
            <a:ext cx="3420600" cy="3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767477" y="1857408"/>
            <a:ext cx="42462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Knowing the members of each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cluster, now we compute the new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centroid of each group based 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new memberships.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598" y="3356075"/>
            <a:ext cx="3763199" cy="1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Repeat the first two steps until its convergence </a:t>
            </a:r>
          </a:p>
          <a:p>
            <a:pPr indent="-39370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92" y="1890630"/>
            <a:ext cx="3420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4767477" y="1775816"/>
            <a:ext cx="4246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the distance of all objects to the new centroids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636" y="2511340"/>
            <a:ext cx="3974700" cy="1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4897795" y="4067579"/>
            <a:ext cx="42462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 due to no new assignment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Membership in each cluster no longer change</a:t>
            </a: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medicine data set, use K-means with the </a:t>
            </a:r>
            <a:r>
              <a:rPr b="0" i="0" lang="en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Manhattan</a:t>
            </a: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distance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 for clustering analysis by setting </a:t>
            </a:r>
            <a:r>
              <a:rPr b="0" i="1" lang="en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=2</a:t>
            </a: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initialising seeds as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b="0" i="0" lang="en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= A and C</a:t>
            </a:r>
            <a:r>
              <a:rPr b="0" i="0" lang="en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= C</a:t>
            </a: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Answer three questions as follows:</a:t>
            </a:r>
          </a:p>
          <a:p>
            <a:pPr indent="-46355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steps are required for convergence?</a:t>
            </a:r>
          </a:p>
          <a:p>
            <a:pPr indent="-46355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memberships of two clusters after convergence?</a:t>
            </a:r>
          </a:p>
          <a:p>
            <a:pPr indent="-46355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centroids of two clusters after convergence? </a:t>
            </a:r>
          </a:p>
          <a:p>
            <a:pPr indent="-39370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1046013" y="35376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{ABF96EDB-C384-4029-A940-40688CE1052B}</a:tableStyleId>
              </a:tblPr>
              <a:tblGrid>
                <a:gridCol w="1132800"/>
                <a:gridCol w="1130050"/>
                <a:gridCol w="1132800"/>
              </a:tblGrid>
              <a:tr h="49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Medicine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Weight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pH-Index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50" name="Shape 250"/>
          <p:cNvGrpSpPr/>
          <p:nvPr/>
        </p:nvGrpSpPr>
        <p:grpSpPr>
          <a:xfrm>
            <a:off x="4702242" y="3099045"/>
            <a:ext cx="3257938" cy="2361236"/>
            <a:chOff x="5118100" y="2562225"/>
            <a:chExt cx="4733999" cy="4181400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18100" y="2562225"/>
              <a:ext cx="4733999" cy="418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 txBox="1"/>
            <p:nvPr/>
          </p:nvSpPr>
          <p:spPr>
            <a:xfrm>
              <a:off x="6413500" y="4548187"/>
              <a:ext cx="336599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023100" y="4548187"/>
              <a:ext cx="333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8147050" y="3189286"/>
              <a:ext cx="354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8851900" y="2562225"/>
              <a:ext cx="357299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5614546" y="4354349"/>
            <a:ext cx="195452" cy="172593"/>
          </a:xfrm>
          <a:custGeom>
            <a:pathLst>
              <a:path extrusionOk="0" h="228600" w="228600">
                <a:moveTo>
                  <a:pt x="0" y="87317"/>
                </a:moveTo>
                <a:lnTo>
                  <a:pt x="87318" y="87318"/>
                </a:lnTo>
                <a:lnTo>
                  <a:pt x="114300" y="0"/>
                </a:lnTo>
                <a:lnTo>
                  <a:pt x="141282" y="87318"/>
                </a:lnTo>
                <a:lnTo>
                  <a:pt x="228600" y="87317"/>
                </a:lnTo>
                <a:lnTo>
                  <a:pt x="157958" y="141282"/>
                </a:lnTo>
                <a:lnTo>
                  <a:pt x="184941" y="228599"/>
                </a:lnTo>
                <a:lnTo>
                  <a:pt x="114300" y="174634"/>
                </a:lnTo>
                <a:lnTo>
                  <a:pt x="43659" y="228599"/>
                </a:lnTo>
                <a:lnTo>
                  <a:pt x="70642" y="141282"/>
                </a:lnTo>
                <a:lnTo>
                  <a:pt x="0" y="87317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852570" y="3605627"/>
            <a:ext cx="195452" cy="172593"/>
          </a:xfrm>
          <a:custGeom>
            <a:pathLst>
              <a:path extrusionOk="0" h="228600" w="228600">
                <a:moveTo>
                  <a:pt x="0" y="87317"/>
                </a:moveTo>
                <a:lnTo>
                  <a:pt x="87318" y="87318"/>
                </a:lnTo>
                <a:lnTo>
                  <a:pt x="114300" y="0"/>
                </a:lnTo>
                <a:lnTo>
                  <a:pt x="141282" y="87318"/>
                </a:lnTo>
                <a:lnTo>
                  <a:pt x="228600" y="87317"/>
                </a:lnTo>
                <a:lnTo>
                  <a:pt x="157958" y="141282"/>
                </a:lnTo>
                <a:lnTo>
                  <a:pt x="184941" y="228599"/>
                </a:lnTo>
                <a:lnTo>
                  <a:pt x="114300" y="174634"/>
                </a:lnTo>
                <a:lnTo>
                  <a:pt x="43659" y="228599"/>
                </a:lnTo>
                <a:lnTo>
                  <a:pt x="70642" y="141282"/>
                </a:lnTo>
                <a:lnTo>
                  <a:pt x="0" y="87317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Offline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How K-means partitions?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93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ahoma"/>
              <a:buNone/>
            </a:pP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897795" y="1480553"/>
            <a:ext cx="3909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centroids are set/fixed,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partition the whole data space into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  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mutually exclusive subspaces to form a partition.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partition amounts to 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Changing positions of centroids leads to a new partitioning.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8" name="Shape 268"/>
          <p:cNvGrpSpPr/>
          <p:nvPr/>
        </p:nvGrpSpPr>
        <p:grpSpPr>
          <a:xfrm>
            <a:off x="433466" y="1753667"/>
            <a:ext cx="3991927" cy="3096767"/>
            <a:chOff x="0" y="0"/>
            <a:chExt cx="2147483647" cy="2147483647"/>
          </a:xfrm>
        </p:grpSpPr>
        <p:pic>
          <p:nvPicPr>
            <p:cNvPr id="269" name="Shape 2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17115235" cy="214748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1" name="Shape 271"/>
          <p:cNvSpPr txBox="1"/>
          <p:nvPr/>
        </p:nvSpPr>
        <p:spPr>
          <a:xfrm>
            <a:off x="5549387" y="3164072"/>
            <a:ext cx="2729999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393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Voronoi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/>
              <a:t>Voronoi Diagram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354666"/>
            <a:ext cx="3989916" cy="398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	K-means Demo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897795" y="1474855"/>
            <a:ext cx="4039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4000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User set up the number of clusters they’d like. </a:t>
            </a: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 </a:t>
            </a:r>
          </a:p>
        </p:txBody>
      </p:sp>
      <p:pic>
        <p:nvPicPr>
          <p:cNvPr descr="km-data"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55" y="1384283"/>
            <a:ext cx="4487700" cy="40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K-means Demo 	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897795" y="1511283"/>
            <a:ext cx="4104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4000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User set up the number of clusters they’d like. </a:t>
            </a: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</a:t>
            </a:r>
          </a:p>
          <a:p>
            <a:pPr indent="-40005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K cluster Center locations</a:t>
            </a: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ahoma"/>
              <a:buNone/>
            </a:pP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336653" y="1263182"/>
            <a:ext cx="4430799" cy="4031324"/>
            <a:chOff x="3048000" y="152400"/>
            <a:chExt cx="5965800" cy="6149999"/>
          </a:xfrm>
        </p:grpSpPr>
        <p:pic>
          <p:nvPicPr>
            <p:cNvPr descr="km-data" id="299" name="Shape 2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0" y="152400"/>
              <a:ext cx="5965800" cy="614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/>
            <p:nvPr/>
          </p:nvSpPr>
          <p:spPr>
            <a:xfrm>
              <a:off x="5873750" y="4867275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30937" y="4997450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862761" y="4178300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5991225" y="4371975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5646737" y="2019300"/>
              <a:ext cx="71400" cy="68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K-means Demo 	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897800" y="1333500"/>
            <a:ext cx="41049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4000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User set up the number of clusters they’d like. </a:t>
            </a: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</a:t>
            </a:r>
          </a:p>
          <a:p>
            <a:pPr indent="-40005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cluster Center locations</a:t>
            </a:r>
          </a:p>
          <a:p>
            <a:pPr indent="-40005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 point finds out which Center it’s closest to. (Thus each Center “owns” a set of data points)</a:t>
            </a: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ahoma"/>
              <a:buNone/>
            </a:pP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336823" y="1269098"/>
            <a:ext cx="4561450" cy="4146944"/>
            <a:chOff x="3048000" y="152400"/>
            <a:chExt cx="5965800" cy="6149999"/>
          </a:xfrm>
        </p:grpSpPr>
        <p:pic>
          <p:nvPicPr>
            <p:cNvPr descr="km-data" id="315" name="Shape 3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0" y="152400"/>
              <a:ext cx="5965800" cy="61499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6" name="Shape 316"/>
            <p:cNvGrpSpPr/>
            <p:nvPr/>
          </p:nvGrpSpPr>
          <p:grpSpPr>
            <a:xfrm>
              <a:off x="3886046" y="1295456"/>
              <a:ext cx="4814946" cy="4362701"/>
              <a:chOff x="3425699" y="1304925"/>
              <a:chExt cx="5169024" cy="4778425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5559425" y="5218112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39875" lIns="79750" rIns="79750" tIns="39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5943600" y="5359400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39875" lIns="79750" rIns="79750" tIns="39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6621461" y="4462462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39875" lIns="79750" rIns="79750" tIns="39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5686425" y="4675187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39875" lIns="79750" rIns="79750" tIns="39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5316537" y="2097086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39875" lIns="79750" rIns="79750" tIns="39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22" name="Shape 322"/>
              <p:cNvCxnSpPr/>
              <p:nvPr/>
            </p:nvCxnSpPr>
            <p:spPr>
              <a:xfrm flipH="1">
                <a:off x="5986524" y="1304925"/>
                <a:ext cx="2608200" cy="215729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3" name="Shape 323"/>
              <p:cNvCxnSpPr/>
              <p:nvPr/>
            </p:nvCxnSpPr>
            <p:spPr>
              <a:xfrm>
                <a:off x="5986462" y="3462337"/>
                <a:ext cx="195299" cy="13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4" name="Shape 324"/>
              <p:cNvCxnSpPr/>
              <p:nvPr/>
            </p:nvCxnSpPr>
            <p:spPr>
              <a:xfrm>
                <a:off x="6181725" y="4852987"/>
                <a:ext cx="852600" cy="60959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5" name="Shape 325"/>
              <p:cNvCxnSpPr/>
              <p:nvPr/>
            </p:nvCxnSpPr>
            <p:spPr>
              <a:xfrm flipH="1">
                <a:off x="5778525" y="4852987"/>
                <a:ext cx="403199" cy="16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6" name="Shape 326"/>
              <p:cNvCxnSpPr/>
              <p:nvPr/>
            </p:nvCxnSpPr>
            <p:spPr>
              <a:xfrm rot="10800000">
                <a:off x="3425699" y="4438749"/>
                <a:ext cx="2365500" cy="584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7" name="Shape 327"/>
              <p:cNvCxnSpPr/>
              <p:nvPr/>
            </p:nvCxnSpPr>
            <p:spPr>
              <a:xfrm flipH="1">
                <a:off x="5741998" y="5022850"/>
                <a:ext cx="49200" cy="1060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8" name="Shape 328"/>
              <p:cNvCxnSpPr/>
              <p:nvPr/>
            </p:nvCxnSpPr>
            <p:spPr>
              <a:xfrm flipH="1">
                <a:off x="3425862" y="3462337"/>
                <a:ext cx="2547900" cy="23189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2075312"/>
            <a:ext cx="77724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4030029"/>
            <a:ext cx="7772400" cy="86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K-means Demo 	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897795" y="1390189"/>
            <a:ext cx="41049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400050" lvl="0" marL="393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User set up the number of clusters they’d like. </a:t>
            </a: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</a:t>
            </a:r>
          </a:p>
          <a:p>
            <a:pPr indent="-400050" lvl="0" marL="3937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cluster centre locations</a:t>
            </a:r>
          </a:p>
          <a:p>
            <a:pPr indent="-400050" lvl="0" marL="3937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 point finds out which centre it’s closest to. (Thus each Center “owns” a set of data points)</a:t>
            </a:r>
          </a:p>
          <a:p>
            <a:pPr indent="-400050" lvl="0" marL="3937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centre finds the centroid of the points it owns</a:t>
            </a:r>
          </a:p>
          <a:p>
            <a:pPr indent="-400050" lvl="0" marL="3937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ahoma"/>
              <a:buNone/>
            </a:pP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336586" y="1269104"/>
            <a:ext cx="4495826" cy="4204754"/>
            <a:chOff x="3048000" y="152400"/>
            <a:chExt cx="5965800" cy="6149999"/>
          </a:xfrm>
        </p:grpSpPr>
        <p:pic>
          <p:nvPicPr>
            <p:cNvPr descr="km-data" id="339" name="Shape 3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0" y="152400"/>
              <a:ext cx="5965800" cy="614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Shape 340"/>
            <p:cNvSpPr/>
            <p:nvPr/>
          </p:nvSpPr>
          <p:spPr>
            <a:xfrm>
              <a:off x="5873750" y="4867275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6230937" y="4997450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862761" y="4178300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991225" y="4371975"/>
              <a:ext cx="71400" cy="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646737" y="2019300"/>
              <a:ext cx="71400" cy="68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5" name="Shape 345"/>
            <p:cNvCxnSpPr/>
            <p:nvPr/>
          </p:nvCxnSpPr>
          <p:spPr>
            <a:xfrm flipH="1">
              <a:off x="6272286" y="1295400"/>
              <a:ext cx="2428799" cy="1970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6272212" y="3265486"/>
              <a:ext cx="180900" cy="1268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6453187" y="4533900"/>
              <a:ext cx="793800" cy="5570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8" name="Shape 348"/>
            <p:cNvCxnSpPr/>
            <p:nvPr/>
          </p:nvCxnSpPr>
          <p:spPr>
            <a:xfrm flipH="1">
              <a:off x="6076987" y="4533900"/>
              <a:ext cx="376200" cy="1556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9" name="Shape 349"/>
            <p:cNvCxnSpPr/>
            <p:nvPr/>
          </p:nvCxnSpPr>
          <p:spPr>
            <a:xfrm rot="10800000">
              <a:off x="3886150" y="4156075"/>
              <a:ext cx="2203499" cy="5333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50" name="Shape 350"/>
            <p:cNvCxnSpPr/>
            <p:nvPr/>
          </p:nvCxnSpPr>
          <p:spPr>
            <a:xfrm flipH="1">
              <a:off x="6043748" y="4689475"/>
              <a:ext cx="45900" cy="968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51" name="Shape 351"/>
            <p:cNvCxnSpPr/>
            <p:nvPr/>
          </p:nvCxnSpPr>
          <p:spPr>
            <a:xfrm flipH="1">
              <a:off x="3886212" y="3265486"/>
              <a:ext cx="2373300" cy="2111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6248400" y="1828800"/>
              <a:ext cx="119100" cy="114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400800" y="5029200"/>
              <a:ext cx="119100" cy="114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953000" y="4724400"/>
              <a:ext cx="119100" cy="114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181600" y="4038600"/>
              <a:ext cx="119100" cy="114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7391400" y="3276600"/>
              <a:ext cx="119100" cy="114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5694362" y="1792286"/>
              <a:ext cx="498475" cy="146050"/>
            </a:xfrm>
            <a:custGeom>
              <a:pathLst>
                <a:path extrusionOk="0" h="92" w="314">
                  <a:moveTo>
                    <a:pt x="0" y="92"/>
                  </a:moveTo>
                  <a:cubicBezTo>
                    <a:pt x="16" y="21"/>
                    <a:pt x="78" y="21"/>
                    <a:pt x="138" y="0"/>
                  </a:cubicBezTo>
                  <a:cubicBezTo>
                    <a:pt x="166" y="3"/>
                    <a:pt x="194" y="6"/>
                    <a:pt x="222" y="8"/>
                  </a:cubicBezTo>
                  <a:cubicBezTo>
                    <a:pt x="253" y="11"/>
                    <a:pt x="314" y="15"/>
                    <a:pt x="314" y="15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023100" y="3535362"/>
              <a:ext cx="425450" cy="646112"/>
            </a:xfrm>
            <a:custGeom>
              <a:pathLst>
                <a:path extrusionOk="0" h="407" w="268">
                  <a:moveTo>
                    <a:pt x="0" y="407"/>
                  </a:moveTo>
                  <a:cubicBezTo>
                    <a:pt x="43" y="379"/>
                    <a:pt x="86" y="360"/>
                    <a:pt x="123" y="323"/>
                  </a:cubicBezTo>
                  <a:cubicBezTo>
                    <a:pt x="136" y="310"/>
                    <a:pt x="148" y="297"/>
                    <a:pt x="161" y="284"/>
                  </a:cubicBezTo>
                  <a:cubicBezTo>
                    <a:pt x="174" y="271"/>
                    <a:pt x="192" y="238"/>
                    <a:pt x="192" y="238"/>
                  </a:cubicBezTo>
                  <a:cubicBezTo>
                    <a:pt x="206" y="193"/>
                    <a:pt x="238" y="159"/>
                    <a:pt x="253" y="115"/>
                  </a:cubicBezTo>
                  <a:cubicBezTo>
                    <a:pt x="257" y="84"/>
                    <a:pt x="268" y="33"/>
                    <a:pt x="268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386387" y="4160837"/>
              <a:ext cx="600075" cy="155575"/>
            </a:xfrm>
            <a:custGeom>
              <a:pathLst>
                <a:path extrusionOk="0" h="98" w="378">
                  <a:moveTo>
                    <a:pt x="378" y="98"/>
                  </a:moveTo>
                  <a:cubicBezTo>
                    <a:pt x="314" y="0"/>
                    <a:pt x="172" y="27"/>
                    <a:pt x="71" y="21"/>
                  </a:cubicBezTo>
                  <a:cubicBezTo>
                    <a:pt x="68" y="20"/>
                    <a:pt x="29" y="6"/>
                    <a:pt x="25" y="6"/>
                  </a:cubicBezTo>
                  <a:cubicBezTo>
                    <a:pt x="17" y="6"/>
                    <a:pt x="9" y="10"/>
                    <a:pt x="2" y="13"/>
                  </a:cubicBezTo>
                  <a:cubicBezTo>
                    <a:pt x="0" y="14"/>
                    <a:pt x="7" y="13"/>
                    <a:pt x="9" y="13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5205412" y="4840287"/>
              <a:ext cx="635000" cy="219075"/>
            </a:xfrm>
            <a:custGeom>
              <a:pathLst>
                <a:path extrusionOk="0" h="138" w="400">
                  <a:moveTo>
                    <a:pt x="400" y="107"/>
                  </a:moveTo>
                  <a:cubicBezTo>
                    <a:pt x="374" y="125"/>
                    <a:pt x="355" y="131"/>
                    <a:pt x="323" y="138"/>
                  </a:cubicBezTo>
                  <a:cubicBezTo>
                    <a:pt x="282" y="136"/>
                    <a:pt x="241" y="137"/>
                    <a:pt x="200" y="131"/>
                  </a:cubicBezTo>
                  <a:cubicBezTo>
                    <a:pt x="151" y="124"/>
                    <a:pt x="101" y="44"/>
                    <a:pt x="39" y="23"/>
                  </a:cubicBezTo>
                  <a:cubicBezTo>
                    <a:pt x="34" y="18"/>
                    <a:pt x="29" y="12"/>
                    <a:pt x="23" y="8"/>
                  </a:cubicBezTo>
                  <a:cubicBezTo>
                    <a:pt x="16" y="4"/>
                    <a:pt x="0" y="0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6138862" y="5145087"/>
              <a:ext cx="303212" cy="268287"/>
            </a:xfrm>
            <a:custGeom>
              <a:pathLst>
                <a:path extrusionOk="0" h="169" w="191">
                  <a:moveTo>
                    <a:pt x="50" y="0"/>
                  </a:moveTo>
                  <a:cubicBezTo>
                    <a:pt x="24" y="51"/>
                    <a:pt x="0" y="122"/>
                    <a:pt x="50" y="169"/>
                  </a:cubicBezTo>
                  <a:cubicBezTo>
                    <a:pt x="78" y="166"/>
                    <a:pt x="107" y="167"/>
                    <a:pt x="134" y="161"/>
                  </a:cubicBezTo>
                  <a:cubicBezTo>
                    <a:pt x="157" y="156"/>
                    <a:pt x="164" y="101"/>
                    <a:pt x="180" y="84"/>
                  </a:cubicBezTo>
                  <a:cubicBezTo>
                    <a:pt x="191" y="54"/>
                    <a:pt x="188" y="69"/>
                    <a:pt x="188" y="3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K-means Demo 	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4897800" y="1333500"/>
            <a:ext cx="41049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400050" lvl="0" marL="393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User set up the number of clusters they’d like. </a:t>
            </a:r>
            <a:r>
              <a:rPr b="0" i="0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</a:t>
            </a: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K=5</a:t>
            </a:r>
            <a:r>
              <a:rPr b="0" i="0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4000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cluster centre locations</a:t>
            </a:r>
          </a:p>
          <a:p>
            <a:pPr indent="-4000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 point finds out which centre it’s closest to. (Thus each centre “owns” a set of data points)</a:t>
            </a:r>
          </a:p>
          <a:p>
            <a:pPr indent="-4000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centre finds the centroid of the points it owns</a:t>
            </a:r>
          </a:p>
          <a:p>
            <a:pPr indent="-4000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…and jumps there</a:t>
            </a:r>
          </a:p>
          <a:p>
            <a:pPr indent="-400050" lvl="0" marL="3937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ahoma"/>
              <a:buNone/>
            </a:pPr>
            <a:r>
              <a:rPr b="0" i="1" lang="en" sz="21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184423" y="1332604"/>
            <a:ext cx="4561450" cy="4204754"/>
            <a:chOff x="3048000" y="152400"/>
            <a:chExt cx="5965800" cy="6149999"/>
          </a:xfrm>
        </p:grpSpPr>
        <p:pic>
          <p:nvPicPr>
            <p:cNvPr descr="km-data" id="372" name="Shape 3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0" y="152400"/>
              <a:ext cx="5965800" cy="614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Shape 373"/>
            <p:cNvSpPr/>
            <p:nvPr/>
          </p:nvSpPr>
          <p:spPr>
            <a:xfrm>
              <a:off x="6248400" y="1828800"/>
              <a:ext cx="82499" cy="794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00800" y="5029200"/>
              <a:ext cx="82499" cy="794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953000" y="4724400"/>
              <a:ext cx="82499" cy="794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181600" y="4038600"/>
              <a:ext cx="82499" cy="794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7391400" y="3276600"/>
              <a:ext cx="82499" cy="794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694362" y="1792286"/>
              <a:ext cx="498475" cy="146050"/>
            </a:xfrm>
            <a:custGeom>
              <a:pathLst>
                <a:path extrusionOk="0" h="92" w="314">
                  <a:moveTo>
                    <a:pt x="0" y="92"/>
                  </a:moveTo>
                  <a:cubicBezTo>
                    <a:pt x="16" y="21"/>
                    <a:pt x="78" y="21"/>
                    <a:pt x="138" y="0"/>
                  </a:cubicBezTo>
                  <a:cubicBezTo>
                    <a:pt x="166" y="3"/>
                    <a:pt x="194" y="6"/>
                    <a:pt x="222" y="8"/>
                  </a:cubicBezTo>
                  <a:cubicBezTo>
                    <a:pt x="253" y="11"/>
                    <a:pt x="314" y="15"/>
                    <a:pt x="314" y="15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023100" y="3535362"/>
              <a:ext cx="425450" cy="646112"/>
            </a:xfrm>
            <a:custGeom>
              <a:pathLst>
                <a:path extrusionOk="0" h="407" w="268">
                  <a:moveTo>
                    <a:pt x="0" y="407"/>
                  </a:moveTo>
                  <a:cubicBezTo>
                    <a:pt x="43" y="379"/>
                    <a:pt x="86" y="360"/>
                    <a:pt x="123" y="323"/>
                  </a:cubicBezTo>
                  <a:cubicBezTo>
                    <a:pt x="136" y="310"/>
                    <a:pt x="148" y="297"/>
                    <a:pt x="161" y="284"/>
                  </a:cubicBezTo>
                  <a:cubicBezTo>
                    <a:pt x="174" y="271"/>
                    <a:pt x="192" y="238"/>
                    <a:pt x="192" y="238"/>
                  </a:cubicBezTo>
                  <a:cubicBezTo>
                    <a:pt x="206" y="193"/>
                    <a:pt x="238" y="159"/>
                    <a:pt x="253" y="115"/>
                  </a:cubicBezTo>
                  <a:cubicBezTo>
                    <a:pt x="257" y="84"/>
                    <a:pt x="268" y="33"/>
                    <a:pt x="268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5386387" y="4160837"/>
              <a:ext cx="600075" cy="155575"/>
            </a:xfrm>
            <a:custGeom>
              <a:pathLst>
                <a:path extrusionOk="0" h="98" w="378">
                  <a:moveTo>
                    <a:pt x="378" y="98"/>
                  </a:moveTo>
                  <a:cubicBezTo>
                    <a:pt x="314" y="0"/>
                    <a:pt x="172" y="27"/>
                    <a:pt x="71" y="21"/>
                  </a:cubicBezTo>
                  <a:cubicBezTo>
                    <a:pt x="68" y="20"/>
                    <a:pt x="29" y="6"/>
                    <a:pt x="25" y="6"/>
                  </a:cubicBezTo>
                  <a:cubicBezTo>
                    <a:pt x="17" y="6"/>
                    <a:pt x="9" y="10"/>
                    <a:pt x="2" y="13"/>
                  </a:cubicBezTo>
                  <a:cubicBezTo>
                    <a:pt x="0" y="14"/>
                    <a:pt x="7" y="13"/>
                    <a:pt x="9" y="13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205412" y="4840287"/>
              <a:ext cx="635000" cy="219075"/>
            </a:xfrm>
            <a:custGeom>
              <a:pathLst>
                <a:path extrusionOk="0" h="138" w="400">
                  <a:moveTo>
                    <a:pt x="400" y="107"/>
                  </a:moveTo>
                  <a:cubicBezTo>
                    <a:pt x="374" y="125"/>
                    <a:pt x="355" y="131"/>
                    <a:pt x="323" y="138"/>
                  </a:cubicBezTo>
                  <a:cubicBezTo>
                    <a:pt x="282" y="136"/>
                    <a:pt x="241" y="137"/>
                    <a:pt x="200" y="131"/>
                  </a:cubicBezTo>
                  <a:cubicBezTo>
                    <a:pt x="151" y="124"/>
                    <a:pt x="101" y="44"/>
                    <a:pt x="39" y="23"/>
                  </a:cubicBezTo>
                  <a:cubicBezTo>
                    <a:pt x="34" y="18"/>
                    <a:pt x="29" y="12"/>
                    <a:pt x="23" y="8"/>
                  </a:cubicBezTo>
                  <a:cubicBezTo>
                    <a:pt x="16" y="4"/>
                    <a:pt x="0" y="0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138862" y="5145087"/>
              <a:ext cx="303212" cy="268287"/>
            </a:xfrm>
            <a:custGeom>
              <a:pathLst>
                <a:path extrusionOk="0" h="169" w="191">
                  <a:moveTo>
                    <a:pt x="50" y="0"/>
                  </a:moveTo>
                  <a:cubicBezTo>
                    <a:pt x="24" y="51"/>
                    <a:pt x="0" y="122"/>
                    <a:pt x="50" y="169"/>
                  </a:cubicBezTo>
                  <a:cubicBezTo>
                    <a:pt x="78" y="166"/>
                    <a:pt x="107" y="167"/>
                    <a:pt x="134" y="161"/>
                  </a:cubicBezTo>
                  <a:cubicBezTo>
                    <a:pt x="157" y="156"/>
                    <a:pt x="164" y="101"/>
                    <a:pt x="180" y="84"/>
                  </a:cubicBezTo>
                  <a:cubicBezTo>
                    <a:pt x="191" y="54"/>
                    <a:pt x="188" y="69"/>
                    <a:pt x="188" y="38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K-means Demo 	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4897795" y="1263189"/>
            <a:ext cx="4104900" cy="4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387350" lvl="0" marL="393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User set up the number of clusters they’d like. </a:t>
            </a:r>
            <a:r>
              <a:rPr b="0" i="0" lang="en" sz="19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</a:t>
            </a:r>
            <a:r>
              <a:rPr b="0" i="1" lang="en" sz="19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K=5</a:t>
            </a:r>
            <a:r>
              <a:rPr b="0" i="0" lang="en" sz="19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3873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</a:t>
            </a:r>
            <a:r>
              <a:rPr b="0" i="1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cluster centre locations</a:t>
            </a:r>
          </a:p>
          <a:p>
            <a:pPr indent="-3873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 point finds out which centre it’s closest to. (Thus each centre “owns” a set of data points)</a:t>
            </a:r>
          </a:p>
          <a:p>
            <a:pPr indent="-3873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centre finds the centroid of the points it owns</a:t>
            </a:r>
          </a:p>
          <a:p>
            <a:pPr indent="-3873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…and jumps there</a:t>
            </a:r>
          </a:p>
          <a:p>
            <a:pPr indent="-38735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…Repeat until terminated!</a:t>
            </a:r>
          </a:p>
          <a:p>
            <a:pPr indent="-39370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937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ahoma"/>
              <a:buNone/>
            </a:pPr>
            <a:r>
              <a:rPr b="0" i="1" lang="en" sz="19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336652" y="1332558"/>
            <a:ext cx="4495944" cy="4146621"/>
            <a:chOff x="393700" y="1343025"/>
            <a:chExt cx="5257799" cy="5486399"/>
          </a:xfrm>
        </p:grpSpPr>
        <p:pic>
          <p:nvPicPr>
            <p:cNvPr descr="km-data" id="393" name="Shape 3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700" y="1343025"/>
              <a:ext cx="5257799" cy="548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Shape 394"/>
            <p:cNvSpPr/>
            <p:nvPr/>
          </p:nvSpPr>
          <p:spPr>
            <a:xfrm>
              <a:off x="3136900" y="5305425"/>
              <a:ext cx="61800" cy="6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822700" y="4619625"/>
              <a:ext cx="63599" cy="6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889500" y="3032125"/>
              <a:ext cx="61800" cy="635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841500" y="4848225"/>
              <a:ext cx="63599" cy="6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984500" y="2730500"/>
              <a:ext cx="61800" cy="602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99" name="Shape 399"/>
          <p:cNvCxnSpPr/>
          <p:nvPr/>
        </p:nvCxnSpPr>
        <p:spPr>
          <a:xfrm flipH="1" rot="10800000">
            <a:off x="2486907" y="2626480"/>
            <a:ext cx="847200" cy="46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0" name="Shape 400"/>
          <p:cNvCxnSpPr/>
          <p:nvPr/>
        </p:nvCxnSpPr>
        <p:spPr>
          <a:xfrm flipH="1">
            <a:off x="3333971" y="1186677"/>
            <a:ext cx="325800" cy="14396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1" name="Shape 401"/>
          <p:cNvCxnSpPr/>
          <p:nvPr/>
        </p:nvCxnSpPr>
        <p:spPr>
          <a:xfrm>
            <a:off x="3333976" y="2626528"/>
            <a:ext cx="1433400" cy="80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2" name="Shape 402"/>
          <p:cNvCxnSpPr/>
          <p:nvPr/>
        </p:nvCxnSpPr>
        <p:spPr>
          <a:xfrm>
            <a:off x="857928" y="2165775"/>
            <a:ext cx="1629000" cy="9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 flipH="1">
            <a:off x="1770207" y="3087280"/>
            <a:ext cx="716700" cy="1670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>
            <a:off x="2421748" y="3260062"/>
            <a:ext cx="1759199" cy="14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457200" y="4193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  Relevant Issues	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524000"/>
            <a:ext cx="82296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Efficient in computation</a:t>
            </a:r>
          </a:p>
          <a:p>
            <a:pPr indent="-40005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tKn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where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number of objects,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number of clusters, and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number of iterations. Normally,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&lt;&lt; n</a:t>
            </a: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optimum </a:t>
            </a:r>
          </a:p>
          <a:p>
            <a:pPr indent="-40005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sensitive to initial seed points</a:t>
            </a:r>
          </a:p>
          <a:p>
            <a:pPr indent="-40005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converge to a local optimum: maybe an unwanted solution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600"/>
              <a:t>Expectation Maximization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underfitting and overfitting?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Does more data always lead to better model? Explain why.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355872"/>
            <a:ext cx="8229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Soft Clustering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342900" rtl="0">
              <a:spcBef>
                <a:spcPts val="0"/>
              </a:spcBef>
              <a:buSzPct val="100000"/>
              <a:buChar char="●"/>
            </a:pPr>
            <a:r>
              <a:rPr lang="en" sz="2400"/>
              <a:t>Clustering typically assumes that each instance is given a “hard” assignment to exactly one cluster.</a:t>
            </a:r>
          </a:p>
          <a:p>
            <a:pPr indent="-393700" lvl="0" marL="342900" rtl="0">
              <a:spcBef>
                <a:spcPts val="0"/>
              </a:spcBef>
              <a:buSzPct val="100000"/>
              <a:buChar char="●"/>
            </a:pPr>
            <a:r>
              <a:rPr lang="en" sz="2400"/>
              <a:t>Does not allow uncertainty in class membership or for an instance to belong to more than one cluster.</a:t>
            </a:r>
          </a:p>
          <a:p>
            <a:pPr indent="-393700" lvl="0" marL="342900" rtl="0">
              <a:spcBef>
                <a:spcPts val="0"/>
              </a:spcBef>
              <a:buSzPct val="100000"/>
              <a:buChar char="●"/>
            </a:pPr>
            <a:r>
              <a:rPr lang="en" sz="2400"/>
              <a:t>Soft clustering gives probabilities that an instance belongs to each of a set of clusters.</a:t>
            </a:r>
          </a:p>
          <a:p>
            <a:pPr indent="-393700" lvl="0" marL="342900" rtl="0">
              <a:spcBef>
                <a:spcPts val="0"/>
              </a:spcBef>
              <a:buSzPct val="100000"/>
              <a:buChar char="●"/>
            </a:pPr>
            <a:r>
              <a:rPr lang="en" sz="2400"/>
              <a:t>Each instance is assigned a probability distribution across a set of discovered categories (probabilities of all categories must sum to 1).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457200" y="292371"/>
            <a:ext cx="82296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EM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Soft Assignments</a:t>
            </a:r>
          </a:p>
          <a:p>
            <a:pPr indent="-184150" lvl="1" marL="742950" rtl="0">
              <a:spcBef>
                <a:spcPts val="0"/>
              </a:spcBef>
              <a:buChar char="●"/>
            </a:pPr>
            <a:r>
              <a:rPr lang="en"/>
              <a:t>A point is partially assigned to all clusters.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Use probabilistic formulation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355872"/>
            <a:ext cx="8229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Mixture of Gaussians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608666"/>
            <a:ext cx="4229100" cy="3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g(x; m, σ)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64000"/>
              <a:buFont typeface="Noto Symbol"/>
              <a:buNone/>
            </a:pPr>
            <a:r>
              <a:t/>
            </a:r>
            <a:endParaRPr/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The probability of a point x based on a Gaussian Distribution with mean m and variance σ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km-data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300" y="1736353"/>
            <a:ext cx="3886500" cy="3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419371"/>
            <a:ext cx="8229600" cy="62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Intuition</a:t>
            </a:r>
          </a:p>
        </p:txBody>
      </p:sp>
      <p:pic>
        <p:nvPicPr>
          <p:cNvPr id="459" name="Shape 4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896989"/>
            <a:ext cx="8229600" cy="2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355872"/>
            <a:ext cx="82296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A mixture of K Gaussians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2590" lvl="0" marL="342900" rtl="0">
              <a:spcBef>
                <a:spcPts val="0"/>
              </a:spcBef>
              <a:buSzPct val="100000"/>
              <a:buChar char="●"/>
            </a:pPr>
            <a:r>
              <a:rPr lang="en" sz="2700"/>
              <a:t>A distribution generated by randomly selecting one of K Gaussians, then randomly draw a point from that distribution.</a:t>
            </a:r>
          </a:p>
          <a:p>
            <a:pPr indent="-402590" lvl="0" marL="342900" rtl="0">
              <a:spcBef>
                <a:spcPts val="0"/>
              </a:spcBef>
              <a:buSzPct val="100000"/>
              <a:buChar char="●"/>
            </a:pPr>
            <a:r>
              <a:rPr lang="en" sz="2700"/>
              <a:t>Gaussian k with a probability of p</a:t>
            </a:r>
            <a:r>
              <a:rPr baseline="-25000" lang="en" sz="2700"/>
              <a:t>k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65185"/>
              <a:buFont typeface="Noto Symbol"/>
              <a:buNone/>
            </a:pPr>
            <a:r>
              <a:t/>
            </a:r>
            <a:endParaRPr baseline="-25000" sz="2700"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65185"/>
              <a:buFont typeface="Noto Symbol"/>
              <a:buNone/>
            </a:pPr>
            <a:r>
              <a:t/>
            </a:r>
            <a:endParaRPr baseline="-25000" sz="2700"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65185"/>
              <a:buFont typeface="Noto Symbol"/>
              <a:buNone/>
            </a:pPr>
            <a:r>
              <a:t/>
            </a:r>
            <a:endParaRPr baseline="-25000" sz="2700"/>
          </a:p>
          <a:p>
            <a:pPr indent="-402590" lvl="0" marL="342900" rtl="0">
              <a:spcBef>
                <a:spcPts val="0"/>
              </a:spcBef>
              <a:buSzPct val="100000"/>
              <a:buChar char="●"/>
            </a:pPr>
            <a:r>
              <a:rPr lang="en" sz="2700"/>
              <a:t>Goal: find p</a:t>
            </a:r>
            <a:r>
              <a:rPr baseline="-25000" lang="en" sz="2700"/>
              <a:t>k</a:t>
            </a:r>
            <a:r>
              <a:rPr lang="en" sz="2700"/>
              <a:t>, σ</a:t>
            </a:r>
            <a:r>
              <a:rPr baseline="-25000" lang="en" sz="2700"/>
              <a:t>k</a:t>
            </a:r>
            <a:r>
              <a:rPr lang="en" sz="2700"/>
              <a:t>, m</a:t>
            </a:r>
            <a:r>
              <a:rPr baseline="-25000" lang="en" sz="2700"/>
              <a:t>k</a:t>
            </a:r>
            <a:r>
              <a:rPr lang="en" sz="2700"/>
              <a:t>  that maximize the probability of our data points.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65185"/>
              <a:buFont typeface="Noto Symbol"/>
              <a:buNone/>
            </a:pPr>
            <a:r>
              <a:t/>
            </a:r>
            <a:endParaRPr baseline="-25000" sz="2700"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aseline="-25000" sz="2700"/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775" y="3129349"/>
            <a:ext cx="4978500" cy="12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57200" y="355872"/>
            <a:ext cx="822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Back to EM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Iterative Algorithm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Goal: group some primitives together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Chicken and Egg problem:</a:t>
            </a:r>
          </a:p>
          <a:p>
            <a:pPr indent="-173990" lvl="1" marL="742950" rtl="0">
              <a:spcBef>
                <a:spcPts val="0"/>
              </a:spcBef>
              <a:buChar char="●"/>
            </a:pPr>
            <a:r>
              <a:rPr lang="en"/>
              <a:t>Items in group -=&gt; Description of the group</a:t>
            </a:r>
          </a:p>
          <a:p>
            <a:pPr indent="-173990" lvl="1" marL="742950" rtl="0">
              <a:spcBef>
                <a:spcPts val="0"/>
              </a:spcBef>
              <a:buChar char="●"/>
            </a:pPr>
            <a:r>
              <a:rPr lang="en"/>
              <a:t>Description Of the group -=&gt; Items in group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355871"/>
            <a:ext cx="82296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EM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Iterative Algorithm: E Step and M Step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E Step: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Compute the probability that point n is generated by distribution k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09599" y="3512556"/>
            <a:ext cx="6626700" cy="110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457200" y="355871"/>
            <a:ext cx="8229600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EM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M Step: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854095" y="1963650"/>
            <a:ext cx="4142100" cy="8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854095" y="3067532"/>
            <a:ext cx="6795900" cy="106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854095" y="4407856"/>
            <a:ext cx="4238400" cy="734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28870"/>
            <a:ext cx="8229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EM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Converges to a locally optimal solution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/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Each step increases the probability of the points given the distributions.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Can get stuck in local optima 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EM and K-means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Notice the similarity between EM for Normal mixtures and K-means.</a:t>
            </a:r>
          </a:p>
          <a:p>
            <a:pPr indent="-163830" lvl="1" marL="742950" rtl="0">
              <a:spcBef>
                <a:spcPts val="0"/>
              </a:spcBef>
              <a:buChar char="●"/>
            </a:pPr>
            <a:r>
              <a:rPr lang="en"/>
              <a:t>The expectation step is the assignment.</a:t>
            </a:r>
          </a:p>
          <a:p>
            <a:pPr indent="-163830" lvl="1" marL="742950" rtl="0">
              <a:spcBef>
                <a:spcPts val="0"/>
              </a:spcBef>
              <a:buChar char="●"/>
            </a:pPr>
            <a:r>
              <a:rPr lang="en"/>
              <a:t>The maximization step is the update of centres.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49333"/>
              <a:buFont typeface="Noto Symbol"/>
              <a:buNone/>
            </a:pPr>
            <a:r>
              <a:t/>
            </a:r>
            <a:endParaRPr/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K-means is a simplified EM.</a:t>
            </a:r>
          </a:p>
          <a:p>
            <a:pPr indent="-220980" lvl="0" marL="342900" rtl="0">
              <a:spcBef>
                <a:spcPts val="0"/>
              </a:spcBef>
              <a:buChar char="●"/>
            </a:pPr>
            <a:r>
              <a:rPr lang="en"/>
              <a:t>K-means makes a hard decision while EM makes a soft decision when updating the parameters of the model.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44399"/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457200" y="355871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EM and K-Means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700" y="4195427"/>
            <a:ext cx="5381400" cy="6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1422399" y="2944312"/>
            <a:ext cx="5665200" cy="915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895975" y="1566442"/>
            <a:ext cx="7114200" cy="915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204106" y="1502833"/>
            <a:ext cx="1371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244928" y="2570093"/>
            <a:ext cx="1290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</a:t>
            </a: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57200" y="1066800"/>
            <a:ext cx="8305800" cy="44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Find a problem your team care about and try to solve it: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1 problem per group! No sub groups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Use Spark or DL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No limit on ML algorithm type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Limit your dataset size to fit in Databricks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n" sz="1700"/>
              <a:t>Use your own Spark cluster if you want to tackle a real-world big problem.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/>
              <a:t>Presentation: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10 minute each + 5min Q&amp;A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Tell a story, why and how. Not only the graphs and results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Your slides will work as your brief summary as well. (Make it readable, put in notes etc.)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Logistics of presentations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500"/>
              <a:t>Use Google Slides, Email me a link before class. (No switching laptops!)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Evaluation: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Don't worry about presentation style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but don't make it toooo boring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Technical: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Use of Spark (Or DL)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ML Analysis (Or some technical enhancements to existing sw eco-system)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(Use of graphs, etc)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Tell the full story (why, how, what, etc)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500"/>
              <a:t>	</a:t>
            </a: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finding representatives for homogeneous groups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finding “natural clusters” and describe their unknown properties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finding unusual data objects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Hands-on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Movies of MovieLens</a:t>
            </a:r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8366291" y="5080007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 b="4368" l="4283" r="3592" t="2496"/>
          <a:stretch/>
        </p:blipFill>
        <p:spPr>
          <a:xfrm>
            <a:off x="533400" y="2325583"/>
            <a:ext cx="1869593" cy="199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 b="4861" l="4000" r="5698" t="2002"/>
          <a:stretch/>
        </p:blipFill>
        <p:spPr>
          <a:xfrm>
            <a:off x="3752925" y="1965749"/>
            <a:ext cx="4380025" cy="271052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1293300" y="1130250"/>
            <a:ext cx="885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R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6403025" y="1130250"/>
            <a:ext cx="885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Q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4062750" y="1130250"/>
            <a:ext cx="885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P</a:t>
            </a:r>
            <a:r>
              <a:rPr b="1" baseline="30000" lang="en" sz="3600"/>
              <a:t>T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124200" y="3196166"/>
            <a:ext cx="548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=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4775200" y="3206750"/>
            <a:ext cx="548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X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800100" y="5080000"/>
            <a:ext cx="731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k features of the items, play with Kmeans and 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K-Means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775" y="0"/>
            <a:ext cx="5379600" cy="53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Introduction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355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Partitioning Clustering Approach</a:t>
            </a:r>
          </a:p>
          <a:p>
            <a:pPr indent="-393700" lvl="1" marL="850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typical clustering analysis approach via </a:t>
            </a:r>
            <a:r>
              <a:rPr b="0" i="0" lang="en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iteratively 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partitioning training data set to learn a partition of the given data space</a:t>
            </a:r>
          </a:p>
          <a:p>
            <a:pPr indent="-393700" lvl="1" marL="850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a partition on a data set to produce several non-empty clusters (usually, the number of clusters given in advance)</a:t>
            </a:r>
          </a:p>
          <a:p>
            <a:pPr indent="-393700" lvl="1" marL="850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principle, optimal partition achieved via </a:t>
            </a:r>
            <a:r>
              <a:rPr b="0" i="0" lang="en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minimising the sum of squared distance to its “representative object” in each cluster</a:t>
            </a:r>
          </a:p>
          <a:p>
            <a:pPr indent="-3492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4999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963" y="4471912"/>
            <a:ext cx="3229499" cy="7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2873" y="4117563"/>
            <a:ext cx="3539700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118565" y="4642319"/>
            <a:ext cx="334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Euclidean distance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lang="en"/>
              <a:t> K-means Algorithm	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3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the cluster number </a:t>
            </a:r>
            <a:r>
              <a:rPr b="0" i="1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</a:t>
            </a:r>
            <a:r>
              <a:rPr b="0" i="1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 </a:t>
            </a: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is carried out in three steps after initialisation:</a:t>
            </a:r>
          </a:p>
          <a:p>
            <a:pPr indent="-266700" lvl="4" marL="20828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6666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6666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86250" y="2068312"/>
            <a:ext cx="810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Initialisation: set seed points (randomly)</a:t>
            </a:r>
          </a:p>
          <a:p>
            <a:pPr indent="-298450" lvl="0" marL="30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arenR"/>
            </a:pP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 each object to the cluster of the nearest seed point measured with a specific distance metric</a:t>
            </a:r>
          </a:p>
          <a:p>
            <a:pPr indent="-298450" lvl="0" marL="30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arenR"/>
            </a:pP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seed points as the centroids of the clusters of the current partition (the centroid is the centre, i.e., </a:t>
            </a:r>
            <a:r>
              <a:rPr b="0" i="1" lang="en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mean point</a:t>
            </a: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of the cluster)</a:t>
            </a:r>
          </a:p>
          <a:p>
            <a:pPr indent="-298450" lvl="0" marL="30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arenR"/>
            </a:pPr>
            <a:r>
              <a:rPr b="0" i="0" lang="en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 back to Step 1), stop when no more new assignment (i.e., membership in each cluster no longer changes)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1294" y="1716627"/>
            <a:ext cx="7753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we have 4 types of medicines and each has two attributes (pH and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 index). Our goal is to group these objects into </a:t>
            </a:r>
            <a:r>
              <a:rPr b="0" i="1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K=2</a:t>
            </a: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group of medicine.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3" name="Shape 163"/>
          <p:cNvGraphicFramePr/>
          <p:nvPr/>
        </p:nvGraphicFramePr>
        <p:xfrm>
          <a:off x="792769" y="27901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{ABF96EDB-C384-4029-A940-40688CE1052B}</a:tableStyleId>
              </a:tblPr>
              <a:tblGrid>
                <a:gridCol w="1147050"/>
                <a:gridCol w="1144350"/>
                <a:gridCol w="1147050"/>
              </a:tblGrid>
              <a:tr h="53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Medicine</a:t>
                      </a:r>
                    </a:p>
                  </a:txBody>
                  <a:tcPr marT="34575" marB="3457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Weight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pH-Index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</a:p>
                  </a:txBody>
                  <a:tcPr marT="34575" marB="3457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</a:p>
                  </a:txBody>
                  <a:tcPr marT="34575" marB="3457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</a:p>
                  </a:txBody>
                  <a:tcPr marT="34575" marB="3457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</a:p>
                  </a:txBody>
                  <a:tcPr marT="34575" marB="3457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34575" marB="3457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64" name="Shape 164"/>
          <p:cNvGrpSpPr/>
          <p:nvPr/>
        </p:nvGrpSpPr>
        <p:grpSpPr>
          <a:xfrm>
            <a:off x="4376487" y="2444529"/>
            <a:ext cx="4048043" cy="3160302"/>
            <a:chOff x="5118100" y="2562225"/>
            <a:chExt cx="4733999" cy="4181400"/>
          </a:xfrm>
        </p:grpSpPr>
        <p:pic>
          <p:nvPicPr>
            <p:cNvPr id="165" name="Shape 1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18100" y="2562225"/>
              <a:ext cx="4733999" cy="418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Shape 166"/>
            <p:cNvSpPr txBox="1"/>
            <p:nvPr/>
          </p:nvSpPr>
          <p:spPr>
            <a:xfrm>
              <a:off x="6413500" y="4679950"/>
              <a:ext cx="336599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023100" y="4679950"/>
              <a:ext cx="333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8242300" y="3324225"/>
              <a:ext cx="354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8851900" y="2698750"/>
              <a:ext cx="357299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</a:p>
          </p:txBody>
        </p:sp>
      </p:grp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91" y="5277611"/>
            <a:ext cx="548700" cy="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6552566" y="5340647"/>
            <a:ext cx="2133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00" lIns="91000" rIns="91000" tIns="455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Use initial seed points for partitioning </a:t>
            </a:r>
          </a:p>
          <a:p>
            <a:pPr indent="-393700" lvl="1" marL="850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597286" y="1844978"/>
            <a:ext cx="8155601" cy="3345028"/>
            <a:chOff x="774700" y="2098675"/>
            <a:chExt cx="9537599" cy="4425811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42100" y="2098675"/>
              <a:ext cx="2036700" cy="46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27700" y="4267200"/>
              <a:ext cx="4495800" cy="111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4700" y="2173286"/>
              <a:ext cx="4648199" cy="4351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27700" y="2562225"/>
              <a:ext cx="4495800" cy="1711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 txBox="1"/>
            <p:nvPr/>
          </p:nvSpPr>
          <p:spPr>
            <a:xfrm>
              <a:off x="7556500" y="2562225"/>
              <a:ext cx="457200" cy="68579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727700" y="4314825"/>
              <a:ext cx="4495800" cy="1143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5651500" y="5610225"/>
              <a:ext cx="4660799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875" lIns="79750" rIns="79750" tIns="3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Assign each object to the cluster with the nearest seed point</a:t>
              </a:r>
            </a:p>
          </p:txBody>
        </p:sp>
      </p:grpSp>
      <p:sp>
        <p:nvSpPr>
          <p:cNvPr id="187" name="Shape 187"/>
          <p:cNvSpPr txBox="1"/>
          <p:nvPr/>
        </p:nvSpPr>
        <p:spPr>
          <a:xfrm>
            <a:off x="7556825" y="2831145"/>
            <a:ext cx="1152300" cy="43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Euclidean distance</a:t>
            </a:r>
          </a:p>
        </p:txBody>
      </p:sp>
      <p:sp>
        <p:nvSpPr>
          <p:cNvPr id="188" name="Shape 188"/>
          <p:cNvSpPr txBox="1"/>
          <p:nvPr/>
        </p:nvSpPr>
        <p:spPr>
          <a:xfrm flipH="1">
            <a:off x="3724804" y="2093783"/>
            <a:ext cx="521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226734" y="2556935"/>
            <a:ext cx="3026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704997" y="3432845"/>
            <a:ext cx="28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201836" y="3420846"/>
            <a:ext cx="285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50" rIns="79750" tIns="39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