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1" r:id="rId9"/>
    <p:sldId id="262" r:id="rId10"/>
    <p:sldId id="272" r:id="rId11"/>
    <p:sldId id="263" r:id="rId12"/>
    <p:sldId id="273" r:id="rId13"/>
    <p:sldId id="264" r:id="rId14"/>
    <p:sldId id="274" r:id="rId15"/>
    <p:sldId id="265" r:id="rId16"/>
    <p:sldId id="266" r:id="rId17"/>
    <p:sldId id="267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0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4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6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1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1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352B214-CA0F-4C08-90C0-6C59297B6FB9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AFC4F8F-2E76-4E99-B81A-E91FE2D63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15488FC-EC0A-4168-944B-B5AE858BC0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9" b="19558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21188-8162-47ED-8133-DEA7618E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7"/>
            <a:ext cx="10923638" cy="1051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4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Bitcoin price fluctuation prediction using 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3D9EC-2A17-4168-9D5E-60F40BF5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Jeevan Reddy Rachepalli</a:t>
            </a:r>
          </a:p>
        </p:txBody>
      </p:sp>
    </p:spTree>
    <p:extLst>
      <p:ext uri="{BB962C8B-B14F-4D97-AF65-F5344CB8AC3E}">
        <p14:creationId xmlns:p14="http://schemas.microsoft.com/office/powerpoint/2010/main" val="259405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F969-DB9D-4581-82E2-3CEA7D7E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Positive Vs </a:t>
            </a:r>
            <a:r>
              <a:rPr lang="en-US" sz="4000" dirty="0">
                <a:solidFill>
                  <a:srgbClr val="002060"/>
                </a:solidFill>
              </a:rPr>
              <a:t>Positive Vs Negative Word Cloud </a:t>
            </a:r>
            <a:r>
              <a:rPr lang="en-US" sz="4000" dirty="0">
                <a:solidFill>
                  <a:schemeClr val="bg1"/>
                </a:solidFill>
              </a:rPr>
              <a:t>Negative 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3F42D1-F64B-470A-AA52-DEB93F5BB7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50" y="674000"/>
            <a:ext cx="5458813" cy="289317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1B427-B31F-49E1-AB0D-CAB2E5C66B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" y="674000"/>
            <a:ext cx="5458816" cy="2893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878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C2EC-C08D-4ED6-9536-7FEC5BBD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Sentiment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AAF4-BF4D-401D-9114-395319A2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(Valence Aware Dictionary and Sentiment Reasoner) Sentiment Classifier. </a:t>
            </a:r>
          </a:p>
          <a:p>
            <a:r>
              <a:rPr lang="en-US" dirty="0"/>
              <a:t>This works just like the AFFIN as it also has word weights ranging from positive to negative but this VADER is designed in such a way that it is aware of the Social media jargon used by its’ users.</a:t>
            </a:r>
          </a:p>
        </p:txBody>
      </p:sp>
    </p:spTree>
    <p:extLst>
      <p:ext uri="{BB962C8B-B14F-4D97-AF65-F5344CB8AC3E}">
        <p14:creationId xmlns:p14="http://schemas.microsoft.com/office/powerpoint/2010/main" val="265447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F8E25D-0E4C-45A8-93BC-97B7D6DAC4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875257"/>
            <a:ext cx="5455917" cy="286258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F8E74-7C7E-4271-8CF1-F1F2E023F6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915291"/>
            <a:ext cx="5455917" cy="27825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69BCAC-57F9-4CE2-B080-C2D08A95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Positive Vs </a:t>
            </a:r>
            <a:r>
              <a:rPr lang="en-US" sz="4000" dirty="0">
                <a:solidFill>
                  <a:srgbClr val="002060"/>
                </a:solidFill>
              </a:rPr>
              <a:t>Positive Vs Negative Word Cloud </a:t>
            </a:r>
            <a:r>
              <a:rPr lang="en-US" sz="4000" dirty="0">
                <a:solidFill>
                  <a:schemeClr val="bg1"/>
                </a:solidFill>
              </a:rPr>
              <a:t>Negative Word cloud</a:t>
            </a:r>
          </a:p>
        </p:txBody>
      </p:sp>
    </p:spTree>
    <p:extLst>
      <p:ext uri="{BB962C8B-B14F-4D97-AF65-F5344CB8AC3E}">
        <p14:creationId xmlns:p14="http://schemas.microsoft.com/office/powerpoint/2010/main" val="372718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9710-DD1E-4AA9-BD39-39AD007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F5E2-BDEF-4B11-BCDB-5097E623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Emojis </a:t>
            </a:r>
          </a:p>
          <a:p>
            <a:r>
              <a:rPr lang="en-US" dirty="0"/>
              <a:t>🙂 😀 😁</a:t>
            </a:r>
          </a:p>
          <a:p>
            <a:r>
              <a:rPr lang="en-US" dirty="0"/>
              <a:t>happy_set = set([":)",":-)","=)"])</a:t>
            </a:r>
          </a:p>
          <a:p>
            <a:endParaRPr lang="en-US" dirty="0"/>
          </a:p>
          <a:p>
            <a:r>
              <a:rPr lang="en-US" dirty="0"/>
              <a:t>Sad Emojis</a:t>
            </a:r>
          </a:p>
          <a:p>
            <a:r>
              <a:rPr lang="en-US" dirty="0"/>
              <a:t>☹️🙁😠 </a:t>
            </a:r>
          </a:p>
          <a:p>
            <a:r>
              <a:rPr lang="en-US" dirty="0"/>
              <a:t>sad_set = set([":(",":-(","=("])</a:t>
            </a:r>
          </a:p>
        </p:txBody>
      </p:sp>
    </p:spTree>
    <p:extLst>
      <p:ext uri="{BB962C8B-B14F-4D97-AF65-F5344CB8AC3E}">
        <p14:creationId xmlns:p14="http://schemas.microsoft.com/office/powerpoint/2010/main" val="323144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C2A19-ACAA-41DB-BD1B-DFE4AE720E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915291"/>
            <a:ext cx="5455917" cy="278251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674D7-B12B-4A5A-B676-D7F256C007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15291"/>
            <a:ext cx="5455917" cy="2782516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EC2C280-2613-47F6-9604-B572D638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Positive Vs </a:t>
            </a:r>
            <a:r>
              <a:rPr lang="en-US" sz="4000" dirty="0">
                <a:solidFill>
                  <a:srgbClr val="002060"/>
                </a:solidFill>
              </a:rPr>
              <a:t>Positive Vs Negative Word Cloud </a:t>
            </a:r>
            <a:r>
              <a:rPr lang="en-US" sz="4000" dirty="0">
                <a:solidFill>
                  <a:schemeClr val="bg1"/>
                </a:solidFill>
              </a:rPr>
              <a:t>Negative Word cloud</a:t>
            </a:r>
          </a:p>
        </p:txBody>
      </p:sp>
    </p:spTree>
    <p:extLst>
      <p:ext uri="{BB962C8B-B14F-4D97-AF65-F5344CB8AC3E}">
        <p14:creationId xmlns:p14="http://schemas.microsoft.com/office/powerpoint/2010/main" val="118938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9B60-D90B-4EBF-8965-771EB6A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Effective Sentiment of a tweet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2ABE-1B02-4737-A76D-19B9E5EB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classified the effective tweet polarity as +1 if a happy emoji is present in it and -1 if a sad emoji is present in it. </a:t>
            </a:r>
          </a:p>
          <a:p>
            <a:r>
              <a:rPr lang="en-US" dirty="0"/>
              <a:t>Out of the 3 sentiment scores we have defined a function that returns 1 if a Happy emoji is present in a tweet and -1 if a sad emoji is present in a tweet. </a:t>
            </a:r>
          </a:p>
          <a:p>
            <a:r>
              <a:rPr lang="en-US" dirty="0"/>
              <a:t>It also checks the sum of all sentiment scores of 3 classifiers. If it is greater than or equal to 1 then the effective polarity is given 1 and if it is less than or equal to -1 then the tweet is given an effective polarity of -1. </a:t>
            </a:r>
          </a:p>
          <a:p>
            <a:r>
              <a:rPr lang="en-US" dirty="0"/>
              <a:t>For all other cases, it is given a 0.</a:t>
            </a:r>
          </a:p>
        </p:txBody>
      </p:sp>
    </p:spTree>
    <p:extLst>
      <p:ext uri="{BB962C8B-B14F-4D97-AF65-F5344CB8AC3E}">
        <p14:creationId xmlns:p14="http://schemas.microsoft.com/office/powerpoint/2010/main" val="105369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B487-22AE-4225-86F4-6228CACF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Resampled the time series data with their mean on a particular day. So, on a day we have the Bitcoin average price and average Sentiment polarity on Twitter. As it is a time series data we can calculate the percentage change in the price of Bitcoin data with respect to the previous day. It can be Positive or Negative </a:t>
            </a:r>
          </a:p>
        </p:txBody>
      </p:sp>
    </p:spTree>
    <p:extLst>
      <p:ext uri="{BB962C8B-B14F-4D97-AF65-F5344CB8AC3E}">
        <p14:creationId xmlns:p14="http://schemas.microsoft.com/office/powerpoint/2010/main" val="332738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58CFB2-5EF8-4F0E-89D2-03B747E9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53" y="2222069"/>
            <a:ext cx="4935970" cy="3247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29C49-05AA-439E-A10E-0B2E587E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RESULTS AND FUTURE WORK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CE19704-5918-47F8-9B1F-1EF2323F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Observed that the Bitcoin percentage change and the Twitter sentiment are positively correlated. The Orange color graph is the scaled percentage change of Bitcoin over a day. The Blue color graph is the effective sentiment polarity of Twitter on Bitcoin within a given day. We can also say that there is a time shift between the Bitcoin Price fluctuation and Twitter Sentiment on Bitcoin. The Twitter sentiment lags in the Bitcoin Price fluctuation within a time frame. That’s why our correlation between these two is around 0.17. </a:t>
            </a:r>
          </a:p>
        </p:txBody>
      </p:sp>
    </p:spTree>
    <p:extLst>
      <p:ext uri="{BB962C8B-B14F-4D97-AF65-F5344CB8AC3E}">
        <p14:creationId xmlns:p14="http://schemas.microsoft.com/office/powerpoint/2010/main" val="408699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0559E-354F-4A81-B4CE-35BB36F7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27" y="244523"/>
            <a:ext cx="2580738" cy="258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DF0A9-19F0-45FB-BBDC-52DD2D27E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720" y="4358640"/>
            <a:ext cx="2278184" cy="23342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0AFB-7931-4803-A48E-AD0559EE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If we have taken these emojis into account our emoji contained tweets count would have been increased significantly from mere 11,000 (out of 2.5 Million tweets).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975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E9957-16ED-4290-9595-02E79E8A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566" y="2408238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66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4AB1-0864-43D3-BDEB-2240E844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D092-7079-4476-A220-4C4D2A04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392"/>
            <a:ext cx="10515600" cy="49345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Bitcoin is a decentralized electronic currency system, which brought an enormous change in the financial system.</a:t>
            </a:r>
          </a:p>
          <a:p>
            <a:endParaRPr lang="en-US" dirty="0"/>
          </a:p>
          <a:p>
            <a:r>
              <a:rPr lang="en-US" dirty="0"/>
              <a:t> Bitcoin has grown tremendously and has managed to attract large number of users and has gained huge popularity due to its frequent mention and propagation in the media.</a:t>
            </a:r>
          </a:p>
          <a:p>
            <a:endParaRPr lang="en-US" dirty="0"/>
          </a:p>
          <a:p>
            <a:r>
              <a:rPr lang="en-US" dirty="0"/>
              <a:t> Due to its popularity, the Bitcoin price, which fluctuates constantly on real-time like a stock exchange, it is very curious to build a model that can predict of the price of Bitcoin on real-time using the social media data from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87059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BE6A-4AFE-42C7-860D-B42342E2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Figure: Bitcoin price change/trend between January 2012- March 2018: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2EBD91-C87D-4D29-B001-D4DBDAFDBA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36" y="1690688"/>
            <a:ext cx="7693314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7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ACB9-78C7-4DE9-8E10-C09287C2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721F-EDF3-44CF-911B-DCDD9377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Hundreds of thousands of Twitter users generate huge volumes of tweets data every day related to Bitcoin.</a:t>
            </a:r>
          </a:p>
          <a:p>
            <a:endParaRPr lang="en-US" dirty="0"/>
          </a:p>
          <a:p>
            <a:r>
              <a:rPr lang="en-US" dirty="0"/>
              <a:t> This huge data can be helpful to study the trends in Bitcoin using technologies like Machine Learning, Natural Language Processing, Time Series Analysis etc.</a:t>
            </a:r>
          </a:p>
          <a:p>
            <a:endParaRPr lang="en-US" dirty="0"/>
          </a:p>
          <a:p>
            <a:r>
              <a:rPr lang="en-US" dirty="0"/>
              <a:t> Our study might fill the gap by building Emoji based Sentiment analysis for effective capture of Twitter Sentiment.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DBD6-A0BB-4E38-9BF5-21697DFC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Price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9E12-5128-4465-B63E-6BCD0F54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Quandl module API of Python for collecting the Bitcoin Price on that particular day.</a:t>
            </a:r>
          </a:p>
          <a:p>
            <a:r>
              <a:rPr lang="en-US" dirty="0"/>
              <a:t>We have collected the Bitcoin price data from 4 major websites- “BITSTAMP”, “COINBASE”, “ITBIT”, “KRAKEN” that tracks the Bitcoin Price.</a:t>
            </a:r>
          </a:p>
          <a:p>
            <a:r>
              <a:rPr lang="en-US" dirty="0"/>
              <a:t>Out of the “Opening Price”, “Closing Price”, “High Price”, “Low Price” of Bitcoin in a day we have selected only the “Close Price” in a day of Bitcoin.</a:t>
            </a:r>
          </a:p>
        </p:txBody>
      </p:sp>
    </p:spTree>
    <p:extLst>
      <p:ext uri="{BB962C8B-B14F-4D97-AF65-F5344CB8AC3E}">
        <p14:creationId xmlns:p14="http://schemas.microsoft.com/office/powerpoint/2010/main" val="10205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136-E886-4693-A2A0-C49FCA2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for the sentiment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32A7-939F-4AE7-B688-9EA39A02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 Sentiment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TextBlob Sentiment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VADER Sentiment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Emoji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C1C2-6262-4007-87F7-82454D17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 Sentiment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A61A-8610-44C7-B61B-C37DC51C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AFFIN sentiment analysis, we use AFFIN, which is a list of English words, which are scored with an integer ranging between -5 and +5. In the twitter sentiment analysis, using AFFIN we would be evaluating the overall average sentiment/polarity score (positive or negative) for the extracted text from the tweets data.</a:t>
            </a:r>
          </a:p>
        </p:txBody>
      </p:sp>
    </p:spTree>
    <p:extLst>
      <p:ext uri="{BB962C8B-B14F-4D97-AF65-F5344CB8AC3E}">
        <p14:creationId xmlns:p14="http://schemas.microsoft.com/office/powerpoint/2010/main" val="30639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95873-96D1-4EBE-AA75-B809B0E718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50" y="674001"/>
            <a:ext cx="5458813" cy="2893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7A916-0BC0-49E0-BFFB-D8DB6FA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Positive Vs Negative 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7DC9D2-ADB0-4C67-BFFF-AB1D293E2E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" y="674000"/>
            <a:ext cx="5458816" cy="2893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50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A068-3E09-45C5-AB04-5E36BAD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TextBlob Sentiment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494F-8629-4FD9-A724-D3970DDF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TextBlob sentiment analysis, by feeding the unique tweets, we obtain polarity as the output that ranges between -1 to +1.</a:t>
            </a:r>
          </a:p>
          <a:p>
            <a:r>
              <a:rPr lang="en-US" dirty="0"/>
              <a:t> So, a tweet has Positive sentiment when it’s polarity is greater than 0 and negative sentiment when it’s polarity is lesser than 0. </a:t>
            </a:r>
          </a:p>
          <a:p>
            <a:r>
              <a:rPr lang="en-US" dirty="0"/>
              <a:t>When the sentiment polarity is exactly 0 the tweet is said to have neutral polarity. The TextBlob also gives the Subjectivity of a tweet</a:t>
            </a:r>
          </a:p>
        </p:txBody>
      </p:sp>
    </p:spTree>
    <p:extLst>
      <p:ext uri="{BB962C8B-B14F-4D97-AF65-F5344CB8AC3E}">
        <p14:creationId xmlns:p14="http://schemas.microsoft.com/office/powerpoint/2010/main" val="125192920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149</TotalTime>
  <Words>879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 Light</vt:lpstr>
      <vt:lpstr>Metropolitan</vt:lpstr>
      <vt:lpstr> Bitcoin price fluctuation prediction using Twitter Sentiment Analysis</vt:lpstr>
      <vt:lpstr>Bitcoin</vt:lpstr>
      <vt:lpstr>Figure: Bitcoin price change/trend between January 2012- March 2018:</vt:lpstr>
      <vt:lpstr>My research question</vt:lpstr>
      <vt:lpstr>Bitcoin Price Data Collection</vt:lpstr>
      <vt:lpstr>Models used for the sentiment analysis:</vt:lpstr>
      <vt:lpstr>AFFIN Sentiment Classifier</vt:lpstr>
      <vt:lpstr>Positive Vs Negative Word Cloud</vt:lpstr>
      <vt:lpstr>TextBlob Sentiment Classifier</vt:lpstr>
      <vt:lpstr>Positive Vs Positive Vs Negative Word Cloud Negative Word cloud</vt:lpstr>
      <vt:lpstr>VADER Sentiment Classifier</vt:lpstr>
      <vt:lpstr>Positive Vs Positive Vs Negative Word Cloud Negative Word cloud</vt:lpstr>
      <vt:lpstr>Emoji Classifier</vt:lpstr>
      <vt:lpstr>Positive Vs Positive Vs Negative Word Cloud Negative Word cloud</vt:lpstr>
      <vt:lpstr>Getting Effective Sentiment of a tweet</vt:lpstr>
      <vt:lpstr>PowerPoint Presentation</vt:lpstr>
      <vt:lpstr>RESULTS AND FUTURE WORK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Bitcoin price fluctuation prediction using Twitter Sentiment Analysis</dc:title>
  <dc:creator>Jeevan Rachepalli</dc:creator>
  <cp:lastModifiedBy>Rachepalli, Jeevan Reddy</cp:lastModifiedBy>
  <cp:revision>18</cp:revision>
  <dcterms:created xsi:type="dcterms:W3CDTF">2018-05-04T03:16:00Z</dcterms:created>
  <dcterms:modified xsi:type="dcterms:W3CDTF">2018-05-11T04:40:44Z</dcterms:modified>
</cp:coreProperties>
</file>