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281" r:id="rId3"/>
    <p:sldId id="258" r:id="rId4"/>
    <p:sldId id="259" r:id="rId5"/>
    <p:sldId id="260" r:id="rId6"/>
    <p:sldId id="261" r:id="rId7"/>
    <p:sldId id="262" r:id="rId8"/>
    <p:sldId id="263" r:id="rId9"/>
    <p:sldId id="264" r:id="rId10"/>
    <p:sldId id="271" r:id="rId11"/>
    <p:sldId id="280" r:id="rId12"/>
    <p:sldId id="282" r:id="rId13"/>
    <p:sldId id="265" r:id="rId14"/>
    <p:sldId id="266" r:id="rId15"/>
    <p:sldId id="267" r:id="rId16"/>
    <p:sldId id="268" r:id="rId17"/>
    <p:sldId id="269" r:id="rId18"/>
    <p:sldId id="270" r:id="rId19"/>
    <p:sldId id="272" r:id="rId20"/>
    <p:sldId id="273" r:id="rId21"/>
    <p:sldId id="283" r:id="rId22"/>
    <p:sldId id="274" r:id="rId23"/>
    <p:sldId id="275" r:id="rId24"/>
    <p:sldId id="276" r:id="rId25"/>
    <p:sldId id="277" r:id="rId26"/>
    <p:sldId id="278"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358"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6DFCEE-A225-4C48-B7F1-CDB3F196FEB7}" type="datetimeFigureOut">
              <a:rPr lang="en-US" smtClean="0"/>
              <a:t>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855BA-4BC3-4B96-9F65-725D2E9BA8C0}" type="slidenum">
              <a:rPr lang="en-US" smtClean="0"/>
              <a:t>‹#›</a:t>
            </a:fld>
            <a:endParaRPr lang="en-US"/>
          </a:p>
        </p:txBody>
      </p:sp>
    </p:spTree>
    <p:extLst>
      <p:ext uri="{BB962C8B-B14F-4D97-AF65-F5344CB8AC3E}">
        <p14:creationId xmlns:p14="http://schemas.microsoft.com/office/powerpoint/2010/main" val="3532704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855BA-4BC3-4B96-9F65-725D2E9BA8C0}" type="slidenum">
              <a:rPr lang="en-US" smtClean="0"/>
              <a:t>2</a:t>
            </a:fld>
            <a:endParaRPr lang="en-US"/>
          </a:p>
        </p:txBody>
      </p:sp>
    </p:spTree>
    <p:extLst>
      <p:ext uri="{BB962C8B-B14F-4D97-AF65-F5344CB8AC3E}">
        <p14:creationId xmlns:p14="http://schemas.microsoft.com/office/powerpoint/2010/main" val="357355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855BA-4BC3-4B96-9F65-725D2E9BA8C0}" type="slidenum">
              <a:rPr lang="en-US" smtClean="0"/>
              <a:t>16</a:t>
            </a:fld>
            <a:endParaRPr lang="en-US"/>
          </a:p>
        </p:txBody>
      </p:sp>
    </p:spTree>
    <p:extLst>
      <p:ext uri="{BB962C8B-B14F-4D97-AF65-F5344CB8AC3E}">
        <p14:creationId xmlns:p14="http://schemas.microsoft.com/office/powerpoint/2010/main" val="3697065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855BA-4BC3-4B96-9F65-725D2E9BA8C0}" type="slidenum">
              <a:rPr lang="en-US" smtClean="0"/>
              <a:t>17</a:t>
            </a:fld>
            <a:endParaRPr lang="en-US"/>
          </a:p>
        </p:txBody>
      </p:sp>
    </p:spTree>
    <p:extLst>
      <p:ext uri="{BB962C8B-B14F-4D97-AF65-F5344CB8AC3E}">
        <p14:creationId xmlns:p14="http://schemas.microsoft.com/office/powerpoint/2010/main" val="1628040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855BA-4BC3-4B96-9F65-725D2E9BA8C0}" type="slidenum">
              <a:rPr lang="en-US" smtClean="0"/>
              <a:t>22</a:t>
            </a:fld>
            <a:endParaRPr lang="en-US"/>
          </a:p>
        </p:txBody>
      </p:sp>
    </p:spTree>
    <p:extLst>
      <p:ext uri="{BB962C8B-B14F-4D97-AF65-F5344CB8AC3E}">
        <p14:creationId xmlns:p14="http://schemas.microsoft.com/office/powerpoint/2010/main" val="2993416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855BA-4BC3-4B96-9F65-725D2E9BA8C0}" type="slidenum">
              <a:rPr lang="en-US" smtClean="0"/>
              <a:t>24</a:t>
            </a:fld>
            <a:endParaRPr lang="en-US"/>
          </a:p>
        </p:txBody>
      </p:sp>
    </p:spTree>
    <p:extLst>
      <p:ext uri="{BB962C8B-B14F-4D97-AF65-F5344CB8AC3E}">
        <p14:creationId xmlns:p14="http://schemas.microsoft.com/office/powerpoint/2010/main" val="3865658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2DBA5F-293F-4101-8428-8038D2FFA2D5}"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51CEE-0EED-4BAC-87B9-4CB2A3D4E97B}" type="slidenum">
              <a:rPr lang="en-US" smtClean="0"/>
              <a:t>‹#›</a:t>
            </a:fld>
            <a:endParaRPr lang="en-US"/>
          </a:p>
        </p:txBody>
      </p:sp>
    </p:spTree>
    <p:extLst>
      <p:ext uri="{BB962C8B-B14F-4D97-AF65-F5344CB8AC3E}">
        <p14:creationId xmlns:p14="http://schemas.microsoft.com/office/powerpoint/2010/main" val="20202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2DBA5F-293F-4101-8428-8038D2FFA2D5}"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51CEE-0EED-4BAC-87B9-4CB2A3D4E97B}" type="slidenum">
              <a:rPr lang="en-US" smtClean="0"/>
              <a:t>‹#›</a:t>
            </a:fld>
            <a:endParaRPr lang="en-US"/>
          </a:p>
        </p:txBody>
      </p:sp>
    </p:spTree>
    <p:extLst>
      <p:ext uri="{BB962C8B-B14F-4D97-AF65-F5344CB8AC3E}">
        <p14:creationId xmlns:p14="http://schemas.microsoft.com/office/powerpoint/2010/main" val="3795920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2DBA5F-293F-4101-8428-8038D2FFA2D5}"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51CEE-0EED-4BAC-87B9-4CB2A3D4E97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30021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2DBA5F-293F-4101-8428-8038D2FFA2D5}"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51CEE-0EED-4BAC-87B9-4CB2A3D4E97B}" type="slidenum">
              <a:rPr lang="en-US" smtClean="0"/>
              <a:t>‹#›</a:t>
            </a:fld>
            <a:endParaRPr lang="en-US"/>
          </a:p>
        </p:txBody>
      </p:sp>
    </p:spTree>
    <p:extLst>
      <p:ext uri="{BB962C8B-B14F-4D97-AF65-F5344CB8AC3E}">
        <p14:creationId xmlns:p14="http://schemas.microsoft.com/office/powerpoint/2010/main" val="3165280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2DBA5F-293F-4101-8428-8038D2FFA2D5}"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51CEE-0EED-4BAC-87B9-4CB2A3D4E97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9546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2DBA5F-293F-4101-8428-8038D2FFA2D5}"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51CEE-0EED-4BAC-87B9-4CB2A3D4E97B}" type="slidenum">
              <a:rPr lang="en-US" smtClean="0"/>
              <a:t>‹#›</a:t>
            </a:fld>
            <a:endParaRPr lang="en-US"/>
          </a:p>
        </p:txBody>
      </p:sp>
    </p:spTree>
    <p:extLst>
      <p:ext uri="{BB962C8B-B14F-4D97-AF65-F5344CB8AC3E}">
        <p14:creationId xmlns:p14="http://schemas.microsoft.com/office/powerpoint/2010/main" val="3162770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DBA5F-293F-4101-8428-8038D2FFA2D5}"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51CEE-0EED-4BAC-87B9-4CB2A3D4E97B}" type="slidenum">
              <a:rPr lang="en-US" smtClean="0"/>
              <a:t>‹#›</a:t>
            </a:fld>
            <a:endParaRPr lang="en-US"/>
          </a:p>
        </p:txBody>
      </p:sp>
    </p:spTree>
    <p:extLst>
      <p:ext uri="{BB962C8B-B14F-4D97-AF65-F5344CB8AC3E}">
        <p14:creationId xmlns:p14="http://schemas.microsoft.com/office/powerpoint/2010/main" val="1607943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DBA5F-293F-4101-8428-8038D2FFA2D5}"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51CEE-0EED-4BAC-87B9-4CB2A3D4E97B}" type="slidenum">
              <a:rPr lang="en-US" smtClean="0"/>
              <a:t>‹#›</a:t>
            </a:fld>
            <a:endParaRPr lang="en-US"/>
          </a:p>
        </p:txBody>
      </p:sp>
    </p:spTree>
    <p:extLst>
      <p:ext uri="{BB962C8B-B14F-4D97-AF65-F5344CB8AC3E}">
        <p14:creationId xmlns:p14="http://schemas.microsoft.com/office/powerpoint/2010/main" val="180783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DBA5F-293F-4101-8428-8038D2FFA2D5}"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51CEE-0EED-4BAC-87B9-4CB2A3D4E97B}" type="slidenum">
              <a:rPr lang="en-US" smtClean="0"/>
              <a:t>‹#›</a:t>
            </a:fld>
            <a:endParaRPr lang="en-US"/>
          </a:p>
        </p:txBody>
      </p:sp>
    </p:spTree>
    <p:extLst>
      <p:ext uri="{BB962C8B-B14F-4D97-AF65-F5344CB8AC3E}">
        <p14:creationId xmlns:p14="http://schemas.microsoft.com/office/powerpoint/2010/main" val="1024039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2DBA5F-293F-4101-8428-8038D2FFA2D5}"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51CEE-0EED-4BAC-87B9-4CB2A3D4E97B}" type="slidenum">
              <a:rPr lang="en-US" smtClean="0"/>
              <a:t>‹#›</a:t>
            </a:fld>
            <a:endParaRPr lang="en-US"/>
          </a:p>
        </p:txBody>
      </p:sp>
    </p:spTree>
    <p:extLst>
      <p:ext uri="{BB962C8B-B14F-4D97-AF65-F5344CB8AC3E}">
        <p14:creationId xmlns:p14="http://schemas.microsoft.com/office/powerpoint/2010/main" val="20779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2DBA5F-293F-4101-8428-8038D2FFA2D5}"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51CEE-0EED-4BAC-87B9-4CB2A3D4E97B}" type="slidenum">
              <a:rPr lang="en-US" smtClean="0"/>
              <a:t>‹#›</a:t>
            </a:fld>
            <a:endParaRPr lang="en-US"/>
          </a:p>
        </p:txBody>
      </p:sp>
    </p:spTree>
    <p:extLst>
      <p:ext uri="{BB962C8B-B14F-4D97-AF65-F5344CB8AC3E}">
        <p14:creationId xmlns:p14="http://schemas.microsoft.com/office/powerpoint/2010/main" val="2869996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2DBA5F-293F-4101-8428-8038D2FFA2D5}" type="datetimeFigureOut">
              <a:rPr lang="en-US" smtClean="0"/>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751CEE-0EED-4BAC-87B9-4CB2A3D4E97B}" type="slidenum">
              <a:rPr lang="en-US" smtClean="0"/>
              <a:t>‹#›</a:t>
            </a:fld>
            <a:endParaRPr lang="en-US"/>
          </a:p>
        </p:txBody>
      </p:sp>
    </p:spTree>
    <p:extLst>
      <p:ext uri="{BB962C8B-B14F-4D97-AF65-F5344CB8AC3E}">
        <p14:creationId xmlns:p14="http://schemas.microsoft.com/office/powerpoint/2010/main" val="402646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2DBA5F-293F-4101-8428-8038D2FFA2D5}"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751CEE-0EED-4BAC-87B9-4CB2A3D4E97B}" type="slidenum">
              <a:rPr lang="en-US" smtClean="0"/>
              <a:t>‹#›</a:t>
            </a:fld>
            <a:endParaRPr lang="en-US"/>
          </a:p>
        </p:txBody>
      </p:sp>
    </p:spTree>
    <p:extLst>
      <p:ext uri="{BB962C8B-B14F-4D97-AF65-F5344CB8AC3E}">
        <p14:creationId xmlns:p14="http://schemas.microsoft.com/office/powerpoint/2010/main" val="353231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DBA5F-293F-4101-8428-8038D2FFA2D5}" type="datetimeFigureOut">
              <a:rPr lang="en-US" smtClean="0"/>
              <a:t>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751CEE-0EED-4BAC-87B9-4CB2A3D4E97B}" type="slidenum">
              <a:rPr lang="en-US" smtClean="0"/>
              <a:t>‹#›</a:t>
            </a:fld>
            <a:endParaRPr lang="en-US"/>
          </a:p>
        </p:txBody>
      </p:sp>
    </p:spTree>
    <p:extLst>
      <p:ext uri="{BB962C8B-B14F-4D97-AF65-F5344CB8AC3E}">
        <p14:creationId xmlns:p14="http://schemas.microsoft.com/office/powerpoint/2010/main" val="2123778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2DBA5F-293F-4101-8428-8038D2FFA2D5}"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51CEE-0EED-4BAC-87B9-4CB2A3D4E97B}" type="slidenum">
              <a:rPr lang="en-US" smtClean="0"/>
              <a:t>‹#›</a:t>
            </a:fld>
            <a:endParaRPr lang="en-US"/>
          </a:p>
        </p:txBody>
      </p:sp>
    </p:spTree>
    <p:extLst>
      <p:ext uri="{BB962C8B-B14F-4D97-AF65-F5344CB8AC3E}">
        <p14:creationId xmlns:p14="http://schemas.microsoft.com/office/powerpoint/2010/main" val="1692275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2DBA5F-293F-4101-8428-8038D2FFA2D5}"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51CEE-0EED-4BAC-87B9-4CB2A3D4E97B}" type="slidenum">
              <a:rPr lang="en-US" smtClean="0"/>
              <a:t>‹#›</a:t>
            </a:fld>
            <a:endParaRPr lang="en-US"/>
          </a:p>
        </p:txBody>
      </p:sp>
    </p:spTree>
    <p:extLst>
      <p:ext uri="{BB962C8B-B14F-4D97-AF65-F5344CB8AC3E}">
        <p14:creationId xmlns:p14="http://schemas.microsoft.com/office/powerpoint/2010/main" val="4179419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2DBA5F-293F-4101-8428-8038D2FFA2D5}" type="datetimeFigureOut">
              <a:rPr lang="en-US" smtClean="0"/>
              <a:t>2/14/2024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751CEE-0EED-4BAC-87B9-4CB2A3D4E97B}" type="slidenum">
              <a:rPr lang="en-US" smtClean="0"/>
              <a:t>‹#›</a:t>
            </a:fld>
            <a:endParaRPr lang="en-US"/>
          </a:p>
        </p:txBody>
      </p:sp>
    </p:spTree>
    <p:extLst>
      <p:ext uri="{BB962C8B-B14F-4D97-AF65-F5344CB8AC3E}">
        <p14:creationId xmlns:p14="http://schemas.microsoft.com/office/powerpoint/2010/main" val="15475325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F44995-BA82-5A9A-EBC8-7C174BF00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422" y="247227"/>
            <a:ext cx="2033853" cy="1990283"/>
          </a:xfrm>
          <a:prstGeom prst="rect">
            <a:avLst/>
          </a:prstGeom>
        </p:spPr>
      </p:pic>
      <p:sp>
        <p:nvSpPr>
          <p:cNvPr id="5" name="TextBox 4">
            <a:extLst>
              <a:ext uri="{FF2B5EF4-FFF2-40B4-BE49-F238E27FC236}">
                <a16:creationId xmlns:a16="http://schemas.microsoft.com/office/drawing/2014/main" id="{3900F1CD-6636-6369-F314-14A774AA0625}"/>
              </a:ext>
            </a:extLst>
          </p:cNvPr>
          <p:cNvSpPr txBox="1"/>
          <p:nvPr/>
        </p:nvSpPr>
        <p:spPr>
          <a:xfrm>
            <a:off x="1371600" y="2431065"/>
            <a:ext cx="7779123" cy="3416320"/>
          </a:xfrm>
          <a:prstGeom prst="rect">
            <a:avLst/>
          </a:prstGeom>
          <a:noFill/>
        </p:spPr>
        <p:txBody>
          <a:bodyPr wrap="square">
            <a:spAutoFit/>
          </a:bodyPr>
          <a:lstStyle/>
          <a:p>
            <a:pPr algn="ctr"/>
            <a:r>
              <a:rPr lang="en-US" sz="7200" b="0" i="0" dirty="0">
                <a:effectLst/>
                <a:latin typeface="Footlight MT Light" panose="0204060206030A020304" pitchFamily="18" charset="0"/>
              </a:rPr>
              <a:t>Sale &amp; Finance </a:t>
            </a:r>
            <a:r>
              <a:rPr lang="en-US" sz="7200" dirty="0">
                <a:latin typeface="Footlight MT Light" panose="0204060206030A020304" pitchFamily="18" charset="0"/>
              </a:rPr>
              <a:t>Analytic</a:t>
            </a:r>
            <a:r>
              <a:rPr lang="en-US" sz="7200" b="0" i="0" dirty="0">
                <a:effectLst/>
                <a:latin typeface="Footlight MT Light" panose="0204060206030A020304" pitchFamily="18" charset="0"/>
              </a:rPr>
              <a:t>s of</a:t>
            </a:r>
          </a:p>
          <a:p>
            <a:pPr algn="ctr"/>
            <a:r>
              <a:rPr lang="en-US" sz="7200" b="0" i="0" dirty="0">
                <a:effectLst/>
                <a:latin typeface="Footlight MT Light" panose="0204060206030A020304" pitchFamily="18" charset="0"/>
              </a:rPr>
              <a:t> </a:t>
            </a:r>
            <a:r>
              <a:rPr lang="en-US" sz="7200" b="0" i="0" dirty="0" err="1">
                <a:effectLst/>
                <a:latin typeface="Footlight MT Light" panose="0204060206030A020304" pitchFamily="18" charset="0"/>
              </a:rPr>
              <a:t>AtliQ</a:t>
            </a:r>
            <a:r>
              <a:rPr lang="en-US" sz="7200" b="0" i="0" dirty="0">
                <a:effectLst/>
                <a:latin typeface="Footlight MT Light" panose="0204060206030A020304" pitchFamily="18" charset="0"/>
              </a:rPr>
              <a:t> Hardware</a:t>
            </a:r>
            <a:endParaRPr lang="en-US" sz="7200" dirty="0">
              <a:latin typeface="Footlight MT Light" panose="0204060206030A020304" pitchFamily="18" charset="0"/>
            </a:endParaRPr>
          </a:p>
        </p:txBody>
      </p:sp>
      <p:sp>
        <p:nvSpPr>
          <p:cNvPr id="7" name="TextBox 6">
            <a:extLst>
              <a:ext uri="{FF2B5EF4-FFF2-40B4-BE49-F238E27FC236}">
                <a16:creationId xmlns:a16="http://schemas.microsoft.com/office/drawing/2014/main" id="{EAFDDA45-A69E-396B-1B97-020078F35775}"/>
              </a:ext>
            </a:extLst>
          </p:cNvPr>
          <p:cNvSpPr txBox="1"/>
          <p:nvPr/>
        </p:nvSpPr>
        <p:spPr>
          <a:xfrm>
            <a:off x="2761129" y="1837400"/>
            <a:ext cx="6389594" cy="400110"/>
          </a:xfrm>
          <a:prstGeom prst="rect">
            <a:avLst/>
          </a:prstGeom>
          <a:noFill/>
        </p:spPr>
        <p:txBody>
          <a:bodyPr wrap="square">
            <a:spAutoFit/>
          </a:bodyPr>
          <a:lstStyle/>
          <a:p>
            <a:pPr algn="just"/>
            <a:r>
              <a:rPr lang="en-US" sz="2000" b="0" i="0" dirty="0" err="1">
                <a:effectLst/>
                <a:latin typeface="Algerian" panose="04020705040A02060702" pitchFamily="82" charset="0"/>
              </a:rPr>
              <a:t>AtliQ</a:t>
            </a:r>
            <a:r>
              <a:rPr lang="en-US" sz="2000" b="0" i="0" dirty="0">
                <a:effectLst/>
                <a:latin typeface="Algerian" panose="04020705040A02060702" pitchFamily="82" charset="0"/>
              </a:rPr>
              <a:t> Hardware</a:t>
            </a:r>
            <a:endParaRPr lang="en-US" sz="2000" dirty="0">
              <a:latin typeface="Algerian" panose="04020705040A02060702" pitchFamily="82" charset="0"/>
            </a:endParaRPr>
          </a:p>
        </p:txBody>
      </p:sp>
    </p:spTree>
    <p:extLst>
      <p:ext uri="{BB962C8B-B14F-4D97-AF65-F5344CB8AC3E}">
        <p14:creationId xmlns:p14="http://schemas.microsoft.com/office/powerpoint/2010/main" val="1260884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3D26EE-E2FD-8C2A-4D1C-2FEABA8356FF}"/>
              </a:ext>
            </a:extLst>
          </p:cNvPr>
          <p:cNvSpPr txBox="1"/>
          <p:nvPr/>
        </p:nvSpPr>
        <p:spPr>
          <a:xfrm>
            <a:off x="393291" y="0"/>
            <a:ext cx="6100916" cy="523220"/>
          </a:xfrm>
          <a:prstGeom prst="rect">
            <a:avLst/>
          </a:prstGeom>
          <a:noFill/>
        </p:spPr>
        <p:txBody>
          <a:bodyPr wrap="square">
            <a:spAutoFit/>
          </a:bodyPr>
          <a:lstStyle/>
          <a:p>
            <a:r>
              <a:rPr lang="en-US" sz="2800" b="1" i="0" dirty="0">
                <a:effectLst/>
                <a:latin typeface="Google Sans"/>
              </a:rPr>
              <a:t>Sales Analytics :-</a:t>
            </a:r>
            <a:endParaRPr lang="en-US" sz="2800" b="1" dirty="0"/>
          </a:p>
        </p:txBody>
      </p:sp>
      <p:sp>
        <p:nvSpPr>
          <p:cNvPr id="7" name="TextBox 6">
            <a:extLst>
              <a:ext uri="{FF2B5EF4-FFF2-40B4-BE49-F238E27FC236}">
                <a16:creationId xmlns:a16="http://schemas.microsoft.com/office/drawing/2014/main" id="{5FA60497-6132-6EC4-4FE6-22C2F072DEF5}"/>
              </a:ext>
            </a:extLst>
          </p:cNvPr>
          <p:cNvSpPr txBox="1"/>
          <p:nvPr/>
        </p:nvSpPr>
        <p:spPr>
          <a:xfrm>
            <a:off x="602225" y="691294"/>
            <a:ext cx="8413955" cy="6463308"/>
          </a:xfrm>
          <a:prstGeom prst="rect">
            <a:avLst/>
          </a:prstGeom>
          <a:noFill/>
        </p:spPr>
        <p:txBody>
          <a:bodyPr wrap="square">
            <a:spAutoFit/>
          </a:bodyPr>
          <a:lstStyle/>
          <a:p>
            <a:pPr algn="l"/>
            <a:r>
              <a:rPr lang="en-US" b="0" i="0" dirty="0">
                <a:effectLst/>
                <a:latin typeface="Candara" panose="020E0502030303020204" pitchFamily="34" charset="0"/>
              </a:rPr>
              <a:t>Sales analytics is the </a:t>
            </a:r>
            <a:r>
              <a:rPr lang="en-US" b="1" i="0" dirty="0">
                <a:effectLst/>
                <a:latin typeface="Candara" panose="020E0502030303020204" pitchFamily="34" charset="0"/>
              </a:rPr>
              <a:t>process of collecting, analyzing, and interpreting data related to your sales activities</a:t>
            </a:r>
            <a:r>
              <a:rPr lang="en-US" b="0" i="0" dirty="0">
                <a:effectLst/>
                <a:latin typeface="Candara" panose="020E0502030303020204" pitchFamily="34" charset="0"/>
              </a:rPr>
              <a:t> to gain valuable insights that can </a:t>
            </a:r>
            <a:r>
              <a:rPr lang="en-US" b="1" i="0" dirty="0">
                <a:effectLst/>
                <a:latin typeface="Candara" panose="020E0502030303020204" pitchFamily="34" charset="0"/>
              </a:rPr>
              <a:t>improve your sales performance and profitability</a:t>
            </a:r>
            <a:r>
              <a:rPr lang="en-US" b="0" i="0" dirty="0">
                <a:effectLst/>
                <a:latin typeface="Candara" panose="020E0502030303020204" pitchFamily="34" charset="0"/>
              </a:rPr>
              <a:t>. Sale analytics for </a:t>
            </a:r>
            <a:r>
              <a:rPr lang="en-US" b="0" i="0" dirty="0" err="1">
                <a:effectLst/>
                <a:latin typeface="Candara" panose="020E0502030303020204" pitchFamily="34" charset="0"/>
              </a:rPr>
              <a:t>Atliq</a:t>
            </a:r>
            <a:r>
              <a:rPr lang="en-US" b="0" i="0" dirty="0">
                <a:effectLst/>
                <a:latin typeface="Candara" panose="020E0502030303020204" pitchFamily="34" charset="0"/>
              </a:rPr>
              <a:t> Hardware would typically involve gathering, analyzing, and interpreting data related to the sales performance of hardware products offered by </a:t>
            </a:r>
            <a:r>
              <a:rPr lang="en-US" b="0" i="0" dirty="0" err="1">
                <a:effectLst/>
                <a:latin typeface="Candara" panose="020E0502030303020204" pitchFamily="34" charset="0"/>
              </a:rPr>
              <a:t>Atliq</a:t>
            </a:r>
            <a:r>
              <a:rPr lang="en-US" b="0" i="0" dirty="0">
                <a:effectLst/>
                <a:latin typeface="Candara" panose="020E0502030303020204" pitchFamily="34" charset="0"/>
              </a:rPr>
              <a:t>. </a:t>
            </a:r>
          </a:p>
          <a:p>
            <a:pPr algn="l"/>
            <a:endParaRPr lang="en-US" dirty="0">
              <a:latin typeface="Candara" panose="020E0502030303020204" pitchFamily="34" charset="0"/>
            </a:endParaRPr>
          </a:p>
          <a:p>
            <a:pPr marL="285750" indent="-285750" algn="l">
              <a:buFont typeface="Wingdings" panose="05000000000000000000" pitchFamily="2" charset="2"/>
              <a:buChar char="v"/>
            </a:pPr>
            <a:r>
              <a:rPr lang="en-US" b="0" i="0" dirty="0">
                <a:effectLst/>
                <a:latin typeface="Candara" panose="020E0502030303020204" pitchFamily="34" charset="0"/>
              </a:rPr>
              <a:t>Here's a breakdown of functional knowledge in sale analytics for </a:t>
            </a:r>
            <a:r>
              <a:rPr lang="en-US" b="0" i="0" dirty="0" err="1">
                <a:effectLst/>
                <a:latin typeface="Candara" panose="020E0502030303020204" pitchFamily="34" charset="0"/>
              </a:rPr>
              <a:t>Atliq</a:t>
            </a:r>
            <a:r>
              <a:rPr lang="en-US" b="0" i="0" dirty="0">
                <a:effectLst/>
                <a:latin typeface="Candara" panose="020E0502030303020204" pitchFamily="34" charset="0"/>
              </a:rPr>
              <a:t> Hardware:-</a:t>
            </a:r>
          </a:p>
          <a:p>
            <a:pPr marL="285750" indent="-285750" algn="l">
              <a:buFont typeface="Wingdings" panose="05000000000000000000" pitchFamily="2" charset="2"/>
              <a:buChar char="v"/>
            </a:pPr>
            <a:endParaRPr lang="en-US" b="0" i="0" dirty="0">
              <a:effectLst/>
              <a:latin typeface="Candara" panose="020E0502030303020204" pitchFamily="34" charset="0"/>
            </a:endParaRPr>
          </a:p>
          <a:p>
            <a:pPr marL="285750" indent="-285750" algn="l">
              <a:buFont typeface="Wingdings" panose="05000000000000000000" pitchFamily="2" charset="2"/>
              <a:buChar char="§"/>
            </a:pPr>
            <a:r>
              <a:rPr lang="en-US" b="1" i="0" dirty="0">
                <a:effectLst/>
                <a:latin typeface="Candara" panose="020E0502030303020204" pitchFamily="34" charset="0"/>
              </a:rPr>
              <a:t>Data Collection</a:t>
            </a:r>
            <a:r>
              <a:rPr lang="en-US" b="0" i="0" dirty="0">
                <a:effectLst/>
                <a:latin typeface="Candara" panose="020E0502030303020204" pitchFamily="34" charset="0"/>
              </a:rPr>
              <a:t>: Gathering sales data from various sources such as POS (Point of Sale) systems, online sales platforms, CRM (Customer Relationship Management) software, and other relevant databases. This data would include information such as sales volume, revenue, product categories, customer demographics, geographic locations, etc.</a:t>
            </a:r>
          </a:p>
          <a:p>
            <a:pPr marL="285750" indent="-285750" algn="l">
              <a:buFont typeface="Wingdings" panose="05000000000000000000" pitchFamily="2" charset="2"/>
              <a:buChar char="§"/>
            </a:pPr>
            <a:r>
              <a:rPr lang="en-US" b="1" i="0" dirty="0">
                <a:effectLst/>
                <a:latin typeface="Candara" panose="020E0502030303020204" pitchFamily="34" charset="0"/>
              </a:rPr>
              <a:t>Data Cleaning and Preprocessing</a:t>
            </a:r>
            <a:r>
              <a:rPr lang="en-US" b="0" i="0" dirty="0">
                <a:effectLst/>
                <a:latin typeface="Candara" panose="020E0502030303020204" pitchFamily="34" charset="0"/>
              </a:rPr>
              <a:t>: Ensuring that the collected data is accurate, consistent, and free from errors or inconsistencies. This may involve removing duplicates, handling missing values, standardizing formats, and other data preprocessing tasks to prepare the data for analysis.</a:t>
            </a:r>
          </a:p>
          <a:p>
            <a:pPr marL="285750" indent="-285750" algn="l">
              <a:buFont typeface="Wingdings" panose="05000000000000000000" pitchFamily="2" charset="2"/>
              <a:buChar char="§"/>
            </a:pPr>
            <a:r>
              <a:rPr lang="en-US" b="1" i="0" dirty="0">
                <a:effectLst/>
                <a:latin typeface="Candara" panose="020E0502030303020204" pitchFamily="34" charset="0"/>
              </a:rPr>
              <a:t>Data Analysis</a:t>
            </a:r>
            <a:r>
              <a:rPr lang="en-US" b="0" i="0" dirty="0">
                <a:effectLst/>
                <a:latin typeface="Candara" panose="020E0502030303020204" pitchFamily="34" charset="0"/>
              </a:rPr>
              <a:t>: Using statistical and analytical techniques to analyze the sales data and identify patterns, trends, correlations, and insights. This may involve techniques such as descriptive statistics, correlation analysis, regression analysis, time series analysis, and data visualization to gain a deeper understanding of sales performance.</a:t>
            </a:r>
          </a:p>
          <a:p>
            <a:pPr algn="l"/>
            <a:endParaRPr lang="en-US" b="0" i="0" dirty="0">
              <a:effectLst/>
              <a:latin typeface="Candara" panose="020E0502030303020204" pitchFamily="34" charset="0"/>
            </a:endParaRPr>
          </a:p>
        </p:txBody>
      </p:sp>
    </p:spTree>
    <p:extLst>
      <p:ext uri="{BB962C8B-B14F-4D97-AF65-F5344CB8AC3E}">
        <p14:creationId xmlns:p14="http://schemas.microsoft.com/office/powerpoint/2010/main" val="3797571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661D62-D5CC-220C-8078-33BF71208C05}"/>
              </a:ext>
            </a:extLst>
          </p:cNvPr>
          <p:cNvSpPr txBox="1"/>
          <p:nvPr/>
        </p:nvSpPr>
        <p:spPr>
          <a:xfrm>
            <a:off x="166254" y="350483"/>
            <a:ext cx="10702637" cy="6463308"/>
          </a:xfrm>
          <a:prstGeom prst="rect">
            <a:avLst/>
          </a:prstGeom>
          <a:noFill/>
        </p:spPr>
        <p:txBody>
          <a:bodyPr wrap="square">
            <a:spAutoFit/>
          </a:bodyPr>
          <a:lstStyle/>
          <a:p>
            <a:pPr marL="285750" indent="-285750" algn="l">
              <a:buFont typeface="Wingdings" panose="05000000000000000000" pitchFamily="2" charset="2"/>
              <a:buChar char="§"/>
            </a:pPr>
            <a:r>
              <a:rPr lang="en-US" b="1" i="0" dirty="0">
                <a:effectLst/>
                <a:latin typeface="Candara" panose="020E0502030303020204" pitchFamily="34" charset="0"/>
              </a:rPr>
              <a:t>Sales Performance Metrics</a:t>
            </a:r>
            <a:r>
              <a:rPr lang="en-US" b="0" i="0" dirty="0">
                <a:effectLst/>
                <a:latin typeface="Candara" panose="020E0502030303020204" pitchFamily="34" charset="0"/>
              </a:rPr>
              <a:t>: Calculating key performance indicators (KPIs) and metrics to assess the performance of </a:t>
            </a:r>
            <a:r>
              <a:rPr lang="en-US" b="0" i="0" dirty="0" err="1">
                <a:effectLst/>
                <a:latin typeface="Candara" panose="020E0502030303020204" pitchFamily="34" charset="0"/>
              </a:rPr>
              <a:t>Atliq</a:t>
            </a:r>
            <a:r>
              <a:rPr lang="en-US" b="0" i="0" dirty="0">
                <a:effectLst/>
                <a:latin typeface="Candara" panose="020E0502030303020204" pitchFamily="34" charset="0"/>
              </a:rPr>
              <a:t> Hardware's sales efforts. Common sales metrics may include total sales revenue, sales growth rate, average transaction value, customer acquisition cost, customer retention rate, sales conversion rate, etc.</a:t>
            </a:r>
          </a:p>
          <a:p>
            <a:pPr marL="285750" indent="-285750" algn="l">
              <a:buFont typeface="Wingdings" panose="05000000000000000000" pitchFamily="2" charset="2"/>
              <a:buChar char="§"/>
            </a:pPr>
            <a:r>
              <a:rPr lang="en-US" b="1" i="0" dirty="0">
                <a:effectLst/>
                <a:latin typeface="Candara" panose="020E0502030303020204" pitchFamily="34" charset="0"/>
              </a:rPr>
              <a:t>Product Performance Analysis</a:t>
            </a:r>
            <a:r>
              <a:rPr lang="en-US" b="0" i="0" dirty="0">
                <a:effectLst/>
                <a:latin typeface="Candara" panose="020E0502030303020204" pitchFamily="34" charset="0"/>
              </a:rPr>
              <a:t>: Analyzing the sales performance of individual hardware products or product categories to identify top-selling products, identify underperforming products, assess product profitability, and make data-driven decisions related to product assortment, pricing, and inventory management.</a:t>
            </a:r>
          </a:p>
          <a:p>
            <a:pPr marL="285750" indent="-285750" algn="l">
              <a:buFont typeface="Wingdings" panose="05000000000000000000" pitchFamily="2" charset="2"/>
              <a:buChar char="§"/>
            </a:pPr>
            <a:r>
              <a:rPr lang="en-US" b="1" i="0" dirty="0">
                <a:effectLst/>
                <a:latin typeface="Candara" panose="020E0502030303020204" pitchFamily="34" charset="0"/>
              </a:rPr>
              <a:t>Customer Segmentation</a:t>
            </a:r>
            <a:r>
              <a:rPr lang="en-US" b="0" i="0" dirty="0">
                <a:effectLst/>
                <a:latin typeface="Candara" panose="020E0502030303020204" pitchFamily="34" charset="0"/>
              </a:rPr>
              <a:t>: Segmenting customers based on various criteria such as demographics, purchase behavior, buying frequency, geographic location, etc. This allows </a:t>
            </a:r>
            <a:r>
              <a:rPr lang="en-US" b="0" i="0" dirty="0" err="1">
                <a:effectLst/>
                <a:latin typeface="Candara" panose="020E0502030303020204" pitchFamily="34" charset="0"/>
              </a:rPr>
              <a:t>Atliq</a:t>
            </a:r>
            <a:r>
              <a:rPr lang="en-US" b="0" i="0" dirty="0">
                <a:effectLst/>
                <a:latin typeface="Candara" panose="020E0502030303020204" pitchFamily="34" charset="0"/>
              </a:rPr>
              <a:t> Hardware to better understand their customer base, target specific customer segments with tailored marketing strategies, and optimize sales efforts.</a:t>
            </a:r>
          </a:p>
          <a:p>
            <a:pPr marL="285750" indent="-285750" algn="l">
              <a:buFont typeface="Wingdings" panose="05000000000000000000" pitchFamily="2" charset="2"/>
              <a:buChar char="§"/>
            </a:pPr>
            <a:r>
              <a:rPr lang="en-US" b="1" i="0" dirty="0">
                <a:effectLst/>
                <a:latin typeface="Candara" panose="020E0502030303020204" pitchFamily="34" charset="0"/>
              </a:rPr>
              <a:t>Sales Performance Reporting</a:t>
            </a:r>
            <a:r>
              <a:rPr lang="en-US" b="0" i="0" dirty="0">
                <a:effectLst/>
                <a:latin typeface="Candara" panose="020E0502030303020204" pitchFamily="34" charset="0"/>
              </a:rPr>
              <a:t>: Creating comprehensive reports and dashboards to communicate key findings, insights, and recommendations derived from sales analytics to relevant stakeholders within </a:t>
            </a:r>
            <a:r>
              <a:rPr lang="en-US" b="0" i="0" dirty="0" err="1">
                <a:effectLst/>
                <a:latin typeface="Candara" panose="020E0502030303020204" pitchFamily="34" charset="0"/>
              </a:rPr>
              <a:t>Atliq</a:t>
            </a:r>
            <a:r>
              <a:rPr lang="en-US" b="0" i="0" dirty="0">
                <a:effectLst/>
                <a:latin typeface="Candara" panose="020E0502030303020204" pitchFamily="34" charset="0"/>
              </a:rPr>
              <a:t> Hardware, including sales teams, marketing teams, senior management, and other decision-makers.</a:t>
            </a:r>
          </a:p>
          <a:p>
            <a:pPr marL="285750" indent="-285750" algn="l">
              <a:buFont typeface="Wingdings" panose="05000000000000000000" pitchFamily="2" charset="2"/>
              <a:buChar char="§"/>
            </a:pPr>
            <a:r>
              <a:rPr lang="en-US" b="1" i="0" dirty="0">
                <a:effectLst/>
                <a:latin typeface="Candara" panose="020E0502030303020204" pitchFamily="34" charset="0"/>
              </a:rPr>
              <a:t>Continuous Improvement</a:t>
            </a:r>
            <a:r>
              <a:rPr lang="en-US" b="0" i="0" dirty="0">
                <a:effectLst/>
                <a:latin typeface="Candara" panose="020E0502030303020204" pitchFamily="34" charset="0"/>
              </a:rPr>
              <a:t>: Continuously monitoring and evaluating sales performance metrics, refining analytical models, and adapting sales strategies based on changing market conditions, customer preferences, and business objectives to drive continuous improvement in sales effectiveness and efficiency.</a:t>
            </a:r>
          </a:p>
          <a:p>
            <a:pPr algn="l"/>
            <a:endParaRPr lang="en-US" b="0" i="0" dirty="0">
              <a:effectLst/>
              <a:latin typeface="Candara" panose="020E0502030303020204" pitchFamily="34" charset="0"/>
            </a:endParaRPr>
          </a:p>
          <a:p>
            <a:pPr marL="285750" indent="-285750" algn="l">
              <a:buFont typeface="Wingdings" panose="05000000000000000000" pitchFamily="2" charset="2"/>
              <a:buChar char="v"/>
            </a:pPr>
            <a:r>
              <a:rPr lang="en-US" b="1" i="0" dirty="0">
                <a:effectLst/>
                <a:latin typeface="Candara" panose="020E0502030303020204" pitchFamily="34" charset="0"/>
              </a:rPr>
              <a:t>By leveraging sale analytics effectively, </a:t>
            </a:r>
            <a:r>
              <a:rPr lang="en-US" b="1" i="0" dirty="0" err="1">
                <a:effectLst/>
                <a:latin typeface="Candara" panose="020E0502030303020204" pitchFamily="34" charset="0"/>
              </a:rPr>
              <a:t>Atliq</a:t>
            </a:r>
            <a:r>
              <a:rPr lang="en-US" b="1" i="0" dirty="0">
                <a:effectLst/>
                <a:latin typeface="Candara" panose="020E0502030303020204" pitchFamily="34" charset="0"/>
              </a:rPr>
              <a:t> Hardware can gain valuable insights into their sales performance, identify opportunities for growth, optimize sales strategies, and ultimately enhance overall business performance.</a:t>
            </a:r>
          </a:p>
        </p:txBody>
      </p:sp>
    </p:spTree>
    <p:extLst>
      <p:ext uri="{BB962C8B-B14F-4D97-AF65-F5344CB8AC3E}">
        <p14:creationId xmlns:p14="http://schemas.microsoft.com/office/powerpoint/2010/main" val="21239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5AC5E3-6306-7DB0-AA6F-99881BC0C724}"/>
              </a:ext>
            </a:extLst>
          </p:cNvPr>
          <p:cNvSpPr txBox="1"/>
          <p:nvPr/>
        </p:nvSpPr>
        <p:spPr>
          <a:xfrm>
            <a:off x="2158712" y="667388"/>
            <a:ext cx="6104658" cy="5632311"/>
          </a:xfrm>
          <a:prstGeom prst="rect">
            <a:avLst/>
          </a:prstGeom>
          <a:noFill/>
        </p:spPr>
        <p:txBody>
          <a:bodyPr wrap="square">
            <a:spAutoFit/>
          </a:bodyPr>
          <a:lstStyle/>
          <a:p>
            <a:pPr algn="ctr"/>
            <a:r>
              <a:rPr lang="en-US" sz="7200" b="0" i="0" dirty="0">
                <a:solidFill>
                  <a:srgbClr val="000000"/>
                </a:solidFill>
                <a:effectLst/>
                <a:latin typeface="Candara" panose="020E0502030303020204" pitchFamily="34" charset="0"/>
              </a:rPr>
              <a:t>Key Insights from </a:t>
            </a:r>
          </a:p>
          <a:p>
            <a:pPr algn="ctr"/>
            <a:r>
              <a:rPr lang="en-US" sz="7200" b="0" i="0" dirty="0">
                <a:solidFill>
                  <a:srgbClr val="000000"/>
                </a:solidFill>
                <a:effectLst/>
                <a:latin typeface="Candara" panose="020E0502030303020204" pitchFamily="34" charset="0"/>
              </a:rPr>
              <a:t>Sales Analytics of </a:t>
            </a:r>
          </a:p>
          <a:p>
            <a:pPr algn="ctr"/>
            <a:r>
              <a:rPr lang="en-US" sz="7200" b="0" i="0" dirty="0" err="1">
                <a:solidFill>
                  <a:srgbClr val="000000"/>
                </a:solidFill>
                <a:effectLst/>
                <a:latin typeface="Candara" panose="020E0502030303020204" pitchFamily="34" charset="0"/>
              </a:rPr>
              <a:t>Atliq</a:t>
            </a:r>
            <a:r>
              <a:rPr lang="en-US" sz="7200" b="0" i="0" dirty="0">
                <a:solidFill>
                  <a:srgbClr val="000000"/>
                </a:solidFill>
                <a:effectLst/>
                <a:latin typeface="Candara" panose="020E0502030303020204" pitchFamily="34" charset="0"/>
              </a:rPr>
              <a:t> Hardware</a:t>
            </a:r>
          </a:p>
        </p:txBody>
      </p:sp>
    </p:spTree>
    <p:extLst>
      <p:ext uri="{BB962C8B-B14F-4D97-AF65-F5344CB8AC3E}">
        <p14:creationId xmlns:p14="http://schemas.microsoft.com/office/powerpoint/2010/main" val="305646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D940A8-C451-C650-BD5A-F94DAF54F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755" y="0"/>
            <a:ext cx="4497987" cy="5079229"/>
          </a:xfrm>
          <a:prstGeom prst="rect">
            <a:avLst/>
          </a:prstGeom>
        </p:spPr>
      </p:pic>
      <p:pic>
        <p:nvPicPr>
          <p:cNvPr id="5" name="Picture 4">
            <a:extLst>
              <a:ext uri="{FF2B5EF4-FFF2-40B4-BE49-F238E27FC236}">
                <a16:creationId xmlns:a16="http://schemas.microsoft.com/office/drawing/2014/main" id="{C96EB9E2-FF6D-8D3F-D536-30F2B88CB3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411" y="3429000"/>
            <a:ext cx="3746803" cy="4188543"/>
          </a:xfrm>
          <a:prstGeom prst="rect">
            <a:avLst/>
          </a:prstGeom>
        </p:spPr>
      </p:pic>
      <p:sp>
        <p:nvSpPr>
          <p:cNvPr id="7" name="TextBox 6">
            <a:extLst>
              <a:ext uri="{FF2B5EF4-FFF2-40B4-BE49-F238E27FC236}">
                <a16:creationId xmlns:a16="http://schemas.microsoft.com/office/drawing/2014/main" id="{9DCAD37A-221C-81A9-EAEB-27EC687F24A9}"/>
              </a:ext>
            </a:extLst>
          </p:cNvPr>
          <p:cNvSpPr txBox="1"/>
          <p:nvPr/>
        </p:nvSpPr>
        <p:spPr>
          <a:xfrm>
            <a:off x="186813" y="0"/>
            <a:ext cx="7177548" cy="2585323"/>
          </a:xfrm>
          <a:prstGeom prst="rect">
            <a:avLst/>
          </a:prstGeom>
          <a:noFill/>
        </p:spPr>
        <p:txBody>
          <a:bodyPr wrap="square">
            <a:spAutoFit/>
          </a:bodyPr>
          <a:lstStyle/>
          <a:p>
            <a:pPr algn="l"/>
            <a:r>
              <a:rPr lang="en-US" b="0" i="0" dirty="0">
                <a:effectLst/>
                <a:latin typeface="Candara" panose="020E0502030303020204" pitchFamily="34" charset="0"/>
              </a:rPr>
              <a:t>We have prepared a report </a:t>
            </a:r>
            <a:r>
              <a:rPr lang="en-US" b="1" i="0" dirty="0">
                <a:effectLst/>
                <a:latin typeface="Candara" panose="020E0502030303020204" pitchFamily="34" charset="0"/>
              </a:rPr>
              <a:t>on the net sales performance of </a:t>
            </a:r>
            <a:r>
              <a:rPr lang="en-US" b="1" i="0" dirty="0" err="1">
                <a:effectLst/>
                <a:latin typeface="Candara" panose="020E0502030303020204" pitchFamily="34" charset="0"/>
              </a:rPr>
              <a:t>Atliq</a:t>
            </a:r>
            <a:r>
              <a:rPr lang="en-US" b="1" i="0" dirty="0">
                <a:effectLst/>
                <a:latin typeface="Candara" panose="020E0502030303020204" pitchFamily="34" charset="0"/>
              </a:rPr>
              <a:t> Hardware's customers</a:t>
            </a:r>
            <a:r>
              <a:rPr lang="en-US" b="0" i="0" dirty="0">
                <a:effectLst/>
                <a:latin typeface="Candara" panose="020E0502030303020204" pitchFamily="34" charset="0"/>
              </a:rPr>
              <a:t>. The report includes a column listing all the customers to whom </a:t>
            </a:r>
            <a:r>
              <a:rPr lang="en-US" b="0" i="0" dirty="0" err="1">
                <a:effectLst/>
                <a:latin typeface="Candara" panose="020E0502030303020204" pitchFamily="34" charset="0"/>
              </a:rPr>
              <a:t>Atliq</a:t>
            </a:r>
            <a:r>
              <a:rPr lang="en-US" b="0" i="0" dirty="0">
                <a:effectLst/>
                <a:latin typeface="Candara" panose="020E0502030303020204" pitchFamily="34" charset="0"/>
              </a:rPr>
              <a:t> Hardware sells its products. Using Data Analysis Expressions (DAX), we have generated several measures to analyze the net sales data of each customers in particular year like:-</a:t>
            </a:r>
          </a:p>
          <a:p>
            <a:pPr algn="l">
              <a:buFont typeface="Arial" panose="020B0604020202020204" pitchFamily="34" charset="0"/>
              <a:buChar char="•"/>
            </a:pPr>
            <a:r>
              <a:rPr lang="en-US" b="0" i="0" dirty="0">
                <a:effectLst/>
                <a:latin typeface="Candara" panose="020E0502030303020204" pitchFamily="34" charset="0"/>
              </a:rPr>
              <a:t>2019 Net Sales</a:t>
            </a:r>
          </a:p>
          <a:p>
            <a:pPr algn="l">
              <a:buFont typeface="Arial" panose="020B0604020202020204" pitchFamily="34" charset="0"/>
              <a:buChar char="•"/>
            </a:pPr>
            <a:r>
              <a:rPr lang="en-US" b="0" i="0" dirty="0">
                <a:effectLst/>
                <a:latin typeface="Candara" panose="020E0502030303020204" pitchFamily="34" charset="0"/>
              </a:rPr>
              <a:t>2020 Net Sales</a:t>
            </a:r>
          </a:p>
          <a:p>
            <a:pPr algn="l">
              <a:buFont typeface="Arial" panose="020B0604020202020204" pitchFamily="34" charset="0"/>
              <a:buChar char="•"/>
            </a:pPr>
            <a:r>
              <a:rPr lang="en-US" b="0" i="0" dirty="0">
                <a:effectLst/>
                <a:latin typeface="Candara" panose="020E0502030303020204" pitchFamily="34" charset="0"/>
              </a:rPr>
              <a:t>2021 Net Sales</a:t>
            </a:r>
          </a:p>
          <a:p>
            <a:pPr algn="l">
              <a:buFont typeface="Arial" panose="020B0604020202020204" pitchFamily="34" charset="0"/>
              <a:buChar char="•"/>
            </a:pPr>
            <a:r>
              <a:rPr lang="en-US" b="0" i="0" dirty="0">
                <a:effectLst/>
                <a:latin typeface="Candara" panose="020E0502030303020204" pitchFamily="34" charset="0"/>
              </a:rPr>
              <a:t>2020 vs. 2019 Comparison Net Sales</a:t>
            </a:r>
          </a:p>
        </p:txBody>
      </p:sp>
      <p:sp>
        <p:nvSpPr>
          <p:cNvPr id="9" name="TextBox 8">
            <a:extLst>
              <a:ext uri="{FF2B5EF4-FFF2-40B4-BE49-F238E27FC236}">
                <a16:creationId xmlns:a16="http://schemas.microsoft.com/office/drawing/2014/main" id="{6440118F-D927-0E31-6CF4-1DFDBD49B38C}"/>
              </a:ext>
            </a:extLst>
          </p:cNvPr>
          <p:cNvSpPr txBox="1"/>
          <p:nvPr/>
        </p:nvSpPr>
        <p:spPr>
          <a:xfrm>
            <a:off x="307257" y="2585323"/>
            <a:ext cx="6978445" cy="646331"/>
          </a:xfrm>
          <a:prstGeom prst="rect">
            <a:avLst/>
          </a:prstGeom>
          <a:noFill/>
        </p:spPr>
        <p:txBody>
          <a:bodyPr wrap="square">
            <a:spAutoFit/>
          </a:bodyPr>
          <a:lstStyle/>
          <a:p>
            <a:pPr marL="285750" indent="-285750">
              <a:buFont typeface="Wingdings" panose="05000000000000000000" pitchFamily="2" charset="2"/>
              <a:buChar char="q"/>
            </a:pPr>
            <a:r>
              <a:rPr lang="en-US" b="0" i="0" dirty="0">
                <a:effectLst/>
                <a:latin typeface="Candara" panose="020E0502030303020204" pitchFamily="34" charset="0"/>
              </a:rPr>
              <a:t>This report indicates a clear trend of increasing net sales for customers year over year.</a:t>
            </a:r>
            <a:endParaRPr lang="en-US" dirty="0">
              <a:latin typeface="Candara" panose="020E0502030303020204" pitchFamily="34" charset="0"/>
            </a:endParaRPr>
          </a:p>
        </p:txBody>
      </p:sp>
      <p:sp>
        <p:nvSpPr>
          <p:cNvPr id="11" name="TextBox 10">
            <a:extLst>
              <a:ext uri="{FF2B5EF4-FFF2-40B4-BE49-F238E27FC236}">
                <a16:creationId xmlns:a16="http://schemas.microsoft.com/office/drawing/2014/main" id="{EFFAA0A0-124F-0AFD-3AEC-730C3CBECE69}"/>
              </a:ext>
            </a:extLst>
          </p:cNvPr>
          <p:cNvSpPr txBox="1"/>
          <p:nvPr/>
        </p:nvSpPr>
        <p:spPr>
          <a:xfrm>
            <a:off x="315860" y="3231654"/>
            <a:ext cx="3746803" cy="2308324"/>
          </a:xfrm>
          <a:prstGeom prst="rect">
            <a:avLst/>
          </a:prstGeom>
          <a:noFill/>
        </p:spPr>
        <p:txBody>
          <a:bodyPr wrap="square">
            <a:spAutoFit/>
          </a:bodyPr>
          <a:lstStyle/>
          <a:p>
            <a:pPr marL="285750" indent="-285750">
              <a:buFont typeface="Wingdings" panose="05000000000000000000" pitchFamily="2" charset="2"/>
              <a:buChar char="q"/>
            </a:pPr>
            <a:r>
              <a:rPr lang="en-US" b="0" i="0" dirty="0">
                <a:effectLst/>
                <a:latin typeface="Candara" panose="020E0502030303020204" pitchFamily="34" charset="0"/>
              </a:rPr>
              <a:t>We have the capability to utilize filter options to examine the net sales of specific markets or countries within a particular division. Additionally, we can apply filters to isolate net sales data from specific regions based on our requirements.</a:t>
            </a:r>
            <a:endParaRPr lang="en-US" dirty="0">
              <a:latin typeface="Candara" panose="020E0502030303020204" pitchFamily="34" charset="0"/>
            </a:endParaRPr>
          </a:p>
        </p:txBody>
      </p:sp>
    </p:spTree>
    <p:extLst>
      <p:ext uri="{BB962C8B-B14F-4D97-AF65-F5344CB8AC3E}">
        <p14:creationId xmlns:p14="http://schemas.microsoft.com/office/powerpoint/2010/main" val="3451767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B83F8A-03A2-B087-4458-38A77AF81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747" y="668594"/>
            <a:ext cx="5038165" cy="5840361"/>
          </a:xfrm>
          <a:prstGeom prst="rect">
            <a:avLst/>
          </a:prstGeom>
        </p:spPr>
      </p:pic>
      <p:sp>
        <p:nvSpPr>
          <p:cNvPr id="7" name="TextBox 6">
            <a:extLst>
              <a:ext uri="{FF2B5EF4-FFF2-40B4-BE49-F238E27FC236}">
                <a16:creationId xmlns:a16="http://schemas.microsoft.com/office/drawing/2014/main" id="{A12F89E4-5383-5940-A3F6-FABAD9AD92CC}"/>
              </a:ext>
            </a:extLst>
          </p:cNvPr>
          <p:cNvSpPr txBox="1"/>
          <p:nvPr/>
        </p:nvSpPr>
        <p:spPr>
          <a:xfrm>
            <a:off x="415413" y="1014528"/>
            <a:ext cx="5169310" cy="5016758"/>
          </a:xfrm>
          <a:prstGeom prst="rect">
            <a:avLst/>
          </a:prstGeom>
          <a:noFill/>
        </p:spPr>
        <p:txBody>
          <a:bodyPr wrap="square">
            <a:spAutoFit/>
          </a:bodyPr>
          <a:lstStyle/>
          <a:p>
            <a:pPr algn="l"/>
            <a:r>
              <a:rPr lang="en-US" sz="2000" b="0" i="0" dirty="0">
                <a:effectLst/>
                <a:latin typeface="Candara" panose="020E0502030303020204" pitchFamily="34" charset="0"/>
              </a:rPr>
              <a:t>The report shows </a:t>
            </a:r>
            <a:r>
              <a:rPr lang="en-US" sz="2000" b="1" i="0" dirty="0">
                <a:effectLst/>
                <a:latin typeface="Candara" panose="020E0502030303020204" pitchFamily="34" charset="0"/>
              </a:rPr>
              <a:t>the performance of </a:t>
            </a:r>
            <a:r>
              <a:rPr lang="en-US" sz="2000" b="1" i="0" dirty="0" err="1">
                <a:effectLst/>
                <a:latin typeface="Candara" panose="020E0502030303020204" pitchFamily="34" charset="0"/>
              </a:rPr>
              <a:t>AtliQ</a:t>
            </a:r>
            <a:r>
              <a:rPr lang="en-US" sz="2000" b="1" i="0" dirty="0">
                <a:effectLst/>
                <a:latin typeface="Candara" panose="020E0502030303020204" pitchFamily="34" charset="0"/>
              </a:rPr>
              <a:t> </a:t>
            </a:r>
            <a:r>
              <a:rPr lang="en-US" sz="2000" b="1" i="0" dirty="0" err="1">
                <a:effectLst/>
                <a:latin typeface="Candara" panose="020E0502030303020204" pitchFamily="34" charset="0"/>
              </a:rPr>
              <a:t>Hardwares</a:t>
            </a:r>
            <a:r>
              <a:rPr lang="en-US" sz="2000" b="1" i="0" dirty="0">
                <a:effectLst/>
                <a:latin typeface="Candara" panose="020E0502030303020204" pitchFamily="34" charset="0"/>
              </a:rPr>
              <a:t> sales in various countries from 2019 to 2021. </a:t>
            </a:r>
            <a:r>
              <a:rPr lang="en-US" sz="2000" b="0" i="0" dirty="0">
                <a:effectLst/>
                <a:latin typeface="Candara" panose="020E0502030303020204" pitchFamily="34" charset="0"/>
              </a:rPr>
              <a:t>It also shows the target sales for 2021 and the percentage difference between actual sales and target sales.</a:t>
            </a:r>
          </a:p>
          <a:p>
            <a:pPr algn="l"/>
            <a:endParaRPr lang="en-US" sz="2000" b="0" i="0" dirty="0">
              <a:effectLst/>
              <a:latin typeface="Candara" panose="020E0502030303020204" pitchFamily="34" charset="0"/>
            </a:endParaRPr>
          </a:p>
          <a:p>
            <a:pPr marL="342900" indent="-342900" algn="l">
              <a:buFont typeface="Wingdings" panose="05000000000000000000" pitchFamily="2" charset="2"/>
              <a:buChar char="v"/>
            </a:pPr>
            <a:r>
              <a:rPr lang="en-US" sz="2000" b="0" i="0" dirty="0">
                <a:effectLst/>
                <a:latin typeface="Candara" panose="020E0502030303020204" pitchFamily="34" charset="0"/>
              </a:rPr>
              <a:t>Here are some key takeaways from the report:-</a:t>
            </a:r>
          </a:p>
          <a:p>
            <a:pPr marL="285750" indent="-285750" algn="l">
              <a:buFont typeface="Wingdings" panose="05000000000000000000" pitchFamily="2" charset="2"/>
              <a:buChar char="q"/>
            </a:pPr>
            <a:r>
              <a:rPr lang="en-US" sz="2000" b="0" i="0" dirty="0">
                <a:effectLst/>
                <a:latin typeface="Candara" panose="020E0502030303020204" pitchFamily="34" charset="0"/>
              </a:rPr>
              <a:t>Overall, </a:t>
            </a:r>
            <a:r>
              <a:rPr lang="en-US" sz="2000" b="0" i="0" dirty="0" err="1">
                <a:effectLst/>
                <a:latin typeface="Candara" panose="020E0502030303020204" pitchFamily="34" charset="0"/>
              </a:rPr>
              <a:t>AtliQ</a:t>
            </a:r>
            <a:r>
              <a:rPr lang="en-US" sz="2000" b="0" i="0" dirty="0">
                <a:effectLst/>
                <a:latin typeface="Candara" panose="020E0502030303020204" pitchFamily="34" charset="0"/>
              </a:rPr>
              <a:t> </a:t>
            </a:r>
            <a:r>
              <a:rPr lang="en-US" sz="2000" b="0" i="0" dirty="0" err="1">
                <a:effectLst/>
                <a:latin typeface="Candara" panose="020E0502030303020204" pitchFamily="34" charset="0"/>
              </a:rPr>
              <a:t>Hardwares</a:t>
            </a:r>
            <a:r>
              <a:rPr lang="en-US" sz="2000" b="0" i="0" dirty="0">
                <a:effectLst/>
                <a:latin typeface="Candara" panose="020E0502030303020204" pitchFamily="34" charset="0"/>
              </a:rPr>
              <a:t>' filter sales grew significantly from 2019 to 2021, increasing from USD 87.5 million to USD 598.9 million.</a:t>
            </a:r>
          </a:p>
          <a:p>
            <a:pPr marL="285750" indent="-285750" algn="l">
              <a:buFont typeface="Wingdings" panose="05000000000000000000" pitchFamily="2" charset="2"/>
              <a:buChar char="q"/>
            </a:pPr>
            <a:r>
              <a:rPr lang="en-US" sz="2000" b="0" i="0" dirty="0">
                <a:effectLst/>
                <a:latin typeface="Candara" panose="020E0502030303020204" pitchFamily="34" charset="0"/>
              </a:rPr>
              <a:t>However, sales in 2021 fell short of the target by USD 54.9 million, or 8.4%.</a:t>
            </a:r>
          </a:p>
          <a:p>
            <a:pPr marL="285750" indent="-285750" algn="l">
              <a:buFont typeface="Wingdings" panose="05000000000000000000" pitchFamily="2" charset="2"/>
              <a:buChar char="q"/>
            </a:pPr>
            <a:r>
              <a:rPr lang="en-US" sz="2000" b="0" i="0" dirty="0">
                <a:effectLst/>
                <a:latin typeface="Candara" panose="020E0502030303020204" pitchFamily="34" charset="0"/>
              </a:rPr>
              <a:t>The largest shortfalls relative to target were in the United States, India, Canada, and the Philippines</a:t>
            </a:r>
            <a:r>
              <a:rPr lang="en-US" sz="1600" b="0" i="0" dirty="0">
                <a:effectLst/>
                <a:latin typeface="Candara" panose="020E0502030303020204" pitchFamily="34" charset="0"/>
              </a:rPr>
              <a:t>.</a:t>
            </a:r>
          </a:p>
        </p:txBody>
      </p:sp>
    </p:spTree>
    <p:extLst>
      <p:ext uri="{BB962C8B-B14F-4D97-AF65-F5344CB8AC3E}">
        <p14:creationId xmlns:p14="http://schemas.microsoft.com/office/powerpoint/2010/main" val="1834045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8726DD-460C-4B24-198E-E96EB5DA6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541" y="432620"/>
            <a:ext cx="6272981" cy="6341806"/>
          </a:xfrm>
          <a:prstGeom prst="rect">
            <a:avLst/>
          </a:prstGeom>
        </p:spPr>
      </p:pic>
      <p:sp>
        <p:nvSpPr>
          <p:cNvPr id="5" name="TextBox 4">
            <a:extLst>
              <a:ext uri="{FF2B5EF4-FFF2-40B4-BE49-F238E27FC236}">
                <a16:creationId xmlns:a16="http://schemas.microsoft.com/office/drawing/2014/main" id="{3390CBFF-116C-71A5-BA68-02DB09C206B0}"/>
              </a:ext>
            </a:extLst>
          </p:cNvPr>
          <p:cNvSpPr txBox="1"/>
          <p:nvPr/>
        </p:nvSpPr>
        <p:spPr>
          <a:xfrm>
            <a:off x="196646" y="1397644"/>
            <a:ext cx="6007511" cy="4708981"/>
          </a:xfrm>
          <a:prstGeom prst="rect">
            <a:avLst/>
          </a:prstGeom>
          <a:noFill/>
        </p:spPr>
        <p:txBody>
          <a:bodyPr wrap="square">
            <a:spAutoFit/>
          </a:bodyPr>
          <a:lstStyle/>
          <a:p>
            <a:pPr algn="l"/>
            <a:r>
              <a:rPr lang="en-US" sz="2000" b="0" i="0" dirty="0">
                <a:effectLst/>
                <a:latin typeface="Candara" panose="020E0502030303020204" pitchFamily="34" charset="0"/>
              </a:rPr>
              <a:t>The report shows </a:t>
            </a:r>
            <a:r>
              <a:rPr lang="en-US" sz="2000" b="1" i="0" dirty="0">
                <a:effectLst/>
                <a:latin typeface="Candara" panose="020E0502030303020204" pitchFamily="34" charset="0"/>
              </a:rPr>
              <a:t>the top 10 </a:t>
            </a:r>
            <a:r>
              <a:rPr lang="en-US" sz="2000" b="1" i="0" dirty="0" err="1">
                <a:effectLst/>
                <a:latin typeface="Candara" panose="020E0502030303020204" pitchFamily="34" charset="0"/>
              </a:rPr>
              <a:t>Atliq</a:t>
            </a:r>
            <a:r>
              <a:rPr lang="en-US" sz="2000" b="1" i="0" dirty="0">
                <a:effectLst/>
                <a:latin typeface="Candara" panose="020E0502030303020204" pitchFamily="34" charset="0"/>
              </a:rPr>
              <a:t> hardware products or items in 2021 vs 2020 </a:t>
            </a:r>
            <a:br>
              <a:rPr lang="en-US" sz="2000" dirty="0">
                <a:latin typeface="Candara" panose="020E0502030303020204" pitchFamily="34" charset="0"/>
              </a:rPr>
            </a:br>
            <a:endParaRPr lang="en-US" sz="2000" dirty="0">
              <a:latin typeface="Candara" panose="020E0502030303020204" pitchFamily="34" charset="0"/>
            </a:endParaRPr>
          </a:p>
          <a:p>
            <a:pPr algn="l"/>
            <a:r>
              <a:rPr lang="en-US" sz="2000" dirty="0">
                <a:latin typeface="Candara" panose="020E0502030303020204" pitchFamily="34" charset="0"/>
              </a:rPr>
              <a:t>FOR EXAMPLE:-</a:t>
            </a:r>
            <a:endParaRPr lang="en-US" b="0" i="0" dirty="0">
              <a:effectLst/>
              <a:latin typeface="Candara" panose="020E0502030303020204" pitchFamily="34" charset="0"/>
            </a:endParaRPr>
          </a:p>
          <a:p>
            <a:pPr marL="342900" indent="-342900" algn="l">
              <a:buFont typeface="Wingdings" panose="05000000000000000000" pitchFamily="2" charset="2"/>
              <a:buChar char="§"/>
            </a:pPr>
            <a:r>
              <a:rPr lang="en-US" sz="2000" b="0" i="0" dirty="0">
                <a:effectLst/>
                <a:latin typeface="Candara" panose="020E0502030303020204" pitchFamily="34" charset="0"/>
              </a:rPr>
              <a:t>AQ MX NB: It increased from 0.0 million USD in 2020 to 1.4 million USD in 2021, which is an increase of 5723.52%.</a:t>
            </a:r>
          </a:p>
          <a:p>
            <a:pPr marL="342900" indent="-342900" algn="l">
              <a:buFont typeface="Wingdings" panose="05000000000000000000" pitchFamily="2" charset="2"/>
              <a:buChar char="§"/>
            </a:pPr>
            <a:endParaRPr lang="en-US" sz="2000" dirty="0">
              <a:latin typeface="Candara" panose="020E0502030303020204" pitchFamily="34" charset="0"/>
            </a:endParaRPr>
          </a:p>
          <a:p>
            <a:pPr marL="342900" indent="-342900">
              <a:buFont typeface="Wingdings" panose="05000000000000000000" pitchFamily="2" charset="2"/>
              <a:buChar char="§"/>
            </a:pPr>
            <a:r>
              <a:rPr lang="en-US" sz="2000" b="0" i="0" dirty="0">
                <a:effectLst/>
                <a:latin typeface="Candara" panose="020E0502030303020204" pitchFamily="34" charset="0"/>
              </a:rPr>
              <a:t>AQ Smash 2: It increased from 0.4 million USD in 2020 to 11.2 million USD in 2021, which is an increase of 2589.49%.</a:t>
            </a:r>
          </a:p>
          <a:p>
            <a:pPr algn="l"/>
            <a:endParaRPr lang="en-US" sz="2000" b="0" i="0" dirty="0">
              <a:effectLst/>
              <a:latin typeface="Candara" panose="020E0502030303020204" pitchFamily="34" charset="0"/>
            </a:endParaRPr>
          </a:p>
          <a:p>
            <a:pPr algn="l"/>
            <a:endParaRPr lang="en-US" sz="2000" b="0" i="0" dirty="0">
              <a:effectLst/>
              <a:latin typeface="Candara" panose="020E0502030303020204" pitchFamily="34" charset="0"/>
            </a:endParaRPr>
          </a:p>
          <a:p>
            <a:pPr marL="342900" indent="-342900" algn="l">
              <a:buFont typeface="Wingdings" panose="05000000000000000000" pitchFamily="2" charset="2"/>
              <a:buChar char="Ø"/>
            </a:pPr>
            <a:r>
              <a:rPr lang="en-US" sz="2000" b="0" i="0" dirty="0">
                <a:effectLst/>
                <a:latin typeface="Candara" panose="020E0502030303020204" pitchFamily="34" charset="0"/>
              </a:rPr>
              <a:t>Overall, </a:t>
            </a:r>
            <a:r>
              <a:rPr lang="en-US" sz="2000" b="0" i="0" dirty="0" err="1">
                <a:effectLst/>
                <a:latin typeface="Candara" panose="020E0502030303020204" pitchFamily="34" charset="0"/>
              </a:rPr>
              <a:t>Atliq</a:t>
            </a:r>
            <a:r>
              <a:rPr lang="en-US" sz="2000" b="0" i="0" dirty="0">
                <a:effectLst/>
                <a:latin typeface="Candara" panose="020E0502030303020204" pitchFamily="34" charset="0"/>
              </a:rPr>
              <a:t> hardware sales increased by 808.04% from 2020 to 2021.</a:t>
            </a:r>
          </a:p>
        </p:txBody>
      </p:sp>
    </p:spTree>
    <p:extLst>
      <p:ext uri="{BB962C8B-B14F-4D97-AF65-F5344CB8AC3E}">
        <p14:creationId xmlns:p14="http://schemas.microsoft.com/office/powerpoint/2010/main" val="173070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F183FD-4355-7909-3C60-1B58CF519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0478" y="1108510"/>
            <a:ext cx="6100916" cy="5075980"/>
          </a:xfrm>
          <a:prstGeom prst="rect">
            <a:avLst/>
          </a:prstGeom>
        </p:spPr>
      </p:pic>
      <p:sp>
        <p:nvSpPr>
          <p:cNvPr id="7" name="TextBox 6">
            <a:extLst>
              <a:ext uri="{FF2B5EF4-FFF2-40B4-BE49-F238E27FC236}">
                <a16:creationId xmlns:a16="http://schemas.microsoft.com/office/drawing/2014/main" id="{9A40B7C2-F93B-70F1-1420-6B09B92DE5EB}"/>
              </a:ext>
            </a:extLst>
          </p:cNvPr>
          <p:cNvSpPr txBox="1"/>
          <p:nvPr/>
        </p:nvSpPr>
        <p:spPr>
          <a:xfrm>
            <a:off x="130278" y="442561"/>
            <a:ext cx="5139812" cy="5632311"/>
          </a:xfrm>
          <a:prstGeom prst="rect">
            <a:avLst/>
          </a:prstGeom>
          <a:noFill/>
        </p:spPr>
        <p:txBody>
          <a:bodyPr wrap="square">
            <a:spAutoFit/>
          </a:bodyPr>
          <a:lstStyle/>
          <a:p>
            <a:pPr algn="l"/>
            <a:r>
              <a:rPr lang="en-US" b="0" i="0" dirty="0">
                <a:effectLst/>
                <a:latin typeface="Candara" panose="020E0502030303020204" pitchFamily="34" charset="0"/>
              </a:rPr>
              <a:t>The report is a </a:t>
            </a:r>
            <a:r>
              <a:rPr lang="en-US" b="1" i="0" dirty="0">
                <a:effectLst/>
                <a:latin typeface="Candara" panose="020E0502030303020204" pitchFamily="34" charset="0"/>
              </a:rPr>
              <a:t>Division Level Report </a:t>
            </a:r>
            <a:r>
              <a:rPr lang="en-US" b="0" i="0" dirty="0">
                <a:effectLst/>
                <a:latin typeface="Candara" panose="020E0502030303020204" pitchFamily="34" charset="0"/>
              </a:rPr>
              <a:t>from </a:t>
            </a:r>
            <a:r>
              <a:rPr lang="en-US" b="0" i="0" dirty="0" err="1">
                <a:effectLst/>
                <a:latin typeface="Candara" panose="020E0502030303020204" pitchFamily="34" charset="0"/>
              </a:rPr>
              <a:t>AtliQ</a:t>
            </a:r>
            <a:r>
              <a:rPr lang="en-US" b="0" i="0" dirty="0">
                <a:effectLst/>
                <a:latin typeface="Candara" panose="020E0502030303020204" pitchFamily="34" charset="0"/>
              </a:rPr>
              <a:t> </a:t>
            </a:r>
            <a:r>
              <a:rPr lang="en-US" b="0" i="0" dirty="0" err="1">
                <a:effectLst/>
                <a:latin typeface="Candara" panose="020E0502030303020204" pitchFamily="34" charset="0"/>
              </a:rPr>
              <a:t>Hardwares</a:t>
            </a:r>
            <a:r>
              <a:rPr lang="en-US" b="0" i="0" dirty="0">
                <a:effectLst/>
                <a:latin typeface="Candara" panose="020E0502030303020204" pitchFamily="34" charset="0"/>
              </a:rPr>
              <a:t>. It shows the sales figures for the company's three divisions (N&amp;S, P&amp;A, and PC) for the years 2020 and 2021. </a:t>
            </a:r>
          </a:p>
          <a:p>
            <a:pPr algn="l"/>
            <a:endParaRPr lang="en-US" b="0" i="0" dirty="0">
              <a:effectLst/>
              <a:latin typeface="Candara" panose="020E0502030303020204" pitchFamily="34" charset="0"/>
            </a:endParaRPr>
          </a:p>
          <a:p>
            <a:pPr marL="285750" indent="-285750" algn="l">
              <a:buFont typeface="Wingdings" panose="05000000000000000000" pitchFamily="2" charset="2"/>
              <a:buChar char="v"/>
            </a:pPr>
            <a:r>
              <a:rPr lang="en-US" b="0" i="0" dirty="0">
                <a:effectLst/>
                <a:latin typeface="Candara" panose="020E0502030303020204" pitchFamily="34" charset="0"/>
              </a:rPr>
              <a:t>Here are some key takeaways from the report:-</a:t>
            </a:r>
          </a:p>
          <a:p>
            <a:pPr marL="285750" indent="-285750" algn="l">
              <a:buFont typeface="Wingdings" panose="05000000000000000000" pitchFamily="2" charset="2"/>
              <a:buChar char="v"/>
            </a:pPr>
            <a:endParaRPr lang="en-US" b="0" i="0" dirty="0">
              <a:effectLst/>
              <a:latin typeface="Candara" panose="020E0502030303020204" pitchFamily="34" charset="0"/>
            </a:endParaRPr>
          </a:p>
          <a:p>
            <a:pPr marL="285750" indent="-285750" algn="l">
              <a:buFont typeface="Wingdings" panose="05000000000000000000" pitchFamily="2" charset="2"/>
              <a:buChar char="q"/>
            </a:pPr>
            <a:r>
              <a:rPr lang="en-US" b="1" i="0" dirty="0">
                <a:effectLst/>
                <a:latin typeface="Candara" panose="020E0502030303020204" pitchFamily="34" charset="0"/>
              </a:rPr>
              <a:t>All three divisions saw significant growth in sales from 2020 to 2021.</a:t>
            </a:r>
            <a:r>
              <a:rPr lang="en-US" b="0" i="0" dirty="0">
                <a:effectLst/>
                <a:latin typeface="Candara" panose="020E0502030303020204" pitchFamily="34" charset="0"/>
              </a:rPr>
              <a:t> N&amp;S sales grew by 84.38%, P&amp;A sales grew by 221.53%, and PC sales grew by 313.70%.</a:t>
            </a:r>
          </a:p>
          <a:p>
            <a:pPr marL="285750" indent="-285750" algn="l">
              <a:buFont typeface="Wingdings" panose="05000000000000000000" pitchFamily="2" charset="2"/>
              <a:buChar char="q"/>
            </a:pPr>
            <a:r>
              <a:rPr lang="en-US" b="1" i="0" dirty="0">
                <a:effectLst/>
                <a:latin typeface="Candara" panose="020E0502030303020204" pitchFamily="34" charset="0"/>
              </a:rPr>
              <a:t>The P&amp;A division was the largest contributor to sales in both 2020 and 2021.</a:t>
            </a:r>
            <a:r>
              <a:rPr lang="en-US" b="0" i="0" dirty="0">
                <a:effectLst/>
                <a:latin typeface="Candara" panose="020E0502030303020204" pitchFamily="34" charset="0"/>
              </a:rPr>
              <a:t> In 2021, P&amp;A sales were more than three times higher than N&amp;S sales and more than twice as high as PC sales.</a:t>
            </a:r>
          </a:p>
          <a:p>
            <a:pPr marL="285750" indent="-285750">
              <a:buFont typeface="Wingdings" panose="05000000000000000000" pitchFamily="2" charset="2"/>
              <a:buChar char="q"/>
            </a:pPr>
            <a:r>
              <a:rPr lang="en-US" b="1" i="0" dirty="0">
                <a:effectLst/>
                <a:latin typeface="Candara" panose="020E0502030303020204" pitchFamily="34" charset="0"/>
              </a:rPr>
              <a:t>The PC division had the highest growth rate in 2021.</a:t>
            </a:r>
            <a:r>
              <a:rPr lang="en-US" b="0" i="0" dirty="0">
                <a:effectLst/>
                <a:latin typeface="Candara" panose="020E0502030303020204" pitchFamily="34" charset="0"/>
              </a:rPr>
              <a:t> Its sales grew by more than 300%, compared to growth of 221.53% for P&amp;A and 84.38% for N&amp;S.</a:t>
            </a:r>
            <a:endParaRPr lang="en-US" dirty="0">
              <a:latin typeface="Candara" panose="020E0502030303020204" pitchFamily="34" charset="0"/>
            </a:endParaRPr>
          </a:p>
          <a:p>
            <a:pPr marL="285750" indent="-285750" algn="l">
              <a:buFont typeface="Wingdings" panose="05000000000000000000" pitchFamily="2" charset="2"/>
              <a:buChar char="q"/>
            </a:pPr>
            <a:endParaRPr lang="en-US" b="0" i="0" dirty="0">
              <a:effectLst/>
              <a:latin typeface="Candara" panose="020E0502030303020204" pitchFamily="34" charset="0"/>
            </a:endParaRPr>
          </a:p>
        </p:txBody>
      </p:sp>
      <p:sp>
        <p:nvSpPr>
          <p:cNvPr id="11" name="TextBox 10">
            <a:extLst>
              <a:ext uri="{FF2B5EF4-FFF2-40B4-BE49-F238E27FC236}">
                <a16:creationId xmlns:a16="http://schemas.microsoft.com/office/drawing/2014/main" id="{C30D03F8-4130-1F9A-3FE1-71768E2D9771}"/>
              </a:ext>
            </a:extLst>
          </p:cNvPr>
          <p:cNvSpPr txBox="1"/>
          <p:nvPr/>
        </p:nvSpPr>
        <p:spPr>
          <a:xfrm>
            <a:off x="5540478" y="4343929"/>
            <a:ext cx="6100916" cy="1015663"/>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Google Sans"/>
              </a:rPr>
              <a:t>Overall, the report suggests that </a:t>
            </a:r>
            <a:r>
              <a:rPr lang="en-US" sz="2000" dirty="0" err="1">
                <a:latin typeface="Google Sans"/>
              </a:rPr>
              <a:t>AtliQ</a:t>
            </a:r>
            <a:r>
              <a:rPr lang="en-US" sz="2000" dirty="0">
                <a:latin typeface="Google Sans"/>
              </a:rPr>
              <a:t> </a:t>
            </a:r>
            <a:r>
              <a:rPr lang="en-US" sz="2000" dirty="0" err="1">
                <a:latin typeface="Google Sans"/>
              </a:rPr>
              <a:t>Hardwares</a:t>
            </a:r>
            <a:r>
              <a:rPr lang="en-US" sz="2000" dirty="0">
                <a:latin typeface="Google Sans"/>
              </a:rPr>
              <a:t> had a strong year in 2021, with all three of its divisions experiencing significant sales growth</a:t>
            </a:r>
            <a:endParaRPr lang="en-US" sz="2000" dirty="0"/>
          </a:p>
        </p:txBody>
      </p:sp>
    </p:spTree>
    <p:extLst>
      <p:ext uri="{BB962C8B-B14F-4D97-AF65-F5344CB8AC3E}">
        <p14:creationId xmlns:p14="http://schemas.microsoft.com/office/powerpoint/2010/main" val="3295426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F98B7B-459A-5DA1-A3FF-D0CB466B7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0257" y="275303"/>
            <a:ext cx="6351639" cy="6582697"/>
          </a:xfrm>
          <a:prstGeom prst="rect">
            <a:avLst/>
          </a:prstGeom>
        </p:spPr>
      </p:pic>
      <p:sp>
        <p:nvSpPr>
          <p:cNvPr id="5" name="TextBox 4">
            <a:extLst>
              <a:ext uri="{FF2B5EF4-FFF2-40B4-BE49-F238E27FC236}">
                <a16:creationId xmlns:a16="http://schemas.microsoft.com/office/drawing/2014/main" id="{8B21ACD4-874C-801D-9A2F-2798B2CD3856}"/>
              </a:ext>
            </a:extLst>
          </p:cNvPr>
          <p:cNvSpPr txBox="1"/>
          <p:nvPr/>
        </p:nvSpPr>
        <p:spPr>
          <a:xfrm>
            <a:off x="330833" y="273608"/>
            <a:ext cx="5238136" cy="5355312"/>
          </a:xfrm>
          <a:prstGeom prst="rect">
            <a:avLst/>
          </a:prstGeom>
          <a:noFill/>
        </p:spPr>
        <p:txBody>
          <a:bodyPr wrap="square">
            <a:spAutoFit/>
          </a:bodyPr>
          <a:lstStyle/>
          <a:p>
            <a:pPr algn="l"/>
            <a:r>
              <a:rPr lang="en-US" dirty="0">
                <a:latin typeface="Candara" panose="020E0502030303020204" pitchFamily="34" charset="0"/>
              </a:rPr>
              <a:t>It is</a:t>
            </a:r>
            <a:r>
              <a:rPr lang="en-US" b="0" i="0" dirty="0">
                <a:effectLst/>
                <a:latin typeface="Candara" panose="020E0502030303020204" pitchFamily="34" charset="0"/>
              </a:rPr>
              <a:t> a sales report of </a:t>
            </a:r>
            <a:r>
              <a:rPr lang="en-US" b="0" i="0" dirty="0" err="1">
                <a:effectLst/>
                <a:latin typeface="Candara" panose="020E0502030303020204" pitchFamily="34" charset="0"/>
              </a:rPr>
              <a:t>AtliQ</a:t>
            </a:r>
            <a:r>
              <a:rPr lang="en-US" b="0" i="0" dirty="0">
                <a:effectLst/>
                <a:latin typeface="Candara" panose="020E0502030303020204" pitchFamily="34" charset="0"/>
              </a:rPr>
              <a:t> </a:t>
            </a:r>
            <a:r>
              <a:rPr lang="en-US" b="0" i="0" dirty="0" err="1">
                <a:effectLst/>
                <a:latin typeface="Candara" panose="020E0502030303020204" pitchFamily="34" charset="0"/>
              </a:rPr>
              <a:t>Hardwares</a:t>
            </a:r>
            <a:r>
              <a:rPr lang="en-US" b="0" i="0" dirty="0">
                <a:effectLst/>
                <a:latin typeface="Candara" panose="020E0502030303020204" pitchFamily="34" charset="0"/>
              </a:rPr>
              <a:t>. It shows the </a:t>
            </a:r>
            <a:r>
              <a:rPr lang="en-US" b="1" i="0" dirty="0">
                <a:effectLst/>
                <a:latin typeface="Candara" panose="020E0502030303020204" pitchFamily="34" charset="0"/>
              </a:rPr>
              <a:t>top and bottom 5 selling products based on quantity</a:t>
            </a:r>
            <a:r>
              <a:rPr lang="en-US" b="0" i="0" dirty="0">
                <a:effectLst/>
                <a:latin typeface="Candara" panose="020E0502030303020204" pitchFamily="34" charset="0"/>
              </a:rPr>
              <a:t>, as well as some additional insights from the report:-</a:t>
            </a:r>
          </a:p>
          <a:p>
            <a:pPr algn="l"/>
            <a:endParaRPr lang="en-US" b="0" i="0" dirty="0">
              <a:effectLst/>
              <a:latin typeface="Candara" panose="020E0502030303020204" pitchFamily="34" charset="0"/>
            </a:endParaRPr>
          </a:p>
          <a:p>
            <a:pPr marL="285750" indent="-285750" algn="l">
              <a:buFont typeface="Courier New" panose="02070309020205020404" pitchFamily="49" charset="0"/>
              <a:buChar char="o"/>
            </a:pPr>
            <a:r>
              <a:rPr lang="en-US" b="1" i="0" dirty="0">
                <a:effectLst/>
                <a:latin typeface="Candara" panose="020E0502030303020204" pitchFamily="34" charset="0"/>
              </a:rPr>
              <a:t>Top 5 Selling :</a:t>
            </a:r>
            <a:endParaRPr lang="en-US" b="0" i="0" dirty="0">
              <a:effectLst/>
              <a:latin typeface="Candara" panose="020E0502030303020204" pitchFamily="34" charset="0"/>
            </a:endParaRPr>
          </a:p>
          <a:p>
            <a:pPr marL="285750" indent="-285750" algn="l">
              <a:buFont typeface="Wingdings" panose="05000000000000000000" pitchFamily="2" charset="2"/>
              <a:buChar char="§"/>
            </a:pPr>
            <a:r>
              <a:rPr lang="en-US" b="1" i="0" dirty="0">
                <a:effectLst/>
                <a:latin typeface="Candara" panose="020E0502030303020204" pitchFamily="34" charset="0"/>
              </a:rPr>
              <a:t>AQ Gamers </a:t>
            </a:r>
            <a:r>
              <a:rPr lang="en-US" b="1" i="0" dirty="0" err="1">
                <a:effectLst/>
                <a:latin typeface="Candara" panose="020E0502030303020204" pitchFamily="34" charset="0"/>
              </a:rPr>
              <a:t>Ms</a:t>
            </a:r>
            <a:r>
              <a:rPr lang="en-US" b="1" i="0" dirty="0">
                <a:effectLst/>
                <a:latin typeface="Candara" panose="020E0502030303020204" pitchFamily="34" charset="0"/>
              </a:rPr>
              <a:t>:</a:t>
            </a:r>
            <a:r>
              <a:rPr lang="en-US" b="0" i="0" dirty="0">
                <a:effectLst/>
                <a:latin typeface="Candara" panose="020E0502030303020204" pitchFamily="34" charset="0"/>
              </a:rPr>
              <a:t> 4.0 million units sold</a:t>
            </a:r>
          </a:p>
          <a:p>
            <a:pPr marL="285750" indent="-285750" algn="l">
              <a:buFont typeface="Wingdings" panose="05000000000000000000" pitchFamily="2" charset="2"/>
              <a:buChar char="§"/>
            </a:pPr>
            <a:r>
              <a:rPr lang="en-US" b="1" i="0" dirty="0">
                <a:effectLst/>
                <a:latin typeface="Candara" panose="020E0502030303020204" pitchFamily="34" charset="0"/>
              </a:rPr>
              <a:t>AQ Master wired x1 </a:t>
            </a:r>
            <a:r>
              <a:rPr lang="en-US" b="1" i="0" dirty="0" err="1">
                <a:effectLst/>
                <a:latin typeface="Candara" panose="020E0502030303020204" pitchFamily="34" charset="0"/>
              </a:rPr>
              <a:t>Ms</a:t>
            </a:r>
            <a:r>
              <a:rPr lang="en-US" b="1" i="0" dirty="0">
                <a:effectLst/>
                <a:latin typeface="Candara" panose="020E0502030303020204" pitchFamily="34" charset="0"/>
              </a:rPr>
              <a:t>:</a:t>
            </a:r>
            <a:r>
              <a:rPr lang="en-US" b="0" i="0" dirty="0">
                <a:effectLst/>
                <a:latin typeface="Candara" panose="020E0502030303020204" pitchFamily="34" charset="0"/>
              </a:rPr>
              <a:t> 3.8 million units sold</a:t>
            </a:r>
          </a:p>
          <a:p>
            <a:pPr marL="285750" indent="-285750" algn="l">
              <a:buFont typeface="Wingdings" panose="05000000000000000000" pitchFamily="2" charset="2"/>
              <a:buChar char="§"/>
            </a:pPr>
            <a:r>
              <a:rPr lang="en-US" b="1" i="0" dirty="0">
                <a:effectLst/>
                <a:latin typeface="Candara" panose="020E0502030303020204" pitchFamily="34" charset="0"/>
              </a:rPr>
              <a:t>AQ Master wireless x1:</a:t>
            </a:r>
            <a:r>
              <a:rPr lang="en-US" b="0" i="0" dirty="0">
                <a:effectLst/>
                <a:latin typeface="Candara" panose="020E0502030303020204" pitchFamily="34" charset="0"/>
              </a:rPr>
              <a:t> 3.5 million units sold</a:t>
            </a:r>
          </a:p>
          <a:p>
            <a:pPr marL="285750" indent="-285750" algn="l">
              <a:buFont typeface="Wingdings" panose="05000000000000000000" pitchFamily="2" charset="2"/>
              <a:buChar char="§"/>
            </a:pPr>
            <a:r>
              <a:rPr lang="en-US" b="1" i="0" dirty="0">
                <a:effectLst/>
                <a:latin typeface="Candara" panose="020E0502030303020204" pitchFamily="34" charset="0"/>
              </a:rPr>
              <a:t>AQ Master wireless x1 </a:t>
            </a:r>
            <a:r>
              <a:rPr lang="en-US" b="1" i="0" dirty="0" err="1">
                <a:effectLst/>
                <a:latin typeface="Candara" panose="020E0502030303020204" pitchFamily="34" charset="0"/>
              </a:rPr>
              <a:t>Ms</a:t>
            </a:r>
            <a:r>
              <a:rPr lang="en-US" b="1" i="0" dirty="0">
                <a:effectLst/>
                <a:latin typeface="Candara" panose="020E0502030303020204" pitchFamily="34" charset="0"/>
              </a:rPr>
              <a:t>:</a:t>
            </a:r>
            <a:r>
              <a:rPr lang="en-US" b="0" i="0" dirty="0">
                <a:effectLst/>
                <a:latin typeface="Candara" panose="020E0502030303020204" pitchFamily="34" charset="0"/>
              </a:rPr>
              <a:t> 3.2 million units sold</a:t>
            </a:r>
          </a:p>
          <a:p>
            <a:pPr marL="285750" indent="-285750" algn="l">
              <a:buFont typeface="Wingdings" panose="05000000000000000000" pitchFamily="2" charset="2"/>
              <a:buChar char="§"/>
            </a:pPr>
            <a:r>
              <a:rPr lang="en-US" b="1" i="0" dirty="0">
                <a:effectLst/>
                <a:latin typeface="Candara" panose="020E0502030303020204" pitchFamily="34" charset="0"/>
              </a:rPr>
              <a:t>AQ Gamers:</a:t>
            </a:r>
            <a:r>
              <a:rPr lang="en-US" b="0" i="0" dirty="0">
                <a:effectLst/>
                <a:latin typeface="Candara" panose="020E0502030303020204" pitchFamily="34" charset="0"/>
              </a:rPr>
              <a:t> 3.0 million units sold</a:t>
            </a:r>
          </a:p>
          <a:p>
            <a:pPr marL="285750" indent="-285750" algn="l">
              <a:buFont typeface="Wingdings" panose="05000000000000000000" pitchFamily="2" charset="2"/>
              <a:buChar char="§"/>
            </a:pPr>
            <a:endParaRPr lang="en-US" b="0" i="0" dirty="0">
              <a:effectLst/>
              <a:latin typeface="Candara" panose="020E0502030303020204" pitchFamily="34" charset="0"/>
            </a:endParaRPr>
          </a:p>
          <a:p>
            <a:pPr marL="285750" indent="-285750" algn="l">
              <a:buFont typeface="Courier New" panose="02070309020205020404" pitchFamily="49" charset="0"/>
              <a:buChar char="o"/>
            </a:pPr>
            <a:r>
              <a:rPr lang="en-US" b="1" i="0" dirty="0">
                <a:effectLst/>
                <a:latin typeface="Candara" panose="020E0502030303020204" pitchFamily="34" charset="0"/>
              </a:rPr>
              <a:t>Bottom 5 Selling :</a:t>
            </a:r>
            <a:endParaRPr lang="en-US" b="0" i="0" dirty="0">
              <a:effectLst/>
              <a:latin typeface="Candara" panose="020E0502030303020204" pitchFamily="34" charset="0"/>
            </a:endParaRPr>
          </a:p>
          <a:p>
            <a:pPr marL="285750" indent="-285750" algn="l">
              <a:buFont typeface="Wingdings" panose="05000000000000000000" pitchFamily="2" charset="2"/>
              <a:buChar char="§"/>
            </a:pPr>
            <a:r>
              <a:rPr lang="en-US" b="1" i="0" dirty="0">
                <a:effectLst/>
                <a:latin typeface="Candara" panose="020E0502030303020204" pitchFamily="34" charset="0"/>
              </a:rPr>
              <a:t>AQ Gamer 1:</a:t>
            </a:r>
            <a:r>
              <a:rPr lang="en-US" b="0" i="0" dirty="0">
                <a:effectLst/>
                <a:latin typeface="Candara" panose="020E0502030303020204" pitchFamily="34" charset="0"/>
              </a:rPr>
              <a:t> 0.01 million units sold</a:t>
            </a:r>
          </a:p>
          <a:p>
            <a:pPr marL="285750" indent="-285750" algn="l">
              <a:buFont typeface="Wingdings" panose="05000000000000000000" pitchFamily="2" charset="2"/>
              <a:buChar char="§"/>
            </a:pPr>
            <a:r>
              <a:rPr lang="en-US" b="1" i="0" dirty="0">
                <a:effectLst/>
                <a:latin typeface="Candara" panose="020E0502030303020204" pitchFamily="34" charset="0"/>
              </a:rPr>
              <a:t>AQ GEN Z:</a:t>
            </a:r>
            <a:r>
              <a:rPr lang="en-US" b="0" i="0" dirty="0">
                <a:effectLst/>
                <a:latin typeface="Candara" panose="020E0502030303020204" pitchFamily="34" charset="0"/>
              </a:rPr>
              <a:t> 0.02 million units sold</a:t>
            </a:r>
          </a:p>
          <a:p>
            <a:pPr marL="285750" indent="-285750" algn="l">
              <a:buFont typeface="Wingdings" panose="05000000000000000000" pitchFamily="2" charset="2"/>
              <a:buChar char="§"/>
            </a:pPr>
            <a:r>
              <a:rPr lang="en-US" b="1" i="0" dirty="0">
                <a:effectLst/>
                <a:latin typeface="Candara" panose="020E0502030303020204" pitchFamily="34" charset="0"/>
              </a:rPr>
              <a:t>AQ Home Allin1:</a:t>
            </a:r>
            <a:r>
              <a:rPr lang="en-US" b="0" i="0" dirty="0">
                <a:effectLst/>
                <a:latin typeface="Candara" panose="020E0502030303020204" pitchFamily="34" charset="0"/>
              </a:rPr>
              <a:t> 0.03 million units sold</a:t>
            </a:r>
          </a:p>
          <a:p>
            <a:pPr marL="285750" indent="-285750" algn="l">
              <a:buFont typeface="Wingdings" panose="05000000000000000000" pitchFamily="2" charset="2"/>
              <a:buChar char="§"/>
            </a:pPr>
            <a:r>
              <a:rPr lang="en-US" b="1" i="0" dirty="0">
                <a:effectLst/>
                <a:latin typeface="Candara" panose="020E0502030303020204" pitchFamily="34" charset="0"/>
              </a:rPr>
              <a:t>AQ HOME Allin1 Gen 2:</a:t>
            </a:r>
            <a:r>
              <a:rPr lang="en-US" b="0" i="0" dirty="0">
                <a:effectLst/>
                <a:latin typeface="Candara" panose="020E0502030303020204" pitchFamily="34" charset="0"/>
              </a:rPr>
              <a:t> 0.04 million units sold</a:t>
            </a:r>
          </a:p>
          <a:p>
            <a:pPr marL="285750" indent="-285750" algn="l">
              <a:buFont typeface="Wingdings" panose="05000000000000000000" pitchFamily="2" charset="2"/>
              <a:buChar char="§"/>
            </a:pPr>
            <a:r>
              <a:rPr lang="en-US" b="1" i="0" dirty="0">
                <a:effectLst/>
                <a:latin typeface="Candara" panose="020E0502030303020204" pitchFamily="34" charset="0"/>
              </a:rPr>
              <a:t>AQ Smash 2:</a:t>
            </a:r>
            <a:r>
              <a:rPr lang="en-US" b="0" i="0" dirty="0">
                <a:effectLst/>
                <a:latin typeface="Candara" panose="020E0502030303020204" pitchFamily="34" charset="0"/>
              </a:rPr>
              <a:t> 0.05 million units sold</a:t>
            </a:r>
          </a:p>
          <a:p>
            <a:endParaRPr lang="en-US" dirty="0">
              <a:latin typeface="Candara" panose="020E0502030303020204" pitchFamily="34" charset="0"/>
            </a:endParaRPr>
          </a:p>
        </p:txBody>
      </p:sp>
      <p:sp>
        <p:nvSpPr>
          <p:cNvPr id="7" name="TextBox 6">
            <a:extLst>
              <a:ext uri="{FF2B5EF4-FFF2-40B4-BE49-F238E27FC236}">
                <a16:creationId xmlns:a16="http://schemas.microsoft.com/office/drawing/2014/main" id="{31DB95E2-C094-6E94-D37A-5048FDC5F6BC}"/>
              </a:ext>
            </a:extLst>
          </p:cNvPr>
          <p:cNvSpPr txBox="1"/>
          <p:nvPr/>
        </p:nvSpPr>
        <p:spPr>
          <a:xfrm>
            <a:off x="258096" y="5628920"/>
            <a:ext cx="6100916" cy="646331"/>
          </a:xfrm>
          <a:prstGeom prst="rect">
            <a:avLst/>
          </a:prstGeom>
          <a:noFill/>
        </p:spPr>
        <p:txBody>
          <a:bodyPr wrap="square">
            <a:spAutoFit/>
          </a:bodyPr>
          <a:lstStyle/>
          <a:p>
            <a:pPr marL="285750" indent="-285750">
              <a:buFont typeface="Wingdings" panose="05000000000000000000" pitchFamily="2" charset="2"/>
              <a:buChar char="Ø"/>
            </a:pPr>
            <a:r>
              <a:rPr lang="en-US" b="0" i="0" dirty="0">
                <a:effectLst/>
                <a:latin typeface="Candara" panose="020E0502030303020204" pitchFamily="34" charset="0"/>
              </a:rPr>
              <a:t>It's important to remember that this report only provides a snapshot of sales data without additional context. </a:t>
            </a:r>
            <a:endParaRPr lang="en-US" dirty="0">
              <a:latin typeface="Candara" panose="020E0502030303020204" pitchFamily="34" charset="0"/>
            </a:endParaRPr>
          </a:p>
        </p:txBody>
      </p:sp>
    </p:spTree>
    <p:extLst>
      <p:ext uri="{BB962C8B-B14F-4D97-AF65-F5344CB8AC3E}">
        <p14:creationId xmlns:p14="http://schemas.microsoft.com/office/powerpoint/2010/main" val="1479951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1350A2-5619-7B1F-9423-ADFF53E85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3211" y="693174"/>
            <a:ext cx="5933053" cy="6164826"/>
          </a:xfrm>
          <a:prstGeom prst="rect">
            <a:avLst/>
          </a:prstGeom>
        </p:spPr>
      </p:pic>
      <p:sp>
        <p:nvSpPr>
          <p:cNvPr id="5" name="TextBox 4">
            <a:extLst>
              <a:ext uri="{FF2B5EF4-FFF2-40B4-BE49-F238E27FC236}">
                <a16:creationId xmlns:a16="http://schemas.microsoft.com/office/drawing/2014/main" id="{33917ED9-3FE1-C9DD-E0D9-586F9C3BA4E2}"/>
              </a:ext>
            </a:extLst>
          </p:cNvPr>
          <p:cNvSpPr txBox="1"/>
          <p:nvPr/>
        </p:nvSpPr>
        <p:spPr>
          <a:xfrm>
            <a:off x="294968" y="1351508"/>
            <a:ext cx="5692878" cy="4154984"/>
          </a:xfrm>
          <a:prstGeom prst="rect">
            <a:avLst/>
          </a:prstGeom>
          <a:noFill/>
        </p:spPr>
        <p:txBody>
          <a:bodyPr wrap="square">
            <a:spAutoFit/>
          </a:bodyPr>
          <a:lstStyle/>
          <a:p>
            <a:pPr marL="342900" indent="-342900">
              <a:buFont typeface="Wingdings" panose="05000000000000000000" pitchFamily="2" charset="2"/>
              <a:buChar char="q"/>
            </a:pPr>
            <a:r>
              <a:rPr lang="en-US" sz="2400" b="0" i="0" dirty="0">
                <a:effectLst/>
                <a:latin typeface="Candara" panose="020E0502030303020204" pitchFamily="34" charset="0"/>
              </a:rPr>
              <a:t>The report contains the information about the </a:t>
            </a:r>
            <a:r>
              <a:rPr lang="en-US" sz="2400" b="1" i="0" dirty="0">
                <a:effectLst/>
                <a:latin typeface="Candara" panose="020E0502030303020204" pitchFamily="34" charset="0"/>
              </a:rPr>
              <a:t>new products that </a:t>
            </a:r>
            <a:r>
              <a:rPr lang="en-US" sz="2400" b="1" i="0" dirty="0" err="1">
                <a:effectLst/>
                <a:latin typeface="Candara" panose="020E0502030303020204" pitchFamily="34" charset="0"/>
              </a:rPr>
              <a:t>Atliq</a:t>
            </a:r>
            <a:r>
              <a:rPr lang="en-US" sz="2400" b="1" i="0" dirty="0">
                <a:effectLst/>
                <a:latin typeface="Candara" panose="020E0502030303020204" pitchFamily="34" charset="0"/>
              </a:rPr>
              <a:t> began selling in 2021.</a:t>
            </a:r>
          </a:p>
          <a:p>
            <a:pPr marL="342900" indent="-342900">
              <a:buFont typeface="Wingdings" panose="05000000000000000000" pitchFamily="2" charset="2"/>
              <a:buChar char="q"/>
            </a:pPr>
            <a:endParaRPr lang="en-US" sz="2400" dirty="0">
              <a:latin typeface="Candara" panose="020E0502030303020204" pitchFamily="34" charset="0"/>
            </a:endParaRPr>
          </a:p>
          <a:p>
            <a:pPr marL="342900" indent="-342900">
              <a:buFont typeface="Wingdings" panose="05000000000000000000" pitchFamily="2" charset="2"/>
              <a:buChar char="q"/>
            </a:pPr>
            <a:r>
              <a:rPr lang="en-US" sz="2400" b="0" i="0" dirty="0">
                <a:effectLst/>
                <a:latin typeface="Candara" panose="020E0502030303020204" pitchFamily="34" charset="0"/>
              </a:rPr>
              <a:t>These are the only rows in the table that contain a percentage value of 0% in the "21 vs 20" column. </a:t>
            </a:r>
          </a:p>
          <a:p>
            <a:pPr marL="342900" indent="-342900">
              <a:buFont typeface="Wingdings" panose="05000000000000000000" pitchFamily="2" charset="2"/>
              <a:buChar char="q"/>
            </a:pPr>
            <a:endParaRPr lang="en-US" sz="2400" dirty="0">
              <a:latin typeface="Candara" panose="020E0502030303020204" pitchFamily="34" charset="0"/>
            </a:endParaRPr>
          </a:p>
          <a:p>
            <a:pPr marL="342900" indent="-342900">
              <a:buFont typeface="Wingdings" panose="05000000000000000000" pitchFamily="2" charset="2"/>
              <a:buChar char="q"/>
            </a:pPr>
            <a:r>
              <a:rPr lang="en-US" sz="2400" b="0" i="0" dirty="0">
                <a:effectLst/>
                <a:latin typeface="Candara" panose="020E0502030303020204" pitchFamily="34" charset="0"/>
              </a:rPr>
              <a:t>This suggests that these products were not sold in 2020, but began being sold in 2021.</a:t>
            </a:r>
            <a:endParaRPr lang="en-US" sz="2400" dirty="0">
              <a:latin typeface="Candara" panose="020E0502030303020204" pitchFamily="34" charset="0"/>
            </a:endParaRPr>
          </a:p>
        </p:txBody>
      </p:sp>
    </p:spTree>
    <p:extLst>
      <p:ext uri="{BB962C8B-B14F-4D97-AF65-F5344CB8AC3E}">
        <p14:creationId xmlns:p14="http://schemas.microsoft.com/office/powerpoint/2010/main" val="4243904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8E5EDB-5377-6EAB-607E-8EC992226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5561" y="245807"/>
            <a:ext cx="6351639" cy="5801032"/>
          </a:xfrm>
          <a:prstGeom prst="rect">
            <a:avLst/>
          </a:prstGeom>
        </p:spPr>
      </p:pic>
      <p:sp>
        <p:nvSpPr>
          <p:cNvPr id="5" name="TextBox 4">
            <a:extLst>
              <a:ext uri="{FF2B5EF4-FFF2-40B4-BE49-F238E27FC236}">
                <a16:creationId xmlns:a16="http://schemas.microsoft.com/office/drawing/2014/main" id="{A5780496-9135-FACE-FB3C-33852F67150D}"/>
              </a:ext>
            </a:extLst>
          </p:cNvPr>
          <p:cNvSpPr txBox="1"/>
          <p:nvPr/>
        </p:nvSpPr>
        <p:spPr>
          <a:xfrm>
            <a:off x="157317" y="1396181"/>
            <a:ext cx="6095999" cy="3108543"/>
          </a:xfrm>
          <a:prstGeom prst="rect">
            <a:avLst/>
          </a:prstGeom>
          <a:noFill/>
        </p:spPr>
        <p:txBody>
          <a:bodyPr wrap="square">
            <a:spAutoFit/>
          </a:bodyPr>
          <a:lstStyle/>
          <a:p>
            <a:pPr algn="l"/>
            <a:r>
              <a:rPr lang="en-US" sz="2800" b="0" i="0" dirty="0">
                <a:effectLst/>
                <a:latin typeface="Candara" panose="020E0502030303020204" pitchFamily="34" charset="0"/>
              </a:rPr>
              <a:t>The report shows the </a:t>
            </a:r>
            <a:r>
              <a:rPr lang="en-US" sz="2800" b="1" i="0" dirty="0">
                <a:effectLst/>
                <a:latin typeface="Candara" panose="020E0502030303020204" pitchFamily="34" charset="0"/>
              </a:rPr>
              <a:t>top 5 countries in terms of net sales in 2021 </a:t>
            </a:r>
            <a:r>
              <a:rPr lang="en-US" sz="2800" b="0" i="0" dirty="0">
                <a:effectLst/>
                <a:latin typeface="Candara" panose="020E0502030303020204" pitchFamily="34" charset="0"/>
              </a:rPr>
              <a:t>are:-</a:t>
            </a:r>
          </a:p>
          <a:p>
            <a:pPr marL="285750" indent="-285750" algn="l">
              <a:buFont typeface="Courier New" panose="02070309020205020404" pitchFamily="49" charset="0"/>
              <a:buChar char="o"/>
            </a:pPr>
            <a:r>
              <a:rPr lang="en-US" sz="2800" b="0" i="0" dirty="0">
                <a:effectLst/>
                <a:latin typeface="Candara" panose="020E0502030303020204" pitchFamily="34" charset="0"/>
              </a:rPr>
              <a:t>USA - $87.8 million</a:t>
            </a:r>
          </a:p>
          <a:p>
            <a:pPr marL="285750" indent="-285750" algn="l">
              <a:buFont typeface="Courier New" panose="02070309020205020404" pitchFamily="49" charset="0"/>
              <a:buChar char="o"/>
            </a:pPr>
            <a:r>
              <a:rPr lang="en-US" sz="2800" b="0" i="0" dirty="0">
                <a:effectLst/>
                <a:latin typeface="Candara" panose="020E0502030303020204" pitchFamily="34" charset="0"/>
              </a:rPr>
              <a:t>India - $161.3 million</a:t>
            </a:r>
          </a:p>
          <a:p>
            <a:pPr marL="285750" indent="-285750" algn="l">
              <a:buFont typeface="Courier New" panose="02070309020205020404" pitchFamily="49" charset="0"/>
              <a:buChar char="o"/>
            </a:pPr>
            <a:r>
              <a:rPr lang="en-US" sz="2800" b="0" i="0" dirty="0">
                <a:effectLst/>
                <a:latin typeface="Candara" panose="020E0502030303020204" pitchFamily="34" charset="0"/>
              </a:rPr>
              <a:t>Canada - $35.1 million</a:t>
            </a:r>
          </a:p>
          <a:p>
            <a:pPr marL="285750" indent="-285750" algn="l">
              <a:buFont typeface="Courier New" panose="02070309020205020404" pitchFamily="49" charset="0"/>
              <a:buChar char="o"/>
            </a:pPr>
            <a:r>
              <a:rPr lang="en-US" sz="2800" b="0" i="0" dirty="0">
                <a:effectLst/>
                <a:latin typeface="Candara" panose="020E0502030303020204" pitchFamily="34" charset="0"/>
              </a:rPr>
              <a:t>United Kingdom - $34.2 million</a:t>
            </a:r>
          </a:p>
          <a:p>
            <a:pPr marL="285750" indent="-285750" algn="l">
              <a:buFont typeface="Courier New" panose="02070309020205020404" pitchFamily="49" charset="0"/>
              <a:buChar char="o"/>
            </a:pPr>
            <a:r>
              <a:rPr lang="en-US" sz="2800" b="0" i="0" dirty="0">
                <a:effectLst/>
                <a:latin typeface="Candara" panose="020E0502030303020204" pitchFamily="34" charset="0"/>
              </a:rPr>
              <a:t>South Korea - $49.0 million</a:t>
            </a:r>
          </a:p>
        </p:txBody>
      </p:sp>
    </p:spTree>
    <p:extLst>
      <p:ext uri="{BB962C8B-B14F-4D97-AF65-F5344CB8AC3E}">
        <p14:creationId xmlns:p14="http://schemas.microsoft.com/office/powerpoint/2010/main" val="12353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2FFA60-227F-EC54-AD7D-BC860AD64974}"/>
              </a:ext>
            </a:extLst>
          </p:cNvPr>
          <p:cNvSpPr txBox="1"/>
          <p:nvPr/>
        </p:nvSpPr>
        <p:spPr>
          <a:xfrm>
            <a:off x="145473" y="0"/>
            <a:ext cx="10931236" cy="2954655"/>
          </a:xfrm>
          <a:prstGeom prst="rect">
            <a:avLst/>
          </a:prstGeom>
          <a:noFill/>
        </p:spPr>
        <p:txBody>
          <a:bodyPr wrap="square">
            <a:spAutoFit/>
          </a:bodyPr>
          <a:lstStyle/>
          <a:p>
            <a:pPr marL="285750" indent="-285750" algn="l">
              <a:buFont typeface="Wingdings" panose="05000000000000000000" pitchFamily="2" charset="2"/>
              <a:buChar char="v"/>
            </a:pPr>
            <a:r>
              <a:rPr lang="en-US" sz="2400" b="0" i="0" dirty="0">
                <a:solidFill>
                  <a:srgbClr val="000000"/>
                </a:solidFill>
                <a:effectLst/>
                <a:latin typeface="Candara" panose="020E0502030303020204" pitchFamily="34" charset="0"/>
              </a:rPr>
              <a:t>Analytics Overview and Insights: </a:t>
            </a:r>
            <a:r>
              <a:rPr lang="en-US" sz="2400" b="0" i="0" dirty="0" err="1">
                <a:solidFill>
                  <a:srgbClr val="000000"/>
                </a:solidFill>
                <a:effectLst/>
                <a:latin typeface="Candara" panose="020E0502030303020204" pitchFamily="34" charset="0"/>
              </a:rPr>
              <a:t>Atliq</a:t>
            </a:r>
            <a:r>
              <a:rPr lang="en-US" sz="2400" b="0" i="0" dirty="0">
                <a:solidFill>
                  <a:srgbClr val="000000"/>
                </a:solidFill>
                <a:effectLst/>
                <a:latin typeface="Candara" panose="020E0502030303020204" pitchFamily="34" charset="0"/>
              </a:rPr>
              <a:t> Hardware</a:t>
            </a:r>
          </a:p>
          <a:p>
            <a:pPr marL="285750" indent="-285750" algn="l">
              <a:buFont typeface="Wingdings" panose="05000000000000000000" pitchFamily="2" charset="2"/>
              <a:buChar char="§"/>
            </a:pPr>
            <a:r>
              <a:rPr lang="en-US" b="0" i="0" dirty="0">
                <a:solidFill>
                  <a:srgbClr val="000000"/>
                </a:solidFill>
                <a:effectLst/>
                <a:latin typeface="Candara" panose="020E0502030303020204" pitchFamily="34" charset="0"/>
              </a:rPr>
              <a:t>Business Domain Knowledge of </a:t>
            </a:r>
            <a:r>
              <a:rPr lang="en-US" b="0" i="0" dirty="0" err="1">
                <a:solidFill>
                  <a:srgbClr val="000000"/>
                </a:solidFill>
                <a:effectLst/>
                <a:latin typeface="Candara" panose="020E0502030303020204" pitchFamily="34" charset="0"/>
              </a:rPr>
              <a:t>Atliq</a:t>
            </a:r>
            <a:r>
              <a:rPr lang="en-US" b="0" i="0" dirty="0">
                <a:solidFill>
                  <a:srgbClr val="000000"/>
                </a:solidFill>
                <a:effectLst/>
                <a:latin typeface="Candara" panose="020E0502030303020204" pitchFamily="34" charset="0"/>
              </a:rPr>
              <a:t> Hardware</a:t>
            </a:r>
          </a:p>
          <a:p>
            <a:pPr marL="285750" indent="-285750" algn="l">
              <a:buFont typeface="Wingdings" panose="05000000000000000000" pitchFamily="2" charset="2"/>
              <a:buChar char="§"/>
            </a:pPr>
            <a:r>
              <a:rPr lang="en-US" b="0" i="0" dirty="0">
                <a:solidFill>
                  <a:srgbClr val="000000"/>
                </a:solidFill>
                <a:effectLst/>
                <a:latin typeface="Candara" panose="020E0502030303020204" pitchFamily="34" charset="0"/>
              </a:rPr>
              <a:t>Types of Customers of </a:t>
            </a:r>
            <a:r>
              <a:rPr lang="en-US" b="0" i="0" dirty="0" err="1">
                <a:solidFill>
                  <a:srgbClr val="000000"/>
                </a:solidFill>
                <a:effectLst/>
                <a:latin typeface="Candara" panose="020E0502030303020204" pitchFamily="34" charset="0"/>
              </a:rPr>
              <a:t>Atliq</a:t>
            </a:r>
            <a:r>
              <a:rPr lang="en-US" b="0" i="0" dirty="0">
                <a:solidFill>
                  <a:srgbClr val="000000"/>
                </a:solidFill>
                <a:effectLst/>
                <a:latin typeface="Candara" panose="020E0502030303020204" pitchFamily="34" charset="0"/>
              </a:rPr>
              <a:t> Hardware</a:t>
            </a:r>
          </a:p>
          <a:p>
            <a:pPr marL="285750" indent="-285750" algn="l">
              <a:buFont typeface="Wingdings" panose="05000000000000000000" pitchFamily="2" charset="2"/>
              <a:buChar char="§"/>
            </a:pPr>
            <a:r>
              <a:rPr lang="en-US" b="0" i="0" dirty="0">
                <a:solidFill>
                  <a:srgbClr val="000000"/>
                </a:solidFill>
                <a:effectLst/>
                <a:latin typeface="Candara" panose="020E0502030303020204" pitchFamily="34" charset="0"/>
              </a:rPr>
              <a:t>Sales Channels of </a:t>
            </a:r>
            <a:r>
              <a:rPr lang="en-US" b="0" i="0" dirty="0" err="1">
                <a:solidFill>
                  <a:srgbClr val="000000"/>
                </a:solidFill>
                <a:effectLst/>
                <a:latin typeface="Candara" panose="020E0502030303020204" pitchFamily="34" charset="0"/>
              </a:rPr>
              <a:t>Atliq</a:t>
            </a:r>
            <a:r>
              <a:rPr lang="en-US" b="0" i="0" dirty="0">
                <a:solidFill>
                  <a:srgbClr val="000000"/>
                </a:solidFill>
                <a:effectLst/>
                <a:latin typeface="Candara" panose="020E0502030303020204" pitchFamily="34" charset="0"/>
              </a:rPr>
              <a:t> Hardware</a:t>
            </a:r>
          </a:p>
          <a:p>
            <a:pPr marL="285750" indent="-285750" algn="l">
              <a:buFont typeface="Wingdings" panose="05000000000000000000" pitchFamily="2" charset="2"/>
              <a:buChar char="§"/>
            </a:pPr>
            <a:r>
              <a:rPr lang="en-US" b="0" i="0" dirty="0">
                <a:solidFill>
                  <a:srgbClr val="000000"/>
                </a:solidFill>
                <a:effectLst/>
                <a:latin typeface="Candara" panose="020E0502030303020204" pitchFamily="34" charset="0"/>
              </a:rPr>
              <a:t>ETL Process</a:t>
            </a:r>
          </a:p>
          <a:p>
            <a:pPr marL="285750" indent="-285750" algn="l">
              <a:buFont typeface="Wingdings" panose="05000000000000000000" pitchFamily="2" charset="2"/>
              <a:buChar char="§"/>
            </a:pPr>
            <a:r>
              <a:rPr lang="en-US" b="0" i="0" dirty="0">
                <a:solidFill>
                  <a:srgbClr val="000000"/>
                </a:solidFill>
                <a:effectLst/>
                <a:latin typeface="Candara" panose="020E0502030303020204" pitchFamily="34" charset="0"/>
              </a:rPr>
              <a:t>Loading of Data in Queries &amp; Connections</a:t>
            </a:r>
            <a:endParaRPr lang="en-US" dirty="0">
              <a:solidFill>
                <a:srgbClr val="000000"/>
              </a:solidFill>
              <a:latin typeface="Candara" panose="020E0502030303020204" pitchFamily="34" charset="0"/>
            </a:endParaRPr>
          </a:p>
          <a:p>
            <a:pPr marL="285750" indent="-285750" algn="l">
              <a:buFont typeface="Wingdings" panose="05000000000000000000" pitchFamily="2" charset="2"/>
              <a:buChar char="§"/>
            </a:pPr>
            <a:r>
              <a:rPr lang="en-US" b="0" i="0" dirty="0">
                <a:solidFill>
                  <a:srgbClr val="000000"/>
                </a:solidFill>
                <a:effectLst/>
                <a:latin typeface="Candara" panose="020E0502030303020204" pitchFamily="34" charset="0"/>
              </a:rPr>
              <a:t>Data Modelling</a:t>
            </a:r>
          </a:p>
          <a:p>
            <a:pPr marL="285750" indent="-285750" algn="l">
              <a:buFont typeface="Wingdings" panose="05000000000000000000" pitchFamily="2" charset="2"/>
              <a:buChar char="§"/>
            </a:pPr>
            <a:r>
              <a:rPr lang="en-US" b="0" i="0" dirty="0">
                <a:solidFill>
                  <a:srgbClr val="000000"/>
                </a:solidFill>
                <a:effectLst/>
                <a:latin typeface="Candara" panose="020E0502030303020204" pitchFamily="34" charset="0"/>
              </a:rPr>
              <a:t>DAX (Data Analysis Expressions)</a:t>
            </a:r>
          </a:p>
          <a:p>
            <a:pPr marL="285750" indent="-285750" algn="l">
              <a:buFont typeface="Wingdings" panose="05000000000000000000" pitchFamily="2" charset="2"/>
              <a:buChar char="§"/>
            </a:pPr>
            <a:r>
              <a:rPr lang="en-US" b="0" i="0" dirty="0">
                <a:solidFill>
                  <a:srgbClr val="000000"/>
                </a:solidFill>
                <a:effectLst/>
                <a:latin typeface="Candara" panose="020E0502030303020204" pitchFamily="34" charset="0"/>
              </a:rPr>
              <a:t>Overview of Sales Analytics at </a:t>
            </a:r>
            <a:r>
              <a:rPr lang="en-US" b="0" i="0" dirty="0" err="1">
                <a:solidFill>
                  <a:srgbClr val="000000"/>
                </a:solidFill>
                <a:effectLst/>
                <a:latin typeface="Candara" panose="020E0502030303020204" pitchFamily="34" charset="0"/>
              </a:rPr>
              <a:t>Atliq</a:t>
            </a:r>
            <a:r>
              <a:rPr lang="en-US" b="0" i="0" dirty="0">
                <a:solidFill>
                  <a:srgbClr val="000000"/>
                </a:solidFill>
                <a:effectLst/>
                <a:latin typeface="Candara" panose="020E0502030303020204" pitchFamily="34" charset="0"/>
              </a:rPr>
              <a:t> Hardware</a:t>
            </a:r>
          </a:p>
          <a:p>
            <a:pPr marL="285750" indent="-285750" algn="l">
              <a:buFont typeface="Wingdings" panose="05000000000000000000" pitchFamily="2" charset="2"/>
              <a:buChar char="§"/>
            </a:pPr>
            <a:r>
              <a:rPr lang="en-US" b="0" i="0" dirty="0">
                <a:solidFill>
                  <a:srgbClr val="000000"/>
                </a:solidFill>
                <a:effectLst/>
                <a:latin typeface="Candara" panose="020E0502030303020204" pitchFamily="34" charset="0"/>
              </a:rPr>
              <a:t>Key Insights from Sales Analytics of </a:t>
            </a:r>
            <a:r>
              <a:rPr lang="en-US" b="0" i="0" dirty="0" err="1">
                <a:solidFill>
                  <a:srgbClr val="000000"/>
                </a:solidFill>
                <a:effectLst/>
                <a:latin typeface="Candara" panose="020E0502030303020204" pitchFamily="34" charset="0"/>
              </a:rPr>
              <a:t>Atliq</a:t>
            </a:r>
            <a:r>
              <a:rPr lang="en-US" b="0" i="0" dirty="0">
                <a:solidFill>
                  <a:srgbClr val="000000"/>
                </a:solidFill>
                <a:effectLst/>
                <a:latin typeface="Candara" panose="020E0502030303020204" pitchFamily="34" charset="0"/>
              </a:rPr>
              <a:t> Hardware</a:t>
            </a:r>
          </a:p>
        </p:txBody>
      </p:sp>
      <p:sp>
        <p:nvSpPr>
          <p:cNvPr id="5" name="TextBox 4">
            <a:extLst>
              <a:ext uri="{FF2B5EF4-FFF2-40B4-BE49-F238E27FC236}">
                <a16:creationId xmlns:a16="http://schemas.microsoft.com/office/drawing/2014/main" id="{6177DA44-9CA5-83FD-7D5D-15021FF77020}"/>
              </a:ext>
            </a:extLst>
          </p:cNvPr>
          <p:cNvSpPr txBox="1"/>
          <p:nvPr/>
        </p:nvSpPr>
        <p:spPr>
          <a:xfrm>
            <a:off x="922194" y="2887683"/>
            <a:ext cx="6735906" cy="2031325"/>
          </a:xfrm>
          <a:prstGeom prst="rect">
            <a:avLst/>
          </a:prstGeom>
          <a:noFill/>
        </p:spPr>
        <p:txBody>
          <a:bodyPr wrap="square">
            <a:spAutoFit/>
          </a:bodyPr>
          <a:lstStyle/>
          <a:p>
            <a:pPr marL="285750" indent="-285750">
              <a:buFont typeface="Wingdings" panose="05000000000000000000" pitchFamily="2" charset="2"/>
              <a:buChar char="ü"/>
            </a:pPr>
            <a:r>
              <a:rPr lang="en-US" b="0" i="0" dirty="0">
                <a:solidFill>
                  <a:srgbClr val="000000"/>
                </a:solidFill>
                <a:effectLst/>
                <a:latin typeface="Candara" panose="020E0502030303020204" pitchFamily="34" charset="0"/>
              </a:rPr>
              <a:t>Customer Net Sales Performance</a:t>
            </a:r>
          </a:p>
          <a:p>
            <a:pPr marL="285750" indent="-285750">
              <a:buFont typeface="Wingdings" panose="05000000000000000000" pitchFamily="2" charset="2"/>
              <a:buChar char="ü"/>
            </a:pPr>
            <a:r>
              <a:rPr lang="en-US" b="0" i="0" dirty="0">
                <a:solidFill>
                  <a:srgbClr val="000000"/>
                </a:solidFill>
                <a:effectLst/>
                <a:latin typeface="Candara" panose="020E0502030303020204" pitchFamily="34" charset="0"/>
              </a:rPr>
              <a:t>Margin Performance vs Target Performance</a:t>
            </a:r>
          </a:p>
          <a:p>
            <a:pPr marL="285750" indent="-285750">
              <a:buFont typeface="Wingdings" panose="05000000000000000000" pitchFamily="2" charset="2"/>
              <a:buChar char="ü"/>
            </a:pPr>
            <a:r>
              <a:rPr lang="en-US" b="0" i="0" dirty="0">
                <a:solidFill>
                  <a:srgbClr val="000000"/>
                </a:solidFill>
                <a:effectLst/>
                <a:latin typeface="Candara" panose="020E0502030303020204" pitchFamily="34" charset="0"/>
              </a:rPr>
              <a:t> Top 10 </a:t>
            </a:r>
            <a:r>
              <a:rPr lang="en-US" b="0" i="0" dirty="0" err="1">
                <a:solidFill>
                  <a:srgbClr val="000000"/>
                </a:solidFill>
                <a:effectLst/>
                <a:latin typeface="Candara" panose="020E0502030303020204" pitchFamily="34" charset="0"/>
              </a:rPr>
              <a:t>Atliq</a:t>
            </a:r>
            <a:r>
              <a:rPr lang="en-US" b="0" i="0" dirty="0">
                <a:solidFill>
                  <a:srgbClr val="000000"/>
                </a:solidFill>
                <a:effectLst/>
                <a:latin typeface="Candara" panose="020E0502030303020204" pitchFamily="34" charset="0"/>
              </a:rPr>
              <a:t> Hardware Products or Items in 2021 vs   2020</a:t>
            </a:r>
          </a:p>
          <a:p>
            <a:pPr marL="285750" indent="-285750">
              <a:buFont typeface="Wingdings" panose="05000000000000000000" pitchFamily="2" charset="2"/>
              <a:buChar char="ü"/>
            </a:pPr>
            <a:r>
              <a:rPr lang="en-US" b="0" i="0" dirty="0">
                <a:solidFill>
                  <a:srgbClr val="000000"/>
                </a:solidFill>
                <a:effectLst/>
                <a:latin typeface="Candara" panose="020E0502030303020204" pitchFamily="34" charset="0"/>
              </a:rPr>
              <a:t> Division Level Report</a:t>
            </a:r>
          </a:p>
          <a:p>
            <a:pPr marL="285750" indent="-285750">
              <a:buFont typeface="Wingdings" panose="05000000000000000000" pitchFamily="2" charset="2"/>
              <a:buChar char="ü"/>
            </a:pPr>
            <a:r>
              <a:rPr lang="en-US" b="0" i="0" dirty="0">
                <a:solidFill>
                  <a:srgbClr val="000000"/>
                </a:solidFill>
                <a:effectLst/>
                <a:latin typeface="Candara" panose="020E0502030303020204" pitchFamily="34" charset="0"/>
              </a:rPr>
              <a:t> Top and Bottom 5 Selling Products Based on Quantity</a:t>
            </a:r>
          </a:p>
          <a:p>
            <a:pPr marL="285750" indent="-285750">
              <a:buFont typeface="Wingdings" panose="05000000000000000000" pitchFamily="2" charset="2"/>
              <a:buChar char="ü"/>
            </a:pPr>
            <a:r>
              <a:rPr lang="en-US" b="0" i="0" dirty="0">
                <a:solidFill>
                  <a:srgbClr val="000000"/>
                </a:solidFill>
                <a:effectLst/>
                <a:latin typeface="Candara" panose="020E0502030303020204" pitchFamily="34" charset="0"/>
              </a:rPr>
              <a:t> New Products Introduced by </a:t>
            </a:r>
            <a:r>
              <a:rPr lang="en-US" b="0" i="0" dirty="0" err="1">
                <a:solidFill>
                  <a:srgbClr val="000000"/>
                </a:solidFill>
                <a:effectLst/>
                <a:latin typeface="Candara" panose="020E0502030303020204" pitchFamily="34" charset="0"/>
              </a:rPr>
              <a:t>Atliq</a:t>
            </a:r>
            <a:r>
              <a:rPr lang="en-US" b="0" i="0" dirty="0">
                <a:solidFill>
                  <a:srgbClr val="000000"/>
                </a:solidFill>
                <a:effectLst/>
                <a:latin typeface="Candara" panose="020E0502030303020204" pitchFamily="34" charset="0"/>
              </a:rPr>
              <a:t> Hardware in 2021</a:t>
            </a:r>
            <a:br>
              <a:rPr lang="en-US" dirty="0">
                <a:latin typeface="Candara" panose="020E0502030303020204" pitchFamily="34" charset="0"/>
              </a:rPr>
            </a:br>
            <a:endParaRPr lang="en-US" dirty="0">
              <a:latin typeface="Candara" panose="020E0502030303020204" pitchFamily="34" charset="0"/>
            </a:endParaRPr>
          </a:p>
        </p:txBody>
      </p:sp>
      <p:sp>
        <p:nvSpPr>
          <p:cNvPr id="7" name="TextBox 6">
            <a:extLst>
              <a:ext uri="{FF2B5EF4-FFF2-40B4-BE49-F238E27FC236}">
                <a16:creationId xmlns:a16="http://schemas.microsoft.com/office/drawing/2014/main" id="{D2DC8CB0-E40C-9E68-DCE6-D04AE6194811}"/>
              </a:ext>
            </a:extLst>
          </p:cNvPr>
          <p:cNvSpPr txBox="1"/>
          <p:nvPr/>
        </p:nvSpPr>
        <p:spPr>
          <a:xfrm>
            <a:off x="145473" y="4595842"/>
            <a:ext cx="6104658" cy="646331"/>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00000"/>
                </a:solidFill>
                <a:effectLst/>
                <a:latin typeface="Candara" panose="020E0502030303020204" pitchFamily="34" charset="0"/>
              </a:rPr>
              <a:t>Overview of Finance Analytics at </a:t>
            </a:r>
            <a:r>
              <a:rPr lang="en-US" b="0" i="0" dirty="0" err="1">
                <a:solidFill>
                  <a:srgbClr val="000000"/>
                </a:solidFill>
                <a:effectLst/>
                <a:latin typeface="Candara" panose="020E0502030303020204" pitchFamily="34" charset="0"/>
              </a:rPr>
              <a:t>Atliq</a:t>
            </a:r>
            <a:r>
              <a:rPr lang="en-US" b="0" i="0" dirty="0">
                <a:solidFill>
                  <a:srgbClr val="000000"/>
                </a:solidFill>
                <a:effectLst/>
                <a:latin typeface="Candara" panose="020E0502030303020204" pitchFamily="34" charset="0"/>
              </a:rPr>
              <a:t> Hardware</a:t>
            </a:r>
          </a:p>
          <a:p>
            <a:pPr marL="285750" indent="-285750" algn="l">
              <a:buFont typeface="Wingdings" panose="05000000000000000000" pitchFamily="2" charset="2"/>
              <a:buChar char="§"/>
            </a:pPr>
            <a:r>
              <a:rPr lang="en-US" b="0" i="0" dirty="0">
                <a:solidFill>
                  <a:srgbClr val="000000"/>
                </a:solidFill>
                <a:effectLst/>
                <a:latin typeface="Candara" panose="020E0502030303020204" pitchFamily="34" charset="0"/>
              </a:rPr>
              <a:t>Key Insights from Finance Analytics of </a:t>
            </a:r>
            <a:r>
              <a:rPr lang="en-US" b="0" i="0" dirty="0" err="1">
                <a:solidFill>
                  <a:srgbClr val="000000"/>
                </a:solidFill>
                <a:effectLst/>
                <a:latin typeface="Candara" panose="020E0502030303020204" pitchFamily="34" charset="0"/>
              </a:rPr>
              <a:t>Atliq</a:t>
            </a:r>
            <a:r>
              <a:rPr lang="en-US" b="0" i="0" dirty="0">
                <a:solidFill>
                  <a:srgbClr val="000000"/>
                </a:solidFill>
                <a:effectLst/>
                <a:latin typeface="Candara" panose="020E0502030303020204" pitchFamily="34" charset="0"/>
              </a:rPr>
              <a:t> Hardware</a:t>
            </a:r>
          </a:p>
        </p:txBody>
      </p:sp>
      <p:sp>
        <p:nvSpPr>
          <p:cNvPr id="9" name="TextBox 8">
            <a:extLst>
              <a:ext uri="{FF2B5EF4-FFF2-40B4-BE49-F238E27FC236}">
                <a16:creationId xmlns:a16="http://schemas.microsoft.com/office/drawing/2014/main" id="{A709C36B-393D-FDC2-19F6-DB638295E58F}"/>
              </a:ext>
            </a:extLst>
          </p:cNvPr>
          <p:cNvSpPr txBox="1"/>
          <p:nvPr/>
        </p:nvSpPr>
        <p:spPr>
          <a:xfrm>
            <a:off x="922194" y="5242173"/>
            <a:ext cx="9101137" cy="1477328"/>
          </a:xfrm>
          <a:prstGeom prst="rect">
            <a:avLst/>
          </a:prstGeom>
          <a:noFill/>
        </p:spPr>
        <p:txBody>
          <a:bodyPr wrap="square">
            <a:spAutoFit/>
          </a:bodyPr>
          <a:lstStyle/>
          <a:p>
            <a:pPr marL="285750" indent="-285750">
              <a:buFont typeface="Wingdings" panose="05000000000000000000" pitchFamily="2" charset="2"/>
              <a:buChar char="ü"/>
            </a:pPr>
            <a:r>
              <a:rPr lang="en-US" b="0" i="0" dirty="0">
                <a:solidFill>
                  <a:srgbClr val="000000"/>
                </a:solidFill>
                <a:effectLst/>
                <a:latin typeface="Candara" panose="020E0502030303020204" pitchFamily="34" charset="0"/>
              </a:rPr>
              <a:t>P&amp;L by FY: Company's Net Sales, Cost of Goods Sold (COGS), and Gross Margin &amp; Gross Margin % by FY</a:t>
            </a:r>
          </a:p>
          <a:p>
            <a:pPr marL="285750" indent="-285750">
              <a:buFont typeface="Wingdings" panose="05000000000000000000" pitchFamily="2" charset="2"/>
              <a:buChar char="ü"/>
            </a:pPr>
            <a:r>
              <a:rPr lang="en-US" b="0" i="0" dirty="0">
                <a:solidFill>
                  <a:srgbClr val="000000"/>
                </a:solidFill>
                <a:effectLst/>
                <a:latin typeface="Candara" panose="020E0502030303020204" pitchFamily="34" charset="0"/>
              </a:rPr>
              <a:t>Profit and Loss (P&amp;L) Statement for </a:t>
            </a:r>
            <a:r>
              <a:rPr lang="en-US" b="0" i="0" dirty="0" err="1">
                <a:solidFill>
                  <a:srgbClr val="000000"/>
                </a:solidFill>
                <a:effectLst/>
                <a:latin typeface="Candara" panose="020E0502030303020204" pitchFamily="34" charset="0"/>
              </a:rPr>
              <a:t>AtliQ</a:t>
            </a:r>
            <a:r>
              <a:rPr lang="en-US" b="0" i="0" dirty="0">
                <a:solidFill>
                  <a:srgbClr val="000000"/>
                </a:solidFill>
                <a:effectLst/>
                <a:latin typeface="Candara" panose="020E0502030303020204" pitchFamily="34" charset="0"/>
              </a:rPr>
              <a:t> </a:t>
            </a:r>
            <a:r>
              <a:rPr lang="en-US" b="0" i="0" dirty="0" err="1">
                <a:solidFill>
                  <a:srgbClr val="000000"/>
                </a:solidFill>
                <a:effectLst/>
                <a:latin typeface="Candara" panose="020E0502030303020204" pitchFamily="34" charset="0"/>
              </a:rPr>
              <a:t>Hardwares</a:t>
            </a:r>
            <a:r>
              <a:rPr lang="en-US" b="0" i="0" dirty="0">
                <a:solidFill>
                  <a:srgbClr val="000000"/>
                </a:solidFill>
                <a:effectLst/>
                <a:latin typeface="Candara" panose="020E0502030303020204" pitchFamily="34" charset="0"/>
              </a:rPr>
              <a:t> for the Fiscal Year (FY) 2021</a:t>
            </a:r>
          </a:p>
          <a:p>
            <a:pPr marL="285750" indent="-285750">
              <a:buFont typeface="Wingdings" panose="05000000000000000000" pitchFamily="2" charset="2"/>
              <a:buChar char="ü"/>
            </a:pPr>
            <a:r>
              <a:rPr lang="en-US" b="0" i="0" dirty="0">
                <a:solidFill>
                  <a:srgbClr val="000000"/>
                </a:solidFill>
                <a:effectLst/>
                <a:latin typeface="Candara" panose="020E0502030303020204" pitchFamily="34" charset="0"/>
              </a:rPr>
              <a:t> P&amp;L by FY and Quarters</a:t>
            </a:r>
          </a:p>
          <a:p>
            <a:pPr marL="285750" indent="-285750">
              <a:buFont typeface="Wingdings" panose="05000000000000000000" pitchFamily="2" charset="2"/>
              <a:buChar char="ü"/>
            </a:pPr>
            <a:r>
              <a:rPr lang="en-US" b="0" i="0" dirty="0">
                <a:solidFill>
                  <a:srgbClr val="000000"/>
                </a:solidFill>
                <a:effectLst/>
                <a:latin typeface="Candara" panose="020E0502030303020204" pitchFamily="34" charset="0"/>
              </a:rPr>
              <a:t> Gross Margin Percentage by Quarters</a:t>
            </a:r>
            <a:endParaRPr lang="en-US" dirty="0">
              <a:latin typeface="Candara" panose="020E0502030303020204" pitchFamily="34" charset="0"/>
            </a:endParaRPr>
          </a:p>
        </p:txBody>
      </p:sp>
    </p:spTree>
    <p:extLst>
      <p:ext uri="{BB962C8B-B14F-4D97-AF65-F5344CB8AC3E}">
        <p14:creationId xmlns:p14="http://schemas.microsoft.com/office/powerpoint/2010/main" val="981683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BAB550-9861-6AFF-3865-7F2FEF5A4192}"/>
              </a:ext>
            </a:extLst>
          </p:cNvPr>
          <p:cNvSpPr txBox="1"/>
          <p:nvPr/>
        </p:nvSpPr>
        <p:spPr>
          <a:xfrm>
            <a:off x="226002" y="0"/>
            <a:ext cx="6104658" cy="400110"/>
          </a:xfrm>
          <a:prstGeom prst="rect">
            <a:avLst/>
          </a:prstGeom>
          <a:noFill/>
        </p:spPr>
        <p:txBody>
          <a:bodyPr wrap="square">
            <a:spAutoFit/>
          </a:bodyPr>
          <a:lstStyle/>
          <a:p>
            <a:r>
              <a:rPr lang="en-US" sz="2000" b="1" dirty="0">
                <a:latin typeface="Candara" panose="020E0502030303020204" pitchFamily="34" charset="0"/>
              </a:rPr>
              <a:t>F</a:t>
            </a:r>
            <a:r>
              <a:rPr lang="en-US" sz="2000" b="1" i="0" dirty="0">
                <a:effectLst/>
                <a:latin typeface="Candara" panose="020E0502030303020204" pitchFamily="34" charset="0"/>
              </a:rPr>
              <a:t>inance </a:t>
            </a:r>
            <a:r>
              <a:rPr lang="en-US" sz="2000" b="1" dirty="0">
                <a:latin typeface="Candara" panose="020E0502030303020204" pitchFamily="34" charset="0"/>
              </a:rPr>
              <a:t>A</a:t>
            </a:r>
            <a:r>
              <a:rPr lang="en-US" sz="2000" b="1" i="0" dirty="0">
                <a:effectLst/>
                <a:latin typeface="Candara" panose="020E0502030303020204" pitchFamily="34" charset="0"/>
              </a:rPr>
              <a:t>nalytics:-</a:t>
            </a:r>
            <a:endParaRPr lang="en-US" sz="2000" b="1" dirty="0">
              <a:latin typeface="Candara" panose="020E0502030303020204" pitchFamily="34" charset="0"/>
            </a:endParaRPr>
          </a:p>
        </p:txBody>
      </p:sp>
      <p:sp>
        <p:nvSpPr>
          <p:cNvPr id="5" name="TextBox 4">
            <a:extLst>
              <a:ext uri="{FF2B5EF4-FFF2-40B4-BE49-F238E27FC236}">
                <a16:creationId xmlns:a16="http://schemas.microsoft.com/office/drawing/2014/main" id="{6077E262-690D-F740-6C7C-8C5677831E18}"/>
              </a:ext>
            </a:extLst>
          </p:cNvPr>
          <p:cNvSpPr txBox="1"/>
          <p:nvPr/>
        </p:nvSpPr>
        <p:spPr>
          <a:xfrm>
            <a:off x="226002" y="492537"/>
            <a:ext cx="10923444" cy="6186309"/>
          </a:xfrm>
          <a:prstGeom prst="rect">
            <a:avLst/>
          </a:prstGeom>
          <a:noFill/>
        </p:spPr>
        <p:txBody>
          <a:bodyPr wrap="square">
            <a:spAutoFit/>
          </a:bodyPr>
          <a:lstStyle/>
          <a:p>
            <a:pPr algn="l"/>
            <a:r>
              <a:rPr lang="en-US" b="0" i="0" dirty="0">
                <a:effectLst/>
                <a:latin typeface="Candara" panose="020E0502030303020204" pitchFamily="34" charset="0"/>
              </a:rPr>
              <a:t>Finance analytics refers to the process of using financial data and statistical techniques to analyze and interpret financial performance, make informed decisions, and drive strategic planning within an organization. It involves the application of various quantitative methods, such as financial modeling, statistical analysis, and data visualization, to understand the financial health and performance of a company.</a:t>
            </a:r>
          </a:p>
          <a:p>
            <a:pPr algn="l"/>
            <a:endParaRPr lang="en-US" b="0" i="0" dirty="0">
              <a:effectLst/>
              <a:latin typeface="Candara" panose="020E0502030303020204" pitchFamily="34" charset="0"/>
            </a:endParaRPr>
          </a:p>
          <a:p>
            <a:pPr marL="285750" indent="-285750" algn="l">
              <a:buFont typeface="Wingdings" panose="05000000000000000000" pitchFamily="2" charset="2"/>
              <a:buChar char="v"/>
            </a:pPr>
            <a:r>
              <a:rPr lang="en-US" b="0" i="0" dirty="0">
                <a:effectLst/>
                <a:latin typeface="Candara" panose="020E0502030303020204" pitchFamily="34" charset="0"/>
              </a:rPr>
              <a:t>Key metrics commonly used in finance analytics include:</a:t>
            </a:r>
            <a:r>
              <a:rPr lang="en-US" dirty="0">
                <a:latin typeface="Candara" panose="020E0502030303020204" pitchFamily="34" charset="0"/>
              </a:rPr>
              <a:t>-</a:t>
            </a:r>
            <a:endParaRPr lang="en-US" b="0" i="0" dirty="0">
              <a:effectLst/>
              <a:latin typeface="Candara" panose="020E0502030303020204" pitchFamily="34" charset="0"/>
            </a:endParaRPr>
          </a:p>
          <a:p>
            <a:pPr marL="285750" indent="-285750" algn="l">
              <a:buFont typeface="Wingdings" panose="05000000000000000000" pitchFamily="2" charset="2"/>
              <a:buChar char="§"/>
            </a:pPr>
            <a:r>
              <a:rPr lang="en-US" b="1" i="0" dirty="0">
                <a:effectLst/>
                <a:latin typeface="Candara" panose="020E0502030303020204" pitchFamily="34" charset="0"/>
              </a:rPr>
              <a:t>Revenue</a:t>
            </a:r>
            <a:r>
              <a:rPr lang="en-US" b="0" i="0" dirty="0">
                <a:effectLst/>
                <a:latin typeface="Candara" panose="020E0502030303020204" pitchFamily="34" charset="0"/>
              </a:rPr>
              <a:t>:- The total amount of money generated from sales of goods or services.</a:t>
            </a:r>
          </a:p>
          <a:p>
            <a:pPr marL="285750" indent="-285750" algn="l">
              <a:buFont typeface="Wingdings" panose="05000000000000000000" pitchFamily="2" charset="2"/>
              <a:buChar char="§"/>
            </a:pPr>
            <a:r>
              <a:rPr lang="en-US" b="1" i="0" dirty="0">
                <a:effectLst/>
                <a:latin typeface="Candara" panose="020E0502030303020204" pitchFamily="34" charset="0"/>
              </a:rPr>
              <a:t>Gross Margin</a:t>
            </a:r>
            <a:r>
              <a:rPr lang="en-US" b="0" i="0" dirty="0">
                <a:effectLst/>
                <a:latin typeface="Candara" panose="020E0502030303020204" pitchFamily="34" charset="0"/>
              </a:rPr>
              <a:t>:- The difference between revenue and the cost of goods sold, expressed as a percentage.</a:t>
            </a:r>
          </a:p>
          <a:p>
            <a:pPr marL="285750" indent="-285750" algn="l">
              <a:buFont typeface="Wingdings" panose="05000000000000000000" pitchFamily="2" charset="2"/>
              <a:buChar char="§"/>
            </a:pPr>
            <a:r>
              <a:rPr lang="en-US" b="1" i="0" dirty="0">
                <a:effectLst/>
                <a:latin typeface="Candara" panose="020E0502030303020204" pitchFamily="34" charset="0"/>
              </a:rPr>
              <a:t>Net Income</a:t>
            </a:r>
            <a:r>
              <a:rPr lang="en-US" b="0" i="0" dirty="0">
                <a:effectLst/>
                <a:latin typeface="Candara" panose="020E0502030303020204" pitchFamily="34" charset="0"/>
              </a:rPr>
              <a:t>:- The total profit after deducting all expenses, including operating expenses, taxes, interest, and depreciation.</a:t>
            </a:r>
          </a:p>
          <a:p>
            <a:pPr marL="285750" indent="-285750" algn="l">
              <a:buFont typeface="Wingdings" panose="05000000000000000000" pitchFamily="2" charset="2"/>
              <a:buChar char="§"/>
            </a:pPr>
            <a:r>
              <a:rPr lang="en-US" b="1" i="0" dirty="0">
                <a:effectLst/>
                <a:latin typeface="Candara" panose="020E0502030303020204" pitchFamily="34" charset="0"/>
              </a:rPr>
              <a:t>EBITDA (Earnings Before Interest, Taxes, Depreciation, and Amortization)</a:t>
            </a:r>
            <a:r>
              <a:rPr lang="en-US" b="0" i="0" dirty="0">
                <a:effectLst/>
                <a:latin typeface="Candara" panose="020E0502030303020204" pitchFamily="34" charset="0"/>
              </a:rPr>
              <a:t>:- A measure of a company's operating performance, often used to evaluate its profitability without the influence of accounting and financial decisions.</a:t>
            </a:r>
          </a:p>
          <a:p>
            <a:pPr marL="285750" indent="-285750" algn="l">
              <a:buFont typeface="Wingdings" panose="05000000000000000000" pitchFamily="2" charset="2"/>
              <a:buChar char="§"/>
            </a:pPr>
            <a:r>
              <a:rPr lang="en-US" b="1" i="0" dirty="0">
                <a:effectLst/>
                <a:latin typeface="Candara" panose="020E0502030303020204" pitchFamily="34" charset="0"/>
              </a:rPr>
              <a:t>Cash Flow</a:t>
            </a:r>
            <a:r>
              <a:rPr lang="en-US" b="0" i="0" dirty="0">
                <a:effectLst/>
                <a:latin typeface="Candara" panose="020E0502030303020204" pitchFamily="34" charset="0"/>
              </a:rPr>
              <a:t>:- The movement of cash into and out of a business, including operating, investing, and financing activities.</a:t>
            </a:r>
          </a:p>
          <a:p>
            <a:pPr marL="285750" indent="-285750" algn="l">
              <a:buFont typeface="Wingdings" panose="05000000000000000000" pitchFamily="2" charset="2"/>
              <a:buChar char="§"/>
            </a:pPr>
            <a:r>
              <a:rPr lang="en-US" b="1" i="0" dirty="0">
                <a:effectLst/>
                <a:latin typeface="Candara" panose="020E0502030303020204" pitchFamily="34" charset="0"/>
              </a:rPr>
              <a:t>Profit Margin</a:t>
            </a:r>
            <a:r>
              <a:rPr lang="en-US" b="0" i="0" dirty="0">
                <a:effectLst/>
                <a:latin typeface="Candara" panose="020E0502030303020204" pitchFamily="34" charset="0"/>
              </a:rPr>
              <a:t>:- The percentage of revenue that remains after all expenses have been deducted, often used to measure a company's efficiency and profitability.</a:t>
            </a:r>
          </a:p>
          <a:p>
            <a:pPr algn="l">
              <a:buFont typeface="+mj-lt"/>
              <a:buAutoNum type="arabicPeriod"/>
            </a:pPr>
            <a:endParaRPr lang="en-US" dirty="0">
              <a:latin typeface="Candara" panose="020E0502030303020204" pitchFamily="34" charset="0"/>
            </a:endParaRPr>
          </a:p>
          <a:p>
            <a:pPr algn="l">
              <a:buFont typeface="+mj-lt"/>
              <a:buAutoNum type="arabicPeriod"/>
            </a:pPr>
            <a:endParaRPr lang="en-US" b="0" i="0" dirty="0">
              <a:effectLst/>
              <a:latin typeface="Candara" panose="020E0502030303020204" pitchFamily="34" charset="0"/>
            </a:endParaRPr>
          </a:p>
          <a:p>
            <a:pPr marL="285750" indent="-285750" algn="l">
              <a:buFont typeface="Wingdings" panose="05000000000000000000" pitchFamily="2" charset="2"/>
              <a:buChar char="Ø"/>
            </a:pPr>
            <a:r>
              <a:rPr lang="en-US" b="1" i="0" dirty="0">
                <a:effectLst/>
                <a:latin typeface="Candara" panose="020E0502030303020204" pitchFamily="34" charset="0"/>
              </a:rPr>
              <a:t>In the context of </a:t>
            </a:r>
            <a:r>
              <a:rPr lang="en-US" b="1" i="0" dirty="0" err="1">
                <a:effectLst/>
                <a:latin typeface="Candara" panose="020E0502030303020204" pitchFamily="34" charset="0"/>
              </a:rPr>
              <a:t>Atliq</a:t>
            </a:r>
            <a:r>
              <a:rPr lang="en-US" b="1" i="0" dirty="0">
                <a:effectLst/>
                <a:latin typeface="Candara" panose="020E0502030303020204" pitchFamily="34" charset="0"/>
              </a:rPr>
              <a:t> Hardware, specific financial metrics may vary depending on the company's industry, size, and business model. However, these key metrics provide a foundation for evaluating financial performance and making informed decisions in finance analytics.</a:t>
            </a:r>
          </a:p>
        </p:txBody>
      </p:sp>
    </p:spTree>
    <p:extLst>
      <p:ext uri="{BB962C8B-B14F-4D97-AF65-F5344CB8AC3E}">
        <p14:creationId xmlns:p14="http://schemas.microsoft.com/office/powerpoint/2010/main" val="2718374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F1B913-C339-0D73-D200-4D0EC5DF1B3C}"/>
              </a:ext>
            </a:extLst>
          </p:cNvPr>
          <p:cNvSpPr txBox="1"/>
          <p:nvPr/>
        </p:nvSpPr>
        <p:spPr>
          <a:xfrm>
            <a:off x="2221055" y="446809"/>
            <a:ext cx="6590435" cy="5170646"/>
          </a:xfrm>
          <a:prstGeom prst="rect">
            <a:avLst/>
          </a:prstGeom>
          <a:noFill/>
        </p:spPr>
        <p:txBody>
          <a:bodyPr wrap="square">
            <a:spAutoFit/>
          </a:bodyPr>
          <a:lstStyle/>
          <a:p>
            <a:pPr algn="ctr"/>
            <a:r>
              <a:rPr lang="en-US" sz="6600" b="0" i="0" dirty="0">
                <a:solidFill>
                  <a:srgbClr val="000000"/>
                </a:solidFill>
                <a:effectLst/>
                <a:latin typeface="Candara" panose="020E0502030303020204" pitchFamily="34" charset="0"/>
              </a:rPr>
              <a:t>Key Insights </a:t>
            </a:r>
          </a:p>
          <a:p>
            <a:pPr algn="ctr"/>
            <a:r>
              <a:rPr lang="en-US" sz="6600" b="0" i="0" dirty="0">
                <a:solidFill>
                  <a:srgbClr val="000000"/>
                </a:solidFill>
                <a:effectLst/>
                <a:latin typeface="Candara" panose="020E0502030303020204" pitchFamily="34" charset="0"/>
              </a:rPr>
              <a:t>from </a:t>
            </a:r>
          </a:p>
          <a:p>
            <a:pPr algn="ctr"/>
            <a:r>
              <a:rPr lang="en-US" sz="6600" dirty="0">
                <a:solidFill>
                  <a:srgbClr val="000000"/>
                </a:solidFill>
                <a:latin typeface="Candara" panose="020E0502030303020204" pitchFamily="34" charset="0"/>
              </a:rPr>
              <a:t>Finance </a:t>
            </a:r>
            <a:r>
              <a:rPr lang="en-US" sz="6600" b="0" i="0" dirty="0">
                <a:solidFill>
                  <a:srgbClr val="000000"/>
                </a:solidFill>
                <a:effectLst/>
                <a:latin typeface="Candara" panose="020E0502030303020204" pitchFamily="34" charset="0"/>
              </a:rPr>
              <a:t>Analytics</a:t>
            </a:r>
          </a:p>
          <a:p>
            <a:pPr algn="ctr"/>
            <a:r>
              <a:rPr lang="en-US" sz="6600" b="0" i="0" dirty="0">
                <a:solidFill>
                  <a:srgbClr val="000000"/>
                </a:solidFill>
                <a:effectLst/>
                <a:latin typeface="Candara" panose="020E0502030303020204" pitchFamily="34" charset="0"/>
              </a:rPr>
              <a:t> of </a:t>
            </a:r>
          </a:p>
          <a:p>
            <a:pPr algn="ctr"/>
            <a:r>
              <a:rPr lang="en-US" sz="6600" b="0" i="0" dirty="0" err="1">
                <a:solidFill>
                  <a:srgbClr val="000000"/>
                </a:solidFill>
                <a:effectLst/>
                <a:latin typeface="Candara" panose="020E0502030303020204" pitchFamily="34" charset="0"/>
              </a:rPr>
              <a:t>Atliq</a:t>
            </a:r>
            <a:r>
              <a:rPr lang="en-US" sz="6600" b="0" i="0" dirty="0">
                <a:solidFill>
                  <a:srgbClr val="000000"/>
                </a:solidFill>
                <a:effectLst/>
                <a:latin typeface="Candara" panose="020E0502030303020204" pitchFamily="34" charset="0"/>
              </a:rPr>
              <a:t> Hardware</a:t>
            </a:r>
          </a:p>
        </p:txBody>
      </p:sp>
    </p:spTree>
    <p:extLst>
      <p:ext uri="{BB962C8B-B14F-4D97-AF65-F5344CB8AC3E}">
        <p14:creationId xmlns:p14="http://schemas.microsoft.com/office/powerpoint/2010/main" val="595952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D6B1C6-F644-FCE2-9C1B-0B5315EC9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358" y="491613"/>
            <a:ext cx="7056642" cy="6366387"/>
          </a:xfrm>
          <a:prstGeom prst="rect">
            <a:avLst/>
          </a:prstGeom>
        </p:spPr>
      </p:pic>
      <p:sp>
        <p:nvSpPr>
          <p:cNvPr id="4" name="TextBox 3">
            <a:extLst>
              <a:ext uri="{FF2B5EF4-FFF2-40B4-BE49-F238E27FC236}">
                <a16:creationId xmlns:a16="http://schemas.microsoft.com/office/drawing/2014/main" id="{1E64EAC8-6904-D8B1-115A-B5873D829F4B}"/>
              </a:ext>
            </a:extLst>
          </p:cNvPr>
          <p:cNvSpPr txBox="1"/>
          <p:nvPr/>
        </p:nvSpPr>
        <p:spPr>
          <a:xfrm>
            <a:off x="366251" y="335845"/>
            <a:ext cx="4982497" cy="5632311"/>
          </a:xfrm>
          <a:prstGeom prst="rect">
            <a:avLst/>
          </a:prstGeom>
          <a:noFill/>
        </p:spPr>
        <p:txBody>
          <a:bodyPr wrap="square">
            <a:spAutoFit/>
          </a:bodyPr>
          <a:lstStyle/>
          <a:p>
            <a:pPr algn="l"/>
            <a:r>
              <a:rPr lang="en-US" b="1" i="0" dirty="0">
                <a:effectLst/>
                <a:latin typeface="Candara" panose="020E0502030303020204" pitchFamily="34" charset="0"/>
              </a:rPr>
              <a:t>This is a financial report for a company called </a:t>
            </a:r>
            <a:r>
              <a:rPr lang="en-US" b="1" i="0" dirty="0" err="1">
                <a:effectLst/>
                <a:latin typeface="Candara" panose="020E0502030303020204" pitchFamily="34" charset="0"/>
              </a:rPr>
              <a:t>AtliQ</a:t>
            </a:r>
            <a:r>
              <a:rPr lang="en-US" b="1" i="0" dirty="0">
                <a:effectLst/>
                <a:latin typeface="Candara" panose="020E0502030303020204" pitchFamily="34" charset="0"/>
              </a:rPr>
              <a:t> </a:t>
            </a:r>
            <a:r>
              <a:rPr lang="en-US" b="1" i="0" dirty="0" err="1">
                <a:effectLst/>
                <a:latin typeface="Candara" panose="020E0502030303020204" pitchFamily="34" charset="0"/>
              </a:rPr>
              <a:t>Hardwares</a:t>
            </a:r>
            <a:r>
              <a:rPr lang="en-US" b="1" i="0" dirty="0">
                <a:effectLst/>
                <a:latin typeface="Candara" panose="020E0502030303020204" pitchFamily="34" charset="0"/>
              </a:rPr>
              <a:t>. The report shows the company's net sales, cost of goods sold (COGS), and gross margin &amp; gross margin % by fiscal year</a:t>
            </a:r>
            <a:r>
              <a:rPr lang="en-US" b="0" i="0" dirty="0">
                <a:effectLst/>
                <a:latin typeface="Candara" panose="020E0502030303020204" pitchFamily="34" charset="0"/>
              </a:rPr>
              <a:t>.</a:t>
            </a:r>
          </a:p>
          <a:p>
            <a:pPr algn="l"/>
            <a:r>
              <a:rPr lang="en-US" b="0" i="0" dirty="0">
                <a:effectLst/>
                <a:latin typeface="Candara" panose="020E0502030303020204" pitchFamily="34" charset="0"/>
              </a:rPr>
              <a:t> </a:t>
            </a:r>
          </a:p>
          <a:p>
            <a:pPr marL="285750" indent="-285750" algn="l">
              <a:buFont typeface="Wingdings" panose="05000000000000000000" pitchFamily="2" charset="2"/>
              <a:buChar char="v"/>
            </a:pPr>
            <a:r>
              <a:rPr lang="en-US" b="0" i="0" dirty="0">
                <a:effectLst/>
                <a:latin typeface="Candara" panose="020E0502030303020204" pitchFamily="34" charset="0"/>
              </a:rPr>
              <a:t>Here are some key takeaways from the report:-</a:t>
            </a:r>
          </a:p>
          <a:p>
            <a:pPr marL="285750" indent="-285750" algn="l">
              <a:buFont typeface="Wingdings" panose="05000000000000000000" pitchFamily="2" charset="2"/>
              <a:buChar char="q"/>
            </a:pPr>
            <a:r>
              <a:rPr lang="en-US" b="1" i="0" dirty="0">
                <a:effectLst/>
                <a:latin typeface="Candara" panose="020E0502030303020204" pitchFamily="34" charset="0"/>
              </a:rPr>
              <a:t>Net sales:</a:t>
            </a:r>
            <a:r>
              <a:rPr lang="en-US" b="0" i="0" dirty="0">
                <a:effectLst/>
                <a:latin typeface="Candara" panose="020E0502030303020204" pitchFamily="34" charset="0"/>
              </a:rPr>
              <a:t> Net sales increased significantly from $87.5 million in 2019 to $598.9 million in 2021, representing a growth of 204%.</a:t>
            </a:r>
          </a:p>
          <a:p>
            <a:pPr marL="285750" indent="-285750" algn="l">
              <a:buFont typeface="Wingdings" panose="05000000000000000000" pitchFamily="2" charset="2"/>
              <a:buChar char="q"/>
            </a:pPr>
            <a:r>
              <a:rPr lang="en-US" b="1" i="0" dirty="0">
                <a:effectLst/>
                <a:latin typeface="Candara" panose="020E0502030303020204" pitchFamily="34" charset="0"/>
              </a:rPr>
              <a:t>Cost of goods sold (COGS):</a:t>
            </a:r>
            <a:r>
              <a:rPr lang="en-US" b="0" i="0" dirty="0">
                <a:effectLst/>
                <a:latin typeface="Candara" panose="020E0502030303020204" pitchFamily="34" charset="0"/>
              </a:rPr>
              <a:t> COGS also increased significantly from $51.2 million in 2019 to $380.7 million in 2021, representing a growth of 209%.</a:t>
            </a:r>
          </a:p>
          <a:p>
            <a:pPr marL="285750" indent="-285750" algn="l">
              <a:buFont typeface="Wingdings" panose="05000000000000000000" pitchFamily="2" charset="2"/>
              <a:buChar char="q"/>
            </a:pPr>
            <a:r>
              <a:rPr lang="en-US" b="1" i="0" dirty="0">
                <a:effectLst/>
                <a:latin typeface="Candara" panose="020E0502030303020204" pitchFamily="34" charset="0"/>
              </a:rPr>
              <a:t>Gross margin:</a:t>
            </a:r>
            <a:r>
              <a:rPr lang="en-US" b="0" i="0" dirty="0">
                <a:effectLst/>
                <a:latin typeface="Candara" panose="020E0502030303020204" pitchFamily="34" charset="0"/>
              </a:rPr>
              <a:t> Gross margin increased from $36.2 million in 2019 to $218.2 million in 2021, representing a growth of</a:t>
            </a:r>
            <a:r>
              <a:rPr lang="en-US" dirty="0">
                <a:latin typeface="Candara" panose="020E0502030303020204" pitchFamily="34" charset="0"/>
              </a:rPr>
              <a:t>  198%. </a:t>
            </a:r>
            <a:r>
              <a:rPr lang="en-US" b="0" i="0" dirty="0">
                <a:effectLst/>
                <a:latin typeface="Candara" panose="020E0502030303020204" pitchFamily="34" charset="0"/>
              </a:rPr>
              <a:t>However, the gross margin percentage decreased slightly from 41.43% in 2019 to 36.43% in 2021.</a:t>
            </a:r>
          </a:p>
        </p:txBody>
      </p:sp>
      <p:sp>
        <p:nvSpPr>
          <p:cNvPr id="5" name="TextBox 4">
            <a:extLst>
              <a:ext uri="{FF2B5EF4-FFF2-40B4-BE49-F238E27FC236}">
                <a16:creationId xmlns:a16="http://schemas.microsoft.com/office/drawing/2014/main" id="{B8762AFF-8162-0B58-F900-4DE3F4221C81}"/>
              </a:ext>
            </a:extLst>
          </p:cNvPr>
          <p:cNvSpPr txBox="1"/>
          <p:nvPr/>
        </p:nvSpPr>
        <p:spPr>
          <a:xfrm>
            <a:off x="5472650" y="5329534"/>
            <a:ext cx="6100916" cy="923330"/>
          </a:xfrm>
          <a:prstGeom prst="rect">
            <a:avLst/>
          </a:prstGeom>
          <a:noFill/>
        </p:spPr>
        <p:txBody>
          <a:bodyPr wrap="square">
            <a:spAutoFit/>
          </a:bodyPr>
          <a:lstStyle/>
          <a:p>
            <a:pPr marL="285750" indent="-285750" algn="l">
              <a:buFont typeface="Wingdings" panose="05000000000000000000" pitchFamily="2" charset="2"/>
              <a:buChar char="Ø"/>
            </a:pPr>
            <a:r>
              <a:rPr lang="en-US" b="1" i="0" dirty="0">
                <a:effectLst/>
                <a:latin typeface="Candara" panose="020E0502030303020204" pitchFamily="34" charset="0"/>
              </a:rPr>
              <a:t>It is important to note that this report only shows a limited amount of information about the company's financial performance.</a:t>
            </a:r>
          </a:p>
        </p:txBody>
      </p:sp>
    </p:spTree>
    <p:extLst>
      <p:ext uri="{BB962C8B-B14F-4D97-AF65-F5344CB8AC3E}">
        <p14:creationId xmlns:p14="http://schemas.microsoft.com/office/powerpoint/2010/main" val="181070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A33ED8-3404-1FD2-4EFC-EF3F06D2A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382" y="0"/>
            <a:ext cx="6098994" cy="6858000"/>
          </a:xfrm>
          <a:prstGeom prst="rect">
            <a:avLst/>
          </a:prstGeom>
        </p:spPr>
      </p:pic>
      <p:sp>
        <p:nvSpPr>
          <p:cNvPr id="4" name="TextBox 3">
            <a:extLst>
              <a:ext uri="{FF2B5EF4-FFF2-40B4-BE49-F238E27FC236}">
                <a16:creationId xmlns:a16="http://schemas.microsoft.com/office/drawing/2014/main" id="{68B53238-F4A6-484C-8EA2-021844DA86B1}"/>
              </a:ext>
            </a:extLst>
          </p:cNvPr>
          <p:cNvSpPr txBox="1"/>
          <p:nvPr/>
        </p:nvSpPr>
        <p:spPr>
          <a:xfrm>
            <a:off x="429624" y="571228"/>
            <a:ext cx="6100916" cy="5632311"/>
          </a:xfrm>
          <a:prstGeom prst="rect">
            <a:avLst/>
          </a:prstGeom>
          <a:noFill/>
        </p:spPr>
        <p:txBody>
          <a:bodyPr wrap="square">
            <a:spAutoFit/>
          </a:bodyPr>
          <a:lstStyle/>
          <a:p>
            <a:pPr algn="l"/>
            <a:r>
              <a:rPr lang="en-US" b="1" i="0" dirty="0">
                <a:effectLst/>
                <a:latin typeface="Candara" panose="020E0502030303020204" pitchFamily="34" charset="0"/>
              </a:rPr>
              <a:t>The report is a Profit and Loss (P&amp;L) statement for </a:t>
            </a:r>
            <a:r>
              <a:rPr lang="en-US" b="1" i="0" dirty="0" err="1">
                <a:effectLst/>
                <a:latin typeface="Candara" panose="020E0502030303020204" pitchFamily="34" charset="0"/>
              </a:rPr>
              <a:t>AtliQ</a:t>
            </a:r>
            <a:r>
              <a:rPr lang="en-US" b="1" i="0" dirty="0">
                <a:effectLst/>
                <a:latin typeface="Candara" panose="020E0502030303020204" pitchFamily="34" charset="0"/>
              </a:rPr>
              <a:t> </a:t>
            </a:r>
            <a:r>
              <a:rPr lang="en-US" b="1" i="0" dirty="0" err="1">
                <a:effectLst/>
                <a:latin typeface="Candara" panose="020E0502030303020204" pitchFamily="34" charset="0"/>
              </a:rPr>
              <a:t>Hardwares</a:t>
            </a:r>
            <a:r>
              <a:rPr lang="en-US" b="1" i="0" dirty="0">
                <a:effectLst/>
                <a:latin typeface="Candara" panose="020E0502030303020204" pitchFamily="34" charset="0"/>
              </a:rPr>
              <a:t> for the fiscal year (</a:t>
            </a:r>
            <a:r>
              <a:rPr lang="en-US" b="1" i="0" dirty="0" err="1">
                <a:effectLst/>
                <a:latin typeface="Candara" panose="020E0502030303020204" pitchFamily="34" charset="0"/>
              </a:rPr>
              <a:t>Fy</a:t>
            </a:r>
            <a:r>
              <a:rPr lang="en-US" b="1" i="0" dirty="0">
                <a:effectLst/>
                <a:latin typeface="Candara" panose="020E0502030303020204" pitchFamily="34" charset="0"/>
              </a:rPr>
              <a:t>) 2021. The statement breaks down sales and cost of goods sold (COGS) by market, sub-zone, and region.</a:t>
            </a:r>
          </a:p>
          <a:p>
            <a:pPr algn="l"/>
            <a:endParaRPr lang="en-US" b="0" i="0" dirty="0">
              <a:effectLst/>
              <a:latin typeface="Candara" panose="020E0502030303020204" pitchFamily="34" charset="0"/>
            </a:endParaRPr>
          </a:p>
          <a:p>
            <a:pPr marL="285750" indent="-285750" algn="l">
              <a:buFont typeface="Wingdings" panose="05000000000000000000" pitchFamily="2" charset="2"/>
              <a:buChar char="v"/>
            </a:pPr>
            <a:r>
              <a:rPr lang="en-US" b="0" i="0" dirty="0">
                <a:effectLst/>
                <a:latin typeface="Candara" panose="020E0502030303020204" pitchFamily="34" charset="0"/>
              </a:rPr>
              <a:t>Here are some key insights from the report:-</a:t>
            </a:r>
          </a:p>
          <a:p>
            <a:pPr marL="285750" indent="-285750" algn="l">
              <a:buFont typeface="Wingdings" panose="05000000000000000000" pitchFamily="2" charset="2"/>
              <a:buChar char="v"/>
            </a:pPr>
            <a:endParaRPr lang="en-US" b="0" i="0" dirty="0">
              <a:effectLst/>
              <a:latin typeface="Candara" panose="020E0502030303020204" pitchFamily="34" charset="0"/>
            </a:endParaRPr>
          </a:p>
          <a:p>
            <a:pPr marL="285750" indent="-285750" algn="l">
              <a:buFont typeface="Wingdings" panose="05000000000000000000" pitchFamily="2" charset="2"/>
              <a:buChar char="q"/>
            </a:pPr>
            <a:r>
              <a:rPr lang="en-US" i="0" dirty="0" err="1">
                <a:effectLst/>
                <a:latin typeface="Candara" panose="020E0502030303020204" pitchFamily="34" charset="0"/>
              </a:rPr>
              <a:t>AtliQ</a:t>
            </a:r>
            <a:r>
              <a:rPr lang="en-US" i="0" dirty="0">
                <a:effectLst/>
                <a:latin typeface="Candara" panose="020E0502030303020204" pitchFamily="34" charset="0"/>
              </a:rPr>
              <a:t> </a:t>
            </a:r>
            <a:r>
              <a:rPr lang="en-US" i="0" dirty="0" err="1">
                <a:effectLst/>
                <a:latin typeface="Candara" panose="020E0502030303020204" pitchFamily="34" charset="0"/>
              </a:rPr>
              <a:t>Hardwares</a:t>
            </a:r>
            <a:r>
              <a:rPr lang="en-US" i="0" dirty="0">
                <a:effectLst/>
                <a:latin typeface="Candara" panose="020E0502030303020204" pitchFamily="34" charset="0"/>
              </a:rPr>
              <a:t>' FILTERS region generated US$541.7 million in net sales in FY 2021</a:t>
            </a:r>
            <a:r>
              <a:rPr lang="en-US" b="1" i="0" dirty="0">
                <a:effectLst/>
                <a:latin typeface="Candara" panose="020E0502030303020204" pitchFamily="34" charset="0"/>
              </a:rPr>
              <a:t>.</a:t>
            </a:r>
            <a:r>
              <a:rPr lang="en-US" b="0" i="0" dirty="0">
                <a:effectLst/>
                <a:latin typeface="Candara" panose="020E0502030303020204" pitchFamily="34" charset="0"/>
              </a:rPr>
              <a:t> This represents a year-over-year growth of x%.</a:t>
            </a:r>
          </a:p>
          <a:p>
            <a:pPr marL="285750" indent="-285750" algn="l">
              <a:buFont typeface="Wingdings" panose="05000000000000000000" pitchFamily="2" charset="2"/>
              <a:buChar char="q"/>
            </a:pPr>
            <a:r>
              <a:rPr lang="en-US" i="0" dirty="0">
                <a:effectLst/>
                <a:latin typeface="Candara" panose="020E0502030303020204" pitchFamily="34" charset="0"/>
              </a:rPr>
              <a:t>The company's largest market, India, generated US$161.26 million in net sales, followed by the United States with US$87.78 million and South Korea US$48.97 million &amp; Canada with US$35.06</a:t>
            </a:r>
            <a:r>
              <a:rPr lang="en-US" b="1" i="0" dirty="0">
                <a:effectLst/>
                <a:latin typeface="Candara" panose="020E0502030303020204" pitchFamily="34" charset="0"/>
              </a:rPr>
              <a:t> </a:t>
            </a:r>
            <a:r>
              <a:rPr lang="en-US" i="0" dirty="0">
                <a:effectLst/>
                <a:latin typeface="Candara" panose="020E0502030303020204" pitchFamily="34" charset="0"/>
              </a:rPr>
              <a:t>million</a:t>
            </a:r>
            <a:r>
              <a:rPr lang="en-US" b="1" i="0" dirty="0">
                <a:effectLst/>
                <a:latin typeface="Candara" panose="020E0502030303020204" pitchFamily="34" charset="0"/>
              </a:rPr>
              <a:t>.</a:t>
            </a:r>
            <a:endParaRPr lang="en-US" b="0" i="0" dirty="0">
              <a:effectLst/>
              <a:latin typeface="Candara" panose="020E0502030303020204" pitchFamily="34" charset="0"/>
            </a:endParaRPr>
          </a:p>
          <a:p>
            <a:pPr marL="285750" indent="-285750" algn="l">
              <a:buFont typeface="Wingdings" panose="05000000000000000000" pitchFamily="2" charset="2"/>
              <a:buChar char="q"/>
            </a:pPr>
            <a:r>
              <a:rPr lang="en-US" i="0" dirty="0">
                <a:effectLst/>
                <a:latin typeface="Candara" panose="020E0502030303020204" pitchFamily="34" charset="0"/>
              </a:rPr>
              <a:t>The company's highest gross margin was in New Zealand (48.2%), Japan (46.5%) and the United Kingdom (45.1%)</a:t>
            </a:r>
            <a:r>
              <a:rPr lang="en-US" b="1" i="0" dirty="0">
                <a:effectLst/>
                <a:latin typeface="Candara" panose="020E0502030303020204" pitchFamily="34" charset="0"/>
              </a:rPr>
              <a:t>.</a:t>
            </a:r>
            <a:endParaRPr lang="en-US" b="0" i="0" dirty="0">
              <a:effectLst/>
              <a:latin typeface="Candara" panose="020E0502030303020204" pitchFamily="34" charset="0"/>
            </a:endParaRPr>
          </a:p>
          <a:p>
            <a:pPr marL="285750" indent="-285750" algn="l">
              <a:buFont typeface="Wingdings" panose="05000000000000000000" pitchFamily="2" charset="2"/>
              <a:buChar char="q"/>
            </a:pPr>
            <a:r>
              <a:rPr lang="en-US" i="0" dirty="0">
                <a:effectLst/>
                <a:latin typeface="Candara" panose="020E0502030303020204" pitchFamily="34" charset="0"/>
              </a:rPr>
              <a:t>The company's lowest gross margin was in Germany (26.2%), followed by Norway (29.5%) , Austria (30.1%) and Italy (30.1</a:t>
            </a:r>
            <a:r>
              <a:rPr lang="en-US" b="1" i="0" dirty="0">
                <a:effectLst/>
                <a:latin typeface="Candara" panose="020E0502030303020204" pitchFamily="34" charset="0"/>
              </a:rPr>
              <a:t>%</a:t>
            </a:r>
            <a:r>
              <a:rPr lang="en-US" i="0" dirty="0">
                <a:effectLst/>
                <a:latin typeface="Candara" panose="020E0502030303020204" pitchFamily="34" charset="0"/>
              </a:rPr>
              <a:t>)</a:t>
            </a:r>
            <a:r>
              <a:rPr lang="en-US" b="1" i="0" dirty="0">
                <a:effectLst/>
                <a:latin typeface="Candara" panose="020E0502030303020204" pitchFamily="34" charset="0"/>
              </a:rPr>
              <a:t>.</a:t>
            </a:r>
            <a:endParaRPr lang="en-US" b="0" i="0" dirty="0">
              <a:effectLst/>
              <a:latin typeface="Candara" panose="020E0502030303020204" pitchFamily="34" charset="0"/>
            </a:endParaRPr>
          </a:p>
          <a:p>
            <a:pPr algn="l"/>
            <a:endParaRPr lang="en-US" b="0" i="0" dirty="0">
              <a:effectLst/>
              <a:latin typeface="Candara" panose="020E0502030303020204" pitchFamily="34" charset="0"/>
            </a:endParaRPr>
          </a:p>
        </p:txBody>
      </p:sp>
    </p:spTree>
    <p:extLst>
      <p:ext uri="{BB962C8B-B14F-4D97-AF65-F5344CB8AC3E}">
        <p14:creationId xmlns:p14="http://schemas.microsoft.com/office/powerpoint/2010/main" val="738775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C9DB37-BEE3-2815-B79F-5EB8473ADD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452" y="265471"/>
            <a:ext cx="7079226" cy="5574890"/>
          </a:xfrm>
          <a:prstGeom prst="rect">
            <a:avLst/>
          </a:prstGeom>
        </p:spPr>
      </p:pic>
      <p:sp>
        <p:nvSpPr>
          <p:cNvPr id="3" name="TextBox 2">
            <a:extLst>
              <a:ext uri="{FF2B5EF4-FFF2-40B4-BE49-F238E27FC236}">
                <a16:creationId xmlns:a16="http://schemas.microsoft.com/office/drawing/2014/main" id="{4735ADB2-535B-2EAC-154F-61DBA8163AFC}"/>
              </a:ext>
            </a:extLst>
          </p:cNvPr>
          <p:cNvSpPr txBox="1"/>
          <p:nvPr/>
        </p:nvSpPr>
        <p:spPr>
          <a:xfrm>
            <a:off x="98322" y="0"/>
            <a:ext cx="5171768" cy="6740307"/>
          </a:xfrm>
          <a:prstGeom prst="rect">
            <a:avLst/>
          </a:prstGeom>
          <a:noFill/>
        </p:spPr>
        <p:txBody>
          <a:bodyPr wrap="square">
            <a:spAutoFit/>
          </a:bodyPr>
          <a:lstStyle/>
          <a:p>
            <a:pPr algn="l"/>
            <a:r>
              <a:rPr lang="en-US" b="0" i="0" dirty="0">
                <a:effectLst/>
                <a:latin typeface="Candara" panose="020E0502030303020204" pitchFamily="34" charset="0"/>
              </a:rPr>
              <a:t>This is a financial report for two fiscal years. The report shows the net sales, cost of goods sold (COGS), and gross margin for each quarter. It also shows the gross margin percentage.</a:t>
            </a:r>
          </a:p>
          <a:p>
            <a:pPr algn="l"/>
            <a:endParaRPr lang="en-US" b="0" i="0" dirty="0">
              <a:effectLst/>
              <a:latin typeface="Candara" panose="020E0502030303020204" pitchFamily="34" charset="0"/>
            </a:endParaRPr>
          </a:p>
          <a:p>
            <a:pPr marL="285750" indent="-285750" algn="l">
              <a:buFont typeface="Wingdings" panose="05000000000000000000" pitchFamily="2" charset="2"/>
              <a:buChar char="v"/>
            </a:pPr>
            <a:r>
              <a:rPr lang="en-US" b="1" i="0" dirty="0">
                <a:effectLst/>
                <a:latin typeface="Candara" panose="020E0502030303020204" pitchFamily="34" charset="0"/>
              </a:rPr>
              <a:t>Fiscal Year 2019</a:t>
            </a:r>
            <a:endParaRPr lang="en-US" b="0" i="0" dirty="0">
              <a:effectLst/>
              <a:latin typeface="Candara" panose="020E0502030303020204" pitchFamily="34" charset="0"/>
            </a:endParaRPr>
          </a:p>
          <a:p>
            <a:pPr marL="285750" indent="-285750" algn="l">
              <a:buFont typeface="Wingdings" panose="05000000000000000000" pitchFamily="2" charset="2"/>
              <a:buChar char="§"/>
            </a:pPr>
            <a:r>
              <a:rPr lang="en-US" b="0" i="0" dirty="0">
                <a:effectLst/>
                <a:latin typeface="Candara" panose="020E0502030303020204" pitchFamily="34" charset="0"/>
              </a:rPr>
              <a:t>Net sales started at $6.5 million in Q1 and reached $11.4 million in Q4.</a:t>
            </a:r>
          </a:p>
          <a:p>
            <a:pPr marL="285750" indent="-285750" algn="l">
              <a:buFont typeface="Wingdings" panose="05000000000000000000" pitchFamily="2" charset="2"/>
              <a:buChar char="§"/>
            </a:pPr>
            <a:r>
              <a:rPr lang="en-US" b="0" i="0" dirty="0">
                <a:effectLst/>
                <a:latin typeface="Candara" panose="020E0502030303020204" pitchFamily="34" charset="0"/>
              </a:rPr>
              <a:t>COGS started at $3.8 million in Q1 and reached $6.7 million in Q4.</a:t>
            </a:r>
          </a:p>
          <a:p>
            <a:pPr marL="285750" indent="-285750" algn="l">
              <a:buFont typeface="Wingdings" panose="05000000000000000000" pitchFamily="2" charset="2"/>
              <a:buChar char="§"/>
            </a:pPr>
            <a:r>
              <a:rPr lang="en-US" b="0" i="0" dirty="0">
                <a:effectLst/>
                <a:latin typeface="Candara" panose="020E0502030303020204" pitchFamily="34" charset="0"/>
              </a:rPr>
              <a:t>Gross margin started at $2.6 million in Q1 and reached $4.7 million in Q4.</a:t>
            </a:r>
          </a:p>
          <a:p>
            <a:pPr marL="285750" indent="-285750" algn="l">
              <a:buFont typeface="Wingdings" panose="05000000000000000000" pitchFamily="2" charset="2"/>
              <a:buChar char="§"/>
            </a:pPr>
            <a:r>
              <a:rPr lang="en-US" b="0" i="0" dirty="0">
                <a:effectLst/>
                <a:latin typeface="Candara" panose="020E0502030303020204" pitchFamily="34" charset="0"/>
              </a:rPr>
              <a:t>Gross margin percentage ranged from 40.79% to 42.00%.</a:t>
            </a:r>
          </a:p>
          <a:p>
            <a:pPr marL="285750" indent="-285750" algn="l">
              <a:buFont typeface="Wingdings" panose="05000000000000000000" pitchFamily="2" charset="2"/>
              <a:buChar char="§"/>
            </a:pPr>
            <a:endParaRPr lang="en-US" b="0" i="0" dirty="0">
              <a:effectLst/>
              <a:latin typeface="Candara" panose="020E0502030303020204" pitchFamily="34" charset="0"/>
            </a:endParaRPr>
          </a:p>
          <a:p>
            <a:pPr marL="285750" indent="-285750" algn="l">
              <a:buFont typeface="Wingdings" panose="05000000000000000000" pitchFamily="2" charset="2"/>
              <a:buChar char="v"/>
            </a:pPr>
            <a:r>
              <a:rPr lang="en-US" b="1" i="0" dirty="0">
                <a:effectLst/>
                <a:latin typeface="Candara" panose="020E0502030303020204" pitchFamily="34" charset="0"/>
              </a:rPr>
              <a:t>Fiscal Year 2020</a:t>
            </a:r>
            <a:endParaRPr lang="en-US" b="0" i="0" dirty="0">
              <a:effectLst/>
              <a:latin typeface="Candara" panose="020E0502030303020204" pitchFamily="34" charset="0"/>
            </a:endParaRPr>
          </a:p>
          <a:p>
            <a:pPr marL="285750" indent="-285750" algn="l">
              <a:buFont typeface="Wingdings" panose="05000000000000000000" pitchFamily="2" charset="2"/>
              <a:buChar char="§"/>
            </a:pPr>
            <a:r>
              <a:rPr lang="en-US" b="0" i="0" dirty="0">
                <a:effectLst/>
                <a:latin typeface="Candara" panose="020E0502030303020204" pitchFamily="34" charset="0"/>
              </a:rPr>
              <a:t>Net sales started at $17.1 million in Q1 and reached $29.9 million in Q4.</a:t>
            </a:r>
          </a:p>
          <a:p>
            <a:pPr marL="285750" indent="-285750" algn="l">
              <a:buFont typeface="Wingdings" panose="05000000000000000000" pitchFamily="2" charset="2"/>
              <a:buChar char="§"/>
            </a:pPr>
            <a:r>
              <a:rPr lang="en-US" b="0" i="0" dirty="0">
                <a:effectLst/>
                <a:latin typeface="Candara" panose="020E0502030303020204" pitchFamily="34" charset="0"/>
              </a:rPr>
              <a:t>COGS started at $10.6 million in Q1 and reached $18.9 million in Q4.</a:t>
            </a:r>
          </a:p>
          <a:p>
            <a:pPr marL="285750" indent="-285750" algn="l">
              <a:buFont typeface="Wingdings" panose="05000000000000000000" pitchFamily="2" charset="2"/>
              <a:buChar char="§"/>
            </a:pPr>
            <a:r>
              <a:rPr lang="en-US" b="0" i="0" dirty="0">
                <a:effectLst/>
                <a:latin typeface="Candara" panose="020E0502030303020204" pitchFamily="34" charset="0"/>
              </a:rPr>
              <a:t>Gross margin started at $6.5 million in Q1 and reached $11.0 million in Q4.</a:t>
            </a:r>
          </a:p>
          <a:p>
            <a:pPr marL="285750" indent="-285750" algn="l">
              <a:buFont typeface="Wingdings" panose="05000000000000000000" pitchFamily="2" charset="2"/>
              <a:buChar char="§"/>
            </a:pPr>
            <a:r>
              <a:rPr lang="en-US" b="0" i="0" dirty="0">
                <a:effectLst/>
                <a:latin typeface="Candara" panose="020E0502030303020204" pitchFamily="34" charset="0"/>
              </a:rPr>
              <a:t>Gross margin percentage ranged from 36.68% to 37.78%.</a:t>
            </a:r>
          </a:p>
        </p:txBody>
      </p:sp>
      <p:sp>
        <p:nvSpPr>
          <p:cNvPr id="6" name="TextBox 5">
            <a:extLst>
              <a:ext uri="{FF2B5EF4-FFF2-40B4-BE49-F238E27FC236}">
                <a16:creationId xmlns:a16="http://schemas.microsoft.com/office/drawing/2014/main" id="{89ABB591-FC2E-5AE5-EE7E-45ABA6989C06}"/>
              </a:ext>
            </a:extLst>
          </p:cNvPr>
          <p:cNvSpPr txBox="1"/>
          <p:nvPr/>
        </p:nvSpPr>
        <p:spPr>
          <a:xfrm>
            <a:off x="5270089" y="5724644"/>
            <a:ext cx="6419683" cy="923330"/>
          </a:xfrm>
          <a:prstGeom prst="rect">
            <a:avLst/>
          </a:prstGeom>
          <a:noFill/>
        </p:spPr>
        <p:txBody>
          <a:bodyPr wrap="square">
            <a:spAutoFit/>
          </a:bodyPr>
          <a:lstStyle/>
          <a:p>
            <a:pPr marL="285750" indent="-285750" algn="l">
              <a:buFont typeface="Wingdings" panose="05000000000000000000" pitchFamily="2" charset="2"/>
              <a:buChar char="Ø"/>
            </a:pPr>
            <a:r>
              <a:rPr lang="en-US" b="1" i="0" dirty="0">
                <a:effectLst/>
                <a:latin typeface="Candara" panose="020E0502030303020204" pitchFamily="34" charset="0"/>
              </a:rPr>
              <a:t>Overall, the company's net sales, COGS, and gross margin all increased in Fiscal Year 2020 compared to Fiscal Year 2019. However, the gross margin percentage decreased slightly.</a:t>
            </a:r>
          </a:p>
        </p:txBody>
      </p:sp>
    </p:spTree>
    <p:extLst>
      <p:ext uri="{BB962C8B-B14F-4D97-AF65-F5344CB8AC3E}">
        <p14:creationId xmlns:p14="http://schemas.microsoft.com/office/powerpoint/2010/main" val="1333293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5B7CBD-6162-1C5C-641F-46954500E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450" y="508819"/>
            <a:ext cx="6971071" cy="5840361"/>
          </a:xfrm>
          <a:prstGeom prst="rect">
            <a:avLst/>
          </a:prstGeom>
        </p:spPr>
      </p:pic>
      <p:sp>
        <p:nvSpPr>
          <p:cNvPr id="4" name="TextBox 3">
            <a:extLst>
              <a:ext uri="{FF2B5EF4-FFF2-40B4-BE49-F238E27FC236}">
                <a16:creationId xmlns:a16="http://schemas.microsoft.com/office/drawing/2014/main" id="{B035E719-8E93-AF6C-FAD2-12B2F8D818DF}"/>
              </a:ext>
            </a:extLst>
          </p:cNvPr>
          <p:cNvSpPr txBox="1"/>
          <p:nvPr/>
        </p:nvSpPr>
        <p:spPr>
          <a:xfrm>
            <a:off x="206479" y="255638"/>
            <a:ext cx="7588045" cy="646331"/>
          </a:xfrm>
          <a:prstGeom prst="rect">
            <a:avLst/>
          </a:prstGeom>
          <a:noFill/>
        </p:spPr>
        <p:txBody>
          <a:bodyPr wrap="square">
            <a:spAutoFit/>
          </a:bodyPr>
          <a:lstStyle/>
          <a:p>
            <a:pPr algn="l"/>
            <a:r>
              <a:rPr lang="en-US" b="0" i="0" dirty="0">
                <a:effectLst/>
                <a:latin typeface="Candara" panose="020E0502030303020204" pitchFamily="34" charset="0"/>
              </a:rPr>
              <a:t>The report shows the net sales, cost of goods sold (COGS), and gross margin for each quarter for the FY 2021. It also shows the gross margin percentage.</a:t>
            </a:r>
          </a:p>
        </p:txBody>
      </p:sp>
      <p:sp>
        <p:nvSpPr>
          <p:cNvPr id="6" name="TextBox 5">
            <a:extLst>
              <a:ext uri="{FF2B5EF4-FFF2-40B4-BE49-F238E27FC236}">
                <a16:creationId xmlns:a16="http://schemas.microsoft.com/office/drawing/2014/main" id="{98392063-86E5-8018-AB13-6DC15E574FFC}"/>
              </a:ext>
            </a:extLst>
          </p:cNvPr>
          <p:cNvSpPr txBox="1"/>
          <p:nvPr/>
        </p:nvSpPr>
        <p:spPr>
          <a:xfrm>
            <a:off x="344129" y="1297858"/>
            <a:ext cx="4670321" cy="5632311"/>
          </a:xfrm>
          <a:prstGeom prst="rect">
            <a:avLst/>
          </a:prstGeom>
          <a:noFill/>
        </p:spPr>
        <p:txBody>
          <a:bodyPr wrap="square">
            <a:spAutoFit/>
          </a:bodyPr>
          <a:lstStyle/>
          <a:p>
            <a:pPr marL="285750" indent="-285750" algn="l">
              <a:buFont typeface="Wingdings" panose="05000000000000000000" pitchFamily="2" charset="2"/>
              <a:buChar char="q"/>
            </a:pPr>
            <a:r>
              <a:rPr lang="en-US" b="1" i="0" dirty="0">
                <a:effectLst/>
                <a:latin typeface="Candara" panose="020E0502030303020204" pitchFamily="34" charset="0"/>
              </a:rPr>
              <a:t>Net sales increased significantly in 2021 compared to 2020.</a:t>
            </a:r>
            <a:r>
              <a:rPr lang="en-US" b="0" i="0" dirty="0">
                <a:effectLst/>
                <a:latin typeface="Candara" panose="020E0502030303020204" pitchFamily="34" charset="0"/>
              </a:rPr>
              <a:t> The company's net sales grew by over 60% in 2021, compared to the previous year. This growth was consistent throughout the year, with all four quarters showing year-over-year increases.</a:t>
            </a:r>
          </a:p>
          <a:p>
            <a:pPr marL="285750" indent="-285750" algn="l">
              <a:buFont typeface="Wingdings" panose="05000000000000000000" pitchFamily="2" charset="2"/>
              <a:buChar char="q"/>
            </a:pPr>
            <a:r>
              <a:rPr lang="en-US" b="1" i="0" dirty="0">
                <a:effectLst/>
                <a:latin typeface="Candara" panose="020E0502030303020204" pitchFamily="34" charset="0"/>
              </a:rPr>
              <a:t>Gross margin remained relatively stable.</a:t>
            </a:r>
            <a:r>
              <a:rPr lang="en-US" b="0" i="0" dirty="0">
                <a:effectLst/>
                <a:latin typeface="Candara" panose="020E0502030303020204" pitchFamily="34" charset="0"/>
              </a:rPr>
              <a:t> The company's gross margin hovered around 36% in both 2020 and 2021. This suggests that the company was able to control its costs effectively while increasing its sales.</a:t>
            </a:r>
          </a:p>
          <a:p>
            <a:pPr marL="285750" indent="-285750" algn="l">
              <a:buFont typeface="Wingdings" panose="05000000000000000000" pitchFamily="2" charset="2"/>
              <a:buChar char="q"/>
            </a:pPr>
            <a:r>
              <a:rPr lang="en-US" b="1" i="0" dirty="0">
                <a:effectLst/>
                <a:latin typeface="Candara" panose="020E0502030303020204" pitchFamily="34" charset="0"/>
              </a:rPr>
              <a:t>Sales growth was strongest in the fourth quarter of 2021.</a:t>
            </a:r>
            <a:r>
              <a:rPr lang="en-US" b="0" i="0" dirty="0">
                <a:effectLst/>
                <a:latin typeface="Candara" panose="020E0502030303020204" pitchFamily="34" charset="0"/>
              </a:rPr>
              <a:t> The company's net sales grew by over 190% in Q4 2021 compared to Q4 2020. This suggests that the company may have benefited from seasonal factors or promotional activities during the holiday season.</a:t>
            </a:r>
          </a:p>
        </p:txBody>
      </p:sp>
    </p:spTree>
    <p:extLst>
      <p:ext uri="{BB962C8B-B14F-4D97-AF65-F5344CB8AC3E}">
        <p14:creationId xmlns:p14="http://schemas.microsoft.com/office/powerpoint/2010/main" val="3523842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06D6DA-E4FA-23DD-8CEF-B0312A9A9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6762" y="68826"/>
            <a:ext cx="6259767" cy="6858000"/>
          </a:xfrm>
          <a:prstGeom prst="rect">
            <a:avLst/>
          </a:prstGeom>
        </p:spPr>
      </p:pic>
      <p:sp>
        <p:nvSpPr>
          <p:cNvPr id="4" name="TextBox 3">
            <a:extLst>
              <a:ext uri="{FF2B5EF4-FFF2-40B4-BE49-F238E27FC236}">
                <a16:creationId xmlns:a16="http://schemas.microsoft.com/office/drawing/2014/main" id="{269BBE7E-4DDC-0248-58F1-DB11E2AD6EFC}"/>
              </a:ext>
            </a:extLst>
          </p:cNvPr>
          <p:cNvSpPr txBox="1"/>
          <p:nvPr/>
        </p:nvSpPr>
        <p:spPr>
          <a:xfrm>
            <a:off x="147484" y="344130"/>
            <a:ext cx="6154993" cy="6186309"/>
          </a:xfrm>
          <a:prstGeom prst="rect">
            <a:avLst/>
          </a:prstGeom>
          <a:noFill/>
        </p:spPr>
        <p:txBody>
          <a:bodyPr wrap="square">
            <a:spAutoFit/>
          </a:bodyPr>
          <a:lstStyle/>
          <a:p>
            <a:pPr algn="l"/>
            <a:r>
              <a:rPr lang="en-US" b="0" i="0" dirty="0">
                <a:effectLst/>
                <a:latin typeface="Candara" panose="020E0502030303020204" pitchFamily="34" charset="0"/>
              </a:rPr>
              <a:t>It shows the </a:t>
            </a:r>
            <a:r>
              <a:rPr lang="en-US" b="1" i="0" dirty="0">
                <a:effectLst/>
                <a:latin typeface="Candara" panose="020E0502030303020204" pitchFamily="34" charset="0"/>
              </a:rPr>
              <a:t>gross margin (GM) percentage for different sub-zones of </a:t>
            </a:r>
            <a:r>
              <a:rPr lang="en-US" b="1" i="0" dirty="0" err="1">
                <a:effectLst/>
                <a:latin typeface="Candara" panose="020E0502030303020204" pitchFamily="34" charset="0"/>
              </a:rPr>
              <a:t>AtliQ</a:t>
            </a:r>
            <a:r>
              <a:rPr lang="en-US" b="1" i="0" dirty="0">
                <a:effectLst/>
                <a:latin typeface="Candara" panose="020E0502030303020204" pitchFamily="34" charset="0"/>
              </a:rPr>
              <a:t> </a:t>
            </a:r>
            <a:r>
              <a:rPr lang="en-US" b="1" i="0" dirty="0" err="1">
                <a:effectLst/>
                <a:latin typeface="Candara" panose="020E0502030303020204" pitchFamily="34" charset="0"/>
              </a:rPr>
              <a:t>Hardwares</a:t>
            </a:r>
            <a:r>
              <a:rPr lang="en-US" b="1" i="0" dirty="0">
                <a:effectLst/>
                <a:latin typeface="Candara" panose="020E0502030303020204" pitchFamily="34" charset="0"/>
              </a:rPr>
              <a:t> for fiscal years (FY) 2019, 2020, and 2021.</a:t>
            </a:r>
          </a:p>
          <a:p>
            <a:pPr algn="l"/>
            <a:r>
              <a:rPr lang="en-US" b="0" i="0" dirty="0">
                <a:effectLst/>
                <a:latin typeface="Candara" panose="020E0502030303020204" pitchFamily="34" charset="0"/>
              </a:rPr>
              <a:t>Here are some key observations from the report:-</a:t>
            </a:r>
          </a:p>
          <a:p>
            <a:pPr algn="l"/>
            <a:endParaRPr lang="en-US" b="0" i="0" dirty="0">
              <a:effectLst/>
              <a:latin typeface="Candara" panose="020E0502030303020204" pitchFamily="34" charset="0"/>
            </a:endParaRPr>
          </a:p>
          <a:p>
            <a:pPr marL="285750" indent="-285750" algn="l">
              <a:buFont typeface="Wingdings" panose="05000000000000000000" pitchFamily="2" charset="2"/>
              <a:buChar char="q"/>
            </a:pPr>
            <a:r>
              <a:rPr lang="en-US" b="1" i="0" dirty="0">
                <a:effectLst/>
                <a:latin typeface="Candara" panose="020E0502030303020204" pitchFamily="34" charset="0"/>
              </a:rPr>
              <a:t>Overall, the GM% for all sub-zones has decreased over the three fiscal years.</a:t>
            </a:r>
            <a:r>
              <a:rPr lang="en-US" b="0" i="0" dirty="0">
                <a:effectLst/>
                <a:latin typeface="Candara" panose="020E0502030303020204" pitchFamily="34" charset="0"/>
              </a:rPr>
              <a:t> In FY 2019, the average GM% across all sub-zones was 42.2%, while in FY 2021, it was 37.9%.</a:t>
            </a:r>
          </a:p>
          <a:p>
            <a:pPr marL="285750" indent="-285750" algn="l">
              <a:buFont typeface="Wingdings" panose="05000000000000000000" pitchFamily="2" charset="2"/>
              <a:buChar char="q"/>
            </a:pPr>
            <a:r>
              <a:rPr lang="en-US" b="1" i="0" dirty="0">
                <a:effectLst/>
                <a:latin typeface="Candara" panose="020E0502030303020204" pitchFamily="34" charset="0"/>
              </a:rPr>
              <a:t>The ANZ sub-zone has the highest GM% overall.</a:t>
            </a:r>
            <a:r>
              <a:rPr lang="en-US" b="0" i="0" dirty="0">
                <a:effectLst/>
                <a:latin typeface="Candara" panose="020E0502030303020204" pitchFamily="34" charset="0"/>
              </a:rPr>
              <a:t> In all three fiscal years, the ANZ sub-zone had a higher GM% than any other sub-zone.</a:t>
            </a:r>
          </a:p>
          <a:p>
            <a:pPr marL="285750" indent="-285750" algn="l">
              <a:buFont typeface="Wingdings" panose="05000000000000000000" pitchFamily="2" charset="2"/>
              <a:buChar char="q"/>
            </a:pPr>
            <a:r>
              <a:rPr lang="en-US" b="1" i="0" dirty="0">
                <a:effectLst/>
                <a:latin typeface="Candara" panose="020E0502030303020204" pitchFamily="34" charset="0"/>
              </a:rPr>
              <a:t>The India sub-zone has the lowest GM% overall.</a:t>
            </a:r>
            <a:r>
              <a:rPr lang="en-US" b="0" i="0" dirty="0">
                <a:effectLst/>
                <a:latin typeface="Candara" panose="020E0502030303020204" pitchFamily="34" charset="0"/>
              </a:rPr>
              <a:t> In all three fiscal years, the India sub-zone had a lower GM% than any other sub-zone.</a:t>
            </a:r>
          </a:p>
          <a:p>
            <a:pPr marL="285750" indent="-285750" algn="l">
              <a:buFont typeface="Wingdings" panose="05000000000000000000" pitchFamily="2" charset="2"/>
              <a:buChar char="q"/>
            </a:pPr>
            <a:r>
              <a:rPr lang="en-US" b="1" i="0" dirty="0">
                <a:effectLst/>
                <a:latin typeface="Candara" panose="020E0502030303020204" pitchFamily="34" charset="0"/>
              </a:rPr>
              <a:t>The GM% for the ANZ sub-zone has declined the most over the three fiscal years.</a:t>
            </a:r>
            <a:r>
              <a:rPr lang="en-US" b="0" i="0" dirty="0">
                <a:effectLst/>
                <a:latin typeface="Candara" panose="020E0502030303020204" pitchFamily="34" charset="0"/>
              </a:rPr>
              <a:t> The GM% for the ANZ sub-zone decreased by 5.0 percentage points from FY 2019 to FY 2021.</a:t>
            </a:r>
          </a:p>
          <a:p>
            <a:pPr marL="285750" indent="-285750" algn="l">
              <a:buFont typeface="Wingdings" panose="05000000000000000000" pitchFamily="2" charset="2"/>
              <a:buChar char="q"/>
            </a:pPr>
            <a:r>
              <a:rPr lang="en-US" b="1" i="0" dirty="0">
                <a:effectLst/>
                <a:latin typeface="Candara" panose="020E0502030303020204" pitchFamily="34" charset="0"/>
              </a:rPr>
              <a:t>The GM% for the India sub-zone has declined the least over the three fiscal years.</a:t>
            </a:r>
            <a:r>
              <a:rPr lang="en-US" b="0" i="0" dirty="0">
                <a:effectLst/>
                <a:latin typeface="Candara" panose="020E0502030303020204" pitchFamily="34" charset="0"/>
              </a:rPr>
              <a:t> The GM% for the India sub-zone decreased by only 0.5 percentage points from FY 2019 to FY 2021.</a:t>
            </a:r>
          </a:p>
        </p:txBody>
      </p:sp>
    </p:spTree>
    <p:extLst>
      <p:ext uri="{BB962C8B-B14F-4D97-AF65-F5344CB8AC3E}">
        <p14:creationId xmlns:p14="http://schemas.microsoft.com/office/powerpoint/2010/main" val="2855617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A146C0-52E1-4AB4-AD7E-E70F92972182}"/>
              </a:ext>
            </a:extLst>
          </p:cNvPr>
          <p:cNvSpPr txBox="1"/>
          <p:nvPr/>
        </p:nvSpPr>
        <p:spPr>
          <a:xfrm>
            <a:off x="280555" y="540328"/>
            <a:ext cx="8876433" cy="5386090"/>
          </a:xfrm>
          <a:prstGeom prst="rect">
            <a:avLst/>
          </a:prstGeom>
          <a:noFill/>
        </p:spPr>
        <p:txBody>
          <a:bodyPr wrap="square">
            <a:spAutoFit/>
          </a:bodyPr>
          <a:lstStyle/>
          <a:p>
            <a:pPr marL="457200" indent="-457200" algn="l">
              <a:buFont typeface="Wingdings" panose="05000000000000000000" pitchFamily="2" charset="2"/>
              <a:buChar char="q"/>
            </a:pPr>
            <a:r>
              <a:rPr lang="en-US" sz="2800" b="1" i="0" dirty="0">
                <a:effectLst/>
                <a:latin typeface="Söhne"/>
              </a:rPr>
              <a:t>Conclusion:-</a:t>
            </a:r>
          </a:p>
          <a:p>
            <a:pPr algn="l"/>
            <a:endParaRPr lang="en-US" sz="2800" b="1" i="0" dirty="0">
              <a:effectLst/>
              <a:latin typeface="Söhne"/>
            </a:endParaRPr>
          </a:p>
          <a:p>
            <a:pPr algn="ctr"/>
            <a:r>
              <a:rPr lang="en-US" sz="2400" i="0" dirty="0">
                <a:effectLst/>
                <a:latin typeface="Söhne"/>
              </a:rPr>
              <a:t>In summary, the insights gained from this presentation provide invaluable guidance for </a:t>
            </a:r>
            <a:r>
              <a:rPr lang="en-US" sz="2400" i="0" dirty="0" err="1">
                <a:effectLst/>
                <a:latin typeface="Söhne"/>
              </a:rPr>
              <a:t>Atliq</a:t>
            </a:r>
            <a:r>
              <a:rPr lang="en-US" sz="2400" i="0" dirty="0">
                <a:effectLst/>
                <a:latin typeface="Söhne"/>
              </a:rPr>
              <a:t> Hardware Company's strategic decision-making and operational efficiency. By leveraging data-driven analytics and consumer trends, </a:t>
            </a:r>
            <a:r>
              <a:rPr lang="en-US" sz="2400" i="0" dirty="0" err="1">
                <a:effectLst/>
                <a:latin typeface="Söhne"/>
              </a:rPr>
              <a:t>Atliq</a:t>
            </a:r>
            <a:r>
              <a:rPr lang="en-US" sz="2400" i="0" dirty="0">
                <a:effectLst/>
                <a:latin typeface="Söhne"/>
              </a:rPr>
              <a:t> Hardware can enhance its product development, marketing strategies, and customer engagement to stay competitive and meet evolving market demands. The comprehensive understanding of consumer preferences, emerging technologies, and industry dynamics enables </a:t>
            </a:r>
            <a:r>
              <a:rPr lang="en-US" sz="2400" i="0" dirty="0" err="1">
                <a:effectLst/>
                <a:latin typeface="Söhne"/>
              </a:rPr>
              <a:t>Atliq</a:t>
            </a:r>
            <a:r>
              <a:rPr lang="en-US" sz="2400" i="0" dirty="0">
                <a:effectLst/>
                <a:latin typeface="Söhne"/>
              </a:rPr>
              <a:t> Hardware to adapt swiftly, innovate effectively, and foster sustainable growth in the dynamic hardware market landscape. Integrating these insights into the company's core operations empowers </a:t>
            </a:r>
            <a:r>
              <a:rPr lang="en-US" sz="2400" i="0" dirty="0" err="1">
                <a:effectLst/>
                <a:latin typeface="Söhne"/>
              </a:rPr>
              <a:t>Atliq</a:t>
            </a:r>
            <a:r>
              <a:rPr lang="en-US" sz="2400" i="0" dirty="0">
                <a:effectLst/>
                <a:latin typeface="Söhne"/>
              </a:rPr>
              <a:t> Hardware to remain at the forefront of the industry and drive long-term success</a:t>
            </a:r>
            <a:r>
              <a:rPr lang="en-US" sz="2400" b="1" i="0" dirty="0">
                <a:effectLst/>
                <a:latin typeface="Söhne"/>
              </a:rPr>
              <a:t>.</a:t>
            </a:r>
          </a:p>
        </p:txBody>
      </p:sp>
    </p:spTree>
    <p:extLst>
      <p:ext uri="{BB962C8B-B14F-4D97-AF65-F5344CB8AC3E}">
        <p14:creationId xmlns:p14="http://schemas.microsoft.com/office/powerpoint/2010/main" val="374258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F1DEE2-4966-74CC-FF34-CC58249DF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424" y="2786903"/>
            <a:ext cx="6813176" cy="3855943"/>
          </a:xfrm>
          <a:prstGeom prst="rect">
            <a:avLst/>
          </a:prstGeom>
        </p:spPr>
      </p:pic>
      <p:sp>
        <p:nvSpPr>
          <p:cNvPr id="5" name="TextBox 4">
            <a:extLst>
              <a:ext uri="{FF2B5EF4-FFF2-40B4-BE49-F238E27FC236}">
                <a16:creationId xmlns:a16="http://schemas.microsoft.com/office/drawing/2014/main" id="{2A919096-8C61-90F4-F1C9-F5F9B08473E6}"/>
              </a:ext>
            </a:extLst>
          </p:cNvPr>
          <p:cNvSpPr txBox="1"/>
          <p:nvPr/>
        </p:nvSpPr>
        <p:spPr>
          <a:xfrm>
            <a:off x="923365" y="-1"/>
            <a:ext cx="8005482" cy="2554545"/>
          </a:xfrm>
          <a:prstGeom prst="rect">
            <a:avLst/>
          </a:prstGeom>
          <a:noFill/>
        </p:spPr>
        <p:txBody>
          <a:bodyPr wrap="square">
            <a:spAutoFit/>
          </a:bodyPr>
          <a:lstStyle/>
          <a:p>
            <a:pPr algn="ctr"/>
            <a:r>
              <a:rPr lang="en-US" sz="2000" b="0" i="0" dirty="0" err="1">
                <a:effectLst/>
                <a:latin typeface="Candara" panose="020E0502030303020204" pitchFamily="34" charset="0"/>
              </a:rPr>
              <a:t>AtliQ</a:t>
            </a:r>
            <a:r>
              <a:rPr lang="en-US" sz="2000" b="0" i="0" dirty="0">
                <a:effectLst/>
                <a:latin typeface="Candara" panose="020E0502030303020204" pitchFamily="34" charset="0"/>
              </a:rPr>
              <a:t> Hardware is a company that specializes in manufacturing hardware products such as PCs, printers, mouse, keyboards, and more. They distribute their products to various </a:t>
            </a:r>
            <a:r>
              <a:rPr lang="en-US" sz="2000" dirty="0">
                <a:latin typeface="Candara" panose="020E0502030303020204" pitchFamily="34" charset="0"/>
              </a:rPr>
              <a:t>customer</a:t>
            </a:r>
            <a:r>
              <a:rPr lang="en-US" sz="2000" b="0" i="0" dirty="0">
                <a:effectLst/>
                <a:latin typeface="Candara" panose="020E0502030303020204" pitchFamily="34" charset="0"/>
              </a:rPr>
              <a:t>s such as Amazon, Flipkart, Best Buy, and Croma, who in turn sell them to end consumers. </a:t>
            </a:r>
            <a:r>
              <a:rPr lang="en-US" sz="2000" b="0" i="0" dirty="0" err="1">
                <a:effectLst/>
                <a:latin typeface="Candara" panose="020E0502030303020204" pitchFamily="34" charset="0"/>
              </a:rPr>
              <a:t>AtliQ</a:t>
            </a:r>
            <a:r>
              <a:rPr lang="en-US" sz="2000" b="0" i="0" dirty="0">
                <a:effectLst/>
                <a:latin typeface="Candara" panose="020E0502030303020204" pitchFamily="34" charset="0"/>
              </a:rPr>
              <a:t> Hardware operates its own manufacturing facilities where they produce and supply their range of products to their customers. The company has expanded its business presence to multiple countries.</a:t>
            </a:r>
            <a:r>
              <a:rPr lang="en-US" sz="2000" dirty="0"/>
              <a:t> </a:t>
            </a:r>
            <a:br>
              <a:rPr lang="en-US" sz="2000" dirty="0"/>
            </a:br>
            <a:r>
              <a:rPr lang="en-US" sz="2000" b="0" i="0" dirty="0">
                <a:effectLst/>
                <a:latin typeface="Söhne"/>
              </a:rPr>
              <a:t>The fiscal year for </a:t>
            </a:r>
            <a:r>
              <a:rPr lang="en-US" sz="2000" b="0" i="0" dirty="0" err="1">
                <a:effectLst/>
                <a:latin typeface="Söhne"/>
              </a:rPr>
              <a:t>Atliq</a:t>
            </a:r>
            <a:r>
              <a:rPr lang="en-US" sz="2000" b="0" i="0" dirty="0">
                <a:effectLst/>
                <a:latin typeface="Söhne"/>
              </a:rPr>
              <a:t> Hardware begins in September and ends in August.</a:t>
            </a:r>
            <a:endParaRPr lang="en-US" sz="2000" dirty="0">
              <a:latin typeface="Candara" panose="020E0502030303020204" pitchFamily="34" charset="0"/>
            </a:endParaRPr>
          </a:p>
        </p:txBody>
      </p:sp>
    </p:spTree>
    <p:extLst>
      <p:ext uri="{BB962C8B-B14F-4D97-AF65-F5344CB8AC3E}">
        <p14:creationId xmlns:p14="http://schemas.microsoft.com/office/powerpoint/2010/main" val="422919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1B8DFF-E859-BF26-214D-AC3EA037A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18" y="3236258"/>
            <a:ext cx="7691718" cy="3541059"/>
          </a:xfrm>
          <a:prstGeom prst="rect">
            <a:avLst/>
          </a:prstGeom>
        </p:spPr>
      </p:pic>
      <p:sp>
        <p:nvSpPr>
          <p:cNvPr id="5" name="TextBox 4">
            <a:extLst>
              <a:ext uri="{FF2B5EF4-FFF2-40B4-BE49-F238E27FC236}">
                <a16:creationId xmlns:a16="http://schemas.microsoft.com/office/drawing/2014/main" id="{B7BF6871-C520-8BE0-F768-7691AD6F5F31}"/>
              </a:ext>
            </a:extLst>
          </p:cNvPr>
          <p:cNvSpPr txBox="1"/>
          <p:nvPr/>
        </p:nvSpPr>
        <p:spPr>
          <a:xfrm>
            <a:off x="1490381" y="0"/>
            <a:ext cx="7277101" cy="3139321"/>
          </a:xfrm>
          <a:prstGeom prst="rect">
            <a:avLst/>
          </a:prstGeom>
          <a:noFill/>
        </p:spPr>
        <p:txBody>
          <a:bodyPr wrap="square">
            <a:spAutoFit/>
          </a:bodyPr>
          <a:lstStyle/>
          <a:p>
            <a:r>
              <a:rPr lang="en-US" b="0" i="0" dirty="0" err="1">
                <a:effectLst/>
                <a:latin typeface="Candara" panose="020E0502030303020204" pitchFamily="34" charset="0"/>
              </a:rPr>
              <a:t>AtliQ</a:t>
            </a:r>
            <a:r>
              <a:rPr lang="en-US" b="0" i="0" dirty="0">
                <a:effectLst/>
                <a:latin typeface="Candara" panose="020E0502030303020204" pitchFamily="34" charset="0"/>
              </a:rPr>
              <a:t> Hardware serves </a:t>
            </a:r>
            <a:r>
              <a:rPr lang="en-US" b="1" i="0" dirty="0">
                <a:effectLst/>
                <a:latin typeface="Candara" panose="020E0502030303020204" pitchFamily="34" charset="0"/>
              </a:rPr>
              <a:t>two distinct customer segments</a:t>
            </a:r>
            <a:r>
              <a:rPr lang="en-US" b="0" i="0" dirty="0">
                <a:effectLst/>
                <a:latin typeface="Candara" panose="020E0502030303020204" pitchFamily="34" charset="0"/>
              </a:rPr>
              <a:t>:</a:t>
            </a:r>
            <a:r>
              <a:rPr lang="en-US" dirty="0">
                <a:latin typeface="Candara" panose="020E0502030303020204" pitchFamily="34" charset="0"/>
              </a:rPr>
              <a:t>-</a:t>
            </a:r>
          </a:p>
          <a:p>
            <a:pPr marL="285750" indent="-285750">
              <a:buFont typeface="Wingdings" panose="05000000000000000000" pitchFamily="2" charset="2"/>
              <a:buChar char="v"/>
            </a:pPr>
            <a:endParaRPr lang="en-US" b="0" i="0" dirty="0">
              <a:effectLst/>
              <a:latin typeface="Candara" panose="020E0502030303020204" pitchFamily="34" charset="0"/>
            </a:endParaRPr>
          </a:p>
          <a:p>
            <a:pPr marL="285750" indent="-285750">
              <a:buFont typeface="Wingdings" panose="05000000000000000000" pitchFamily="2" charset="2"/>
              <a:buChar char="v"/>
            </a:pPr>
            <a:r>
              <a:rPr lang="en-US" b="1" i="0" dirty="0">
                <a:effectLst/>
                <a:latin typeface="Candara" panose="020E0502030303020204" pitchFamily="34" charset="0"/>
              </a:rPr>
              <a:t>Brick-and-mortar retailers</a:t>
            </a:r>
            <a:r>
              <a:rPr lang="en-US" b="0" i="0" dirty="0">
                <a:effectLst/>
                <a:latin typeface="Candara" panose="020E0502030303020204" pitchFamily="34" charset="0"/>
              </a:rPr>
              <a:t>:- Physical stores like Best Buy and Croma form the backbone of our traditional retail partnerships.</a:t>
            </a:r>
          </a:p>
          <a:p>
            <a:pPr marL="285750" indent="-285750">
              <a:buFont typeface="Wingdings" panose="05000000000000000000" pitchFamily="2" charset="2"/>
              <a:buChar char="v"/>
            </a:pPr>
            <a:endParaRPr lang="en-US" b="0" i="0" dirty="0">
              <a:effectLst/>
              <a:latin typeface="Candara" panose="020E0502030303020204" pitchFamily="34" charset="0"/>
            </a:endParaRPr>
          </a:p>
          <a:p>
            <a:pPr marL="285750" indent="-285750">
              <a:buFont typeface="Wingdings" panose="05000000000000000000" pitchFamily="2" charset="2"/>
              <a:buChar char="v"/>
            </a:pPr>
            <a:r>
              <a:rPr lang="en-US" b="1" i="0" dirty="0">
                <a:effectLst/>
                <a:latin typeface="Candara" panose="020E0502030303020204" pitchFamily="34" charset="0"/>
              </a:rPr>
              <a:t>E-commerce platforms</a:t>
            </a:r>
            <a:r>
              <a:rPr lang="en-US" b="0" i="0" dirty="0">
                <a:effectLst/>
                <a:latin typeface="Candara" panose="020E0502030303020204" pitchFamily="34" charset="0"/>
              </a:rPr>
              <a:t>:- Online giants such as Flipkart and Amazon are pivotal in our digital commerce ecosystem.</a:t>
            </a:r>
          </a:p>
          <a:p>
            <a:pPr marL="285750" indent="-285750">
              <a:buFont typeface="Wingdings" panose="05000000000000000000" pitchFamily="2" charset="2"/>
              <a:buChar char="v"/>
            </a:pPr>
            <a:endParaRPr lang="en-US" b="0" i="0" dirty="0">
              <a:effectLst/>
              <a:latin typeface="Candara" panose="020E0502030303020204" pitchFamily="34" charset="0"/>
            </a:endParaRPr>
          </a:p>
          <a:p>
            <a:r>
              <a:rPr lang="en-US" b="0" i="0" dirty="0">
                <a:effectLst/>
                <a:latin typeface="Candara" panose="020E0502030303020204" pitchFamily="34" charset="0"/>
              </a:rPr>
              <a:t>By leveraging both brick-and-mortar and e-commerce channels, </a:t>
            </a:r>
            <a:r>
              <a:rPr lang="en-US" b="0" i="0" dirty="0" err="1">
                <a:effectLst/>
                <a:latin typeface="Candara" panose="020E0502030303020204" pitchFamily="34" charset="0"/>
              </a:rPr>
              <a:t>AtliQ</a:t>
            </a:r>
            <a:r>
              <a:rPr lang="en-US" b="0" i="0" dirty="0">
                <a:effectLst/>
                <a:latin typeface="Candara" panose="020E0502030303020204" pitchFamily="34" charset="0"/>
              </a:rPr>
              <a:t> Hardware maximizes its market presence and ensures accessibility to customers across different retail landscapes</a:t>
            </a:r>
          </a:p>
        </p:txBody>
      </p:sp>
    </p:spTree>
    <p:extLst>
      <p:ext uri="{BB962C8B-B14F-4D97-AF65-F5344CB8AC3E}">
        <p14:creationId xmlns:p14="http://schemas.microsoft.com/office/powerpoint/2010/main" val="298584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F682B1-39C3-93D3-8FDA-DD8B7A25E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176" y="3258671"/>
            <a:ext cx="6361299" cy="3509681"/>
          </a:xfrm>
          <a:prstGeom prst="rect">
            <a:avLst/>
          </a:prstGeom>
        </p:spPr>
      </p:pic>
      <p:sp>
        <p:nvSpPr>
          <p:cNvPr id="7" name="TextBox 6">
            <a:extLst>
              <a:ext uri="{FF2B5EF4-FFF2-40B4-BE49-F238E27FC236}">
                <a16:creationId xmlns:a16="http://schemas.microsoft.com/office/drawing/2014/main" id="{0903ED89-2B18-9196-AA8C-1E775136AEE5}"/>
              </a:ext>
            </a:extLst>
          </p:cNvPr>
          <p:cNvSpPr txBox="1"/>
          <p:nvPr/>
        </p:nvSpPr>
        <p:spPr>
          <a:xfrm>
            <a:off x="879408" y="13838"/>
            <a:ext cx="8687379" cy="3139321"/>
          </a:xfrm>
          <a:prstGeom prst="rect">
            <a:avLst/>
          </a:prstGeom>
          <a:noFill/>
        </p:spPr>
        <p:txBody>
          <a:bodyPr wrap="square">
            <a:spAutoFit/>
          </a:bodyPr>
          <a:lstStyle/>
          <a:p>
            <a:pPr algn="l"/>
            <a:r>
              <a:rPr lang="en-US" b="1" i="0" dirty="0" err="1">
                <a:effectLst/>
                <a:latin typeface="Candara" panose="020E0502030303020204" pitchFamily="34" charset="0"/>
              </a:rPr>
              <a:t>AtliQ</a:t>
            </a:r>
            <a:r>
              <a:rPr lang="en-US" b="1" i="0" dirty="0">
                <a:effectLst/>
                <a:latin typeface="Candara" panose="020E0502030303020204" pitchFamily="34" charset="0"/>
              </a:rPr>
              <a:t> Hardware operates through three main sales channels:-</a:t>
            </a:r>
          </a:p>
          <a:p>
            <a:pPr algn="l"/>
            <a:endParaRPr lang="en-US" b="0" i="0" dirty="0">
              <a:effectLst/>
              <a:latin typeface="Candara" panose="020E0502030303020204" pitchFamily="34" charset="0"/>
            </a:endParaRPr>
          </a:p>
          <a:p>
            <a:pPr marL="285750" indent="-285750" algn="l">
              <a:buFont typeface="Wingdings" panose="05000000000000000000" pitchFamily="2" charset="2"/>
              <a:buChar char="Ø"/>
            </a:pPr>
            <a:r>
              <a:rPr lang="en-US" b="1" i="0" dirty="0">
                <a:effectLst/>
                <a:latin typeface="Candara" panose="020E0502030303020204" pitchFamily="34" charset="0"/>
              </a:rPr>
              <a:t>Retailer Channel</a:t>
            </a:r>
            <a:r>
              <a:rPr lang="en-US" b="0" i="0" dirty="0">
                <a:effectLst/>
                <a:latin typeface="Candara" panose="020E0502030303020204" pitchFamily="34" charset="0"/>
              </a:rPr>
              <a:t>:- </a:t>
            </a:r>
            <a:r>
              <a:rPr lang="en-US" b="0" i="0" dirty="0" err="1">
                <a:effectLst/>
                <a:latin typeface="Candara" panose="020E0502030303020204" pitchFamily="34" charset="0"/>
              </a:rPr>
              <a:t>AtliQ</a:t>
            </a:r>
            <a:r>
              <a:rPr lang="en-US" b="0" i="0" dirty="0">
                <a:effectLst/>
                <a:latin typeface="Candara" panose="020E0502030303020204" pitchFamily="34" charset="0"/>
              </a:rPr>
              <a:t> Hardware collaborates with renowned retailers such as Croma, Amazon, Best Buy, and more to make products accessible to a wide consumer base.</a:t>
            </a:r>
          </a:p>
          <a:p>
            <a:pPr marL="285750" indent="-285750" algn="l">
              <a:buFont typeface="Wingdings" panose="05000000000000000000" pitchFamily="2" charset="2"/>
              <a:buChar char="Ø"/>
            </a:pPr>
            <a:endParaRPr lang="en-US" b="0" i="0" dirty="0">
              <a:effectLst/>
              <a:latin typeface="Candara" panose="020E0502030303020204" pitchFamily="34" charset="0"/>
            </a:endParaRPr>
          </a:p>
          <a:p>
            <a:pPr marL="285750" indent="-285750" algn="l">
              <a:buFont typeface="Wingdings" panose="05000000000000000000" pitchFamily="2" charset="2"/>
              <a:buChar char="Ø"/>
            </a:pPr>
            <a:r>
              <a:rPr lang="en-US" b="1" i="0" dirty="0">
                <a:effectLst/>
                <a:latin typeface="Candara" panose="020E0502030303020204" pitchFamily="34" charset="0"/>
              </a:rPr>
              <a:t>Direct Channel</a:t>
            </a:r>
            <a:r>
              <a:rPr lang="en-US" b="0" i="0" dirty="0">
                <a:effectLst/>
                <a:latin typeface="Candara" panose="020E0502030303020204" pitchFamily="34" charset="0"/>
              </a:rPr>
              <a:t>:- </a:t>
            </a:r>
            <a:r>
              <a:rPr lang="en-US" b="0" i="0" dirty="0" err="1">
                <a:effectLst/>
                <a:latin typeface="Candara" panose="020E0502030303020204" pitchFamily="34" charset="0"/>
              </a:rPr>
              <a:t>AtliQ</a:t>
            </a:r>
            <a:r>
              <a:rPr lang="en-US" b="0" i="0" dirty="0">
                <a:effectLst/>
                <a:latin typeface="Candara" panose="020E0502030303020204" pitchFamily="34" charset="0"/>
              </a:rPr>
              <a:t> Exclusive and </a:t>
            </a:r>
            <a:r>
              <a:rPr lang="en-US" b="0" i="0" dirty="0" err="1">
                <a:effectLst/>
                <a:latin typeface="Candara" panose="020E0502030303020204" pitchFamily="34" charset="0"/>
              </a:rPr>
              <a:t>AtliQ</a:t>
            </a:r>
            <a:r>
              <a:rPr lang="en-US" b="0" i="0" dirty="0">
                <a:effectLst/>
                <a:latin typeface="Candara" panose="020E0502030303020204" pitchFamily="34" charset="0"/>
              </a:rPr>
              <a:t> E-store platforms provide direct access to consumers, offering convenience and personalized service.</a:t>
            </a:r>
          </a:p>
          <a:p>
            <a:pPr marL="285750" indent="-285750" algn="l">
              <a:buFont typeface="Wingdings" panose="05000000000000000000" pitchFamily="2" charset="2"/>
              <a:buChar char="Ø"/>
            </a:pPr>
            <a:endParaRPr lang="en-US" b="0" i="0" dirty="0">
              <a:effectLst/>
              <a:latin typeface="Candara" panose="020E0502030303020204" pitchFamily="34" charset="0"/>
            </a:endParaRPr>
          </a:p>
          <a:p>
            <a:pPr marL="285750" indent="-285750" algn="l">
              <a:buFont typeface="Wingdings" panose="05000000000000000000" pitchFamily="2" charset="2"/>
              <a:buChar char="Ø"/>
            </a:pPr>
            <a:r>
              <a:rPr lang="en-US" b="1" i="0" dirty="0">
                <a:effectLst/>
                <a:latin typeface="Candara" panose="020E0502030303020204" pitchFamily="34" charset="0"/>
              </a:rPr>
              <a:t>Distributor Channel</a:t>
            </a:r>
            <a:r>
              <a:rPr lang="en-US" b="0" i="0" dirty="0">
                <a:effectLst/>
                <a:latin typeface="Candara" panose="020E0502030303020204" pitchFamily="34" charset="0"/>
              </a:rPr>
              <a:t>:- Distributors like Neptune, Sage facilitate the distribution of </a:t>
            </a:r>
            <a:r>
              <a:rPr lang="en-US" b="0" i="0" dirty="0" err="1">
                <a:effectLst/>
                <a:latin typeface="Candara" panose="020E0502030303020204" pitchFamily="34" charset="0"/>
              </a:rPr>
              <a:t>AtliQ</a:t>
            </a:r>
            <a:r>
              <a:rPr lang="en-US" b="0" i="0" dirty="0">
                <a:effectLst/>
                <a:latin typeface="Candara" panose="020E0502030303020204" pitchFamily="34" charset="0"/>
              </a:rPr>
              <a:t> Hardware products to stores in various cities, ensuring widespread availability.</a:t>
            </a:r>
          </a:p>
        </p:txBody>
      </p:sp>
    </p:spTree>
    <p:extLst>
      <p:ext uri="{BB962C8B-B14F-4D97-AF65-F5344CB8AC3E}">
        <p14:creationId xmlns:p14="http://schemas.microsoft.com/office/powerpoint/2010/main" val="400632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7624EF-EF87-6B44-724A-135FF0565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435" y="3019704"/>
            <a:ext cx="7620000" cy="3587284"/>
          </a:xfrm>
          <a:prstGeom prst="rect">
            <a:avLst/>
          </a:prstGeom>
        </p:spPr>
      </p:pic>
      <p:sp>
        <p:nvSpPr>
          <p:cNvPr id="9" name="TextBox 8">
            <a:extLst>
              <a:ext uri="{FF2B5EF4-FFF2-40B4-BE49-F238E27FC236}">
                <a16:creationId xmlns:a16="http://schemas.microsoft.com/office/drawing/2014/main" id="{99AF2E9A-2DE7-21E4-1780-BC5B75D9239C}"/>
              </a:ext>
            </a:extLst>
          </p:cNvPr>
          <p:cNvSpPr txBox="1"/>
          <p:nvPr/>
        </p:nvSpPr>
        <p:spPr>
          <a:xfrm>
            <a:off x="1129552" y="697537"/>
            <a:ext cx="7395883" cy="2031325"/>
          </a:xfrm>
          <a:prstGeom prst="rect">
            <a:avLst/>
          </a:prstGeom>
          <a:noFill/>
        </p:spPr>
        <p:txBody>
          <a:bodyPr wrap="square">
            <a:spAutoFit/>
          </a:bodyPr>
          <a:lstStyle/>
          <a:p>
            <a:pPr algn="ctr"/>
            <a:r>
              <a:rPr lang="en-US" b="0" i="0" dirty="0">
                <a:effectLst/>
                <a:latin typeface="Candara" panose="020E0502030303020204" pitchFamily="34" charset="0"/>
              </a:rPr>
              <a:t>We will begin by extracting the file in CSV format as part of the ETL (Extract, Transform, Load) process. Next, we will transfer the sales data from </a:t>
            </a:r>
            <a:r>
              <a:rPr lang="en-US" b="0" i="0" dirty="0" err="1">
                <a:effectLst/>
                <a:latin typeface="Candara" panose="020E0502030303020204" pitchFamily="34" charset="0"/>
              </a:rPr>
              <a:t>AtliQ</a:t>
            </a:r>
            <a:r>
              <a:rPr lang="en-US" b="0" i="0" dirty="0">
                <a:effectLst/>
                <a:latin typeface="Candara" panose="020E0502030303020204" pitchFamily="34" charset="0"/>
              </a:rPr>
              <a:t> Hardware into Power Query. Within Power Query, we will perform the necessary transformations based on the specified requirements. After the data is transformed, we will load it into the data model. From there, we can generate numerous reports using Pivot Tables and Power Pivot DAX measures to analyze the data effectively.</a:t>
            </a:r>
            <a:endParaRPr lang="en-US" dirty="0">
              <a:latin typeface="Candara" panose="020E0502030303020204" pitchFamily="34" charset="0"/>
            </a:endParaRPr>
          </a:p>
        </p:txBody>
      </p:sp>
      <p:sp>
        <p:nvSpPr>
          <p:cNvPr id="13" name="TextBox 12">
            <a:extLst>
              <a:ext uri="{FF2B5EF4-FFF2-40B4-BE49-F238E27FC236}">
                <a16:creationId xmlns:a16="http://schemas.microsoft.com/office/drawing/2014/main" id="{E9952F58-2A0F-BFA0-00E9-77D854E2828D}"/>
              </a:ext>
            </a:extLst>
          </p:cNvPr>
          <p:cNvSpPr txBox="1"/>
          <p:nvPr/>
        </p:nvSpPr>
        <p:spPr>
          <a:xfrm>
            <a:off x="439270" y="182784"/>
            <a:ext cx="6100482" cy="646331"/>
          </a:xfrm>
          <a:prstGeom prst="rect">
            <a:avLst/>
          </a:prstGeom>
          <a:noFill/>
        </p:spPr>
        <p:txBody>
          <a:bodyPr wrap="square">
            <a:spAutoFit/>
          </a:bodyPr>
          <a:lstStyle/>
          <a:p>
            <a:pPr marL="285750" indent="-285750" algn="just">
              <a:buFont typeface="Wingdings" panose="05000000000000000000" pitchFamily="2" charset="2"/>
              <a:buChar char="Ø"/>
            </a:pPr>
            <a:r>
              <a:rPr lang="en-US" b="1" i="1" dirty="0">
                <a:latin typeface="Candara" panose="020E0502030303020204" pitchFamily="34" charset="0"/>
              </a:rPr>
              <a:t>ETL PROCESS:-</a:t>
            </a:r>
          </a:p>
          <a:p>
            <a:pPr algn="just"/>
            <a:endParaRPr lang="en-US" b="1" i="1" dirty="0">
              <a:latin typeface="Candara" panose="020E0502030303020204" pitchFamily="34" charset="0"/>
            </a:endParaRPr>
          </a:p>
        </p:txBody>
      </p:sp>
    </p:spTree>
    <p:extLst>
      <p:ext uri="{BB962C8B-B14F-4D97-AF65-F5344CB8AC3E}">
        <p14:creationId xmlns:p14="http://schemas.microsoft.com/office/powerpoint/2010/main" val="294991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9D9707-59A2-5F4B-73FE-4A0E84D18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123" y="695649"/>
            <a:ext cx="3301520" cy="5466702"/>
          </a:xfrm>
          <a:prstGeom prst="rect">
            <a:avLst/>
          </a:prstGeom>
        </p:spPr>
      </p:pic>
      <p:sp>
        <p:nvSpPr>
          <p:cNvPr id="9" name="TextBox 8">
            <a:extLst>
              <a:ext uri="{FF2B5EF4-FFF2-40B4-BE49-F238E27FC236}">
                <a16:creationId xmlns:a16="http://schemas.microsoft.com/office/drawing/2014/main" id="{0767A343-CE5E-2414-B504-EB3FFA8BA5C7}"/>
              </a:ext>
            </a:extLst>
          </p:cNvPr>
          <p:cNvSpPr txBox="1"/>
          <p:nvPr/>
        </p:nvSpPr>
        <p:spPr>
          <a:xfrm>
            <a:off x="221030" y="612844"/>
            <a:ext cx="5358653" cy="5940088"/>
          </a:xfrm>
          <a:prstGeom prst="rect">
            <a:avLst/>
          </a:prstGeom>
          <a:noFill/>
        </p:spPr>
        <p:txBody>
          <a:bodyPr wrap="square">
            <a:spAutoFit/>
          </a:bodyPr>
          <a:lstStyle/>
          <a:p>
            <a:r>
              <a:rPr lang="en-US" sz="2000" b="0" i="0" dirty="0">
                <a:effectLst/>
                <a:latin typeface="Candara" panose="020E0502030303020204" pitchFamily="34" charset="0"/>
              </a:rPr>
              <a:t>We have successfully loaded the following tables:-</a:t>
            </a:r>
          </a:p>
          <a:p>
            <a:endParaRPr lang="en-US" sz="2000" b="0" i="0" dirty="0">
              <a:effectLst/>
              <a:latin typeface="Candara" panose="020E0502030303020204" pitchFamily="34" charset="0"/>
            </a:endParaRPr>
          </a:p>
          <a:p>
            <a:pPr marL="285750" indent="-285750">
              <a:buFont typeface="Wingdings" panose="05000000000000000000" pitchFamily="2" charset="2"/>
              <a:buChar char="§"/>
            </a:pPr>
            <a:r>
              <a:rPr lang="en-US" sz="2000" b="0" i="0" dirty="0" err="1">
                <a:effectLst/>
                <a:latin typeface="Candara" panose="020E0502030303020204" pitchFamily="34" charset="0"/>
              </a:rPr>
              <a:t>dim_customer</a:t>
            </a:r>
            <a:endParaRPr lang="en-US" sz="2000" b="0" i="0" dirty="0">
              <a:effectLst/>
              <a:latin typeface="Candara" panose="020E0502030303020204" pitchFamily="34" charset="0"/>
            </a:endParaRPr>
          </a:p>
          <a:p>
            <a:pPr marL="285750" indent="-285750">
              <a:buFont typeface="Wingdings" panose="05000000000000000000" pitchFamily="2" charset="2"/>
              <a:buChar char="§"/>
            </a:pPr>
            <a:r>
              <a:rPr lang="en-US" sz="2000" b="0" i="0" dirty="0" err="1">
                <a:effectLst/>
                <a:latin typeface="Candara" panose="020E0502030303020204" pitchFamily="34" charset="0"/>
              </a:rPr>
              <a:t>dim_market</a:t>
            </a:r>
            <a:endParaRPr lang="en-US" sz="2000" b="0" i="0" dirty="0">
              <a:effectLst/>
              <a:latin typeface="Candara" panose="020E0502030303020204" pitchFamily="34" charset="0"/>
            </a:endParaRPr>
          </a:p>
          <a:p>
            <a:pPr marL="285750" indent="-285750">
              <a:buFont typeface="Wingdings" panose="05000000000000000000" pitchFamily="2" charset="2"/>
              <a:buChar char="§"/>
            </a:pPr>
            <a:r>
              <a:rPr lang="en-US" sz="2000" b="0" i="0" dirty="0" err="1">
                <a:effectLst/>
                <a:latin typeface="Candara" panose="020E0502030303020204" pitchFamily="34" charset="0"/>
              </a:rPr>
              <a:t>dim_product</a:t>
            </a:r>
            <a:endParaRPr lang="en-US" sz="2000" b="0" i="0" dirty="0">
              <a:effectLst/>
              <a:latin typeface="Candara" panose="020E0502030303020204" pitchFamily="34" charset="0"/>
            </a:endParaRPr>
          </a:p>
          <a:p>
            <a:pPr marL="285750" indent="-285750">
              <a:buFont typeface="Wingdings" panose="05000000000000000000" pitchFamily="2" charset="2"/>
              <a:buChar char="§"/>
            </a:pPr>
            <a:r>
              <a:rPr lang="en-US" sz="2000" b="0" i="0" dirty="0" err="1">
                <a:effectLst/>
                <a:latin typeface="Candara" panose="020E0502030303020204" pitchFamily="34" charset="0"/>
              </a:rPr>
              <a:t>dim_date</a:t>
            </a:r>
            <a:endParaRPr lang="en-US" sz="2000" b="0" i="0" dirty="0">
              <a:effectLst/>
              <a:latin typeface="Candara" panose="020E0502030303020204" pitchFamily="34" charset="0"/>
            </a:endParaRPr>
          </a:p>
          <a:p>
            <a:pPr marL="285750" indent="-285750">
              <a:buFont typeface="Wingdings" panose="05000000000000000000" pitchFamily="2" charset="2"/>
              <a:buChar char="§"/>
            </a:pPr>
            <a:r>
              <a:rPr lang="en-US" sz="2000" b="0" i="0" dirty="0" err="1">
                <a:effectLst/>
                <a:latin typeface="Candara" panose="020E0502030303020204" pitchFamily="34" charset="0"/>
              </a:rPr>
              <a:t>fact_sales_monthly_with_cost</a:t>
            </a:r>
            <a:endParaRPr lang="en-US" sz="2000" b="0" i="0" dirty="0">
              <a:effectLst/>
              <a:latin typeface="Candara" panose="020E0502030303020204" pitchFamily="34" charset="0"/>
            </a:endParaRPr>
          </a:p>
          <a:p>
            <a:pPr marL="285750" indent="-285750">
              <a:buFont typeface="Wingdings" panose="05000000000000000000" pitchFamily="2" charset="2"/>
              <a:buChar char="§"/>
            </a:pPr>
            <a:r>
              <a:rPr lang="en-US" sz="2000" b="0" i="0" dirty="0">
                <a:effectLst/>
                <a:latin typeface="Candara" panose="020E0502030303020204" pitchFamily="34" charset="0"/>
              </a:rPr>
              <a:t>ns_targets_2021</a:t>
            </a:r>
          </a:p>
          <a:p>
            <a:endParaRPr lang="en-US" sz="2000" b="0" i="0" dirty="0">
              <a:effectLst/>
              <a:latin typeface="Candara" panose="020E0502030303020204" pitchFamily="34" charset="0"/>
            </a:endParaRPr>
          </a:p>
          <a:p>
            <a:r>
              <a:rPr lang="en-US" sz="2000" b="0" i="0" dirty="0">
                <a:effectLst/>
                <a:latin typeface="Candara" panose="020E0502030303020204" pitchFamily="34" charset="0"/>
              </a:rPr>
              <a:t>Additionally, we utilized the "Sales ref" table solely for establishing connections. All of this data was provided by the </a:t>
            </a:r>
            <a:r>
              <a:rPr lang="en-US" sz="2000" b="0" i="0" dirty="0" err="1">
                <a:effectLst/>
                <a:latin typeface="Candara" panose="020E0502030303020204" pitchFamily="34" charset="0"/>
              </a:rPr>
              <a:t>AtliQ</a:t>
            </a:r>
            <a:r>
              <a:rPr lang="en-US" sz="2000" b="0" i="0" dirty="0">
                <a:effectLst/>
                <a:latin typeface="Candara" panose="020E0502030303020204" pitchFamily="34" charset="0"/>
              </a:rPr>
              <a:t> Data Engineering team. It's worth noting that we created the </a:t>
            </a:r>
            <a:r>
              <a:rPr lang="en-US" sz="2000" b="0" i="0" dirty="0" err="1">
                <a:effectLst/>
                <a:latin typeface="Candara" panose="020E0502030303020204" pitchFamily="34" charset="0"/>
              </a:rPr>
              <a:t>dim_date</a:t>
            </a:r>
            <a:r>
              <a:rPr lang="en-US" sz="2000" b="0" i="0" dirty="0">
                <a:effectLst/>
                <a:latin typeface="Candara" panose="020E0502030303020204" pitchFamily="34" charset="0"/>
              </a:rPr>
              <a:t> table ourselves.</a:t>
            </a:r>
          </a:p>
          <a:p>
            <a:endParaRPr lang="en-US" sz="2000" b="0" i="0" dirty="0">
              <a:effectLst/>
              <a:latin typeface="Candara" panose="020E0502030303020204" pitchFamily="34" charset="0"/>
            </a:endParaRPr>
          </a:p>
          <a:p>
            <a:r>
              <a:rPr lang="en-US" sz="2000" b="0" i="0" dirty="0">
                <a:effectLst/>
                <a:latin typeface="Candara" panose="020E0502030303020204" pitchFamily="34" charset="0"/>
              </a:rPr>
              <a:t>These seven queries seem to be combining information from various tables. We can leverage this data for analytics purposes.</a:t>
            </a:r>
          </a:p>
        </p:txBody>
      </p:sp>
    </p:spTree>
    <p:extLst>
      <p:ext uri="{BB962C8B-B14F-4D97-AF65-F5344CB8AC3E}">
        <p14:creationId xmlns:p14="http://schemas.microsoft.com/office/powerpoint/2010/main" val="3236653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71FBF-7E13-A864-E188-3E4EB6BFB763}"/>
              </a:ext>
            </a:extLst>
          </p:cNvPr>
          <p:cNvSpPr txBox="1"/>
          <p:nvPr/>
        </p:nvSpPr>
        <p:spPr>
          <a:xfrm>
            <a:off x="262218" y="0"/>
            <a:ext cx="8487335" cy="369332"/>
          </a:xfrm>
          <a:prstGeom prst="rect">
            <a:avLst/>
          </a:prstGeom>
          <a:noFill/>
        </p:spPr>
        <p:txBody>
          <a:bodyPr wrap="square">
            <a:spAutoFit/>
          </a:bodyPr>
          <a:lstStyle/>
          <a:p>
            <a:r>
              <a:rPr lang="en-US" b="1" dirty="0"/>
              <a:t>Data Modelling :-</a:t>
            </a:r>
          </a:p>
        </p:txBody>
      </p:sp>
      <p:pic>
        <p:nvPicPr>
          <p:cNvPr id="7" name="Picture 6">
            <a:extLst>
              <a:ext uri="{FF2B5EF4-FFF2-40B4-BE49-F238E27FC236}">
                <a16:creationId xmlns:a16="http://schemas.microsoft.com/office/drawing/2014/main" id="{86F7AC4B-1201-C54C-FC1B-7B0EBCDC3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35" y="3429001"/>
            <a:ext cx="8547335" cy="3429000"/>
          </a:xfrm>
          <a:prstGeom prst="rect">
            <a:avLst/>
          </a:prstGeom>
        </p:spPr>
      </p:pic>
      <p:sp>
        <p:nvSpPr>
          <p:cNvPr id="10" name="TextBox 9">
            <a:extLst>
              <a:ext uri="{FF2B5EF4-FFF2-40B4-BE49-F238E27FC236}">
                <a16:creationId xmlns:a16="http://schemas.microsoft.com/office/drawing/2014/main" id="{1374FA88-074A-0306-015B-412D95B1F88E}"/>
              </a:ext>
            </a:extLst>
          </p:cNvPr>
          <p:cNvSpPr txBox="1"/>
          <p:nvPr/>
        </p:nvSpPr>
        <p:spPr>
          <a:xfrm>
            <a:off x="262218" y="369332"/>
            <a:ext cx="9762564" cy="3539430"/>
          </a:xfrm>
          <a:prstGeom prst="rect">
            <a:avLst/>
          </a:prstGeom>
          <a:noFill/>
        </p:spPr>
        <p:txBody>
          <a:bodyPr wrap="square">
            <a:spAutoFit/>
          </a:bodyPr>
          <a:lstStyle/>
          <a:p>
            <a:pPr marL="285750" indent="-285750">
              <a:buFont typeface="Courier New" panose="02070309020205020404" pitchFamily="49" charset="0"/>
              <a:buChar char="o"/>
            </a:pPr>
            <a:r>
              <a:rPr lang="en-US" sz="1600" b="0" i="0" dirty="0">
                <a:solidFill>
                  <a:srgbClr val="000000"/>
                </a:solidFill>
                <a:effectLst/>
                <a:latin typeface="Candara" panose="020E0502030303020204" pitchFamily="34" charset="0"/>
              </a:rPr>
              <a:t>Data modeling is the process of creating a visual representation of data objects and their</a:t>
            </a:r>
            <a:r>
              <a:rPr lang="en-US" sz="1600" dirty="0">
                <a:solidFill>
                  <a:srgbClr val="000000"/>
                </a:solidFill>
                <a:latin typeface="Candara" panose="020E0502030303020204" pitchFamily="34" charset="0"/>
              </a:rPr>
              <a:t> </a:t>
            </a:r>
            <a:r>
              <a:rPr lang="en-US" sz="1600" b="0" i="0" dirty="0">
                <a:solidFill>
                  <a:srgbClr val="000000"/>
                </a:solidFill>
                <a:effectLst/>
                <a:latin typeface="Candara" panose="020E0502030303020204" pitchFamily="34" charset="0"/>
              </a:rPr>
              <a:t> relationships. It's a crucial step in designing and maintaining a database.</a:t>
            </a:r>
            <a:br>
              <a:rPr lang="en-US" sz="1600" dirty="0">
                <a:latin typeface="Candara" panose="020E0502030303020204" pitchFamily="34" charset="0"/>
              </a:rPr>
            </a:br>
            <a:endParaRPr lang="en-US" sz="1600" dirty="0">
              <a:latin typeface="Candara" panose="020E0502030303020204" pitchFamily="34" charset="0"/>
            </a:endParaRPr>
          </a:p>
          <a:p>
            <a:pPr marL="285750" indent="-285750">
              <a:buFont typeface="Courier New" panose="02070309020205020404" pitchFamily="49" charset="0"/>
              <a:buChar char="o"/>
            </a:pPr>
            <a:r>
              <a:rPr lang="en-US" sz="1600" b="0" i="0" dirty="0">
                <a:solidFill>
                  <a:srgbClr val="000000"/>
                </a:solidFill>
                <a:effectLst/>
                <a:latin typeface="Candara" panose="020E0502030303020204" pitchFamily="34" charset="0"/>
              </a:rPr>
              <a:t>The star schema in the image consists of a central fact table, surrounded by several dimension tables. The fact table typically contains large amounts of data that is measured over time, such as sales transactions. The dimension tables contain smaller amounts of data that provide context for the facts, such as customers, products, dates, and markets.</a:t>
            </a:r>
            <a:br>
              <a:rPr lang="en-US" sz="1600" dirty="0">
                <a:latin typeface="Candara" panose="020E0502030303020204" pitchFamily="34" charset="0"/>
              </a:rPr>
            </a:br>
            <a:br>
              <a:rPr lang="en-US" sz="1600" dirty="0">
                <a:latin typeface="Candara" panose="020E0502030303020204" pitchFamily="34" charset="0"/>
              </a:rPr>
            </a:br>
            <a:r>
              <a:rPr lang="en-US" sz="1600" b="0" i="0" dirty="0">
                <a:solidFill>
                  <a:srgbClr val="000000"/>
                </a:solidFill>
                <a:effectLst/>
                <a:latin typeface="Candara" panose="020E0502030303020204" pitchFamily="34" charset="0"/>
              </a:rPr>
              <a:t>The relationships between the tables are shown by lines. Each line represents a foreign key, which is a column in one table that references the primary key of another table. For example, the </a:t>
            </a:r>
            <a:r>
              <a:rPr lang="en-US" sz="1600" b="0" i="0" dirty="0" err="1">
                <a:solidFill>
                  <a:srgbClr val="000000"/>
                </a:solidFill>
                <a:effectLst/>
                <a:latin typeface="Candara" panose="020E0502030303020204" pitchFamily="34" charset="0"/>
              </a:rPr>
              <a:t>customer_code</a:t>
            </a:r>
            <a:r>
              <a:rPr lang="en-US" sz="1600" b="0" i="0" dirty="0">
                <a:solidFill>
                  <a:srgbClr val="000000"/>
                </a:solidFill>
                <a:effectLst/>
                <a:latin typeface="Candara" panose="020E0502030303020204" pitchFamily="34" charset="0"/>
              </a:rPr>
              <a:t> column in the </a:t>
            </a:r>
            <a:r>
              <a:rPr lang="en-US" sz="1600" b="0" i="0" dirty="0" err="1">
                <a:solidFill>
                  <a:srgbClr val="000000"/>
                </a:solidFill>
                <a:effectLst/>
                <a:latin typeface="Candara" panose="020E0502030303020204" pitchFamily="34" charset="0"/>
              </a:rPr>
              <a:t>fact_sales_monthly</a:t>
            </a:r>
            <a:r>
              <a:rPr lang="en-US" sz="1600" b="0" i="0" dirty="0">
                <a:solidFill>
                  <a:srgbClr val="000000"/>
                </a:solidFill>
                <a:effectLst/>
                <a:latin typeface="Candara" panose="020E0502030303020204" pitchFamily="34" charset="0"/>
              </a:rPr>
              <a:t> table is a foreign key that references the </a:t>
            </a:r>
            <a:r>
              <a:rPr lang="en-US" sz="1600" b="0" i="0" dirty="0" err="1">
                <a:solidFill>
                  <a:srgbClr val="000000"/>
                </a:solidFill>
                <a:effectLst/>
                <a:latin typeface="Candara" panose="020E0502030303020204" pitchFamily="34" charset="0"/>
              </a:rPr>
              <a:t>customer_code</a:t>
            </a:r>
            <a:r>
              <a:rPr lang="en-US" sz="1600" b="0" i="0" dirty="0">
                <a:solidFill>
                  <a:srgbClr val="000000"/>
                </a:solidFill>
                <a:effectLst/>
                <a:latin typeface="Candara" panose="020E0502030303020204" pitchFamily="34" charset="0"/>
              </a:rPr>
              <a:t> column in the </a:t>
            </a:r>
            <a:r>
              <a:rPr lang="en-US" sz="1600" b="0" i="0" dirty="0" err="1">
                <a:solidFill>
                  <a:srgbClr val="000000"/>
                </a:solidFill>
                <a:effectLst/>
                <a:latin typeface="Candara" panose="020E0502030303020204" pitchFamily="34" charset="0"/>
              </a:rPr>
              <a:t>dim_customer</a:t>
            </a:r>
            <a:r>
              <a:rPr lang="en-US" sz="1600" b="0" i="0" dirty="0">
                <a:solidFill>
                  <a:srgbClr val="000000"/>
                </a:solidFill>
                <a:effectLst/>
                <a:latin typeface="Candara" panose="020E0502030303020204" pitchFamily="34" charset="0"/>
              </a:rPr>
              <a:t> table.</a:t>
            </a:r>
            <a:br>
              <a:rPr lang="en-US" sz="1600" dirty="0">
                <a:latin typeface="Candara" panose="020E0502030303020204" pitchFamily="34" charset="0"/>
              </a:rPr>
            </a:br>
            <a:br>
              <a:rPr lang="en-US" sz="1600" dirty="0">
                <a:latin typeface="Candara" panose="020E0502030303020204" pitchFamily="34" charset="0"/>
              </a:rPr>
            </a:br>
            <a:endParaRPr lang="en-US" sz="1600" dirty="0">
              <a:latin typeface="Candara" panose="020E0502030303020204" pitchFamily="34" charset="0"/>
            </a:endParaRPr>
          </a:p>
        </p:txBody>
      </p:sp>
    </p:spTree>
    <p:extLst>
      <p:ext uri="{BB962C8B-B14F-4D97-AF65-F5344CB8AC3E}">
        <p14:creationId xmlns:p14="http://schemas.microsoft.com/office/powerpoint/2010/main" val="3446531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A81168-13B3-588C-D8E1-74280D705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069" y="1074240"/>
            <a:ext cx="4547882" cy="5368567"/>
          </a:xfrm>
          <a:prstGeom prst="rect">
            <a:avLst/>
          </a:prstGeom>
        </p:spPr>
      </p:pic>
      <p:sp>
        <p:nvSpPr>
          <p:cNvPr id="7" name="TextBox 6">
            <a:extLst>
              <a:ext uri="{FF2B5EF4-FFF2-40B4-BE49-F238E27FC236}">
                <a16:creationId xmlns:a16="http://schemas.microsoft.com/office/drawing/2014/main" id="{FC453F79-2B32-7C3E-AFF8-DE1B61C0810C}"/>
              </a:ext>
            </a:extLst>
          </p:cNvPr>
          <p:cNvSpPr txBox="1"/>
          <p:nvPr/>
        </p:nvSpPr>
        <p:spPr>
          <a:xfrm>
            <a:off x="289111" y="0"/>
            <a:ext cx="9276229" cy="923330"/>
          </a:xfrm>
          <a:prstGeom prst="rect">
            <a:avLst/>
          </a:prstGeom>
          <a:noFill/>
        </p:spPr>
        <p:txBody>
          <a:bodyPr wrap="square">
            <a:spAutoFit/>
          </a:bodyPr>
          <a:lstStyle/>
          <a:p>
            <a:r>
              <a:rPr lang="en-US" b="1" i="0" dirty="0">
                <a:effectLst/>
                <a:latin typeface="Candara" panose="020E0502030303020204" pitchFamily="34" charset="0"/>
              </a:rPr>
              <a:t>DAX (Data Analysis Expressions) </a:t>
            </a:r>
            <a:r>
              <a:rPr lang="en-US" b="0" i="0" dirty="0">
                <a:effectLst/>
                <a:latin typeface="Candara" panose="020E0502030303020204" pitchFamily="34" charset="0"/>
              </a:rPr>
              <a:t>is a formula language used for data modeling and analysis in Microsoft Power BI and Excel Power Pivot, enabling calculations, aggregation, and manipulation of data within tables and visualizations.</a:t>
            </a:r>
            <a:endParaRPr lang="en-US" dirty="0">
              <a:latin typeface="Candara" panose="020E0502030303020204" pitchFamily="34" charset="0"/>
            </a:endParaRPr>
          </a:p>
        </p:txBody>
      </p:sp>
      <p:sp>
        <p:nvSpPr>
          <p:cNvPr id="9" name="TextBox 8">
            <a:extLst>
              <a:ext uri="{FF2B5EF4-FFF2-40B4-BE49-F238E27FC236}">
                <a16:creationId xmlns:a16="http://schemas.microsoft.com/office/drawing/2014/main" id="{14A388F6-3D77-D007-ACA2-F52AE466BD2B}"/>
              </a:ext>
            </a:extLst>
          </p:cNvPr>
          <p:cNvSpPr txBox="1"/>
          <p:nvPr/>
        </p:nvSpPr>
        <p:spPr>
          <a:xfrm>
            <a:off x="289111" y="923330"/>
            <a:ext cx="6461313" cy="5262979"/>
          </a:xfrm>
          <a:prstGeom prst="rect">
            <a:avLst/>
          </a:prstGeom>
          <a:noFill/>
        </p:spPr>
        <p:txBody>
          <a:bodyPr wrap="square">
            <a:spAutoFit/>
          </a:bodyPr>
          <a:lstStyle/>
          <a:p>
            <a:pPr marL="285750" indent="-285750" algn="l">
              <a:buFont typeface="Wingdings" panose="05000000000000000000" pitchFamily="2" charset="2"/>
              <a:buChar char="q"/>
            </a:pPr>
            <a:r>
              <a:rPr lang="en-US" sz="1600" b="0" i="0" dirty="0">
                <a:solidFill>
                  <a:srgbClr val="000000"/>
                </a:solidFill>
                <a:effectLst/>
                <a:latin typeface="Candara" panose="020E0502030303020204" pitchFamily="34" charset="0"/>
              </a:rPr>
              <a:t>We have created several DAX measures for analytics:-</a:t>
            </a:r>
          </a:p>
          <a:p>
            <a:pPr algn="l"/>
            <a:endParaRPr lang="en-US" sz="1600" b="0" i="0" dirty="0">
              <a:solidFill>
                <a:srgbClr val="000000"/>
              </a:solidFill>
              <a:effectLst/>
              <a:latin typeface="Candara" panose="020E0502030303020204" pitchFamily="34" charset="0"/>
            </a:endParaRPr>
          </a:p>
          <a:p>
            <a:pPr marL="285750" indent="-285750" algn="l">
              <a:buFont typeface="Wingdings" panose="05000000000000000000" pitchFamily="2" charset="2"/>
              <a:buChar char="§"/>
            </a:pPr>
            <a:r>
              <a:rPr lang="en-US" sz="1600" b="1" i="0" dirty="0">
                <a:solidFill>
                  <a:srgbClr val="000000"/>
                </a:solidFill>
                <a:effectLst/>
                <a:latin typeface="Candara" panose="020E0502030303020204" pitchFamily="34" charset="0"/>
              </a:rPr>
              <a:t>2019, 2020, 2021</a:t>
            </a:r>
            <a:r>
              <a:rPr lang="en-US" sz="1600" b="0" i="0" dirty="0">
                <a:solidFill>
                  <a:srgbClr val="000000"/>
                </a:solidFill>
                <a:effectLst/>
                <a:latin typeface="Candara" panose="020E0502030303020204" pitchFamily="34" charset="0"/>
              </a:rPr>
              <a:t>:- These measures calculate the net sales for each year by filtering the </a:t>
            </a:r>
            <a:r>
              <a:rPr lang="en-US" sz="1600" b="0" i="0" dirty="0" err="1">
                <a:solidFill>
                  <a:srgbClr val="000000"/>
                </a:solidFill>
                <a:effectLst/>
                <a:latin typeface="Candara" panose="020E0502030303020204" pitchFamily="34" charset="0"/>
              </a:rPr>
              <a:t>fact_sales_monthly_with_cost</a:t>
            </a:r>
            <a:r>
              <a:rPr lang="en-US" sz="1600" b="0" i="0" dirty="0">
                <a:solidFill>
                  <a:srgbClr val="000000"/>
                </a:solidFill>
                <a:effectLst/>
                <a:latin typeface="Candara" panose="020E0502030303020204" pitchFamily="34" charset="0"/>
              </a:rPr>
              <a:t> table by the </a:t>
            </a:r>
            <a:r>
              <a:rPr lang="en-US" sz="1600" b="0" i="0" dirty="0" err="1">
                <a:solidFill>
                  <a:srgbClr val="000000"/>
                </a:solidFill>
                <a:effectLst/>
                <a:latin typeface="Candara" panose="020E0502030303020204" pitchFamily="34" charset="0"/>
              </a:rPr>
              <a:t>dim_date</a:t>
            </a:r>
            <a:r>
              <a:rPr lang="en-US" sz="1600" b="0" i="0" dirty="0">
                <a:solidFill>
                  <a:srgbClr val="000000"/>
                </a:solidFill>
                <a:effectLst/>
                <a:latin typeface="Candara" panose="020E0502030303020204" pitchFamily="34" charset="0"/>
              </a:rPr>
              <a:t>[</a:t>
            </a:r>
            <a:r>
              <a:rPr lang="en-US" sz="1600" b="0" i="0" dirty="0" err="1">
                <a:solidFill>
                  <a:srgbClr val="000000"/>
                </a:solidFill>
                <a:effectLst/>
                <a:latin typeface="Candara" panose="020E0502030303020204" pitchFamily="34" charset="0"/>
              </a:rPr>
              <a:t>Fy</a:t>
            </a:r>
            <a:r>
              <a:rPr lang="en-US" sz="1600" b="0" i="0" dirty="0">
                <a:solidFill>
                  <a:srgbClr val="000000"/>
                </a:solidFill>
                <a:effectLst/>
                <a:latin typeface="Candara" panose="020E0502030303020204" pitchFamily="34" charset="0"/>
              </a:rPr>
              <a:t>] field.</a:t>
            </a:r>
          </a:p>
          <a:p>
            <a:pPr marL="285750" indent="-285750" algn="l">
              <a:buFont typeface="Wingdings" panose="05000000000000000000" pitchFamily="2" charset="2"/>
              <a:buChar char="§"/>
            </a:pPr>
            <a:r>
              <a:rPr lang="en-US" sz="1600" b="1" i="0" dirty="0">
                <a:solidFill>
                  <a:srgbClr val="000000"/>
                </a:solidFill>
                <a:effectLst/>
                <a:latin typeface="Candara" panose="020E0502030303020204" pitchFamily="34" charset="0"/>
              </a:rPr>
              <a:t>2021 - Target, 2021 vs 2020, 21 vs 20 </a:t>
            </a:r>
            <a:r>
              <a:rPr lang="en-US" sz="1600" b="0" i="0" dirty="0">
                <a:solidFill>
                  <a:srgbClr val="000000"/>
                </a:solidFill>
                <a:effectLst/>
                <a:latin typeface="Candara" panose="020E0502030303020204" pitchFamily="34" charset="0"/>
              </a:rPr>
              <a:t>:- These measures compare the sales for 2021 to a target, the sales for 2021 to the sales for 2020, and the sales for the current month to the sales for the previous month.</a:t>
            </a:r>
          </a:p>
          <a:p>
            <a:pPr marL="285750" indent="-285750" algn="l">
              <a:buFont typeface="Wingdings" panose="05000000000000000000" pitchFamily="2" charset="2"/>
              <a:buChar char="§"/>
            </a:pPr>
            <a:r>
              <a:rPr lang="en-US" sz="1600" b="1" i="0" dirty="0">
                <a:solidFill>
                  <a:srgbClr val="000000"/>
                </a:solidFill>
                <a:effectLst/>
                <a:latin typeface="Candara" panose="020E0502030303020204" pitchFamily="34" charset="0"/>
              </a:rPr>
              <a:t>Gross Margin, Gross Margin % :- </a:t>
            </a:r>
            <a:r>
              <a:rPr lang="en-US" sz="1600" b="0" i="0" dirty="0">
                <a:solidFill>
                  <a:srgbClr val="000000"/>
                </a:solidFill>
                <a:effectLst/>
                <a:latin typeface="Candara" panose="020E0502030303020204" pitchFamily="34" charset="0"/>
              </a:rPr>
              <a:t>These measures calculate the gross margin and gross margin percentage by subtracting the sum of the cost of goods sold (COGS) from the net sales and then dividing by the net sales.</a:t>
            </a:r>
          </a:p>
          <a:p>
            <a:pPr marL="285750" indent="-285750" algn="l">
              <a:buFont typeface="Wingdings" panose="05000000000000000000" pitchFamily="2" charset="2"/>
              <a:buChar char="§"/>
            </a:pPr>
            <a:r>
              <a:rPr lang="en-US" sz="1600" b="1" i="0" dirty="0">
                <a:solidFill>
                  <a:srgbClr val="000000"/>
                </a:solidFill>
                <a:effectLst/>
                <a:latin typeface="Candara" panose="020E0502030303020204" pitchFamily="34" charset="0"/>
              </a:rPr>
              <a:t>Net Sales:- </a:t>
            </a:r>
            <a:r>
              <a:rPr lang="en-US" sz="1600" b="0" i="0" dirty="0">
                <a:solidFill>
                  <a:srgbClr val="000000"/>
                </a:solidFill>
                <a:effectLst/>
                <a:latin typeface="Candara" panose="020E0502030303020204" pitchFamily="34" charset="0"/>
              </a:rPr>
              <a:t>This measure calculates the total net sales by summing the </a:t>
            </a:r>
            <a:r>
              <a:rPr lang="en-US" sz="1600" b="0" i="0" dirty="0" err="1">
                <a:solidFill>
                  <a:srgbClr val="000000"/>
                </a:solidFill>
                <a:effectLst/>
                <a:latin typeface="Candara" panose="020E0502030303020204" pitchFamily="34" charset="0"/>
              </a:rPr>
              <a:t>net_sales_amount</a:t>
            </a:r>
            <a:r>
              <a:rPr lang="en-US" sz="1600" b="0" i="0" dirty="0">
                <a:solidFill>
                  <a:srgbClr val="000000"/>
                </a:solidFill>
                <a:effectLst/>
                <a:latin typeface="Candara" panose="020E0502030303020204" pitchFamily="34" charset="0"/>
              </a:rPr>
              <a:t> field </a:t>
            </a:r>
            <a:r>
              <a:rPr lang="en-US" sz="1600" dirty="0">
                <a:solidFill>
                  <a:srgbClr val="000000"/>
                </a:solidFill>
                <a:latin typeface="Candara" panose="020E0502030303020204" pitchFamily="34" charset="0"/>
              </a:rPr>
              <a:t>in </a:t>
            </a:r>
            <a:r>
              <a:rPr lang="en-US" sz="1600" b="0" i="0" dirty="0">
                <a:solidFill>
                  <a:srgbClr val="000000"/>
                </a:solidFill>
                <a:effectLst/>
                <a:latin typeface="Candara" panose="020E0502030303020204" pitchFamily="34" charset="0"/>
              </a:rPr>
              <a:t>the</a:t>
            </a:r>
            <a:r>
              <a:rPr lang="en-US" sz="1600" dirty="0">
                <a:solidFill>
                  <a:srgbClr val="000000"/>
                </a:solidFill>
                <a:latin typeface="Candara" panose="020E0502030303020204" pitchFamily="34" charset="0"/>
              </a:rPr>
              <a:t> </a:t>
            </a:r>
            <a:r>
              <a:rPr lang="en-US" sz="1600" b="0" i="0" dirty="0">
                <a:solidFill>
                  <a:srgbClr val="000000"/>
                </a:solidFill>
                <a:effectLst/>
                <a:latin typeface="Candara" panose="020E0502030303020204" pitchFamily="34" charset="0"/>
              </a:rPr>
              <a:t>table.</a:t>
            </a:r>
          </a:p>
          <a:p>
            <a:pPr marL="285750" indent="-285750" algn="l">
              <a:buFont typeface="Wingdings" panose="05000000000000000000" pitchFamily="2" charset="2"/>
              <a:buChar char="§"/>
            </a:pPr>
            <a:r>
              <a:rPr lang="en-US" sz="1600" b="1" i="0" dirty="0">
                <a:solidFill>
                  <a:srgbClr val="000000"/>
                </a:solidFill>
                <a:effectLst/>
                <a:latin typeface="Candara" panose="020E0502030303020204" pitchFamily="34" charset="0"/>
              </a:rPr>
              <a:t>Target 2021, Target 2021%:- </a:t>
            </a:r>
            <a:r>
              <a:rPr lang="en-US" sz="1600" b="0" i="0" dirty="0">
                <a:solidFill>
                  <a:srgbClr val="000000"/>
                </a:solidFill>
                <a:effectLst/>
                <a:latin typeface="Candara" panose="020E0502030303020204" pitchFamily="34" charset="0"/>
              </a:rPr>
              <a:t>These measures calculate the target sales for 2021 and the target sales percentage for 2021 by summing the </a:t>
            </a:r>
            <a:r>
              <a:rPr lang="en-US" sz="1600" b="0" i="0" dirty="0" err="1">
                <a:solidFill>
                  <a:srgbClr val="000000"/>
                </a:solidFill>
                <a:effectLst/>
                <a:latin typeface="Candara" panose="020E0502030303020204" pitchFamily="34" charset="0"/>
              </a:rPr>
              <a:t>ns_target</a:t>
            </a:r>
            <a:r>
              <a:rPr lang="en-US" sz="1600" b="0" i="0" dirty="0">
                <a:solidFill>
                  <a:srgbClr val="000000"/>
                </a:solidFill>
                <a:effectLst/>
                <a:latin typeface="Candara" panose="020E0502030303020204" pitchFamily="34" charset="0"/>
              </a:rPr>
              <a:t> field in the ns_targets_2021 table</a:t>
            </a:r>
            <a:br>
              <a:rPr lang="en-US" sz="1600" b="0" i="0" dirty="0">
                <a:solidFill>
                  <a:srgbClr val="000000"/>
                </a:solidFill>
                <a:effectLst/>
                <a:latin typeface="Candara" panose="020E0502030303020204" pitchFamily="34" charset="0"/>
              </a:rPr>
            </a:br>
            <a:endParaRPr lang="en-US" sz="1600" b="0" i="0" dirty="0">
              <a:solidFill>
                <a:srgbClr val="000000"/>
              </a:solidFill>
              <a:effectLst/>
              <a:latin typeface="Candara" panose="020E0502030303020204" pitchFamily="34" charset="0"/>
            </a:endParaRPr>
          </a:p>
          <a:p>
            <a:pPr marL="285750" indent="-285750" algn="l">
              <a:buFont typeface="Wingdings" panose="05000000000000000000" pitchFamily="2" charset="2"/>
              <a:buChar char="v"/>
            </a:pPr>
            <a:r>
              <a:rPr lang="en-US" sz="1600" b="1" i="0" dirty="0">
                <a:solidFill>
                  <a:srgbClr val="000000"/>
                </a:solidFill>
                <a:effectLst/>
                <a:latin typeface="Candara" panose="020E0502030303020204" pitchFamily="34" charset="0"/>
              </a:rPr>
              <a:t>It is important to note that these are just a few of the measures that you can create with DAX. DAX is a powerful language that can be used to create a wide variety of measures for data analysis</a:t>
            </a:r>
            <a:r>
              <a:rPr lang="en-US" sz="1600" b="0" i="0" dirty="0">
                <a:solidFill>
                  <a:srgbClr val="000000"/>
                </a:solidFill>
                <a:effectLst/>
                <a:latin typeface="Candara" panose="020E0502030303020204" pitchFamily="34" charset="0"/>
              </a:rPr>
              <a:t>.</a:t>
            </a:r>
          </a:p>
        </p:txBody>
      </p:sp>
    </p:spTree>
    <p:extLst>
      <p:ext uri="{BB962C8B-B14F-4D97-AF65-F5344CB8AC3E}">
        <p14:creationId xmlns:p14="http://schemas.microsoft.com/office/powerpoint/2010/main" val="3633822236"/>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1083</TotalTime>
  <Words>3635</Words>
  <Application>Microsoft Office PowerPoint</Application>
  <PresentationFormat>Widescreen</PresentationFormat>
  <Paragraphs>207</Paragraphs>
  <Slides>27</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Algerian</vt:lpstr>
      <vt:lpstr>Arial</vt:lpstr>
      <vt:lpstr>Calibri</vt:lpstr>
      <vt:lpstr>Candara</vt:lpstr>
      <vt:lpstr>Courier New</vt:lpstr>
      <vt:lpstr>Footlight MT Light</vt:lpstr>
      <vt:lpstr>Google Sans</vt:lpstr>
      <vt:lpstr>Söhne</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Gagandeep Kaur</dc:creator>
  <cp:lastModifiedBy>Gagandeep Kaur</cp:lastModifiedBy>
  <cp:revision>10</cp:revision>
  <dcterms:created xsi:type="dcterms:W3CDTF">2024-02-11T02:39:10Z</dcterms:created>
  <dcterms:modified xsi:type="dcterms:W3CDTF">2024-02-14T14:27:48Z</dcterms:modified>
</cp:coreProperties>
</file>