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Roboto Slab"/>
      <p:regular r:id="rId27"/>
      <p:bold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yLk7nNaDck0P/e29l4nQ85M/9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SourceSansPr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f3ecb70d0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7f3ecb70d0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f3ecb70d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f3ecb70d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3ecb70d0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7f3ecb70d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f3ecb70d0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7f3ecb70d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1bacb215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81bacb215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f3ecb70d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7f3ecb70d0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f3ecb70d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7f3ecb70d0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f3ecb70d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7f3ecb70d0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f46af5d31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7f46af5d31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f46af5d31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7f46af5d31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f46af5d31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f46af5d31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f46af5d31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7f46af5d31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f3ecb70d0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7f3ecb70d0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f3ecb70d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7f3ecb70d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f46af5d3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7f46af5d3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f3ecb70d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7f3ecb70d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3ecb70d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7f3ecb70d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f46af5d3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7f46af5d3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3ecb70d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f3ecb70d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f3ecb70d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f3ecb70d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ctrTitle"/>
          </p:nvPr>
        </p:nvSpPr>
        <p:spPr>
          <a:xfrm>
            <a:off x="1700185" y="1360350"/>
            <a:ext cx="5807400" cy="15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91EA"/>
              </a:buClr>
              <a:buSzPts val="6000"/>
              <a:buNone/>
              <a:defRPr b="1" sz="6000">
                <a:solidFill>
                  <a:srgbClr val="0091EA"/>
                </a:solidFill>
              </a:defRPr>
            </a:lvl1pPr>
            <a:lvl2pPr lvl="1" algn="l">
              <a:lnSpc>
                <a:spcPct val="100000"/>
              </a:lnSpc>
              <a:spcBef>
                <a:spcPts val="0"/>
              </a:spcBef>
              <a:spcAft>
                <a:spcPts val="0"/>
              </a:spcAft>
              <a:buClr>
                <a:srgbClr val="0091EA"/>
              </a:buClr>
              <a:buSzPts val="6000"/>
              <a:buNone/>
              <a:defRPr b="1" sz="6000">
                <a:solidFill>
                  <a:srgbClr val="0091EA"/>
                </a:solidFill>
              </a:defRPr>
            </a:lvl2pPr>
            <a:lvl3pPr lvl="2" algn="l">
              <a:lnSpc>
                <a:spcPct val="100000"/>
              </a:lnSpc>
              <a:spcBef>
                <a:spcPts val="0"/>
              </a:spcBef>
              <a:spcAft>
                <a:spcPts val="0"/>
              </a:spcAft>
              <a:buClr>
                <a:srgbClr val="0091EA"/>
              </a:buClr>
              <a:buSzPts val="6000"/>
              <a:buNone/>
              <a:defRPr b="1" sz="6000">
                <a:solidFill>
                  <a:srgbClr val="0091EA"/>
                </a:solidFill>
              </a:defRPr>
            </a:lvl3pPr>
            <a:lvl4pPr lvl="3" algn="l">
              <a:lnSpc>
                <a:spcPct val="100000"/>
              </a:lnSpc>
              <a:spcBef>
                <a:spcPts val="0"/>
              </a:spcBef>
              <a:spcAft>
                <a:spcPts val="0"/>
              </a:spcAft>
              <a:buClr>
                <a:srgbClr val="0091EA"/>
              </a:buClr>
              <a:buSzPts val="6000"/>
              <a:buNone/>
              <a:defRPr b="1" sz="6000">
                <a:solidFill>
                  <a:srgbClr val="0091EA"/>
                </a:solidFill>
              </a:defRPr>
            </a:lvl4pPr>
            <a:lvl5pPr lvl="4" algn="l">
              <a:lnSpc>
                <a:spcPct val="100000"/>
              </a:lnSpc>
              <a:spcBef>
                <a:spcPts val="0"/>
              </a:spcBef>
              <a:spcAft>
                <a:spcPts val="0"/>
              </a:spcAft>
              <a:buClr>
                <a:srgbClr val="0091EA"/>
              </a:buClr>
              <a:buSzPts val="6000"/>
              <a:buNone/>
              <a:defRPr b="1" sz="6000">
                <a:solidFill>
                  <a:srgbClr val="0091EA"/>
                </a:solidFill>
              </a:defRPr>
            </a:lvl5pPr>
            <a:lvl6pPr lvl="5" algn="l">
              <a:lnSpc>
                <a:spcPct val="100000"/>
              </a:lnSpc>
              <a:spcBef>
                <a:spcPts val="0"/>
              </a:spcBef>
              <a:spcAft>
                <a:spcPts val="0"/>
              </a:spcAft>
              <a:buClr>
                <a:srgbClr val="0091EA"/>
              </a:buClr>
              <a:buSzPts val="6000"/>
              <a:buNone/>
              <a:defRPr b="1" sz="6000">
                <a:solidFill>
                  <a:srgbClr val="0091EA"/>
                </a:solidFill>
              </a:defRPr>
            </a:lvl6pPr>
            <a:lvl7pPr lvl="6" algn="l">
              <a:lnSpc>
                <a:spcPct val="100000"/>
              </a:lnSpc>
              <a:spcBef>
                <a:spcPts val="0"/>
              </a:spcBef>
              <a:spcAft>
                <a:spcPts val="0"/>
              </a:spcAft>
              <a:buClr>
                <a:srgbClr val="0091EA"/>
              </a:buClr>
              <a:buSzPts val="6000"/>
              <a:buNone/>
              <a:defRPr b="1" sz="6000">
                <a:solidFill>
                  <a:srgbClr val="0091EA"/>
                </a:solidFill>
              </a:defRPr>
            </a:lvl7pPr>
            <a:lvl8pPr lvl="7" algn="l">
              <a:lnSpc>
                <a:spcPct val="100000"/>
              </a:lnSpc>
              <a:spcBef>
                <a:spcPts val="0"/>
              </a:spcBef>
              <a:spcAft>
                <a:spcPts val="0"/>
              </a:spcAft>
              <a:buClr>
                <a:srgbClr val="0091EA"/>
              </a:buClr>
              <a:buSzPts val="6000"/>
              <a:buNone/>
              <a:defRPr b="1" sz="6000">
                <a:solidFill>
                  <a:srgbClr val="0091EA"/>
                </a:solidFill>
              </a:defRPr>
            </a:lvl8pPr>
            <a:lvl9pPr lvl="8" algn="l">
              <a:lnSpc>
                <a:spcPct val="100000"/>
              </a:lnSpc>
              <a:spcBef>
                <a:spcPts val="0"/>
              </a:spcBef>
              <a:spcAft>
                <a:spcPts val="0"/>
              </a:spcAft>
              <a:buClr>
                <a:srgbClr val="0091EA"/>
              </a:buClr>
              <a:buSzPts val="6000"/>
              <a:buNone/>
              <a:defRPr b="1" sz="6000">
                <a:solidFill>
                  <a:srgbClr val="0091EA"/>
                </a:solidFill>
              </a:defRPr>
            </a:lvl9pPr>
          </a:lstStyle>
          <a:p/>
        </p:txBody>
      </p:sp>
      <p:sp>
        <p:nvSpPr>
          <p:cNvPr id="11" name="Google Shape;11;p31"/>
          <p:cNvSpPr/>
          <p:nvPr/>
        </p:nvSpPr>
        <p:spPr>
          <a:xfrm>
            <a:off x="6897625" y="619995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a:off x="7454375" y="56388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1"/>
          <p:cNvSpPr/>
          <p:nvPr/>
        </p:nvSpPr>
        <p:spPr>
          <a:xfrm>
            <a:off x="8827727" y="4597554"/>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1"/>
          <p:cNvSpPr/>
          <p:nvPr/>
        </p:nvSpPr>
        <p:spPr>
          <a:xfrm>
            <a:off x="8677050" y="6577875"/>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1"/>
          <p:cNvSpPr/>
          <p:nvPr/>
        </p:nvSpPr>
        <p:spPr>
          <a:xfrm>
            <a:off x="2972225" y="633400"/>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1"/>
          <p:cNvSpPr/>
          <p:nvPr/>
        </p:nvSpPr>
        <p:spPr>
          <a:xfrm>
            <a:off x="579635" y="3373479"/>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1"/>
          <p:cNvSpPr/>
          <p:nvPr/>
        </p:nvSpPr>
        <p:spPr>
          <a:xfrm>
            <a:off x="311843" y="791518"/>
            <a:ext cx="126900" cy="126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1"/>
          <p:cNvSpPr/>
          <p:nvPr/>
        </p:nvSpPr>
        <p:spPr>
          <a:xfrm>
            <a:off x="626322" y="133987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1"/>
          <p:cNvSpPr/>
          <p:nvPr/>
        </p:nvSpPr>
        <p:spPr>
          <a:xfrm>
            <a:off x="8104500" y="4963100"/>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1"/>
          <p:cNvSpPr/>
          <p:nvPr/>
        </p:nvSpPr>
        <p:spPr>
          <a:xfrm>
            <a:off x="8803950" y="5654657"/>
            <a:ext cx="190200" cy="1905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a:off x="196310" y="1990890"/>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a:off x="1738050" y="271322"/>
            <a:ext cx="253800" cy="2538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1"/>
          <p:cNvSpPr/>
          <p:nvPr/>
        </p:nvSpPr>
        <p:spPr>
          <a:xfrm>
            <a:off x="771659" y="250448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1"/>
          <p:cNvSpPr/>
          <p:nvPr/>
        </p:nvSpPr>
        <p:spPr>
          <a:xfrm>
            <a:off x="4271584" y="474825"/>
            <a:ext cx="75900" cy="75900"/>
          </a:xfrm>
          <a:prstGeom prst="ellipse">
            <a:avLst/>
          </a:prstGeom>
          <a:solidFill>
            <a:srgbClr val="0091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p:nvPr/>
        </p:nvSpPr>
        <p:spPr>
          <a:xfrm>
            <a:off x="7729213" y="6127438"/>
            <a:ext cx="253800" cy="254100"/>
          </a:xfrm>
          <a:prstGeom prst="ellipse">
            <a:avLst/>
          </a:prstGeom>
          <a:noFill/>
          <a:ln cap="flat"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40"/>
          <p:cNvSpPr txBox="1"/>
          <p:nvPr>
            <p:ph idx="1" type="body"/>
          </p:nvPr>
        </p:nvSpPr>
        <p:spPr>
          <a:xfrm>
            <a:off x="457200" y="5407123"/>
            <a:ext cx="8229600" cy="4914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5" name="Google Shape;65;p40"/>
          <p:cNvSpPr txBox="1"/>
          <p:nvPr>
            <p:ph idx="12" type="sldNum"/>
          </p:nvPr>
        </p:nvSpPr>
        <p:spPr>
          <a:xfrm>
            <a:off x="-92" y="6333125"/>
            <a:ext cx="9144000" cy="525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32"/>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32"/>
          <p:cNvSpPr txBox="1"/>
          <p:nvPr>
            <p:ph idx="1" type="body"/>
          </p:nvPr>
        </p:nvSpPr>
        <p:spPr>
          <a:xfrm>
            <a:off x="786137" y="1600200"/>
            <a:ext cx="3675300" cy="49677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29" name="Google Shape;29;p32"/>
          <p:cNvSpPr txBox="1"/>
          <p:nvPr>
            <p:ph idx="2" type="body"/>
          </p:nvPr>
        </p:nvSpPr>
        <p:spPr>
          <a:xfrm>
            <a:off x="4682659" y="1600200"/>
            <a:ext cx="3675300" cy="4967700"/>
          </a:xfrm>
          <a:prstGeom prst="rect">
            <a:avLst/>
          </a:prstGeom>
          <a:noFill/>
          <a:ln>
            <a:noFill/>
          </a:ln>
        </p:spPr>
        <p:txBody>
          <a:bodyPr anchorCtr="0" anchor="t" bIns="91425" lIns="91425" spcFirstLastPara="1" rIns="91425" wrap="square" tIns="91425">
            <a:noAutofit/>
          </a:bodyPr>
          <a:lstStyle>
            <a:lvl1pPr indent="-393700" lvl="0" marL="457200" algn="l">
              <a:lnSpc>
                <a:spcPct val="100000"/>
              </a:lnSpc>
              <a:spcBef>
                <a:spcPts val="600"/>
              </a:spcBef>
              <a:spcAft>
                <a:spcPts val="0"/>
              </a:spcAft>
              <a:buSzPts val="2600"/>
              <a:buChar char="◎"/>
              <a:defRPr sz="2600"/>
            </a:lvl1pPr>
            <a:lvl2pPr indent="-393700" lvl="1" marL="914400" algn="l">
              <a:lnSpc>
                <a:spcPct val="100000"/>
              </a:lnSpc>
              <a:spcBef>
                <a:spcPts val="0"/>
              </a:spcBef>
              <a:spcAft>
                <a:spcPts val="0"/>
              </a:spcAft>
              <a:buSzPts val="2600"/>
              <a:buChar char="○"/>
              <a:defRPr sz="2600"/>
            </a:lvl2pPr>
            <a:lvl3pPr indent="-393700" lvl="2" marL="1371600" algn="l">
              <a:lnSpc>
                <a:spcPct val="100000"/>
              </a:lnSpc>
              <a:spcBef>
                <a:spcPts val="0"/>
              </a:spcBef>
              <a:spcAft>
                <a:spcPts val="0"/>
              </a:spcAft>
              <a:buSzPts val="2600"/>
              <a:buChar char="◉"/>
              <a:defRPr sz="2600"/>
            </a:lvl3pPr>
            <a:lvl4pPr indent="-393700" lvl="3" marL="1828800" algn="l">
              <a:lnSpc>
                <a:spcPct val="100000"/>
              </a:lnSpc>
              <a:spcBef>
                <a:spcPts val="0"/>
              </a:spcBef>
              <a:spcAft>
                <a:spcPts val="0"/>
              </a:spcAft>
              <a:buSzPts val="2600"/>
              <a:buChar char="●"/>
              <a:defRPr sz="2600"/>
            </a:lvl4pPr>
            <a:lvl5pPr indent="-393700" lvl="4" marL="2286000" algn="l">
              <a:lnSpc>
                <a:spcPct val="100000"/>
              </a:lnSpc>
              <a:spcBef>
                <a:spcPts val="0"/>
              </a:spcBef>
              <a:spcAft>
                <a:spcPts val="0"/>
              </a:spcAft>
              <a:buSzPts val="2600"/>
              <a:buChar char="○"/>
              <a:defRPr sz="2600"/>
            </a:lvl5pPr>
            <a:lvl6pPr indent="-393700" lvl="5" marL="2743200" algn="l">
              <a:lnSpc>
                <a:spcPct val="100000"/>
              </a:lnSpc>
              <a:spcBef>
                <a:spcPts val="0"/>
              </a:spcBef>
              <a:spcAft>
                <a:spcPts val="0"/>
              </a:spcAft>
              <a:buSzPts val="2600"/>
              <a:buChar char="■"/>
              <a:defRPr sz="2600"/>
            </a:lvl6pPr>
            <a:lvl7pPr indent="-393700" lvl="6" marL="3200400" algn="l">
              <a:lnSpc>
                <a:spcPct val="100000"/>
              </a:lnSpc>
              <a:spcBef>
                <a:spcPts val="0"/>
              </a:spcBef>
              <a:spcAft>
                <a:spcPts val="0"/>
              </a:spcAft>
              <a:buSzPts val="2600"/>
              <a:buChar char="●"/>
              <a:defRPr sz="2600"/>
            </a:lvl7pPr>
            <a:lvl8pPr indent="-393700" lvl="7" marL="3657600" algn="l">
              <a:lnSpc>
                <a:spcPct val="100000"/>
              </a:lnSpc>
              <a:spcBef>
                <a:spcPts val="0"/>
              </a:spcBef>
              <a:spcAft>
                <a:spcPts val="0"/>
              </a:spcAft>
              <a:buSzPts val="2600"/>
              <a:buChar char="○"/>
              <a:defRPr sz="2600"/>
            </a:lvl8pPr>
            <a:lvl9pPr indent="-393700" lvl="8" marL="4114800" algn="l">
              <a:lnSpc>
                <a:spcPct val="100000"/>
              </a:lnSpc>
              <a:spcBef>
                <a:spcPts val="0"/>
              </a:spcBef>
              <a:spcAft>
                <a:spcPts val="0"/>
              </a:spcAft>
              <a:buSzPts val="2600"/>
              <a:buChar char="■"/>
              <a:defRPr sz="2600"/>
            </a:lvl9pPr>
          </a:lstStyle>
          <a:p/>
        </p:txBody>
      </p:sp>
      <p:sp>
        <p:nvSpPr>
          <p:cNvPr id="30" name="Google Shape;30;p3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34"/>
          <p:cNvSpPr txBox="1"/>
          <p:nvPr>
            <p:ph type="ctrTitle"/>
          </p:nvPr>
        </p:nvSpPr>
        <p:spPr>
          <a:xfrm>
            <a:off x="1546025" y="2034925"/>
            <a:ext cx="5832600" cy="154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35" name="Google Shape;35;p34"/>
          <p:cNvSpPr txBox="1"/>
          <p:nvPr>
            <p:ph idx="1" type="subTitle"/>
          </p:nvPr>
        </p:nvSpPr>
        <p:spPr>
          <a:xfrm>
            <a:off x="1546025" y="3710548"/>
            <a:ext cx="5832600" cy="104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07D8B"/>
              </a:buClr>
              <a:buSzPts val="3000"/>
              <a:buNone/>
              <a:defRPr>
                <a:solidFill>
                  <a:srgbClr val="607D8B"/>
                </a:solidFill>
              </a:defRPr>
            </a:lvl1pPr>
            <a:lvl2pPr lvl="1" algn="l">
              <a:lnSpc>
                <a:spcPct val="100000"/>
              </a:lnSpc>
              <a:spcBef>
                <a:spcPts val="0"/>
              </a:spcBef>
              <a:spcAft>
                <a:spcPts val="0"/>
              </a:spcAft>
              <a:buClr>
                <a:srgbClr val="607D8B"/>
              </a:buClr>
              <a:buSzPts val="3000"/>
              <a:buNone/>
              <a:defRPr sz="3000">
                <a:solidFill>
                  <a:srgbClr val="607D8B"/>
                </a:solidFill>
              </a:defRPr>
            </a:lvl2pPr>
            <a:lvl3pPr lvl="2" algn="l">
              <a:lnSpc>
                <a:spcPct val="100000"/>
              </a:lnSpc>
              <a:spcBef>
                <a:spcPts val="0"/>
              </a:spcBef>
              <a:spcAft>
                <a:spcPts val="0"/>
              </a:spcAft>
              <a:buClr>
                <a:srgbClr val="607D8B"/>
              </a:buClr>
              <a:buSzPts val="3000"/>
              <a:buNone/>
              <a:defRPr sz="3000">
                <a:solidFill>
                  <a:srgbClr val="607D8B"/>
                </a:solidFill>
              </a:defRPr>
            </a:lvl3pPr>
            <a:lvl4pPr lvl="3" algn="l">
              <a:lnSpc>
                <a:spcPct val="100000"/>
              </a:lnSpc>
              <a:spcBef>
                <a:spcPts val="0"/>
              </a:spcBef>
              <a:spcAft>
                <a:spcPts val="0"/>
              </a:spcAft>
              <a:buClr>
                <a:srgbClr val="607D8B"/>
              </a:buClr>
              <a:buSzPts val="3000"/>
              <a:buNone/>
              <a:defRPr sz="3000">
                <a:solidFill>
                  <a:srgbClr val="607D8B"/>
                </a:solidFill>
              </a:defRPr>
            </a:lvl4pPr>
            <a:lvl5pPr lvl="4" algn="l">
              <a:lnSpc>
                <a:spcPct val="100000"/>
              </a:lnSpc>
              <a:spcBef>
                <a:spcPts val="0"/>
              </a:spcBef>
              <a:spcAft>
                <a:spcPts val="0"/>
              </a:spcAft>
              <a:buClr>
                <a:srgbClr val="607D8B"/>
              </a:buClr>
              <a:buSzPts val="3000"/>
              <a:buNone/>
              <a:defRPr sz="3000">
                <a:solidFill>
                  <a:srgbClr val="607D8B"/>
                </a:solidFill>
              </a:defRPr>
            </a:lvl5pPr>
            <a:lvl6pPr lvl="5" algn="l">
              <a:lnSpc>
                <a:spcPct val="100000"/>
              </a:lnSpc>
              <a:spcBef>
                <a:spcPts val="0"/>
              </a:spcBef>
              <a:spcAft>
                <a:spcPts val="0"/>
              </a:spcAft>
              <a:buClr>
                <a:srgbClr val="607D8B"/>
              </a:buClr>
              <a:buSzPts val="3000"/>
              <a:buNone/>
              <a:defRPr sz="3000">
                <a:solidFill>
                  <a:srgbClr val="607D8B"/>
                </a:solidFill>
              </a:defRPr>
            </a:lvl6pPr>
            <a:lvl7pPr lvl="6" algn="l">
              <a:lnSpc>
                <a:spcPct val="100000"/>
              </a:lnSpc>
              <a:spcBef>
                <a:spcPts val="0"/>
              </a:spcBef>
              <a:spcAft>
                <a:spcPts val="0"/>
              </a:spcAft>
              <a:buClr>
                <a:srgbClr val="607D8B"/>
              </a:buClr>
              <a:buSzPts val="3000"/>
              <a:buNone/>
              <a:defRPr sz="3000">
                <a:solidFill>
                  <a:srgbClr val="607D8B"/>
                </a:solidFill>
              </a:defRPr>
            </a:lvl7pPr>
            <a:lvl8pPr lvl="7" algn="l">
              <a:lnSpc>
                <a:spcPct val="100000"/>
              </a:lnSpc>
              <a:spcBef>
                <a:spcPts val="0"/>
              </a:spcBef>
              <a:spcAft>
                <a:spcPts val="0"/>
              </a:spcAft>
              <a:buClr>
                <a:srgbClr val="607D8B"/>
              </a:buClr>
              <a:buSzPts val="3000"/>
              <a:buNone/>
              <a:defRPr sz="3000">
                <a:solidFill>
                  <a:srgbClr val="607D8B"/>
                </a:solidFill>
              </a:defRPr>
            </a:lvl8pPr>
            <a:lvl9pPr lvl="8" algn="l">
              <a:lnSpc>
                <a:spcPct val="100000"/>
              </a:lnSpc>
              <a:spcBef>
                <a:spcPts val="0"/>
              </a:spcBef>
              <a:spcAft>
                <a:spcPts val="0"/>
              </a:spcAft>
              <a:buClr>
                <a:srgbClr val="607D8B"/>
              </a:buClr>
              <a:buSzPts val="3000"/>
              <a:buNone/>
              <a:defRPr sz="3000">
                <a:solidFill>
                  <a:srgbClr val="607D8B"/>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6" name="Shape 36"/>
        <p:cNvGrpSpPr/>
        <p:nvPr/>
      </p:nvGrpSpPr>
      <p:grpSpPr>
        <a:xfrm>
          <a:off x="0" y="0"/>
          <a:ext cx="0" cy="0"/>
          <a:chOff x="0" y="0"/>
          <a:chExt cx="0" cy="0"/>
        </a:xfrm>
      </p:grpSpPr>
      <p:pic>
        <p:nvPicPr>
          <p:cNvPr descr="connections-05.png" id="37" name="Google Shape;37;p35"/>
          <p:cNvPicPr preferRelativeResize="0"/>
          <p:nvPr/>
        </p:nvPicPr>
        <p:blipFill rotWithShape="1">
          <a:blip r:embed="rId2">
            <a:alphaModFix/>
          </a:blip>
          <a:srcRect b="0" l="0" r="0" t="0"/>
          <a:stretch/>
        </p:blipFill>
        <p:spPr>
          <a:xfrm flipH="1" rot="10800000">
            <a:off x="5945" y="0"/>
            <a:ext cx="9132109" cy="6858000"/>
          </a:xfrm>
          <a:prstGeom prst="rect">
            <a:avLst/>
          </a:prstGeom>
          <a:noFill/>
          <a:ln>
            <a:noFill/>
          </a:ln>
        </p:spPr>
      </p:pic>
      <p:sp>
        <p:nvSpPr>
          <p:cNvPr id="38" name="Google Shape;38;p35"/>
          <p:cNvSpPr txBox="1"/>
          <p:nvPr>
            <p:ph idx="1" type="body"/>
          </p:nvPr>
        </p:nvSpPr>
        <p:spPr>
          <a:xfrm>
            <a:off x="1215300" y="2501400"/>
            <a:ext cx="6713400" cy="10932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rgbClr val="263238"/>
              </a:buClr>
              <a:buSzPts val="3600"/>
              <a:buChar char="◎"/>
              <a:defRPr i="1" sz="3600"/>
            </a:lvl1pPr>
            <a:lvl2pPr indent="-457200" lvl="1" marL="914400" algn="ctr">
              <a:lnSpc>
                <a:spcPct val="100000"/>
              </a:lnSpc>
              <a:spcBef>
                <a:spcPts val="0"/>
              </a:spcBef>
              <a:spcAft>
                <a:spcPts val="0"/>
              </a:spcAft>
              <a:buClr>
                <a:srgbClr val="263238"/>
              </a:buClr>
              <a:buSzPts val="3600"/>
              <a:buChar char="○"/>
              <a:defRPr i="1" sz="3600"/>
            </a:lvl2pPr>
            <a:lvl3pPr indent="-457200" lvl="2" marL="1371600" algn="ctr">
              <a:lnSpc>
                <a:spcPct val="100000"/>
              </a:lnSpc>
              <a:spcBef>
                <a:spcPts val="0"/>
              </a:spcBef>
              <a:spcAft>
                <a:spcPts val="0"/>
              </a:spcAft>
              <a:buClr>
                <a:srgbClr val="263238"/>
              </a:buClr>
              <a:buSzPts val="3600"/>
              <a:buChar char="◉"/>
              <a:defRPr i="1" sz="3600"/>
            </a:lvl3pPr>
            <a:lvl4pPr indent="-457200" lvl="3" marL="1828800" algn="ctr">
              <a:lnSpc>
                <a:spcPct val="100000"/>
              </a:lnSpc>
              <a:spcBef>
                <a:spcPts val="0"/>
              </a:spcBef>
              <a:spcAft>
                <a:spcPts val="0"/>
              </a:spcAft>
              <a:buClr>
                <a:srgbClr val="263238"/>
              </a:buClr>
              <a:buSzPts val="3600"/>
              <a:buChar char="●"/>
              <a:defRPr i="1" sz="3600"/>
            </a:lvl4pPr>
            <a:lvl5pPr indent="-457200" lvl="4" marL="2286000" algn="ctr">
              <a:lnSpc>
                <a:spcPct val="100000"/>
              </a:lnSpc>
              <a:spcBef>
                <a:spcPts val="0"/>
              </a:spcBef>
              <a:spcAft>
                <a:spcPts val="0"/>
              </a:spcAft>
              <a:buClr>
                <a:srgbClr val="263238"/>
              </a:buClr>
              <a:buSzPts val="3600"/>
              <a:buChar char="○"/>
              <a:defRPr i="1" sz="3600"/>
            </a:lvl5pPr>
            <a:lvl6pPr indent="-457200" lvl="5" marL="2743200" algn="ctr">
              <a:lnSpc>
                <a:spcPct val="100000"/>
              </a:lnSpc>
              <a:spcBef>
                <a:spcPts val="0"/>
              </a:spcBef>
              <a:spcAft>
                <a:spcPts val="0"/>
              </a:spcAft>
              <a:buClr>
                <a:srgbClr val="263238"/>
              </a:buClr>
              <a:buSzPts val="3600"/>
              <a:buChar char="■"/>
              <a:defRPr i="1" sz="3600"/>
            </a:lvl6pPr>
            <a:lvl7pPr indent="-457200" lvl="6" marL="3200400" algn="ctr">
              <a:lnSpc>
                <a:spcPct val="100000"/>
              </a:lnSpc>
              <a:spcBef>
                <a:spcPts val="0"/>
              </a:spcBef>
              <a:spcAft>
                <a:spcPts val="0"/>
              </a:spcAft>
              <a:buClr>
                <a:srgbClr val="263238"/>
              </a:buClr>
              <a:buSzPts val="3600"/>
              <a:buChar char="●"/>
              <a:defRPr i="1" sz="3600"/>
            </a:lvl7pPr>
            <a:lvl8pPr indent="-457200" lvl="7" marL="3657600" algn="ctr">
              <a:lnSpc>
                <a:spcPct val="100000"/>
              </a:lnSpc>
              <a:spcBef>
                <a:spcPts val="0"/>
              </a:spcBef>
              <a:spcAft>
                <a:spcPts val="0"/>
              </a:spcAft>
              <a:buClr>
                <a:srgbClr val="263238"/>
              </a:buClr>
              <a:buSzPts val="3600"/>
              <a:buChar char="○"/>
              <a:defRPr i="1" sz="3600"/>
            </a:lvl8pPr>
            <a:lvl9pPr indent="-457200" lvl="8" marL="4114800" algn="ctr">
              <a:lnSpc>
                <a:spcPct val="100000"/>
              </a:lnSpc>
              <a:spcBef>
                <a:spcPts val="0"/>
              </a:spcBef>
              <a:spcAft>
                <a:spcPts val="0"/>
              </a:spcAft>
              <a:buClr>
                <a:srgbClr val="263238"/>
              </a:buClr>
              <a:buSzPts val="3600"/>
              <a:buChar char="■"/>
              <a:defRPr i="1" sz="3600"/>
            </a:lvl9pPr>
          </a:lstStyle>
          <a:p/>
        </p:txBody>
      </p:sp>
      <p:grpSp>
        <p:nvGrpSpPr>
          <p:cNvPr id="39" name="Google Shape;39;p35"/>
          <p:cNvGrpSpPr/>
          <p:nvPr/>
        </p:nvGrpSpPr>
        <p:grpSpPr>
          <a:xfrm>
            <a:off x="3593400" y="1074285"/>
            <a:ext cx="1957200" cy="1093200"/>
            <a:chOff x="3593400" y="1760085"/>
            <a:chExt cx="1957200" cy="1093200"/>
          </a:xfrm>
        </p:grpSpPr>
        <p:sp>
          <p:nvSpPr>
            <p:cNvPr id="40" name="Google Shape;40;p35"/>
            <p:cNvSpPr txBox="1"/>
            <p:nvPr/>
          </p:nvSpPr>
          <p:spPr>
            <a:xfrm>
              <a:off x="3593400" y="1872097"/>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rgbClr val="0091EA"/>
                  </a:solidFill>
                  <a:latin typeface="Source Sans Pro"/>
                  <a:ea typeface="Source Sans Pro"/>
                  <a:cs typeface="Source Sans Pro"/>
                  <a:sym typeface="Source Sans Pro"/>
                </a:rPr>
                <a:t>“</a:t>
              </a:r>
              <a:endParaRPr b="1" i="0" sz="6000" u="none" cap="none" strike="noStrike">
                <a:solidFill>
                  <a:srgbClr val="0091EA"/>
                </a:solidFill>
                <a:latin typeface="Source Sans Pro"/>
                <a:ea typeface="Source Sans Pro"/>
                <a:cs typeface="Source Sans Pro"/>
                <a:sym typeface="Source Sans Pro"/>
              </a:endParaRPr>
            </a:p>
          </p:txBody>
        </p:sp>
        <p:sp>
          <p:nvSpPr>
            <p:cNvPr id="41" name="Google Shape;41;p3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 name="Google Shape;43;p35"/>
          <p:cNvCxnSpPr>
            <a:endCxn id="41" idx="1"/>
          </p:cNvCxnSpPr>
          <p:nvPr/>
        </p:nvCxnSpPr>
        <p:spPr>
          <a:xfrm>
            <a:off x="3742095" y="871980"/>
            <a:ext cx="443400" cy="362400"/>
          </a:xfrm>
          <a:prstGeom prst="straightConnector1">
            <a:avLst/>
          </a:prstGeom>
          <a:noFill/>
          <a:ln cap="flat" cmpd="sng" w="9525">
            <a:solidFill>
              <a:srgbClr val="CFD8DC"/>
            </a:solidFill>
            <a:prstDash val="solid"/>
            <a:round/>
            <a:headEnd len="sm" w="sm" type="none"/>
            <a:tailEnd len="sm" w="sm" type="none"/>
          </a:ln>
        </p:spPr>
      </p:cxnSp>
      <p:cxnSp>
        <p:nvCxnSpPr>
          <p:cNvPr id="44" name="Google Shape;44;p35"/>
          <p:cNvCxnSpPr/>
          <p:nvPr/>
        </p:nvCxnSpPr>
        <p:spPr>
          <a:xfrm rot="10800000">
            <a:off x="4114800" y="269685"/>
            <a:ext cx="457200" cy="804600"/>
          </a:xfrm>
          <a:prstGeom prst="straightConnector1">
            <a:avLst/>
          </a:prstGeom>
          <a:noFill/>
          <a:ln cap="flat" cmpd="sng" w="9525">
            <a:solidFill>
              <a:srgbClr val="CFD8DC"/>
            </a:solidFill>
            <a:prstDash val="solid"/>
            <a:round/>
            <a:headEnd len="sm" w="sm" type="none"/>
            <a:tailEnd len="sm" w="sm" type="none"/>
          </a:ln>
        </p:spPr>
      </p:cxnSp>
      <p:cxnSp>
        <p:nvCxnSpPr>
          <p:cNvPr id="45" name="Google Shape;45;p35"/>
          <p:cNvCxnSpPr/>
          <p:nvPr/>
        </p:nvCxnSpPr>
        <p:spPr>
          <a:xfrm flipH="1" rot="10800000">
            <a:off x="4749075" y="753125"/>
            <a:ext cx="95100" cy="348900"/>
          </a:xfrm>
          <a:prstGeom prst="straightConnector1">
            <a:avLst/>
          </a:prstGeom>
          <a:noFill/>
          <a:ln cap="flat" cmpd="sng" w="9525">
            <a:solidFill>
              <a:srgbClr val="CFD8DC"/>
            </a:solidFill>
            <a:prstDash val="solid"/>
            <a:round/>
            <a:headEnd len="sm" w="sm" type="none"/>
            <a:tailEnd len="sm" w="sm" type="none"/>
          </a:ln>
        </p:spPr>
      </p:cxnSp>
      <p:sp>
        <p:nvSpPr>
          <p:cNvPr id="46" name="Google Shape;46;p35"/>
          <p:cNvSpPr txBox="1"/>
          <p:nvPr>
            <p:ph idx="12" type="sldNum"/>
          </p:nvPr>
        </p:nvSpPr>
        <p:spPr>
          <a:xfrm>
            <a:off x="-87" y="6333125"/>
            <a:ext cx="9144000" cy="525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sp>
        <p:nvSpPr>
          <p:cNvPr id="48" name="Google Shape;48;p36"/>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36"/>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0" name="Google Shape;50;p36"/>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1" name="Shape 51"/>
        <p:cNvGrpSpPr/>
        <p:nvPr/>
      </p:nvGrpSpPr>
      <p:grpSpPr>
        <a:xfrm>
          <a:off x="0" y="0"/>
          <a:ext cx="0" cy="0"/>
          <a:chOff x="0" y="0"/>
          <a:chExt cx="0" cy="0"/>
        </a:xfrm>
      </p:grpSpPr>
      <p:sp>
        <p:nvSpPr>
          <p:cNvPr id="52" name="Google Shape;52;p37"/>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37"/>
          <p:cNvSpPr txBox="1"/>
          <p:nvPr>
            <p:ph idx="1" type="body"/>
          </p:nvPr>
        </p:nvSpPr>
        <p:spPr>
          <a:xfrm>
            <a:off x="786150" y="1600200"/>
            <a:ext cx="2419800" cy="4967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4" name="Google Shape;54;p37"/>
          <p:cNvSpPr txBox="1"/>
          <p:nvPr>
            <p:ph idx="2" type="body"/>
          </p:nvPr>
        </p:nvSpPr>
        <p:spPr>
          <a:xfrm>
            <a:off x="3329992" y="1600200"/>
            <a:ext cx="2419800" cy="4967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5" name="Google Shape;55;p37"/>
          <p:cNvSpPr txBox="1"/>
          <p:nvPr>
            <p:ph idx="3" type="body"/>
          </p:nvPr>
        </p:nvSpPr>
        <p:spPr>
          <a:xfrm>
            <a:off x="5873834" y="1600200"/>
            <a:ext cx="2419800" cy="4967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6" name="Google Shape;56;p3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38"/>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3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mplete pattern">
  <p:cSld name="BLANK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39"/>
          <p:cNvSpPr/>
          <p:nvPr/>
        </p:nvSpPr>
        <p:spPr>
          <a:xfrm>
            <a:off x="-26550" y="-19800"/>
            <a:ext cx="9197100" cy="68976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786150" y="410826"/>
            <a:ext cx="7571700" cy="9369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1pPr>
            <a:lvl2pPr lvl="1"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2pPr>
            <a:lvl3pPr lvl="2"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3pPr>
            <a:lvl4pPr lvl="3"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4pPr>
            <a:lvl5pPr lvl="4"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5pPr>
            <a:lvl6pPr lvl="5"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6pPr>
            <a:lvl7pPr lvl="6"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7pPr>
            <a:lvl8pPr lvl="7"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8pPr>
            <a:lvl9pPr lvl="8" marR="0" rtl="0" algn="l">
              <a:lnSpc>
                <a:spcPct val="100000"/>
              </a:lnSpc>
              <a:spcBef>
                <a:spcPts val="0"/>
              </a:spcBef>
              <a:spcAft>
                <a:spcPts val="0"/>
              </a:spcAft>
              <a:buClr>
                <a:srgbClr val="0091EA"/>
              </a:buClr>
              <a:buSzPts val="2000"/>
              <a:buFont typeface="Roboto Slab"/>
              <a:buNone/>
              <a:defRPr b="0" i="0" sz="2000" u="none" cap="none" strike="noStrike">
                <a:solidFill>
                  <a:srgbClr val="0091EA"/>
                </a:solidFill>
                <a:latin typeface="Roboto Slab"/>
                <a:ea typeface="Roboto Slab"/>
                <a:cs typeface="Roboto Slab"/>
                <a:sym typeface="Roboto Slab"/>
              </a:defRPr>
            </a:lvl9pPr>
          </a:lstStyle>
          <a:p/>
        </p:txBody>
      </p:sp>
      <p:sp>
        <p:nvSpPr>
          <p:cNvPr id="7" name="Google Shape;7;p30"/>
          <p:cNvSpPr txBox="1"/>
          <p:nvPr>
            <p:ph idx="1" type="body"/>
          </p:nvPr>
        </p:nvSpPr>
        <p:spPr>
          <a:xfrm>
            <a:off x="786150" y="1682267"/>
            <a:ext cx="7571700" cy="47649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CFD8DC"/>
              </a:buClr>
              <a:buSzPts val="3000"/>
              <a:buFont typeface="Source Sans Pro"/>
              <a:buChar char="◎"/>
              <a:defRPr b="0" i="0" sz="3000" u="none" cap="none" strike="noStrike">
                <a:solidFill>
                  <a:srgbClr val="263238"/>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rgbClr val="CFD8DC"/>
              </a:buClr>
              <a:buSzPts val="2400"/>
              <a:buFont typeface="Source Sans Pro"/>
              <a:buChar char="◉"/>
              <a:defRPr b="0" i="0" sz="2400" u="none" cap="none" strike="noStrike">
                <a:solidFill>
                  <a:srgbClr val="263238"/>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rgbClr val="CFD8DC"/>
              </a:buClr>
              <a:buSzPts val="1800"/>
              <a:buFont typeface="Source Sans Pro"/>
              <a:buChar char="■"/>
              <a:defRPr b="0" i="0" sz="1800" u="none" cap="none" strike="noStrike">
                <a:solidFill>
                  <a:srgbClr val="263238"/>
                </a:solidFill>
                <a:latin typeface="Source Sans Pro"/>
                <a:ea typeface="Source Sans Pro"/>
                <a:cs typeface="Source Sans Pro"/>
                <a:sym typeface="Source Sans Pro"/>
              </a:defRPr>
            </a:lvl9pPr>
          </a:lstStyle>
          <a:p/>
        </p:txBody>
      </p:sp>
      <p:sp>
        <p:nvSpPr>
          <p:cNvPr id="8" name="Google Shape;8;p30"/>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rgbClr val="0091EA"/>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24.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
          <p:cNvSpPr txBox="1"/>
          <p:nvPr>
            <p:ph type="ctrTitle"/>
          </p:nvPr>
        </p:nvSpPr>
        <p:spPr>
          <a:xfrm>
            <a:off x="1255800" y="1425175"/>
            <a:ext cx="7242600" cy="8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4000"/>
              <a:t>Testing and Implementation</a:t>
            </a:r>
            <a:endParaRPr sz="4000"/>
          </a:p>
        </p:txBody>
      </p:sp>
      <p:sp>
        <p:nvSpPr>
          <p:cNvPr id="71" name="Google Shape;71;p1"/>
          <p:cNvSpPr txBox="1"/>
          <p:nvPr/>
        </p:nvSpPr>
        <p:spPr>
          <a:xfrm>
            <a:off x="4145850" y="2177975"/>
            <a:ext cx="8523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91EA"/>
                </a:solidFill>
                <a:latin typeface="Roboto Slab"/>
                <a:ea typeface="Roboto Slab"/>
                <a:cs typeface="Roboto Slab"/>
                <a:sym typeface="Roboto Slab"/>
              </a:rPr>
              <a:t>of </a:t>
            </a:r>
            <a:endParaRPr sz="2000"/>
          </a:p>
        </p:txBody>
      </p:sp>
      <p:sp>
        <p:nvSpPr>
          <p:cNvPr id="72" name="Google Shape;72;p1"/>
          <p:cNvSpPr txBox="1"/>
          <p:nvPr/>
        </p:nvSpPr>
        <p:spPr>
          <a:xfrm>
            <a:off x="645600" y="2880275"/>
            <a:ext cx="7852800" cy="17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3000">
                <a:solidFill>
                  <a:srgbClr val="0091EA"/>
                </a:solidFill>
                <a:latin typeface="Roboto Slab"/>
                <a:ea typeface="Roboto Slab"/>
                <a:cs typeface="Roboto Slab"/>
                <a:sym typeface="Roboto Slab"/>
              </a:rPr>
              <a:t>Sound Event Localization and Detection of Overlapping Sources Using Convolutional Recurrent Neural Networks</a:t>
            </a:r>
            <a:endParaRPr i="1" sz="3000"/>
          </a:p>
        </p:txBody>
      </p:sp>
      <p:sp>
        <p:nvSpPr>
          <p:cNvPr id="73" name="Google Shape;73;p1"/>
          <p:cNvSpPr txBox="1"/>
          <p:nvPr/>
        </p:nvSpPr>
        <p:spPr>
          <a:xfrm>
            <a:off x="397900" y="5911050"/>
            <a:ext cx="3070500" cy="7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91EA"/>
                </a:solidFill>
                <a:latin typeface="Roboto Slab"/>
                <a:ea typeface="Roboto Slab"/>
                <a:cs typeface="Roboto Slab"/>
                <a:sym typeface="Roboto Slab"/>
              </a:rPr>
              <a:t>Using Google Colab </a:t>
            </a:r>
            <a:endParaRPr sz="2000">
              <a:solidFill>
                <a:schemeClr val="dk1"/>
              </a:solidFill>
            </a:endParaRPr>
          </a:p>
        </p:txBody>
      </p:sp>
      <p:sp>
        <p:nvSpPr>
          <p:cNvPr id="74" name="Google Shape;74;p1"/>
          <p:cNvSpPr txBox="1"/>
          <p:nvPr/>
        </p:nvSpPr>
        <p:spPr>
          <a:xfrm>
            <a:off x="2413350" y="4661975"/>
            <a:ext cx="43173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0091EA"/>
                </a:solidFill>
                <a:latin typeface="Roboto Slab"/>
                <a:ea typeface="Roboto Slab"/>
                <a:cs typeface="Roboto Slab"/>
                <a:sym typeface="Roboto Slab"/>
              </a:rPr>
              <a:t>By   Giuliano Martinelli</a:t>
            </a:r>
            <a:r>
              <a:rPr b="1" lang="en" sz="2000">
                <a:solidFill>
                  <a:srgbClr val="0091EA"/>
                </a:solidFill>
                <a:latin typeface="Roboto Slab"/>
                <a:ea typeface="Roboto Slab"/>
                <a:cs typeface="Roboto Slab"/>
                <a:sym typeface="Roboto Slab"/>
              </a:rPr>
              <a:t>  1915652</a:t>
            </a:r>
            <a:endParaRPr b="1" sz="2000">
              <a:solidFill>
                <a:srgbClr val="0091EA"/>
              </a:solidFill>
              <a:latin typeface="Roboto Slab"/>
              <a:ea typeface="Roboto Slab"/>
              <a:cs typeface="Roboto Slab"/>
              <a:sym typeface="Roboto Slab"/>
            </a:endParaRPr>
          </a:p>
          <a:p>
            <a:pPr indent="0" lvl="0" marL="0" rtl="0" algn="ctr">
              <a:spcBef>
                <a:spcPts val="0"/>
              </a:spcBef>
              <a:spcAft>
                <a:spcPts val="0"/>
              </a:spcAft>
              <a:buNone/>
            </a:pPr>
            <a:r>
              <a:rPr b="1" lang="en" sz="2000">
                <a:solidFill>
                  <a:srgbClr val="0091EA"/>
                </a:solidFill>
                <a:latin typeface="Roboto Slab"/>
                <a:ea typeface="Roboto Slab"/>
                <a:cs typeface="Roboto Slab"/>
                <a:sym typeface="Roboto Slab"/>
              </a:rPr>
              <a:t>And Nicolò Palmiero 1918734</a:t>
            </a:r>
            <a:endParaRPr b="1" sz="2000">
              <a:solidFill>
                <a:srgbClr val="0091EA"/>
              </a:solidFill>
              <a:latin typeface="Roboto Slab"/>
              <a:ea typeface="Roboto Slab"/>
              <a:cs typeface="Roboto Slab"/>
              <a:sym typeface="Roboto Slab"/>
            </a:endParaRPr>
          </a:p>
        </p:txBody>
      </p:sp>
      <p:pic>
        <p:nvPicPr>
          <p:cNvPr id="75" name="Google Shape;75;p1"/>
          <p:cNvPicPr preferRelativeResize="0"/>
          <p:nvPr/>
        </p:nvPicPr>
        <p:blipFill>
          <a:blip r:embed="rId3">
            <a:alphaModFix/>
          </a:blip>
          <a:stretch>
            <a:fillRect/>
          </a:stretch>
        </p:blipFill>
        <p:spPr>
          <a:xfrm>
            <a:off x="3810900" y="5521863"/>
            <a:ext cx="2132400" cy="1199475"/>
          </a:xfrm>
          <a:prstGeom prst="rect">
            <a:avLst/>
          </a:prstGeom>
          <a:noFill/>
          <a:ln>
            <a:noFill/>
          </a:ln>
        </p:spPr>
      </p:pic>
      <p:pic>
        <p:nvPicPr>
          <p:cNvPr id="76" name="Google Shape;76;p1"/>
          <p:cNvPicPr preferRelativeResize="0"/>
          <p:nvPr/>
        </p:nvPicPr>
        <p:blipFill>
          <a:blip r:embed="rId4">
            <a:alphaModFix/>
          </a:blip>
          <a:stretch>
            <a:fillRect/>
          </a:stretch>
        </p:blipFill>
        <p:spPr>
          <a:xfrm>
            <a:off x="3010188" y="5770450"/>
            <a:ext cx="1211570" cy="70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g7f3ecb70d0_0_39"/>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58" name="Google Shape;158;g7f3ecb70d0_0_39"/>
          <p:cNvSpPr txBox="1"/>
          <p:nvPr/>
        </p:nvSpPr>
        <p:spPr>
          <a:xfrm>
            <a:off x="499650" y="321425"/>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Training</a:t>
            </a:r>
            <a:endParaRPr sz="4000">
              <a:solidFill>
                <a:schemeClr val="dk1"/>
              </a:solidFill>
            </a:endParaRPr>
          </a:p>
        </p:txBody>
      </p:sp>
      <p:sp>
        <p:nvSpPr>
          <p:cNvPr id="159" name="Google Shape;159;g7f3ecb70d0_0_39"/>
          <p:cNvSpPr txBox="1"/>
          <p:nvPr/>
        </p:nvSpPr>
        <p:spPr>
          <a:xfrm>
            <a:off x="69700" y="1363875"/>
            <a:ext cx="8883600" cy="3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We trained a consistent number of models, since we needed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one for each overlap of  each dataset.</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Each one was trained for an average time of 12 h</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Every training had a mean of 50 epochs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Used early stopping based on the average performances of DOA and SED measured by custom metrics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pic>
        <p:nvPicPr>
          <p:cNvPr id="160" name="Google Shape;160;g7f3ecb70d0_0_39"/>
          <p:cNvPicPr preferRelativeResize="0"/>
          <p:nvPr/>
        </p:nvPicPr>
        <p:blipFill>
          <a:blip r:embed="rId3">
            <a:alphaModFix/>
          </a:blip>
          <a:stretch>
            <a:fillRect/>
          </a:stretch>
        </p:blipFill>
        <p:spPr>
          <a:xfrm>
            <a:off x="0" y="4310850"/>
            <a:ext cx="9144001" cy="921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g7f3ecb70d0_0_45"/>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66" name="Google Shape;166;g7f3ecb70d0_0_45"/>
          <p:cNvSpPr txBox="1"/>
          <p:nvPr/>
        </p:nvSpPr>
        <p:spPr>
          <a:xfrm>
            <a:off x="499650" y="380550"/>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Evaluation Metrics: SED</a:t>
            </a:r>
            <a:endParaRPr sz="4000">
              <a:solidFill>
                <a:schemeClr val="dk1"/>
              </a:solidFill>
            </a:endParaRPr>
          </a:p>
        </p:txBody>
      </p:sp>
      <p:sp>
        <p:nvSpPr>
          <p:cNvPr id="167" name="Google Shape;167;g7f3ecb70d0_0_45"/>
          <p:cNvSpPr txBox="1"/>
          <p:nvPr/>
        </p:nvSpPr>
        <p:spPr>
          <a:xfrm>
            <a:off x="95400" y="1332750"/>
            <a:ext cx="8953200" cy="50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Slab"/>
                <a:ea typeface="Roboto Slab"/>
                <a:cs typeface="Roboto Slab"/>
                <a:sym typeface="Roboto Slab"/>
              </a:rPr>
              <a:t>The paper used two main metrics for Sound Classification:</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b="1" lang="en" sz="1800">
                <a:latin typeface="Roboto Slab"/>
                <a:ea typeface="Roboto Slab"/>
                <a:cs typeface="Roboto Slab"/>
                <a:sym typeface="Roboto Slab"/>
              </a:rPr>
              <a:t>F-Score</a:t>
            </a:r>
            <a:r>
              <a:rPr lang="en" sz="1800">
                <a:latin typeface="Roboto Slab"/>
                <a:ea typeface="Roboto Slab"/>
                <a:cs typeface="Roboto Slab"/>
                <a:sym typeface="Roboto Slab"/>
              </a:rPr>
              <a:t> is a measure of the framewise SED performances and is defined as: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Another metric, that quantifies SED classification error, is </a:t>
            </a:r>
            <a:r>
              <a:rPr b="1" lang="en" sz="1800">
                <a:latin typeface="Roboto Slab"/>
                <a:ea typeface="Roboto Slab"/>
                <a:cs typeface="Roboto Slab"/>
                <a:sym typeface="Roboto Slab"/>
              </a:rPr>
              <a:t>SED Error</a:t>
            </a:r>
            <a:r>
              <a:rPr lang="en" sz="1800">
                <a:latin typeface="Roboto Slab"/>
                <a:ea typeface="Roboto Slab"/>
                <a:cs typeface="Roboto Slab"/>
                <a:sym typeface="Roboto Slab"/>
              </a:rPr>
              <a:t> and is defined as:</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t/>
            </a:r>
            <a:endParaRPr sz="1800">
              <a:latin typeface="Roboto Slab"/>
              <a:ea typeface="Roboto Slab"/>
              <a:cs typeface="Roboto Slab"/>
              <a:sym typeface="Roboto Slab"/>
            </a:endParaRPr>
          </a:p>
          <a:p>
            <a:pPr indent="0" lvl="0" marL="0" rtl="0" algn="l">
              <a:spcBef>
                <a:spcPts val="0"/>
              </a:spcBef>
              <a:spcAft>
                <a:spcPts val="0"/>
              </a:spcAft>
              <a:buNone/>
            </a:pPr>
            <a:r>
              <a:rPr lang="en" sz="1800">
                <a:latin typeface="Roboto Slab"/>
                <a:ea typeface="Roboto Slab"/>
                <a:cs typeface="Roboto Slab"/>
                <a:sym typeface="Roboto Slab"/>
              </a:rPr>
              <a:t>Where S(k), D(k), I(k) are the number of substitutions, deletions, insertions in a given frame k.</a:t>
            </a:r>
            <a:endParaRPr sz="18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pic>
        <p:nvPicPr>
          <p:cNvPr id="168" name="Google Shape;168;g7f3ecb70d0_0_45"/>
          <p:cNvPicPr preferRelativeResize="0"/>
          <p:nvPr/>
        </p:nvPicPr>
        <p:blipFill>
          <a:blip r:embed="rId3">
            <a:alphaModFix/>
          </a:blip>
          <a:stretch>
            <a:fillRect/>
          </a:stretch>
        </p:blipFill>
        <p:spPr>
          <a:xfrm>
            <a:off x="1229551" y="2349175"/>
            <a:ext cx="6684899" cy="1101037"/>
          </a:xfrm>
          <a:prstGeom prst="rect">
            <a:avLst/>
          </a:prstGeom>
          <a:noFill/>
          <a:ln>
            <a:noFill/>
          </a:ln>
        </p:spPr>
      </p:pic>
      <p:pic>
        <p:nvPicPr>
          <p:cNvPr id="169" name="Google Shape;169;g7f3ecb70d0_0_45"/>
          <p:cNvPicPr preferRelativeResize="0"/>
          <p:nvPr/>
        </p:nvPicPr>
        <p:blipFill>
          <a:blip r:embed="rId4">
            <a:alphaModFix/>
          </a:blip>
          <a:stretch>
            <a:fillRect/>
          </a:stretch>
        </p:blipFill>
        <p:spPr>
          <a:xfrm>
            <a:off x="1693448" y="4201775"/>
            <a:ext cx="5757094" cy="110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7f3ecb70d0_0_5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75" name="Google Shape;175;g7f3ecb70d0_0_51"/>
          <p:cNvSpPr txBox="1"/>
          <p:nvPr/>
        </p:nvSpPr>
        <p:spPr>
          <a:xfrm>
            <a:off x="-416725" y="380550"/>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Evaluation Metrics: DOA</a:t>
            </a:r>
            <a:endParaRPr sz="4000">
              <a:solidFill>
                <a:schemeClr val="dk1"/>
              </a:solidFill>
            </a:endParaRPr>
          </a:p>
        </p:txBody>
      </p:sp>
      <p:sp>
        <p:nvSpPr>
          <p:cNvPr id="176" name="Google Shape;176;g7f3ecb70d0_0_51"/>
          <p:cNvSpPr txBox="1"/>
          <p:nvPr/>
        </p:nvSpPr>
        <p:spPr>
          <a:xfrm>
            <a:off x="83625" y="1363875"/>
            <a:ext cx="8869500" cy="47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Direction of arrival has two main measures: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b="1" lang="en" sz="2000">
                <a:latin typeface="Roboto Slab"/>
                <a:ea typeface="Roboto Slab"/>
                <a:cs typeface="Roboto Slab"/>
                <a:sym typeface="Roboto Slab"/>
              </a:rPr>
              <a:t>Frame recall</a:t>
            </a:r>
            <a:r>
              <a:rPr lang="en" sz="2000">
                <a:latin typeface="Roboto Slab"/>
                <a:ea typeface="Roboto Slab"/>
                <a:cs typeface="Roboto Slab"/>
                <a:sym typeface="Roboto Slab"/>
              </a:rPr>
              <a:t> is our performance measure of a DOA prediction</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and is simply defined as: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b="1" lang="en" sz="2000">
                <a:latin typeface="Roboto Slab"/>
                <a:ea typeface="Roboto Slab"/>
                <a:cs typeface="Roboto Slab"/>
                <a:sym typeface="Roboto Slab"/>
              </a:rPr>
              <a:t>DOA Error</a:t>
            </a:r>
            <a:r>
              <a:rPr lang="en" sz="2000">
                <a:latin typeface="Roboto Slab"/>
                <a:ea typeface="Roboto Slab"/>
                <a:cs typeface="Roboto Slab"/>
                <a:sym typeface="Roboto Slab"/>
              </a:rPr>
              <a:t> instead calculates the difference between the predicted DOA angle and the ground truth’s one and is defined as:</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pic>
        <p:nvPicPr>
          <p:cNvPr id="177" name="Google Shape;177;g7f3ecb70d0_0_51"/>
          <p:cNvPicPr preferRelativeResize="0"/>
          <p:nvPr/>
        </p:nvPicPr>
        <p:blipFill>
          <a:blip r:embed="rId3">
            <a:alphaModFix/>
          </a:blip>
          <a:stretch>
            <a:fillRect/>
          </a:stretch>
        </p:blipFill>
        <p:spPr>
          <a:xfrm>
            <a:off x="83625" y="3697050"/>
            <a:ext cx="5368005" cy="989325"/>
          </a:xfrm>
          <a:prstGeom prst="rect">
            <a:avLst/>
          </a:prstGeom>
          <a:noFill/>
          <a:ln>
            <a:noFill/>
          </a:ln>
        </p:spPr>
      </p:pic>
      <p:pic>
        <p:nvPicPr>
          <p:cNvPr id="178" name="Google Shape;178;g7f3ecb70d0_0_51"/>
          <p:cNvPicPr preferRelativeResize="0"/>
          <p:nvPr/>
        </p:nvPicPr>
        <p:blipFill>
          <a:blip r:embed="rId4">
            <a:alphaModFix/>
          </a:blip>
          <a:stretch>
            <a:fillRect/>
          </a:stretch>
        </p:blipFill>
        <p:spPr>
          <a:xfrm>
            <a:off x="3161075" y="2353650"/>
            <a:ext cx="2362200" cy="466725"/>
          </a:xfrm>
          <a:prstGeom prst="rect">
            <a:avLst/>
          </a:prstGeom>
          <a:noFill/>
          <a:ln>
            <a:noFill/>
          </a:ln>
        </p:spPr>
      </p:pic>
      <p:pic>
        <p:nvPicPr>
          <p:cNvPr id="179" name="Google Shape;179;g7f3ecb70d0_0_51"/>
          <p:cNvPicPr preferRelativeResize="0"/>
          <p:nvPr/>
        </p:nvPicPr>
        <p:blipFill>
          <a:blip r:embed="rId5">
            <a:alphaModFix/>
          </a:blip>
          <a:stretch>
            <a:fillRect/>
          </a:stretch>
        </p:blipFill>
        <p:spPr>
          <a:xfrm>
            <a:off x="1525325" y="4770025"/>
            <a:ext cx="7190928" cy="98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Google Shape;184;g7f3ecb70d0_0_5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85" name="Google Shape;185;g7f3ecb70d0_0_57"/>
          <p:cNvSpPr txBox="1"/>
          <p:nvPr/>
        </p:nvSpPr>
        <p:spPr>
          <a:xfrm>
            <a:off x="0" y="395325"/>
            <a:ext cx="78906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Training Metrics and Statistics</a:t>
            </a:r>
            <a:endParaRPr sz="4000">
              <a:solidFill>
                <a:schemeClr val="dk1"/>
              </a:solidFill>
            </a:endParaRPr>
          </a:p>
        </p:txBody>
      </p:sp>
      <p:sp>
        <p:nvSpPr>
          <p:cNvPr id="186" name="Google Shape;186;g7f3ecb70d0_0_57"/>
          <p:cNvSpPr txBox="1"/>
          <p:nvPr/>
        </p:nvSpPr>
        <p:spPr>
          <a:xfrm>
            <a:off x="459900" y="1347525"/>
            <a:ext cx="4098000" cy="15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We further implemented other metrics and statistics to better know the performances of our model</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sp>
        <p:nvSpPr>
          <p:cNvPr id="187" name="Google Shape;187;g7f3ecb70d0_0_57"/>
          <p:cNvSpPr txBox="1"/>
          <p:nvPr/>
        </p:nvSpPr>
        <p:spPr>
          <a:xfrm>
            <a:off x="4557900" y="2174500"/>
            <a:ext cx="3846600" cy="18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SED error ± 95% confidence intervals, that represent an interval in which the error could be with a 95% probability:</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pic>
        <p:nvPicPr>
          <p:cNvPr id="188" name="Google Shape;188;g7f3ecb70d0_0_57"/>
          <p:cNvPicPr preferRelativeResize="0"/>
          <p:nvPr/>
        </p:nvPicPr>
        <p:blipFill>
          <a:blip r:embed="rId3">
            <a:alphaModFix/>
          </a:blip>
          <a:stretch>
            <a:fillRect/>
          </a:stretch>
        </p:blipFill>
        <p:spPr>
          <a:xfrm>
            <a:off x="4223375" y="4000613"/>
            <a:ext cx="2131450" cy="348375"/>
          </a:xfrm>
          <a:prstGeom prst="rect">
            <a:avLst/>
          </a:prstGeom>
          <a:noFill/>
          <a:ln>
            <a:noFill/>
          </a:ln>
        </p:spPr>
      </p:pic>
      <p:pic>
        <p:nvPicPr>
          <p:cNvPr id="189" name="Google Shape;189;g7f3ecb70d0_0_57"/>
          <p:cNvPicPr preferRelativeResize="0"/>
          <p:nvPr/>
        </p:nvPicPr>
        <p:blipFill>
          <a:blip r:embed="rId4">
            <a:alphaModFix/>
          </a:blip>
          <a:stretch>
            <a:fillRect/>
          </a:stretch>
        </p:blipFill>
        <p:spPr>
          <a:xfrm>
            <a:off x="6354825" y="4062813"/>
            <a:ext cx="2339025" cy="223950"/>
          </a:xfrm>
          <a:prstGeom prst="rect">
            <a:avLst/>
          </a:prstGeom>
          <a:noFill/>
          <a:ln>
            <a:noFill/>
          </a:ln>
        </p:spPr>
      </p:pic>
      <p:sp>
        <p:nvSpPr>
          <p:cNvPr id="190" name="Google Shape;190;g7f3ecb70d0_0_57"/>
          <p:cNvSpPr txBox="1"/>
          <p:nvPr/>
        </p:nvSpPr>
        <p:spPr>
          <a:xfrm>
            <a:off x="459900" y="3359300"/>
            <a:ext cx="3666000" cy="15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SED accuracy, calculated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as:</a:t>
            </a:r>
            <a:endParaRPr sz="2000">
              <a:latin typeface="Roboto Slab"/>
              <a:ea typeface="Roboto Slab"/>
              <a:cs typeface="Roboto Slab"/>
              <a:sym typeface="Roboto Slab"/>
            </a:endParaRPr>
          </a:p>
        </p:txBody>
      </p:sp>
      <p:pic>
        <p:nvPicPr>
          <p:cNvPr id="191" name="Google Shape;191;g7f3ecb70d0_0_57"/>
          <p:cNvPicPr preferRelativeResize="0"/>
          <p:nvPr/>
        </p:nvPicPr>
        <p:blipFill>
          <a:blip r:embed="rId5">
            <a:alphaModFix/>
          </a:blip>
          <a:stretch>
            <a:fillRect/>
          </a:stretch>
        </p:blipFill>
        <p:spPr>
          <a:xfrm>
            <a:off x="535500" y="4062825"/>
            <a:ext cx="3154249" cy="348375"/>
          </a:xfrm>
          <a:prstGeom prst="rect">
            <a:avLst/>
          </a:prstGeom>
          <a:noFill/>
          <a:ln>
            <a:noFill/>
          </a:ln>
        </p:spPr>
      </p:pic>
      <p:sp>
        <p:nvSpPr>
          <p:cNvPr id="192" name="Google Shape;192;g7f3ecb70d0_0_57"/>
          <p:cNvSpPr txBox="1"/>
          <p:nvPr/>
        </p:nvSpPr>
        <p:spPr>
          <a:xfrm>
            <a:off x="459900" y="4572000"/>
            <a:ext cx="4892700" cy="165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latin typeface="Roboto Slab"/>
                <a:ea typeface="Roboto Slab"/>
                <a:cs typeface="Roboto Slab"/>
                <a:sym typeface="Roboto Slab"/>
              </a:rPr>
              <a:t>SED crossvalidation standard deviation is the standard deviation of mean accuracy between the different splits</a:t>
            </a:r>
            <a:endParaRPr sz="2000">
              <a:latin typeface="Roboto Slab"/>
              <a:ea typeface="Roboto Slab"/>
              <a:cs typeface="Roboto Slab"/>
              <a:sym typeface="Roboto Slab"/>
            </a:endParaRPr>
          </a:p>
          <a:p>
            <a:pPr indent="0" lvl="0" marL="0" rtl="0" algn="l">
              <a:spcBef>
                <a:spcPts val="1200"/>
              </a:spcBef>
              <a:spcAft>
                <a:spcPts val="0"/>
              </a:spcAft>
              <a:buNone/>
            </a:pPr>
            <a:r>
              <a:t/>
            </a:r>
            <a:endParaRPr sz="2000">
              <a:latin typeface="Roboto Slab"/>
              <a:ea typeface="Roboto Slab"/>
              <a:cs typeface="Roboto Slab"/>
              <a:sym typeface="Roboto Slab"/>
            </a:endParaRPr>
          </a:p>
        </p:txBody>
      </p:sp>
      <p:pic>
        <p:nvPicPr>
          <p:cNvPr id="193" name="Google Shape;193;g7f3ecb70d0_0_57"/>
          <p:cNvPicPr preferRelativeResize="0"/>
          <p:nvPr/>
        </p:nvPicPr>
        <p:blipFill>
          <a:blip r:embed="rId6">
            <a:alphaModFix/>
          </a:blip>
          <a:stretch>
            <a:fillRect/>
          </a:stretch>
        </p:blipFill>
        <p:spPr>
          <a:xfrm>
            <a:off x="5352600" y="5086784"/>
            <a:ext cx="3341251" cy="6291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7" name="Shape 197"/>
        <p:cNvGrpSpPr/>
        <p:nvPr/>
      </p:nvGrpSpPr>
      <p:grpSpPr>
        <a:xfrm>
          <a:off x="0" y="0"/>
          <a:ext cx="0" cy="0"/>
          <a:chOff x="0" y="0"/>
          <a:chExt cx="0" cy="0"/>
        </a:xfrm>
      </p:grpSpPr>
      <p:sp>
        <p:nvSpPr>
          <p:cNvPr id="198" name="Google Shape;198;g81bacb2153_0_2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99" name="Google Shape;199;g81bacb2153_0_23"/>
          <p:cNvSpPr txBox="1"/>
          <p:nvPr/>
        </p:nvSpPr>
        <p:spPr>
          <a:xfrm>
            <a:off x="207000" y="0"/>
            <a:ext cx="87300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91EA"/>
                </a:solidFill>
                <a:latin typeface="Roboto Slab"/>
                <a:ea typeface="Roboto Slab"/>
                <a:cs typeface="Roboto Slab"/>
                <a:sym typeface="Roboto Slab"/>
              </a:rPr>
              <a:t>And further on</a:t>
            </a:r>
            <a:r>
              <a:rPr lang="en" sz="2000">
                <a:solidFill>
                  <a:srgbClr val="0091EA"/>
                </a:solidFill>
                <a:latin typeface="Roboto Slab"/>
                <a:ea typeface="Roboto Slab"/>
                <a:cs typeface="Roboto Slab"/>
                <a:sym typeface="Roboto Slab"/>
              </a:rPr>
              <a:t>...</a:t>
            </a:r>
            <a:endParaRPr sz="2000">
              <a:solidFill>
                <a:srgbClr val="0091EA"/>
              </a:solidFill>
              <a:latin typeface="Roboto Slab"/>
              <a:ea typeface="Roboto Slab"/>
              <a:cs typeface="Roboto Slab"/>
              <a:sym typeface="Roboto Slab"/>
            </a:endParaRPr>
          </a:p>
          <a:p>
            <a:pPr indent="0" lvl="0" marL="0" rtl="0" algn="ctr">
              <a:spcBef>
                <a:spcPts val="0"/>
              </a:spcBef>
              <a:spcAft>
                <a:spcPts val="0"/>
              </a:spcAft>
              <a:buNone/>
            </a:pPr>
            <a:r>
              <a:t/>
            </a:r>
            <a:endParaRPr sz="4000">
              <a:solidFill>
                <a:schemeClr val="dk1"/>
              </a:solidFill>
            </a:endParaRPr>
          </a:p>
        </p:txBody>
      </p:sp>
      <p:sp>
        <p:nvSpPr>
          <p:cNvPr id="200" name="Google Shape;200;g81bacb2153_0_23"/>
          <p:cNvSpPr txBox="1"/>
          <p:nvPr/>
        </p:nvSpPr>
        <p:spPr>
          <a:xfrm>
            <a:off x="207000" y="952200"/>
            <a:ext cx="4365000" cy="17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latin typeface="Roboto Slab"/>
                <a:ea typeface="Roboto Slab"/>
                <a:cs typeface="Roboto Slab"/>
                <a:sym typeface="Roboto Slab"/>
              </a:rPr>
              <a:t>For DOA we implemented two other metrics:</a:t>
            </a:r>
            <a:endParaRPr sz="2000">
              <a:latin typeface="Roboto Slab"/>
              <a:ea typeface="Roboto Slab"/>
              <a:cs typeface="Roboto Slab"/>
              <a:sym typeface="Roboto Slab"/>
            </a:endParaRPr>
          </a:p>
          <a:p>
            <a:pPr indent="0" lvl="0" marL="0" rtl="0" algn="l">
              <a:spcBef>
                <a:spcPts val="1200"/>
              </a:spcBef>
              <a:spcAft>
                <a:spcPts val="0"/>
              </a:spcAft>
              <a:buNone/>
            </a:pPr>
            <a:r>
              <a:t/>
            </a:r>
            <a:endParaRPr sz="2000">
              <a:latin typeface="Roboto Slab"/>
              <a:ea typeface="Roboto Slab"/>
              <a:cs typeface="Roboto Slab"/>
              <a:sym typeface="Roboto Slab"/>
            </a:endParaRPr>
          </a:p>
        </p:txBody>
      </p:sp>
      <p:sp>
        <p:nvSpPr>
          <p:cNvPr id="201" name="Google Shape;201;g81bacb2153_0_23"/>
          <p:cNvSpPr txBox="1"/>
          <p:nvPr/>
        </p:nvSpPr>
        <p:spPr>
          <a:xfrm>
            <a:off x="4501200" y="1909600"/>
            <a:ext cx="3902100" cy="20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latin typeface="Roboto Slab"/>
                <a:ea typeface="Roboto Slab"/>
                <a:cs typeface="Roboto Slab"/>
                <a:sym typeface="Roboto Slab"/>
              </a:rPr>
              <a:t>DOA mean variance:                 It represents how much every DOA prediction differs from its corresponding ground truth value</a:t>
            </a:r>
            <a:endParaRPr sz="2000">
              <a:latin typeface="Roboto Slab"/>
              <a:ea typeface="Roboto Slab"/>
              <a:cs typeface="Roboto Slab"/>
              <a:sym typeface="Roboto Slab"/>
            </a:endParaRPr>
          </a:p>
          <a:p>
            <a:pPr indent="0" lvl="0" marL="0" rtl="0" algn="l">
              <a:spcBef>
                <a:spcPts val="1200"/>
              </a:spcBef>
              <a:spcAft>
                <a:spcPts val="0"/>
              </a:spcAft>
              <a:buNone/>
            </a:pPr>
            <a:r>
              <a:t/>
            </a:r>
            <a:endParaRPr sz="2000">
              <a:latin typeface="Roboto Slab"/>
              <a:ea typeface="Roboto Slab"/>
              <a:cs typeface="Roboto Slab"/>
              <a:sym typeface="Roboto Slab"/>
            </a:endParaRPr>
          </a:p>
        </p:txBody>
      </p:sp>
      <p:sp>
        <p:nvSpPr>
          <p:cNvPr id="202" name="Google Shape;202;g81bacb2153_0_23"/>
          <p:cNvSpPr txBox="1"/>
          <p:nvPr/>
        </p:nvSpPr>
        <p:spPr>
          <a:xfrm>
            <a:off x="277800" y="4000600"/>
            <a:ext cx="4223400" cy="209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latin typeface="Roboto Slab"/>
                <a:ea typeface="Roboto Slab"/>
                <a:cs typeface="Roboto Slab"/>
                <a:sym typeface="Roboto Slab"/>
              </a:rPr>
              <a:t>DOA crossvalidation standard deviation: it indicates the standard deviation of the variation between the mean variance across every split</a:t>
            </a:r>
            <a:endParaRPr sz="2000">
              <a:latin typeface="Roboto Slab"/>
              <a:ea typeface="Roboto Slab"/>
              <a:cs typeface="Roboto Slab"/>
              <a:sym typeface="Roboto Slab"/>
            </a:endParaRPr>
          </a:p>
          <a:p>
            <a:pPr indent="0" lvl="0" marL="0" rtl="0" algn="l">
              <a:spcBef>
                <a:spcPts val="1200"/>
              </a:spcBef>
              <a:spcAft>
                <a:spcPts val="0"/>
              </a:spcAft>
              <a:buNone/>
            </a:pPr>
            <a:r>
              <a:t/>
            </a:r>
            <a:endParaRPr sz="2000">
              <a:latin typeface="Roboto Slab"/>
              <a:ea typeface="Roboto Slab"/>
              <a:cs typeface="Roboto Slab"/>
              <a:sym typeface="Roboto Slab"/>
            </a:endParaRPr>
          </a:p>
        </p:txBody>
      </p:sp>
      <p:pic>
        <p:nvPicPr>
          <p:cNvPr id="203" name="Google Shape;203;g81bacb2153_0_23"/>
          <p:cNvPicPr preferRelativeResize="0"/>
          <p:nvPr/>
        </p:nvPicPr>
        <p:blipFill>
          <a:blip r:embed="rId3">
            <a:alphaModFix/>
          </a:blip>
          <a:stretch>
            <a:fillRect/>
          </a:stretch>
        </p:blipFill>
        <p:spPr>
          <a:xfrm>
            <a:off x="4501200" y="4679350"/>
            <a:ext cx="4140975" cy="733496"/>
          </a:xfrm>
          <a:prstGeom prst="rect">
            <a:avLst/>
          </a:prstGeom>
          <a:noFill/>
          <a:ln>
            <a:noFill/>
          </a:ln>
        </p:spPr>
      </p:pic>
      <p:pic>
        <p:nvPicPr>
          <p:cNvPr id="204" name="Google Shape;204;g81bacb2153_0_23"/>
          <p:cNvPicPr preferRelativeResize="0"/>
          <p:nvPr/>
        </p:nvPicPr>
        <p:blipFill>
          <a:blip r:embed="rId4">
            <a:alphaModFix/>
          </a:blip>
          <a:stretch>
            <a:fillRect/>
          </a:stretch>
        </p:blipFill>
        <p:spPr>
          <a:xfrm>
            <a:off x="277800" y="2614775"/>
            <a:ext cx="3902100" cy="68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7f3ecb70d0_0_75"/>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0" name="Google Shape;210;g7f3ecb70d0_0_75"/>
          <p:cNvSpPr txBox="1"/>
          <p:nvPr/>
        </p:nvSpPr>
        <p:spPr>
          <a:xfrm>
            <a:off x="173050" y="38300"/>
            <a:ext cx="87801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91EA"/>
                </a:solidFill>
                <a:latin typeface="Roboto Slab"/>
                <a:ea typeface="Roboto Slab"/>
                <a:cs typeface="Roboto Slab"/>
                <a:sym typeface="Roboto Slab"/>
              </a:rPr>
              <a:t>And finally, let’s check the...</a:t>
            </a:r>
            <a:endParaRPr sz="20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Results</a:t>
            </a:r>
            <a:endParaRPr sz="4000">
              <a:solidFill>
                <a:schemeClr val="dk1"/>
              </a:solidFill>
            </a:endParaRPr>
          </a:p>
        </p:txBody>
      </p:sp>
      <p:pic>
        <p:nvPicPr>
          <p:cNvPr id="211" name="Google Shape;211;g7f3ecb70d0_0_75"/>
          <p:cNvPicPr preferRelativeResize="0"/>
          <p:nvPr/>
        </p:nvPicPr>
        <p:blipFill>
          <a:blip r:embed="rId3">
            <a:alphaModFix/>
          </a:blip>
          <a:stretch>
            <a:fillRect/>
          </a:stretch>
        </p:blipFill>
        <p:spPr>
          <a:xfrm>
            <a:off x="0" y="1142900"/>
            <a:ext cx="9144000" cy="45582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7f3ecb70d0_0_8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17" name="Google Shape;217;g7f3ecb70d0_0_81"/>
          <p:cNvSpPr txBox="1"/>
          <p:nvPr/>
        </p:nvSpPr>
        <p:spPr>
          <a:xfrm>
            <a:off x="0" y="395325"/>
            <a:ext cx="78906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Training Metrics Evaluation</a:t>
            </a:r>
            <a:endParaRPr sz="4000">
              <a:solidFill>
                <a:schemeClr val="dk1"/>
              </a:solidFill>
            </a:endParaRPr>
          </a:p>
        </p:txBody>
      </p:sp>
      <p:pic>
        <p:nvPicPr>
          <p:cNvPr id="218" name="Google Shape;218;g7f3ecb70d0_0_81"/>
          <p:cNvPicPr preferRelativeResize="0"/>
          <p:nvPr/>
        </p:nvPicPr>
        <p:blipFill>
          <a:blip r:embed="rId3">
            <a:alphaModFix/>
          </a:blip>
          <a:stretch>
            <a:fillRect/>
          </a:stretch>
        </p:blipFill>
        <p:spPr>
          <a:xfrm>
            <a:off x="522213" y="1347525"/>
            <a:ext cx="8099584" cy="50614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7f3ecb70d0_0_8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24" name="Google Shape;224;g7f3ecb70d0_0_87"/>
          <p:cNvPicPr preferRelativeResize="0"/>
          <p:nvPr/>
        </p:nvPicPr>
        <p:blipFill>
          <a:blip r:embed="rId3">
            <a:alphaModFix/>
          </a:blip>
          <a:stretch>
            <a:fillRect/>
          </a:stretch>
        </p:blipFill>
        <p:spPr>
          <a:xfrm>
            <a:off x="385276" y="1092872"/>
            <a:ext cx="8373450" cy="5299253"/>
          </a:xfrm>
          <a:prstGeom prst="rect">
            <a:avLst/>
          </a:prstGeom>
          <a:noFill/>
          <a:ln>
            <a:noFill/>
          </a:ln>
        </p:spPr>
      </p:pic>
      <p:sp>
        <p:nvSpPr>
          <p:cNvPr id="225" name="Google Shape;225;g7f3ecb70d0_0_87"/>
          <p:cNvSpPr txBox="1"/>
          <p:nvPr/>
        </p:nvSpPr>
        <p:spPr>
          <a:xfrm>
            <a:off x="152400" y="547725"/>
            <a:ext cx="78906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Training Plots</a:t>
            </a:r>
            <a:endParaRPr sz="4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g7f46af5d31_0_9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31" name="Google Shape;231;g7f46af5d31_0_97"/>
          <p:cNvSpPr txBox="1"/>
          <p:nvPr/>
        </p:nvSpPr>
        <p:spPr>
          <a:xfrm>
            <a:off x="152400" y="547725"/>
            <a:ext cx="80289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Prediction Plots</a:t>
            </a:r>
            <a:endParaRPr sz="4000">
              <a:solidFill>
                <a:srgbClr val="0091EA"/>
              </a:solidFill>
              <a:latin typeface="Roboto Slab"/>
              <a:ea typeface="Roboto Slab"/>
              <a:cs typeface="Roboto Slab"/>
              <a:sym typeface="Roboto Slab"/>
            </a:endParaRPr>
          </a:p>
        </p:txBody>
      </p:sp>
      <p:pic>
        <p:nvPicPr>
          <p:cNvPr id="232" name="Google Shape;232;g7f46af5d31_0_97"/>
          <p:cNvPicPr preferRelativeResize="0"/>
          <p:nvPr/>
        </p:nvPicPr>
        <p:blipFill>
          <a:blip r:embed="rId3">
            <a:alphaModFix/>
          </a:blip>
          <a:stretch>
            <a:fillRect/>
          </a:stretch>
        </p:blipFill>
        <p:spPr>
          <a:xfrm>
            <a:off x="211400" y="1297716"/>
            <a:ext cx="4340126" cy="4522109"/>
          </a:xfrm>
          <a:prstGeom prst="rect">
            <a:avLst/>
          </a:prstGeom>
          <a:noFill/>
          <a:ln>
            <a:noFill/>
          </a:ln>
        </p:spPr>
      </p:pic>
      <p:pic>
        <p:nvPicPr>
          <p:cNvPr id="233" name="Google Shape;233;g7f46af5d31_0_97"/>
          <p:cNvPicPr preferRelativeResize="0"/>
          <p:nvPr/>
        </p:nvPicPr>
        <p:blipFill>
          <a:blip r:embed="rId4">
            <a:alphaModFix/>
          </a:blip>
          <a:stretch>
            <a:fillRect/>
          </a:stretch>
        </p:blipFill>
        <p:spPr>
          <a:xfrm>
            <a:off x="4599725" y="1417638"/>
            <a:ext cx="4544274" cy="2169462"/>
          </a:xfrm>
          <a:prstGeom prst="rect">
            <a:avLst/>
          </a:prstGeom>
          <a:noFill/>
          <a:ln>
            <a:noFill/>
          </a:ln>
        </p:spPr>
      </p:pic>
      <p:pic>
        <p:nvPicPr>
          <p:cNvPr id="234" name="Google Shape;234;g7f46af5d31_0_97"/>
          <p:cNvPicPr preferRelativeResize="0"/>
          <p:nvPr/>
        </p:nvPicPr>
        <p:blipFill>
          <a:blip r:embed="rId5">
            <a:alphaModFix/>
          </a:blip>
          <a:stretch>
            <a:fillRect/>
          </a:stretch>
        </p:blipFill>
        <p:spPr>
          <a:xfrm>
            <a:off x="211400" y="3587102"/>
            <a:ext cx="4544274" cy="2342898"/>
          </a:xfrm>
          <a:prstGeom prst="rect">
            <a:avLst/>
          </a:prstGeom>
          <a:noFill/>
          <a:ln>
            <a:noFill/>
          </a:ln>
        </p:spPr>
      </p:pic>
      <p:pic>
        <p:nvPicPr>
          <p:cNvPr id="235" name="Google Shape;235;g7f46af5d31_0_97"/>
          <p:cNvPicPr preferRelativeResize="0"/>
          <p:nvPr/>
        </p:nvPicPr>
        <p:blipFill>
          <a:blip r:embed="rId6">
            <a:alphaModFix/>
          </a:blip>
          <a:stretch>
            <a:fillRect/>
          </a:stretch>
        </p:blipFill>
        <p:spPr>
          <a:xfrm>
            <a:off x="4701800" y="3707025"/>
            <a:ext cx="4442202" cy="22616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g7f46af5d31_0_10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41" name="Google Shape;241;g7f46af5d31_0_107"/>
          <p:cNvSpPr txBox="1"/>
          <p:nvPr/>
        </p:nvSpPr>
        <p:spPr>
          <a:xfrm>
            <a:off x="152400" y="547725"/>
            <a:ext cx="80289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Prediction Plots</a:t>
            </a:r>
            <a:endParaRPr sz="4000">
              <a:solidFill>
                <a:srgbClr val="0091EA"/>
              </a:solidFill>
              <a:latin typeface="Roboto Slab"/>
              <a:ea typeface="Roboto Slab"/>
              <a:cs typeface="Roboto Slab"/>
              <a:sym typeface="Roboto Slab"/>
            </a:endParaRPr>
          </a:p>
        </p:txBody>
      </p:sp>
      <p:pic>
        <p:nvPicPr>
          <p:cNvPr id="242" name="Google Shape;242;g7f46af5d31_0_107"/>
          <p:cNvPicPr preferRelativeResize="0"/>
          <p:nvPr/>
        </p:nvPicPr>
        <p:blipFill>
          <a:blip r:embed="rId3">
            <a:alphaModFix/>
          </a:blip>
          <a:stretch>
            <a:fillRect/>
          </a:stretch>
        </p:blipFill>
        <p:spPr>
          <a:xfrm>
            <a:off x="374050" y="1450125"/>
            <a:ext cx="8579026" cy="2180757"/>
          </a:xfrm>
          <a:prstGeom prst="rect">
            <a:avLst/>
          </a:prstGeom>
          <a:noFill/>
          <a:ln>
            <a:noFill/>
          </a:ln>
        </p:spPr>
      </p:pic>
      <p:pic>
        <p:nvPicPr>
          <p:cNvPr id="243" name="Google Shape;243;g7f46af5d31_0_107"/>
          <p:cNvPicPr preferRelativeResize="0"/>
          <p:nvPr/>
        </p:nvPicPr>
        <p:blipFill>
          <a:blip r:embed="rId4">
            <a:alphaModFix/>
          </a:blip>
          <a:stretch>
            <a:fillRect/>
          </a:stretch>
        </p:blipFill>
        <p:spPr>
          <a:xfrm>
            <a:off x="152400" y="3783282"/>
            <a:ext cx="8839200" cy="22061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2"/>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82" name="Google Shape;82;p2"/>
          <p:cNvSpPr txBox="1"/>
          <p:nvPr/>
        </p:nvSpPr>
        <p:spPr>
          <a:xfrm>
            <a:off x="902550" y="530300"/>
            <a:ext cx="7338900" cy="8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000">
                <a:solidFill>
                  <a:srgbClr val="0091EA"/>
                </a:solidFill>
                <a:latin typeface="Roboto Slab"/>
                <a:ea typeface="Roboto Slab"/>
                <a:cs typeface="Roboto Slab"/>
                <a:sym typeface="Roboto Slab"/>
              </a:rPr>
              <a:t>Introduction</a:t>
            </a:r>
            <a:endParaRPr sz="4000">
              <a:solidFill>
                <a:srgbClr val="0091EA"/>
              </a:solidFill>
              <a:latin typeface="Roboto Slab"/>
              <a:ea typeface="Roboto Slab"/>
              <a:cs typeface="Roboto Slab"/>
              <a:sym typeface="Roboto Slab"/>
            </a:endParaRPr>
          </a:p>
        </p:txBody>
      </p:sp>
      <p:sp>
        <p:nvSpPr>
          <p:cNvPr id="83" name="Google Shape;83;p2"/>
          <p:cNvSpPr txBox="1"/>
          <p:nvPr/>
        </p:nvSpPr>
        <p:spPr>
          <a:xfrm>
            <a:off x="188200" y="1632225"/>
            <a:ext cx="7257000" cy="12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In this project we replicated the experiments of the paper.</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We replicated a model that was capable of:</a:t>
            </a:r>
            <a:endParaRPr sz="2000">
              <a:latin typeface="Roboto Slab"/>
              <a:ea typeface="Roboto Slab"/>
              <a:cs typeface="Roboto Slab"/>
              <a:sym typeface="Roboto Slab"/>
            </a:endParaRPr>
          </a:p>
        </p:txBody>
      </p:sp>
      <p:sp>
        <p:nvSpPr>
          <p:cNvPr id="84" name="Google Shape;84;p2"/>
          <p:cNvSpPr txBox="1"/>
          <p:nvPr/>
        </p:nvSpPr>
        <p:spPr>
          <a:xfrm>
            <a:off x="355700" y="3171775"/>
            <a:ext cx="3754200" cy="1505100"/>
          </a:xfrm>
          <a:prstGeom prst="rect">
            <a:avLst/>
          </a:prstGeom>
          <a:solidFill>
            <a:srgbClr val="000000">
              <a:alpha val="0"/>
            </a:srgbClr>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91EA"/>
                </a:solidFill>
                <a:latin typeface="Roboto Slab"/>
                <a:ea typeface="Roboto Slab"/>
                <a:cs typeface="Roboto Slab"/>
                <a:sym typeface="Roboto Slab"/>
              </a:rPr>
              <a:t>Sound Event Classification </a:t>
            </a:r>
            <a:endParaRPr sz="3000">
              <a:solidFill>
                <a:schemeClr val="dk1"/>
              </a:solidFill>
            </a:endParaRPr>
          </a:p>
        </p:txBody>
      </p:sp>
      <p:sp>
        <p:nvSpPr>
          <p:cNvPr id="85" name="Google Shape;85;p2"/>
          <p:cNvSpPr txBox="1"/>
          <p:nvPr/>
        </p:nvSpPr>
        <p:spPr>
          <a:xfrm>
            <a:off x="4996700" y="3171775"/>
            <a:ext cx="3754200" cy="1505100"/>
          </a:xfrm>
          <a:prstGeom prst="rect">
            <a:avLst/>
          </a:prstGeom>
          <a:solidFill>
            <a:srgbClr val="000000">
              <a:alpha val="0"/>
            </a:srgbClr>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91EA"/>
                </a:solidFill>
                <a:latin typeface="Roboto Slab"/>
                <a:ea typeface="Roboto Slab"/>
                <a:cs typeface="Roboto Slab"/>
                <a:sym typeface="Roboto Slab"/>
              </a:rPr>
              <a:t>Sound Direction of Arrival Localization</a:t>
            </a:r>
            <a:endParaRPr sz="3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f46af5d31_0_126"/>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49" name="Google Shape;249;g7f46af5d31_0_126"/>
          <p:cNvSpPr txBox="1"/>
          <p:nvPr/>
        </p:nvSpPr>
        <p:spPr>
          <a:xfrm>
            <a:off x="152400" y="547725"/>
            <a:ext cx="80289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Prediction Plots</a:t>
            </a:r>
            <a:endParaRPr sz="4000">
              <a:solidFill>
                <a:srgbClr val="0091EA"/>
              </a:solidFill>
              <a:latin typeface="Roboto Slab"/>
              <a:ea typeface="Roboto Slab"/>
              <a:cs typeface="Roboto Slab"/>
              <a:sym typeface="Roboto Slab"/>
            </a:endParaRPr>
          </a:p>
        </p:txBody>
      </p:sp>
      <p:pic>
        <p:nvPicPr>
          <p:cNvPr id="250" name="Google Shape;250;g7f46af5d31_0_126"/>
          <p:cNvPicPr preferRelativeResize="0"/>
          <p:nvPr/>
        </p:nvPicPr>
        <p:blipFill>
          <a:blip r:embed="rId3">
            <a:alphaModFix/>
          </a:blip>
          <a:stretch>
            <a:fillRect/>
          </a:stretch>
        </p:blipFill>
        <p:spPr>
          <a:xfrm>
            <a:off x="152400" y="3894325"/>
            <a:ext cx="8991599" cy="2197300"/>
          </a:xfrm>
          <a:prstGeom prst="rect">
            <a:avLst/>
          </a:prstGeom>
          <a:noFill/>
          <a:ln>
            <a:noFill/>
          </a:ln>
        </p:spPr>
      </p:pic>
      <p:pic>
        <p:nvPicPr>
          <p:cNvPr id="251" name="Google Shape;251;g7f46af5d31_0_126"/>
          <p:cNvPicPr preferRelativeResize="0"/>
          <p:nvPr/>
        </p:nvPicPr>
        <p:blipFill>
          <a:blip r:embed="rId4">
            <a:alphaModFix/>
          </a:blip>
          <a:stretch>
            <a:fillRect/>
          </a:stretch>
        </p:blipFill>
        <p:spPr>
          <a:xfrm>
            <a:off x="152400" y="1450125"/>
            <a:ext cx="8800675" cy="2171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7f46af5d31_0_13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57" name="Google Shape;257;g7f46af5d31_0_133"/>
          <p:cNvSpPr txBox="1"/>
          <p:nvPr/>
        </p:nvSpPr>
        <p:spPr>
          <a:xfrm>
            <a:off x="152400" y="547725"/>
            <a:ext cx="80289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Prediction Plots</a:t>
            </a:r>
            <a:endParaRPr sz="4000">
              <a:solidFill>
                <a:srgbClr val="0091EA"/>
              </a:solidFill>
              <a:latin typeface="Roboto Slab"/>
              <a:ea typeface="Roboto Slab"/>
              <a:cs typeface="Roboto Slab"/>
              <a:sym typeface="Roboto Slab"/>
            </a:endParaRPr>
          </a:p>
        </p:txBody>
      </p:sp>
      <p:pic>
        <p:nvPicPr>
          <p:cNvPr id="258" name="Google Shape;258;g7f46af5d31_0_133"/>
          <p:cNvPicPr preferRelativeResize="0"/>
          <p:nvPr/>
        </p:nvPicPr>
        <p:blipFill>
          <a:blip r:embed="rId3">
            <a:alphaModFix/>
          </a:blip>
          <a:stretch>
            <a:fillRect/>
          </a:stretch>
        </p:blipFill>
        <p:spPr>
          <a:xfrm>
            <a:off x="0" y="4085269"/>
            <a:ext cx="9143999" cy="2247857"/>
          </a:xfrm>
          <a:prstGeom prst="rect">
            <a:avLst/>
          </a:prstGeom>
          <a:noFill/>
          <a:ln>
            <a:noFill/>
          </a:ln>
        </p:spPr>
      </p:pic>
      <p:pic>
        <p:nvPicPr>
          <p:cNvPr id="259" name="Google Shape;259;g7f46af5d31_0_133"/>
          <p:cNvPicPr preferRelativeResize="0"/>
          <p:nvPr/>
        </p:nvPicPr>
        <p:blipFill>
          <a:blip r:embed="rId4">
            <a:alphaModFix/>
          </a:blip>
          <a:stretch>
            <a:fillRect/>
          </a:stretch>
        </p:blipFill>
        <p:spPr>
          <a:xfrm>
            <a:off x="152400" y="1701400"/>
            <a:ext cx="8839201" cy="21786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7f3ecb70d0_0_12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65" name="Google Shape;265;g7f3ecb70d0_0_124"/>
          <p:cNvSpPr txBox="1"/>
          <p:nvPr>
            <p:ph type="title"/>
          </p:nvPr>
        </p:nvSpPr>
        <p:spPr>
          <a:xfrm>
            <a:off x="786150" y="2960551"/>
            <a:ext cx="7571700" cy="936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g7f3ecb70d0_0_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1" name="Google Shape;91;g7f3ecb70d0_0_4"/>
          <p:cNvSpPr txBox="1"/>
          <p:nvPr/>
        </p:nvSpPr>
        <p:spPr>
          <a:xfrm>
            <a:off x="929550" y="443025"/>
            <a:ext cx="72849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Sound Event Detection </a:t>
            </a:r>
            <a:endParaRPr sz="4000">
              <a:solidFill>
                <a:schemeClr val="dk1"/>
              </a:solidFill>
            </a:endParaRPr>
          </a:p>
        </p:txBody>
      </p:sp>
      <p:sp>
        <p:nvSpPr>
          <p:cNvPr id="92" name="Google Shape;92;g7f3ecb70d0_0_4"/>
          <p:cNvSpPr txBox="1"/>
          <p:nvPr/>
        </p:nvSpPr>
        <p:spPr>
          <a:xfrm>
            <a:off x="943500" y="1621625"/>
            <a:ext cx="7257000" cy="75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solidFill>
                  <a:schemeClr val="dk1"/>
                </a:solidFill>
                <a:latin typeface="Roboto Slab"/>
                <a:ea typeface="Roboto Slab"/>
                <a:cs typeface="Roboto Slab"/>
                <a:sym typeface="Roboto Slab"/>
              </a:rPr>
              <a:t>Sound Event Dectection (SED) is the task that aims at detecting temporally the onsets and offsets of sound events and further associating textual labels to the detected events. In this implementation we approach this task with a multi-class classification method.</a:t>
            </a:r>
            <a:endParaRPr sz="2000">
              <a:latin typeface="Roboto Slab"/>
              <a:ea typeface="Roboto Slab"/>
              <a:cs typeface="Roboto Slab"/>
              <a:sym typeface="Roboto Slab"/>
            </a:endParaRPr>
          </a:p>
        </p:txBody>
      </p:sp>
      <p:pic>
        <p:nvPicPr>
          <p:cNvPr id="93" name="Google Shape;93;g7f3ecb70d0_0_4"/>
          <p:cNvPicPr preferRelativeResize="0"/>
          <p:nvPr/>
        </p:nvPicPr>
        <p:blipFill>
          <a:blip r:embed="rId3">
            <a:alphaModFix/>
          </a:blip>
          <a:stretch>
            <a:fillRect/>
          </a:stretch>
        </p:blipFill>
        <p:spPr>
          <a:xfrm>
            <a:off x="929550" y="3578066"/>
            <a:ext cx="7474826" cy="27550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g7f46af5d31_0_26"/>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99" name="Google Shape;99;g7f46af5d31_0_26"/>
          <p:cNvSpPr txBox="1"/>
          <p:nvPr/>
        </p:nvSpPr>
        <p:spPr>
          <a:xfrm>
            <a:off x="870750" y="252425"/>
            <a:ext cx="7402500" cy="135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Sound Direction of Arrival Localization </a:t>
            </a:r>
            <a:endParaRPr sz="4000">
              <a:solidFill>
                <a:schemeClr val="dk1"/>
              </a:solidFill>
            </a:endParaRPr>
          </a:p>
        </p:txBody>
      </p:sp>
      <p:sp>
        <p:nvSpPr>
          <p:cNvPr id="100" name="Google Shape;100;g7f46af5d31_0_26"/>
          <p:cNvSpPr txBox="1"/>
          <p:nvPr/>
        </p:nvSpPr>
        <p:spPr>
          <a:xfrm>
            <a:off x="870750" y="1603625"/>
            <a:ext cx="7257000" cy="13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chemeClr val="dk1"/>
                </a:solidFill>
                <a:latin typeface="Roboto Slab"/>
                <a:ea typeface="Roboto Slab"/>
                <a:cs typeface="Roboto Slab"/>
                <a:sym typeface="Roboto Slab"/>
              </a:rPr>
              <a:t>Sound direction of arrival (DOA) localization is the estimation of the sound event direction. We deal with this using a multi-class regression approach</a:t>
            </a:r>
            <a:endParaRPr sz="2000">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Roboto Slab"/>
              <a:ea typeface="Roboto Slab"/>
              <a:cs typeface="Roboto Slab"/>
              <a:sym typeface="Roboto Slab"/>
            </a:endParaRPr>
          </a:p>
          <a:p>
            <a:pPr indent="0" lvl="0" marL="0" rtl="0" algn="l">
              <a:spcBef>
                <a:spcPts val="1200"/>
              </a:spcBef>
              <a:spcAft>
                <a:spcPts val="0"/>
              </a:spcAft>
              <a:buNone/>
            </a:pPr>
            <a:r>
              <a:t/>
            </a:r>
            <a:endParaRPr sz="2000">
              <a:latin typeface="Roboto Slab"/>
              <a:ea typeface="Roboto Slab"/>
              <a:cs typeface="Roboto Slab"/>
              <a:sym typeface="Roboto Slab"/>
            </a:endParaRPr>
          </a:p>
        </p:txBody>
      </p:sp>
      <p:pic>
        <p:nvPicPr>
          <p:cNvPr id="101" name="Google Shape;101;g7f46af5d31_0_26"/>
          <p:cNvPicPr preferRelativeResize="0"/>
          <p:nvPr/>
        </p:nvPicPr>
        <p:blipFill>
          <a:blip r:embed="rId3">
            <a:alphaModFix/>
          </a:blip>
          <a:stretch>
            <a:fillRect/>
          </a:stretch>
        </p:blipFill>
        <p:spPr>
          <a:xfrm>
            <a:off x="-718287" y="2954825"/>
            <a:ext cx="8991534" cy="3314100"/>
          </a:xfrm>
          <a:prstGeom prst="rect">
            <a:avLst/>
          </a:prstGeom>
          <a:noFill/>
          <a:ln>
            <a:noFill/>
          </a:ln>
        </p:spPr>
      </p:pic>
      <p:sp>
        <p:nvSpPr>
          <p:cNvPr id="102" name="Google Shape;102;g7f46af5d31_0_26"/>
          <p:cNvSpPr txBox="1"/>
          <p:nvPr/>
        </p:nvSpPr>
        <p:spPr>
          <a:xfrm>
            <a:off x="5293950" y="4197125"/>
            <a:ext cx="2833800" cy="8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Coordinates of a unitary vector indicating the direction of arrival of detected sounds</a:t>
            </a:r>
            <a:endParaRPr>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7f3ecb70d0_0_14"/>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8" name="Google Shape;108;g7f3ecb70d0_0_14"/>
          <p:cNvSpPr txBox="1"/>
          <p:nvPr/>
        </p:nvSpPr>
        <p:spPr>
          <a:xfrm>
            <a:off x="223025" y="0"/>
            <a:ext cx="87300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91EA"/>
                </a:solidFill>
                <a:latin typeface="Roboto Slab"/>
                <a:ea typeface="Roboto Slab"/>
                <a:cs typeface="Roboto Slab"/>
                <a:sym typeface="Roboto Slab"/>
              </a:rPr>
              <a:t>But let’s take a step back and talk about … </a:t>
            </a:r>
            <a:endParaRPr sz="20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Datasets</a:t>
            </a:r>
            <a:endParaRPr sz="4000">
              <a:solidFill>
                <a:schemeClr val="dk1"/>
              </a:solidFill>
            </a:endParaRPr>
          </a:p>
        </p:txBody>
      </p:sp>
      <p:sp>
        <p:nvSpPr>
          <p:cNvPr id="109" name="Google Shape;109;g7f3ecb70d0_0_14"/>
          <p:cNvSpPr txBox="1"/>
          <p:nvPr/>
        </p:nvSpPr>
        <p:spPr>
          <a:xfrm>
            <a:off x="-88125" y="1243450"/>
            <a:ext cx="8602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We used two Datasets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sp>
        <p:nvSpPr>
          <p:cNvPr id="110" name="Google Shape;110;g7f3ecb70d0_0_14"/>
          <p:cNvSpPr txBox="1"/>
          <p:nvPr/>
        </p:nvSpPr>
        <p:spPr>
          <a:xfrm>
            <a:off x="42750" y="4508150"/>
            <a:ext cx="90585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Each dataset is composed by three sets defined the number of overlaps</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a</a:t>
            </a:r>
            <a:r>
              <a:rPr lang="en" sz="2000">
                <a:latin typeface="Roboto Slab"/>
                <a:ea typeface="Roboto Slab"/>
                <a:cs typeface="Roboto Slab"/>
                <a:sym typeface="Roboto Slab"/>
              </a:rPr>
              <a:t>nd each overlap has 3 splits that </a:t>
            </a:r>
            <a:r>
              <a:rPr lang="en" sz="2000">
                <a:latin typeface="Roboto Slab"/>
                <a:ea typeface="Roboto Slab"/>
                <a:cs typeface="Roboto Slab"/>
                <a:sym typeface="Roboto Slab"/>
              </a:rPr>
              <a:t>c</a:t>
            </a:r>
            <a:r>
              <a:rPr lang="en" sz="2000">
                <a:latin typeface="Roboto Slab"/>
                <a:ea typeface="Roboto Slab"/>
                <a:cs typeface="Roboto Slab"/>
                <a:sym typeface="Roboto Slab"/>
              </a:rPr>
              <a:t>an be used to perform crossvalidation</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a:p>
            <a:pPr indent="0" lvl="0" marL="0" rtl="0" algn="l">
              <a:spcBef>
                <a:spcPts val="0"/>
              </a:spcBef>
              <a:spcAft>
                <a:spcPts val="0"/>
              </a:spcAft>
              <a:buNone/>
            </a:pPr>
            <a:r>
              <a:t/>
            </a:r>
            <a:endParaRPr sz="2000">
              <a:latin typeface="Roboto Slab"/>
              <a:ea typeface="Roboto Slab"/>
              <a:cs typeface="Roboto Slab"/>
              <a:sym typeface="Roboto Slab"/>
            </a:endParaRPr>
          </a:p>
        </p:txBody>
      </p:sp>
      <p:sp>
        <p:nvSpPr>
          <p:cNvPr id="111" name="Google Shape;111;g7f3ecb70d0_0_14"/>
          <p:cNvSpPr txBox="1"/>
          <p:nvPr/>
        </p:nvSpPr>
        <p:spPr>
          <a:xfrm>
            <a:off x="223025" y="2132250"/>
            <a:ext cx="4193100" cy="20121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ANSIM</a:t>
            </a:r>
            <a:endParaRPr sz="20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2000">
                <a:solidFill>
                  <a:schemeClr val="dk1"/>
                </a:solidFill>
                <a:latin typeface="Roboto Slab"/>
                <a:ea typeface="Roboto Slab"/>
                <a:cs typeface="Roboto Slab"/>
                <a:sym typeface="Roboto Slab"/>
              </a:rPr>
              <a:t>Contains registrations made in an-echoic room of 11 </a:t>
            </a:r>
            <a:endParaRPr sz="20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2000">
                <a:solidFill>
                  <a:schemeClr val="dk1"/>
                </a:solidFill>
                <a:latin typeface="Roboto Slab"/>
                <a:ea typeface="Roboto Slab"/>
                <a:cs typeface="Roboto Slab"/>
                <a:sym typeface="Roboto Slab"/>
              </a:rPr>
              <a:t>different sound classes</a:t>
            </a:r>
            <a:endParaRPr/>
          </a:p>
        </p:txBody>
      </p:sp>
      <p:sp>
        <p:nvSpPr>
          <p:cNvPr id="112" name="Google Shape;112;g7f3ecb70d0_0_14"/>
          <p:cNvSpPr txBox="1"/>
          <p:nvPr/>
        </p:nvSpPr>
        <p:spPr>
          <a:xfrm>
            <a:off x="4759925" y="2132250"/>
            <a:ext cx="4193100" cy="20121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RESIM</a:t>
            </a:r>
            <a:r>
              <a:rPr lang="en" sz="2000">
                <a:solidFill>
                  <a:schemeClr val="dk1"/>
                </a:solidFill>
                <a:latin typeface="Roboto Slab"/>
                <a:ea typeface="Roboto Slab"/>
                <a:cs typeface="Roboto Slab"/>
                <a:sym typeface="Roboto Slab"/>
              </a:rPr>
              <a:t> </a:t>
            </a:r>
            <a:endParaRPr sz="20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2000">
                <a:solidFill>
                  <a:schemeClr val="dk1"/>
                </a:solidFill>
                <a:latin typeface="Roboto Slab"/>
                <a:ea typeface="Roboto Slab"/>
                <a:cs typeface="Roboto Slab"/>
                <a:sym typeface="Roboto Slab"/>
              </a:rPr>
              <a:t>More similar to reality since contains same recordings as ANSIM but carried out in real-world ambients (echoich)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7f3ecb70d0_0_21"/>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8" name="Google Shape;118;g7f3ecb70d0_0_21"/>
          <p:cNvSpPr txBox="1"/>
          <p:nvPr/>
        </p:nvSpPr>
        <p:spPr>
          <a:xfrm>
            <a:off x="499650" y="351300"/>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Datasets Distribution</a:t>
            </a:r>
            <a:endParaRPr sz="4000">
              <a:solidFill>
                <a:schemeClr val="dk1"/>
              </a:solidFill>
            </a:endParaRPr>
          </a:p>
        </p:txBody>
      </p:sp>
      <p:pic>
        <p:nvPicPr>
          <p:cNvPr id="119" name="Google Shape;119;g7f3ecb70d0_0_21"/>
          <p:cNvPicPr preferRelativeResize="0"/>
          <p:nvPr/>
        </p:nvPicPr>
        <p:blipFill>
          <a:blip r:embed="rId3">
            <a:alphaModFix/>
          </a:blip>
          <a:stretch>
            <a:fillRect/>
          </a:stretch>
        </p:blipFill>
        <p:spPr>
          <a:xfrm>
            <a:off x="0" y="1532288"/>
            <a:ext cx="8869450" cy="4572050"/>
          </a:xfrm>
          <a:prstGeom prst="rect">
            <a:avLst/>
          </a:prstGeom>
          <a:noFill/>
          <a:ln>
            <a:noFill/>
          </a:ln>
        </p:spPr>
      </p:pic>
      <p:sp>
        <p:nvSpPr>
          <p:cNvPr id="120" name="Google Shape;120;g7f3ecb70d0_0_21"/>
          <p:cNvSpPr txBox="1"/>
          <p:nvPr/>
        </p:nvSpPr>
        <p:spPr>
          <a:xfrm>
            <a:off x="0" y="1221275"/>
            <a:ext cx="85389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This graph shows how the different splits are </a:t>
            </a:r>
            <a:r>
              <a:rPr lang="en" sz="2000">
                <a:latin typeface="Roboto Slab"/>
                <a:ea typeface="Roboto Slab"/>
                <a:cs typeface="Roboto Slab"/>
                <a:sym typeface="Roboto Slab"/>
              </a:rPr>
              <a:t>distributed</a:t>
            </a:r>
            <a:endParaRPr sz="2000">
              <a:latin typeface="Roboto Slab"/>
              <a:ea typeface="Roboto Slab"/>
              <a:cs typeface="Roboto Slab"/>
              <a:sym typeface="Roboto Slab"/>
            </a:endParaRPr>
          </a:p>
        </p:txBody>
      </p:sp>
      <p:sp>
        <p:nvSpPr>
          <p:cNvPr id="121" name="Google Shape;121;g7f3ecb70d0_0_21"/>
          <p:cNvSpPr txBox="1"/>
          <p:nvPr/>
        </p:nvSpPr>
        <p:spPr>
          <a:xfrm>
            <a:off x="1679400" y="5985400"/>
            <a:ext cx="5785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We can assume that they are well balanced</a:t>
            </a:r>
            <a:endParaRPr sz="20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7f46af5d31_0_48"/>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7" name="Google Shape;127;g7f46af5d31_0_48"/>
          <p:cNvSpPr txBox="1"/>
          <p:nvPr/>
        </p:nvSpPr>
        <p:spPr>
          <a:xfrm>
            <a:off x="499650" y="351300"/>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Datasets Distribution</a:t>
            </a:r>
            <a:endParaRPr sz="4000">
              <a:solidFill>
                <a:schemeClr val="dk1"/>
              </a:solidFill>
            </a:endParaRPr>
          </a:p>
        </p:txBody>
      </p:sp>
      <p:pic>
        <p:nvPicPr>
          <p:cNvPr id="128" name="Google Shape;128;g7f46af5d31_0_48"/>
          <p:cNvPicPr preferRelativeResize="0"/>
          <p:nvPr/>
        </p:nvPicPr>
        <p:blipFill>
          <a:blip r:embed="rId3">
            <a:alphaModFix/>
          </a:blip>
          <a:stretch>
            <a:fillRect/>
          </a:stretch>
        </p:blipFill>
        <p:spPr>
          <a:xfrm>
            <a:off x="69700" y="1427288"/>
            <a:ext cx="8813675" cy="4572000"/>
          </a:xfrm>
          <a:prstGeom prst="rect">
            <a:avLst/>
          </a:prstGeom>
          <a:noFill/>
          <a:ln>
            <a:noFill/>
          </a:ln>
        </p:spPr>
      </p:pic>
      <p:sp>
        <p:nvSpPr>
          <p:cNvPr id="129" name="Google Shape;129;g7f46af5d31_0_48"/>
          <p:cNvSpPr txBox="1"/>
          <p:nvPr/>
        </p:nvSpPr>
        <p:spPr>
          <a:xfrm>
            <a:off x="0" y="1117550"/>
            <a:ext cx="85389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This graph shows the length of the samples in the different splits</a:t>
            </a:r>
            <a:endParaRPr sz="2000">
              <a:latin typeface="Roboto Slab"/>
              <a:ea typeface="Roboto Slab"/>
              <a:cs typeface="Roboto Slab"/>
              <a:sym typeface="Roboto Slab"/>
            </a:endParaRPr>
          </a:p>
        </p:txBody>
      </p:sp>
      <p:sp>
        <p:nvSpPr>
          <p:cNvPr id="130" name="Google Shape;130;g7f46af5d31_0_48"/>
          <p:cNvSpPr txBox="1"/>
          <p:nvPr/>
        </p:nvSpPr>
        <p:spPr>
          <a:xfrm>
            <a:off x="1931850" y="5876750"/>
            <a:ext cx="52803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Those are balanced in the different splits</a:t>
            </a:r>
            <a:endParaRPr sz="20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7f3ecb70d0_0_27"/>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36" name="Google Shape;136;g7f3ecb70d0_0_27"/>
          <p:cNvSpPr txBox="1"/>
          <p:nvPr/>
        </p:nvSpPr>
        <p:spPr>
          <a:xfrm>
            <a:off x="207000" y="0"/>
            <a:ext cx="8730000" cy="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91EA"/>
                </a:solidFill>
                <a:latin typeface="Roboto Slab"/>
                <a:ea typeface="Roboto Slab"/>
                <a:cs typeface="Roboto Slab"/>
                <a:sym typeface="Roboto Slab"/>
              </a:rPr>
              <a:t>Now let’s focus on the...</a:t>
            </a:r>
            <a:endParaRPr sz="2000">
              <a:solidFill>
                <a:srgbClr val="0091EA"/>
              </a:solidFill>
              <a:latin typeface="Roboto Slab"/>
              <a:ea typeface="Roboto Slab"/>
              <a:cs typeface="Roboto Slab"/>
              <a:sym typeface="Roboto Slab"/>
            </a:endParaRPr>
          </a:p>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Model Architecture</a:t>
            </a:r>
            <a:endParaRPr sz="4000">
              <a:solidFill>
                <a:schemeClr val="dk1"/>
              </a:solidFill>
            </a:endParaRPr>
          </a:p>
        </p:txBody>
      </p:sp>
      <p:sp>
        <p:nvSpPr>
          <p:cNvPr id="137" name="Google Shape;137;g7f3ecb70d0_0_27"/>
          <p:cNvSpPr txBox="1"/>
          <p:nvPr/>
        </p:nvSpPr>
        <p:spPr>
          <a:xfrm>
            <a:off x="0" y="1363875"/>
            <a:ext cx="8953200" cy="11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Slab"/>
                <a:ea typeface="Roboto Slab"/>
                <a:cs typeface="Roboto Slab"/>
                <a:sym typeface="Roboto Slab"/>
              </a:rPr>
              <a:t>The paper proposed a very interesting Architecture</a:t>
            </a:r>
            <a:endParaRPr sz="2000">
              <a:latin typeface="Roboto Slab"/>
              <a:ea typeface="Roboto Slab"/>
              <a:cs typeface="Roboto Slab"/>
              <a:sym typeface="Roboto Slab"/>
            </a:endParaRPr>
          </a:p>
          <a:p>
            <a:pPr indent="0" lvl="0" marL="0" rtl="0" algn="l">
              <a:spcBef>
                <a:spcPts val="0"/>
              </a:spcBef>
              <a:spcAft>
                <a:spcPts val="0"/>
              </a:spcAft>
              <a:buNone/>
            </a:pPr>
            <a:r>
              <a:rPr lang="en" sz="2000">
                <a:latin typeface="Roboto Slab"/>
                <a:ea typeface="Roboto Slab"/>
                <a:cs typeface="Roboto Slab"/>
                <a:sym typeface="Roboto Slab"/>
              </a:rPr>
              <a:t>It is hybrid and uses two kind of neural network types</a:t>
            </a:r>
            <a:endParaRPr sz="2000">
              <a:latin typeface="Roboto Slab"/>
              <a:ea typeface="Roboto Slab"/>
              <a:cs typeface="Roboto Slab"/>
              <a:sym typeface="Roboto Slab"/>
            </a:endParaRPr>
          </a:p>
        </p:txBody>
      </p:sp>
      <p:sp>
        <p:nvSpPr>
          <p:cNvPr id="138" name="Google Shape;138;g7f3ecb70d0_0_27"/>
          <p:cNvSpPr/>
          <p:nvPr/>
        </p:nvSpPr>
        <p:spPr>
          <a:xfrm>
            <a:off x="207004" y="2472550"/>
            <a:ext cx="4253100" cy="42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7f3ecb70d0_0_27"/>
          <p:cNvSpPr/>
          <p:nvPr/>
        </p:nvSpPr>
        <p:spPr>
          <a:xfrm>
            <a:off x="580650" y="2846050"/>
            <a:ext cx="3505800" cy="35058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sz="1800">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rPr b="1" lang="en">
                <a:solidFill>
                  <a:srgbClr val="263238"/>
                </a:solidFill>
                <a:latin typeface="Source Sans Pro"/>
                <a:ea typeface="Source Sans Pro"/>
                <a:cs typeface="Source Sans Pro"/>
                <a:sym typeface="Source Sans Pro"/>
              </a:rPr>
              <a:t>In order to learn relevant inter-channel features required for localization, and to learn time and frequency features suitable for both SED and DOA</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rgbClr val="263238"/>
              </a:solidFill>
              <a:latin typeface="Source Sans Pro"/>
              <a:ea typeface="Source Sans Pro"/>
              <a:cs typeface="Source Sans Pro"/>
              <a:sym typeface="Source Sans Pro"/>
            </a:endParaRPr>
          </a:p>
        </p:txBody>
      </p:sp>
      <p:sp>
        <p:nvSpPr>
          <p:cNvPr id="140" name="Google Shape;140;g7f3ecb70d0_0_27"/>
          <p:cNvSpPr/>
          <p:nvPr/>
        </p:nvSpPr>
        <p:spPr>
          <a:xfrm>
            <a:off x="4683904" y="2472550"/>
            <a:ext cx="4253100" cy="42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7f3ecb70d0_0_27"/>
          <p:cNvSpPr/>
          <p:nvPr/>
        </p:nvSpPr>
        <p:spPr>
          <a:xfrm>
            <a:off x="5057545" y="2846051"/>
            <a:ext cx="3505800" cy="35058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800"/>
              <a:buFont typeface="Arial"/>
              <a:buNone/>
            </a:pPr>
            <a:r>
              <a:t/>
            </a:r>
            <a:endParaRPr b="1">
              <a:solidFill>
                <a:srgbClr val="263238"/>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800"/>
              <a:buFont typeface="Arial"/>
              <a:buNone/>
            </a:pPr>
            <a:r>
              <a:rPr b="1" lang="en">
                <a:solidFill>
                  <a:srgbClr val="263238"/>
                </a:solidFill>
                <a:latin typeface="Source Sans Pro"/>
                <a:ea typeface="Source Sans Pro"/>
                <a:cs typeface="Source Sans Pro"/>
                <a:sym typeface="Source Sans Pro"/>
              </a:rPr>
              <a:t>In order to to learn the temporal context information from the CNN output activations</a:t>
            </a:r>
            <a:endParaRPr b="1">
              <a:solidFill>
                <a:srgbClr val="263238"/>
              </a:solidFill>
              <a:latin typeface="Source Sans Pro"/>
              <a:ea typeface="Source Sans Pro"/>
              <a:cs typeface="Source Sans Pro"/>
              <a:sym typeface="Source Sans Pro"/>
            </a:endParaRPr>
          </a:p>
          <a:p>
            <a:pPr indent="0" lvl="0" marL="0" rtl="0" algn="ctr">
              <a:spcBef>
                <a:spcPts val="0"/>
              </a:spcBef>
              <a:spcAft>
                <a:spcPts val="0"/>
              </a:spcAft>
              <a:buClr>
                <a:schemeClr val="dk1"/>
              </a:buClr>
              <a:buSzPts val="1800"/>
              <a:buFont typeface="Arial"/>
              <a:buNone/>
            </a:pPr>
            <a:r>
              <a:t/>
            </a:r>
            <a:endParaRPr b="1" sz="1800">
              <a:solidFill>
                <a:srgbClr val="263238"/>
              </a:solidFill>
              <a:latin typeface="Source Sans Pro"/>
              <a:ea typeface="Source Sans Pro"/>
              <a:cs typeface="Source Sans Pro"/>
              <a:sym typeface="Source Sans Pro"/>
            </a:endParaRPr>
          </a:p>
        </p:txBody>
      </p:sp>
      <p:sp>
        <p:nvSpPr>
          <p:cNvPr id="142" name="Google Shape;142;g7f3ecb70d0_0_27"/>
          <p:cNvSpPr txBox="1"/>
          <p:nvPr/>
        </p:nvSpPr>
        <p:spPr>
          <a:xfrm>
            <a:off x="782100" y="3484725"/>
            <a:ext cx="31029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91EA"/>
                </a:solidFill>
                <a:latin typeface="Roboto Slab"/>
                <a:ea typeface="Roboto Slab"/>
                <a:cs typeface="Roboto Slab"/>
                <a:sym typeface="Roboto Slab"/>
              </a:rPr>
              <a:t>Convolutional</a:t>
            </a:r>
            <a:endParaRPr b="1" sz="3000">
              <a:solidFill>
                <a:schemeClr val="dk1"/>
              </a:solidFill>
            </a:endParaRPr>
          </a:p>
        </p:txBody>
      </p:sp>
      <p:sp>
        <p:nvSpPr>
          <p:cNvPr id="143" name="Google Shape;143;g7f3ecb70d0_0_27"/>
          <p:cNvSpPr txBox="1"/>
          <p:nvPr/>
        </p:nvSpPr>
        <p:spPr>
          <a:xfrm>
            <a:off x="5259000" y="3484725"/>
            <a:ext cx="31029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91EA"/>
                </a:solidFill>
                <a:latin typeface="Roboto Slab"/>
                <a:ea typeface="Roboto Slab"/>
                <a:cs typeface="Roboto Slab"/>
                <a:sym typeface="Roboto Slab"/>
              </a:rPr>
              <a:t>Recurrent</a:t>
            </a:r>
            <a:endParaRPr b="1" sz="3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7f3ecb70d0_0_33"/>
          <p:cNvSpPr txBox="1"/>
          <p:nvPr>
            <p:ph idx="12" type="sldNum"/>
          </p:nvPr>
        </p:nvSpPr>
        <p:spPr>
          <a:xfrm>
            <a:off x="8404384" y="6333134"/>
            <a:ext cx="548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9" name="Google Shape;149;g7f3ecb70d0_0_33"/>
          <p:cNvSpPr txBox="1"/>
          <p:nvPr/>
        </p:nvSpPr>
        <p:spPr>
          <a:xfrm>
            <a:off x="499650" y="321425"/>
            <a:ext cx="8144700" cy="9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0091EA"/>
                </a:solidFill>
                <a:latin typeface="Roboto Slab"/>
                <a:ea typeface="Roboto Slab"/>
                <a:cs typeface="Roboto Slab"/>
                <a:sym typeface="Roboto Slab"/>
              </a:rPr>
              <a:t>Model Architecture</a:t>
            </a:r>
            <a:endParaRPr sz="4000">
              <a:solidFill>
                <a:schemeClr val="dk1"/>
              </a:solidFill>
            </a:endParaRPr>
          </a:p>
        </p:txBody>
      </p:sp>
      <p:pic>
        <p:nvPicPr>
          <p:cNvPr id="150" name="Google Shape;150;g7f3ecb70d0_0_33"/>
          <p:cNvPicPr preferRelativeResize="0"/>
          <p:nvPr/>
        </p:nvPicPr>
        <p:blipFill rotWithShape="1">
          <a:blip r:embed="rId3">
            <a:alphaModFix/>
          </a:blip>
          <a:srcRect b="44230" l="0" r="1903" t="0"/>
          <a:stretch/>
        </p:blipFill>
        <p:spPr>
          <a:xfrm>
            <a:off x="1419575" y="1007575"/>
            <a:ext cx="6304849" cy="5171425"/>
          </a:xfrm>
          <a:prstGeom prst="rect">
            <a:avLst/>
          </a:prstGeom>
          <a:noFill/>
          <a:ln>
            <a:noFill/>
          </a:ln>
        </p:spPr>
      </p:pic>
      <p:sp>
        <p:nvSpPr>
          <p:cNvPr id="151" name="Google Shape;151;g7f3ecb70d0_0_33"/>
          <p:cNvSpPr txBox="1"/>
          <p:nvPr/>
        </p:nvSpPr>
        <p:spPr>
          <a:xfrm>
            <a:off x="1522375" y="6021000"/>
            <a:ext cx="2567700" cy="608400"/>
          </a:xfrm>
          <a:prstGeom prst="rect">
            <a:avLst/>
          </a:prstGeom>
          <a:solidFill>
            <a:srgbClr val="FFFFFF"/>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Slab"/>
                <a:ea typeface="Roboto Slab"/>
                <a:cs typeface="Roboto Slab"/>
                <a:sym typeface="Roboto Slab"/>
              </a:rPr>
              <a:t>SED Classification</a:t>
            </a:r>
            <a:endParaRPr sz="2000">
              <a:latin typeface="Roboto Slab"/>
              <a:ea typeface="Roboto Slab"/>
              <a:cs typeface="Roboto Slab"/>
              <a:sym typeface="Roboto Slab"/>
            </a:endParaRPr>
          </a:p>
        </p:txBody>
      </p:sp>
      <p:sp>
        <p:nvSpPr>
          <p:cNvPr id="152" name="Google Shape;152;g7f3ecb70d0_0_33"/>
          <p:cNvSpPr txBox="1"/>
          <p:nvPr/>
        </p:nvSpPr>
        <p:spPr>
          <a:xfrm>
            <a:off x="4734250" y="6021000"/>
            <a:ext cx="2567700" cy="608400"/>
          </a:xfrm>
          <a:prstGeom prst="rect">
            <a:avLst/>
          </a:prstGeom>
          <a:solidFill>
            <a:srgbClr val="FFFFFF"/>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Slab"/>
                <a:ea typeface="Roboto Slab"/>
                <a:cs typeface="Roboto Slab"/>
                <a:sym typeface="Roboto Slab"/>
              </a:rPr>
              <a:t>Doa Regression</a:t>
            </a:r>
            <a:endParaRPr sz="20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