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xygen"/>
      <p:regular r:id="rId16"/>
      <p:bold r:id="rId17"/>
    </p:embeddedFont>
    <p:embeddedFont>
      <p:font typeface="Fjalla One"/>
      <p:regular r:id="rId18"/>
    </p:embeddedFont>
    <p:embeddedFont>
      <p:font typeface="Abel"/>
      <p:regular r:id="rId19"/>
    </p:embeddedFont>
    <p:embeddedFont>
      <p:font typeface="Barlow Semi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7ABFA9-C3C7-43EA-94F8-D3C502607E50}">
  <a:tblStyle styleId="{817ABFA9-C3C7-43EA-94F8-D3C502607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regular.fntdata"/><Relationship Id="rId22" Type="http://schemas.openxmlformats.org/officeDocument/2006/relationships/font" Target="fonts/BarlowSemiCondensed-italic.fntdata"/><Relationship Id="rId21" Type="http://schemas.openxmlformats.org/officeDocument/2006/relationships/font" Target="fonts/BarlowSemiCondensed-bold.fntdata"/><Relationship Id="rId23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xygen-bold.fntdata"/><Relationship Id="rId16" Type="http://schemas.openxmlformats.org/officeDocument/2006/relationships/font" Target="fonts/Oxygen-regular.fntdata"/><Relationship Id="rId19" Type="http://schemas.openxmlformats.org/officeDocument/2006/relationships/font" Target="fonts/Abel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e73cfa3322_0_18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e73cfa3322_0_18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e73cfa3322_0_16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e73cfa3322_0_16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e73cfa3322_1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e73cfa3322_1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e73cfa3322_0_5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e73cfa3322_0_5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e73cfa3322_0_6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e73cfa3322_0_6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e73cfa3322_1_3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e73cfa3322_1_3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e73cfa3322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e73cfa3322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provechar las compras anteriores del usuario para sugerir productos relacionados. Así intentan que aumente su lista de la compra en ese mismo pedido.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e73cfa3322_0_14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e73cfa3322_0_14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FIDELIZACION DEL CLIENTE: Son capaces de memorizar los gustos de los usuarios y con ello, mostrar sugerencias de mayor calidad y precisión.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e73cfa3322_0_13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e73cfa3322_0_13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e73cfa3322_0_2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e73cfa3322_0_2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/>
          <p:nvPr/>
        </p:nvSpPr>
        <p:spPr>
          <a:xfrm>
            <a:off x="0" y="1153363"/>
            <a:ext cx="9144000" cy="1779300"/>
          </a:xfrm>
          <a:prstGeom prst="rect">
            <a:avLst/>
          </a:prstGeom>
          <a:gradFill>
            <a:gsLst>
              <a:gs pos="0">
                <a:srgbClr val="662E9B"/>
              </a:gs>
              <a:gs pos="48000">
                <a:schemeClr val="accent3"/>
              </a:gs>
              <a:gs pos="5200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4" name="Google Shape;1684;p33"/>
          <p:cNvPicPr preferRelativeResize="0"/>
          <p:nvPr/>
        </p:nvPicPr>
        <p:blipFill rotWithShape="1">
          <a:blip r:embed="rId2">
            <a:alphaModFix amt="20000"/>
          </a:blip>
          <a:srcRect b="42984" l="0" r="0" t="22422"/>
          <a:stretch/>
        </p:blipFill>
        <p:spPr>
          <a:xfrm>
            <a:off x="0" y="1153375"/>
            <a:ext cx="9144000" cy="17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5" name="Google Shape;1685;p33"/>
          <p:cNvSpPr/>
          <p:nvPr/>
        </p:nvSpPr>
        <p:spPr>
          <a:xfrm>
            <a:off x="0" y="1798816"/>
            <a:ext cx="2208000" cy="1140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3"/>
          <p:cNvSpPr/>
          <p:nvPr/>
        </p:nvSpPr>
        <p:spPr>
          <a:xfrm flipH="1" rot="10800000">
            <a:off x="6936000" y="1146634"/>
            <a:ext cx="2208000" cy="1140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3"/>
          <p:cNvSpPr/>
          <p:nvPr/>
        </p:nvSpPr>
        <p:spPr>
          <a:xfrm flipH="1">
            <a:off x="3468000" y="1153375"/>
            <a:ext cx="2208000" cy="1779300"/>
          </a:xfrm>
          <a:prstGeom prst="parallelogram">
            <a:avLst>
              <a:gd fmla="val 95102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3"/>
          <p:cNvSpPr txBox="1"/>
          <p:nvPr>
            <p:ph type="title"/>
          </p:nvPr>
        </p:nvSpPr>
        <p:spPr>
          <a:xfrm>
            <a:off x="1281563" y="3010025"/>
            <a:ext cx="29847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9" name="Google Shape;1689;p33"/>
          <p:cNvSpPr txBox="1"/>
          <p:nvPr>
            <p:ph idx="1" type="subTitle"/>
          </p:nvPr>
        </p:nvSpPr>
        <p:spPr>
          <a:xfrm>
            <a:off x="1608125" y="3481975"/>
            <a:ext cx="2331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33"/>
          <p:cNvSpPr txBox="1"/>
          <p:nvPr>
            <p:ph idx="2" type="subTitle"/>
          </p:nvPr>
        </p:nvSpPr>
        <p:spPr>
          <a:xfrm>
            <a:off x="5204277" y="3481975"/>
            <a:ext cx="2331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33"/>
          <p:cNvSpPr txBox="1"/>
          <p:nvPr>
            <p:ph idx="3" type="title"/>
          </p:nvPr>
        </p:nvSpPr>
        <p:spPr>
          <a:xfrm>
            <a:off x="4877713" y="3010025"/>
            <a:ext cx="29847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2" name="Google Shape;1692;p33"/>
          <p:cNvSpPr txBox="1"/>
          <p:nvPr>
            <p:ph idx="4" type="title"/>
          </p:nvPr>
        </p:nvSpPr>
        <p:spPr>
          <a:xfrm>
            <a:off x="707200" y="503300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4"/>
          <p:cNvSpPr txBox="1"/>
          <p:nvPr>
            <p:ph type="ctrTitle"/>
          </p:nvPr>
        </p:nvSpPr>
        <p:spPr>
          <a:xfrm>
            <a:off x="115850" y="2200350"/>
            <a:ext cx="39852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Inteligencia artificial en las PYMES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98" name="Google Shape;1698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699" name="Google Shape;16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25" y="1521026"/>
            <a:ext cx="4502345" cy="2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3"/>
          <p:cNvSpPr txBox="1"/>
          <p:nvPr>
            <p:ph type="title"/>
          </p:nvPr>
        </p:nvSpPr>
        <p:spPr>
          <a:xfrm>
            <a:off x="2103150" y="80107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983" name="Google Shape;1983;p43"/>
          <p:cNvSpPr txBox="1"/>
          <p:nvPr>
            <p:ph idx="1" type="subTitle"/>
          </p:nvPr>
        </p:nvSpPr>
        <p:spPr>
          <a:xfrm>
            <a:off x="3024320" y="247447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¿Alguna pregunta?</a:t>
            </a:r>
            <a:endParaRPr sz="23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84" name="Google Shape;1984;p4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1985" name="Google Shape;1985;p43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6" name="Google Shape;1986;p4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1987" name="Google Shape;1987;p4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1" name="Google Shape;1991;p4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1992" name="Google Shape;1992;p4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6" name="Google Shape;1996;p43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7" name="Google Shape;1997;p43"/>
          <p:cNvSpPr/>
          <p:nvPr/>
        </p:nvSpPr>
        <p:spPr>
          <a:xfrm>
            <a:off x="2224225" y="3069875"/>
            <a:ext cx="5305800" cy="19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jxvargasc@gmail.com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allanov1995@gmail.com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elizabeth.ilbay@gmail.com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andresrz2k21@gmail.com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david_k2401@hotmail.com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35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1705" name="Google Shape;1705;p35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7" name="Google Shape;1707;p35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—</a:t>
            </a:r>
            <a:r>
              <a:rPr lang="en"/>
              <a:t>DA/JE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08" name="Google Shape;1708;p35"/>
          <p:cNvSpPr txBox="1"/>
          <p:nvPr>
            <p:ph idx="1" type="subTitle"/>
          </p:nvPr>
        </p:nvSpPr>
        <p:spPr>
          <a:xfrm>
            <a:off x="217101" y="1767375"/>
            <a:ext cx="3879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jalla One"/>
                <a:ea typeface="Fjalla One"/>
                <a:cs typeface="Fjalla One"/>
                <a:sym typeface="Fjalla One"/>
              </a:rPr>
              <a:t>¿ Cómo la IA apoyaría a la reactivación económica en las PYMES del Ecuador 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09" name="Google Shape;17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76" y="1704425"/>
            <a:ext cx="3115150" cy="1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36"/>
          <p:cNvSpPr txBox="1"/>
          <p:nvPr>
            <p:ph type="title"/>
          </p:nvPr>
        </p:nvSpPr>
        <p:spPr>
          <a:xfrm>
            <a:off x="286924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Elizabeth Ilbay Yupa</a:t>
            </a:r>
            <a:endParaRPr sz="1700"/>
          </a:p>
        </p:txBody>
      </p:sp>
      <p:sp>
        <p:nvSpPr>
          <p:cNvPr id="1715" name="Google Shape;1715;p36"/>
          <p:cNvSpPr txBox="1"/>
          <p:nvPr>
            <p:ph idx="1" type="subTitle"/>
          </p:nvPr>
        </p:nvSpPr>
        <p:spPr>
          <a:xfrm>
            <a:off x="246225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MSc. en Ciencia de Datos</a:t>
            </a:r>
            <a:endParaRPr/>
          </a:p>
        </p:txBody>
      </p:sp>
      <p:sp>
        <p:nvSpPr>
          <p:cNvPr id="1716" name="Google Shape;1716;p36"/>
          <p:cNvSpPr txBox="1"/>
          <p:nvPr>
            <p:ph idx="4" type="title"/>
          </p:nvPr>
        </p:nvSpPr>
        <p:spPr>
          <a:xfrm>
            <a:off x="286925" y="433000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Equipo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7" name="Google Shape;1717;p36"/>
          <p:cNvPicPr preferRelativeResize="0"/>
          <p:nvPr/>
        </p:nvPicPr>
        <p:blipFill rotWithShape="1">
          <a:blip r:embed="rId3">
            <a:alphaModFix/>
          </a:blip>
          <a:srcRect b="0" l="21962" r="21968" t="0"/>
          <a:stretch/>
        </p:blipFill>
        <p:spPr>
          <a:xfrm>
            <a:off x="7648925" y="1368001"/>
            <a:ext cx="1131900" cy="1440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718" name="Google Shape;1718;p36"/>
          <p:cNvSpPr txBox="1"/>
          <p:nvPr>
            <p:ph type="title"/>
          </p:nvPr>
        </p:nvSpPr>
        <p:spPr>
          <a:xfrm>
            <a:off x="2014849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Kevin Farinango Cinilin</a:t>
            </a:r>
            <a:endParaRPr sz="1700"/>
          </a:p>
        </p:txBody>
      </p:sp>
      <p:sp>
        <p:nvSpPr>
          <p:cNvPr id="1719" name="Google Shape;1719;p36"/>
          <p:cNvSpPr txBox="1"/>
          <p:nvPr>
            <p:ph idx="1" type="subTitle"/>
          </p:nvPr>
        </p:nvSpPr>
        <p:spPr>
          <a:xfrm>
            <a:off x="1974150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Experto en Machine Learning</a:t>
            </a:r>
            <a:endParaRPr/>
          </a:p>
        </p:txBody>
      </p:sp>
      <p:sp>
        <p:nvSpPr>
          <p:cNvPr id="1720" name="Google Shape;1720;p36"/>
          <p:cNvSpPr txBox="1"/>
          <p:nvPr>
            <p:ph type="title"/>
          </p:nvPr>
        </p:nvSpPr>
        <p:spPr>
          <a:xfrm>
            <a:off x="3742774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Allan Orellana Valenzuela</a:t>
            </a:r>
            <a:endParaRPr sz="1700"/>
          </a:p>
        </p:txBody>
      </p:sp>
      <p:sp>
        <p:nvSpPr>
          <p:cNvPr id="1721" name="Google Shape;1721;p36"/>
          <p:cNvSpPr txBox="1"/>
          <p:nvPr>
            <p:ph idx="1" type="subTitle"/>
          </p:nvPr>
        </p:nvSpPr>
        <p:spPr>
          <a:xfrm>
            <a:off x="3702075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Programador</a:t>
            </a:r>
            <a:endParaRPr/>
          </a:p>
        </p:txBody>
      </p:sp>
      <p:sp>
        <p:nvSpPr>
          <p:cNvPr id="1722" name="Google Shape;1722;p36"/>
          <p:cNvSpPr txBox="1"/>
          <p:nvPr>
            <p:ph type="title"/>
          </p:nvPr>
        </p:nvSpPr>
        <p:spPr>
          <a:xfrm>
            <a:off x="5734824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Jorge Vargas Carrillo</a:t>
            </a:r>
            <a:endParaRPr sz="1700"/>
          </a:p>
        </p:txBody>
      </p:sp>
      <p:sp>
        <p:nvSpPr>
          <p:cNvPr id="1723" name="Google Shape;1723;p36"/>
          <p:cNvSpPr txBox="1"/>
          <p:nvPr>
            <p:ph idx="1" type="subTitle"/>
          </p:nvPr>
        </p:nvSpPr>
        <p:spPr>
          <a:xfrm>
            <a:off x="5669875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Programador</a:t>
            </a:r>
            <a:endParaRPr/>
          </a:p>
        </p:txBody>
      </p:sp>
      <p:sp>
        <p:nvSpPr>
          <p:cNvPr id="1724" name="Google Shape;1724;p36"/>
          <p:cNvSpPr txBox="1"/>
          <p:nvPr>
            <p:ph type="title"/>
          </p:nvPr>
        </p:nvSpPr>
        <p:spPr>
          <a:xfrm>
            <a:off x="7489324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Andrés Romero Zambrano</a:t>
            </a:r>
            <a:endParaRPr sz="1700"/>
          </a:p>
        </p:txBody>
      </p:sp>
      <p:sp>
        <p:nvSpPr>
          <p:cNvPr id="1725" name="Google Shape;1725;p36"/>
          <p:cNvSpPr txBox="1"/>
          <p:nvPr>
            <p:ph idx="1" type="subTitle"/>
          </p:nvPr>
        </p:nvSpPr>
        <p:spPr>
          <a:xfrm>
            <a:off x="7489325" y="3854300"/>
            <a:ext cx="15165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Estudiante de programación</a:t>
            </a:r>
            <a:endParaRPr/>
          </a:p>
        </p:txBody>
      </p:sp>
      <p:pic>
        <p:nvPicPr>
          <p:cNvPr id="1726" name="Google Shape;17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75" y="1382400"/>
            <a:ext cx="1214250" cy="1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675" y="1382400"/>
            <a:ext cx="1321200" cy="1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3325" y="1368000"/>
            <a:ext cx="1321200" cy="1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6"/>
          <p:cNvPicPr preferRelativeResize="0"/>
          <p:nvPr/>
        </p:nvPicPr>
        <p:blipFill rotWithShape="1">
          <a:blip r:embed="rId7">
            <a:alphaModFix/>
          </a:blip>
          <a:srcRect b="0" l="0" r="0" t="15059"/>
          <a:stretch/>
        </p:blipFill>
        <p:spPr>
          <a:xfrm>
            <a:off x="3959975" y="1372225"/>
            <a:ext cx="1214250" cy="14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37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735" name="Google Shape;1735;p37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37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38" name="Google Shape;1738;p37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1739" name="Google Shape;1739;p37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49" name="Google Shape;1749;p37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750" name="Google Shape;1750;p37"/>
          <p:cNvSpPr txBox="1"/>
          <p:nvPr>
            <p:ph idx="1" type="subTitle"/>
          </p:nvPr>
        </p:nvSpPr>
        <p:spPr>
          <a:xfrm>
            <a:off x="1285875" y="3054100"/>
            <a:ext cx="65298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 acuerdo con el Banco Mundial, durante la crisis económica del año</a:t>
            </a:r>
            <a:r>
              <a:rPr b="1" lang="en" sz="1600"/>
              <a:t> 2020–2021</a:t>
            </a:r>
            <a:r>
              <a:rPr lang="en" sz="1600"/>
              <a:t> causada por la pandemia del COVID-19, las PYMEs se vieron afectadas por la </a:t>
            </a:r>
            <a:r>
              <a:rPr b="1" lang="en" sz="1600"/>
              <a:t>disminución las ventas de hasta un 50%</a:t>
            </a:r>
            <a:r>
              <a:rPr lang="en" sz="1600"/>
              <a:t>, provocando que el 65% de ellas ajusten los ingresos de los trabajadores y otro 11% se vio obligado a despedir personal.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Afectación por Industrias</a:t>
            </a:r>
            <a:endParaRPr/>
          </a:p>
        </p:txBody>
      </p:sp>
      <p:graphicFrame>
        <p:nvGraphicFramePr>
          <p:cNvPr id="1756" name="Google Shape;1756;p38"/>
          <p:cNvGraphicFramePr/>
          <p:nvPr/>
        </p:nvGraphicFramePr>
        <p:xfrm>
          <a:off x="1078450" y="1393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{817ABFA9-C3C7-43EA-94F8-D3C502607E50}</a:tableStyleId>
              </a:tblPr>
              <a:tblGrid>
                <a:gridCol w="832275"/>
                <a:gridCol w="1208375"/>
                <a:gridCol w="1264800"/>
                <a:gridCol w="1340050"/>
                <a:gridCol w="1678550"/>
                <a:gridCol w="644200"/>
              </a:tblGrid>
              <a:tr h="114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        Ventas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(2020)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Ventas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(2021)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%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10.86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Ganadoras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24.57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Parcialme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 Afectadas</a:t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</a:t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64.57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Afectadas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7" name="Google Shape;1757;p38"/>
          <p:cNvSpPr txBox="1"/>
          <p:nvPr/>
        </p:nvSpPr>
        <p:spPr>
          <a:xfrm>
            <a:off x="778800" y="4731775"/>
            <a:ext cx="379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Fuente: Superintendencia de Compañías y SRI</a:t>
            </a:r>
            <a:endParaRPr sz="11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58" name="Google Shape;1758;p38"/>
          <p:cNvPicPr preferRelativeResize="0"/>
          <p:nvPr/>
        </p:nvPicPr>
        <p:blipFill rotWithShape="1">
          <a:blip r:embed="rId3">
            <a:alphaModFix/>
          </a:blip>
          <a:srcRect b="51722" l="7993" r="48658" t="9296"/>
          <a:stretch/>
        </p:blipFill>
        <p:spPr>
          <a:xfrm>
            <a:off x="1967124" y="2535050"/>
            <a:ext cx="6368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8"/>
          <p:cNvPicPr preferRelativeResize="0"/>
          <p:nvPr/>
        </p:nvPicPr>
        <p:blipFill rotWithShape="1">
          <a:blip r:embed="rId3">
            <a:alphaModFix/>
          </a:blip>
          <a:srcRect b="51722" l="7993" r="48658" t="9296"/>
          <a:stretch/>
        </p:blipFill>
        <p:spPr>
          <a:xfrm>
            <a:off x="3606024" y="2535050"/>
            <a:ext cx="636825" cy="57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38"/>
          <p:cNvPicPr preferRelativeResize="0"/>
          <p:nvPr/>
        </p:nvPicPr>
        <p:blipFill rotWithShape="1">
          <a:blip r:embed="rId3">
            <a:alphaModFix/>
          </a:blip>
          <a:srcRect b="52881" l="0" r="0" t="7449"/>
          <a:stretch/>
        </p:blipFill>
        <p:spPr>
          <a:xfrm>
            <a:off x="2276374" y="3228675"/>
            <a:ext cx="14437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38"/>
          <p:cNvPicPr preferRelativeResize="0"/>
          <p:nvPr/>
        </p:nvPicPr>
        <p:blipFill rotWithShape="1">
          <a:blip r:embed="rId3">
            <a:alphaModFix/>
          </a:blip>
          <a:srcRect b="51287" l="51923" r="7108" t="8533"/>
          <a:stretch/>
        </p:blipFill>
        <p:spPr>
          <a:xfrm>
            <a:off x="2081212" y="3922300"/>
            <a:ext cx="5839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8"/>
          <p:cNvPicPr preferRelativeResize="0"/>
          <p:nvPr/>
        </p:nvPicPr>
        <p:blipFill rotWithShape="1">
          <a:blip r:embed="rId3">
            <a:alphaModFix/>
          </a:blip>
          <a:srcRect b="51287" l="51923" r="7108" t="8533"/>
          <a:stretch/>
        </p:blipFill>
        <p:spPr>
          <a:xfrm>
            <a:off x="3720112" y="3922300"/>
            <a:ext cx="5839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9"/>
          <p:cNvSpPr txBox="1"/>
          <p:nvPr>
            <p:ph type="title"/>
          </p:nvPr>
        </p:nvSpPr>
        <p:spPr>
          <a:xfrm>
            <a:off x="2345175" y="1709825"/>
            <a:ext cx="4611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SISTEMA DE RECOMENDACIÓN</a:t>
            </a:r>
            <a:endParaRPr sz="4700"/>
          </a:p>
        </p:txBody>
      </p:sp>
      <p:sp>
        <p:nvSpPr>
          <p:cNvPr id="1768" name="Google Shape;1768;p39"/>
          <p:cNvSpPr txBox="1"/>
          <p:nvPr>
            <p:ph idx="4294967295" type="title"/>
          </p:nvPr>
        </p:nvSpPr>
        <p:spPr>
          <a:xfrm>
            <a:off x="1087600" y="433000"/>
            <a:ext cx="24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Solución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0"/>
          <p:cNvSpPr/>
          <p:nvPr/>
        </p:nvSpPr>
        <p:spPr>
          <a:xfrm>
            <a:off x="912275" y="1305125"/>
            <a:ext cx="2730900" cy="142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0"/>
          <p:cNvSpPr/>
          <p:nvPr/>
        </p:nvSpPr>
        <p:spPr>
          <a:xfrm>
            <a:off x="4930625" y="2318636"/>
            <a:ext cx="2804700" cy="15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0"/>
          <p:cNvSpPr txBox="1"/>
          <p:nvPr>
            <p:ph type="title"/>
          </p:nvPr>
        </p:nvSpPr>
        <p:spPr>
          <a:xfrm>
            <a:off x="1911423" y="338325"/>
            <a:ext cx="42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Beneficios</a:t>
            </a:r>
            <a:r>
              <a:rPr lang="en"/>
              <a:t> del </a:t>
            </a:r>
            <a:r>
              <a:rPr lang="en"/>
              <a:t>Sistemas de Recomendación</a:t>
            </a:r>
            <a:endParaRPr/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6097909" y="102433"/>
            <a:ext cx="2360805" cy="1679890"/>
            <a:chOff x="801025" y="358275"/>
            <a:chExt cx="6170425" cy="5079800"/>
          </a:xfrm>
        </p:grpSpPr>
        <p:sp>
          <p:nvSpPr>
            <p:cNvPr id="1777" name="Google Shape;1777;p40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3" name="Google Shape;1913;p40"/>
          <p:cNvSpPr txBox="1"/>
          <p:nvPr>
            <p:ph idx="1" type="subTitle"/>
          </p:nvPr>
        </p:nvSpPr>
        <p:spPr>
          <a:xfrm>
            <a:off x="1227375" y="130512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Ventas Cruzadas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40"/>
          <p:cNvSpPr txBox="1"/>
          <p:nvPr>
            <p:ph idx="2" type="subTitle"/>
          </p:nvPr>
        </p:nvSpPr>
        <p:spPr>
          <a:xfrm>
            <a:off x="1285900" y="1606800"/>
            <a:ext cx="25215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Ventas adicionales de otros productos al cliente además del que está buscando</a:t>
            </a:r>
            <a:endParaRPr/>
          </a:p>
        </p:txBody>
      </p:sp>
      <p:sp>
        <p:nvSpPr>
          <p:cNvPr id="1915" name="Google Shape;1915;p40"/>
          <p:cNvSpPr txBox="1"/>
          <p:nvPr>
            <p:ph idx="3" type="subTitle"/>
          </p:nvPr>
        </p:nvSpPr>
        <p:spPr>
          <a:xfrm>
            <a:off x="5185325" y="2310700"/>
            <a:ext cx="24762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Fidelización del cliente</a:t>
            </a:r>
            <a:endParaRPr/>
          </a:p>
        </p:txBody>
      </p:sp>
      <p:sp>
        <p:nvSpPr>
          <p:cNvPr id="1916" name="Google Shape;1916;p40"/>
          <p:cNvSpPr txBox="1"/>
          <p:nvPr>
            <p:ph idx="4" type="subTitle"/>
          </p:nvPr>
        </p:nvSpPr>
        <p:spPr>
          <a:xfrm>
            <a:off x="5185325" y="2767792"/>
            <a:ext cx="24762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Sugerencias de mayor calidad y precisión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40"/>
          <p:cNvSpPr/>
          <p:nvPr/>
        </p:nvSpPr>
        <p:spPr>
          <a:xfrm>
            <a:off x="912275" y="3392075"/>
            <a:ext cx="2804700" cy="15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40"/>
          <p:cNvSpPr txBox="1"/>
          <p:nvPr>
            <p:ph idx="3" type="subTitle"/>
          </p:nvPr>
        </p:nvSpPr>
        <p:spPr>
          <a:xfrm>
            <a:off x="1166975" y="3385125"/>
            <a:ext cx="2476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Fácil de implementar</a:t>
            </a:r>
            <a:endParaRPr/>
          </a:p>
        </p:txBody>
      </p:sp>
      <p:sp>
        <p:nvSpPr>
          <p:cNvPr id="1919" name="Google Shape;1919;p40"/>
          <p:cNvSpPr txBox="1"/>
          <p:nvPr>
            <p:ph idx="4" type="subTitle"/>
          </p:nvPr>
        </p:nvSpPr>
        <p:spPr>
          <a:xfrm>
            <a:off x="1166975" y="3785897"/>
            <a:ext cx="24762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adapta a cualquier giro del negocio ( productos o servicios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Metodologia: CRISP-DM</a:t>
            </a:r>
            <a:endParaRPr/>
          </a:p>
        </p:txBody>
      </p:sp>
      <p:sp>
        <p:nvSpPr>
          <p:cNvPr id="1925" name="Google Shape;1925;p41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Análisis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negocio y datos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6" name="Google Shape;1926;p41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Modelado y Evaluación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7" name="Google Shape;1927;p41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Preparación de los datos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8" name="Google Shape;1928;p41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Despliegue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29" name="Google Shape;1929;p41"/>
          <p:cNvGrpSpPr/>
          <p:nvPr/>
        </p:nvGrpSpPr>
        <p:grpSpPr>
          <a:xfrm>
            <a:off x="1620199" y="2106974"/>
            <a:ext cx="5900539" cy="1517351"/>
            <a:chOff x="1621724" y="2106974"/>
            <a:chExt cx="5900539" cy="1517351"/>
          </a:xfrm>
        </p:grpSpPr>
        <p:grpSp>
          <p:nvGrpSpPr>
            <p:cNvPr id="1930" name="Google Shape;1930;p41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1931" name="Google Shape;1931;p41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2" name="Google Shape;1932;p41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3" name="Google Shape;1933;p41"/>
              <p:cNvCxnSpPr>
                <a:stCxn id="1934" idx="6"/>
                <a:endCxn id="1935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36" name="Google Shape;1936;p41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37" name="Google Shape;1937;p41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1935" name="Google Shape;1935;p41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1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39" name="Google Shape;1939;p41"/>
            <p:cNvCxnSpPr>
              <a:stCxn id="1940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1" name="Google Shape;1941;p41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1942" name="Google Shape;1942;p41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3" name="Google Shape;1943;p41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4" name="Google Shape;1944;p41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1945" name="Google Shape;1945;p41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1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7" name="Google Shape;1947;p41"/>
            <p:cNvCxnSpPr>
              <a:stCxn id="1948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9" name="Google Shape;1949;p41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1934" name="Google Shape;1934;p41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0" name="Google Shape;1950;p41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41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5" name="Google Shape;1955;p41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6" name="Google Shape;1956;p41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57" name="Google Shape;1957;p41"/>
          <p:cNvGrpSpPr/>
          <p:nvPr/>
        </p:nvGrpSpPr>
        <p:grpSpPr>
          <a:xfrm>
            <a:off x="1995840" y="2746435"/>
            <a:ext cx="238617" cy="238437"/>
            <a:chOff x="1413250" y="2680675"/>
            <a:chExt cx="297750" cy="297525"/>
          </a:xfrm>
        </p:grpSpPr>
        <p:sp>
          <p:nvSpPr>
            <p:cNvPr id="1958" name="Google Shape;1958;p41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962" name="Google Shape;1962;p41"/>
          <p:cNvGrpSpPr/>
          <p:nvPr/>
        </p:nvGrpSpPr>
        <p:grpSpPr>
          <a:xfrm>
            <a:off x="3633741" y="2767305"/>
            <a:ext cx="238617" cy="237355"/>
            <a:chOff x="1412450" y="1954475"/>
            <a:chExt cx="297750" cy="296175"/>
          </a:xfrm>
        </p:grpSpPr>
        <p:sp>
          <p:nvSpPr>
            <p:cNvPr id="1963" name="Google Shape;1963;p4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965" name="Google Shape;1965;p41"/>
          <p:cNvSpPr/>
          <p:nvPr/>
        </p:nvSpPr>
        <p:spPr>
          <a:xfrm>
            <a:off x="5271648" y="2767300"/>
            <a:ext cx="238599" cy="237339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6" name="Google Shape;1966;p41"/>
          <p:cNvGrpSpPr/>
          <p:nvPr/>
        </p:nvGrpSpPr>
        <p:grpSpPr>
          <a:xfrm>
            <a:off x="6909544" y="2767302"/>
            <a:ext cx="238596" cy="237345"/>
            <a:chOff x="-60988625" y="2310475"/>
            <a:chExt cx="316650" cy="311150"/>
          </a:xfrm>
        </p:grpSpPr>
        <p:sp>
          <p:nvSpPr>
            <p:cNvPr id="1967" name="Google Shape;1967;p41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1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1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1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1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1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2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