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xygen"/>
      <p:regular r:id="rId22"/>
      <p:bold r:id="rId23"/>
    </p:embeddedFont>
    <p:embeddedFont>
      <p:font typeface="Fjalla One"/>
      <p:regular r:id="rId24"/>
    </p:embeddedFont>
    <p:embeddedFont>
      <p:font typeface="Abel"/>
      <p:regular r:id="rId25"/>
    </p:embeddedFont>
    <p:embeddedFont>
      <p:font typeface="Barlow Semi Condense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2EB111-28A9-4EF7-A762-AD17DCB0A575}">
  <a:tblStyle styleId="{682EB111-28A9-4EF7-A762-AD17DCB0A5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xygen-regular.fntdata"/><Relationship Id="rId21" Type="http://schemas.openxmlformats.org/officeDocument/2006/relationships/slide" Target="slides/slide16.xml"/><Relationship Id="rId24" Type="http://schemas.openxmlformats.org/officeDocument/2006/relationships/font" Target="fonts/FjallaOne-regular.fntdata"/><Relationship Id="rId23" Type="http://schemas.openxmlformats.org/officeDocument/2006/relationships/font" Target="fonts/Oxyge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SemiCondensed-regular.fntdata"/><Relationship Id="rId25" Type="http://schemas.openxmlformats.org/officeDocument/2006/relationships/font" Target="fonts/Abel-regular.fntdata"/><Relationship Id="rId28" Type="http://schemas.openxmlformats.org/officeDocument/2006/relationships/font" Target="fonts/BarlowSemiCondensed-italic.fntdata"/><Relationship Id="rId27" Type="http://schemas.openxmlformats.org/officeDocument/2006/relationships/font" Target="fonts/BarlowSemi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SemiCondense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e73cfa3322_0_18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e73cfa3322_0_18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e7403696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e7403696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e7db2d0ac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e7db2d0ac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e7403696c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e7403696c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ge7403696c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3" name="Google Shape;1993;ge7403696c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e73cfa3322_0_16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e73cfa3322_0_16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e7db2d0ac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e7db2d0ac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e7db2d0ac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6" name="Google Shape;2036;ge7db2d0ac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e73cfa3322_1_1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e73cfa3322_1_1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e73cfa3322_0_5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e73cfa3322_0_5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e73cfa3322_0_6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e73cfa3322_0_6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e73cfa3322_1_3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e73cfa3322_1_3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e73cfa3322_0_1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e73cfa3322_0_1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por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esta razón se propone el SR, que permitirá </a:t>
            </a:r>
            <a:r>
              <a:rPr lang="en">
                <a:solidFill>
                  <a:srgbClr val="3D3D3D"/>
                </a:solidFill>
              </a:rPr>
              <a:t>a las pymes ser </a:t>
            </a:r>
            <a:r>
              <a:rPr lang="en">
                <a:solidFill>
                  <a:srgbClr val="3D3D3D"/>
                </a:solidFill>
              </a:rPr>
              <a:t>eficientes en la estrategia de ventas y  crecer de forma rápida y con menos recursos.</a:t>
            </a:r>
            <a:endParaRPr>
              <a:solidFill>
                <a:srgbClr val="3D3D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D3D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Aprovechar las compras historicas de productos o servicios de los clientes para sugerir productos relacionados.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e73cfa3322_0_14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e73cfa3322_0_14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e73cfa3322_0_13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e73cfa3322_0_13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ge7403696c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3" name="Google Shape;1973;ge7403696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2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2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2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2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2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2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2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2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"/>
              <a:buNone/>
              <a:defRPr sz="2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_1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/>
          <p:nvPr/>
        </p:nvSpPr>
        <p:spPr>
          <a:xfrm>
            <a:off x="0" y="1153363"/>
            <a:ext cx="9144000" cy="1779300"/>
          </a:xfrm>
          <a:prstGeom prst="rect">
            <a:avLst/>
          </a:prstGeom>
          <a:gradFill>
            <a:gsLst>
              <a:gs pos="0">
                <a:srgbClr val="662E9B"/>
              </a:gs>
              <a:gs pos="48000">
                <a:schemeClr val="accent3"/>
              </a:gs>
              <a:gs pos="5200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4" name="Google Shape;1684;p33"/>
          <p:cNvPicPr preferRelativeResize="0"/>
          <p:nvPr/>
        </p:nvPicPr>
        <p:blipFill rotWithShape="1">
          <a:blip r:embed="rId2">
            <a:alphaModFix amt="20000"/>
          </a:blip>
          <a:srcRect b="42984" l="0" r="0" t="22422"/>
          <a:stretch/>
        </p:blipFill>
        <p:spPr>
          <a:xfrm>
            <a:off x="0" y="1153375"/>
            <a:ext cx="9144000" cy="17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5" name="Google Shape;1685;p33"/>
          <p:cNvSpPr/>
          <p:nvPr/>
        </p:nvSpPr>
        <p:spPr>
          <a:xfrm>
            <a:off x="0" y="1798816"/>
            <a:ext cx="2208000" cy="11406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33"/>
          <p:cNvSpPr/>
          <p:nvPr/>
        </p:nvSpPr>
        <p:spPr>
          <a:xfrm flipH="1" rot="10800000">
            <a:off x="6936000" y="1146634"/>
            <a:ext cx="2208000" cy="11406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33"/>
          <p:cNvSpPr/>
          <p:nvPr/>
        </p:nvSpPr>
        <p:spPr>
          <a:xfrm flipH="1">
            <a:off x="3468000" y="1153375"/>
            <a:ext cx="2208000" cy="1779300"/>
          </a:xfrm>
          <a:prstGeom prst="parallelogram">
            <a:avLst>
              <a:gd fmla="val 95102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33"/>
          <p:cNvSpPr txBox="1"/>
          <p:nvPr>
            <p:ph type="title"/>
          </p:nvPr>
        </p:nvSpPr>
        <p:spPr>
          <a:xfrm>
            <a:off x="1281563" y="3010025"/>
            <a:ext cx="29847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89" name="Google Shape;1689;p33"/>
          <p:cNvSpPr txBox="1"/>
          <p:nvPr>
            <p:ph idx="1" type="subTitle"/>
          </p:nvPr>
        </p:nvSpPr>
        <p:spPr>
          <a:xfrm>
            <a:off x="1608125" y="3481975"/>
            <a:ext cx="23316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0" name="Google Shape;1690;p33"/>
          <p:cNvSpPr txBox="1"/>
          <p:nvPr>
            <p:ph idx="2" type="subTitle"/>
          </p:nvPr>
        </p:nvSpPr>
        <p:spPr>
          <a:xfrm>
            <a:off x="5204277" y="3481975"/>
            <a:ext cx="23316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1" name="Google Shape;1691;p33"/>
          <p:cNvSpPr txBox="1"/>
          <p:nvPr>
            <p:ph idx="3" type="title"/>
          </p:nvPr>
        </p:nvSpPr>
        <p:spPr>
          <a:xfrm>
            <a:off x="4877713" y="3010025"/>
            <a:ext cx="29847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2" name="Google Shape;1692;p33"/>
          <p:cNvSpPr txBox="1"/>
          <p:nvPr>
            <p:ph idx="4" type="title"/>
          </p:nvPr>
        </p:nvSpPr>
        <p:spPr>
          <a:xfrm>
            <a:off x="707200" y="503300"/>
            <a:ext cx="77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xygen"/>
              <a:buNone/>
              <a:defRPr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xygen"/>
              <a:buNone/>
              <a:defRPr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xygen"/>
              <a:buNone/>
              <a:defRPr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xygen"/>
              <a:buNone/>
              <a:defRPr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xygen"/>
              <a:buNone/>
              <a:defRPr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xygen"/>
              <a:buNone/>
              <a:defRPr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xygen"/>
              <a:buNone/>
              <a:defRPr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xygen"/>
              <a:buNone/>
              <a:defRPr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xygen"/>
              <a:buNone/>
              <a:defRPr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None/>
              <a:defRPr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elizabeth.ilbay@gmail.com" TargetMode="External"/><Relationship Id="rId4" Type="http://schemas.openxmlformats.org/officeDocument/2006/relationships/hyperlink" Target="mailto:jxvargasc@gmail.com" TargetMode="External"/><Relationship Id="rId5" Type="http://schemas.openxmlformats.org/officeDocument/2006/relationships/hyperlink" Target="mailto:allanov1995@gmail.com" TargetMode="External"/><Relationship Id="rId6" Type="http://schemas.openxmlformats.org/officeDocument/2006/relationships/hyperlink" Target="mailto:elizabeth.ilbay@gmail.com" TargetMode="External"/><Relationship Id="rId7" Type="http://schemas.openxmlformats.org/officeDocument/2006/relationships/hyperlink" Target="mailto:andresrz2k21@gmail.com" TargetMode="External"/><Relationship Id="rId8" Type="http://schemas.openxmlformats.org/officeDocument/2006/relationships/hyperlink" Target="mailto:david_k2401@hotmail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34"/>
          <p:cNvSpPr txBox="1"/>
          <p:nvPr>
            <p:ph type="ctrTitle"/>
          </p:nvPr>
        </p:nvSpPr>
        <p:spPr>
          <a:xfrm>
            <a:off x="115850" y="2200350"/>
            <a:ext cx="39852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Inteligencia Artificial en las PYMES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698" name="Google Shape;1698;p34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  <p:pic>
        <p:nvPicPr>
          <p:cNvPr id="1699" name="Google Shape;16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150" y="1530125"/>
            <a:ext cx="4400674" cy="2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0" name="Google Shape;19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09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44"/>
          <p:cNvSpPr txBox="1"/>
          <p:nvPr>
            <p:ph type="title"/>
          </p:nvPr>
        </p:nvSpPr>
        <p:spPr>
          <a:xfrm>
            <a:off x="2624325" y="1620750"/>
            <a:ext cx="4327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Resultados</a:t>
            </a:r>
            <a:endParaRPr sz="7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0" name="Google Shape;19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0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32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47"/>
          <p:cNvSpPr txBox="1"/>
          <p:nvPr>
            <p:ph type="title"/>
          </p:nvPr>
        </p:nvSpPr>
        <p:spPr>
          <a:xfrm>
            <a:off x="1944525" y="1866023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Gracias</a:t>
            </a:r>
            <a:endParaRPr sz="5000"/>
          </a:p>
        </p:txBody>
      </p:sp>
      <p:grpSp>
        <p:nvGrpSpPr>
          <p:cNvPr id="2001" name="Google Shape;2001;p47"/>
          <p:cNvGrpSpPr/>
          <p:nvPr/>
        </p:nvGrpSpPr>
        <p:grpSpPr>
          <a:xfrm>
            <a:off x="3733763" y="3221625"/>
            <a:ext cx="1681025" cy="338359"/>
            <a:chOff x="3733763" y="3183525"/>
            <a:chExt cx="1681025" cy="338359"/>
          </a:xfrm>
        </p:grpSpPr>
        <p:sp>
          <p:nvSpPr>
            <p:cNvPr id="2002" name="Google Shape;2002;p47"/>
            <p:cNvSpPr/>
            <p:nvPr/>
          </p:nvSpPr>
          <p:spPr>
            <a:xfrm>
              <a:off x="3733763" y="3183525"/>
              <a:ext cx="338345" cy="338295"/>
            </a:xfrm>
            <a:custGeom>
              <a:rect b="b" l="l" r="r" t="t"/>
              <a:pathLst>
                <a:path extrusionOk="0" h="19982" w="19982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3" name="Google Shape;2003;p47"/>
            <p:cNvGrpSpPr/>
            <p:nvPr/>
          </p:nvGrpSpPr>
          <p:grpSpPr>
            <a:xfrm>
              <a:off x="4166051" y="3183552"/>
              <a:ext cx="338366" cy="338332"/>
              <a:chOff x="812101" y="2571761"/>
              <a:chExt cx="417066" cy="417024"/>
            </a:xfrm>
          </p:grpSpPr>
          <p:sp>
            <p:nvSpPr>
              <p:cNvPr id="2004" name="Google Shape;2004;p47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rect b="b" l="l" r="r" t="t"/>
                <a:pathLst>
                  <a:path extrusionOk="0" h="8197" w="8197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47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rect b="b" l="l" r="r" t="t"/>
                <a:pathLst>
                  <a:path extrusionOk="0" h="15299" w="1530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47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rect b="b" l="l" r="r" t="t"/>
                <a:pathLst>
                  <a:path extrusionOk="0" h="19982" w="19984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47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rect b="b" l="l" r="r" t="t"/>
                <a:pathLst>
                  <a:path extrusionOk="0" h="2343" w="2342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8" name="Google Shape;2008;p47"/>
            <p:cNvGrpSpPr/>
            <p:nvPr/>
          </p:nvGrpSpPr>
          <p:grpSpPr>
            <a:xfrm>
              <a:off x="4598397" y="3183552"/>
              <a:ext cx="338332" cy="338332"/>
              <a:chOff x="1323129" y="2571761"/>
              <a:chExt cx="417024" cy="417024"/>
            </a:xfrm>
          </p:grpSpPr>
          <p:sp>
            <p:nvSpPr>
              <p:cNvPr id="2009" name="Google Shape;2009;p47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rect b="b" l="l" r="r" t="t"/>
                <a:pathLst>
                  <a:path extrusionOk="0" h="10537" w="3514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47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rect b="b" l="l" r="r" t="t"/>
                <a:pathLst>
                  <a:path extrusionOk="0" h="3514" w="3514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47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rect b="b" l="l" r="r" t="t"/>
                <a:pathLst>
                  <a:path extrusionOk="0" h="10556" w="9368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47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rect b="b" l="l" r="r" t="t"/>
                <a:pathLst>
                  <a:path extrusionOk="0" h="19982" w="19982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3" name="Google Shape;2013;p47"/>
            <p:cNvSpPr/>
            <p:nvPr/>
          </p:nvSpPr>
          <p:spPr>
            <a:xfrm>
              <a:off x="5074766" y="3214044"/>
              <a:ext cx="340022" cy="277263"/>
            </a:xfrm>
            <a:custGeom>
              <a:rect b="b" l="l" r="r" t="t"/>
              <a:pathLst>
                <a:path extrusionOk="0" h="16377" w="20081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4" name="Google Shape;2014;p47"/>
          <p:cNvSpPr/>
          <p:nvPr/>
        </p:nvSpPr>
        <p:spPr>
          <a:xfrm>
            <a:off x="351600" y="3069875"/>
            <a:ext cx="7178700" cy="196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48"/>
          <p:cNvSpPr txBox="1"/>
          <p:nvPr>
            <p:ph type="title"/>
          </p:nvPr>
        </p:nvSpPr>
        <p:spPr>
          <a:xfrm>
            <a:off x="2103150" y="801073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Contáctanos</a:t>
            </a:r>
            <a:endParaRPr sz="5000"/>
          </a:p>
        </p:txBody>
      </p:sp>
      <p:grpSp>
        <p:nvGrpSpPr>
          <p:cNvPr id="2020" name="Google Shape;2020;p48"/>
          <p:cNvGrpSpPr/>
          <p:nvPr/>
        </p:nvGrpSpPr>
        <p:grpSpPr>
          <a:xfrm>
            <a:off x="3733763" y="3221625"/>
            <a:ext cx="1681025" cy="338359"/>
            <a:chOff x="3733763" y="3183525"/>
            <a:chExt cx="1681025" cy="338359"/>
          </a:xfrm>
        </p:grpSpPr>
        <p:sp>
          <p:nvSpPr>
            <p:cNvPr id="2021" name="Google Shape;2021;p48"/>
            <p:cNvSpPr/>
            <p:nvPr/>
          </p:nvSpPr>
          <p:spPr>
            <a:xfrm>
              <a:off x="3733763" y="3183525"/>
              <a:ext cx="338345" cy="338295"/>
            </a:xfrm>
            <a:custGeom>
              <a:rect b="b" l="l" r="r" t="t"/>
              <a:pathLst>
                <a:path extrusionOk="0" h="19982" w="19982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2" name="Google Shape;2022;p48"/>
            <p:cNvGrpSpPr/>
            <p:nvPr/>
          </p:nvGrpSpPr>
          <p:grpSpPr>
            <a:xfrm>
              <a:off x="4166051" y="3183552"/>
              <a:ext cx="338366" cy="338332"/>
              <a:chOff x="812101" y="2571761"/>
              <a:chExt cx="417066" cy="417024"/>
            </a:xfrm>
          </p:grpSpPr>
          <p:sp>
            <p:nvSpPr>
              <p:cNvPr id="2023" name="Google Shape;2023;p48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rect b="b" l="l" r="r" t="t"/>
                <a:pathLst>
                  <a:path extrusionOk="0" h="8197" w="8197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48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rect b="b" l="l" r="r" t="t"/>
                <a:pathLst>
                  <a:path extrusionOk="0" h="15299" w="1530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48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rect b="b" l="l" r="r" t="t"/>
                <a:pathLst>
                  <a:path extrusionOk="0" h="19982" w="19984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48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rect b="b" l="l" r="r" t="t"/>
                <a:pathLst>
                  <a:path extrusionOk="0" h="2343" w="2342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7" name="Google Shape;2027;p48"/>
            <p:cNvGrpSpPr/>
            <p:nvPr/>
          </p:nvGrpSpPr>
          <p:grpSpPr>
            <a:xfrm>
              <a:off x="4598397" y="3183552"/>
              <a:ext cx="338332" cy="338332"/>
              <a:chOff x="1323129" y="2571761"/>
              <a:chExt cx="417024" cy="417024"/>
            </a:xfrm>
          </p:grpSpPr>
          <p:sp>
            <p:nvSpPr>
              <p:cNvPr id="2028" name="Google Shape;2028;p48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rect b="b" l="l" r="r" t="t"/>
                <a:pathLst>
                  <a:path extrusionOk="0" h="10537" w="3514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48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rect b="b" l="l" r="r" t="t"/>
                <a:pathLst>
                  <a:path extrusionOk="0" h="3514" w="3514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48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rect b="b" l="l" r="r" t="t"/>
                <a:pathLst>
                  <a:path extrusionOk="0" h="10556" w="9368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48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rect b="b" l="l" r="r" t="t"/>
                <a:pathLst>
                  <a:path extrusionOk="0" h="19982" w="19982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32" name="Google Shape;2032;p48"/>
            <p:cNvSpPr/>
            <p:nvPr/>
          </p:nvSpPr>
          <p:spPr>
            <a:xfrm>
              <a:off x="5074766" y="3214044"/>
              <a:ext cx="340022" cy="277263"/>
            </a:xfrm>
            <a:custGeom>
              <a:rect b="b" l="l" r="r" t="t"/>
              <a:pathLst>
                <a:path extrusionOk="0" h="16377" w="20081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3" name="Google Shape;2033;p48"/>
          <p:cNvSpPr/>
          <p:nvPr/>
        </p:nvSpPr>
        <p:spPr>
          <a:xfrm>
            <a:off x="351600" y="3069875"/>
            <a:ext cx="7178700" cy="196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elizabeth.ilbay@gmail.com</a:t>
            </a:r>
            <a:r>
              <a:rPr lang="en" sz="2600"/>
              <a:t> - 0995383437</a:t>
            </a:r>
            <a:endParaRPr sz="26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4"/>
              </a:rPr>
              <a:t>jxvargasc@gmail.com</a:t>
            </a:r>
            <a:r>
              <a:rPr lang="en" sz="2600"/>
              <a:t> - 0887443443</a:t>
            </a:r>
            <a:endParaRPr sz="26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5"/>
              </a:rPr>
              <a:t>allanov1995@gmail.com</a:t>
            </a:r>
            <a:r>
              <a:rPr lang="en" sz="2600"/>
              <a:t> -  0978898084 </a:t>
            </a:r>
            <a:endParaRPr sz="26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6"/>
              </a:rPr>
              <a:t>e</a:t>
            </a:r>
            <a:r>
              <a:rPr lang="en" sz="2600" u="sng">
                <a:solidFill>
                  <a:schemeClr val="hlink"/>
                </a:solidFill>
                <a:hlinkClick r:id="rId7"/>
              </a:rPr>
              <a:t>andresrz2k21@gmail.com</a:t>
            </a:r>
            <a:r>
              <a:rPr lang="en" sz="2600"/>
              <a:t> </a:t>
            </a:r>
            <a:endParaRPr sz="26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8"/>
              </a:rPr>
              <a:t>david_k2401@hotmail.com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4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4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4" name="Google Shape;1704;p35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1705" name="Google Shape;1705;p35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7" name="Google Shape;1707;p35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—</a:t>
            </a:r>
            <a:r>
              <a:rPr lang="en"/>
              <a:t>DA/JE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708" name="Google Shape;1708;p35"/>
          <p:cNvSpPr txBox="1"/>
          <p:nvPr>
            <p:ph idx="1" type="subTitle"/>
          </p:nvPr>
        </p:nvSpPr>
        <p:spPr>
          <a:xfrm>
            <a:off x="217101" y="1767375"/>
            <a:ext cx="38796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jalla One"/>
                <a:ea typeface="Fjalla One"/>
                <a:cs typeface="Fjalla One"/>
                <a:sym typeface="Fjalla One"/>
              </a:rPr>
              <a:t>¿ Cómo la IA apoyaría en la reactivación económica en las PYMES del Ecuador 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709" name="Google Shape;17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376" y="1704425"/>
            <a:ext cx="3115150" cy="17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36"/>
          <p:cNvSpPr txBox="1"/>
          <p:nvPr>
            <p:ph type="title"/>
          </p:nvPr>
        </p:nvSpPr>
        <p:spPr>
          <a:xfrm>
            <a:off x="286924" y="3261150"/>
            <a:ext cx="13212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Kevin Farinango Cinilin</a:t>
            </a:r>
            <a:endParaRPr sz="1700"/>
          </a:p>
        </p:txBody>
      </p:sp>
      <p:sp>
        <p:nvSpPr>
          <p:cNvPr id="1715" name="Google Shape;1715;p36"/>
          <p:cNvSpPr txBox="1"/>
          <p:nvPr>
            <p:ph idx="1" type="subTitle"/>
          </p:nvPr>
        </p:nvSpPr>
        <p:spPr>
          <a:xfrm>
            <a:off x="246225" y="3854300"/>
            <a:ext cx="14511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Experto en Machine Learning</a:t>
            </a:r>
            <a:endParaRPr/>
          </a:p>
        </p:txBody>
      </p:sp>
      <p:sp>
        <p:nvSpPr>
          <p:cNvPr id="1716" name="Google Shape;1716;p36"/>
          <p:cNvSpPr txBox="1"/>
          <p:nvPr>
            <p:ph idx="4" type="title"/>
          </p:nvPr>
        </p:nvSpPr>
        <p:spPr>
          <a:xfrm>
            <a:off x="286925" y="433000"/>
            <a:ext cx="77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Equipo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7" name="Google Shape;1717;p36"/>
          <p:cNvSpPr txBox="1"/>
          <p:nvPr>
            <p:ph type="title"/>
          </p:nvPr>
        </p:nvSpPr>
        <p:spPr>
          <a:xfrm>
            <a:off x="2014849" y="3261150"/>
            <a:ext cx="13212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Andrés Romero Zambrano</a:t>
            </a:r>
            <a:endParaRPr sz="1700"/>
          </a:p>
        </p:txBody>
      </p:sp>
      <p:sp>
        <p:nvSpPr>
          <p:cNvPr id="1718" name="Google Shape;1718;p36"/>
          <p:cNvSpPr txBox="1"/>
          <p:nvPr>
            <p:ph idx="1" type="subTitle"/>
          </p:nvPr>
        </p:nvSpPr>
        <p:spPr>
          <a:xfrm>
            <a:off x="1974150" y="3854300"/>
            <a:ext cx="14511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Estudiante de programación</a:t>
            </a:r>
            <a:endParaRPr/>
          </a:p>
        </p:txBody>
      </p:sp>
      <p:sp>
        <p:nvSpPr>
          <p:cNvPr id="1719" name="Google Shape;1719;p36"/>
          <p:cNvSpPr txBox="1"/>
          <p:nvPr>
            <p:ph type="title"/>
          </p:nvPr>
        </p:nvSpPr>
        <p:spPr>
          <a:xfrm>
            <a:off x="3742774" y="3261150"/>
            <a:ext cx="13212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Allan Orellana Valenzuela</a:t>
            </a:r>
            <a:endParaRPr sz="1700"/>
          </a:p>
        </p:txBody>
      </p:sp>
      <p:sp>
        <p:nvSpPr>
          <p:cNvPr id="1720" name="Google Shape;1720;p36"/>
          <p:cNvSpPr txBox="1"/>
          <p:nvPr>
            <p:ph idx="1" type="subTitle"/>
          </p:nvPr>
        </p:nvSpPr>
        <p:spPr>
          <a:xfrm>
            <a:off x="3702075" y="3854300"/>
            <a:ext cx="14511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Programador</a:t>
            </a:r>
            <a:endParaRPr/>
          </a:p>
        </p:txBody>
      </p:sp>
      <p:sp>
        <p:nvSpPr>
          <p:cNvPr id="1721" name="Google Shape;1721;p36"/>
          <p:cNvSpPr txBox="1"/>
          <p:nvPr>
            <p:ph type="title"/>
          </p:nvPr>
        </p:nvSpPr>
        <p:spPr>
          <a:xfrm>
            <a:off x="5616049" y="3261150"/>
            <a:ext cx="13212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Jorge Vargas Carrillo</a:t>
            </a:r>
            <a:endParaRPr sz="1700"/>
          </a:p>
        </p:txBody>
      </p:sp>
      <p:sp>
        <p:nvSpPr>
          <p:cNvPr id="1722" name="Google Shape;1722;p36"/>
          <p:cNvSpPr txBox="1"/>
          <p:nvPr>
            <p:ph idx="1" type="subTitle"/>
          </p:nvPr>
        </p:nvSpPr>
        <p:spPr>
          <a:xfrm>
            <a:off x="5551100" y="3854300"/>
            <a:ext cx="14511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Programador</a:t>
            </a:r>
            <a:endParaRPr/>
          </a:p>
        </p:txBody>
      </p:sp>
      <p:sp>
        <p:nvSpPr>
          <p:cNvPr id="1723" name="Google Shape;1723;p36"/>
          <p:cNvSpPr txBox="1"/>
          <p:nvPr>
            <p:ph type="title"/>
          </p:nvPr>
        </p:nvSpPr>
        <p:spPr>
          <a:xfrm>
            <a:off x="7374749" y="3261150"/>
            <a:ext cx="13212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Elizabeth Ilbay Yupa</a:t>
            </a:r>
            <a:endParaRPr sz="1700"/>
          </a:p>
        </p:txBody>
      </p:sp>
      <p:sp>
        <p:nvSpPr>
          <p:cNvPr id="1724" name="Google Shape;1724;p36"/>
          <p:cNvSpPr txBox="1"/>
          <p:nvPr>
            <p:ph idx="1" type="subTitle"/>
          </p:nvPr>
        </p:nvSpPr>
        <p:spPr>
          <a:xfrm>
            <a:off x="7277100" y="3854300"/>
            <a:ext cx="15165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Consultor en Ciencia de Datos y BI</a:t>
            </a:r>
            <a:endParaRPr/>
          </a:p>
        </p:txBody>
      </p:sp>
      <p:pic>
        <p:nvPicPr>
          <p:cNvPr id="1725" name="Google Shape;17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938" y="1382400"/>
            <a:ext cx="1321200" cy="14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6" name="Google Shape;172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125" y="1420400"/>
            <a:ext cx="1321200" cy="14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6"/>
          <p:cNvPicPr preferRelativeResize="0"/>
          <p:nvPr/>
        </p:nvPicPr>
        <p:blipFill rotWithShape="1">
          <a:blip r:embed="rId5">
            <a:alphaModFix/>
          </a:blip>
          <a:srcRect b="0" l="0" r="0" t="15059"/>
          <a:stretch/>
        </p:blipFill>
        <p:spPr>
          <a:xfrm>
            <a:off x="3820500" y="1382400"/>
            <a:ext cx="1214250" cy="142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8" name="Google Shape;172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8225" y="1382400"/>
            <a:ext cx="1214250" cy="14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9" name="Google Shape;172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83425" y="1420412"/>
            <a:ext cx="1451099" cy="142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4" name="Google Shape;1734;p37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1735" name="Google Shape;1735;p37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7" name="Google Shape;1737;p37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738" name="Google Shape;1738;p37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1739" name="Google Shape;1739;p37"/>
            <p:cNvSpPr/>
            <p:nvPr/>
          </p:nvSpPr>
          <p:spPr>
            <a:xfrm>
              <a:off x="1190625" y="259325"/>
              <a:ext cx="5238750" cy="5210325"/>
            </a:xfrm>
            <a:custGeom>
              <a:rect b="b" l="l" r="r" t="t"/>
              <a:pathLst>
                <a:path extrusionOk="0" h="208413" w="20955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4202861" y="1284806"/>
              <a:ext cx="1389300" cy="1389300"/>
            </a:xfrm>
            <a:custGeom>
              <a:rect b="b" l="l" r="r" t="t"/>
              <a:pathLst>
                <a:path extrusionOk="0" h="55572" w="55572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3730400" y="4080350"/>
              <a:ext cx="173675" cy="260500"/>
            </a:xfrm>
            <a:custGeom>
              <a:rect b="b" l="l" r="r" t="t"/>
              <a:pathLst>
                <a:path extrusionOk="0" h="10420" w="6947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2430350" y="1227000"/>
              <a:ext cx="1473725" cy="2679700"/>
            </a:xfrm>
            <a:custGeom>
              <a:rect b="b" l="l" r="r" t="t"/>
              <a:pathLst>
                <a:path extrusionOk="0" h="107188" w="58949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5467000" y="3472525"/>
              <a:ext cx="607825" cy="173700"/>
            </a:xfrm>
            <a:custGeom>
              <a:rect b="b" l="l" r="r" t="t"/>
              <a:pathLst>
                <a:path extrusionOk="0" h="6948" w="24313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5324700" y="3925975"/>
              <a:ext cx="631950" cy="566850"/>
            </a:xfrm>
            <a:custGeom>
              <a:rect b="b" l="l" r="r" t="t"/>
              <a:pathLst>
                <a:path extrusionOk="0" h="22674" w="25278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4946025" y="4167175"/>
              <a:ext cx="173675" cy="607825"/>
            </a:xfrm>
            <a:custGeom>
              <a:rect b="b" l="l" r="r" t="t"/>
              <a:pathLst>
                <a:path extrusionOk="0" h="24313" w="6947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1279850" y="1564675"/>
              <a:ext cx="735675" cy="342525"/>
            </a:xfrm>
            <a:custGeom>
              <a:rect b="b" l="l" r="r" t="t"/>
              <a:pathLst>
                <a:path extrusionOk="0" h="13701" w="29427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1424575" y="710850"/>
              <a:ext cx="706725" cy="574075"/>
            </a:xfrm>
            <a:custGeom>
              <a:rect b="b" l="l" r="r" t="t"/>
              <a:pathLst>
                <a:path extrusionOk="0" h="22963" w="28269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2167450" y="238125"/>
              <a:ext cx="344925" cy="738075"/>
            </a:xfrm>
            <a:custGeom>
              <a:rect b="b" l="l" r="r" t="t"/>
              <a:pathLst>
                <a:path extrusionOk="0" h="29523" w="13797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49" name="Google Shape;1749;p37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1750" name="Google Shape;1750;p37"/>
          <p:cNvSpPr txBox="1"/>
          <p:nvPr>
            <p:ph idx="1" type="subTitle"/>
          </p:nvPr>
        </p:nvSpPr>
        <p:spPr>
          <a:xfrm>
            <a:off x="1285875" y="3054100"/>
            <a:ext cx="6529800" cy="17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De acuerdo con el Banco Mundial, durante la crisis económica del año</a:t>
            </a:r>
            <a:r>
              <a:rPr b="1" lang="en" sz="1700"/>
              <a:t> 2020–2021</a:t>
            </a:r>
            <a:r>
              <a:rPr lang="en" sz="1700"/>
              <a:t> causada por la pandemia del COVID-19, las PYMEs se vieron afectadas por la </a:t>
            </a:r>
            <a:r>
              <a:rPr b="1" lang="en" sz="1700"/>
              <a:t>disminución en ventas de hasta un 50%</a:t>
            </a:r>
            <a:r>
              <a:rPr lang="en" sz="1700"/>
              <a:t>, provocando que el 65% de ellas ajusten los ingresos de los trabajadores y el 11% se vio obligado a despedir personal.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1" name="Google Shape;1751;p37"/>
          <p:cNvSpPr txBox="1"/>
          <p:nvPr/>
        </p:nvSpPr>
        <p:spPr>
          <a:xfrm>
            <a:off x="1285875" y="4822000"/>
            <a:ext cx="1478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Fuente: Banco Mundial</a:t>
            </a:r>
            <a:endParaRPr sz="1100">
              <a:solidFill>
                <a:srgbClr val="49494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38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Afectación por Industrias</a:t>
            </a:r>
            <a:endParaRPr/>
          </a:p>
        </p:txBody>
      </p:sp>
      <p:graphicFrame>
        <p:nvGraphicFramePr>
          <p:cNvPr id="1757" name="Google Shape;1757;p38"/>
          <p:cNvGraphicFramePr/>
          <p:nvPr/>
        </p:nvGraphicFramePr>
        <p:xfrm>
          <a:off x="1078450" y="13930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{682EB111-28A9-4EF7-A762-AD17DCB0A575}</a:tableStyleId>
              </a:tblPr>
              <a:tblGrid>
                <a:gridCol w="832275"/>
                <a:gridCol w="1208375"/>
                <a:gridCol w="1264800"/>
                <a:gridCol w="1340050"/>
                <a:gridCol w="1678550"/>
                <a:gridCol w="644200"/>
              </a:tblGrid>
              <a:tr h="114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Ventas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(2020)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Ventas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(2021)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%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Industrias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2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</a:t>
                      </a:r>
                      <a:endParaRPr sz="1800">
                        <a:solidFill>
                          <a:schemeClr val="accent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8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10.86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Ganadoras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24.57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Parcialme</a:t>
                      </a:r>
                      <a:r>
                        <a:rPr lang="en" sz="1800">
                          <a:solidFill>
                            <a:schemeClr val="accen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n</a:t>
                      </a:r>
                      <a:r>
                        <a:rPr lang="en" sz="1800">
                          <a:solidFill>
                            <a:schemeClr val="accen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te Afectadas</a:t>
                      </a:r>
                      <a:endParaRPr sz="1800">
                        <a:solidFill>
                          <a:schemeClr val="accent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3</a:t>
                      </a:r>
                      <a:endParaRPr sz="1800">
                        <a:solidFill>
                          <a:schemeClr val="accent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64.57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Afectadas</a:t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8" name="Google Shape;1758;p38"/>
          <p:cNvSpPr txBox="1"/>
          <p:nvPr/>
        </p:nvSpPr>
        <p:spPr>
          <a:xfrm>
            <a:off x="778800" y="4805100"/>
            <a:ext cx="3793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Fuente: Superintendencia de Compañías y SRI</a:t>
            </a:r>
            <a:endParaRPr sz="1100">
              <a:solidFill>
                <a:srgbClr val="49494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759" name="Google Shape;1759;p38"/>
          <p:cNvPicPr preferRelativeResize="0"/>
          <p:nvPr/>
        </p:nvPicPr>
        <p:blipFill rotWithShape="1">
          <a:blip r:embed="rId3">
            <a:alphaModFix/>
          </a:blip>
          <a:srcRect b="51722" l="7993" r="48658" t="9296"/>
          <a:stretch/>
        </p:blipFill>
        <p:spPr>
          <a:xfrm>
            <a:off x="1967124" y="2535050"/>
            <a:ext cx="63683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0" name="Google Shape;1760;p38"/>
          <p:cNvPicPr preferRelativeResize="0"/>
          <p:nvPr/>
        </p:nvPicPr>
        <p:blipFill rotWithShape="1">
          <a:blip r:embed="rId3">
            <a:alphaModFix/>
          </a:blip>
          <a:srcRect b="51722" l="7993" r="48658" t="9296"/>
          <a:stretch/>
        </p:blipFill>
        <p:spPr>
          <a:xfrm>
            <a:off x="3606024" y="2535050"/>
            <a:ext cx="636825" cy="57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1" name="Google Shape;1761;p38"/>
          <p:cNvPicPr preferRelativeResize="0"/>
          <p:nvPr/>
        </p:nvPicPr>
        <p:blipFill rotWithShape="1">
          <a:blip r:embed="rId3">
            <a:alphaModFix/>
          </a:blip>
          <a:srcRect b="52881" l="0" r="0" t="7449"/>
          <a:stretch/>
        </p:blipFill>
        <p:spPr>
          <a:xfrm>
            <a:off x="2276374" y="3228675"/>
            <a:ext cx="144373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2" name="Google Shape;1762;p38"/>
          <p:cNvPicPr preferRelativeResize="0"/>
          <p:nvPr/>
        </p:nvPicPr>
        <p:blipFill rotWithShape="1">
          <a:blip r:embed="rId3">
            <a:alphaModFix/>
          </a:blip>
          <a:srcRect b="51287" l="51923" r="7108" t="8533"/>
          <a:stretch/>
        </p:blipFill>
        <p:spPr>
          <a:xfrm>
            <a:off x="2081212" y="3922300"/>
            <a:ext cx="58398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3" name="Google Shape;1763;p38"/>
          <p:cNvPicPr preferRelativeResize="0"/>
          <p:nvPr/>
        </p:nvPicPr>
        <p:blipFill rotWithShape="1">
          <a:blip r:embed="rId3">
            <a:alphaModFix/>
          </a:blip>
          <a:srcRect b="51287" l="51923" r="7108" t="8533"/>
          <a:stretch/>
        </p:blipFill>
        <p:spPr>
          <a:xfrm>
            <a:off x="3720112" y="3922300"/>
            <a:ext cx="58398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39"/>
          <p:cNvSpPr txBox="1"/>
          <p:nvPr>
            <p:ph type="title"/>
          </p:nvPr>
        </p:nvSpPr>
        <p:spPr>
          <a:xfrm>
            <a:off x="2345175" y="1709825"/>
            <a:ext cx="46110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SISTEMA DE RECOMENDACIÓN</a:t>
            </a:r>
            <a:endParaRPr sz="4700"/>
          </a:p>
        </p:txBody>
      </p:sp>
      <p:sp>
        <p:nvSpPr>
          <p:cNvPr id="1769" name="Google Shape;1769;p39"/>
          <p:cNvSpPr txBox="1"/>
          <p:nvPr>
            <p:ph idx="4294967295" type="title"/>
          </p:nvPr>
        </p:nvSpPr>
        <p:spPr>
          <a:xfrm>
            <a:off x="1087600" y="433000"/>
            <a:ext cx="245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Propuesta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40"/>
          <p:cNvSpPr/>
          <p:nvPr/>
        </p:nvSpPr>
        <p:spPr>
          <a:xfrm>
            <a:off x="912275" y="1305125"/>
            <a:ext cx="2730900" cy="142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40"/>
          <p:cNvSpPr/>
          <p:nvPr/>
        </p:nvSpPr>
        <p:spPr>
          <a:xfrm>
            <a:off x="4930625" y="2318636"/>
            <a:ext cx="2804700" cy="155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40"/>
          <p:cNvSpPr txBox="1"/>
          <p:nvPr>
            <p:ph type="title"/>
          </p:nvPr>
        </p:nvSpPr>
        <p:spPr>
          <a:xfrm>
            <a:off x="1911423" y="338325"/>
            <a:ext cx="426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Beneficios</a:t>
            </a:r>
            <a:r>
              <a:rPr lang="en"/>
              <a:t> del </a:t>
            </a:r>
            <a:r>
              <a:rPr lang="en"/>
              <a:t>Sistemas de Recomendación</a:t>
            </a:r>
            <a:endParaRPr/>
          </a:p>
        </p:txBody>
      </p:sp>
      <p:grpSp>
        <p:nvGrpSpPr>
          <p:cNvPr id="1777" name="Google Shape;1777;p40"/>
          <p:cNvGrpSpPr/>
          <p:nvPr/>
        </p:nvGrpSpPr>
        <p:grpSpPr>
          <a:xfrm>
            <a:off x="6097909" y="102433"/>
            <a:ext cx="2360805" cy="1679890"/>
            <a:chOff x="801025" y="358275"/>
            <a:chExt cx="6170425" cy="5079800"/>
          </a:xfrm>
        </p:grpSpPr>
        <p:sp>
          <p:nvSpPr>
            <p:cNvPr id="1778" name="Google Shape;1778;p40"/>
            <p:cNvSpPr/>
            <p:nvPr/>
          </p:nvSpPr>
          <p:spPr>
            <a:xfrm>
              <a:off x="801025" y="358275"/>
              <a:ext cx="6170425" cy="5079600"/>
            </a:xfrm>
            <a:custGeom>
              <a:rect b="b" l="l" r="r" t="t"/>
              <a:pathLst>
                <a:path extrusionOk="0" h="203184" w="246817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1068150" y="358275"/>
              <a:ext cx="5711975" cy="5079800"/>
            </a:xfrm>
            <a:custGeom>
              <a:rect b="b" l="l" r="r" t="t"/>
              <a:pathLst>
                <a:path extrusionOk="0" h="203192" w="228479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1686475" y="2966550"/>
              <a:ext cx="4461450" cy="2319500"/>
            </a:xfrm>
            <a:custGeom>
              <a:rect b="b" l="l" r="r" t="t"/>
              <a:pathLst>
                <a:path extrusionOk="0" h="92780" w="178458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0"/>
            <p:cNvSpPr/>
            <p:nvPr/>
          </p:nvSpPr>
          <p:spPr>
            <a:xfrm>
              <a:off x="1381475" y="545825"/>
              <a:ext cx="4084350" cy="2894900"/>
            </a:xfrm>
            <a:custGeom>
              <a:rect b="b" l="l" r="r" t="t"/>
              <a:pathLst>
                <a:path extrusionOk="0" h="115796" w="163374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0"/>
            <p:cNvSpPr/>
            <p:nvPr/>
          </p:nvSpPr>
          <p:spPr>
            <a:xfrm>
              <a:off x="1606075" y="545900"/>
              <a:ext cx="3859750" cy="2894825"/>
            </a:xfrm>
            <a:custGeom>
              <a:rect b="b" l="l" r="r" t="t"/>
              <a:pathLst>
                <a:path extrusionOk="0" h="115793" w="15439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4047975" y="1140200"/>
              <a:ext cx="2499225" cy="2630500"/>
            </a:xfrm>
            <a:custGeom>
              <a:rect b="b" l="l" r="r" t="t"/>
              <a:pathLst>
                <a:path extrusionOk="0" h="105220" w="99969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3702300" y="10579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3702300" y="1157750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3702300" y="125757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3702300" y="135740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4225425" y="242862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4225425" y="2528450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4225425" y="2628275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4225425" y="2727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2344550" y="372445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2344550" y="38233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2344550" y="3923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2344550" y="402300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2424975" y="1254800"/>
              <a:ext cx="1139625" cy="1286625"/>
            </a:xfrm>
            <a:custGeom>
              <a:rect b="b" l="l" r="r" t="t"/>
              <a:pathLst>
                <a:path extrusionOk="0" h="51465" w="45585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2462850" y="1693825"/>
              <a:ext cx="1038900" cy="674750"/>
            </a:xfrm>
            <a:custGeom>
              <a:rect b="b" l="l" r="r" t="t"/>
              <a:pathLst>
                <a:path extrusionOk="0" h="26990" w="41556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2416650" y="1246500"/>
              <a:ext cx="1156275" cy="1303225"/>
            </a:xfrm>
            <a:custGeom>
              <a:rect b="b" l="l" r="r" t="t"/>
              <a:pathLst>
                <a:path extrusionOk="0" h="52129" w="46251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2556200" y="1537450"/>
              <a:ext cx="50875" cy="1017975"/>
            </a:xfrm>
            <a:custGeom>
              <a:rect b="b" l="l" r="r" t="t"/>
              <a:pathLst>
                <a:path extrusionOk="0" h="40719" w="2035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2661575" y="1557050"/>
              <a:ext cx="64725" cy="988200"/>
            </a:xfrm>
            <a:custGeom>
              <a:rect b="b" l="l" r="r" t="t"/>
              <a:pathLst>
                <a:path extrusionOk="0" h="39528" w="2589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3105225" y="1671650"/>
              <a:ext cx="81350" cy="858675"/>
            </a:xfrm>
            <a:custGeom>
              <a:rect b="b" l="l" r="r" t="t"/>
              <a:pathLst>
                <a:path extrusionOk="0" h="34347" w="3254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3169925" y="1582000"/>
              <a:ext cx="157150" cy="953650"/>
            </a:xfrm>
            <a:custGeom>
              <a:rect b="b" l="l" r="r" t="t"/>
              <a:pathLst>
                <a:path extrusionOk="0" h="38146" w="6286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0"/>
            <p:cNvSpPr/>
            <p:nvPr/>
          </p:nvSpPr>
          <p:spPr>
            <a:xfrm>
              <a:off x="3234625" y="1447800"/>
              <a:ext cx="256975" cy="1077700"/>
            </a:xfrm>
            <a:custGeom>
              <a:rect b="b" l="l" r="r" t="t"/>
              <a:pathLst>
                <a:path extrusionOk="0" h="43108" w="10279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0"/>
            <p:cNvSpPr/>
            <p:nvPr/>
          </p:nvSpPr>
          <p:spPr>
            <a:xfrm>
              <a:off x="2356575" y="1508525"/>
              <a:ext cx="207050" cy="265150"/>
            </a:xfrm>
            <a:custGeom>
              <a:rect b="b" l="l" r="r" t="t"/>
              <a:pathLst>
                <a:path extrusionOk="0" h="10606" w="8282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0"/>
            <p:cNvSpPr/>
            <p:nvPr/>
          </p:nvSpPr>
          <p:spPr>
            <a:xfrm>
              <a:off x="2389850" y="1516375"/>
              <a:ext cx="159000" cy="249575"/>
            </a:xfrm>
            <a:custGeom>
              <a:rect b="b" l="l" r="r" t="t"/>
              <a:pathLst>
                <a:path extrusionOk="0" h="9983" w="636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>
              <a:off x="2414800" y="1576450"/>
              <a:ext cx="110925" cy="105150"/>
            </a:xfrm>
            <a:custGeom>
              <a:rect b="b" l="l" r="r" t="t"/>
              <a:pathLst>
                <a:path extrusionOk="0" h="4206" w="4437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2375050" y="1500650"/>
              <a:ext cx="196900" cy="281025"/>
            </a:xfrm>
            <a:custGeom>
              <a:rect b="b" l="l" r="r" t="t"/>
              <a:pathLst>
                <a:path extrusionOk="0" h="11241" w="7876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3269750" y="1420400"/>
              <a:ext cx="156225" cy="275075"/>
            </a:xfrm>
            <a:custGeom>
              <a:rect b="b" l="l" r="r" t="t"/>
              <a:pathLst>
                <a:path extrusionOk="0" h="11003" w="6249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3286375" y="1428575"/>
              <a:ext cx="120175" cy="258825"/>
            </a:xfrm>
            <a:custGeom>
              <a:rect b="b" l="l" r="r" t="t"/>
              <a:pathLst>
                <a:path extrusionOk="0" h="10353" w="4807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3302100" y="1488650"/>
              <a:ext cx="98925" cy="113950"/>
            </a:xfrm>
            <a:custGeom>
              <a:rect b="b" l="l" r="r" t="t"/>
              <a:pathLst>
                <a:path extrusionOk="0" h="4558" w="3957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3261425" y="1412850"/>
              <a:ext cx="159925" cy="290250"/>
            </a:xfrm>
            <a:custGeom>
              <a:rect b="b" l="l" r="r" t="t"/>
              <a:pathLst>
                <a:path extrusionOk="0" h="11610" w="6397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2054325" y="1865750"/>
              <a:ext cx="1766300" cy="1469600"/>
            </a:xfrm>
            <a:custGeom>
              <a:rect b="b" l="l" r="r" t="t"/>
              <a:pathLst>
                <a:path extrusionOk="0" h="58784" w="70652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2062650" y="2189250"/>
              <a:ext cx="1729325" cy="1135950"/>
            </a:xfrm>
            <a:custGeom>
              <a:rect b="b" l="l" r="r" t="t"/>
              <a:pathLst>
                <a:path extrusionOk="0" h="45438" w="69173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2790050" y="2053375"/>
              <a:ext cx="325375" cy="171025"/>
            </a:xfrm>
            <a:custGeom>
              <a:rect b="b" l="l" r="r" t="t"/>
              <a:pathLst>
                <a:path extrusionOk="0" h="6841" w="13015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3013725" y="2504425"/>
              <a:ext cx="311500" cy="57325"/>
            </a:xfrm>
            <a:custGeom>
              <a:rect b="b" l="l" r="r" t="t"/>
              <a:pathLst>
                <a:path extrusionOk="0" h="2293" w="1246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2566375" y="2447125"/>
              <a:ext cx="287475" cy="122025"/>
            </a:xfrm>
            <a:custGeom>
              <a:rect b="b" l="l" r="r" t="t"/>
              <a:pathLst>
                <a:path extrusionOk="0" h="4881" w="11499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2046025" y="1858000"/>
              <a:ext cx="1782000" cy="1485125"/>
            </a:xfrm>
            <a:custGeom>
              <a:rect b="b" l="l" r="r" t="t"/>
              <a:pathLst>
                <a:path extrusionOk="0" h="59405" w="7128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2348250" y="2372250"/>
              <a:ext cx="1243150" cy="890100"/>
            </a:xfrm>
            <a:custGeom>
              <a:rect b="b" l="l" r="r" t="t"/>
              <a:pathLst>
                <a:path extrusionOk="0" h="35604" w="49726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2340850" y="2363925"/>
              <a:ext cx="1259800" cy="906425"/>
            </a:xfrm>
            <a:custGeom>
              <a:rect b="b" l="l" r="r" t="t"/>
              <a:pathLst>
                <a:path extrusionOk="0" h="36257" w="50392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0"/>
            <p:cNvSpPr/>
            <p:nvPr/>
          </p:nvSpPr>
          <p:spPr>
            <a:xfrm>
              <a:off x="2357500" y="766675"/>
              <a:ext cx="964950" cy="1349825"/>
            </a:xfrm>
            <a:custGeom>
              <a:rect b="b" l="l" r="r" t="t"/>
              <a:pathLst>
                <a:path extrusionOk="0" h="53993" w="38598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0"/>
            <p:cNvSpPr/>
            <p:nvPr/>
          </p:nvSpPr>
          <p:spPr>
            <a:xfrm>
              <a:off x="2466550" y="1083825"/>
              <a:ext cx="843875" cy="1025025"/>
            </a:xfrm>
            <a:custGeom>
              <a:rect b="b" l="l" r="r" t="t"/>
              <a:pathLst>
                <a:path extrusionOk="0" h="41001" w="33755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2395400" y="758475"/>
              <a:ext cx="930750" cy="1366100"/>
            </a:xfrm>
            <a:custGeom>
              <a:rect b="b" l="l" r="r" t="t"/>
              <a:pathLst>
                <a:path extrusionOk="0" h="54644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2828875" y="1628375"/>
              <a:ext cx="212600" cy="129250"/>
            </a:xfrm>
            <a:custGeom>
              <a:rect b="b" l="l" r="r" t="t"/>
              <a:pathLst>
                <a:path extrusionOk="0" h="5170" w="8504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0"/>
            <p:cNvSpPr/>
            <p:nvPr/>
          </p:nvSpPr>
          <p:spPr>
            <a:xfrm>
              <a:off x="2814075" y="1814925"/>
              <a:ext cx="290250" cy="143775"/>
            </a:xfrm>
            <a:custGeom>
              <a:rect b="b" l="l" r="r" t="t"/>
              <a:pathLst>
                <a:path extrusionOk="0" h="5751" w="1161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0"/>
            <p:cNvSpPr/>
            <p:nvPr/>
          </p:nvSpPr>
          <p:spPr>
            <a:xfrm>
              <a:off x="2830725" y="1828775"/>
              <a:ext cx="260650" cy="122025"/>
            </a:xfrm>
            <a:custGeom>
              <a:rect b="b" l="l" r="r" t="t"/>
              <a:pathLst>
                <a:path extrusionOk="0" h="4881" w="10426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0"/>
            <p:cNvSpPr/>
            <p:nvPr/>
          </p:nvSpPr>
          <p:spPr>
            <a:xfrm>
              <a:off x="2805750" y="1806900"/>
              <a:ext cx="306900" cy="159625"/>
            </a:xfrm>
            <a:custGeom>
              <a:rect b="b" l="l" r="r" t="t"/>
              <a:pathLst>
                <a:path extrusionOk="0" h="6385" w="12276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0"/>
            <p:cNvSpPr/>
            <p:nvPr/>
          </p:nvSpPr>
          <p:spPr>
            <a:xfrm>
              <a:off x="2814075" y="1798525"/>
              <a:ext cx="290250" cy="66100"/>
            </a:xfrm>
            <a:custGeom>
              <a:rect b="b" l="l" r="r" t="t"/>
              <a:pathLst>
                <a:path extrusionOk="0" h="2644" w="1161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2814075" y="1798275"/>
              <a:ext cx="290250" cy="65650"/>
            </a:xfrm>
            <a:custGeom>
              <a:rect b="b" l="l" r="r" t="t"/>
              <a:pathLst>
                <a:path extrusionOk="0" h="2626" w="1161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2805750" y="1790875"/>
              <a:ext cx="305975" cy="81375"/>
            </a:xfrm>
            <a:custGeom>
              <a:rect b="b" l="l" r="r" t="t"/>
              <a:pathLst>
                <a:path extrusionOk="0" h="3255" w="12239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3056225" y="1479400"/>
              <a:ext cx="52725" cy="99850"/>
            </a:xfrm>
            <a:custGeom>
              <a:rect b="b" l="l" r="r" t="t"/>
              <a:pathLst>
                <a:path extrusionOk="0" h="3994" w="2109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2738300" y="1507125"/>
              <a:ext cx="52700" cy="99850"/>
            </a:xfrm>
            <a:custGeom>
              <a:rect b="b" l="l" r="r" t="t"/>
              <a:pathLst>
                <a:path extrusionOk="0" h="3994" w="2108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2618125" y="1404550"/>
              <a:ext cx="187650" cy="83925"/>
            </a:xfrm>
            <a:custGeom>
              <a:rect b="b" l="l" r="r" t="t"/>
              <a:pathLst>
                <a:path extrusionOk="0" h="3357" w="7506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2980450" y="1388825"/>
              <a:ext cx="199675" cy="71950"/>
            </a:xfrm>
            <a:custGeom>
              <a:rect b="b" l="l" r="r" t="t"/>
              <a:pathLst>
                <a:path extrusionOk="0" h="2878" w="7987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2362125" y="766675"/>
              <a:ext cx="956625" cy="758050"/>
            </a:xfrm>
            <a:custGeom>
              <a:rect b="b" l="l" r="r" t="t"/>
              <a:pathLst>
                <a:path extrusionOk="0" h="30322" w="38265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2402775" y="765875"/>
              <a:ext cx="915975" cy="758850"/>
            </a:xfrm>
            <a:custGeom>
              <a:rect b="b" l="l" r="r" t="t"/>
              <a:pathLst>
                <a:path extrusionOk="0" h="30354" w="36639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2395400" y="758475"/>
              <a:ext cx="930750" cy="773825"/>
            </a:xfrm>
            <a:custGeom>
              <a:rect b="b" l="l" r="r" t="t"/>
              <a:pathLst>
                <a:path extrusionOk="0" h="30953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0"/>
            <p:cNvSpPr/>
            <p:nvPr/>
          </p:nvSpPr>
          <p:spPr>
            <a:xfrm>
              <a:off x="2412950" y="1071800"/>
              <a:ext cx="186725" cy="151600"/>
            </a:xfrm>
            <a:custGeom>
              <a:rect b="b" l="l" r="r" t="t"/>
              <a:pathLst>
                <a:path extrusionOk="0" h="6064" w="7469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0"/>
            <p:cNvSpPr/>
            <p:nvPr/>
          </p:nvSpPr>
          <p:spPr>
            <a:xfrm>
              <a:off x="2476725" y="948875"/>
              <a:ext cx="202425" cy="210750"/>
            </a:xfrm>
            <a:custGeom>
              <a:rect b="b" l="l" r="r" t="t"/>
              <a:pathLst>
                <a:path extrusionOk="0" h="8430" w="8097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0"/>
            <p:cNvSpPr/>
            <p:nvPr/>
          </p:nvSpPr>
          <p:spPr>
            <a:xfrm>
              <a:off x="2547900" y="866825"/>
              <a:ext cx="254200" cy="232725"/>
            </a:xfrm>
            <a:custGeom>
              <a:rect b="b" l="l" r="r" t="t"/>
              <a:pathLst>
                <a:path extrusionOk="0" h="9309" w="10168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0"/>
            <p:cNvSpPr/>
            <p:nvPr/>
          </p:nvSpPr>
          <p:spPr>
            <a:xfrm>
              <a:off x="2789125" y="769900"/>
              <a:ext cx="105400" cy="317825"/>
            </a:xfrm>
            <a:custGeom>
              <a:rect b="b" l="l" r="r" t="t"/>
              <a:pathLst>
                <a:path extrusionOk="0" h="12713" w="4216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0"/>
            <p:cNvSpPr/>
            <p:nvPr/>
          </p:nvSpPr>
          <p:spPr>
            <a:xfrm>
              <a:off x="3008175" y="797525"/>
              <a:ext cx="96150" cy="329525"/>
            </a:xfrm>
            <a:custGeom>
              <a:rect b="b" l="l" r="r" t="t"/>
              <a:pathLst>
                <a:path extrusionOk="0" h="13181" w="3846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0"/>
            <p:cNvSpPr/>
            <p:nvPr/>
          </p:nvSpPr>
          <p:spPr>
            <a:xfrm>
              <a:off x="3163450" y="1008025"/>
              <a:ext cx="75825" cy="198750"/>
            </a:xfrm>
            <a:custGeom>
              <a:rect b="b" l="l" r="r" t="t"/>
              <a:pathLst>
                <a:path extrusionOk="0" h="7950" w="3033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0"/>
            <p:cNvSpPr/>
            <p:nvPr/>
          </p:nvSpPr>
          <p:spPr>
            <a:xfrm>
              <a:off x="3098750" y="2625175"/>
              <a:ext cx="1443725" cy="1942225"/>
            </a:xfrm>
            <a:custGeom>
              <a:rect b="b" l="l" r="r" t="t"/>
              <a:pathLst>
                <a:path extrusionOk="0" h="77689" w="57749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0"/>
            <p:cNvSpPr/>
            <p:nvPr/>
          </p:nvSpPr>
          <p:spPr>
            <a:xfrm>
              <a:off x="3109850" y="2618100"/>
              <a:ext cx="1440950" cy="1957625"/>
            </a:xfrm>
            <a:custGeom>
              <a:rect b="b" l="l" r="r" t="t"/>
              <a:pathLst>
                <a:path extrusionOk="0" h="78305" w="57638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0"/>
            <p:cNvSpPr/>
            <p:nvPr/>
          </p:nvSpPr>
          <p:spPr>
            <a:xfrm>
              <a:off x="3163450" y="3439150"/>
              <a:ext cx="191350" cy="241775"/>
            </a:xfrm>
            <a:custGeom>
              <a:rect b="b" l="l" r="r" t="t"/>
              <a:pathLst>
                <a:path extrusionOk="0" h="9671" w="7654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0"/>
            <p:cNvSpPr/>
            <p:nvPr/>
          </p:nvSpPr>
          <p:spPr>
            <a:xfrm>
              <a:off x="3156050" y="3431450"/>
              <a:ext cx="201525" cy="256975"/>
            </a:xfrm>
            <a:custGeom>
              <a:rect b="b" l="l" r="r" t="t"/>
              <a:pathLst>
                <a:path extrusionOk="0" h="10279" w="8061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0"/>
            <p:cNvSpPr/>
            <p:nvPr/>
          </p:nvSpPr>
          <p:spPr>
            <a:xfrm>
              <a:off x="3194875" y="3486925"/>
              <a:ext cx="112775" cy="128475"/>
            </a:xfrm>
            <a:custGeom>
              <a:rect b="b" l="l" r="r" t="t"/>
              <a:pathLst>
                <a:path extrusionOk="0" h="5139" w="4511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0"/>
            <p:cNvSpPr/>
            <p:nvPr/>
          </p:nvSpPr>
          <p:spPr>
            <a:xfrm>
              <a:off x="2775250" y="4005425"/>
              <a:ext cx="2131400" cy="1273425"/>
            </a:xfrm>
            <a:custGeom>
              <a:rect b="b" l="l" r="r" t="t"/>
              <a:pathLst>
                <a:path extrusionOk="0" h="50937" w="85256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0"/>
            <p:cNvSpPr/>
            <p:nvPr/>
          </p:nvSpPr>
          <p:spPr>
            <a:xfrm>
              <a:off x="2766950" y="3997650"/>
              <a:ext cx="2148000" cy="1288850"/>
            </a:xfrm>
            <a:custGeom>
              <a:rect b="b" l="l" r="r" t="t"/>
              <a:pathLst>
                <a:path extrusionOk="0" h="51554" w="8592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0"/>
            <p:cNvSpPr/>
            <p:nvPr/>
          </p:nvSpPr>
          <p:spPr>
            <a:xfrm>
              <a:off x="4551700" y="4889025"/>
              <a:ext cx="22200" cy="71200"/>
            </a:xfrm>
            <a:custGeom>
              <a:rect b="b" l="l" r="r" t="t"/>
              <a:pathLst>
                <a:path extrusionOk="0" h="2848" w="888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0"/>
            <p:cNvSpPr/>
            <p:nvPr/>
          </p:nvSpPr>
          <p:spPr>
            <a:xfrm>
              <a:off x="4569250" y="4353650"/>
              <a:ext cx="140525" cy="476425"/>
            </a:xfrm>
            <a:custGeom>
              <a:rect b="b" l="l" r="r" t="t"/>
              <a:pathLst>
                <a:path extrusionOk="0" h="19057" w="5621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0"/>
            <p:cNvSpPr/>
            <p:nvPr/>
          </p:nvSpPr>
          <p:spPr>
            <a:xfrm>
              <a:off x="2971200" y="4500150"/>
              <a:ext cx="226475" cy="533275"/>
            </a:xfrm>
            <a:custGeom>
              <a:rect b="b" l="l" r="r" t="t"/>
              <a:pathLst>
                <a:path extrusionOk="0" h="21331" w="9059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0"/>
            <p:cNvSpPr/>
            <p:nvPr/>
          </p:nvSpPr>
          <p:spPr>
            <a:xfrm>
              <a:off x="3459225" y="4034000"/>
              <a:ext cx="712625" cy="732125"/>
            </a:xfrm>
            <a:custGeom>
              <a:rect b="b" l="l" r="r" t="t"/>
              <a:pathLst>
                <a:path extrusionOk="0" h="29285" w="28505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0"/>
            <p:cNvSpPr/>
            <p:nvPr/>
          </p:nvSpPr>
          <p:spPr>
            <a:xfrm>
              <a:off x="3461075" y="3901550"/>
              <a:ext cx="748675" cy="768450"/>
            </a:xfrm>
            <a:custGeom>
              <a:rect b="b" l="l" r="r" t="t"/>
              <a:pathLst>
                <a:path extrusionOk="0" h="30738" w="29947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0"/>
            <p:cNvSpPr/>
            <p:nvPr/>
          </p:nvSpPr>
          <p:spPr>
            <a:xfrm>
              <a:off x="3475850" y="3893600"/>
              <a:ext cx="741300" cy="784175"/>
            </a:xfrm>
            <a:custGeom>
              <a:rect b="b" l="l" r="r" t="t"/>
              <a:pathLst>
                <a:path extrusionOk="0" h="31367" w="29652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0"/>
            <p:cNvSpPr/>
            <p:nvPr/>
          </p:nvSpPr>
          <p:spPr>
            <a:xfrm>
              <a:off x="3539625" y="3686550"/>
              <a:ext cx="476025" cy="944725"/>
            </a:xfrm>
            <a:custGeom>
              <a:rect b="b" l="l" r="r" t="t"/>
              <a:pathLst>
                <a:path extrusionOk="0" h="37789" w="19041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0"/>
            <p:cNvSpPr/>
            <p:nvPr/>
          </p:nvSpPr>
          <p:spPr>
            <a:xfrm>
              <a:off x="3539625" y="3694875"/>
              <a:ext cx="476025" cy="438225"/>
            </a:xfrm>
            <a:custGeom>
              <a:rect b="b" l="l" r="r" t="t"/>
              <a:pathLst>
                <a:path extrusionOk="0" h="17529" w="19041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0"/>
            <p:cNvSpPr/>
            <p:nvPr/>
          </p:nvSpPr>
          <p:spPr>
            <a:xfrm>
              <a:off x="3563650" y="3858475"/>
              <a:ext cx="452000" cy="274525"/>
            </a:xfrm>
            <a:custGeom>
              <a:rect b="b" l="l" r="r" t="t"/>
              <a:pathLst>
                <a:path extrusionOk="0" h="10981" w="1808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0"/>
            <p:cNvSpPr/>
            <p:nvPr/>
          </p:nvSpPr>
          <p:spPr>
            <a:xfrm>
              <a:off x="3531300" y="3678800"/>
              <a:ext cx="492675" cy="959775"/>
            </a:xfrm>
            <a:custGeom>
              <a:rect b="b" l="l" r="r" t="t"/>
              <a:pathLst>
                <a:path extrusionOk="0" h="38391" w="19707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0"/>
            <p:cNvSpPr/>
            <p:nvPr/>
          </p:nvSpPr>
          <p:spPr>
            <a:xfrm>
              <a:off x="3119075" y="2612625"/>
              <a:ext cx="1057400" cy="1366000"/>
            </a:xfrm>
            <a:custGeom>
              <a:rect b="b" l="l" r="r" t="t"/>
              <a:pathLst>
                <a:path extrusionOk="0" h="54640" w="42296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0"/>
            <p:cNvSpPr/>
            <p:nvPr/>
          </p:nvSpPr>
          <p:spPr>
            <a:xfrm>
              <a:off x="3221675" y="2796475"/>
              <a:ext cx="928925" cy="813400"/>
            </a:xfrm>
            <a:custGeom>
              <a:rect b="b" l="l" r="r" t="t"/>
              <a:pathLst>
                <a:path extrusionOk="0" h="32536" w="3715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0"/>
            <p:cNvSpPr/>
            <p:nvPr/>
          </p:nvSpPr>
          <p:spPr>
            <a:xfrm>
              <a:off x="3221675" y="2796475"/>
              <a:ext cx="919675" cy="813400"/>
            </a:xfrm>
            <a:custGeom>
              <a:rect b="b" l="l" r="r" t="t"/>
              <a:pathLst>
                <a:path extrusionOk="0" h="32536" w="3678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0"/>
            <p:cNvSpPr/>
            <p:nvPr/>
          </p:nvSpPr>
          <p:spPr>
            <a:xfrm>
              <a:off x="3163450" y="2605150"/>
              <a:ext cx="985300" cy="1380900"/>
            </a:xfrm>
            <a:custGeom>
              <a:rect b="b" l="l" r="r" t="t"/>
              <a:pathLst>
                <a:path extrusionOk="0" h="55236" w="39412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0"/>
            <p:cNvSpPr/>
            <p:nvPr/>
          </p:nvSpPr>
          <p:spPr>
            <a:xfrm>
              <a:off x="3453475" y="3386675"/>
              <a:ext cx="194325" cy="64750"/>
            </a:xfrm>
            <a:custGeom>
              <a:rect b="b" l="l" r="r" t="t"/>
              <a:pathLst>
                <a:path extrusionOk="0" h="2590" w="7773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0"/>
            <p:cNvSpPr/>
            <p:nvPr/>
          </p:nvSpPr>
          <p:spPr>
            <a:xfrm>
              <a:off x="3822450" y="3319600"/>
              <a:ext cx="191350" cy="102650"/>
            </a:xfrm>
            <a:custGeom>
              <a:rect b="b" l="l" r="r" t="t"/>
              <a:pathLst>
                <a:path extrusionOk="0" h="4106" w="7654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0"/>
            <p:cNvSpPr/>
            <p:nvPr/>
          </p:nvSpPr>
          <p:spPr>
            <a:xfrm>
              <a:off x="3781775" y="3303900"/>
              <a:ext cx="110950" cy="282850"/>
            </a:xfrm>
            <a:custGeom>
              <a:rect b="b" l="l" r="r" t="t"/>
              <a:pathLst>
                <a:path extrusionOk="0" h="11314" w="4438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0"/>
            <p:cNvSpPr/>
            <p:nvPr/>
          </p:nvSpPr>
          <p:spPr>
            <a:xfrm>
              <a:off x="3733725" y="3660000"/>
              <a:ext cx="153450" cy="58925"/>
            </a:xfrm>
            <a:custGeom>
              <a:rect b="b" l="l" r="r" t="t"/>
              <a:pathLst>
                <a:path extrusionOk="0" h="2357" w="6138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0"/>
            <p:cNvSpPr/>
            <p:nvPr/>
          </p:nvSpPr>
          <p:spPr>
            <a:xfrm>
              <a:off x="3377875" y="3247525"/>
              <a:ext cx="252350" cy="93150"/>
            </a:xfrm>
            <a:custGeom>
              <a:rect b="b" l="l" r="r" t="t"/>
              <a:pathLst>
                <a:path extrusionOk="0" h="3726" w="10094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3786400" y="3214250"/>
              <a:ext cx="126650" cy="52900"/>
            </a:xfrm>
            <a:custGeom>
              <a:rect b="b" l="l" r="r" t="t"/>
              <a:pathLst>
                <a:path extrusionOk="0" h="2116" w="5066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3152350" y="2612625"/>
              <a:ext cx="993625" cy="888175"/>
            </a:xfrm>
            <a:custGeom>
              <a:rect b="b" l="l" r="r" t="t"/>
              <a:pathLst>
                <a:path extrusionOk="0" h="35527" w="39745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0"/>
            <p:cNvSpPr/>
            <p:nvPr/>
          </p:nvSpPr>
          <p:spPr>
            <a:xfrm>
              <a:off x="3163450" y="2605150"/>
              <a:ext cx="985300" cy="903600"/>
            </a:xfrm>
            <a:custGeom>
              <a:rect b="b" l="l" r="r" t="t"/>
              <a:pathLst>
                <a:path extrusionOk="0" h="36144" w="39412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0"/>
            <p:cNvSpPr/>
            <p:nvPr/>
          </p:nvSpPr>
          <p:spPr>
            <a:xfrm>
              <a:off x="3529450" y="2791150"/>
              <a:ext cx="720050" cy="688850"/>
            </a:xfrm>
            <a:custGeom>
              <a:rect b="b" l="l" r="r" t="t"/>
              <a:pathLst>
                <a:path extrusionOk="0" h="27554" w="28802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4136700" y="3509800"/>
              <a:ext cx="248650" cy="242625"/>
            </a:xfrm>
            <a:custGeom>
              <a:rect b="b" l="l" r="r" t="t"/>
              <a:pathLst>
                <a:path extrusionOk="0" h="9705" w="9946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0"/>
            <p:cNvSpPr/>
            <p:nvPr/>
          </p:nvSpPr>
          <p:spPr>
            <a:xfrm>
              <a:off x="3141275" y="2787075"/>
              <a:ext cx="342925" cy="519425"/>
            </a:xfrm>
            <a:custGeom>
              <a:rect b="b" l="l" r="r" t="t"/>
              <a:pathLst>
                <a:path extrusionOk="0" h="20777" w="13717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0"/>
            <p:cNvSpPr/>
            <p:nvPr/>
          </p:nvSpPr>
          <p:spPr>
            <a:xfrm>
              <a:off x="3546100" y="2738250"/>
              <a:ext cx="603575" cy="246025"/>
            </a:xfrm>
            <a:custGeom>
              <a:rect b="b" l="l" r="r" t="t"/>
              <a:pathLst>
                <a:path extrusionOk="0" h="9841" w="24143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0"/>
            <p:cNvSpPr/>
            <p:nvPr/>
          </p:nvSpPr>
          <p:spPr>
            <a:xfrm>
              <a:off x="4974075" y="1207325"/>
              <a:ext cx="1045375" cy="1662200"/>
            </a:xfrm>
            <a:custGeom>
              <a:rect b="b" l="l" r="r" t="t"/>
              <a:pathLst>
                <a:path extrusionOk="0" h="66488" w="41815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0"/>
            <p:cNvSpPr/>
            <p:nvPr/>
          </p:nvSpPr>
          <p:spPr>
            <a:xfrm>
              <a:off x="4966700" y="1199350"/>
              <a:ext cx="1042575" cy="1677575"/>
            </a:xfrm>
            <a:custGeom>
              <a:rect b="b" l="l" r="r" t="t"/>
              <a:pathLst>
                <a:path extrusionOk="0" h="67103" w="41703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0"/>
            <p:cNvSpPr/>
            <p:nvPr/>
          </p:nvSpPr>
          <p:spPr>
            <a:xfrm>
              <a:off x="5233800" y="1302875"/>
              <a:ext cx="183025" cy="263600"/>
            </a:xfrm>
            <a:custGeom>
              <a:rect b="b" l="l" r="r" t="t"/>
              <a:pathLst>
                <a:path extrusionOk="0" h="10544" w="7321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0"/>
            <p:cNvSpPr/>
            <p:nvPr/>
          </p:nvSpPr>
          <p:spPr>
            <a:xfrm>
              <a:off x="5395550" y="1619900"/>
              <a:ext cx="20350" cy="70250"/>
            </a:xfrm>
            <a:custGeom>
              <a:rect b="b" l="l" r="r" t="t"/>
              <a:pathLst>
                <a:path extrusionOk="0" h="2810" w="814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0"/>
            <p:cNvSpPr/>
            <p:nvPr/>
          </p:nvSpPr>
          <p:spPr>
            <a:xfrm>
              <a:off x="5410350" y="1315075"/>
              <a:ext cx="105375" cy="267125"/>
            </a:xfrm>
            <a:custGeom>
              <a:rect b="b" l="l" r="r" t="t"/>
              <a:pathLst>
                <a:path extrusionOk="0" h="10685" w="4215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0"/>
            <p:cNvSpPr/>
            <p:nvPr/>
          </p:nvSpPr>
          <p:spPr>
            <a:xfrm>
              <a:off x="5622925" y="1315675"/>
              <a:ext cx="36075" cy="432025"/>
            </a:xfrm>
            <a:custGeom>
              <a:rect b="b" l="l" r="r" t="t"/>
              <a:pathLst>
                <a:path extrusionOk="0" h="17281" w="1443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0"/>
            <p:cNvSpPr/>
            <p:nvPr/>
          </p:nvSpPr>
          <p:spPr>
            <a:xfrm>
              <a:off x="5800375" y="1685525"/>
              <a:ext cx="26825" cy="66750"/>
            </a:xfrm>
            <a:custGeom>
              <a:rect b="b" l="l" r="r" t="t"/>
              <a:pathLst>
                <a:path extrusionOk="0" h="2670" w="1073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0"/>
            <p:cNvSpPr/>
            <p:nvPr/>
          </p:nvSpPr>
          <p:spPr>
            <a:xfrm>
              <a:off x="5754175" y="1336150"/>
              <a:ext cx="77650" cy="296700"/>
            </a:xfrm>
            <a:custGeom>
              <a:rect b="b" l="l" r="r" t="t"/>
              <a:pathLst>
                <a:path extrusionOk="0" h="11868" w="3106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0"/>
            <p:cNvSpPr/>
            <p:nvPr/>
          </p:nvSpPr>
          <p:spPr>
            <a:xfrm>
              <a:off x="4617325" y="2545375"/>
              <a:ext cx="1541700" cy="1176325"/>
            </a:xfrm>
            <a:custGeom>
              <a:rect b="b" l="l" r="r" t="t"/>
              <a:pathLst>
                <a:path extrusionOk="0" h="47053" w="61668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0"/>
            <p:cNvSpPr/>
            <p:nvPr/>
          </p:nvSpPr>
          <p:spPr>
            <a:xfrm>
              <a:off x="4608075" y="2537700"/>
              <a:ext cx="1558325" cy="1192100"/>
            </a:xfrm>
            <a:custGeom>
              <a:rect b="b" l="l" r="r" t="t"/>
              <a:pathLst>
                <a:path extrusionOk="0" h="47684" w="62333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0"/>
            <p:cNvSpPr/>
            <p:nvPr/>
          </p:nvSpPr>
          <p:spPr>
            <a:xfrm>
              <a:off x="5740300" y="3100400"/>
              <a:ext cx="98925" cy="490225"/>
            </a:xfrm>
            <a:custGeom>
              <a:rect b="b" l="l" r="r" t="t"/>
              <a:pathLst>
                <a:path extrusionOk="0" h="19609" w="3957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0"/>
            <p:cNvSpPr/>
            <p:nvPr/>
          </p:nvSpPr>
          <p:spPr>
            <a:xfrm>
              <a:off x="4761500" y="2545375"/>
              <a:ext cx="1016725" cy="1045075"/>
            </a:xfrm>
            <a:custGeom>
              <a:rect b="b" l="l" r="r" t="t"/>
              <a:pathLst>
                <a:path extrusionOk="0" h="41803" w="40669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0"/>
            <p:cNvSpPr/>
            <p:nvPr/>
          </p:nvSpPr>
          <p:spPr>
            <a:xfrm>
              <a:off x="4752275" y="2537700"/>
              <a:ext cx="1034275" cy="1060150"/>
            </a:xfrm>
            <a:custGeom>
              <a:rect b="b" l="l" r="r" t="t"/>
              <a:pathLst>
                <a:path extrusionOk="0" h="42406" w="41371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0"/>
            <p:cNvSpPr/>
            <p:nvPr/>
          </p:nvSpPr>
          <p:spPr>
            <a:xfrm>
              <a:off x="5094250" y="2545375"/>
              <a:ext cx="577675" cy="805200"/>
            </a:xfrm>
            <a:custGeom>
              <a:rect b="b" l="l" r="r" t="t"/>
              <a:pathLst>
                <a:path extrusionOk="0" h="32208" w="23107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0"/>
            <p:cNvSpPr/>
            <p:nvPr/>
          </p:nvSpPr>
          <p:spPr>
            <a:xfrm>
              <a:off x="5094250" y="2537700"/>
              <a:ext cx="586000" cy="820775"/>
            </a:xfrm>
            <a:custGeom>
              <a:rect b="b" l="l" r="r" t="t"/>
              <a:pathLst>
                <a:path extrusionOk="0" h="32831" w="2344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0"/>
            <p:cNvSpPr/>
            <p:nvPr/>
          </p:nvSpPr>
          <p:spPr>
            <a:xfrm>
              <a:off x="5119200" y="2918725"/>
              <a:ext cx="92450" cy="65175"/>
            </a:xfrm>
            <a:custGeom>
              <a:rect b="b" l="l" r="r" t="t"/>
              <a:pathLst>
                <a:path extrusionOk="0" h="2607" w="3698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0"/>
            <p:cNvSpPr/>
            <p:nvPr/>
          </p:nvSpPr>
          <p:spPr>
            <a:xfrm>
              <a:off x="5342875" y="3001500"/>
              <a:ext cx="140500" cy="31800"/>
            </a:xfrm>
            <a:custGeom>
              <a:rect b="b" l="l" r="r" t="t"/>
              <a:pathLst>
                <a:path extrusionOk="0" h="1272" w="562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0"/>
            <p:cNvSpPr/>
            <p:nvPr/>
          </p:nvSpPr>
          <p:spPr>
            <a:xfrm>
              <a:off x="5162625" y="2357450"/>
              <a:ext cx="406700" cy="418725"/>
            </a:xfrm>
            <a:custGeom>
              <a:rect b="b" l="l" r="r" t="t"/>
              <a:pathLst>
                <a:path extrusionOk="0" h="16749" w="16268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0"/>
            <p:cNvSpPr/>
            <p:nvPr/>
          </p:nvSpPr>
          <p:spPr>
            <a:xfrm>
              <a:off x="5170025" y="2357450"/>
              <a:ext cx="399300" cy="360500"/>
            </a:xfrm>
            <a:custGeom>
              <a:rect b="b" l="l" r="r" t="t"/>
              <a:pathLst>
                <a:path extrusionOk="0" h="14420" w="15972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0"/>
            <p:cNvSpPr/>
            <p:nvPr/>
          </p:nvSpPr>
          <p:spPr>
            <a:xfrm>
              <a:off x="5170025" y="2435100"/>
              <a:ext cx="386375" cy="282850"/>
            </a:xfrm>
            <a:custGeom>
              <a:rect b="b" l="l" r="r" t="t"/>
              <a:pathLst>
                <a:path extrusionOk="0" h="11314" w="15455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0"/>
            <p:cNvSpPr/>
            <p:nvPr/>
          </p:nvSpPr>
          <p:spPr>
            <a:xfrm>
              <a:off x="5155250" y="2349700"/>
              <a:ext cx="421475" cy="433875"/>
            </a:xfrm>
            <a:custGeom>
              <a:rect b="b" l="l" r="r" t="t"/>
              <a:pathLst>
                <a:path extrusionOk="0" h="17355" w="16859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0"/>
            <p:cNvSpPr/>
            <p:nvPr/>
          </p:nvSpPr>
          <p:spPr>
            <a:xfrm>
              <a:off x="5072050" y="1720650"/>
              <a:ext cx="755150" cy="913375"/>
            </a:xfrm>
            <a:custGeom>
              <a:rect b="b" l="l" r="r" t="t"/>
              <a:pathLst>
                <a:path extrusionOk="0" h="36535" w="30206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0"/>
            <p:cNvSpPr/>
            <p:nvPr/>
          </p:nvSpPr>
          <p:spPr>
            <a:xfrm>
              <a:off x="5108100" y="1720650"/>
              <a:ext cx="719100" cy="278650"/>
            </a:xfrm>
            <a:custGeom>
              <a:rect b="b" l="l" r="r" t="t"/>
              <a:pathLst>
                <a:path extrusionOk="0" h="11146" w="28764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0"/>
            <p:cNvSpPr/>
            <p:nvPr/>
          </p:nvSpPr>
          <p:spPr>
            <a:xfrm>
              <a:off x="5118275" y="1741900"/>
              <a:ext cx="705225" cy="256975"/>
            </a:xfrm>
            <a:custGeom>
              <a:rect b="b" l="l" r="r" t="t"/>
              <a:pathLst>
                <a:path extrusionOk="0" h="10279" w="28209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0"/>
            <p:cNvSpPr/>
            <p:nvPr/>
          </p:nvSpPr>
          <p:spPr>
            <a:xfrm>
              <a:off x="5077600" y="1713250"/>
              <a:ext cx="757925" cy="928900"/>
            </a:xfrm>
            <a:custGeom>
              <a:rect b="b" l="l" r="r" t="t"/>
              <a:pathLst>
                <a:path extrusionOk="0" h="37156" w="30317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5244900" y="1952525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5536975" y="2026450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5310525" y="1973900"/>
              <a:ext cx="115550" cy="226450"/>
            </a:xfrm>
            <a:custGeom>
              <a:rect b="b" l="l" r="r" t="t"/>
              <a:pathLst>
                <a:path extrusionOk="0" h="9058" w="4622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0"/>
            <p:cNvSpPr/>
            <p:nvPr/>
          </p:nvSpPr>
          <p:spPr>
            <a:xfrm>
              <a:off x="5280025" y="2266300"/>
              <a:ext cx="187650" cy="53300"/>
            </a:xfrm>
            <a:custGeom>
              <a:rect b="b" l="l" r="r" t="t"/>
              <a:pathLst>
                <a:path extrusionOk="0" h="2132" w="7506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0"/>
            <p:cNvSpPr/>
            <p:nvPr/>
          </p:nvSpPr>
          <p:spPr>
            <a:xfrm>
              <a:off x="5198675" y="1847275"/>
              <a:ext cx="183950" cy="47850"/>
            </a:xfrm>
            <a:custGeom>
              <a:rect b="b" l="l" r="r" t="t"/>
              <a:pathLst>
                <a:path extrusionOk="0" h="1914" w="7358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0"/>
            <p:cNvSpPr/>
            <p:nvPr/>
          </p:nvSpPr>
          <p:spPr>
            <a:xfrm>
              <a:off x="5505550" y="1911950"/>
              <a:ext cx="212600" cy="70275"/>
            </a:xfrm>
            <a:custGeom>
              <a:rect b="b" l="l" r="r" t="t"/>
              <a:pathLst>
                <a:path extrusionOk="0" h="2811" w="8504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0"/>
            <p:cNvSpPr/>
            <p:nvPr/>
          </p:nvSpPr>
          <p:spPr>
            <a:xfrm>
              <a:off x="5480575" y="1777950"/>
              <a:ext cx="517625" cy="1736725"/>
            </a:xfrm>
            <a:custGeom>
              <a:rect b="b" l="l" r="r" t="t"/>
              <a:pathLst>
                <a:path extrusionOk="0" h="69469" w="20705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0"/>
            <p:cNvSpPr/>
            <p:nvPr/>
          </p:nvSpPr>
          <p:spPr>
            <a:xfrm>
              <a:off x="5570225" y="3154175"/>
              <a:ext cx="155325" cy="360500"/>
            </a:xfrm>
            <a:custGeom>
              <a:rect b="b" l="l" r="r" t="t"/>
              <a:pathLst>
                <a:path extrusionOk="0" h="14420" w="6213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0"/>
            <p:cNvSpPr/>
            <p:nvPr/>
          </p:nvSpPr>
          <p:spPr>
            <a:xfrm>
              <a:off x="5491675" y="2504425"/>
              <a:ext cx="281925" cy="1010250"/>
            </a:xfrm>
            <a:custGeom>
              <a:rect b="b" l="l" r="r" t="t"/>
              <a:pathLst>
                <a:path extrusionOk="0" h="40410" w="11277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0"/>
            <p:cNvSpPr/>
            <p:nvPr/>
          </p:nvSpPr>
          <p:spPr>
            <a:xfrm>
              <a:off x="5477800" y="1770550"/>
              <a:ext cx="527800" cy="1752225"/>
            </a:xfrm>
            <a:custGeom>
              <a:rect b="b" l="l" r="r" t="t"/>
              <a:pathLst>
                <a:path extrusionOk="0" h="70089" w="21112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0"/>
            <p:cNvSpPr/>
            <p:nvPr/>
          </p:nvSpPr>
          <p:spPr>
            <a:xfrm>
              <a:off x="4780000" y="1493275"/>
              <a:ext cx="375275" cy="1811575"/>
            </a:xfrm>
            <a:custGeom>
              <a:rect b="b" l="l" r="r" t="t"/>
              <a:pathLst>
                <a:path extrusionOk="0" h="72463" w="15011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0"/>
            <p:cNvSpPr/>
            <p:nvPr/>
          </p:nvSpPr>
          <p:spPr>
            <a:xfrm>
              <a:off x="4828050" y="2405525"/>
              <a:ext cx="238500" cy="899325"/>
            </a:xfrm>
            <a:custGeom>
              <a:rect b="b" l="l" r="r" t="t"/>
              <a:pathLst>
                <a:path extrusionOk="0" h="35973" w="954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0"/>
            <p:cNvSpPr/>
            <p:nvPr/>
          </p:nvSpPr>
          <p:spPr>
            <a:xfrm>
              <a:off x="4808650" y="1485650"/>
              <a:ext cx="354925" cy="1827200"/>
            </a:xfrm>
            <a:custGeom>
              <a:rect b="b" l="l" r="r" t="t"/>
              <a:pathLst>
                <a:path extrusionOk="0" h="73088" w="14197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4" name="Google Shape;1914;p40"/>
          <p:cNvSpPr txBox="1"/>
          <p:nvPr>
            <p:ph idx="1" type="subTitle"/>
          </p:nvPr>
        </p:nvSpPr>
        <p:spPr>
          <a:xfrm>
            <a:off x="984500" y="1305125"/>
            <a:ext cx="26037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Estrategia de crecimientos de ventas</a:t>
            </a:r>
            <a:endParaRPr sz="2200"/>
          </a:p>
        </p:txBody>
      </p:sp>
      <p:sp>
        <p:nvSpPr>
          <p:cNvPr id="1915" name="Google Shape;1915;p40"/>
          <p:cNvSpPr txBox="1"/>
          <p:nvPr>
            <p:ph idx="3" type="subTitle"/>
          </p:nvPr>
        </p:nvSpPr>
        <p:spPr>
          <a:xfrm>
            <a:off x="5072225" y="2745975"/>
            <a:ext cx="25215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Ventas cruzadas</a:t>
            </a:r>
            <a:endParaRPr sz="2600"/>
          </a:p>
        </p:txBody>
      </p:sp>
      <p:sp>
        <p:nvSpPr>
          <p:cNvPr id="1916" name="Google Shape;1916;p40"/>
          <p:cNvSpPr/>
          <p:nvPr/>
        </p:nvSpPr>
        <p:spPr>
          <a:xfrm>
            <a:off x="912275" y="3392075"/>
            <a:ext cx="2804700" cy="155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40"/>
          <p:cNvSpPr txBox="1"/>
          <p:nvPr>
            <p:ph idx="3" type="subTitle"/>
          </p:nvPr>
        </p:nvSpPr>
        <p:spPr>
          <a:xfrm>
            <a:off x="1076525" y="3781650"/>
            <a:ext cx="24762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Fácil de implementar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41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Metodologia: CRISP-DM</a:t>
            </a:r>
            <a:endParaRPr/>
          </a:p>
        </p:txBody>
      </p:sp>
      <p:sp>
        <p:nvSpPr>
          <p:cNvPr id="1923" name="Google Shape;1923;p41"/>
          <p:cNvSpPr txBox="1"/>
          <p:nvPr/>
        </p:nvSpPr>
        <p:spPr>
          <a:xfrm>
            <a:off x="10054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Análisis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negocio y datos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24" name="Google Shape;1924;p41"/>
          <p:cNvSpPr txBox="1"/>
          <p:nvPr/>
        </p:nvSpPr>
        <p:spPr>
          <a:xfrm>
            <a:off x="42812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Modelado y Evaluación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25" name="Google Shape;1925;p41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Preparación de los datos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26" name="Google Shape;1926;p41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Despliegue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927" name="Google Shape;1927;p41"/>
          <p:cNvGrpSpPr/>
          <p:nvPr/>
        </p:nvGrpSpPr>
        <p:grpSpPr>
          <a:xfrm>
            <a:off x="1620199" y="2106974"/>
            <a:ext cx="5900539" cy="1517351"/>
            <a:chOff x="1621724" y="2106974"/>
            <a:chExt cx="5900539" cy="1517351"/>
          </a:xfrm>
        </p:grpSpPr>
        <p:grpSp>
          <p:nvGrpSpPr>
            <p:cNvPr id="1928" name="Google Shape;1928;p41"/>
            <p:cNvGrpSpPr/>
            <p:nvPr/>
          </p:nvGrpSpPr>
          <p:grpSpPr>
            <a:xfrm>
              <a:off x="2604781" y="2884996"/>
              <a:ext cx="4021755" cy="519"/>
              <a:chOff x="3762454" y="2553002"/>
              <a:chExt cx="1121578" cy="145"/>
            </a:xfrm>
          </p:grpSpPr>
          <p:cxnSp>
            <p:nvCxnSpPr>
              <p:cNvPr id="1929" name="Google Shape;1929;p41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0" name="Google Shape;1930;p41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1" name="Google Shape;1931;p41"/>
              <p:cNvCxnSpPr>
                <a:stCxn id="1932" idx="6"/>
                <a:endCxn id="1933" idx="2"/>
              </p:cNvCxnSpPr>
              <p:nvPr/>
            </p:nvCxnSpPr>
            <p:spPr>
              <a:xfrm>
                <a:off x="3762454" y="2553146"/>
                <a:ext cx="183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934" name="Google Shape;1934;p41"/>
            <p:cNvCxnSpPr/>
            <p:nvPr/>
          </p:nvCxnSpPr>
          <p:spPr>
            <a:xfrm>
              <a:off x="3752008" y="3186309"/>
              <a:ext cx="0" cy="35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35" name="Google Shape;1935;p41"/>
            <p:cNvGrpSpPr/>
            <p:nvPr/>
          </p:nvGrpSpPr>
          <p:grpSpPr>
            <a:xfrm>
              <a:off x="3261117" y="2393765"/>
              <a:ext cx="983016" cy="983016"/>
              <a:chOff x="3347725" y="2480342"/>
              <a:chExt cx="810000" cy="810000"/>
            </a:xfrm>
          </p:grpSpPr>
          <p:sp>
            <p:nvSpPr>
              <p:cNvPr id="1933" name="Google Shape;1933;p41"/>
              <p:cNvSpPr/>
              <p:nvPr/>
            </p:nvSpPr>
            <p:spPr>
              <a:xfrm>
                <a:off x="3347725" y="2480342"/>
                <a:ext cx="810000" cy="8100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41"/>
              <p:cNvSpPr/>
              <p:nvPr/>
            </p:nvSpPr>
            <p:spPr>
              <a:xfrm>
                <a:off x="3451091" y="2583719"/>
                <a:ext cx="603600" cy="6036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37" name="Google Shape;1937;p41"/>
            <p:cNvCxnSpPr>
              <a:stCxn id="1938" idx="0"/>
            </p:cNvCxnSpPr>
            <p:nvPr/>
          </p:nvCxnSpPr>
          <p:spPr>
            <a:xfrm rot="10800000">
              <a:off x="5391605" y="2122099"/>
              <a:ext cx="0" cy="39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39" name="Google Shape;1939;p41"/>
            <p:cNvGrpSpPr/>
            <p:nvPr/>
          </p:nvGrpSpPr>
          <p:grpSpPr>
            <a:xfrm>
              <a:off x="4899976" y="2393376"/>
              <a:ext cx="983218" cy="983218"/>
              <a:chOff x="4987056" y="2480342"/>
              <a:chExt cx="809100" cy="809100"/>
            </a:xfrm>
          </p:grpSpPr>
          <p:sp>
            <p:nvSpPr>
              <p:cNvPr id="1940" name="Google Shape;1940;p41"/>
              <p:cNvSpPr/>
              <p:nvPr/>
            </p:nvSpPr>
            <p:spPr>
              <a:xfrm>
                <a:off x="4987056" y="2480342"/>
                <a:ext cx="809100" cy="809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41"/>
              <p:cNvSpPr/>
              <p:nvPr/>
            </p:nvSpPr>
            <p:spPr>
              <a:xfrm>
                <a:off x="5090423" y="2583719"/>
                <a:ext cx="602400" cy="6024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41" name="Google Shape;1941;p41"/>
            <p:cNvCxnSpPr/>
            <p:nvPr/>
          </p:nvCxnSpPr>
          <p:spPr>
            <a:xfrm>
              <a:off x="7031106" y="3186309"/>
              <a:ext cx="0" cy="35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42" name="Google Shape;1942;p41"/>
            <p:cNvGrpSpPr/>
            <p:nvPr/>
          </p:nvGrpSpPr>
          <p:grpSpPr>
            <a:xfrm>
              <a:off x="6539045" y="2393178"/>
              <a:ext cx="983218" cy="983218"/>
              <a:chOff x="6626363" y="2480342"/>
              <a:chExt cx="809100" cy="809100"/>
            </a:xfrm>
          </p:grpSpPr>
          <p:sp>
            <p:nvSpPr>
              <p:cNvPr id="1943" name="Google Shape;1943;p41"/>
              <p:cNvSpPr/>
              <p:nvPr/>
            </p:nvSpPr>
            <p:spPr>
              <a:xfrm>
                <a:off x="6626363" y="2480342"/>
                <a:ext cx="809100" cy="8091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41"/>
              <p:cNvSpPr/>
              <p:nvPr/>
            </p:nvSpPr>
            <p:spPr>
              <a:xfrm>
                <a:off x="6729729" y="2583719"/>
                <a:ext cx="602400" cy="602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45" name="Google Shape;1945;p41"/>
            <p:cNvCxnSpPr>
              <a:stCxn id="1946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47" name="Google Shape;1947;p41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1932" name="Google Shape;1932;p41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41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8" name="Google Shape;1948;p41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1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1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1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2" name="Google Shape;1952;p41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53" name="Google Shape;1953;p41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54" name="Google Shape;1954;p41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955" name="Google Shape;1955;p41"/>
          <p:cNvGrpSpPr/>
          <p:nvPr/>
        </p:nvGrpSpPr>
        <p:grpSpPr>
          <a:xfrm>
            <a:off x="1995840" y="2746435"/>
            <a:ext cx="238617" cy="238437"/>
            <a:chOff x="1413250" y="2680675"/>
            <a:chExt cx="297750" cy="297525"/>
          </a:xfrm>
        </p:grpSpPr>
        <p:sp>
          <p:nvSpPr>
            <p:cNvPr id="1956" name="Google Shape;1956;p41"/>
            <p:cNvSpPr/>
            <p:nvPr/>
          </p:nvSpPr>
          <p:spPr>
            <a:xfrm>
              <a:off x="1413250" y="2680675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957" name="Google Shape;1957;p41"/>
            <p:cNvSpPr/>
            <p:nvPr/>
          </p:nvSpPr>
          <p:spPr>
            <a:xfrm>
              <a:off x="1465225" y="280510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958" name="Google Shape;1958;p41"/>
            <p:cNvSpPr/>
            <p:nvPr/>
          </p:nvSpPr>
          <p:spPr>
            <a:xfrm>
              <a:off x="1535325" y="2769675"/>
              <a:ext cx="52800" cy="87450"/>
            </a:xfrm>
            <a:custGeom>
              <a:rect b="b" l="l" r="r" t="t"/>
              <a:pathLst>
                <a:path extrusionOk="0" h="3498" w="2112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959" name="Google Shape;1959;p41"/>
            <p:cNvSpPr/>
            <p:nvPr/>
          </p:nvSpPr>
          <p:spPr>
            <a:xfrm>
              <a:off x="1604650" y="2733425"/>
              <a:ext cx="52775" cy="122900"/>
            </a:xfrm>
            <a:custGeom>
              <a:rect b="b" l="l" r="r" t="t"/>
              <a:pathLst>
                <a:path extrusionOk="0" h="4916" w="2111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960" name="Google Shape;1960;p41"/>
          <p:cNvGrpSpPr/>
          <p:nvPr/>
        </p:nvGrpSpPr>
        <p:grpSpPr>
          <a:xfrm>
            <a:off x="3633741" y="2767305"/>
            <a:ext cx="238617" cy="237355"/>
            <a:chOff x="1412450" y="1954475"/>
            <a:chExt cx="297750" cy="296175"/>
          </a:xfrm>
        </p:grpSpPr>
        <p:sp>
          <p:nvSpPr>
            <p:cNvPr id="1961" name="Google Shape;1961;p41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962" name="Google Shape;1962;p41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963" name="Google Shape;1963;p41"/>
          <p:cNvSpPr/>
          <p:nvPr/>
        </p:nvSpPr>
        <p:spPr>
          <a:xfrm>
            <a:off x="5271648" y="2767300"/>
            <a:ext cx="238599" cy="237339"/>
          </a:xfrm>
          <a:custGeom>
            <a:rect b="b" l="l" r="r" t="t"/>
            <a:pathLst>
              <a:path extrusionOk="0" h="12653" w="12761">
                <a:moveTo>
                  <a:pt x="6396" y="866"/>
                </a:moveTo>
                <a:lnTo>
                  <a:pt x="11469" y="3796"/>
                </a:lnTo>
                <a:cubicBezTo>
                  <a:pt x="8759" y="5340"/>
                  <a:pt x="12729" y="3072"/>
                  <a:pt x="6396" y="6695"/>
                </a:cubicBezTo>
                <a:cubicBezTo>
                  <a:pt x="1" y="3072"/>
                  <a:pt x="4097" y="5403"/>
                  <a:pt x="1324" y="3796"/>
                </a:cubicBezTo>
                <a:lnTo>
                  <a:pt x="6396" y="866"/>
                </a:lnTo>
                <a:close/>
                <a:moveTo>
                  <a:pt x="10208" y="5498"/>
                </a:moveTo>
                <a:lnTo>
                  <a:pt x="10208" y="8081"/>
                </a:lnTo>
                <a:cubicBezTo>
                  <a:pt x="10177" y="8207"/>
                  <a:pt x="10051" y="8365"/>
                  <a:pt x="9925" y="8428"/>
                </a:cubicBezTo>
                <a:cubicBezTo>
                  <a:pt x="9312" y="8970"/>
                  <a:pt x="7887" y="9300"/>
                  <a:pt x="6364" y="9300"/>
                </a:cubicBezTo>
                <a:cubicBezTo>
                  <a:pt x="5852" y="9300"/>
                  <a:pt x="5329" y="9263"/>
                  <a:pt x="4821" y="9184"/>
                </a:cubicBezTo>
                <a:cubicBezTo>
                  <a:pt x="4317" y="9121"/>
                  <a:pt x="3718" y="8963"/>
                  <a:pt x="3246" y="8711"/>
                </a:cubicBezTo>
                <a:cubicBezTo>
                  <a:pt x="2994" y="8585"/>
                  <a:pt x="2584" y="8333"/>
                  <a:pt x="2584" y="8050"/>
                </a:cubicBezTo>
                <a:lnTo>
                  <a:pt x="2584" y="5498"/>
                </a:lnTo>
                <a:cubicBezTo>
                  <a:pt x="4412" y="6537"/>
                  <a:pt x="4317" y="6474"/>
                  <a:pt x="6207" y="7545"/>
                </a:cubicBezTo>
                <a:cubicBezTo>
                  <a:pt x="6255" y="7577"/>
                  <a:pt x="6318" y="7593"/>
                  <a:pt x="6385" y="7593"/>
                </a:cubicBezTo>
                <a:cubicBezTo>
                  <a:pt x="6452" y="7593"/>
                  <a:pt x="6522" y="7577"/>
                  <a:pt x="6585" y="7545"/>
                </a:cubicBezTo>
                <a:cubicBezTo>
                  <a:pt x="6617" y="7482"/>
                  <a:pt x="9925" y="5592"/>
                  <a:pt x="10208" y="5498"/>
                </a:cubicBezTo>
                <a:close/>
                <a:moveTo>
                  <a:pt x="6385" y="0"/>
                </a:moveTo>
                <a:cubicBezTo>
                  <a:pt x="6318" y="0"/>
                  <a:pt x="6255" y="16"/>
                  <a:pt x="6207" y="47"/>
                </a:cubicBezTo>
                <a:lnTo>
                  <a:pt x="284" y="3450"/>
                </a:lnTo>
                <a:cubicBezTo>
                  <a:pt x="1" y="3607"/>
                  <a:pt x="1" y="3985"/>
                  <a:pt x="284" y="4143"/>
                </a:cubicBezTo>
                <a:lnTo>
                  <a:pt x="1797" y="4962"/>
                </a:lnTo>
                <a:lnTo>
                  <a:pt x="1797" y="8018"/>
                </a:lnTo>
                <a:cubicBezTo>
                  <a:pt x="1797" y="8711"/>
                  <a:pt x="2458" y="9215"/>
                  <a:pt x="3088" y="9499"/>
                </a:cubicBezTo>
                <a:cubicBezTo>
                  <a:pt x="3994" y="9903"/>
                  <a:pt x="5215" y="10104"/>
                  <a:pt x="6430" y="10104"/>
                </a:cubicBezTo>
                <a:cubicBezTo>
                  <a:pt x="7963" y="10104"/>
                  <a:pt x="9488" y="9785"/>
                  <a:pt x="10366" y="9152"/>
                </a:cubicBezTo>
                <a:cubicBezTo>
                  <a:pt x="10776" y="8869"/>
                  <a:pt x="11091" y="8491"/>
                  <a:pt x="11091" y="8018"/>
                </a:cubicBezTo>
                <a:lnTo>
                  <a:pt x="11091" y="4962"/>
                </a:lnTo>
                <a:lnTo>
                  <a:pt x="11941" y="4490"/>
                </a:lnTo>
                <a:lnTo>
                  <a:pt x="11941" y="12208"/>
                </a:lnTo>
                <a:cubicBezTo>
                  <a:pt x="11941" y="12429"/>
                  <a:pt x="12099" y="12618"/>
                  <a:pt x="12288" y="12649"/>
                </a:cubicBezTo>
                <a:cubicBezTo>
                  <a:pt x="12306" y="12652"/>
                  <a:pt x="12325" y="12653"/>
                  <a:pt x="12343" y="12653"/>
                </a:cubicBezTo>
                <a:cubicBezTo>
                  <a:pt x="12571" y="12653"/>
                  <a:pt x="12760" y="12475"/>
                  <a:pt x="12760" y="12271"/>
                </a:cubicBezTo>
                <a:lnTo>
                  <a:pt x="12760" y="3796"/>
                </a:lnTo>
                <a:cubicBezTo>
                  <a:pt x="12729" y="3639"/>
                  <a:pt x="12666" y="3513"/>
                  <a:pt x="12508" y="3450"/>
                </a:cubicBezTo>
                <a:lnTo>
                  <a:pt x="6585" y="47"/>
                </a:lnTo>
                <a:cubicBezTo>
                  <a:pt x="6522" y="16"/>
                  <a:pt x="6452" y="0"/>
                  <a:pt x="63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4" name="Google Shape;1964;p41"/>
          <p:cNvGrpSpPr/>
          <p:nvPr/>
        </p:nvGrpSpPr>
        <p:grpSpPr>
          <a:xfrm>
            <a:off x="6909544" y="2767302"/>
            <a:ext cx="238596" cy="237345"/>
            <a:chOff x="-60988625" y="2310475"/>
            <a:chExt cx="316650" cy="311150"/>
          </a:xfrm>
        </p:grpSpPr>
        <p:sp>
          <p:nvSpPr>
            <p:cNvPr id="1965" name="Google Shape;1965;p41"/>
            <p:cNvSpPr/>
            <p:nvPr/>
          </p:nvSpPr>
          <p:spPr>
            <a:xfrm>
              <a:off x="-60988625" y="2310475"/>
              <a:ext cx="311125" cy="311150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1"/>
            <p:cNvSpPr/>
            <p:nvPr/>
          </p:nvSpPr>
          <p:spPr>
            <a:xfrm>
              <a:off x="-60947675" y="2353025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1"/>
            <p:cNvSpPr/>
            <p:nvPr/>
          </p:nvSpPr>
          <p:spPr>
            <a:xfrm>
              <a:off x="-60947675" y="241525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1"/>
            <p:cNvSpPr/>
            <p:nvPr/>
          </p:nvSpPr>
          <p:spPr>
            <a:xfrm>
              <a:off x="-60947675" y="2475875"/>
              <a:ext cx="145725" cy="22100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1"/>
            <p:cNvSpPr/>
            <p:nvPr/>
          </p:nvSpPr>
          <p:spPr>
            <a:xfrm>
              <a:off x="-60947675" y="2538100"/>
              <a:ext cx="145725" cy="22075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1"/>
            <p:cNvSpPr/>
            <p:nvPr/>
          </p:nvSpPr>
          <p:spPr>
            <a:xfrm>
              <a:off x="-60740525" y="2312050"/>
              <a:ext cx="68550" cy="23395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42"/>
          <p:cNvSpPr txBox="1"/>
          <p:nvPr>
            <p:ph type="title"/>
          </p:nvPr>
        </p:nvSpPr>
        <p:spPr>
          <a:xfrm>
            <a:off x="2624325" y="1620750"/>
            <a:ext cx="4327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Caso de estudio</a:t>
            </a:r>
            <a:endParaRPr sz="7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