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9144000" cy="9144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Tahom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Tahom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Tahom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Tahom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Tahom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Tahom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Tahom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Tahom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Tahom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CA"/>
          </a:solidFill>
        </a:fill>
      </a:tcStyle>
    </a:wholeTbl>
    <a:band2H>
      <a:tcTxStyle b="def" i="def"/>
      <a:tcStyle>
        <a:tcBdr/>
        <a:fill>
          <a:solidFill>
            <a:srgbClr val="E6F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5" name="Shape 45"/>
          <p:cNvSpPr/>
          <p:nvPr>
            <p:ph type="sldImg"/>
          </p:nvPr>
        </p:nvSpPr>
        <p:spPr>
          <a:xfrm>
            <a:off x="1143000" y="685800"/>
            <a:ext cx="4572000" cy="3429000"/>
          </a:xfrm>
          <a:prstGeom prst="rect">
            <a:avLst/>
          </a:prstGeom>
        </p:spPr>
        <p:txBody>
          <a:bodyPr/>
          <a:lstStyle/>
          <a:p>
            <a:pPr/>
          </a:p>
        </p:txBody>
      </p:sp>
      <p:sp>
        <p:nvSpPr>
          <p:cNvPr id="46" name="Shape 4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ahoma"/>
      </a:defRPr>
    </a:lvl1pPr>
    <a:lvl2pPr indent="228600" latinLnBrk="0">
      <a:spcBef>
        <a:spcPts val="400"/>
      </a:spcBef>
      <a:defRPr sz="1200">
        <a:latin typeface="+mn-lt"/>
        <a:ea typeface="+mn-ea"/>
        <a:cs typeface="+mn-cs"/>
        <a:sym typeface="Tahoma"/>
      </a:defRPr>
    </a:lvl2pPr>
    <a:lvl3pPr indent="457200" latinLnBrk="0">
      <a:spcBef>
        <a:spcPts val="400"/>
      </a:spcBef>
      <a:defRPr sz="1200">
        <a:latin typeface="+mn-lt"/>
        <a:ea typeface="+mn-ea"/>
        <a:cs typeface="+mn-cs"/>
        <a:sym typeface="Tahoma"/>
      </a:defRPr>
    </a:lvl3pPr>
    <a:lvl4pPr indent="685800" latinLnBrk="0">
      <a:spcBef>
        <a:spcPts val="400"/>
      </a:spcBef>
      <a:defRPr sz="1200">
        <a:latin typeface="+mn-lt"/>
        <a:ea typeface="+mn-ea"/>
        <a:cs typeface="+mn-cs"/>
        <a:sym typeface="Tahoma"/>
      </a:defRPr>
    </a:lvl4pPr>
    <a:lvl5pPr indent="914400" latinLnBrk="0">
      <a:spcBef>
        <a:spcPts val="400"/>
      </a:spcBef>
      <a:defRPr sz="1200">
        <a:latin typeface="+mn-lt"/>
        <a:ea typeface="+mn-ea"/>
        <a:cs typeface="+mn-cs"/>
        <a:sym typeface="Tahoma"/>
      </a:defRPr>
    </a:lvl5pPr>
    <a:lvl6pPr indent="1143000" latinLnBrk="0">
      <a:spcBef>
        <a:spcPts val="400"/>
      </a:spcBef>
      <a:defRPr sz="1200">
        <a:latin typeface="+mn-lt"/>
        <a:ea typeface="+mn-ea"/>
        <a:cs typeface="+mn-cs"/>
        <a:sym typeface="Tahoma"/>
      </a:defRPr>
    </a:lvl6pPr>
    <a:lvl7pPr indent="1371600" latinLnBrk="0">
      <a:spcBef>
        <a:spcPts val="400"/>
      </a:spcBef>
      <a:defRPr sz="1200">
        <a:latin typeface="+mn-lt"/>
        <a:ea typeface="+mn-ea"/>
        <a:cs typeface="+mn-cs"/>
        <a:sym typeface="Tahoma"/>
      </a:defRPr>
    </a:lvl7pPr>
    <a:lvl8pPr indent="1600200" latinLnBrk="0">
      <a:spcBef>
        <a:spcPts val="400"/>
      </a:spcBef>
      <a:defRPr sz="1200">
        <a:latin typeface="+mn-lt"/>
        <a:ea typeface="+mn-ea"/>
        <a:cs typeface="+mn-cs"/>
        <a:sym typeface="Tahoma"/>
      </a:defRPr>
    </a:lvl8pPr>
    <a:lvl9pPr indent="1828800" latinLnBrk="0">
      <a:spcBef>
        <a:spcPts val="400"/>
      </a:spcBef>
      <a:defRPr sz="1200">
        <a:latin typeface="+mn-lt"/>
        <a:ea typeface="+mn-ea"/>
        <a:cs typeface="+mn-cs"/>
        <a:sym typeface="Tahoma"/>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grpSp>
        <p:nvGrpSpPr>
          <p:cNvPr id="38" name="Group"/>
          <p:cNvGrpSpPr/>
          <p:nvPr/>
        </p:nvGrpSpPr>
        <p:grpSpPr>
          <a:xfrm>
            <a:off x="0" y="-1"/>
            <a:ext cx="9144000" cy="9144001"/>
            <a:chOff x="0" y="0"/>
            <a:chExt cx="9144000" cy="9144000"/>
          </a:xfrm>
        </p:grpSpPr>
        <p:sp>
          <p:nvSpPr>
            <p:cNvPr id="27" name="CITTEXT"/>
            <p:cNvSpPr/>
            <p:nvPr/>
          </p:nvSpPr>
          <p:spPr>
            <a:xfrm>
              <a:off x="0" y="0"/>
              <a:ext cx="2895600" cy="9144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cubicBezTo>
                    <a:pt x="876" y="6772"/>
                    <a:pt x="5507" y="20559"/>
                    <a:pt x="6904" y="21600"/>
                  </a:cubicBezTo>
                  <a:cubicBezTo>
                    <a:pt x="3446" y="21600"/>
                    <a:pt x="0" y="21600"/>
                    <a:pt x="0" y="21600"/>
                  </a:cubicBezTo>
                  <a:close/>
                </a:path>
              </a:pathLst>
            </a:custGeom>
            <a:blipFill rotWithShape="1">
              <a:blip r:embed="rId2"/>
              <a:srcRect l="0" t="0" r="0" b="0"/>
              <a:tile tx="0" ty="0" sx="100000" sy="100000" flip="none" algn="tl"/>
            </a:blipFill>
            <a:ln w="12700" cap="flat">
              <a:noFill/>
              <a:miter lim="400000"/>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p>
          </p:txBody>
        </p:sp>
        <p:sp>
          <p:nvSpPr>
            <p:cNvPr id="28" name="Rectangle"/>
            <p:cNvSpPr/>
            <p:nvPr/>
          </p:nvSpPr>
          <p:spPr>
            <a:xfrm>
              <a:off x="1600200" y="-1"/>
              <a:ext cx="7543800" cy="508001"/>
            </a:xfrm>
            <a:prstGeom prst="rect">
              <a:avLst/>
            </a:prstGeom>
            <a:solidFill>
              <a:schemeClr val="accent2"/>
            </a:solidFill>
            <a:ln w="12700" cap="flat">
              <a:noFill/>
              <a:miter lim="400000"/>
            </a:ln>
            <a:effectLst/>
          </p:spPr>
          <p:txBody>
            <a:bodyPr wrap="square" lIns="45719" tIns="45719" rIns="45719" bIns="45719" numCol="1" anchor="ctr">
              <a:noAutofit/>
            </a:bodyPr>
            <a:lstStyle/>
            <a:p>
              <a:pPr>
                <a:defRPr sz="1800"/>
              </a:pPr>
            </a:p>
          </p:txBody>
        </p:sp>
        <p:pic>
          <p:nvPicPr>
            <p:cNvPr id="29" name="CITBANND" descr="CITBANND"/>
            <p:cNvPicPr>
              <a:picLocks noChangeAspect="1"/>
            </p:cNvPicPr>
            <p:nvPr/>
          </p:nvPicPr>
          <p:blipFill>
            <a:blip r:embed="rId3">
              <a:extLst/>
            </a:blip>
            <a:srcRect l="30665" t="0" r="5334" b="86666"/>
            <a:stretch>
              <a:fillRect/>
            </a:stretch>
          </p:blipFill>
          <p:spPr>
            <a:xfrm>
              <a:off x="2514599" y="-1"/>
              <a:ext cx="6629402" cy="184151"/>
            </a:xfrm>
            <a:prstGeom prst="rect">
              <a:avLst/>
            </a:prstGeom>
            <a:ln w="12700" cap="flat">
              <a:noFill/>
              <a:miter lim="400000"/>
            </a:ln>
            <a:effectLst/>
          </p:spPr>
        </p:pic>
        <p:sp>
          <p:nvSpPr>
            <p:cNvPr id="30" name="Rectangle"/>
            <p:cNvSpPr/>
            <p:nvPr/>
          </p:nvSpPr>
          <p:spPr>
            <a:xfrm>
              <a:off x="1600200" y="507999"/>
              <a:ext cx="7543800" cy="101601"/>
            </a:xfrm>
            <a:prstGeom prst="rect">
              <a:avLst/>
            </a:prstGeom>
            <a:solidFill>
              <a:schemeClr val="accent1"/>
            </a:solidFill>
            <a:ln w="12700" cap="flat">
              <a:noFill/>
              <a:miter lim="400000"/>
            </a:ln>
            <a:effectLst/>
          </p:spPr>
          <p:txBody>
            <a:bodyPr wrap="square" lIns="45719" tIns="45719" rIns="45719" bIns="45719" numCol="1" anchor="ctr">
              <a:noAutofit/>
            </a:bodyPr>
            <a:lstStyle/>
            <a:p>
              <a:pPr>
                <a:defRPr sz="1800"/>
              </a:pPr>
            </a:p>
          </p:txBody>
        </p:sp>
        <p:grpSp>
          <p:nvGrpSpPr>
            <p:cNvPr id="37" name="Group"/>
            <p:cNvGrpSpPr/>
            <p:nvPr/>
          </p:nvGrpSpPr>
          <p:grpSpPr>
            <a:xfrm>
              <a:off x="0" y="4775200"/>
              <a:ext cx="5781675" cy="198967"/>
              <a:chOff x="0" y="0"/>
              <a:chExt cx="5781675" cy="198966"/>
            </a:xfrm>
          </p:grpSpPr>
          <p:sp>
            <p:nvSpPr>
              <p:cNvPr id="31" name="Line"/>
              <p:cNvSpPr/>
              <p:nvPr/>
            </p:nvSpPr>
            <p:spPr>
              <a:xfrm>
                <a:off x="0" y="114300"/>
                <a:ext cx="5781675" cy="1"/>
              </a:xfrm>
              <a:prstGeom prst="line">
                <a:avLst/>
              </a:prstGeom>
              <a:noFill/>
              <a:ln w="9525" cap="flat">
                <a:solidFill>
                  <a:schemeClr val="accent1"/>
                </a:solidFill>
                <a:prstDash val="solid"/>
                <a:round/>
              </a:ln>
              <a:effectLst/>
            </p:spPr>
            <p:txBody>
              <a:bodyPr wrap="square" lIns="45719" tIns="45719" rIns="45719" bIns="45719" numCol="1" anchor="t">
                <a:noAutofit/>
              </a:bodyPr>
              <a:lstStyle/>
              <a:p>
                <a:pPr/>
              </a:p>
            </p:txBody>
          </p:sp>
          <p:grpSp>
            <p:nvGrpSpPr>
              <p:cNvPr id="36" name="Group"/>
              <p:cNvGrpSpPr/>
              <p:nvPr/>
            </p:nvGrpSpPr>
            <p:grpSpPr>
              <a:xfrm>
                <a:off x="1524000" y="0"/>
                <a:ext cx="2663825" cy="198967"/>
                <a:chOff x="0" y="0"/>
                <a:chExt cx="2663825" cy="198966"/>
              </a:xfrm>
            </p:grpSpPr>
            <p:sp>
              <p:nvSpPr>
                <p:cNvPr id="32" name="Oval"/>
                <p:cNvSpPr/>
                <p:nvPr/>
              </p:nvSpPr>
              <p:spPr>
                <a:xfrm>
                  <a:off x="0" y="0"/>
                  <a:ext cx="149225" cy="198967"/>
                </a:xfrm>
                <a:prstGeom prst="ellipse">
                  <a:avLst/>
                </a:prstGeom>
                <a:gradFill flip="none" rotWithShape="1">
                  <a:gsLst>
                    <a:gs pos="0">
                      <a:srgbClr val="9B4F1B"/>
                    </a:gs>
                    <a:gs pos="100000">
                      <a:schemeClr val="accent2"/>
                    </a:gs>
                  </a:gsLst>
                  <a:lin ang="10800000" scaled="0"/>
                </a:gradFill>
                <a:ln w="12700" cap="flat">
                  <a:noFill/>
                  <a:miter lim="400000"/>
                </a:ln>
                <a:effectLst/>
              </p:spPr>
              <p:txBody>
                <a:bodyPr wrap="square" lIns="45719" tIns="45719" rIns="45719" bIns="45719" numCol="1" anchor="ctr">
                  <a:noAutofit/>
                </a:bodyPr>
                <a:lstStyle/>
                <a:p>
                  <a:pPr>
                    <a:defRPr sz="1800"/>
                  </a:pPr>
                </a:p>
              </p:txBody>
            </p:sp>
            <p:sp>
              <p:nvSpPr>
                <p:cNvPr id="33" name="Oval"/>
                <p:cNvSpPr/>
                <p:nvPr/>
              </p:nvSpPr>
              <p:spPr>
                <a:xfrm>
                  <a:off x="838200" y="0"/>
                  <a:ext cx="149225" cy="198967"/>
                </a:xfrm>
                <a:prstGeom prst="ellipse">
                  <a:avLst/>
                </a:prstGeom>
                <a:gradFill flip="none" rotWithShape="1">
                  <a:gsLst>
                    <a:gs pos="0">
                      <a:srgbClr val="9B4F1B"/>
                    </a:gs>
                    <a:gs pos="100000">
                      <a:schemeClr val="accent2"/>
                    </a:gs>
                  </a:gsLst>
                  <a:lin ang="10800000" scaled="0"/>
                </a:gradFill>
                <a:ln w="12700" cap="flat">
                  <a:noFill/>
                  <a:miter lim="400000"/>
                </a:ln>
                <a:effectLst/>
              </p:spPr>
              <p:txBody>
                <a:bodyPr wrap="square" lIns="45719" tIns="45719" rIns="45719" bIns="45719" numCol="1" anchor="ctr">
                  <a:noAutofit/>
                </a:bodyPr>
                <a:lstStyle/>
                <a:p>
                  <a:pPr>
                    <a:defRPr sz="1800"/>
                  </a:pPr>
                </a:p>
              </p:txBody>
            </p:sp>
            <p:sp>
              <p:nvSpPr>
                <p:cNvPr id="34" name="Oval"/>
                <p:cNvSpPr/>
                <p:nvPr/>
              </p:nvSpPr>
              <p:spPr>
                <a:xfrm>
                  <a:off x="1676400" y="0"/>
                  <a:ext cx="149225" cy="198967"/>
                </a:xfrm>
                <a:prstGeom prst="ellipse">
                  <a:avLst/>
                </a:prstGeom>
                <a:gradFill flip="none" rotWithShape="1">
                  <a:gsLst>
                    <a:gs pos="0">
                      <a:srgbClr val="9B4F1B"/>
                    </a:gs>
                    <a:gs pos="100000">
                      <a:schemeClr val="accent2"/>
                    </a:gs>
                  </a:gsLst>
                  <a:lin ang="10800000" scaled="0"/>
                </a:gradFill>
                <a:ln w="12700" cap="flat">
                  <a:noFill/>
                  <a:miter lim="400000"/>
                </a:ln>
                <a:effectLst/>
              </p:spPr>
              <p:txBody>
                <a:bodyPr wrap="square" lIns="45719" tIns="45719" rIns="45719" bIns="45719" numCol="1" anchor="ctr">
                  <a:noAutofit/>
                </a:bodyPr>
                <a:lstStyle/>
                <a:p>
                  <a:pPr>
                    <a:defRPr sz="1800"/>
                  </a:pPr>
                </a:p>
              </p:txBody>
            </p:sp>
            <p:sp>
              <p:nvSpPr>
                <p:cNvPr id="35" name="Oval"/>
                <p:cNvSpPr/>
                <p:nvPr/>
              </p:nvSpPr>
              <p:spPr>
                <a:xfrm>
                  <a:off x="2514600" y="0"/>
                  <a:ext cx="149225" cy="198967"/>
                </a:xfrm>
                <a:prstGeom prst="ellipse">
                  <a:avLst/>
                </a:prstGeom>
                <a:gradFill flip="none" rotWithShape="1">
                  <a:gsLst>
                    <a:gs pos="0">
                      <a:srgbClr val="9B4F1B"/>
                    </a:gs>
                    <a:gs pos="100000">
                      <a:schemeClr val="accent2"/>
                    </a:gs>
                  </a:gsLst>
                  <a:lin ang="10800000" scaled="0"/>
                </a:gradFill>
                <a:ln w="12700" cap="flat">
                  <a:noFill/>
                  <a:miter lim="400000"/>
                </a:ln>
                <a:effectLst/>
              </p:spPr>
              <p:txBody>
                <a:bodyPr wrap="square" lIns="45719" tIns="45719" rIns="45719" bIns="45719" numCol="1" anchor="ctr">
                  <a:noAutofit/>
                </a:bodyPr>
                <a:lstStyle/>
                <a:p>
                  <a:pPr>
                    <a:defRPr sz="1800"/>
                  </a:pPr>
                </a:p>
              </p:txBody>
            </p:sp>
          </p:grpSp>
        </p:grpSp>
      </p:grpSp>
      <p:sp>
        <p:nvSpPr>
          <p:cNvPr id="39" name="Slide Number"/>
          <p:cNvSpPr txBox="1"/>
          <p:nvPr>
            <p:ph type="sldNum" sz="quarter" idx="2"/>
          </p:nvPr>
        </p:nvSpPr>
        <p:spPr>
          <a:xfrm>
            <a:off x="8159938" y="8735060"/>
            <a:ext cx="298263" cy="30734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0" name="Group"/>
          <p:cNvGrpSpPr/>
          <p:nvPr/>
        </p:nvGrpSpPr>
        <p:grpSpPr>
          <a:xfrm>
            <a:off x="152400" y="0"/>
            <a:ext cx="8991600" cy="9144001"/>
            <a:chOff x="0" y="0"/>
            <a:chExt cx="8991600" cy="9144000"/>
          </a:xfrm>
        </p:grpSpPr>
        <p:sp>
          <p:nvSpPr>
            <p:cNvPr id="2" name="Rectangle"/>
            <p:cNvSpPr/>
            <p:nvPr/>
          </p:nvSpPr>
          <p:spPr>
            <a:xfrm>
              <a:off x="1447800" y="-1"/>
              <a:ext cx="7543800" cy="508001"/>
            </a:xfrm>
            <a:prstGeom prst="rect">
              <a:avLst/>
            </a:prstGeom>
            <a:solidFill>
              <a:schemeClr val="accent2"/>
            </a:solidFill>
            <a:ln w="12700" cap="flat">
              <a:noFill/>
              <a:miter lim="400000"/>
            </a:ln>
            <a:effectLst/>
          </p:spPr>
          <p:txBody>
            <a:bodyPr wrap="square" lIns="45719" tIns="45719" rIns="45719" bIns="45719" numCol="1" anchor="ctr">
              <a:noAutofit/>
            </a:bodyPr>
            <a:lstStyle/>
            <a:p>
              <a:pPr>
                <a:defRPr sz="1800"/>
              </a:pPr>
            </a:p>
          </p:txBody>
        </p:sp>
        <p:pic>
          <p:nvPicPr>
            <p:cNvPr id="3" name="CITBANND" descr="CITBANND"/>
            <p:cNvPicPr>
              <a:picLocks noChangeAspect="1"/>
            </p:cNvPicPr>
            <p:nvPr/>
          </p:nvPicPr>
          <p:blipFill>
            <a:blip r:embed="rId2">
              <a:extLst/>
            </a:blip>
            <a:srcRect l="30665" t="0" r="5334" b="86666"/>
            <a:stretch>
              <a:fillRect/>
            </a:stretch>
          </p:blipFill>
          <p:spPr>
            <a:xfrm>
              <a:off x="2362199" y="-1"/>
              <a:ext cx="6629402" cy="184151"/>
            </a:xfrm>
            <a:prstGeom prst="rect">
              <a:avLst/>
            </a:prstGeom>
            <a:ln w="12700" cap="flat">
              <a:noFill/>
              <a:miter lim="400000"/>
            </a:ln>
            <a:effectLst/>
          </p:spPr>
        </p:pic>
        <p:sp>
          <p:nvSpPr>
            <p:cNvPr id="4" name="Rectangle"/>
            <p:cNvSpPr/>
            <p:nvPr/>
          </p:nvSpPr>
          <p:spPr>
            <a:xfrm>
              <a:off x="1447800" y="507999"/>
              <a:ext cx="7543800" cy="101601"/>
            </a:xfrm>
            <a:prstGeom prst="rect">
              <a:avLst/>
            </a:prstGeom>
            <a:solidFill>
              <a:schemeClr val="accent1"/>
            </a:solidFill>
            <a:ln w="12700" cap="flat">
              <a:noFill/>
              <a:miter lim="400000"/>
            </a:ln>
            <a:effectLst/>
          </p:spPr>
          <p:txBody>
            <a:bodyPr wrap="square" lIns="45719" tIns="45719" rIns="45719" bIns="45719" numCol="1" anchor="ctr">
              <a:noAutofit/>
            </a:bodyPr>
            <a:lstStyle/>
            <a:p>
              <a:pPr>
                <a:defRPr sz="1800"/>
              </a:pPr>
            </a:p>
          </p:txBody>
        </p:sp>
        <p:sp>
          <p:nvSpPr>
            <p:cNvPr id="5" name="Line"/>
            <p:cNvSpPr/>
            <p:nvPr/>
          </p:nvSpPr>
          <p:spPr>
            <a:xfrm>
              <a:off x="0" y="2641600"/>
              <a:ext cx="6858000" cy="65024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0"/>
                  </a:lnTo>
                </a:path>
              </a:pathLst>
            </a:custGeom>
            <a:noFill/>
            <a:ln w="9525" cap="flat">
              <a:solidFill>
                <a:schemeClr val="accent1"/>
              </a:solidFill>
              <a:prstDash val="solid"/>
              <a:round/>
            </a:ln>
            <a:effectLst/>
          </p:spPr>
          <p:txBody>
            <a:bodyPr wrap="square" lIns="45719" tIns="45719" rIns="45719" bIns="45719" numCol="1" anchor="ctr">
              <a:noAutofit/>
            </a:bodyPr>
            <a:lstStyle/>
            <a:p>
              <a:pPr>
                <a:defRPr>
                  <a:latin typeface="Times New Roman"/>
                  <a:ea typeface="Times New Roman"/>
                  <a:cs typeface="Times New Roman"/>
                  <a:sym typeface="Times New Roman"/>
                </a:defRPr>
              </a:pPr>
            </a:p>
          </p:txBody>
        </p:sp>
        <p:sp>
          <p:nvSpPr>
            <p:cNvPr id="6" name="Oval"/>
            <p:cNvSpPr/>
            <p:nvPr/>
          </p:nvSpPr>
          <p:spPr>
            <a:xfrm>
              <a:off x="512762" y="2525183"/>
              <a:ext cx="149226" cy="198967"/>
            </a:xfrm>
            <a:prstGeom prst="ellipse">
              <a:avLst/>
            </a:prstGeom>
            <a:gradFill flip="none" rotWithShape="1">
              <a:gsLst>
                <a:gs pos="0">
                  <a:srgbClr val="9B4F1B"/>
                </a:gs>
                <a:gs pos="100000">
                  <a:schemeClr val="accent2"/>
                </a:gs>
              </a:gsLst>
              <a:lin ang="10800000" scaled="0"/>
            </a:gradFill>
            <a:ln w="12700" cap="flat">
              <a:noFill/>
              <a:miter lim="400000"/>
            </a:ln>
            <a:effectLst/>
          </p:spPr>
          <p:txBody>
            <a:bodyPr wrap="square" lIns="45719" tIns="45719" rIns="45719" bIns="45719" numCol="1" anchor="ctr">
              <a:noAutofit/>
            </a:bodyPr>
            <a:lstStyle/>
            <a:p>
              <a:pPr>
                <a:defRPr sz="1800"/>
              </a:pPr>
            </a:p>
          </p:txBody>
        </p:sp>
        <p:sp>
          <p:nvSpPr>
            <p:cNvPr id="7" name="Oval"/>
            <p:cNvSpPr/>
            <p:nvPr/>
          </p:nvSpPr>
          <p:spPr>
            <a:xfrm>
              <a:off x="1350962" y="2525183"/>
              <a:ext cx="149226" cy="198967"/>
            </a:xfrm>
            <a:prstGeom prst="ellipse">
              <a:avLst/>
            </a:prstGeom>
            <a:gradFill flip="none" rotWithShape="1">
              <a:gsLst>
                <a:gs pos="0">
                  <a:srgbClr val="9B4F1B"/>
                </a:gs>
                <a:gs pos="100000">
                  <a:schemeClr val="accent2"/>
                </a:gs>
              </a:gsLst>
              <a:lin ang="10800000" scaled="0"/>
            </a:gradFill>
            <a:ln w="12700" cap="flat">
              <a:noFill/>
              <a:miter lim="400000"/>
            </a:ln>
            <a:effectLst/>
          </p:spPr>
          <p:txBody>
            <a:bodyPr wrap="square" lIns="45719" tIns="45719" rIns="45719" bIns="45719" numCol="1" anchor="ctr">
              <a:noAutofit/>
            </a:bodyPr>
            <a:lstStyle/>
            <a:p>
              <a:pPr>
                <a:defRPr sz="1800"/>
              </a:pPr>
            </a:p>
          </p:txBody>
        </p:sp>
        <p:sp>
          <p:nvSpPr>
            <p:cNvPr id="8" name="Oval"/>
            <p:cNvSpPr/>
            <p:nvPr/>
          </p:nvSpPr>
          <p:spPr>
            <a:xfrm>
              <a:off x="2189162" y="2525183"/>
              <a:ext cx="149226" cy="198967"/>
            </a:xfrm>
            <a:prstGeom prst="ellipse">
              <a:avLst/>
            </a:prstGeom>
            <a:gradFill flip="none" rotWithShape="1">
              <a:gsLst>
                <a:gs pos="0">
                  <a:srgbClr val="9B4F1B"/>
                </a:gs>
                <a:gs pos="100000">
                  <a:schemeClr val="accent2"/>
                </a:gs>
              </a:gsLst>
              <a:lin ang="10800000" scaled="0"/>
            </a:gradFill>
            <a:ln w="12700" cap="flat">
              <a:noFill/>
              <a:miter lim="400000"/>
            </a:ln>
            <a:effectLst/>
          </p:spPr>
          <p:txBody>
            <a:bodyPr wrap="square" lIns="45719" tIns="45719" rIns="45719" bIns="45719" numCol="1" anchor="ctr">
              <a:noAutofit/>
            </a:bodyPr>
            <a:lstStyle/>
            <a:p>
              <a:pPr>
                <a:defRPr sz="1800"/>
              </a:pPr>
            </a:p>
          </p:txBody>
        </p:sp>
        <p:sp>
          <p:nvSpPr>
            <p:cNvPr id="9" name="Oval"/>
            <p:cNvSpPr/>
            <p:nvPr/>
          </p:nvSpPr>
          <p:spPr>
            <a:xfrm>
              <a:off x="3027362" y="2525183"/>
              <a:ext cx="149226" cy="198967"/>
            </a:xfrm>
            <a:prstGeom prst="ellipse">
              <a:avLst/>
            </a:prstGeom>
            <a:gradFill flip="none" rotWithShape="1">
              <a:gsLst>
                <a:gs pos="0">
                  <a:srgbClr val="9B4F1B"/>
                </a:gs>
                <a:gs pos="100000">
                  <a:schemeClr val="accent2"/>
                </a:gs>
              </a:gsLst>
              <a:lin ang="10800000" scaled="0"/>
            </a:gradFill>
            <a:ln w="12700" cap="flat">
              <a:noFill/>
              <a:miter lim="400000"/>
            </a:ln>
            <a:effectLst/>
          </p:spPr>
          <p:txBody>
            <a:bodyPr wrap="square" lIns="45719" tIns="45719" rIns="45719" bIns="45719" numCol="1" anchor="ctr">
              <a:noAutofit/>
            </a:bodyPr>
            <a:lstStyle/>
            <a:p>
              <a:pPr>
                <a:defRPr sz="1800"/>
              </a:pPr>
            </a:p>
          </p:txBody>
        </p:sp>
      </p:grpSp>
      <p:sp>
        <p:nvSpPr>
          <p:cNvPr id="11" name="Slide Number"/>
          <p:cNvSpPr txBox="1"/>
          <p:nvPr>
            <p:ph type="sldNum" sz="quarter" idx="2"/>
          </p:nvPr>
        </p:nvSpPr>
        <p:spPr>
          <a:xfrm>
            <a:off x="8007538" y="8735060"/>
            <a:ext cx="298263" cy="307340"/>
          </a:xfrm>
          <a:prstGeom prst="rect">
            <a:avLst/>
          </a:prstGeom>
          <a:ln w="12700">
            <a:miter lim="400000"/>
          </a:ln>
        </p:spPr>
        <p:txBody>
          <a:bodyPr wrap="none" lIns="45719" rIns="45719" anchor="b">
            <a:spAutoFit/>
          </a:bodyPr>
          <a:lstStyle>
            <a:lvl1pPr algn="r">
              <a:defRPr sz="1400"/>
            </a:lvl1pPr>
          </a:lstStyle>
          <a:p>
            <a:pPr/>
            <a:fld id="{86CB4B4D-7CA3-9044-876B-883B54F8677D}" type="slidenum"/>
          </a:p>
        </p:txBody>
      </p:sp>
      <p:sp>
        <p:nvSpPr>
          <p:cNvPr id="12" name="Title Text"/>
          <p:cNvSpPr txBox="1"/>
          <p:nvPr>
            <p:ph type="title"/>
          </p:nvPr>
        </p:nvSpPr>
        <p:spPr>
          <a:xfrm>
            <a:off x="457200" y="122766"/>
            <a:ext cx="8229600" cy="2010835"/>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13" name="Body Level One…"/>
          <p:cNvSpPr txBox="1"/>
          <p:nvPr>
            <p:ph type="body" idx="1"/>
          </p:nvPr>
        </p:nvSpPr>
        <p:spPr>
          <a:xfrm>
            <a:off x="457200" y="2133600"/>
            <a:ext cx="8229600" cy="70104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Tahoma"/>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Tahoma"/>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Tahoma"/>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Tahoma"/>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Tahoma"/>
        </a:defRPr>
      </a:lvl5pPr>
      <a:lvl6pPr marL="0" marR="0" indent="45720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Tahoma"/>
        </a:defRPr>
      </a:lvl6pPr>
      <a:lvl7pPr marL="0" marR="0" indent="91440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Tahoma"/>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Tahoma"/>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Tahoma"/>
        </a:defRPr>
      </a:lvl9pPr>
    </p:titleStyle>
    <p:bodyStyle>
      <a:lvl1pPr marL="342900" marR="0" indent="-342900" algn="l" defTabSz="914400" rtl="0" latinLnBrk="0">
        <a:lnSpc>
          <a:spcPct val="100000"/>
        </a:lnSpc>
        <a:spcBef>
          <a:spcPts val="700"/>
        </a:spcBef>
        <a:spcAft>
          <a:spcPts val="0"/>
        </a:spcAft>
        <a:buClr>
          <a:srgbClr val="FF63B1"/>
        </a:buClr>
        <a:buSzPct val="75000"/>
        <a:buFontTx/>
        <a:buChar char="■"/>
        <a:tabLst/>
        <a:defRPr b="0" baseline="0" cap="none" i="0" spc="0" strike="noStrike" sz="3200" u="none">
          <a:solidFill>
            <a:srgbClr val="000000"/>
          </a:solidFill>
          <a:uFillTx/>
          <a:latin typeface="+mn-lt"/>
          <a:ea typeface="+mn-ea"/>
          <a:cs typeface="+mn-cs"/>
          <a:sym typeface="Tahoma"/>
        </a:defRPr>
      </a:lvl1pPr>
      <a:lvl2pPr marL="783771" marR="0" indent="-326571" algn="l" defTabSz="914400" rtl="0" latinLnBrk="0">
        <a:lnSpc>
          <a:spcPct val="100000"/>
        </a:lnSpc>
        <a:spcBef>
          <a:spcPts val="700"/>
        </a:spcBef>
        <a:spcAft>
          <a:spcPts val="0"/>
        </a:spcAft>
        <a:buClr>
          <a:srgbClr val="FF63B1"/>
        </a:buClr>
        <a:buSzPct val="65000"/>
        <a:buFontTx/>
        <a:buChar char="■"/>
        <a:tabLst/>
        <a:defRPr b="0" baseline="0" cap="none" i="0" spc="0" strike="noStrike" sz="3200" u="none">
          <a:solidFill>
            <a:srgbClr val="000000"/>
          </a:solidFill>
          <a:uFillTx/>
          <a:latin typeface="+mn-lt"/>
          <a:ea typeface="+mn-ea"/>
          <a:cs typeface="+mn-cs"/>
          <a:sym typeface="Tahoma"/>
        </a:defRPr>
      </a:lvl2pPr>
      <a:lvl3pPr marL="1219200" marR="0" indent="-304800" algn="l" defTabSz="914400" rtl="0" latinLnBrk="0">
        <a:lnSpc>
          <a:spcPct val="100000"/>
        </a:lnSpc>
        <a:spcBef>
          <a:spcPts val="700"/>
        </a:spcBef>
        <a:spcAft>
          <a:spcPts val="0"/>
        </a:spcAft>
        <a:buClr>
          <a:srgbClr val="FF63B1"/>
        </a:buClr>
        <a:buSzPct val="65000"/>
        <a:buFontTx/>
        <a:buChar char="■"/>
        <a:tabLst/>
        <a:defRPr b="0" baseline="0" cap="none" i="0" spc="0" strike="noStrike" sz="3200" u="none">
          <a:solidFill>
            <a:srgbClr val="000000"/>
          </a:solidFill>
          <a:uFillTx/>
          <a:latin typeface="+mn-lt"/>
          <a:ea typeface="+mn-ea"/>
          <a:cs typeface="+mn-cs"/>
          <a:sym typeface="Tahoma"/>
        </a:defRPr>
      </a:lvl3pPr>
      <a:lvl4pPr marL="1737360" marR="0" indent="-365760" algn="l" defTabSz="914400" rtl="0" latinLnBrk="0">
        <a:lnSpc>
          <a:spcPct val="100000"/>
        </a:lnSpc>
        <a:spcBef>
          <a:spcPts val="700"/>
        </a:spcBef>
        <a:spcAft>
          <a:spcPts val="0"/>
        </a:spcAft>
        <a:buClr>
          <a:srgbClr val="FF63B1"/>
        </a:buClr>
        <a:buSzPct val="70000"/>
        <a:buFontTx/>
        <a:buChar char="■"/>
        <a:tabLst/>
        <a:defRPr b="0" baseline="0" cap="none" i="0" spc="0" strike="noStrike" sz="3200" u="none">
          <a:solidFill>
            <a:srgbClr val="000000"/>
          </a:solidFill>
          <a:uFillTx/>
          <a:latin typeface="+mn-lt"/>
          <a:ea typeface="+mn-ea"/>
          <a:cs typeface="+mn-cs"/>
          <a:sym typeface="Tahoma"/>
        </a:defRPr>
      </a:lvl4pPr>
      <a:lvl5pPr marL="2235200" marR="0" indent="-406400" algn="l" defTabSz="914400" rtl="0" latinLnBrk="0">
        <a:lnSpc>
          <a:spcPct val="100000"/>
        </a:lnSpc>
        <a:spcBef>
          <a:spcPts val="700"/>
        </a:spcBef>
        <a:spcAft>
          <a:spcPts val="0"/>
        </a:spcAft>
        <a:buClr>
          <a:srgbClr val="FF63B1"/>
        </a:buClr>
        <a:buSzPct val="55000"/>
        <a:buFontTx/>
        <a:buChar char="■"/>
        <a:tabLst/>
        <a:defRPr b="0" baseline="0" cap="none" i="0" spc="0" strike="noStrike" sz="3200" u="none">
          <a:solidFill>
            <a:srgbClr val="000000"/>
          </a:solidFill>
          <a:uFillTx/>
          <a:latin typeface="+mn-lt"/>
          <a:ea typeface="+mn-ea"/>
          <a:cs typeface="+mn-cs"/>
          <a:sym typeface="Tahoma"/>
        </a:defRPr>
      </a:lvl5pPr>
      <a:lvl6pPr marL="2692400" marR="0" indent="-406400" algn="l" defTabSz="914400" rtl="0" latinLnBrk="0">
        <a:lnSpc>
          <a:spcPct val="100000"/>
        </a:lnSpc>
        <a:spcBef>
          <a:spcPts val="700"/>
        </a:spcBef>
        <a:spcAft>
          <a:spcPts val="0"/>
        </a:spcAft>
        <a:buClr>
          <a:srgbClr val="FF63B1"/>
        </a:buClr>
        <a:buSzPct val="55000"/>
        <a:buFont typeface="Wingdings"/>
        <a:buChar char=""/>
        <a:tabLst/>
        <a:defRPr b="0" baseline="0" cap="none" i="0" spc="0" strike="noStrike" sz="3200" u="none">
          <a:solidFill>
            <a:srgbClr val="000000"/>
          </a:solidFill>
          <a:uFillTx/>
          <a:latin typeface="+mn-lt"/>
          <a:ea typeface="+mn-ea"/>
          <a:cs typeface="+mn-cs"/>
          <a:sym typeface="Tahoma"/>
        </a:defRPr>
      </a:lvl6pPr>
      <a:lvl7pPr marL="3149600" marR="0" indent="-406400" algn="l" defTabSz="914400" rtl="0" latinLnBrk="0">
        <a:lnSpc>
          <a:spcPct val="100000"/>
        </a:lnSpc>
        <a:spcBef>
          <a:spcPts val="700"/>
        </a:spcBef>
        <a:spcAft>
          <a:spcPts val="0"/>
        </a:spcAft>
        <a:buClr>
          <a:srgbClr val="FF63B1"/>
        </a:buClr>
        <a:buSzPct val="55000"/>
        <a:buFont typeface="Wingdings"/>
        <a:buChar char=""/>
        <a:tabLst/>
        <a:defRPr b="0" baseline="0" cap="none" i="0" spc="0" strike="noStrike" sz="3200" u="none">
          <a:solidFill>
            <a:srgbClr val="000000"/>
          </a:solidFill>
          <a:uFillTx/>
          <a:latin typeface="+mn-lt"/>
          <a:ea typeface="+mn-ea"/>
          <a:cs typeface="+mn-cs"/>
          <a:sym typeface="Tahoma"/>
        </a:defRPr>
      </a:lvl7pPr>
      <a:lvl8pPr marL="3606800" marR="0" indent="-406400" algn="l" defTabSz="914400" rtl="0" latinLnBrk="0">
        <a:lnSpc>
          <a:spcPct val="100000"/>
        </a:lnSpc>
        <a:spcBef>
          <a:spcPts val="700"/>
        </a:spcBef>
        <a:spcAft>
          <a:spcPts val="0"/>
        </a:spcAft>
        <a:buClr>
          <a:srgbClr val="FF63B1"/>
        </a:buClr>
        <a:buSzPct val="55000"/>
        <a:buFont typeface="Wingdings"/>
        <a:buChar char=""/>
        <a:tabLst/>
        <a:defRPr b="0" baseline="0" cap="none" i="0" spc="0" strike="noStrike" sz="3200" u="none">
          <a:solidFill>
            <a:srgbClr val="000000"/>
          </a:solidFill>
          <a:uFillTx/>
          <a:latin typeface="+mn-lt"/>
          <a:ea typeface="+mn-ea"/>
          <a:cs typeface="+mn-cs"/>
          <a:sym typeface="Tahoma"/>
        </a:defRPr>
      </a:lvl8pPr>
      <a:lvl9pPr marL="4064000" marR="0" indent="-406400" algn="l" defTabSz="914400" rtl="0" latinLnBrk="0">
        <a:lnSpc>
          <a:spcPct val="100000"/>
        </a:lnSpc>
        <a:spcBef>
          <a:spcPts val="700"/>
        </a:spcBef>
        <a:spcAft>
          <a:spcPts val="0"/>
        </a:spcAft>
        <a:buClr>
          <a:srgbClr val="FF63B1"/>
        </a:buClr>
        <a:buSzPct val="55000"/>
        <a:buFont typeface="Wingdings"/>
        <a:buChar char=""/>
        <a:tabLst/>
        <a:defRPr b="0" baseline="0" cap="none" i="0" spc="0" strike="noStrike" sz="3200" u="none">
          <a:solidFill>
            <a:srgbClr val="000000"/>
          </a:solidFill>
          <a:uFillTx/>
          <a:latin typeface="+mn-lt"/>
          <a:ea typeface="+mn-ea"/>
          <a:cs typeface="+mn-cs"/>
          <a:sym typeface="Tahom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ahoma"/>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ahoma"/>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ahoma"/>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ahoma"/>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ahoma"/>
        </a:defRPr>
      </a:lvl5pPr>
      <a:lvl6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ahoma"/>
        </a:defRPr>
      </a:lvl6pPr>
      <a:lvl7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ahoma"/>
        </a:defRPr>
      </a:lvl7pPr>
      <a:lvl8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ahoma"/>
        </a:defRPr>
      </a:lvl8pPr>
      <a:lvl9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ahom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agrifood.life/archives/6070"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Slide Number"/>
          <p:cNvSpPr txBox="1"/>
          <p:nvPr>
            <p:ph type="sldNum" sz="quarter" idx="2"/>
          </p:nvPr>
        </p:nvSpPr>
        <p:spPr>
          <a:xfrm>
            <a:off x="8256999" y="8735060"/>
            <a:ext cx="201201"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 name="產品說明會"/>
          <p:cNvSpPr txBox="1"/>
          <p:nvPr>
            <p:ph type="title" idx="4294967295"/>
          </p:nvPr>
        </p:nvSpPr>
        <p:spPr>
          <a:xfrm>
            <a:off x="533400" y="2743200"/>
            <a:ext cx="8153400" cy="1524000"/>
          </a:xfrm>
          <a:prstGeom prst="rect">
            <a:avLst/>
          </a:prstGeom>
        </p:spPr>
        <p:txBody>
          <a:bodyPr anchor="b">
            <a:normAutofit fontScale="100000" lnSpcReduction="0"/>
          </a:bodyPr>
          <a:lstStyle>
            <a:lvl1pPr>
              <a:defRPr sz="6600">
                <a:latin typeface="標楷體-繁"/>
                <a:ea typeface="標楷體-繁"/>
                <a:cs typeface="標楷體-繁"/>
                <a:sym typeface="標楷體-繁"/>
              </a:defRPr>
            </a:lvl1pPr>
          </a:lstStyle>
          <a:p>
            <a:pPr>
              <a:defRPr>
                <a:latin typeface="+mn-lt"/>
                <a:ea typeface="+mn-ea"/>
                <a:cs typeface="+mn-cs"/>
                <a:sym typeface="Tahoma"/>
              </a:defRPr>
            </a:pPr>
            <a:r>
              <a:rPr>
                <a:latin typeface="標楷體-繁"/>
                <a:ea typeface="標楷體-繁"/>
                <a:cs typeface="標楷體-繁"/>
                <a:sym typeface="標楷體-繁"/>
              </a:rPr>
              <a:t>產品說明會</a:t>
            </a:r>
          </a:p>
        </p:txBody>
      </p:sp>
      <p:sp>
        <p:nvSpPr>
          <p:cNvPr id="50" name="完美神護 PERFECT NEURO"/>
          <p:cNvSpPr txBox="1"/>
          <p:nvPr>
            <p:ph type="body" sz="half" idx="4294967295"/>
          </p:nvPr>
        </p:nvSpPr>
        <p:spPr>
          <a:xfrm>
            <a:off x="533400" y="5384799"/>
            <a:ext cx="8153400" cy="2336802"/>
          </a:xfrm>
          <a:prstGeom prst="rect">
            <a:avLst/>
          </a:prstGeom>
        </p:spPr>
        <p:txBody>
          <a:bodyPr>
            <a:normAutofit fontScale="100000" lnSpcReduction="0"/>
          </a:bodyPr>
          <a:lstStyle/>
          <a:p>
            <a:pPr marL="0" indent="0" algn="ctr">
              <a:spcBef>
                <a:spcPts val="1200"/>
              </a:spcBef>
              <a:buSzTx/>
              <a:buFont typeface="Wingdings"/>
              <a:buNone/>
              <a:defRPr sz="5400">
                <a:solidFill>
                  <a:srgbClr val="0000CC"/>
                </a:solidFill>
                <a:latin typeface="標楷體-繁"/>
                <a:ea typeface="標楷體-繁"/>
                <a:cs typeface="標楷體-繁"/>
                <a:sym typeface="標楷體-繁"/>
              </a:defRPr>
            </a:pPr>
            <a:r>
              <a:t>完美神護</a:t>
            </a:r>
            <a:br/>
            <a:r>
              <a:t>PERFECT</a:t>
            </a:r>
            <a:r>
              <a:t> </a:t>
            </a:r>
            <a:r>
              <a:t>NEURO</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A：神經疲勞,慢性疲勞"/>
          <p:cNvSpPr txBox="1"/>
          <p:nvPr>
            <p:ph type="title" idx="4294967295"/>
          </p:nvPr>
        </p:nvSpPr>
        <p:spPr>
          <a:xfrm>
            <a:off x="533400" y="812800"/>
            <a:ext cx="7772400" cy="1524000"/>
          </a:xfrm>
          <a:prstGeom prst="rect">
            <a:avLst/>
          </a:prstGeom>
        </p:spPr>
        <p:txBody>
          <a:bodyPr>
            <a:normAutofit fontScale="100000" lnSpcReduction="0"/>
          </a:bodyPr>
          <a:lstStyle/>
          <a:p>
            <a:pPr algn="l">
              <a:defRPr sz="4000">
                <a:solidFill>
                  <a:srgbClr val="FF0000"/>
                </a:solidFill>
              </a:defRPr>
            </a:pPr>
            <a:r>
              <a:t>A</a:t>
            </a:r>
            <a:r>
              <a:rPr>
                <a:latin typeface="新細明體"/>
                <a:ea typeface="新細明體"/>
                <a:cs typeface="新細明體"/>
                <a:sym typeface="新細明體"/>
              </a:rPr>
              <a:t>：</a:t>
            </a:r>
            <a:r>
              <a:rPr>
                <a:latin typeface="標楷體-繁"/>
                <a:ea typeface="標楷體-繁"/>
                <a:cs typeface="標楷體-繁"/>
                <a:sym typeface="標楷體-繁"/>
              </a:rPr>
              <a:t>神經疲勞</a:t>
            </a:r>
            <a:r>
              <a:t>,</a:t>
            </a:r>
            <a:r>
              <a:rPr>
                <a:latin typeface="標楷體-繁"/>
                <a:ea typeface="標楷體-繁"/>
                <a:cs typeface="標楷體-繁"/>
                <a:sym typeface="標楷體-繁"/>
              </a:rPr>
              <a:t>慢性疲勞</a:t>
            </a:r>
          </a:p>
        </p:txBody>
      </p:sp>
      <p:sp>
        <p:nvSpPr>
          <p:cNvPr id="94" name="現代人處於高壓力環境下，來自工作及家庭的壓力，加之神經的消耗，長期造成情緒調適上的障礙，神經疲勞及慢性疲勞，進而導致神經、肌肉的緊張，最後演變成肩頸痠痛、腰酸背痛、眼睛疲勞。"/>
          <p:cNvSpPr txBox="1"/>
          <p:nvPr>
            <p:ph type="body" idx="4294967295"/>
          </p:nvPr>
        </p:nvSpPr>
        <p:spPr>
          <a:xfrm>
            <a:off x="179387" y="2916237"/>
            <a:ext cx="8496301" cy="5414963"/>
          </a:xfrm>
          <a:prstGeom prst="rect">
            <a:avLst/>
          </a:prstGeom>
        </p:spPr>
        <p:txBody>
          <a:bodyPr>
            <a:normAutofit fontScale="100000" lnSpcReduction="0"/>
          </a:bodyPr>
          <a:lstStyle/>
          <a:p>
            <a:pPr indent="-358775">
              <a:spcBef>
                <a:spcPts val="600"/>
              </a:spcBef>
              <a:defRPr sz="2800">
                <a:latin typeface="標楷體-繁"/>
                <a:ea typeface="標楷體-繁"/>
                <a:cs typeface="標楷體-繁"/>
                <a:sym typeface="標楷體-繁"/>
              </a:defRPr>
            </a:pPr>
            <a:r>
              <a:t>現代人處於高壓力環境下，來自工作及家庭的壓力，加之神經的消耗，長期造成情緒調適上的障礙，</a:t>
            </a:r>
            <a:r>
              <a:rPr>
                <a:solidFill>
                  <a:srgbClr val="FF0000"/>
                </a:solidFill>
              </a:rPr>
              <a:t>神經疲勞及慢性疲勞</a:t>
            </a:r>
            <a:r>
              <a:t>，進而導致</a:t>
            </a:r>
            <a:r>
              <a:rPr>
                <a:solidFill>
                  <a:srgbClr val="FF0000"/>
                </a:solidFill>
              </a:rPr>
              <a:t>神經</a:t>
            </a:r>
            <a:r>
              <a:rPr>
                <a:solidFill>
                  <a:srgbClr val="0000CC"/>
                </a:solidFill>
              </a:rPr>
              <a:t>、</a:t>
            </a:r>
            <a:r>
              <a:rPr>
                <a:solidFill>
                  <a:srgbClr val="FF0000"/>
                </a:solidFill>
              </a:rPr>
              <a:t>肌肉的緊張</a:t>
            </a:r>
            <a:r>
              <a:t>，最後演變成</a:t>
            </a:r>
            <a:r>
              <a:rPr>
                <a:solidFill>
                  <a:srgbClr val="FF0000"/>
                </a:solidFill>
              </a:rPr>
              <a:t>肩頸痠痛</a:t>
            </a:r>
            <a:r>
              <a:rPr>
                <a:solidFill>
                  <a:srgbClr val="0000CC"/>
                </a:solidFill>
              </a:rPr>
              <a:t>、</a:t>
            </a:r>
            <a:r>
              <a:rPr>
                <a:solidFill>
                  <a:srgbClr val="FF0000"/>
                </a:solidFill>
              </a:rPr>
              <a:t>腰酸背痛</a:t>
            </a:r>
            <a:r>
              <a:rPr>
                <a:solidFill>
                  <a:srgbClr val="0000CC"/>
                </a:solidFill>
              </a:rPr>
              <a:t>、</a:t>
            </a:r>
            <a:r>
              <a:rPr>
                <a:solidFill>
                  <a:srgbClr val="FF0000"/>
                </a:solidFill>
              </a:rPr>
              <a:t>眼睛疲勞</a:t>
            </a:r>
            <a:r>
              <a:t>。</a:t>
            </a:r>
          </a:p>
        </p:txBody>
      </p:sp>
      <p:sp>
        <p:nvSpPr>
          <p:cNvPr id="95" name="Slide Number"/>
          <p:cNvSpPr txBox="1"/>
          <p:nvPr>
            <p:ph type="sldNum" sz="quarter" idx="2"/>
          </p:nvPr>
        </p:nvSpPr>
        <p:spPr>
          <a:xfrm>
            <a:off x="8007538" y="8735060"/>
            <a:ext cx="298262"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B：天然補酵素"/>
          <p:cNvSpPr txBox="1"/>
          <p:nvPr>
            <p:ph type="title" idx="4294967295"/>
          </p:nvPr>
        </p:nvSpPr>
        <p:spPr>
          <a:xfrm>
            <a:off x="533400" y="812800"/>
            <a:ext cx="7772400" cy="1524000"/>
          </a:xfrm>
          <a:prstGeom prst="rect">
            <a:avLst/>
          </a:prstGeom>
        </p:spPr>
        <p:txBody>
          <a:bodyPr>
            <a:normAutofit fontScale="100000" lnSpcReduction="0"/>
          </a:bodyPr>
          <a:lstStyle/>
          <a:p>
            <a:pPr algn="l">
              <a:defRPr sz="4000">
                <a:solidFill>
                  <a:srgbClr val="0000CC"/>
                </a:solidFill>
              </a:defRPr>
            </a:pPr>
            <a:r>
              <a:t>B</a:t>
            </a:r>
            <a:r>
              <a:rPr>
                <a:latin typeface="新細明體"/>
                <a:ea typeface="新細明體"/>
                <a:cs typeface="新細明體"/>
                <a:sym typeface="新細明體"/>
              </a:rPr>
              <a:t>：</a:t>
            </a:r>
            <a:r>
              <a:rPr>
                <a:latin typeface="標楷體-繁"/>
                <a:ea typeface="標楷體-繁"/>
                <a:cs typeface="標楷體-繁"/>
                <a:sym typeface="標楷體-繁"/>
              </a:rPr>
              <a:t>天然補酵素</a:t>
            </a:r>
          </a:p>
        </p:txBody>
      </p:sp>
      <p:sp>
        <p:nvSpPr>
          <p:cNvPr id="98" name="啤酒酵母(Brewer’s Yeast )是與人類關係最為廣泛的一種酵母菌，含有豐富的機能性成份及營養素成份，其中高達50%以上的蛋白質、完整的氨基酸群，是補充優質蛋白質的最佳來源，被稱為「素食者的雞精」，也被稱為「天然的綜合維他命」。…"/>
          <p:cNvSpPr txBox="1"/>
          <p:nvPr>
            <p:ph type="body" idx="4294967295"/>
          </p:nvPr>
        </p:nvSpPr>
        <p:spPr>
          <a:xfrm>
            <a:off x="179387" y="2844800"/>
            <a:ext cx="8640763" cy="5830888"/>
          </a:xfrm>
          <a:prstGeom prst="rect">
            <a:avLst/>
          </a:prstGeom>
        </p:spPr>
        <p:txBody>
          <a:bodyPr>
            <a:normAutofit fontScale="100000" lnSpcReduction="0"/>
          </a:bodyPr>
          <a:lstStyle/>
          <a:p>
            <a:pPr indent="-358775">
              <a:spcBef>
                <a:spcPts val="600"/>
              </a:spcBef>
              <a:defRPr sz="2800">
                <a:solidFill>
                  <a:srgbClr val="0000CC"/>
                </a:solidFill>
                <a:latin typeface="標楷體-繁"/>
                <a:ea typeface="標楷體-繁"/>
                <a:cs typeface="標楷體-繁"/>
                <a:sym typeface="標楷體-繁"/>
              </a:defRPr>
            </a:pPr>
            <a:r>
              <a:t>啤酒酵母</a:t>
            </a:r>
            <a:r>
              <a:rPr>
                <a:latin typeface="+mn-lt"/>
                <a:ea typeface="+mn-ea"/>
                <a:cs typeface="+mn-cs"/>
                <a:sym typeface="Tahoma"/>
              </a:rPr>
              <a:t>(Brewer’s Yeast )</a:t>
            </a:r>
            <a:r>
              <a:rPr>
                <a:solidFill>
                  <a:srgbClr val="000000"/>
                </a:solidFill>
              </a:rPr>
              <a:t>是與人類關係最為廣泛的一種酵母菌，含有豐富的機能性成份及營養素成份，其中高達</a:t>
            </a:r>
            <a:r>
              <a:rPr>
                <a:solidFill>
                  <a:srgbClr val="000000"/>
                </a:solidFill>
                <a:latin typeface="+mn-lt"/>
                <a:ea typeface="+mn-ea"/>
                <a:cs typeface="+mn-cs"/>
                <a:sym typeface="Tahoma"/>
              </a:rPr>
              <a:t>50%</a:t>
            </a:r>
            <a:r>
              <a:rPr>
                <a:solidFill>
                  <a:srgbClr val="000000"/>
                </a:solidFill>
              </a:rPr>
              <a:t>以上的蛋白質、完整的氨基酸群，是補充優質蛋白質的最佳來源，被稱為「素食者的雞精」，也被稱為「天然的綜合維他命」。</a:t>
            </a:r>
          </a:p>
          <a:p>
            <a:pPr indent="-358775">
              <a:spcBef>
                <a:spcPts val="600"/>
              </a:spcBef>
              <a:defRPr sz="2800">
                <a:solidFill>
                  <a:srgbClr val="0000CC"/>
                </a:solidFill>
                <a:latin typeface="標楷體-繁"/>
                <a:ea typeface="標楷體-繁"/>
                <a:cs typeface="標楷體-繁"/>
                <a:sym typeface="標楷體-繁"/>
              </a:defRPr>
            </a:pPr>
            <a:r>
              <a:t>啤酒酵母</a:t>
            </a:r>
            <a:r>
              <a:rPr>
                <a:solidFill>
                  <a:srgbClr val="000000"/>
                </a:solidFill>
              </a:rPr>
              <a:t>是一種單細胞真菌類生物，它含有</a:t>
            </a:r>
          </a:p>
          <a:p>
            <a:pPr marL="358775" indent="-374650">
              <a:spcBef>
                <a:spcPts val="600"/>
              </a:spcBef>
              <a:buSzTx/>
              <a:buFont typeface="Wingdings"/>
              <a:buNone/>
              <a:defRPr sz="2800">
                <a:latin typeface="標楷體-繁"/>
                <a:ea typeface="標楷體-繁"/>
                <a:cs typeface="標楷體-繁"/>
                <a:sym typeface="標楷體-繁"/>
              </a:defRPr>
            </a:pPr>
            <a:r>
              <a:t>  </a:t>
            </a:r>
            <a:r>
              <a:rPr>
                <a:latin typeface="+mn-lt"/>
                <a:ea typeface="+mn-ea"/>
                <a:cs typeface="+mn-cs"/>
                <a:sym typeface="Tahoma"/>
              </a:rPr>
              <a:t>1.</a:t>
            </a:r>
            <a:r>
              <a:t>機能性成份：硫辛酸、核酸、酵素、</a:t>
            </a:r>
          </a:p>
          <a:p>
            <a:pPr marL="358775" indent="-374650">
              <a:spcBef>
                <a:spcPts val="600"/>
              </a:spcBef>
              <a:buSzTx/>
              <a:buFont typeface="Wingdings"/>
              <a:buNone/>
              <a:defRPr sz="2800">
                <a:latin typeface="標楷體-繁"/>
                <a:ea typeface="標楷體-繁"/>
                <a:cs typeface="標楷體-繁"/>
                <a:sym typeface="標楷體-繁"/>
              </a:defRPr>
            </a:pPr>
            <a:r>
              <a:t>                生物醣類</a:t>
            </a:r>
            <a:r>
              <a:rPr>
                <a:latin typeface="+mn-lt"/>
                <a:ea typeface="+mn-ea"/>
                <a:cs typeface="+mn-cs"/>
                <a:sym typeface="Tahoma"/>
              </a:rPr>
              <a:t>(</a:t>
            </a:r>
            <a:r>
              <a:t>葡聚醣、甘露聚醣</a:t>
            </a:r>
            <a:r>
              <a:rPr>
                <a:latin typeface="+mn-lt"/>
                <a:ea typeface="+mn-ea"/>
                <a:cs typeface="+mn-cs"/>
                <a:sym typeface="Tahoma"/>
              </a:rPr>
              <a:t>)</a:t>
            </a:r>
            <a:r>
              <a:t>、</a:t>
            </a:r>
          </a:p>
          <a:p>
            <a:pPr marL="358775" indent="-374650">
              <a:spcBef>
                <a:spcPts val="600"/>
              </a:spcBef>
              <a:buSzTx/>
              <a:buFont typeface="Wingdings"/>
              <a:buNone/>
              <a:defRPr sz="2800">
                <a:latin typeface="標楷體-繁"/>
                <a:ea typeface="標楷體-繁"/>
                <a:cs typeface="標楷體-繁"/>
                <a:sym typeface="標楷體-繁"/>
              </a:defRPr>
            </a:pPr>
            <a:r>
              <a:t>                膳食纖維。</a:t>
            </a:r>
          </a:p>
          <a:p>
            <a:pPr marL="358775" indent="-374650">
              <a:spcBef>
                <a:spcPts val="600"/>
              </a:spcBef>
              <a:buSzTx/>
              <a:buFont typeface="Wingdings"/>
              <a:buNone/>
              <a:defRPr sz="2800">
                <a:latin typeface="標楷體-繁"/>
                <a:ea typeface="標楷體-繁"/>
                <a:cs typeface="標楷體-繁"/>
                <a:sym typeface="標楷體-繁"/>
              </a:defRPr>
            </a:pPr>
            <a:r>
              <a:t>  </a:t>
            </a:r>
            <a:r>
              <a:rPr>
                <a:latin typeface="+mn-lt"/>
                <a:ea typeface="+mn-ea"/>
                <a:cs typeface="+mn-cs"/>
                <a:sym typeface="Tahoma"/>
              </a:rPr>
              <a:t>2.</a:t>
            </a:r>
            <a:r>
              <a:t>營養素成份：脂肪、蛋白質、</a:t>
            </a:r>
            <a:r>
              <a:rPr>
                <a:latin typeface="+mn-lt"/>
                <a:ea typeface="+mn-ea"/>
                <a:cs typeface="+mn-cs"/>
                <a:sym typeface="Tahoma"/>
              </a:rPr>
              <a:t>16</a:t>
            </a:r>
            <a:r>
              <a:t>種氨基酸、</a:t>
            </a:r>
          </a:p>
          <a:p>
            <a:pPr marL="358775" indent="-374650">
              <a:spcBef>
                <a:spcPts val="600"/>
              </a:spcBef>
              <a:buSzTx/>
              <a:buFont typeface="Wingdings"/>
              <a:buNone/>
              <a:defRPr sz="2800">
                <a:latin typeface="標楷體-繁"/>
                <a:ea typeface="標楷體-繁"/>
                <a:cs typeface="標楷體-繁"/>
                <a:sym typeface="標楷體-繁"/>
              </a:defRPr>
            </a:pPr>
            <a:r>
              <a:t>                多種維生素</a:t>
            </a:r>
            <a:r>
              <a:rPr>
                <a:latin typeface="+mn-lt"/>
                <a:ea typeface="+mn-ea"/>
                <a:cs typeface="+mn-cs"/>
                <a:sym typeface="Tahoma"/>
              </a:rPr>
              <a:t>(B</a:t>
            </a:r>
            <a:r>
              <a:t>群、</a:t>
            </a:r>
            <a:r>
              <a:rPr>
                <a:latin typeface="+mn-lt"/>
                <a:ea typeface="+mn-ea"/>
                <a:cs typeface="+mn-cs"/>
                <a:sym typeface="Tahoma"/>
              </a:rPr>
              <a:t>C</a:t>
            </a:r>
            <a:r>
              <a:t>、</a:t>
            </a:r>
            <a:r>
              <a:rPr>
                <a:latin typeface="+mn-lt"/>
                <a:ea typeface="+mn-ea"/>
                <a:cs typeface="+mn-cs"/>
                <a:sym typeface="Tahoma"/>
              </a:rPr>
              <a:t>E</a:t>
            </a:r>
            <a:r>
              <a:t>、</a:t>
            </a:r>
            <a:r>
              <a:rPr>
                <a:latin typeface="+mn-lt"/>
                <a:ea typeface="+mn-ea"/>
                <a:cs typeface="+mn-cs"/>
                <a:sym typeface="Tahoma"/>
              </a:rPr>
              <a:t>)</a:t>
            </a:r>
          </a:p>
          <a:p>
            <a:pPr marL="358775" indent="-374650">
              <a:spcBef>
                <a:spcPts val="600"/>
              </a:spcBef>
              <a:buSzTx/>
              <a:buFont typeface="Wingdings"/>
              <a:buNone/>
              <a:defRPr sz="2800">
                <a:latin typeface="標楷體-繁"/>
                <a:ea typeface="標楷體-繁"/>
                <a:cs typeface="標楷體-繁"/>
                <a:sym typeface="標楷體-繁"/>
              </a:defRPr>
            </a:pPr>
            <a:r>
              <a:t>                </a:t>
            </a:r>
            <a:r>
              <a:rPr>
                <a:latin typeface="+mn-lt"/>
                <a:ea typeface="+mn-ea"/>
                <a:cs typeface="+mn-cs"/>
                <a:sym typeface="Tahoma"/>
              </a:rPr>
              <a:t>14</a:t>
            </a:r>
            <a:r>
              <a:t>種礦物質</a:t>
            </a:r>
            <a:r>
              <a:rPr>
                <a:latin typeface="+mn-lt"/>
                <a:ea typeface="+mn-ea"/>
                <a:cs typeface="+mn-cs"/>
                <a:sym typeface="Tahoma"/>
              </a:rPr>
              <a:t>(</a:t>
            </a:r>
            <a:r>
              <a:t>鋅、硒、有機鉻</a:t>
            </a:r>
            <a:r>
              <a:t>……</a:t>
            </a:r>
            <a:r>
              <a:rPr>
                <a:latin typeface="+mn-lt"/>
                <a:ea typeface="+mn-ea"/>
                <a:cs typeface="+mn-cs"/>
                <a:sym typeface="Tahoma"/>
              </a:rPr>
              <a:t>)</a:t>
            </a:r>
          </a:p>
        </p:txBody>
      </p:sp>
      <p:sp>
        <p:nvSpPr>
          <p:cNvPr id="99" name="Slide Number"/>
          <p:cNvSpPr txBox="1"/>
          <p:nvPr>
            <p:ph type="sldNum" sz="quarter" idx="2"/>
          </p:nvPr>
        </p:nvSpPr>
        <p:spPr>
          <a:xfrm>
            <a:off x="8007538" y="8735060"/>
            <a:ext cx="298262"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Slide Number"/>
          <p:cNvSpPr txBox="1"/>
          <p:nvPr>
            <p:ph type="sldNum" sz="quarter" idx="2"/>
          </p:nvPr>
        </p:nvSpPr>
        <p:spPr>
          <a:xfrm>
            <a:off x="8007538" y="8735060"/>
            <a:ext cx="298262"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2" name="B：天然補酵素"/>
          <p:cNvSpPr txBox="1"/>
          <p:nvPr>
            <p:ph type="title" idx="4294967295"/>
          </p:nvPr>
        </p:nvSpPr>
        <p:spPr>
          <a:xfrm>
            <a:off x="533400" y="812800"/>
            <a:ext cx="7772400" cy="1524000"/>
          </a:xfrm>
          <a:prstGeom prst="rect">
            <a:avLst/>
          </a:prstGeom>
        </p:spPr>
        <p:txBody>
          <a:bodyPr>
            <a:normAutofit fontScale="100000" lnSpcReduction="0"/>
          </a:bodyPr>
          <a:lstStyle/>
          <a:p>
            <a:pPr algn="l">
              <a:defRPr sz="4000">
                <a:solidFill>
                  <a:srgbClr val="0000CC"/>
                </a:solidFill>
              </a:defRPr>
            </a:pPr>
            <a:r>
              <a:t>B</a:t>
            </a:r>
            <a:r>
              <a:rPr>
                <a:latin typeface="新細明體"/>
                <a:ea typeface="新細明體"/>
                <a:cs typeface="新細明體"/>
                <a:sym typeface="新細明體"/>
              </a:rPr>
              <a:t>：</a:t>
            </a:r>
            <a:r>
              <a:rPr>
                <a:latin typeface="標楷體-繁"/>
                <a:ea typeface="標楷體-繁"/>
                <a:cs typeface="標楷體-繁"/>
                <a:sym typeface="標楷體-繁"/>
              </a:rPr>
              <a:t>天然補酵素</a:t>
            </a:r>
          </a:p>
        </p:txBody>
      </p:sp>
      <p:sp>
        <p:nvSpPr>
          <p:cNvPr id="103" name="在科學觀點上機能性成份加營養素成份，可調節生理機制，達到有益健康與預防疾病之目的。…"/>
          <p:cNvSpPr txBox="1"/>
          <p:nvPr>
            <p:ph type="body" idx="4294967295"/>
          </p:nvPr>
        </p:nvSpPr>
        <p:spPr>
          <a:xfrm>
            <a:off x="179387" y="2844799"/>
            <a:ext cx="8640763" cy="5688014"/>
          </a:xfrm>
          <a:prstGeom prst="rect">
            <a:avLst/>
          </a:prstGeom>
        </p:spPr>
        <p:txBody>
          <a:bodyPr>
            <a:normAutofit fontScale="100000" lnSpcReduction="0"/>
          </a:bodyPr>
          <a:lstStyle/>
          <a:p>
            <a:pPr indent="-323850">
              <a:lnSpc>
                <a:spcPct val="95000"/>
              </a:lnSpc>
              <a:spcBef>
                <a:spcPts val="600"/>
              </a:spcBef>
              <a:defRPr sz="2800">
                <a:latin typeface="標楷體-繁"/>
                <a:ea typeface="標楷體-繁"/>
                <a:cs typeface="標楷體-繁"/>
                <a:sym typeface="標楷體-繁"/>
              </a:defRPr>
            </a:pPr>
            <a:r>
              <a:t>在科學觀點上</a:t>
            </a:r>
            <a:r>
              <a:rPr>
                <a:solidFill>
                  <a:srgbClr val="0000CC"/>
                </a:solidFill>
              </a:rPr>
              <a:t>機能性成份</a:t>
            </a:r>
            <a:r>
              <a:t>加</a:t>
            </a:r>
            <a:r>
              <a:rPr>
                <a:solidFill>
                  <a:srgbClr val="0000CC"/>
                </a:solidFill>
              </a:rPr>
              <a:t>營養素成份</a:t>
            </a:r>
            <a:r>
              <a:t>，可調節生理機制，達到有益健康與預防疾病之目的。</a:t>
            </a:r>
            <a:endParaRPr>
              <a:solidFill>
                <a:srgbClr val="3333CC"/>
              </a:solidFill>
            </a:endParaRPr>
          </a:p>
          <a:p>
            <a:pPr indent="-323850">
              <a:lnSpc>
                <a:spcPct val="95000"/>
              </a:lnSpc>
              <a:spcBef>
                <a:spcPts val="600"/>
              </a:spcBef>
              <a:defRPr sz="2800">
                <a:solidFill>
                  <a:srgbClr val="0000CC"/>
                </a:solidFill>
                <a:latin typeface="標楷體-繁"/>
                <a:ea typeface="標楷體-繁"/>
                <a:cs typeface="標楷體-繁"/>
                <a:sym typeface="標楷體-繁"/>
              </a:defRPr>
            </a:pPr>
            <a:r>
              <a:t>啤酒酵母</a:t>
            </a:r>
            <a:r>
              <a:rPr>
                <a:solidFill>
                  <a:srgbClr val="000000"/>
                </a:solidFill>
              </a:rPr>
              <a:t>含有機能性成份生理作用，被稱為「萬能抗氧化劑」的硫辛酸，能讓能量代謝率提高，快速消除疲勞。</a:t>
            </a:r>
          </a:p>
          <a:p>
            <a:pPr indent="-323850">
              <a:lnSpc>
                <a:spcPct val="95000"/>
              </a:lnSpc>
              <a:spcBef>
                <a:spcPts val="600"/>
              </a:spcBef>
              <a:defRPr sz="2800"/>
            </a:pPr>
            <a:r>
              <a:rPr>
                <a:latin typeface="標楷體-繁"/>
                <a:ea typeface="標楷體-繁"/>
                <a:cs typeface="標楷體-繁"/>
                <a:sym typeface="標楷體-繁"/>
              </a:rPr>
              <a:t>高效能抗氧化劑硫辛酸</a:t>
            </a:r>
            <a:r>
              <a:rPr>
                <a:solidFill>
                  <a:srgbClr val="0000CC"/>
                </a:solidFill>
                <a:latin typeface="標楷體-繁"/>
                <a:ea typeface="標楷體-繁"/>
                <a:cs typeface="標楷體-繁"/>
                <a:sym typeface="標楷體-繁"/>
              </a:rPr>
              <a:t>、</a:t>
            </a:r>
            <a:r>
              <a:t>26</a:t>
            </a:r>
            <a:r>
              <a:rPr>
                <a:latin typeface="標楷體-繁"/>
                <a:ea typeface="標楷體-繁"/>
                <a:cs typeface="標楷體-繁"/>
                <a:sym typeface="標楷體-繁"/>
              </a:rPr>
              <a:t>碳激活醇</a:t>
            </a:r>
            <a:r>
              <a:rPr>
                <a:solidFill>
                  <a:srgbClr val="0000CC"/>
                </a:solidFill>
                <a:latin typeface="標楷體-繁"/>
                <a:ea typeface="標楷體-繁"/>
                <a:cs typeface="標楷體-繁"/>
                <a:sym typeface="標楷體-繁"/>
              </a:rPr>
              <a:t>、</a:t>
            </a:r>
            <a:r>
              <a:rPr>
                <a:latin typeface="標楷體-繁"/>
                <a:ea typeface="標楷體-繁"/>
                <a:cs typeface="標楷體-繁"/>
                <a:sym typeface="標楷體-繁"/>
              </a:rPr>
              <a:t>維生素</a:t>
            </a:r>
            <a:r>
              <a:t>B2  </a:t>
            </a:r>
            <a:r>
              <a:rPr>
                <a:latin typeface="標楷體-繁"/>
                <a:ea typeface="標楷體-繁"/>
                <a:cs typeface="標楷體-繁"/>
                <a:sym typeface="標楷體-繁"/>
              </a:rPr>
              <a:t>並用，具有中和游離基自由基的相乘作用，改善</a:t>
            </a:r>
            <a:r>
              <a:rPr>
                <a:solidFill>
                  <a:srgbClr val="FF0000"/>
                </a:solidFill>
                <a:latin typeface="標楷體-繁"/>
                <a:ea typeface="標楷體-繁"/>
                <a:cs typeface="標楷體-繁"/>
                <a:sym typeface="標楷體-繁"/>
              </a:rPr>
              <a:t>肩頸痠痛</a:t>
            </a:r>
            <a:r>
              <a:rPr>
                <a:solidFill>
                  <a:srgbClr val="0000CC"/>
                </a:solidFill>
                <a:latin typeface="標楷體-繁"/>
                <a:ea typeface="標楷體-繁"/>
                <a:cs typeface="標楷體-繁"/>
                <a:sym typeface="標楷體-繁"/>
              </a:rPr>
              <a:t>、</a:t>
            </a:r>
            <a:r>
              <a:rPr>
                <a:solidFill>
                  <a:srgbClr val="FF0000"/>
                </a:solidFill>
                <a:latin typeface="標楷體-繁"/>
                <a:ea typeface="標楷體-繁"/>
                <a:cs typeface="標楷體-繁"/>
                <a:sym typeface="標楷體-繁"/>
              </a:rPr>
              <a:t>腰酸背痛</a:t>
            </a:r>
            <a:r>
              <a:rPr>
                <a:solidFill>
                  <a:srgbClr val="0000CC"/>
                </a:solidFill>
                <a:latin typeface="標楷體-繁"/>
                <a:ea typeface="標楷體-繁"/>
                <a:cs typeface="標楷體-繁"/>
                <a:sym typeface="標楷體-繁"/>
              </a:rPr>
              <a:t>、</a:t>
            </a:r>
            <a:r>
              <a:rPr>
                <a:solidFill>
                  <a:srgbClr val="FF0000"/>
                </a:solidFill>
                <a:latin typeface="標楷體-繁"/>
                <a:ea typeface="標楷體-繁"/>
                <a:cs typeface="標楷體-繁"/>
                <a:sym typeface="標楷體-繁"/>
              </a:rPr>
              <a:t>眼睛疲勞</a:t>
            </a:r>
            <a:r>
              <a:rPr>
                <a:latin typeface="標楷體-繁"/>
                <a:ea typeface="標楷體-繁"/>
                <a:cs typeface="標楷體-繁"/>
                <a:sym typeface="標楷體-繁"/>
              </a:rPr>
              <a:t>的症狀。</a:t>
            </a:r>
          </a:p>
          <a:p>
            <a:pPr indent="-323850">
              <a:lnSpc>
                <a:spcPct val="95000"/>
              </a:lnSpc>
              <a:spcBef>
                <a:spcPts val="600"/>
              </a:spcBef>
              <a:defRPr sz="2800"/>
            </a:pPr>
            <a:r>
              <a:rPr>
                <a:latin typeface="標楷體-繁"/>
                <a:ea typeface="標楷體-繁"/>
                <a:cs typeface="標楷體-繁"/>
                <a:sym typeface="標楷體-繁"/>
              </a:rPr>
              <a:t>硫辛酸</a:t>
            </a:r>
            <a:r>
              <a:rPr>
                <a:solidFill>
                  <a:srgbClr val="0000CC"/>
                </a:solidFill>
                <a:latin typeface="標楷體-繁"/>
                <a:ea typeface="標楷體-繁"/>
                <a:cs typeface="標楷體-繁"/>
                <a:sym typeface="標楷體-繁"/>
              </a:rPr>
              <a:t>、</a:t>
            </a:r>
            <a:r>
              <a:rPr>
                <a:latin typeface="標楷體-繁"/>
                <a:ea typeface="標楷體-繁"/>
                <a:cs typeface="標楷體-繁"/>
                <a:sym typeface="標楷體-繁"/>
              </a:rPr>
              <a:t>核苷酸</a:t>
            </a:r>
            <a:r>
              <a:rPr>
                <a:solidFill>
                  <a:srgbClr val="0000CC"/>
                </a:solidFill>
                <a:latin typeface="標楷體-繁"/>
                <a:ea typeface="標楷體-繁"/>
                <a:cs typeface="標楷體-繁"/>
                <a:sym typeface="標楷體-繁"/>
              </a:rPr>
              <a:t>、</a:t>
            </a:r>
            <a:r>
              <a:rPr>
                <a:latin typeface="標楷體-繁"/>
                <a:ea typeface="標楷體-繁"/>
                <a:cs typeface="標楷體-繁"/>
                <a:sym typeface="標楷體-繁"/>
              </a:rPr>
              <a:t>本多酸鈣，能提高基礎代謝能力，改善能量供應不足的現象</a:t>
            </a:r>
            <a:r>
              <a:rPr>
                <a:solidFill>
                  <a:srgbClr val="0000CC"/>
                </a:solidFill>
                <a:latin typeface="標楷體-繁"/>
                <a:ea typeface="標楷體-繁"/>
                <a:cs typeface="標楷體-繁"/>
                <a:sym typeface="標楷體-繁"/>
              </a:rPr>
              <a:t>、</a:t>
            </a:r>
            <a:r>
              <a:rPr>
                <a:latin typeface="標楷體-繁"/>
                <a:ea typeface="標楷體-繁"/>
                <a:cs typeface="標楷體-繁"/>
                <a:sym typeface="標楷體-繁"/>
              </a:rPr>
              <a:t>加速代謝疲勞物質的積蓄。</a:t>
            </a:r>
          </a:p>
          <a:p>
            <a:pPr indent="-323850">
              <a:lnSpc>
                <a:spcPct val="95000"/>
              </a:lnSpc>
              <a:spcBef>
                <a:spcPts val="600"/>
              </a:spcBef>
              <a:defRPr sz="2800"/>
            </a:pPr>
            <a:r>
              <a:rPr>
                <a:latin typeface="標楷體-繁"/>
                <a:ea typeface="標楷體-繁"/>
                <a:cs typeface="標楷體-繁"/>
                <a:sym typeface="標楷體-繁"/>
              </a:rPr>
              <a:t>硫辛酸</a:t>
            </a:r>
            <a:r>
              <a:rPr>
                <a:solidFill>
                  <a:srgbClr val="0000CC"/>
                </a:solidFill>
                <a:latin typeface="標楷體-繁"/>
                <a:ea typeface="標楷體-繁"/>
                <a:cs typeface="標楷體-繁"/>
                <a:sym typeface="標楷體-繁"/>
              </a:rPr>
              <a:t>、</a:t>
            </a:r>
            <a:r>
              <a:rPr>
                <a:latin typeface="標楷體-繁"/>
                <a:ea typeface="標楷體-繁"/>
                <a:cs typeface="標楷體-繁"/>
                <a:sym typeface="標楷體-繁"/>
              </a:rPr>
              <a:t>維生素</a:t>
            </a:r>
            <a:r>
              <a:t>E</a:t>
            </a:r>
            <a:r>
              <a:rPr>
                <a:latin typeface="標楷體-繁"/>
                <a:ea typeface="標楷體-繁"/>
                <a:cs typeface="標楷體-繁"/>
                <a:sym typeface="標楷體-繁"/>
              </a:rPr>
              <a:t>促進血液循環</a:t>
            </a:r>
            <a:r>
              <a:rPr>
                <a:solidFill>
                  <a:srgbClr val="0000CC"/>
                </a:solidFill>
                <a:latin typeface="標楷體-繁"/>
                <a:ea typeface="標楷體-繁"/>
                <a:cs typeface="標楷體-繁"/>
                <a:sym typeface="標楷體-繁"/>
              </a:rPr>
              <a:t>、</a:t>
            </a:r>
            <a:r>
              <a:rPr>
                <a:latin typeface="標楷體-繁"/>
                <a:ea typeface="標楷體-繁"/>
                <a:cs typeface="標楷體-繁"/>
                <a:sym typeface="標楷體-繁"/>
              </a:rPr>
              <a:t>來改善血行障礙，減少疲勞物質的積蓄。</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Slide Number"/>
          <p:cNvSpPr txBox="1"/>
          <p:nvPr>
            <p:ph type="sldNum" sz="quarter" idx="2"/>
          </p:nvPr>
        </p:nvSpPr>
        <p:spPr>
          <a:xfrm>
            <a:off x="8007538" y="8735060"/>
            <a:ext cx="298262"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6" name="B：天然補酵素"/>
          <p:cNvSpPr txBox="1"/>
          <p:nvPr>
            <p:ph type="title" idx="4294967295"/>
          </p:nvPr>
        </p:nvSpPr>
        <p:spPr>
          <a:xfrm>
            <a:off x="533400" y="812800"/>
            <a:ext cx="7772400" cy="1524000"/>
          </a:xfrm>
          <a:prstGeom prst="rect">
            <a:avLst/>
          </a:prstGeom>
        </p:spPr>
        <p:txBody>
          <a:bodyPr>
            <a:normAutofit fontScale="100000" lnSpcReduction="0"/>
          </a:bodyPr>
          <a:lstStyle/>
          <a:p>
            <a:pPr algn="l">
              <a:defRPr sz="4000">
                <a:solidFill>
                  <a:srgbClr val="0000CC"/>
                </a:solidFill>
              </a:defRPr>
            </a:pPr>
            <a:r>
              <a:t>B</a:t>
            </a:r>
            <a:r>
              <a:rPr>
                <a:latin typeface="新細明體"/>
                <a:ea typeface="新細明體"/>
                <a:cs typeface="新細明體"/>
                <a:sym typeface="新細明體"/>
              </a:rPr>
              <a:t>：</a:t>
            </a:r>
            <a:r>
              <a:rPr>
                <a:latin typeface="標楷體-繁"/>
                <a:ea typeface="標楷體-繁"/>
                <a:cs typeface="標楷體-繁"/>
                <a:sym typeface="標楷體-繁"/>
              </a:rPr>
              <a:t>天然補酵素</a:t>
            </a:r>
          </a:p>
        </p:txBody>
      </p:sp>
      <p:sp>
        <p:nvSpPr>
          <p:cNvPr id="107" name="甩開疲勞壓力的綜合營養素：…"/>
          <p:cNvSpPr txBox="1"/>
          <p:nvPr>
            <p:ph type="body" idx="4294967295"/>
          </p:nvPr>
        </p:nvSpPr>
        <p:spPr>
          <a:xfrm>
            <a:off x="179387" y="2844800"/>
            <a:ext cx="8640763" cy="5842000"/>
          </a:xfrm>
          <a:prstGeom prst="rect">
            <a:avLst/>
          </a:prstGeom>
        </p:spPr>
        <p:txBody>
          <a:bodyPr>
            <a:normAutofit fontScale="100000" lnSpcReduction="0"/>
          </a:bodyPr>
          <a:lstStyle/>
          <a:p>
            <a:pPr>
              <a:spcBef>
                <a:spcPts val="600"/>
              </a:spcBef>
              <a:defRPr sz="2800">
                <a:solidFill>
                  <a:srgbClr val="0000CC"/>
                </a:solidFill>
                <a:latin typeface="標楷體-繁"/>
                <a:ea typeface="標楷體-繁"/>
                <a:cs typeface="標楷體-繁"/>
                <a:sym typeface="標楷體-繁"/>
              </a:defRPr>
            </a:pPr>
            <a:r>
              <a:t>甩開疲勞壓力的綜合營養素：</a:t>
            </a:r>
          </a:p>
          <a:p>
            <a:pPr>
              <a:spcBef>
                <a:spcPts val="600"/>
              </a:spcBef>
              <a:buSzTx/>
              <a:buFont typeface="Wingdings"/>
              <a:buNone/>
              <a:defRPr sz="2800">
                <a:solidFill>
                  <a:srgbClr val="0000CC"/>
                </a:solidFill>
                <a:latin typeface="標楷體-繁"/>
                <a:ea typeface="標楷體-繁"/>
                <a:cs typeface="標楷體-繁"/>
                <a:sym typeface="標楷體-繁"/>
              </a:defRPr>
            </a:pPr>
            <a:r>
              <a:t>   </a:t>
            </a:r>
            <a:r>
              <a:rPr>
                <a:latin typeface="+mn-lt"/>
                <a:ea typeface="+mn-ea"/>
                <a:cs typeface="+mn-cs"/>
                <a:sym typeface="Tahoma"/>
              </a:rPr>
              <a:t>1.</a:t>
            </a:r>
            <a:r>
              <a:t>天然植物性營養素：抗氧化劑、不飽和脂肪酸</a:t>
            </a:r>
            <a:r>
              <a:rPr>
                <a:latin typeface="新細明體"/>
                <a:ea typeface="新細明體"/>
                <a:cs typeface="新細明體"/>
                <a:sym typeface="新細明體"/>
              </a:rPr>
              <a:t>。</a:t>
            </a:r>
          </a:p>
          <a:p>
            <a:pPr>
              <a:spcBef>
                <a:spcPts val="600"/>
              </a:spcBef>
              <a:buSzTx/>
              <a:buFont typeface="Wingdings"/>
              <a:buNone/>
              <a:defRPr sz="2800">
                <a:solidFill>
                  <a:srgbClr val="0000CC"/>
                </a:solidFill>
                <a:latin typeface="標楷體-繁"/>
                <a:ea typeface="標楷體-繁"/>
                <a:cs typeface="標楷體-繁"/>
                <a:sym typeface="標楷體-繁"/>
              </a:defRPr>
            </a:pPr>
            <a:r>
              <a:t>   </a:t>
            </a:r>
            <a:r>
              <a:rPr>
                <a:latin typeface="+mn-lt"/>
                <a:ea typeface="+mn-ea"/>
                <a:cs typeface="+mn-cs"/>
                <a:sym typeface="Tahoma"/>
              </a:rPr>
              <a:t>2.</a:t>
            </a:r>
            <a:r>
              <a:t>高效能防禦維生素：</a:t>
            </a:r>
            <a:r>
              <a:rPr>
                <a:latin typeface="+mn-lt"/>
                <a:ea typeface="+mn-ea"/>
                <a:cs typeface="+mn-cs"/>
                <a:sym typeface="Tahoma"/>
              </a:rPr>
              <a:t>B</a:t>
            </a:r>
            <a:r>
              <a:t>群、</a:t>
            </a:r>
            <a:r>
              <a:rPr>
                <a:latin typeface="+mn-lt"/>
                <a:ea typeface="+mn-ea"/>
                <a:cs typeface="+mn-cs"/>
                <a:sym typeface="Tahoma"/>
              </a:rPr>
              <a:t>C</a:t>
            </a:r>
            <a:r>
              <a:t>、</a:t>
            </a:r>
            <a:r>
              <a:rPr>
                <a:latin typeface="+mn-lt"/>
                <a:ea typeface="+mn-ea"/>
                <a:cs typeface="+mn-cs"/>
                <a:sym typeface="Tahoma"/>
              </a:rPr>
              <a:t>E</a:t>
            </a:r>
            <a:r>
              <a:t>。</a:t>
            </a:r>
          </a:p>
          <a:p>
            <a:pPr>
              <a:spcBef>
                <a:spcPts val="600"/>
              </a:spcBef>
              <a:buSzTx/>
              <a:buFont typeface="Wingdings"/>
              <a:buNone/>
              <a:defRPr sz="2800">
                <a:solidFill>
                  <a:srgbClr val="0000CC"/>
                </a:solidFill>
                <a:latin typeface="標楷體-繁"/>
                <a:ea typeface="標楷體-繁"/>
                <a:cs typeface="標楷體-繁"/>
                <a:sym typeface="標楷體-繁"/>
              </a:defRPr>
            </a:pPr>
            <a:r>
              <a:t>   </a:t>
            </a:r>
            <a:r>
              <a:rPr>
                <a:latin typeface="+mn-lt"/>
                <a:ea typeface="+mn-ea"/>
                <a:cs typeface="+mn-cs"/>
                <a:sym typeface="Tahoma"/>
              </a:rPr>
              <a:t>3.</a:t>
            </a:r>
            <a:r>
              <a:t>安全微量元素礦物質：鈣、鎂、鋅、銅。</a:t>
            </a:r>
          </a:p>
          <a:p>
            <a:pPr>
              <a:spcBef>
                <a:spcPts val="600"/>
              </a:spcBef>
              <a:buSzTx/>
              <a:buFont typeface="Wingdings"/>
              <a:buNone/>
              <a:defRPr sz="2800">
                <a:solidFill>
                  <a:srgbClr val="0000CC"/>
                </a:solidFill>
                <a:latin typeface="標楷體-繁"/>
                <a:ea typeface="標楷體-繁"/>
                <a:cs typeface="標楷體-繁"/>
                <a:sym typeface="標楷體-繁"/>
              </a:defRPr>
            </a:pPr>
            <a:r>
              <a:t>   </a:t>
            </a:r>
            <a:r>
              <a:rPr>
                <a:latin typeface="+mn-lt"/>
                <a:ea typeface="+mn-ea"/>
                <a:cs typeface="+mn-cs"/>
                <a:sym typeface="Tahoma"/>
              </a:rPr>
              <a:t>4.</a:t>
            </a:r>
            <a:r>
              <a:t>其他：充分的氧氣、均衡的營養、適度的運動、</a:t>
            </a:r>
          </a:p>
          <a:p>
            <a:pPr>
              <a:spcBef>
                <a:spcPts val="600"/>
              </a:spcBef>
              <a:buSzTx/>
              <a:buFont typeface="Wingdings"/>
              <a:buNone/>
              <a:defRPr sz="2800">
                <a:solidFill>
                  <a:srgbClr val="0000CC"/>
                </a:solidFill>
                <a:latin typeface="標楷體-繁"/>
                <a:ea typeface="標楷體-繁"/>
                <a:cs typeface="標楷體-繁"/>
                <a:sym typeface="標楷體-繁"/>
              </a:defRPr>
            </a:pPr>
            <a:r>
              <a:t>           適度的壓力。</a:t>
            </a:r>
            <a:r>
              <a:rPr>
                <a:solidFill>
                  <a:srgbClr val="000000"/>
                </a:solidFill>
              </a:rPr>
              <a:t>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Slide Number"/>
          <p:cNvSpPr txBox="1"/>
          <p:nvPr>
            <p:ph type="sldNum" sz="quarter" idx="2"/>
          </p:nvPr>
        </p:nvSpPr>
        <p:spPr>
          <a:xfrm>
            <a:off x="8007538" y="8735060"/>
            <a:ext cx="298262"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 name="壹：啤酒酵母      Brewer’s Yeast"/>
          <p:cNvSpPr txBox="1"/>
          <p:nvPr>
            <p:ph type="title" idx="4294967295"/>
          </p:nvPr>
        </p:nvSpPr>
        <p:spPr>
          <a:xfrm>
            <a:off x="533400" y="812800"/>
            <a:ext cx="7772400" cy="1524000"/>
          </a:xfrm>
          <a:prstGeom prst="rect">
            <a:avLst/>
          </a:prstGeom>
        </p:spPr>
        <p:txBody>
          <a:bodyPr>
            <a:normAutofit fontScale="100000" lnSpcReduction="0"/>
          </a:bodyPr>
          <a:lstStyle/>
          <a:p>
            <a:pPr algn="l">
              <a:defRPr sz="3600">
                <a:solidFill>
                  <a:srgbClr val="0000CC"/>
                </a:solidFill>
              </a:defRPr>
            </a:pPr>
            <a:r>
              <a:rPr>
                <a:latin typeface="標楷體-繁"/>
                <a:ea typeface="標楷體-繁"/>
                <a:cs typeface="標楷體-繁"/>
                <a:sym typeface="標楷體-繁"/>
              </a:rPr>
              <a:t>壹：啤酒酵母 </a:t>
            </a:r>
            <a:br>
              <a:rPr>
                <a:latin typeface="標楷體-繁"/>
                <a:ea typeface="標楷體-繁"/>
                <a:cs typeface="標楷體-繁"/>
                <a:sym typeface="標楷體-繁"/>
              </a:rPr>
            </a:br>
            <a:r>
              <a:rPr>
                <a:latin typeface="標楷體-繁"/>
                <a:ea typeface="標楷體-繁"/>
                <a:cs typeface="標楷體-繁"/>
                <a:sym typeface="標楷體-繁"/>
              </a:rPr>
              <a:t>    </a:t>
            </a:r>
            <a:r>
              <a:t>Brewer’s Yeast </a:t>
            </a:r>
          </a:p>
        </p:txBody>
      </p:sp>
      <p:sp>
        <p:nvSpPr>
          <p:cNvPr id="111" name="啤酒酵母(Brewer’s Yeast )含有營養成份生理作用的硫辛酸，為一種類似維生素的酵素物質，主要作用是抗氧化、可降低總膽固醇、LDL-C  和三酸甘油脂及增加 HDL-C ，促進新陳代謝，改善血液循環並強化血管彈性。…"/>
          <p:cNvSpPr txBox="1"/>
          <p:nvPr>
            <p:ph type="body" idx="4294967295"/>
          </p:nvPr>
        </p:nvSpPr>
        <p:spPr>
          <a:xfrm>
            <a:off x="179387" y="2819400"/>
            <a:ext cx="8640763" cy="5784850"/>
          </a:xfrm>
          <a:prstGeom prst="rect">
            <a:avLst/>
          </a:prstGeom>
        </p:spPr>
        <p:txBody>
          <a:bodyPr>
            <a:normAutofit fontScale="100000" lnSpcReduction="0"/>
          </a:bodyPr>
          <a:lstStyle/>
          <a:p>
            <a:pPr>
              <a:lnSpc>
                <a:spcPct val="95000"/>
              </a:lnSpc>
              <a:spcBef>
                <a:spcPts val="600"/>
              </a:spcBef>
              <a:defRPr sz="2800">
                <a:solidFill>
                  <a:srgbClr val="0000CC"/>
                </a:solidFill>
                <a:latin typeface="標楷體-繁"/>
                <a:ea typeface="標楷體-繁"/>
                <a:cs typeface="標楷體-繁"/>
                <a:sym typeface="標楷體-繁"/>
              </a:defRPr>
            </a:pPr>
            <a:r>
              <a:t>啤酒酵母</a:t>
            </a:r>
            <a:r>
              <a:rPr>
                <a:latin typeface="+mn-lt"/>
                <a:ea typeface="+mn-ea"/>
                <a:cs typeface="+mn-cs"/>
                <a:sym typeface="Tahoma"/>
              </a:rPr>
              <a:t>(Brewer’s Yeast )</a:t>
            </a:r>
            <a:r>
              <a:rPr>
                <a:solidFill>
                  <a:srgbClr val="000000"/>
                </a:solidFill>
              </a:rPr>
              <a:t>含有營養成份生理作用的硫辛酸，為一種類似維生素的酵素物質，主要作用是抗氧化、可降低總膽固醇、</a:t>
            </a:r>
            <a:r>
              <a:rPr>
                <a:solidFill>
                  <a:srgbClr val="000000"/>
                </a:solidFill>
                <a:latin typeface="+mn-lt"/>
                <a:ea typeface="+mn-ea"/>
                <a:cs typeface="+mn-cs"/>
                <a:sym typeface="Tahoma"/>
              </a:rPr>
              <a:t>LDL-C</a:t>
            </a:r>
            <a:r>
              <a:rPr>
                <a:solidFill>
                  <a:srgbClr val="000000"/>
                </a:solidFill>
                <a:latin typeface="Arial Narrow"/>
                <a:ea typeface="Arial Narrow"/>
                <a:cs typeface="Arial Narrow"/>
                <a:sym typeface="Arial Narrow"/>
              </a:rPr>
              <a:t>  </a:t>
            </a:r>
            <a:r>
              <a:rPr>
                <a:solidFill>
                  <a:srgbClr val="000000"/>
                </a:solidFill>
              </a:rPr>
              <a:t>和三酸甘油脂及增加 </a:t>
            </a:r>
            <a:r>
              <a:rPr>
                <a:solidFill>
                  <a:srgbClr val="000000"/>
                </a:solidFill>
                <a:latin typeface="+mn-lt"/>
                <a:ea typeface="+mn-ea"/>
                <a:cs typeface="+mn-cs"/>
                <a:sym typeface="Tahoma"/>
              </a:rPr>
              <a:t>HDL-C </a:t>
            </a:r>
            <a:r>
              <a:rPr>
                <a:solidFill>
                  <a:srgbClr val="000000"/>
                </a:solidFill>
              </a:rPr>
              <a:t>，</a:t>
            </a:r>
            <a:r>
              <a:rPr>
                <a:solidFill>
                  <a:srgbClr val="000000"/>
                </a:solidFill>
              </a:rPr>
              <a:t>促進新陳代謝，改善血液循環並強化血管彈性。</a:t>
            </a:r>
          </a:p>
          <a:p>
            <a:pPr>
              <a:lnSpc>
                <a:spcPct val="95000"/>
              </a:lnSpc>
              <a:spcBef>
                <a:spcPts val="600"/>
              </a:spcBef>
              <a:defRPr sz="2800">
                <a:solidFill>
                  <a:srgbClr val="0000CC"/>
                </a:solidFill>
                <a:latin typeface="標楷體-繁"/>
                <a:ea typeface="標楷體-繁"/>
                <a:cs typeface="標楷體-繁"/>
                <a:sym typeface="標楷體-繁"/>
              </a:defRPr>
            </a:pPr>
            <a:r>
              <a:t>硫辛酸</a:t>
            </a:r>
            <a:r>
              <a:rPr>
                <a:solidFill>
                  <a:srgbClr val="000000"/>
                </a:solidFill>
              </a:rPr>
              <a:t>經臨床實驗證實具有調解體內血糖含量趨於正常化的作用，能防止因血糖過高所造成的各種併發症，在治療糖尿病造成的神經損傷方面顯示出很大潛力。</a:t>
            </a:r>
          </a:p>
          <a:p>
            <a:pPr>
              <a:lnSpc>
                <a:spcPct val="95000"/>
              </a:lnSpc>
              <a:spcBef>
                <a:spcPts val="600"/>
              </a:spcBef>
              <a:defRPr sz="2800">
                <a:solidFill>
                  <a:srgbClr val="0000CC"/>
                </a:solidFill>
                <a:latin typeface="標楷體-繁"/>
                <a:ea typeface="標楷體-繁"/>
                <a:cs typeface="標楷體-繁"/>
                <a:sym typeface="標楷體-繁"/>
              </a:defRPr>
            </a:pPr>
            <a:r>
              <a:t>硫辛酸</a:t>
            </a:r>
            <a:r>
              <a:rPr>
                <a:solidFill>
                  <a:srgbClr val="000000"/>
                </a:solidFill>
              </a:rPr>
              <a:t>能促進穀胱甘肽、輔酶</a:t>
            </a:r>
            <a:r>
              <a:rPr>
                <a:solidFill>
                  <a:srgbClr val="000000"/>
                </a:solidFill>
                <a:latin typeface="+mn-lt"/>
                <a:ea typeface="+mn-ea"/>
                <a:cs typeface="+mn-cs"/>
                <a:sym typeface="Tahoma"/>
              </a:rPr>
              <a:t>Q10</a:t>
            </a:r>
            <a:r>
              <a:rPr>
                <a:solidFill>
                  <a:srgbClr val="000000"/>
                </a:solidFill>
              </a:rPr>
              <a:t>、維生素</a:t>
            </a:r>
            <a:r>
              <a:rPr>
                <a:solidFill>
                  <a:srgbClr val="000000"/>
                </a:solidFill>
                <a:latin typeface="+mn-lt"/>
                <a:ea typeface="+mn-ea"/>
                <a:cs typeface="+mn-cs"/>
                <a:sym typeface="Tahoma"/>
              </a:rPr>
              <a:t>C</a:t>
            </a:r>
            <a:r>
              <a:rPr>
                <a:solidFill>
                  <a:srgbClr val="000000"/>
                </a:solidFill>
              </a:rPr>
              <a:t>、</a:t>
            </a:r>
            <a:r>
              <a:rPr>
                <a:solidFill>
                  <a:srgbClr val="000000"/>
                </a:solidFill>
                <a:latin typeface="+mn-lt"/>
                <a:ea typeface="+mn-ea"/>
                <a:cs typeface="+mn-cs"/>
                <a:sym typeface="Tahoma"/>
              </a:rPr>
              <a:t>E</a:t>
            </a:r>
            <a:r>
              <a:rPr>
                <a:solidFill>
                  <a:srgbClr val="000000"/>
                </a:solidFill>
              </a:rPr>
              <a:t>再生的作用。</a:t>
            </a:r>
          </a:p>
          <a:p>
            <a:pPr>
              <a:lnSpc>
                <a:spcPct val="95000"/>
              </a:lnSpc>
              <a:spcBef>
                <a:spcPts val="600"/>
              </a:spcBef>
              <a:defRPr sz="2800">
                <a:solidFill>
                  <a:srgbClr val="0000CC"/>
                </a:solidFill>
                <a:latin typeface="標楷體-繁"/>
                <a:ea typeface="標楷體-繁"/>
                <a:cs typeface="標楷體-繁"/>
                <a:sym typeface="標楷體-繁"/>
              </a:defRPr>
            </a:pPr>
            <a:r>
              <a:t>啤酒酵母</a:t>
            </a:r>
            <a:r>
              <a:rPr>
                <a:solidFill>
                  <a:srgbClr val="000000"/>
                </a:solidFill>
              </a:rPr>
              <a:t>含抗氧化元素硒，以及易消化的蛋白質，可提供作為體力與免疫力的提昇。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硫辛酸"/>
          <p:cNvSpPr txBox="1"/>
          <p:nvPr>
            <p:ph type="title" idx="4294967295"/>
          </p:nvPr>
        </p:nvSpPr>
        <p:spPr>
          <a:xfrm>
            <a:off x="533400" y="812800"/>
            <a:ext cx="7772400" cy="1524000"/>
          </a:xfrm>
          <a:prstGeom prst="rect">
            <a:avLst/>
          </a:prstGeom>
        </p:spPr>
        <p:txBody>
          <a:bodyPr>
            <a:normAutofit fontScale="100000" lnSpcReduction="0"/>
          </a:bodyPr>
          <a:lstStyle>
            <a:lvl1pPr>
              <a:defRPr>
                <a:solidFill>
                  <a:srgbClr val="0000CC"/>
                </a:solidFill>
                <a:latin typeface="標楷體-繁"/>
                <a:ea typeface="標楷體-繁"/>
                <a:cs typeface="標楷體-繁"/>
                <a:sym typeface="標楷體-繁"/>
              </a:defRPr>
            </a:lvl1pPr>
          </a:lstStyle>
          <a:p>
            <a:pPr/>
            <a:r>
              <a:t>硫辛酸</a:t>
            </a:r>
          </a:p>
        </p:txBody>
      </p:sp>
      <p:sp>
        <p:nvSpPr>
          <p:cNvPr id="114" name="硫辛酸具有非常好的抗氧化力，兼具脂溶性與水溶性的性質，抗氧化力高達維生素C或維生素E的400倍以上，在粒線體與維生素C、維生素E、Q10可以發揮協同作用，清除新陳代謝過程中產生的活性氧這種自由基。自由基是老化的根源，破壞體內眾多細胞，也是肌膚流失膠原蛋白的元兇，與糖分子結合後也會侵蝕心血管系統，所以必須儘快清除，所以硫辛酸對於抗老化、恢復疲勞、保護肝臟、預防糖尿病有很好的功效。…"/>
          <p:cNvSpPr txBox="1"/>
          <p:nvPr>
            <p:ph type="body" idx="4294967295"/>
          </p:nvPr>
        </p:nvSpPr>
        <p:spPr>
          <a:xfrm>
            <a:off x="533400" y="2844800"/>
            <a:ext cx="7999413" cy="5486400"/>
          </a:xfrm>
          <a:prstGeom prst="rect">
            <a:avLst/>
          </a:prstGeom>
        </p:spPr>
        <p:txBody>
          <a:bodyPr>
            <a:normAutofit fontScale="100000" lnSpcReduction="0"/>
          </a:bodyPr>
          <a:lstStyle/>
          <a:p>
            <a:pPr marL="305180" indent="-305180" defTabSz="813816">
              <a:spcBef>
                <a:spcPts val="500"/>
              </a:spcBef>
              <a:defRPr b="1" sz="2492">
                <a:latin typeface="微軟正黑體 Light"/>
                <a:ea typeface="微軟正黑體 Light"/>
                <a:cs typeface="微軟正黑體 Light"/>
                <a:sym typeface="微軟正黑體 Light"/>
              </a:defRPr>
            </a:pPr>
            <a:r>
              <a:t>硫辛酸具有非常好的抗氧化力，兼具脂溶性與水溶性的性質，</a:t>
            </a:r>
            <a:r>
              <a:rPr>
                <a:solidFill>
                  <a:srgbClr val="FF0000"/>
                </a:solidFill>
              </a:rPr>
              <a:t>抗氧化力高達維生素</a:t>
            </a:r>
            <a:r>
              <a:rPr>
                <a:solidFill>
                  <a:srgbClr val="FF0000"/>
                </a:solidFill>
              </a:rPr>
              <a:t>C</a:t>
            </a:r>
            <a:r>
              <a:rPr>
                <a:solidFill>
                  <a:srgbClr val="FF0000"/>
                </a:solidFill>
              </a:rPr>
              <a:t>或維生素</a:t>
            </a:r>
            <a:r>
              <a:rPr>
                <a:solidFill>
                  <a:srgbClr val="FF0000"/>
                </a:solidFill>
              </a:rPr>
              <a:t>E</a:t>
            </a:r>
            <a:r>
              <a:rPr>
                <a:solidFill>
                  <a:srgbClr val="FF0000"/>
                </a:solidFill>
              </a:rPr>
              <a:t>的</a:t>
            </a:r>
            <a:r>
              <a:rPr>
                <a:solidFill>
                  <a:srgbClr val="FF0000"/>
                </a:solidFill>
              </a:rPr>
              <a:t>400</a:t>
            </a:r>
            <a:r>
              <a:rPr>
                <a:solidFill>
                  <a:srgbClr val="FF0000"/>
                </a:solidFill>
              </a:rPr>
              <a:t>倍以上</a:t>
            </a:r>
            <a:r>
              <a:t>，在粒線體與維生素</a:t>
            </a:r>
            <a:r>
              <a:t>C</a:t>
            </a:r>
            <a:r>
              <a:t>、維生素</a:t>
            </a:r>
            <a:r>
              <a:t>E</a:t>
            </a:r>
            <a:r>
              <a:t>、</a:t>
            </a:r>
            <a:r>
              <a:rPr u="sng">
                <a:solidFill>
                  <a:srgbClr val="FF63B1"/>
                </a:solidFill>
                <a:uFill>
                  <a:solidFill>
                    <a:srgbClr val="FF63B1"/>
                  </a:solidFill>
                </a:uFill>
                <a:hlinkClick r:id="rId2" invalidUrl="" action="" tgtFrame="" tooltip="" history="1" highlightClick="0" endSnd="0"/>
              </a:rPr>
              <a:t>Q10</a:t>
            </a:r>
            <a:r>
              <a:t>可以發揮協同作用，清除新陳代謝過程中產生的活性氧這種自由基。自由基是老化的根源，破壞體內眾多細胞，也是肌膚流失膠原蛋白的元兇，與糖分子結合後也會侵蝕心血管系統，所以必須儘快清除，所以</a:t>
            </a:r>
            <a:r>
              <a:rPr>
                <a:solidFill>
                  <a:srgbClr val="FF0000"/>
                </a:solidFill>
              </a:rPr>
              <a:t>硫辛酸對於抗老化、恢復疲勞、保護肝臟、預防糖尿病有很好的功效。</a:t>
            </a:r>
            <a:endParaRPr>
              <a:solidFill>
                <a:srgbClr val="FF0000"/>
              </a:solidFill>
            </a:endParaRPr>
          </a:p>
          <a:p>
            <a:pPr marL="305180" indent="-305180" defTabSz="813816">
              <a:spcBef>
                <a:spcPts val="500"/>
              </a:spcBef>
              <a:defRPr b="1" sz="2492">
                <a:latin typeface="微軟正黑體 Light"/>
                <a:ea typeface="微軟正黑體 Light"/>
                <a:cs typeface="微軟正黑體 Light"/>
                <a:sym typeface="微軟正黑體 Light"/>
              </a:defRPr>
            </a:pPr>
            <a:r>
              <a:t>硫辛酸雖然是人體自然會產生的成分，</a:t>
            </a:r>
            <a:r>
              <a:rPr>
                <a:solidFill>
                  <a:srgbClr val="FF0000"/>
                </a:solidFill>
              </a:rPr>
              <a:t>隨著年齡的上升，人體產生硫辛酸的能力也會下降</a:t>
            </a:r>
            <a:r>
              <a:t>。純化的硫辛酸可以做為糖尿病或是肝臟藥物使用。</a:t>
            </a:r>
          </a:p>
        </p:txBody>
      </p:sp>
      <p:sp>
        <p:nvSpPr>
          <p:cNvPr id="115" name="Slide Number"/>
          <p:cNvSpPr txBox="1"/>
          <p:nvPr>
            <p:ph type="sldNum" sz="quarter" idx="2"/>
          </p:nvPr>
        </p:nvSpPr>
        <p:spPr>
          <a:xfrm>
            <a:off x="8007538" y="8735060"/>
            <a:ext cx="298262"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壹：啤酒酵母      Brewer’s Yeast"/>
          <p:cNvSpPr txBox="1"/>
          <p:nvPr>
            <p:ph type="title" idx="4294967295"/>
          </p:nvPr>
        </p:nvSpPr>
        <p:spPr>
          <a:xfrm>
            <a:off x="533400" y="812800"/>
            <a:ext cx="7772400" cy="1524000"/>
          </a:xfrm>
          <a:prstGeom prst="rect">
            <a:avLst/>
          </a:prstGeom>
        </p:spPr>
        <p:txBody>
          <a:bodyPr>
            <a:normAutofit fontScale="100000" lnSpcReduction="0"/>
          </a:bodyPr>
          <a:lstStyle/>
          <a:p>
            <a:pPr algn="l">
              <a:defRPr sz="3600">
                <a:solidFill>
                  <a:srgbClr val="0000CC"/>
                </a:solidFill>
              </a:defRPr>
            </a:pPr>
            <a:r>
              <a:rPr>
                <a:latin typeface="標楷體-繁"/>
                <a:ea typeface="標楷體-繁"/>
                <a:cs typeface="標楷體-繁"/>
                <a:sym typeface="標楷體-繁"/>
              </a:rPr>
              <a:t>壹：啤酒酵母 </a:t>
            </a:r>
            <a:br>
              <a:rPr>
                <a:latin typeface="標楷體-繁"/>
                <a:ea typeface="標楷體-繁"/>
                <a:cs typeface="標楷體-繁"/>
                <a:sym typeface="標楷體-繁"/>
              </a:rPr>
            </a:br>
            <a:r>
              <a:rPr>
                <a:latin typeface="標楷體-繁"/>
                <a:ea typeface="標楷體-繁"/>
                <a:cs typeface="標楷體-繁"/>
                <a:sym typeface="標楷體-繁"/>
              </a:rPr>
              <a:t>    </a:t>
            </a:r>
            <a:r>
              <a:t>Brewer’s Yeast </a:t>
            </a:r>
          </a:p>
        </p:txBody>
      </p:sp>
      <p:sp>
        <p:nvSpPr>
          <p:cNvPr id="118" name="啤酒酵母富含的DNA及RNA為促進蛋白質生長的重要關鍵物質，是細胞抗衰老、再生的重點，可以協助消除斑點，使肌膚較白晰，若長期食用，還能達到滋潤肌膚的功效。 。…"/>
          <p:cNvSpPr txBox="1"/>
          <p:nvPr>
            <p:ph type="body" idx="4294967295"/>
          </p:nvPr>
        </p:nvSpPr>
        <p:spPr>
          <a:xfrm>
            <a:off x="179387" y="2844800"/>
            <a:ext cx="8569326" cy="5486400"/>
          </a:xfrm>
          <a:prstGeom prst="rect">
            <a:avLst/>
          </a:prstGeom>
        </p:spPr>
        <p:txBody>
          <a:bodyPr>
            <a:normAutofit fontScale="100000" lnSpcReduction="0"/>
          </a:bodyPr>
          <a:lstStyle/>
          <a:p>
            <a:pPr>
              <a:lnSpc>
                <a:spcPct val="95000"/>
              </a:lnSpc>
              <a:spcBef>
                <a:spcPts val="600"/>
              </a:spcBef>
              <a:defRPr sz="2800">
                <a:solidFill>
                  <a:srgbClr val="0000CC"/>
                </a:solidFill>
                <a:latin typeface="標楷體-繁"/>
                <a:ea typeface="標楷體-繁"/>
                <a:cs typeface="標楷體-繁"/>
                <a:sym typeface="標楷體-繁"/>
              </a:defRPr>
            </a:pPr>
            <a:r>
              <a:t>啤酒酵母</a:t>
            </a:r>
            <a:r>
              <a:rPr>
                <a:solidFill>
                  <a:srgbClr val="000000"/>
                </a:solidFill>
              </a:rPr>
              <a:t>富含的</a:t>
            </a:r>
            <a:r>
              <a:rPr>
                <a:solidFill>
                  <a:srgbClr val="000000"/>
                </a:solidFill>
                <a:latin typeface="+mn-lt"/>
                <a:ea typeface="+mn-ea"/>
                <a:cs typeface="+mn-cs"/>
                <a:sym typeface="Tahoma"/>
              </a:rPr>
              <a:t>DNA</a:t>
            </a:r>
            <a:r>
              <a:rPr>
                <a:solidFill>
                  <a:srgbClr val="000000"/>
                </a:solidFill>
              </a:rPr>
              <a:t>及</a:t>
            </a:r>
            <a:r>
              <a:rPr>
                <a:solidFill>
                  <a:srgbClr val="000000"/>
                </a:solidFill>
                <a:latin typeface="+mn-lt"/>
                <a:ea typeface="+mn-ea"/>
                <a:cs typeface="+mn-cs"/>
                <a:sym typeface="Tahoma"/>
              </a:rPr>
              <a:t>RNA</a:t>
            </a:r>
            <a:r>
              <a:rPr>
                <a:solidFill>
                  <a:srgbClr val="000000"/>
                </a:solidFill>
              </a:rPr>
              <a:t>為促進蛋白質生長的重要關鍵物質，是細胞抗衰老、再生的重點，可以協助消除斑點，使肌膚較白晰，若長期食用，還能達到滋潤肌膚的功效。 。  </a:t>
            </a:r>
          </a:p>
          <a:p>
            <a:pPr>
              <a:lnSpc>
                <a:spcPct val="95000"/>
              </a:lnSpc>
              <a:spcBef>
                <a:spcPts val="600"/>
              </a:spcBef>
              <a:defRPr sz="2800">
                <a:solidFill>
                  <a:srgbClr val="0000CC"/>
                </a:solidFill>
                <a:latin typeface="標楷體-繁"/>
                <a:ea typeface="標楷體-繁"/>
                <a:cs typeface="標楷體-繁"/>
                <a:sym typeface="標楷體-繁"/>
              </a:defRPr>
            </a:pPr>
            <a:r>
              <a:t>啤酒酵母</a:t>
            </a:r>
            <a:r>
              <a:rPr>
                <a:solidFill>
                  <a:srgbClr val="000000"/>
                </a:solidFill>
              </a:rPr>
              <a:t>含有豐富的膳食纖維，在體內腸道模式下進行，結果顯示食用纖維在強大的油水分離交互作用下能夠吸附油脂並有助於便秘的舒緩。 </a:t>
            </a:r>
          </a:p>
        </p:txBody>
      </p:sp>
      <p:sp>
        <p:nvSpPr>
          <p:cNvPr id="119" name="Slide Number"/>
          <p:cNvSpPr txBox="1"/>
          <p:nvPr>
            <p:ph type="sldNum" sz="quarter" idx="2"/>
          </p:nvPr>
        </p:nvSpPr>
        <p:spPr>
          <a:xfrm>
            <a:off x="8007538" y="8735060"/>
            <a:ext cx="298262"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lide Number"/>
          <p:cNvSpPr txBox="1"/>
          <p:nvPr>
            <p:ph type="sldNum" sz="quarter" idx="2"/>
          </p:nvPr>
        </p:nvSpPr>
        <p:spPr>
          <a:xfrm>
            <a:off x="8007538" y="8735060"/>
            <a:ext cx="298262"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2" name="貳：產朊假絲酵母       Candida Utilis"/>
          <p:cNvSpPr txBox="1"/>
          <p:nvPr>
            <p:ph type="title" idx="4294967295"/>
          </p:nvPr>
        </p:nvSpPr>
        <p:spPr>
          <a:xfrm>
            <a:off x="533400" y="812800"/>
            <a:ext cx="7772400" cy="1524000"/>
          </a:xfrm>
          <a:prstGeom prst="rect">
            <a:avLst/>
          </a:prstGeom>
        </p:spPr>
        <p:txBody>
          <a:bodyPr>
            <a:normAutofit fontScale="100000" lnSpcReduction="0"/>
          </a:bodyPr>
          <a:lstStyle/>
          <a:p>
            <a:pPr algn="l">
              <a:defRPr sz="3600">
                <a:solidFill>
                  <a:srgbClr val="0000CC"/>
                </a:solidFill>
              </a:defRPr>
            </a:pPr>
            <a:r>
              <a:rPr>
                <a:latin typeface="標楷體-繁"/>
                <a:ea typeface="標楷體-繁"/>
                <a:cs typeface="標楷體-繁"/>
                <a:sym typeface="標楷體-繁"/>
              </a:rPr>
              <a:t>貳：產朊假絲酵母</a:t>
            </a:r>
            <a:br>
              <a:rPr>
                <a:latin typeface="標楷體-繁"/>
                <a:ea typeface="標楷體-繁"/>
                <a:cs typeface="標楷體-繁"/>
                <a:sym typeface="標楷體-繁"/>
              </a:rPr>
            </a:br>
            <a:r>
              <a:rPr>
                <a:latin typeface="標楷體-繁"/>
                <a:ea typeface="標楷體-繁"/>
                <a:cs typeface="標楷體-繁"/>
                <a:sym typeface="標楷體-繁"/>
              </a:rPr>
              <a:t>  </a:t>
            </a:r>
            <a:r>
              <a:t> </a:t>
            </a:r>
            <a:r>
              <a:t>   Candida Utilis</a:t>
            </a:r>
          </a:p>
        </p:txBody>
      </p:sp>
      <p:sp>
        <p:nvSpPr>
          <p:cNvPr id="123" name="產朊假絲酵母 (Candida Utilis)含有高量的蛋白質、維他命B 、核苷酸等營養成份，具有重要的生物功能，參與生物體內幾乎所有的生物化學反應過程。…"/>
          <p:cNvSpPr txBox="1"/>
          <p:nvPr>
            <p:ph type="body" idx="4294967295"/>
          </p:nvPr>
        </p:nvSpPr>
        <p:spPr>
          <a:xfrm>
            <a:off x="179387" y="2844800"/>
            <a:ext cx="8640763" cy="5842000"/>
          </a:xfrm>
          <a:prstGeom prst="rect">
            <a:avLst/>
          </a:prstGeom>
        </p:spPr>
        <p:txBody>
          <a:bodyPr>
            <a:normAutofit fontScale="100000" lnSpcReduction="0"/>
          </a:bodyPr>
          <a:lstStyle/>
          <a:p>
            <a:pPr>
              <a:lnSpc>
                <a:spcPct val="95000"/>
              </a:lnSpc>
              <a:spcBef>
                <a:spcPts val="600"/>
              </a:spcBef>
              <a:defRPr sz="2800">
                <a:solidFill>
                  <a:srgbClr val="0000CC"/>
                </a:solidFill>
                <a:latin typeface="標楷體-繁"/>
                <a:ea typeface="標楷體-繁"/>
                <a:cs typeface="標楷體-繁"/>
                <a:sym typeface="標楷體-繁"/>
              </a:defRPr>
            </a:pPr>
            <a:r>
              <a:t>產朊假絲酵母</a:t>
            </a:r>
            <a:r>
              <a:rPr>
                <a:latin typeface="+mn-lt"/>
                <a:ea typeface="+mn-ea"/>
                <a:cs typeface="+mn-cs"/>
                <a:sym typeface="Tahoma"/>
              </a:rPr>
              <a:t> (Candida Utilis)</a:t>
            </a:r>
            <a:r>
              <a:rPr>
                <a:solidFill>
                  <a:srgbClr val="000000"/>
                </a:solidFill>
              </a:rPr>
              <a:t>含有高量的</a:t>
            </a:r>
            <a:r>
              <a:t>蛋白質</a:t>
            </a:r>
            <a:r>
              <a:rPr>
                <a:solidFill>
                  <a:srgbClr val="000000"/>
                </a:solidFill>
              </a:rPr>
              <a:t>、</a:t>
            </a:r>
            <a:r>
              <a:t>維他命</a:t>
            </a:r>
            <a:r>
              <a:rPr>
                <a:latin typeface="+mn-lt"/>
                <a:ea typeface="+mn-ea"/>
                <a:cs typeface="+mn-cs"/>
                <a:sym typeface="Tahoma"/>
              </a:rPr>
              <a:t>B</a:t>
            </a:r>
            <a:r>
              <a:rPr>
                <a:solidFill>
                  <a:srgbClr val="000000"/>
                </a:solidFill>
              </a:rPr>
              <a:t> 、</a:t>
            </a:r>
            <a:r>
              <a:t>核苷酸</a:t>
            </a:r>
            <a:r>
              <a:rPr>
                <a:solidFill>
                  <a:srgbClr val="000000"/>
                </a:solidFill>
              </a:rPr>
              <a:t>等營養成份，具有重要的生物功能，參與生物體內幾乎所有的生物化學反應過程。</a:t>
            </a:r>
          </a:p>
          <a:p>
            <a:pPr>
              <a:lnSpc>
                <a:spcPct val="95000"/>
              </a:lnSpc>
              <a:spcBef>
                <a:spcPts val="600"/>
              </a:spcBef>
              <a:defRPr sz="2800">
                <a:solidFill>
                  <a:srgbClr val="0000CC"/>
                </a:solidFill>
              </a:defRPr>
            </a:pPr>
            <a:r>
              <a:rPr>
                <a:latin typeface="標楷體-繁"/>
                <a:ea typeface="標楷體-繁"/>
                <a:cs typeface="標楷體-繁"/>
                <a:sym typeface="標楷體-繁"/>
              </a:rPr>
              <a:t>核苷酸</a:t>
            </a:r>
            <a:r>
              <a:rPr>
                <a:solidFill>
                  <a:srgbClr val="000000"/>
                </a:solidFill>
                <a:latin typeface="標楷體-繁"/>
                <a:ea typeface="標楷體-繁"/>
                <a:cs typeface="標楷體-繁"/>
                <a:sym typeface="標楷體-繁"/>
              </a:rPr>
              <a:t>是細胞</a:t>
            </a:r>
            <a:r>
              <a:rPr>
                <a:solidFill>
                  <a:srgbClr val="000000"/>
                </a:solidFill>
              </a:rPr>
              <a:t>DNA</a:t>
            </a:r>
            <a:r>
              <a:rPr>
                <a:solidFill>
                  <a:srgbClr val="000000"/>
                </a:solidFill>
                <a:latin typeface="標楷體-繁"/>
                <a:ea typeface="標楷體-繁"/>
                <a:cs typeface="標楷體-繁"/>
                <a:sym typeface="標楷體-繁"/>
              </a:rPr>
              <a:t>的基本組成單位，因此體內充足</a:t>
            </a:r>
            <a:r>
              <a:rPr>
                <a:latin typeface="標楷體-繁"/>
                <a:ea typeface="標楷體-繁"/>
                <a:cs typeface="標楷體-繁"/>
                <a:sym typeface="標楷體-繁"/>
              </a:rPr>
              <a:t>核苷酸</a:t>
            </a:r>
            <a:r>
              <a:rPr>
                <a:solidFill>
                  <a:srgbClr val="000000"/>
                </a:solidFill>
                <a:latin typeface="標楷體-繁"/>
                <a:ea typeface="標楷體-繁"/>
                <a:cs typeface="標楷體-繁"/>
                <a:sym typeface="標楷體-繁"/>
              </a:rPr>
              <a:t>的儲量將決定細胞的分裂速度及活性，能增加理解性記憶力和提高免疫調節功能。 </a:t>
            </a:r>
            <a:endParaRPr>
              <a:latin typeface="標楷體-繁"/>
              <a:ea typeface="標楷體-繁"/>
              <a:cs typeface="標楷體-繁"/>
              <a:sym typeface="標楷體-繁"/>
            </a:endParaRPr>
          </a:p>
          <a:p>
            <a:pPr>
              <a:lnSpc>
                <a:spcPct val="95000"/>
              </a:lnSpc>
              <a:spcBef>
                <a:spcPts val="600"/>
              </a:spcBef>
              <a:defRPr sz="2800">
                <a:solidFill>
                  <a:srgbClr val="0000CC"/>
                </a:solidFill>
              </a:defRPr>
            </a:pPr>
            <a:r>
              <a:rPr>
                <a:latin typeface="標楷體-繁"/>
                <a:ea typeface="標楷體-繁"/>
                <a:cs typeface="標楷體-繁"/>
                <a:sym typeface="標楷體-繁"/>
              </a:rPr>
              <a:t>核苷酸</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lide Number"/>
          <p:cNvSpPr txBox="1"/>
          <p:nvPr>
            <p:ph type="sldNum" sz="quarter" idx="2"/>
          </p:nvPr>
        </p:nvSpPr>
        <p:spPr>
          <a:xfrm>
            <a:off x="8007538" y="8735060"/>
            <a:ext cx="298262"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參：甘蔗蠟萃取        Saccharum Officinarum Extract"/>
          <p:cNvSpPr txBox="1"/>
          <p:nvPr>
            <p:ph type="title" idx="4294967295"/>
          </p:nvPr>
        </p:nvSpPr>
        <p:spPr>
          <a:xfrm>
            <a:off x="533400" y="812800"/>
            <a:ext cx="7772400" cy="1524000"/>
          </a:xfrm>
          <a:prstGeom prst="rect">
            <a:avLst/>
          </a:prstGeom>
        </p:spPr>
        <p:txBody>
          <a:bodyPr>
            <a:normAutofit fontScale="100000" lnSpcReduction="0"/>
          </a:bodyPr>
          <a:lstStyle/>
          <a:p>
            <a:pPr algn="l">
              <a:defRPr sz="3600">
                <a:solidFill>
                  <a:srgbClr val="0000CC"/>
                </a:solidFill>
              </a:defRPr>
            </a:pPr>
            <a:r>
              <a:rPr>
                <a:latin typeface="標楷體-繁"/>
                <a:ea typeface="標楷體-繁"/>
                <a:cs typeface="標楷體-繁"/>
                <a:sym typeface="標楷體-繁"/>
              </a:rPr>
              <a:t>參：甘蔗蠟萃取</a:t>
            </a:r>
            <a:br>
              <a:rPr>
                <a:latin typeface="標楷體-繁"/>
                <a:ea typeface="標楷體-繁"/>
                <a:cs typeface="標楷體-繁"/>
                <a:sym typeface="標楷體-繁"/>
              </a:rPr>
            </a:br>
            <a:r>
              <a:t>       Saccharum Officinarum Extract</a:t>
            </a:r>
          </a:p>
        </p:txBody>
      </p:sp>
      <p:sp>
        <p:nvSpPr>
          <p:cNvPr id="127" name="甘蔗蠟萃取(Saccharum Officinarum Extract) ，含26碳激活醇，它是美國FDA核准之神經再生修護天然治療輔助劑，針對急慢性神經病變輔助療法。…"/>
          <p:cNvSpPr txBox="1"/>
          <p:nvPr>
            <p:ph type="body" idx="4294967295"/>
          </p:nvPr>
        </p:nvSpPr>
        <p:spPr>
          <a:xfrm>
            <a:off x="179387" y="2844800"/>
            <a:ext cx="8496301" cy="5975350"/>
          </a:xfrm>
          <a:prstGeom prst="rect">
            <a:avLst/>
          </a:prstGeom>
        </p:spPr>
        <p:txBody>
          <a:bodyPr>
            <a:normAutofit fontScale="100000" lnSpcReduction="0"/>
          </a:bodyPr>
          <a:lstStyle/>
          <a:p>
            <a:pPr>
              <a:lnSpc>
                <a:spcPct val="95000"/>
              </a:lnSpc>
              <a:spcBef>
                <a:spcPts val="600"/>
              </a:spcBef>
              <a:defRPr sz="2800">
                <a:solidFill>
                  <a:srgbClr val="0000CC"/>
                </a:solidFill>
              </a:defRPr>
            </a:pPr>
            <a:r>
              <a:rPr>
                <a:latin typeface="標楷體-繁"/>
                <a:ea typeface="標楷體-繁"/>
                <a:cs typeface="標楷體-繁"/>
                <a:sym typeface="標楷體-繁"/>
              </a:rPr>
              <a:t>甘蔗蠟萃取</a:t>
            </a:r>
            <a:r>
              <a:t>(Saccharum Officinarum Extract) </a:t>
            </a:r>
            <a:r>
              <a:rPr>
                <a:latin typeface="標楷體-繁"/>
                <a:ea typeface="標楷體-繁"/>
                <a:cs typeface="標楷體-繁"/>
                <a:sym typeface="標楷體-繁"/>
              </a:rPr>
              <a:t>，</a:t>
            </a:r>
            <a:r>
              <a:rPr>
                <a:solidFill>
                  <a:srgbClr val="000000"/>
                </a:solidFill>
                <a:latin typeface="標楷體-繁"/>
                <a:ea typeface="標楷體-繁"/>
                <a:cs typeface="標楷體-繁"/>
                <a:sym typeface="標楷體-繁"/>
              </a:rPr>
              <a:t>含</a:t>
            </a:r>
            <a:r>
              <a:rPr>
                <a:solidFill>
                  <a:srgbClr val="000000"/>
                </a:solidFill>
              </a:rPr>
              <a:t>26</a:t>
            </a:r>
            <a:r>
              <a:rPr>
                <a:solidFill>
                  <a:srgbClr val="000000"/>
                </a:solidFill>
                <a:latin typeface="標楷體-繁"/>
                <a:ea typeface="標楷體-繁"/>
                <a:cs typeface="標楷體-繁"/>
                <a:sym typeface="標楷體-繁"/>
              </a:rPr>
              <a:t>碳激活醇，它是美國</a:t>
            </a:r>
            <a:r>
              <a:rPr>
                <a:solidFill>
                  <a:srgbClr val="000000"/>
                </a:solidFill>
              </a:rPr>
              <a:t>FDA</a:t>
            </a:r>
            <a:r>
              <a:rPr>
                <a:solidFill>
                  <a:srgbClr val="000000"/>
                </a:solidFill>
                <a:latin typeface="標楷體-繁"/>
                <a:ea typeface="標楷體-繁"/>
                <a:cs typeface="標楷體-繁"/>
                <a:sym typeface="標楷體-繁"/>
              </a:rPr>
              <a:t>核准之神經再生修護天然治療輔助劑，針對急慢性神經病變輔助療法。</a:t>
            </a:r>
            <a:endParaRPr>
              <a:latin typeface="標楷體-繁"/>
              <a:ea typeface="標楷體-繁"/>
              <a:cs typeface="標楷體-繁"/>
              <a:sym typeface="標楷體-繁"/>
            </a:endParaRPr>
          </a:p>
          <a:p>
            <a:pPr>
              <a:lnSpc>
                <a:spcPct val="95000"/>
              </a:lnSpc>
              <a:spcBef>
                <a:spcPts val="600"/>
              </a:spcBef>
              <a:defRPr sz="2800">
                <a:solidFill>
                  <a:srgbClr val="0000CC"/>
                </a:solidFill>
              </a:defRPr>
            </a:pPr>
            <a:r>
              <a:t>26</a:t>
            </a:r>
            <a:r>
              <a:rPr>
                <a:latin typeface="標楷體-繁"/>
                <a:ea typeface="標楷體-繁"/>
                <a:cs typeface="標楷體-繁"/>
                <a:sym typeface="標楷體-繁"/>
              </a:rPr>
              <a:t>碳激活醇</a:t>
            </a:r>
            <a:r>
              <a:rPr>
                <a:solidFill>
                  <a:srgbClr val="000000"/>
                </a:solidFill>
                <a:latin typeface="標楷體-繁"/>
                <a:ea typeface="標楷體-繁"/>
                <a:cs typeface="標楷體-繁"/>
                <a:sym typeface="標楷體-繁"/>
              </a:rPr>
              <a:t>具有活化神經再生及保護神經作用，能促進巨噬細胞的吞噬活性並清除受損神經的毒素，對受損的神經元具有神經再生功能。</a:t>
            </a:r>
            <a:endParaRPr>
              <a:latin typeface="標楷體-繁"/>
              <a:ea typeface="標楷體-繁"/>
              <a:cs typeface="標楷體-繁"/>
              <a:sym typeface="標楷體-繁"/>
            </a:endParaRPr>
          </a:p>
          <a:p>
            <a:pPr>
              <a:lnSpc>
                <a:spcPct val="95000"/>
              </a:lnSpc>
              <a:spcBef>
                <a:spcPts val="600"/>
              </a:spcBef>
              <a:defRPr sz="2800">
                <a:solidFill>
                  <a:srgbClr val="0000CC"/>
                </a:solidFill>
              </a:defRPr>
            </a:pPr>
            <a:r>
              <a:t>26</a:t>
            </a:r>
            <a:r>
              <a:rPr>
                <a:latin typeface="標楷體-繁"/>
                <a:ea typeface="標楷體-繁"/>
                <a:cs typeface="標楷體-繁"/>
                <a:sym typeface="標楷體-繁"/>
              </a:rPr>
              <a:t>碳激活醇</a:t>
            </a:r>
            <a:r>
              <a:rPr>
                <a:solidFill>
                  <a:srgbClr val="000000"/>
                </a:solidFill>
                <a:latin typeface="標楷體-繁"/>
                <a:ea typeface="標楷體-繁"/>
                <a:cs typeface="標楷體-繁"/>
                <a:sym typeface="標楷體-繁"/>
              </a:rPr>
              <a:t>在神經性疼痛實驗中證實小老鼠體內坐骨神經功能恢復和運動神經元軸突的再生，改善神經組織之病理。</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Slide Number"/>
          <p:cNvSpPr txBox="1"/>
          <p:nvPr>
            <p:ph type="sldNum" sz="quarter" idx="2"/>
          </p:nvPr>
        </p:nvSpPr>
        <p:spPr>
          <a:xfrm>
            <a:off x="8007538" y="8735060"/>
            <a:ext cx="298262"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0" name="肆：米糠萃取          Rice Bran Extract"/>
          <p:cNvSpPr txBox="1"/>
          <p:nvPr>
            <p:ph type="title" idx="4294967295"/>
          </p:nvPr>
        </p:nvSpPr>
        <p:spPr>
          <a:xfrm>
            <a:off x="533400" y="812800"/>
            <a:ext cx="7772400" cy="1524000"/>
          </a:xfrm>
          <a:prstGeom prst="rect">
            <a:avLst/>
          </a:prstGeom>
        </p:spPr>
        <p:txBody>
          <a:bodyPr>
            <a:normAutofit fontScale="100000" lnSpcReduction="0"/>
          </a:bodyPr>
          <a:lstStyle/>
          <a:p>
            <a:pPr algn="l">
              <a:defRPr sz="3600">
                <a:solidFill>
                  <a:srgbClr val="0000CC"/>
                </a:solidFill>
              </a:defRPr>
            </a:pPr>
            <a:r>
              <a:rPr>
                <a:latin typeface="標楷體-繁"/>
                <a:ea typeface="標楷體-繁"/>
                <a:cs typeface="標楷體-繁"/>
                <a:sym typeface="標楷體-繁"/>
              </a:rPr>
              <a:t>肆：米糠萃取  </a:t>
            </a:r>
            <a:br>
              <a:rPr>
                <a:latin typeface="標楷體-繁"/>
                <a:ea typeface="標楷體-繁"/>
                <a:cs typeface="標楷體-繁"/>
                <a:sym typeface="標楷體-繁"/>
              </a:rPr>
            </a:br>
            <a:r>
              <a:t>       Rice Bran Extract</a:t>
            </a:r>
          </a:p>
        </p:txBody>
      </p:sp>
      <p:sp>
        <p:nvSpPr>
          <p:cNvPr id="131" name="米糠萃取(Rice Bran Extract)含豐富的γ-穀維素，日本人由米糠油萃取出來，盛行於日本、韓國，而推廣到西方世界的營養素，有多種功能安全性又高。…"/>
          <p:cNvSpPr txBox="1"/>
          <p:nvPr>
            <p:ph type="body" idx="4294967295"/>
          </p:nvPr>
        </p:nvSpPr>
        <p:spPr>
          <a:xfrm>
            <a:off x="179387" y="2844800"/>
            <a:ext cx="8640763" cy="5975350"/>
          </a:xfrm>
          <a:prstGeom prst="rect">
            <a:avLst/>
          </a:prstGeom>
        </p:spPr>
        <p:txBody>
          <a:bodyPr>
            <a:normAutofit fontScale="100000" lnSpcReduction="0"/>
          </a:bodyPr>
          <a:lstStyle/>
          <a:p>
            <a:pPr>
              <a:lnSpc>
                <a:spcPct val="90000"/>
              </a:lnSpc>
              <a:spcBef>
                <a:spcPts val="600"/>
              </a:spcBef>
              <a:defRPr sz="2800">
                <a:solidFill>
                  <a:srgbClr val="0000CC"/>
                </a:solidFill>
              </a:defRPr>
            </a:pPr>
            <a:r>
              <a:rPr>
                <a:latin typeface="標楷體-繁"/>
                <a:ea typeface="標楷體-繁"/>
                <a:cs typeface="標楷體-繁"/>
                <a:sym typeface="標楷體-繁"/>
              </a:rPr>
              <a:t>米糠萃取</a:t>
            </a:r>
            <a:r>
              <a:t>(</a:t>
            </a:r>
            <a:r>
              <a:t>Rice Bran Extract)</a:t>
            </a:r>
            <a:r>
              <a:rPr>
                <a:solidFill>
                  <a:srgbClr val="000000"/>
                </a:solidFill>
                <a:latin typeface="標楷體-繁"/>
                <a:ea typeface="標楷體-繁"/>
                <a:cs typeface="標楷體-繁"/>
                <a:sym typeface="標楷體-繁"/>
              </a:rPr>
              <a:t>含豐富的</a:t>
            </a:r>
            <a:r>
              <a:rPr b="1">
                <a:solidFill>
                  <a:srgbClr val="000000"/>
                </a:solidFill>
              </a:rPr>
              <a:t>γ</a:t>
            </a:r>
            <a:r>
              <a:rPr>
                <a:solidFill>
                  <a:srgbClr val="000000"/>
                </a:solidFill>
              </a:rPr>
              <a:t>-</a:t>
            </a:r>
            <a:r>
              <a:rPr>
                <a:solidFill>
                  <a:srgbClr val="000000"/>
                </a:solidFill>
                <a:latin typeface="標楷體-繁"/>
                <a:ea typeface="標楷體-繁"/>
                <a:cs typeface="標楷體-繁"/>
                <a:sym typeface="標楷體-繁"/>
              </a:rPr>
              <a:t>穀維素，日本人由米糠油萃取出來，盛行於日本、韓國，而推廣到西方世界的營養素，有多種功能安全性又高。</a:t>
            </a:r>
            <a:endParaRPr>
              <a:latin typeface="標楷體-繁"/>
              <a:ea typeface="標楷體-繁"/>
              <a:cs typeface="標楷體-繁"/>
              <a:sym typeface="標楷體-繁"/>
            </a:endParaRPr>
          </a:p>
          <a:p>
            <a:pPr>
              <a:lnSpc>
                <a:spcPct val="90000"/>
              </a:lnSpc>
              <a:spcBef>
                <a:spcPts val="600"/>
              </a:spcBef>
              <a:defRPr b="1" sz="2800">
                <a:solidFill>
                  <a:srgbClr val="0000CC"/>
                </a:solidFill>
              </a:defRPr>
            </a:pPr>
            <a:r>
              <a:t>γ</a:t>
            </a:r>
            <a:r>
              <a:rPr b="0"/>
              <a:t>-</a:t>
            </a:r>
            <a:r>
              <a:rPr b="0">
                <a:latin typeface="標楷體-繁"/>
                <a:ea typeface="標楷體-繁"/>
                <a:cs typeface="標楷體-繁"/>
                <a:sym typeface="標楷體-繁"/>
              </a:rPr>
              <a:t>穀維素</a:t>
            </a:r>
            <a:r>
              <a:rPr b="0">
                <a:solidFill>
                  <a:srgbClr val="000000"/>
                </a:solidFill>
                <a:latin typeface="標楷體-繁"/>
                <a:ea typeface="標楷體-繁"/>
                <a:cs typeface="標楷體-繁"/>
                <a:sym typeface="標楷體-繁"/>
              </a:rPr>
              <a:t>研究顯示作用於下視丘調節自律神經功能，對於現代文明病自律神經失調的治療，身心科醫師會建議病患食用</a:t>
            </a:r>
            <a:r>
              <a:rPr>
                <a:solidFill>
                  <a:srgbClr val="000000"/>
                </a:solidFill>
              </a:rPr>
              <a:t>γ</a:t>
            </a:r>
            <a:r>
              <a:rPr b="0">
                <a:solidFill>
                  <a:srgbClr val="000000"/>
                </a:solidFill>
              </a:rPr>
              <a:t>-</a:t>
            </a:r>
            <a:r>
              <a:rPr b="0">
                <a:solidFill>
                  <a:srgbClr val="000000"/>
                </a:solidFill>
                <a:latin typeface="標楷體-繁"/>
                <a:ea typeface="標楷體-繁"/>
                <a:cs typeface="標楷體-繁"/>
                <a:sym typeface="標楷體-繁"/>
              </a:rPr>
              <a:t>穀維素加維他命</a:t>
            </a:r>
            <a:r>
              <a:rPr b="0">
                <a:solidFill>
                  <a:srgbClr val="000000"/>
                </a:solidFill>
              </a:rPr>
              <a:t>B</a:t>
            </a:r>
            <a:r>
              <a:rPr b="0">
                <a:solidFill>
                  <a:srgbClr val="000000"/>
                </a:solidFill>
                <a:latin typeface="標楷體-繁"/>
                <a:ea typeface="標楷體-繁"/>
                <a:cs typeface="標楷體-繁"/>
                <a:sym typeface="標楷體-繁"/>
              </a:rPr>
              <a:t>群。</a:t>
            </a:r>
            <a:endParaRPr b="0">
              <a:latin typeface="標楷體-繁"/>
              <a:ea typeface="標楷體-繁"/>
              <a:cs typeface="標楷體-繁"/>
              <a:sym typeface="標楷體-繁"/>
            </a:endParaRPr>
          </a:p>
          <a:p>
            <a:pPr>
              <a:lnSpc>
                <a:spcPct val="90000"/>
              </a:lnSpc>
              <a:spcBef>
                <a:spcPts val="600"/>
              </a:spcBef>
              <a:defRPr b="1" sz="2800">
                <a:solidFill>
                  <a:srgbClr val="0000CC"/>
                </a:solidFill>
              </a:defRPr>
            </a:pPr>
            <a:r>
              <a:t>γ</a:t>
            </a:r>
            <a:r>
              <a:rPr b="0"/>
              <a:t>-</a:t>
            </a:r>
            <a:r>
              <a:rPr b="0">
                <a:latin typeface="標楷體-繁"/>
                <a:ea typeface="標楷體-繁"/>
                <a:cs typeface="標楷體-繁"/>
                <a:sym typeface="標楷體-繁"/>
              </a:rPr>
              <a:t>穀維素</a:t>
            </a:r>
            <a:r>
              <a:rPr b="0">
                <a:solidFill>
                  <a:srgbClr val="000000"/>
                </a:solidFill>
                <a:latin typeface="標楷體-繁"/>
                <a:ea typeface="標楷體-繁"/>
                <a:cs typeface="標楷體-繁"/>
                <a:sym typeface="標楷體-繁"/>
              </a:rPr>
              <a:t>有營養神經的作用，能夠改善植物神經功能失調，改善內分泌平衡障礙，對神經衰弱症患者具有一定的調節作用，穩定情緒、減輕焦慮及緊張狀態、改善睡眠品質。    </a:t>
            </a:r>
            <a:endParaRPr b="0">
              <a:latin typeface="標楷體-繁"/>
              <a:ea typeface="標楷體-繁"/>
              <a:cs typeface="標楷體-繁"/>
              <a:sym typeface="標楷體-繁"/>
            </a:endParaRPr>
          </a:p>
          <a:p>
            <a:pPr>
              <a:lnSpc>
                <a:spcPct val="90000"/>
              </a:lnSpc>
              <a:spcBef>
                <a:spcPts val="600"/>
              </a:spcBef>
              <a:defRPr b="1" sz="2800">
                <a:solidFill>
                  <a:srgbClr val="0000CC"/>
                </a:solidFill>
              </a:defRPr>
            </a:pPr>
            <a:r>
              <a:t>γ</a:t>
            </a:r>
            <a:r>
              <a:rPr b="0"/>
              <a:t>-</a:t>
            </a:r>
            <a:r>
              <a:rPr b="0">
                <a:latin typeface="標楷體-繁"/>
                <a:ea typeface="標楷體-繁"/>
                <a:cs typeface="標楷體-繁"/>
                <a:sym typeface="標楷體-繁"/>
              </a:rPr>
              <a:t>穀維素</a:t>
            </a:r>
            <a:r>
              <a:rPr b="0">
                <a:solidFill>
                  <a:srgbClr val="000000"/>
                </a:solidFill>
                <a:latin typeface="標楷體-繁"/>
                <a:ea typeface="標楷體-繁"/>
                <a:cs typeface="標楷體-繁"/>
                <a:sym typeface="標楷體-繁"/>
              </a:rPr>
              <a:t>所含的抗氧化能力，可降低總膽固醇、</a:t>
            </a:r>
            <a:r>
              <a:rPr b="0">
                <a:solidFill>
                  <a:srgbClr val="000000"/>
                </a:solidFill>
              </a:rPr>
              <a:t>LDL-C</a:t>
            </a:r>
            <a:r>
              <a:rPr b="0">
                <a:solidFill>
                  <a:srgbClr val="000000"/>
                </a:solidFill>
                <a:latin typeface="標楷體-繁"/>
                <a:ea typeface="標楷體-繁"/>
                <a:cs typeface="標楷體-繁"/>
                <a:sym typeface="標楷體-繁"/>
              </a:rPr>
              <a:t>和三酸甘油脂及增加</a:t>
            </a:r>
            <a:r>
              <a:rPr b="0">
                <a:solidFill>
                  <a:srgbClr val="000000"/>
                </a:solidFill>
              </a:rPr>
              <a:t>HDL-C</a:t>
            </a:r>
            <a:r>
              <a:rPr b="0">
                <a:solidFill>
                  <a:srgbClr val="000000"/>
                </a:solidFill>
                <a:latin typeface="標楷體-繁"/>
                <a:ea typeface="標楷體-繁"/>
                <a:cs typeface="標楷體-繁"/>
                <a:sym typeface="標楷體-繁"/>
              </a:rPr>
              <a:t>，</a:t>
            </a:r>
            <a:r>
              <a:rPr b="0">
                <a:solidFill>
                  <a:srgbClr val="000000"/>
                </a:solidFill>
                <a:latin typeface="標楷體-繁"/>
                <a:ea typeface="標楷體-繁"/>
                <a:cs typeface="標楷體-繁"/>
                <a:sym typeface="標楷體-繁"/>
              </a:rPr>
              <a:t>促進新陳代謝，改善血液循環並強化血管彈性，讓腦細胞可以獲得充分的氧氣。</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 name="Slide Number"/>
          <p:cNvSpPr txBox="1"/>
          <p:nvPr>
            <p:ph type="sldNum" sz="quarter" idx="2"/>
          </p:nvPr>
        </p:nvSpPr>
        <p:spPr>
          <a:xfrm>
            <a:off x="8104599" y="8735060"/>
            <a:ext cx="201201"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 name="完美神護 PERFECT NEURO"/>
          <p:cNvSpPr txBox="1"/>
          <p:nvPr>
            <p:ph type="title" idx="4294967295"/>
          </p:nvPr>
        </p:nvSpPr>
        <p:spPr>
          <a:xfrm>
            <a:off x="685800" y="709612"/>
            <a:ext cx="7772400" cy="1524001"/>
          </a:xfrm>
          <a:prstGeom prst="rect">
            <a:avLst/>
          </a:prstGeom>
        </p:spPr>
        <p:txBody>
          <a:bodyPr>
            <a:normAutofit fontScale="100000" lnSpcReduction="0"/>
          </a:bodyPr>
          <a:lstStyle/>
          <a:p>
            <a:pPr>
              <a:defRPr sz="4000">
                <a:solidFill>
                  <a:srgbClr val="0000CC"/>
                </a:solidFill>
                <a:latin typeface="標楷體-繁"/>
                <a:ea typeface="標楷體-繁"/>
                <a:cs typeface="標楷體-繁"/>
                <a:sym typeface="標楷體-繁"/>
              </a:defRPr>
            </a:pPr>
            <a:r>
              <a:t>完美神護</a:t>
            </a:r>
            <a:br/>
            <a:r>
              <a:t>PERFECT</a:t>
            </a:r>
            <a:r>
              <a:t> </a:t>
            </a:r>
            <a:r>
              <a:t>NEURO</a:t>
            </a:r>
          </a:p>
        </p:txBody>
      </p:sp>
      <p:pic>
        <p:nvPicPr>
          <p:cNvPr id="54" name="一張含有 文字, 正在列印, 螢幕擷取畫面, 設計 的圖片" descr="一張含有 文字, 正在列印, 螢幕擷取畫面, 設計 的圖片"/>
          <p:cNvPicPr>
            <a:picLocks noChangeAspect="1"/>
          </p:cNvPicPr>
          <p:nvPr/>
        </p:nvPicPr>
        <p:blipFill>
          <a:blip r:embed="rId2">
            <a:extLst/>
          </a:blip>
          <a:stretch>
            <a:fillRect/>
          </a:stretch>
        </p:blipFill>
        <p:spPr>
          <a:xfrm>
            <a:off x="838200" y="3067050"/>
            <a:ext cx="6550025" cy="5975350"/>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lide Number"/>
          <p:cNvSpPr txBox="1"/>
          <p:nvPr>
            <p:ph type="sldNum" sz="quarter" idx="2"/>
          </p:nvPr>
        </p:nvSpPr>
        <p:spPr>
          <a:xfrm>
            <a:off x="8007538" y="8735060"/>
            <a:ext cx="298262"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4" name="伍：維他命 (B1、B2、本多酸鈣、B6、B12)        Vitamin (B1、B2、本多酸鈣、B6、B12)"/>
          <p:cNvSpPr txBox="1"/>
          <p:nvPr>
            <p:ph type="title" idx="4294967295"/>
          </p:nvPr>
        </p:nvSpPr>
        <p:spPr>
          <a:xfrm>
            <a:off x="533400" y="812800"/>
            <a:ext cx="8102600" cy="1524000"/>
          </a:xfrm>
          <a:prstGeom prst="rect">
            <a:avLst/>
          </a:prstGeom>
        </p:spPr>
        <p:txBody>
          <a:bodyPr>
            <a:normAutofit fontScale="100000" lnSpcReduction="0"/>
          </a:bodyPr>
          <a:lstStyle/>
          <a:p>
            <a:pPr algn="l">
              <a:defRPr sz="3200">
                <a:solidFill>
                  <a:srgbClr val="0000CC"/>
                </a:solidFill>
              </a:defRPr>
            </a:pPr>
            <a:r>
              <a:rPr>
                <a:latin typeface="標楷體-繁"/>
                <a:ea typeface="標楷體-繁"/>
                <a:cs typeface="標楷體-繁"/>
                <a:sym typeface="標楷體-繁"/>
              </a:rPr>
              <a:t>伍：維他命 </a:t>
            </a:r>
            <a:r>
              <a:t>(B1</a:t>
            </a:r>
            <a:r>
              <a:rPr>
                <a:latin typeface="標楷體-繁"/>
                <a:ea typeface="標楷體-繁"/>
                <a:cs typeface="標楷體-繁"/>
                <a:sym typeface="標楷體-繁"/>
              </a:rPr>
              <a:t>、</a:t>
            </a:r>
            <a:r>
              <a:t>B2</a:t>
            </a:r>
            <a:r>
              <a:rPr>
                <a:latin typeface="標楷體-繁"/>
                <a:ea typeface="標楷體-繁"/>
                <a:cs typeface="標楷體-繁"/>
                <a:sym typeface="標楷體-繁"/>
              </a:rPr>
              <a:t>、本多酸鈣、</a:t>
            </a:r>
            <a:r>
              <a:t>B6</a:t>
            </a:r>
            <a:r>
              <a:rPr>
                <a:latin typeface="標楷體-繁"/>
                <a:ea typeface="標楷體-繁"/>
                <a:cs typeface="標楷體-繁"/>
                <a:sym typeface="標楷體-繁"/>
              </a:rPr>
              <a:t>、</a:t>
            </a:r>
            <a:r>
              <a:t>B12)</a:t>
            </a:r>
            <a:br/>
            <a:r>
              <a:t>       Vitamin (B1</a:t>
            </a:r>
            <a:r>
              <a:rPr>
                <a:latin typeface="標楷體-繁"/>
                <a:ea typeface="標楷體-繁"/>
                <a:cs typeface="標楷體-繁"/>
                <a:sym typeface="標楷體-繁"/>
              </a:rPr>
              <a:t>、</a:t>
            </a:r>
            <a:r>
              <a:t>B2</a:t>
            </a:r>
            <a:r>
              <a:rPr>
                <a:latin typeface="標楷體-繁"/>
                <a:ea typeface="標楷體-繁"/>
                <a:cs typeface="標楷體-繁"/>
                <a:sym typeface="標楷體-繁"/>
              </a:rPr>
              <a:t>、本多酸鈣、</a:t>
            </a:r>
            <a:r>
              <a:t>B6</a:t>
            </a:r>
            <a:r>
              <a:rPr>
                <a:latin typeface="標楷體-繁"/>
                <a:ea typeface="標楷體-繁"/>
                <a:cs typeface="標楷體-繁"/>
                <a:sym typeface="標楷體-繁"/>
              </a:rPr>
              <a:t>、</a:t>
            </a:r>
            <a:r>
              <a:t>B12)</a:t>
            </a:r>
          </a:p>
        </p:txBody>
      </p:sp>
      <p:sp>
        <p:nvSpPr>
          <p:cNvPr id="135" name="維他命B1是一種水溶性含硫維生素，是人體必需的13種維生素之一，其磷酸鹽衍生物參與許多細胞過程，焦酸鹽硫胺素(TPP)是糖和氨基酸分解代謝的輔酶，有保護神經系統的作用，改善神經機能、酸痛、麻痺，分解肌肉中乳酸的累積量、緩和全身疲倦。…"/>
          <p:cNvSpPr txBox="1"/>
          <p:nvPr>
            <p:ph type="body" idx="4294967295"/>
          </p:nvPr>
        </p:nvSpPr>
        <p:spPr>
          <a:xfrm>
            <a:off x="179387" y="2844800"/>
            <a:ext cx="8569326" cy="5759450"/>
          </a:xfrm>
          <a:prstGeom prst="rect">
            <a:avLst/>
          </a:prstGeom>
        </p:spPr>
        <p:txBody>
          <a:bodyPr>
            <a:normAutofit fontScale="100000" lnSpcReduction="0"/>
          </a:bodyPr>
          <a:lstStyle/>
          <a:p>
            <a:pPr>
              <a:lnSpc>
                <a:spcPct val="90000"/>
              </a:lnSpc>
              <a:spcBef>
                <a:spcPts val="600"/>
              </a:spcBef>
              <a:defRPr sz="2800">
                <a:solidFill>
                  <a:srgbClr val="0000CC"/>
                </a:solidFill>
                <a:latin typeface="標楷體-繁"/>
                <a:ea typeface="標楷體-繁"/>
                <a:cs typeface="標楷體-繁"/>
                <a:sym typeface="標楷體-繁"/>
              </a:defRPr>
            </a:pPr>
            <a:r>
              <a:t>維他命</a:t>
            </a:r>
            <a:r>
              <a:rPr>
                <a:latin typeface="+mn-lt"/>
                <a:ea typeface="+mn-ea"/>
                <a:cs typeface="+mn-cs"/>
                <a:sym typeface="Tahoma"/>
              </a:rPr>
              <a:t>B1</a:t>
            </a:r>
            <a:r>
              <a:rPr>
                <a:solidFill>
                  <a:srgbClr val="000000"/>
                </a:solidFill>
              </a:rPr>
              <a:t>是一種水溶性含硫維生素，是人體必需的</a:t>
            </a:r>
            <a:r>
              <a:rPr>
                <a:solidFill>
                  <a:srgbClr val="000000"/>
                </a:solidFill>
                <a:latin typeface="+mn-lt"/>
                <a:ea typeface="+mn-ea"/>
                <a:cs typeface="+mn-cs"/>
                <a:sym typeface="Tahoma"/>
              </a:rPr>
              <a:t>13</a:t>
            </a:r>
            <a:r>
              <a:rPr>
                <a:solidFill>
                  <a:srgbClr val="000000"/>
                </a:solidFill>
              </a:rPr>
              <a:t>種維生素之一，其磷酸鹽衍生物參與許多細胞過程，焦酸鹽硫胺素</a:t>
            </a:r>
            <a:r>
              <a:rPr>
                <a:solidFill>
                  <a:srgbClr val="000000"/>
                </a:solidFill>
                <a:latin typeface="+mn-lt"/>
                <a:ea typeface="+mn-ea"/>
                <a:cs typeface="+mn-cs"/>
                <a:sym typeface="Tahoma"/>
              </a:rPr>
              <a:t>(TPP)</a:t>
            </a:r>
            <a:r>
              <a:rPr>
                <a:solidFill>
                  <a:srgbClr val="000000"/>
                </a:solidFill>
              </a:rPr>
              <a:t>是糖和氨基酸分解代謝的輔酶，有保護神經系統的作用，改善神經機能、酸痛、麻痺，分解肌肉中乳酸的累積量、緩和全身疲倦。</a:t>
            </a:r>
          </a:p>
          <a:p>
            <a:pPr>
              <a:lnSpc>
                <a:spcPct val="90000"/>
              </a:lnSpc>
              <a:spcBef>
                <a:spcPts val="600"/>
              </a:spcBef>
              <a:defRPr sz="2800">
                <a:solidFill>
                  <a:srgbClr val="0000CC"/>
                </a:solidFill>
                <a:latin typeface="標楷體-繁"/>
                <a:ea typeface="標楷體-繁"/>
                <a:cs typeface="標楷體-繁"/>
                <a:sym typeface="標楷體-繁"/>
              </a:defRPr>
            </a:pPr>
            <a:r>
              <a:t>維他命</a:t>
            </a:r>
            <a:r>
              <a:rPr>
                <a:latin typeface="+mn-lt"/>
                <a:ea typeface="+mn-ea"/>
                <a:cs typeface="+mn-cs"/>
                <a:sym typeface="Tahoma"/>
              </a:rPr>
              <a:t>B2</a:t>
            </a:r>
            <a:r>
              <a:rPr>
                <a:solidFill>
                  <a:srgbClr val="000000"/>
                </a:solidFill>
              </a:rPr>
              <a:t>又稱為核黃素，是人體必需的</a:t>
            </a:r>
            <a:r>
              <a:rPr>
                <a:solidFill>
                  <a:srgbClr val="000000"/>
                </a:solidFill>
                <a:latin typeface="+mn-lt"/>
                <a:ea typeface="+mn-ea"/>
                <a:cs typeface="+mn-cs"/>
                <a:sym typeface="Tahoma"/>
              </a:rPr>
              <a:t>13</a:t>
            </a:r>
            <a:r>
              <a:rPr>
                <a:solidFill>
                  <a:srgbClr val="000000"/>
                </a:solidFill>
              </a:rPr>
              <a:t>種維生素之一，主要作為輔酶參與百種氧化還原反應，有助於保護神經系統、緩解神經緊張、穩定情緒、消除疲勞、維護視力，預防口乾舌燥消化不良，維持口腔及消化道粘膜的健康，幫助鐵的吸收，增強抵抗力。</a:t>
            </a:r>
          </a:p>
          <a:p>
            <a:pPr>
              <a:lnSpc>
                <a:spcPct val="90000"/>
              </a:lnSpc>
              <a:spcBef>
                <a:spcPts val="600"/>
              </a:spcBef>
              <a:defRPr sz="2800">
                <a:solidFill>
                  <a:srgbClr val="0000CC"/>
                </a:solidFill>
              </a:defRPr>
            </a:pPr>
            <a:r>
              <a:rPr>
                <a:latin typeface="標楷體-繁"/>
                <a:ea typeface="標楷體-繁"/>
                <a:cs typeface="標楷體-繁"/>
                <a:sym typeface="標楷體-繁"/>
              </a:rPr>
              <a:t>本多酸鈣</a:t>
            </a:r>
            <a:r>
              <a:rPr>
                <a:solidFill>
                  <a:srgbClr val="000000"/>
                </a:solidFill>
                <a:latin typeface="標楷體-繁"/>
                <a:ea typeface="標楷體-繁"/>
                <a:cs typeface="標楷體-繁"/>
                <a:sym typeface="標楷體-繁"/>
              </a:rPr>
              <a:t>是人體必需的</a:t>
            </a:r>
            <a:r>
              <a:rPr>
                <a:solidFill>
                  <a:srgbClr val="000000"/>
                </a:solidFill>
              </a:rPr>
              <a:t>13</a:t>
            </a:r>
            <a:r>
              <a:rPr>
                <a:solidFill>
                  <a:srgbClr val="000000"/>
                </a:solidFill>
                <a:latin typeface="標楷體-繁"/>
                <a:ea typeface="標楷體-繁"/>
                <a:cs typeface="標楷體-繁"/>
                <a:sym typeface="標楷體-繁"/>
              </a:rPr>
              <a:t>種維生素之一，在人體內參與醣類、脂肪、蛋白質的代謝轉變成能量，神經傳導物資、紫質、類固醇、荷爾蒙、抗體之合成。</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伍：維他命 (B1、B2、本多酸鈣、B6、B12)        Vitamin (B1、B2、本多酸鈣、B6、B12)"/>
          <p:cNvSpPr txBox="1"/>
          <p:nvPr>
            <p:ph type="title" idx="4294967295"/>
          </p:nvPr>
        </p:nvSpPr>
        <p:spPr>
          <a:xfrm>
            <a:off x="533400" y="812800"/>
            <a:ext cx="8215313" cy="1524000"/>
          </a:xfrm>
          <a:prstGeom prst="rect">
            <a:avLst/>
          </a:prstGeom>
        </p:spPr>
        <p:txBody>
          <a:bodyPr>
            <a:normAutofit fontScale="100000" lnSpcReduction="0"/>
          </a:bodyPr>
          <a:lstStyle/>
          <a:p>
            <a:pPr algn="l">
              <a:defRPr sz="3200">
                <a:solidFill>
                  <a:srgbClr val="0000CC"/>
                </a:solidFill>
              </a:defRPr>
            </a:pPr>
            <a:r>
              <a:rPr>
                <a:latin typeface="標楷體-繁"/>
                <a:ea typeface="標楷體-繁"/>
                <a:cs typeface="標楷體-繁"/>
                <a:sym typeface="標楷體-繁"/>
              </a:rPr>
              <a:t>伍：維他命 </a:t>
            </a:r>
            <a:r>
              <a:t>(B1</a:t>
            </a:r>
            <a:r>
              <a:rPr>
                <a:latin typeface="標楷體-繁"/>
                <a:ea typeface="標楷體-繁"/>
                <a:cs typeface="標楷體-繁"/>
                <a:sym typeface="標楷體-繁"/>
              </a:rPr>
              <a:t>、</a:t>
            </a:r>
            <a:r>
              <a:t>B2</a:t>
            </a:r>
            <a:r>
              <a:rPr>
                <a:latin typeface="標楷體-繁"/>
                <a:ea typeface="標楷體-繁"/>
                <a:cs typeface="標楷體-繁"/>
                <a:sym typeface="標楷體-繁"/>
              </a:rPr>
              <a:t>、本多酸鈣、</a:t>
            </a:r>
            <a:r>
              <a:t>B6</a:t>
            </a:r>
            <a:r>
              <a:rPr>
                <a:latin typeface="標楷體-繁"/>
                <a:ea typeface="標楷體-繁"/>
                <a:cs typeface="標楷體-繁"/>
                <a:sym typeface="標楷體-繁"/>
              </a:rPr>
              <a:t>、</a:t>
            </a:r>
            <a:r>
              <a:t>B12)</a:t>
            </a:r>
            <a:br/>
            <a:r>
              <a:t>       Vitamin (B1</a:t>
            </a:r>
            <a:r>
              <a:rPr>
                <a:latin typeface="標楷體-繁"/>
                <a:ea typeface="標楷體-繁"/>
                <a:cs typeface="標楷體-繁"/>
                <a:sym typeface="標楷體-繁"/>
              </a:rPr>
              <a:t>、</a:t>
            </a:r>
            <a:r>
              <a:t>B2</a:t>
            </a:r>
            <a:r>
              <a:rPr>
                <a:latin typeface="標楷體-繁"/>
                <a:ea typeface="標楷體-繁"/>
                <a:cs typeface="標楷體-繁"/>
                <a:sym typeface="標楷體-繁"/>
              </a:rPr>
              <a:t>、本多酸鈣、</a:t>
            </a:r>
            <a:r>
              <a:t>B6</a:t>
            </a:r>
            <a:r>
              <a:rPr>
                <a:latin typeface="標楷體-繁"/>
                <a:ea typeface="標楷體-繁"/>
                <a:cs typeface="標楷體-繁"/>
                <a:sym typeface="標楷體-繁"/>
              </a:rPr>
              <a:t>、</a:t>
            </a:r>
            <a:r>
              <a:t>B12)</a:t>
            </a:r>
          </a:p>
        </p:txBody>
      </p:sp>
      <p:sp>
        <p:nvSpPr>
          <p:cNvPr id="138" name="維他命B6又稱抗皮炎維生素，是人體必需的13種維生素之一，同氨基酸代謝有密切關係，是氨基酸脫縮酶、轉氨酶等的輔酶，協助大腦與神經系統所需的能量供應，可維持神經系統的健康並改善睡眠， 具有神經、肌肉的潤滑作用，緩和肩頸僵硬、腰酸背痛、眼睛疲勞。…"/>
          <p:cNvSpPr txBox="1"/>
          <p:nvPr>
            <p:ph type="body" idx="4294967295"/>
          </p:nvPr>
        </p:nvSpPr>
        <p:spPr>
          <a:xfrm>
            <a:off x="179387" y="2844800"/>
            <a:ext cx="8569326" cy="5759450"/>
          </a:xfrm>
          <a:prstGeom prst="rect">
            <a:avLst/>
          </a:prstGeom>
        </p:spPr>
        <p:txBody>
          <a:bodyPr>
            <a:normAutofit fontScale="100000" lnSpcReduction="0"/>
          </a:bodyPr>
          <a:lstStyle/>
          <a:p>
            <a:pPr>
              <a:lnSpc>
                <a:spcPct val="90000"/>
              </a:lnSpc>
              <a:spcBef>
                <a:spcPts val="600"/>
              </a:spcBef>
              <a:defRPr sz="2800">
                <a:solidFill>
                  <a:srgbClr val="0000CC"/>
                </a:solidFill>
                <a:latin typeface="標楷體-繁"/>
                <a:ea typeface="標楷體-繁"/>
                <a:cs typeface="標楷體-繁"/>
                <a:sym typeface="標楷體-繁"/>
              </a:defRPr>
            </a:pPr>
            <a:r>
              <a:t>維他命</a:t>
            </a:r>
            <a:r>
              <a:rPr>
                <a:latin typeface="+mn-lt"/>
                <a:ea typeface="+mn-ea"/>
                <a:cs typeface="+mn-cs"/>
                <a:sym typeface="Tahoma"/>
              </a:rPr>
              <a:t>B6</a:t>
            </a:r>
            <a:r>
              <a:rPr>
                <a:solidFill>
                  <a:srgbClr val="000000"/>
                </a:solidFill>
              </a:rPr>
              <a:t>又稱抗皮炎維生素，是人體必需的</a:t>
            </a:r>
            <a:r>
              <a:rPr>
                <a:solidFill>
                  <a:srgbClr val="000000"/>
                </a:solidFill>
                <a:latin typeface="+mn-lt"/>
                <a:ea typeface="+mn-ea"/>
                <a:cs typeface="+mn-cs"/>
                <a:sym typeface="Tahoma"/>
              </a:rPr>
              <a:t>13</a:t>
            </a:r>
            <a:r>
              <a:rPr>
                <a:solidFill>
                  <a:srgbClr val="000000"/>
                </a:solidFill>
              </a:rPr>
              <a:t>種維生素之一，同氨基酸代謝有密切關係，是氨基酸脫縮酶、轉氨酶等的輔酶，協助大腦與神經系統所需的能量供應，可維持神經系統的健康並改善睡眠， 具有神經、肌肉的潤滑作用，緩和肩頸僵硬、腰酸背痛、眼睛疲勞。 </a:t>
            </a:r>
          </a:p>
          <a:p>
            <a:pPr>
              <a:lnSpc>
                <a:spcPct val="90000"/>
              </a:lnSpc>
              <a:spcBef>
                <a:spcPts val="600"/>
              </a:spcBef>
              <a:defRPr sz="2800">
                <a:solidFill>
                  <a:srgbClr val="0000CC"/>
                </a:solidFill>
                <a:latin typeface="標楷體-繁"/>
                <a:ea typeface="標楷體-繁"/>
                <a:cs typeface="標楷體-繁"/>
                <a:sym typeface="標楷體-繁"/>
              </a:defRPr>
            </a:pPr>
            <a:r>
              <a:t>維他命</a:t>
            </a:r>
            <a:r>
              <a:rPr>
                <a:latin typeface="+mn-lt"/>
                <a:ea typeface="+mn-ea"/>
                <a:cs typeface="+mn-cs"/>
                <a:sym typeface="Tahoma"/>
              </a:rPr>
              <a:t>B12</a:t>
            </a:r>
            <a:r>
              <a:rPr>
                <a:solidFill>
                  <a:srgbClr val="000000"/>
                </a:solidFill>
              </a:rPr>
              <a:t>是一種水溶性含鈷維生素，是人體必需的</a:t>
            </a:r>
            <a:r>
              <a:rPr>
                <a:solidFill>
                  <a:srgbClr val="000000"/>
                </a:solidFill>
                <a:latin typeface="+mn-lt"/>
                <a:ea typeface="+mn-ea"/>
                <a:cs typeface="+mn-cs"/>
                <a:sym typeface="Tahoma"/>
              </a:rPr>
              <a:t>13</a:t>
            </a:r>
            <a:r>
              <a:rPr>
                <a:solidFill>
                  <a:srgbClr val="000000"/>
                </a:solidFill>
              </a:rPr>
              <a:t>種維生素之一，促進醣類、脂肪、蛋白質的代謝，可增加葉酸的利用率，參與甲基化及合成神經傳導物資、核酸，維持神經系統的正常運作，促進生育能力和造血作用，緩和肩頸僵硬、腰酸背痛、眼睛疲勞。 </a:t>
            </a:r>
          </a:p>
        </p:txBody>
      </p:sp>
      <p:sp>
        <p:nvSpPr>
          <p:cNvPr id="139" name="Slide Number"/>
          <p:cNvSpPr txBox="1"/>
          <p:nvPr>
            <p:ph type="sldNum" sz="quarter" idx="2"/>
          </p:nvPr>
        </p:nvSpPr>
        <p:spPr>
          <a:xfrm>
            <a:off x="8007538" y="8735060"/>
            <a:ext cx="298262"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陸：維他命 (E)        Vitamin (E)"/>
          <p:cNvSpPr txBox="1"/>
          <p:nvPr>
            <p:ph type="title" idx="4294967295"/>
          </p:nvPr>
        </p:nvSpPr>
        <p:spPr>
          <a:xfrm>
            <a:off x="533400" y="812800"/>
            <a:ext cx="7772400" cy="1524000"/>
          </a:xfrm>
          <a:prstGeom prst="rect">
            <a:avLst/>
          </a:prstGeom>
        </p:spPr>
        <p:txBody>
          <a:bodyPr>
            <a:normAutofit fontScale="100000" lnSpcReduction="0"/>
          </a:bodyPr>
          <a:lstStyle/>
          <a:p>
            <a:pPr algn="l">
              <a:defRPr sz="3600">
                <a:solidFill>
                  <a:srgbClr val="0000CC"/>
                </a:solidFill>
              </a:defRPr>
            </a:pPr>
            <a:r>
              <a:rPr>
                <a:latin typeface="標楷體-繁"/>
                <a:ea typeface="標楷體-繁"/>
                <a:cs typeface="標楷體-繁"/>
                <a:sym typeface="標楷體-繁"/>
              </a:rPr>
              <a:t>陸：維他命 </a:t>
            </a:r>
            <a:r>
              <a:t>(E)</a:t>
            </a:r>
            <a:br/>
            <a:r>
              <a:t>       Vitamin (E)</a:t>
            </a:r>
          </a:p>
        </p:txBody>
      </p:sp>
      <p:sp>
        <p:nvSpPr>
          <p:cNvPr id="142" name="天然維生素E 有四型(α、β、γ、δ)，但只有α型才是有效的抗氧化物，在細胞膜上及血漿的脂蛋白含有α型維生素E (α-tocopherol )，因含有-OH 基可以做為脂質氧化連鎖反應中的阻斷劑。…"/>
          <p:cNvSpPr txBox="1"/>
          <p:nvPr>
            <p:ph type="body" idx="4294967295"/>
          </p:nvPr>
        </p:nvSpPr>
        <p:spPr>
          <a:xfrm>
            <a:off x="179387" y="2844800"/>
            <a:ext cx="8569326" cy="5759450"/>
          </a:xfrm>
          <a:prstGeom prst="rect">
            <a:avLst/>
          </a:prstGeom>
        </p:spPr>
        <p:txBody>
          <a:bodyPr>
            <a:normAutofit fontScale="100000" lnSpcReduction="0"/>
          </a:bodyPr>
          <a:lstStyle/>
          <a:p>
            <a:pPr>
              <a:lnSpc>
                <a:spcPct val="95000"/>
              </a:lnSpc>
              <a:spcBef>
                <a:spcPts val="600"/>
              </a:spcBef>
              <a:defRPr sz="2800">
                <a:solidFill>
                  <a:srgbClr val="0000CC"/>
                </a:solidFill>
                <a:latin typeface="標楷體-繁"/>
                <a:ea typeface="標楷體-繁"/>
                <a:cs typeface="標楷體-繁"/>
                <a:sym typeface="標楷體-繁"/>
              </a:defRPr>
            </a:pPr>
            <a:r>
              <a:t>天然維生素</a:t>
            </a:r>
            <a:r>
              <a:rPr>
                <a:latin typeface="+mn-lt"/>
                <a:ea typeface="+mn-ea"/>
                <a:cs typeface="+mn-cs"/>
                <a:sym typeface="Tahoma"/>
              </a:rPr>
              <a:t>E</a:t>
            </a:r>
            <a:r>
              <a:rPr>
                <a:solidFill>
                  <a:srgbClr val="000000"/>
                </a:solidFill>
                <a:latin typeface="+mn-lt"/>
                <a:ea typeface="+mn-ea"/>
                <a:cs typeface="+mn-cs"/>
                <a:sym typeface="Tahoma"/>
              </a:rPr>
              <a:t> </a:t>
            </a:r>
            <a:r>
              <a:rPr>
                <a:solidFill>
                  <a:srgbClr val="000000"/>
                </a:solidFill>
              </a:rPr>
              <a:t>有四型</a:t>
            </a:r>
            <a:r>
              <a:rPr>
                <a:solidFill>
                  <a:srgbClr val="000000"/>
                </a:solidFill>
                <a:latin typeface="+mn-lt"/>
                <a:ea typeface="+mn-ea"/>
                <a:cs typeface="+mn-cs"/>
                <a:sym typeface="Tahoma"/>
              </a:rPr>
              <a:t>(</a:t>
            </a:r>
            <a:r>
              <a:rPr b="1">
                <a:solidFill>
                  <a:srgbClr val="000000"/>
                </a:solidFill>
                <a:latin typeface="+mn-lt"/>
                <a:ea typeface="+mn-ea"/>
                <a:cs typeface="+mn-cs"/>
                <a:sym typeface="Tahoma"/>
              </a:rPr>
              <a:t>α</a:t>
            </a:r>
            <a:r>
              <a:rPr>
                <a:solidFill>
                  <a:srgbClr val="000000"/>
                </a:solidFill>
              </a:rPr>
              <a:t>、</a:t>
            </a:r>
            <a:r>
              <a:rPr b="1">
                <a:solidFill>
                  <a:srgbClr val="000000"/>
                </a:solidFill>
                <a:latin typeface="+mn-lt"/>
                <a:ea typeface="+mn-ea"/>
                <a:cs typeface="+mn-cs"/>
                <a:sym typeface="Tahoma"/>
              </a:rPr>
              <a:t>β</a:t>
            </a:r>
            <a:r>
              <a:rPr>
                <a:solidFill>
                  <a:srgbClr val="000000"/>
                </a:solidFill>
              </a:rPr>
              <a:t>、</a:t>
            </a:r>
            <a:r>
              <a:rPr b="1">
                <a:solidFill>
                  <a:srgbClr val="000000"/>
                </a:solidFill>
                <a:latin typeface="+mn-lt"/>
                <a:ea typeface="+mn-ea"/>
                <a:cs typeface="+mn-cs"/>
                <a:sym typeface="Tahoma"/>
              </a:rPr>
              <a:t>γ</a:t>
            </a:r>
            <a:r>
              <a:rPr>
                <a:solidFill>
                  <a:srgbClr val="000000"/>
                </a:solidFill>
              </a:rPr>
              <a:t>、</a:t>
            </a:r>
            <a:r>
              <a:rPr b="1">
                <a:solidFill>
                  <a:srgbClr val="000000"/>
                </a:solidFill>
                <a:latin typeface="+mn-lt"/>
                <a:ea typeface="+mn-ea"/>
                <a:cs typeface="+mn-cs"/>
                <a:sym typeface="Tahoma"/>
              </a:rPr>
              <a:t>δ</a:t>
            </a:r>
            <a:r>
              <a:rPr>
                <a:solidFill>
                  <a:srgbClr val="000000"/>
                </a:solidFill>
                <a:latin typeface="+mn-lt"/>
                <a:ea typeface="+mn-ea"/>
                <a:cs typeface="+mn-cs"/>
                <a:sym typeface="Tahoma"/>
              </a:rPr>
              <a:t>)</a:t>
            </a:r>
            <a:r>
              <a:rPr>
                <a:solidFill>
                  <a:srgbClr val="000000"/>
                </a:solidFill>
              </a:rPr>
              <a:t>，</a:t>
            </a:r>
            <a:r>
              <a:rPr>
                <a:solidFill>
                  <a:srgbClr val="000000"/>
                </a:solidFill>
              </a:rPr>
              <a:t>但只有</a:t>
            </a:r>
            <a:r>
              <a:rPr b="1">
                <a:solidFill>
                  <a:srgbClr val="000000"/>
                </a:solidFill>
                <a:latin typeface="+mn-lt"/>
                <a:ea typeface="+mn-ea"/>
                <a:cs typeface="+mn-cs"/>
                <a:sym typeface="Tahoma"/>
              </a:rPr>
              <a:t>α</a:t>
            </a:r>
            <a:r>
              <a:rPr>
                <a:solidFill>
                  <a:srgbClr val="000000"/>
                </a:solidFill>
              </a:rPr>
              <a:t>型才是有效的抗氧化物，在細胞膜上及血漿的脂蛋白含有</a:t>
            </a:r>
            <a:r>
              <a:rPr>
                <a:solidFill>
                  <a:srgbClr val="000000"/>
                </a:solidFill>
              </a:rPr>
              <a:t>α</a:t>
            </a:r>
            <a:r>
              <a:rPr>
                <a:solidFill>
                  <a:srgbClr val="000000"/>
                </a:solidFill>
              </a:rPr>
              <a:t>型維生素</a:t>
            </a:r>
            <a:r>
              <a:rPr>
                <a:solidFill>
                  <a:srgbClr val="000000"/>
                </a:solidFill>
                <a:latin typeface="+mn-lt"/>
                <a:ea typeface="+mn-ea"/>
                <a:cs typeface="+mn-cs"/>
                <a:sym typeface="Tahoma"/>
              </a:rPr>
              <a:t>E (</a:t>
            </a:r>
            <a:r>
              <a:rPr b="1">
                <a:solidFill>
                  <a:srgbClr val="000000"/>
                </a:solidFill>
                <a:latin typeface="+mn-lt"/>
                <a:ea typeface="+mn-ea"/>
                <a:cs typeface="+mn-cs"/>
                <a:sym typeface="Tahoma"/>
              </a:rPr>
              <a:t>α</a:t>
            </a:r>
            <a:r>
              <a:rPr>
                <a:solidFill>
                  <a:srgbClr val="000000"/>
                </a:solidFill>
                <a:latin typeface="+mn-lt"/>
                <a:ea typeface="+mn-ea"/>
                <a:cs typeface="+mn-cs"/>
                <a:sym typeface="Tahoma"/>
              </a:rPr>
              <a:t>-tocopherol )</a:t>
            </a:r>
            <a:r>
              <a:rPr>
                <a:solidFill>
                  <a:srgbClr val="000000"/>
                </a:solidFill>
              </a:rPr>
              <a:t>，</a:t>
            </a:r>
            <a:r>
              <a:rPr>
                <a:solidFill>
                  <a:srgbClr val="000000"/>
                </a:solidFill>
              </a:rPr>
              <a:t>因含有</a:t>
            </a:r>
            <a:r>
              <a:rPr>
                <a:solidFill>
                  <a:srgbClr val="000000"/>
                </a:solidFill>
                <a:latin typeface="+mn-lt"/>
                <a:ea typeface="+mn-ea"/>
                <a:cs typeface="+mn-cs"/>
                <a:sym typeface="Tahoma"/>
              </a:rPr>
              <a:t>-</a:t>
            </a:r>
            <a:r>
              <a:rPr>
                <a:solidFill>
                  <a:srgbClr val="000000"/>
                </a:solidFill>
                <a:latin typeface="+mn-lt"/>
                <a:ea typeface="+mn-ea"/>
                <a:cs typeface="+mn-cs"/>
                <a:sym typeface="Tahoma"/>
              </a:rPr>
              <a:t>OH</a:t>
            </a:r>
            <a:r>
              <a:rPr>
                <a:solidFill>
                  <a:srgbClr val="000000"/>
                </a:solidFill>
              </a:rPr>
              <a:t> </a:t>
            </a:r>
            <a:r>
              <a:rPr>
                <a:solidFill>
                  <a:srgbClr val="000000"/>
                </a:solidFill>
              </a:rPr>
              <a:t>基可以做為脂質氧化連鎖反應中的阻斷劑。</a:t>
            </a:r>
          </a:p>
          <a:p>
            <a:pPr>
              <a:lnSpc>
                <a:spcPct val="95000"/>
              </a:lnSpc>
              <a:spcBef>
                <a:spcPts val="600"/>
              </a:spcBef>
              <a:defRPr sz="2800">
                <a:solidFill>
                  <a:srgbClr val="0000CC"/>
                </a:solidFill>
                <a:latin typeface="標楷體-繁"/>
                <a:ea typeface="標楷體-繁"/>
                <a:cs typeface="標楷體-繁"/>
                <a:sym typeface="標楷體-繁"/>
              </a:defRPr>
            </a:pPr>
            <a:r>
              <a:t>維生素</a:t>
            </a:r>
            <a:r>
              <a:rPr>
                <a:latin typeface="+mn-lt"/>
                <a:ea typeface="+mn-ea"/>
                <a:cs typeface="+mn-cs"/>
                <a:sym typeface="Tahoma"/>
              </a:rPr>
              <a:t>E </a:t>
            </a:r>
            <a:r>
              <a:rPr>
                <a:solidFill>
                  <a:srgbClr val="000000"/>
                </a:solidFill>
              </a:rPr>
              <a:t>能增加硒的生體利用率，加速促使硒與谷胱甘肽過氧化酵素</a:t>
            </a:r>
            <a:r>
              <a:rPr>
                <a:solidFill>
                  <a:srgbClr val="000000"/>
                </a:solidFill>
                <a:latin typeface="+mn-lt"/>
                <a:ea typeface="+mn-ea"/>
                <a:cs typeface="+mn-cs"/>
                <a:sym typeface="Tahoma"/>
              </a:rPr>
              <a:t>(</a:t>
            </a:r>
            <a:r>
              <a:rPr>
                <a:solidFill>
                  <a:srgbClr val="000000"/>
                </a:solidFill>
                <a:latin typeface="+mn-lt"/>
                <a:ea typeface="+mn-ea"/>
                <a:cs typeface="+mn-cs"/>
                <a:sym typeface="Tahoma"/>
              </a:rPr>
              <a:t>GPX)</a:t>
            </a:r>
            <a:r>
              <a:rPr>
                <a:solidFill>
                  <a:srgbClr val="000000"/>
                </a:solidFill>
              </a:rPr>
              <a:t>合而為一，有相乘的抗自由</a:t>
            </a:r>
            <a:r>
              <a:rPr sz="2400">
                <a:solidFill>
                  <a:srgbClr val="000000"/>
                </a:solidFill>
              </a:rPr>
              <a:t>基</a:t>
            </a:r>
            <a:r>
              <a:rPr>
                <a:solidFill>
                  <a:srgbClr val="000000"/>
                </a:solidFill>
              </a:rPr>
              <a:t>作用。</a:t>
            </a:r>
          </a:p>
          <a:p>
            <a:pPr>
              <a:lnSpc>
                <a:spcPct val="95000"/>
              </a:lnSpc>
              <a:spcBef>
                <a:spcPts val="600"/>
              </a:spcBef>
              <a:defRPr sz="2800">
                <a:solidFill>
                  <a:srgbClr val="0000CC"/>
                </a:solidFill>
                <a:latin typeface="標楷體-繁"/>
                <a:ea typeface="標楷體-繁"/>
                <a:cs typeface="標楷體-繁"/>
                <a:sym typeface="標楷體-繁"/>
              </a:defRPr>
            </a:pPr>
            <a:r>
              <a:t>維生素</a:t>
            </a:r>
            <a:r>
              <a:rPr>
                <a:latin typeface="+mn-lt"/>
                <a:ea typeface="+mn-ea"/>
                <a:cs typeface="+mn-cs"/>
                <a:sym typeface="Tahoma"/>
              </a:rPr>
              <a:t>E</a:t>
            </a:r>
            <a:r>
              <a:rPr>
                <a:solidFill>
                  <a:srgbClr val="000000"/>
                </a:solidFill>
              </a:rPr>
              <a:t>的功能：    </a:t>
            </a:r>
          </a:p>
          <a:p>
            <a:pPr lvl="1" marL="285750" indent="171450">
              <a:lnSpc>
                <a:spcPct val="95000"/>
              </a:lnSpc>
              <a:spcBef>
                <a:spcPts val="0"/>
              </a:spcBef>
              <a:buSzTx/>
              <a:buFont typeface="Wingdings"/>
              <a:buNone/>
              <a:defRPr sz="2800"/>
            </a:pPr>
            <a:r>
              <a:t>1.</a:t>
            </a:r>
            <a:r>
              <a:rPr>
                <a:latin typeface="標楷體-繁"/>
                <a:ea typeface="標楷體-繁"/>
                <a:cs typeface="標楷體-繁"/>
                <a:sym typeface="標楷體-繁"/>
              </a:rPr>
              <a:t>防止血液中的過氧化脂質增多。 </a:t>
            </a:r>
            <a:endParaRPr>
              <a:latin typeface="標楷體-繁"/>
              <a:ea typeface="標楷體-繁"/>
              <a:cs typeface="標楷體-繁"/>
              <a:sym typeface="標楷體-繁"/>
            </a:endParaRPr>
          </a:p>
          <a:p>
            <a:pPr lvl="1" marL="285750" indent="171450">
              <a:lnSpc>
                <a:spcPct val="95000"/>
              </a:lnSpc>
              <a:spcBef>
                <a:spcPts val="0"/>
              </a:spcBef>
              <a:buSzTx/>
              <a:buFont typeface="Wingdings"/>
              <a:buNone/>
              <a:defRPr sz="2800"/>
            </a:pPr>
            <a:r>
              <a:t>2.</a:t>
            </a:r>
            <a:r>
              <a:rPr>
                <a:latin typeface="標楷體-繁"/>
                <a:ea typeface="標楷體-繁"/>
                <a:cs typeface="標楷體-繁"/>
                <a:sym typeface="標楷體-繁"/>
              </a:rPr>
              <a:t>降低罹患心臟疾病、冠狀動脈疾病的發生率。  </a:t>
            </a:r>
            <a:endParaRPr>
              <a:latin typeface="標楷體-繁"/>
              <a:ea typeface="標楷體-繁"/>
              <a:cs typeface="標楷體-繁"/>
              <a:sym typeface="標楷體-繁"/>
            </a:endParaRPr>
          </a:p>
          <a:p>
            <a:pPr lvl="1" marL="285750" indent="171450">
              <a:lnSpc>
                <a:spcPct val="95000"/>
              </a:lnSpc>
              <a:spcBef>
                <a:spcPts val="0"/>
              </a:spcBef>
              <a:buSzTx/>
              <a:buFont typeface="Wingdings"/>
              <a:buNone/>
              <a:defRPr sz="2800"/>
            </a:pPr>
            <a:r>
              <a:t>3.</a:t>
            </a:r>
            <a:r>
              <a:rPr>
                <a:latin typeface="標楷體-繁"/>
                <a:ea typeface="標楷體-繁"/>
                <a:cs typeface="標楷體-繁"/>
                <a:sym typeface="標楷體-繁"/>
              </a:rPr>
              <a:t>防止血小版過度凝集的作用。   </a:t>
            </a:r>
            <a:endParaRPr>
              <a:latin typeface="標楷體-繁"/>
              <a:ea typeface="標楷體-繁"/>
              <a:cs typeface="標楷體-繁"/>
              <a:sym typeface="標楷體-繁"/>
            </a:endParaRPr>
          </a:p>
          <a:p>
            <a:pPr lvl="1" marL="285750" indent="171450">
              <a:lnSpc>
                <a:spcPct val="95000"/>
              </a:lnSpc>
              <a:spcBef>
                <a:spcPts val="0"/>
              </a:spcBef>
              <a:buSzTx/>
              <a:buFont typeface="Wingdings"/>
              <a:buNone/>
              <a:defRPr sz="2800"/>
            </a:pPr>
            <a:r>
              <a:t>4.</a:t>
            </a:r>
            <a:r>
              <a:rPr>
                <a:latin typeface="標楷體-繁"/>
                <a:ea typeface="標楷體-繁"/>
                <a:cs typeface="標楷體-繁"/>
                <a:sym typeface="標楷體-繁"/>
              </a:rPr>
              <a:t>維持細胞呼吸，減少老人斑的沈積。</a:t>
            </a:r>
          </a:p>
        </p:txBody>
      </p:sp>
      <p:sp>
        <p:nvSpPr>
          <p:cNvPr id="143" name="Slide Number"/>
          <p:cNvSpPr txBox="1"/>
          <p:nvPr>
            <p:ph type="sldNum" sz="quarter" idx="2"/>
          </p:nvPr>
        </p:nvSpPr>
        <p:spPr>
          <a:xfrm>
            <a:off x="8007538" y="8735060"/>
            <a:ext cx="298262"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Slide Number"/>
          <p:cNvSpPr txBox="1"/>
          <p:nvPr>
            <p:ph type="sldNum" sz="quarter" idx="2"/>
          </p:nvPr>
        </p:nvSpPr>
        <p:spPr>
          <a:xfrm>
            <a:off x="8007538" y="8735060"/>
            <a:ext cx="298262"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6" name="完美神護 PERFECT NEURO"/>
          <p:cNvSpPr txBox="1"/>
          <p:nvPr>
            <p:ph type="title" idx="4294967295"/>
          </p:nvPr>
        </p:nvSpPr>
        <p:spPr>
          <a:xfrm>
            <a:off x="533400" y="812800"/>
            <a:ext cx="7772400" cy="1524000"/>
          </a:xfrm>
          <a:prstGeom prst="rect">
            <a:avLst/>
          </a:prstGeom>
        </p:spPr>
        <p:txBody>
          <a:bodyPr>
            <a:normAutofit fontScale="100000" lnSpcReduction="0"/>
          </a:bodyPr>
          <a:lstStyle/>
          <a:p>
            <a:pPr>
              <a:defRPr sz="4000">
                <a:solidFill>
                  <a:srgbClr val="0000CC"/>
                </a:solidFill>
                <a:latin typeface="標楷體-繁"/>
                <a:ea typeface="標楷體-繁"/>
                <a:cs typeface="標楷體-繁"/>
                <a:sym typeface="標楷體-繁"/>
              </a:defRPr>
            </a:pPr>
            <a:r>
              <a:t>完美神護</a:t>
            </a:r>
            <a:br/>
            <a:r>
              <a:t>PERFECT</a:t>
            </a:r>
            <a:r>
              <a:t> </a:t>
            </a:r>
            <a:r>
              <a:t>NEURO</a:t>
            </a:r>
          </a:p>
        </p:txBody>
      </p:sp>
      <p:sp>
        <p:nvSpPr>
          <p:cNvPr id="147" name="產品特色：…"/>
          <p:cNvSpPr txBox="1"/>
          <p:nvPr>
            <p:ph type="body" idx="4294967295"/>
          </p:nvPr>
        </p:nvSpPr>
        <p:spPr>
          <a:xfrm>
            <a:off x="179387" y="2844800"/>
            <a:ext cx="8640763" cy="5486400"/>
          </a:xfrm>
          <a:prstGeom prst="rect">
            <a:avLst/>
          </a:prstGeom>
        </p:spPr>
        <p:txBody>
          <a:bodyPr>
            <a:normAutofit fontScale="100000" lnSpcReduction="0"/>
          </a:bodyPr>
          <a:lstStyle/>
          <a:p>
            <a:pPr>
              <a:lnSpc>
                <a:spcPct val="90000"/>
              </a:lnSpc>
              <a:defRPr>
                <a:solidFill>
                  <a:srgbClr val="0000CC"/>
                </a:solidFill>
                <a:latin typeface="標楷體-繁"/>
                <a:ea typeface="標楷體-繁"/>
                <a:cs typeface="標楷體-繁"/>
                <a:sym typeface="標楷體-繁"/>
              </a:defRPr>
            </a:pPr>
            <a:r>
              <a:t>產品特色：</a:t>
            </a:r>
            <a:r>
              <a:rPr sz="2800"/>
              <a:t> </a:t>
            </a:r>
            <a:endParaRPr sz="2800"/>
          </a:p>
          <a:p>
            <a:pPr>
              <a:lnSpc>
                <a:spcPct val="90000"/>
              </a:lnSpc>
              <a:spcBef>
                <a:spcPts val="600"/>
              </a:spcBef>
              <a:buSzTx/>
              <a:buFont typeface="Wingdings"/>
              <a:buNone/>
              <a:defRPr sz="2800">
                <a:latin typeface="標楷體-繁"/>
                <a:ea typeface="標楷體-繁"/>
                <a:cs typeface="標楷體-繁"/>
                <a:sym typeface="標楷體-繁"/>
              </a:defRPr>
            </a:pPr>
            <a:r>
              <a:t>   </a:t>
            </a:r>
            <a:r>
              <a:rPr>
                <a:latin typeface="+mn-lt"/>
                <a:ea typeface="+mn-ea"/>
                <a:cs typeface="+mn-cs"/>
                <a:sym typeface="Tahoma"/>
              </a:rPr>
              <a:t>1</a:t>
            </a:r>
            <a:r>
              <a:rPr>
                <a:latin typeface="+mn-lt"/>
                <a:ea typeface="+mn-ea"/>
                <a:cs typeface="+mn-cs"/>
                <a:sym typeface="Tahoma"/>
              </a:rPr>
              <a:t>.</a:t>
            </a:r>
            <a:r>
              <a:t>美國</a:t>
            </a:r>
            <a:r>
              <a:rPr>
                <a:solidFill>
                  <a:srgbClr val="003300"/>
                </a:solidFill>
              </a:rPr>
              <a:t>製造進口，富含</a:t>
            </a:r>
            <a:r>
              <a:rPr>
                <a:solidFill>
                  <a:srgbClr val="003300"/>
                </a:solidFill>
                <a:latin typeface="+mn-lt"/>
                <a:ea typeface="+mn-ea"/>
                <a:cs typeface="+mn-cs"/>
                <a:sym typeface="Tahoma"/>
              </a:rPr>
              <a:t>4</a:t>
            </a:r>
            <a:r>
              <a:rPr>
                <a:solidFill>
                  <a:srgbClr val="003300"/>
                </a:solidFill>
              </a:rPr>
              <a:t>種天然</a:t>
            </a:r>
            <a:r>
              <a:t>動物及植物性營養</a:t>
            </a:r>
          </a:p>
          <a:p>
            <a:pPr>
              <a:lnSpc>
                <a:spcPct val="90000"/>
              </a:lnSpc>
              <a:spcBef>
                <a:spcPts val="600"/>
              </a:spcBef>
              <a:buSzTx/>
              <a:buFont typeface="Wingdings"/>
              <a:buNone/>
              <a:defRPr sz="2800">
                <a:latin typeface="標楷體-繁"/>
                <a:ea typeface="標楷體-繁"/>
                <a:cs typeface="標楷體-繁"/>
                <a:sym typeface="標楷體-繁"/>
              </a:defRPr>
            </a:pPr>
            <a:r>
              <a:t>     素</a:t>
            </a:r>
            <a:r>
              <a:rPr>
                <a:solidFill>
                  <a:srgbClr val="003300"/>
                </a:solidFill>
              </a:rPr>
              <a:t>：</a:t>
            </a:r>
            <a:r>
              <a:t>具有抗氧化作用</a:t>
            </a:r>
            <a:r>
              <a:rPr>
                <a:solidFill>
                  <a:srgbClr val="003300"/>
                </a:solidFill>
              </a:rPr>
              <a:t>配方，</a:t>
            </a:r>
            <a:r>
              <a:t>並添加高效能防禦維</a:t>
            </a:r>
          </a:p>
          <a:p>
            <a:pPr>
              <a:lnSpc>
                <a:spcPct val="90000"/>
              </a:lnSpc>
              <a:spcBef>
                <a:spcPts val="600"/>
              </a:spcBef>
              <a:buSzTx/>
              <a:buFont typeface="Wingdings"/>
              <a:buNone/>
              <a:defRPr sz="2800">
                <a:latin typeface="標楷體-繁"/>
                <a:ea typeface="標楷體-繁"/>
                <a:cs typeface="標楷體-繁"/>
                <a:sym typeface="標楷體-繁"/>
              </a:defRPr>
            </a:pPr>
            <a:r>
              <a:t>     生素及安全微量元素礦物質。</a:t>
            </a:r>
          </a:p>
          <a:p>
            <a:pPr>
              <a:lnSpc>
                <a:spcPct val="90000"/>
              </a:lnSpc>
              <a:spcBef>
                <a:spcPts val="600"/>
              </a:spcBef>
              <a:buSzTx/>
              <a:buFont typeface="Wingdings"/>
              <a:buNone/>
              <a:defRPr sz="2800">
                <a:latin typeface="標楷體-繁"/>
                <a:ea typeface="標楷體-繁"/>
                <a:cs typeface="標楷體-繁"/>
                <a:sym typeface="標楷體-繁"/>
              </a:defRPr>
            </a:pPr>
            <a:r>
              <a:t>   </a:t>
            </a:r>
            <a:r>
              <a:rPr>
                <a:latin typeface="+mn-lt"/>
                <a:ea typeface="+mn-ea"/>
                <a:cs typeface="+mn-cs"/>
                <a:sym typeface="Tahoma"/>
              </a:rPr>
              <a:t>2.</a:t>
            </a:r>
            <a:r>
              <a:t>啤酒酵母含有機能性成份和營養素成份，在科學</a:t>
            </a:r>
          </a:p>
          <a:p>
            <a:pPr>
              <a:lnSpc>
                <a:spcPct val="90000"/>
              </a:lnSpc>
              <a:spcBef>
                <a:spcPts val="600"/>
              </a:spcBef>
              <a:buSzTx/>
              <a:buFont typeface="Wingdings"/>
              <a:buNone/>
              <a:defRPr sz="2800">
                <a:latin typeface="標楷體-繁"/>
                <a:ea typeface="標楷體-繁"/>
                <a:cs typeface="標楷體-繁"/>
                <a:sym typeface="標楷體-繁"/>
              </a:defRPr>
            </a:pPr>
            <a:r>
              <a:t>     觀點上可調節生理機制，達到有益健康與預防疾</a:t>
            </a:r>
          </a:p>
          <a:p>
            <a:pPr>
              <a:lnSpc>
                <a:spcPct val="90000"/>
              </a:lnSpc>
              <a:spcBef>
                <a:spcPts val="600"/>
              </a:spcBef>
              <a:buSzTx/>
              <a:buFont typeface="Wingdings"/>
              <a:buNone/>
              <a:defRPr sz="2800">
                <a:latin typeface="標楷體-繁"/>
                <a:ea typeface="標楷體-繁"/>
                <a:cs typeface="標楷體-繁"/>
                <a:sym typeface="標楷體-繁"/>
              </a:defRPr>
            </a:pPr>
            <a:r>
              <a:t>     病之目的。</a:t>
            </a:r>
          </a:p>
          <a:p>
            <a:pPr>
              <a:lnSpc>
                <a:spcPct val="90000"/>
              </a:lnSpc>
              <a:spcBef>
                <a:spcPts val="600"/>
              </a:spcBef>
              <a:buSzTx/>
              <a:buFont typeface="Wingdings"/>
              <a:buNone/>
              <a:defRPr sz="2800">
                <a:latin typeface="標楷體-繁"/>
                <a:ea typeface="標楷體-繁"/>
                <a:cs typeface="標楷體-繁"/>
                <a:sym typeface="標楷體-繁"/>
              </a:defRPr>
            </a:pPr>
            <a:r>
              <a:t>   </a:t>
            </a:r>
            <a:r>
              <a:rPr>
                <a:latin typeface="+mn-lt"/>
                <a:ea typeface="+mn-ea"/>
                <a:cs typeface="+mn-cs"/>
                <a:sym typeface="Tahoma"/>
              </a:rPr>
              <a:t>3</a:t>
            </a:r>
            <a:r>
              <a:rPr>
                <a:latin typeface="+mn-lt"/>
                <a:ea typeface="+mn-ea"/>
                <a:cs typeface="+mn-cs"/>
                <a:sym typeface="Tahoma"/>
              </a:rPr>
              <a:t>.</a:t>
            </a:r>
            <a:r>
              <a:t>含有天然、綜合、完整的改善神經疲勞及慢性疲</a:t>
            </a:r>
          </a:p>
          <a:p>
            <a:pPr>
              <a:lnSpc>
                <a:spcPct val="90000"/>
              </a:lnSpc>
              <a:spcBef>
                <a:spcPts val="600"/>
              </a:spcBef>
              <a:buSzTx/>
              <a:buFont typeface="Wingdings"/>
              <a:buNone/>
              <a:defRPr sz="2800"/>
            </a:pPr>
            <a:r>
              <a:rPr>
                <a:latin typeface="標楷體-繁"/>
                <a:ea typeface="標楷體-繁"/>
                <a:cs typeface="標楷體-繁"/>
                <a:sym typeface="標楷體-繁"/>
              </a:rPr>
              <a:t>        勞的綜合營養素，相輔相成，成份配方最齊全。</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Slide Number"/>
          <p:cNvSpPr txBox="1"/>
          <p:nvPr>
            <p:ph type="sldNum" sz="quarter" idx="2"/>
          </p:nvPr>
        </p:nvSpPr>
        <p:spPr>
          <a:xfrm>
            <a:off x="8007538" y="8735060"/>
            <a:ext cx="298262"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0" name="完美神護 PERFECT NEURO"/>
          <p:cNvSpPr txBox="1"/>
          <p:nvPr>
            <p:ph type="title" idx="4294967295"/>
          </p:nvPr>
        </p:nvSpPr>
        <p:spPr>
          <a:xfrm>
            <a:off x="533400" y="812800"/>
            <a:ext cx="7772400" cy="1524000"/>
          </a:xfrm>
          <a:prstGeom prst="rect">
            <a:avLst/>
          </a:prstGeom>
        </p:spPr>
        <p:txBody>
          <a:bodyPr>
            <a:normAutofit fontScale="100000" lnSpcReduction="0"/>
          </a:bodyPr>
          <a:lstStyle/>
          <a:p>
            <a:pPr>
              <a:defRPr sz="4000">
                <a:solidFill>
                  <a:srgbClr val="0000CC"/>
                </a:solidFill>
                <a:latin typeface="標楷體-繁"/>
                <a:ea typeface="標楷體-繁"/>
                <a:cs typeface="標楷體-繁"/>
                <a:sym typeface="標楷體-繁"/>
              </a:defRPr>
            </a:pPr>
            <a:r>
              <a:t>完美神護</a:t>
            </a:r>
            <a:br/>
            <a:r>
              <a:t>PERFECT</a:t>
            </a:r>
            <a:r>
              <a:t> </a:t>
            </a:r>
            <a:r>
              <a:t>NEURO</a:t>
            </a:r>
          </a:p>
        </p:txBody>
      </p:sp>
      <p:sp>
        <p:nvSpPr>
          <p:cNvPr id="151" name="適用範圍：…"/>
          <p:cNvSpPr txBox="1"/>
          <p:nvPr>
            <p:ph type="body" idx="4294967295"/>
          </p:nvPr>
        </p:nvSpPr>
        <p:spPr>
          <a:xfrm>
            <a:off x="179387" y="2844800"/>
            <a:ext cx="8640763" cy="5842000"/>
          </a:xfrm>
          <a:prstGeom prst="rect">
            <a:avLst/>
          </a:prstGeom>
        </p:spPr>
        <p:txBody>
          <a:bodyPr>
            <a:normAutofit fontScale="100000" lnSpcReduction="0"/>
          </a:bodyPr>
          <a:lstStyle/>
          <a:p>
            <a:pPr>
              <a:lnSpc>
                <a:spcPct val="90000"/>
              </a:lnSpc>
              <a:defRPr>
                <a:solidFill>
                  <a:srgbClr val="0000CC"/>
                </a:solidFill>
              </a:defRPr>
            </a:pPr>
            <a:r>
              <a:rPr>
                <a:latin typeface="標楷體-繁"/>
                <a:ea typeface="標楷體-繁"/>
                <a:cs typeface="標楷體-繁"/>
                <a:sym typeface="標楷體-繁"/>
              </a:rPr>
              <a:t>適用範圍：</a:t>
            </a:r>
          </a:p>
          <a:p>
            <a:pPr>
              <a:lnSpc>
                <a:spcPct val="90000"/>
              </a:lnSpc>
              <a:spcBef>
                <a:spcPts val="600"/>
              </a:spcBef>
              <a:buSzTx/>
              <a:buFont typeface="Wingdings"/>
              <a:buNone/>
              <a:defRPr sz="2800">
                <a:latin typeface="標楷體-繁"/>
                <a:ea typeface="標楷體-繁"/>
                <a:cs typeface="標楷體-繁"/>
                <a:sym typeface="標楷體-繁"/>
              </a:defRPr>
            </a:pPr>
            <a:r>
              <a:t>   </a:t>
            </a:r>
            <a:r>
              <a:rPr>
                <a:latin typeface="+mn-lt"/>
                <a:ea typeface="+mn-ea"/>
                <a:cs typeface="+mn-cs"/>
                <a:sym typeface="Tahoma"/>
              </a:rPr>
              <a:t>1.</a:t>
            </a:r>
            <a:r>
              <a:t>改善神經疲勞及慢性疲勞。</a:t>
            </a:r>
          </a:p>
          <a:p>
            <a:pPr>
              <a:lnSpc>
                <a:spcPct val="90000"/>
              </a:lnSpc>
              <a:spcBef>
                <a:spcPts val="600"/>
              </a:spcBef>
              <a:buSzTx/>
              <a:buFont typeface="Wingdings"/>
              <a:buNone/>
              <a:defRPr sz="2800">
                <a:latin typeface="標楷體-繁"/>
                <a:ea typeface="標楷體-繁"/>
                <a:cs typeface="標楷體-繁"/>
                <a:sym typeface="標楷體-繁"/>
              </a:defRPr>
            </a:pPr>
            <a:r>
              <a:t>   </a:t>
            </a:r>
            <a:r>
              <a:rPr>
                <a:latin typeface="+mn-lt"/>
                <a:ea typeface="+mn-ea"/>
                <a:cs typeface="+mn-cs"/>
                <a:sym typeface="Tahoma"/>
              </a:rPr>
              <a:t>2.</a:t>
            </a:r>
            <a:r>
              <a:t>學生、上班族、需要大量用腦的族群。</a:t>
            </a:r>
          </a:p>
          <a:p>
            <a:pPr>
              <a:lnSpc>
                <a:spcPct val="90000"/>
              </a:lnSpc>
              <a:spcBef>
                <a:spcPts val="600"/>
              </a:spcBef>
              <a:buSzTx/>
              <a:buFont typeface="Wingdings"/>
              <a:buNone/>
              <a:defRPr sz="2800">
                <a:latin typeface="標楷體-繁"/>
                <a:ea typeface="標楷體-繁"/>
                <a:cs typeface="標楷體-繁"/>
                <a:sym typeface="標楷體-繁"/>
              </a:defRPr>
            </a:pPr>
            <a:r>
              <a:t>   </a:t>
            </a:r>
            <a:r>
              <a:rPr>
                <a:latin typeface="+mn-lt"/>
                <a:ea typeface="+mn-ea"/>
                <a:cs typeface="+mn-cs"/>
                <a:sym typeface="Tahoma"/>
              </a:rPr>
              <a:t>3.</a:t>
            </a:r>
            <a:r>
              <a:t>記憶力衰退的老年人。</a:t>
            </a:r>
          </a:p>
          <a:p>
            <a:pPr>
              <a:lnSpc>
                <a:spcPct val="90000"/>
              </a:lnSpc>
              <a:spcBef>
                <a:spcPts val="600"/>
              </a:spcBef>
              <a:buSzTx/>
              <a:buFont typeface="Wingdings"/>
              <a:buNone/>
              <a:defRPr sz="2800">
                <a:latin typeface="標楷體-繁"/>
                <a:ea typeface="標楷體-繁"/>
                <a:cs typeface="標楷體-繁"/>
                <a:sym typeface="標楷體-繁"/>
              </a:defRPr>
            </a:pPr>
            <a:r>
              <a:t>   </a:t>
            </a:r>
            <a:r>
              <a:rPr>
                <a:latin typeface="+mn-lt"/>
                <a:ea typeface="+mn-ea"/>
                <a:cs typeface="+mn-cs"/>
                <a:sym typeface="Tahoma"/>
              </a:rPr>
              <a:t>4.</a:t>
            </a:r>
            <a:r>
              <a:t>阿茲海默症、憂鬱症。</a:t>
            </a:r>
          </a:p>
          <a:p>
            <a:pPr>
              <a:lnSpc>
                <a:spcPct val="90000"/>
              </a:lnSpc>
              <a:spcBef>
                <a:spcPts val="600"/>
              </a:spcBef>
              <a:buSzTx/>
              <a:buFont typeface="Wingdings"/>
              <a:buNone/>
              <a:defRPr sz="2800">
                <a:latin typeface="標楷體-繁"/>
                <a:ea typeface="標楷體-繁"/>
                <a:cs typeface="標楷體-繁"/>
                <a:sym typeface="標楷體-繁"/>
              </a:defRPr>
            </a:pPr>
            <a:r>
              <a:t>   </a:t>
            </a:r>
            <a:r>
              <a:rPr>
                <a:latin typeface="+mn-lt"/>
                <a:ea typeface="+mn-ea"/>
                <a:cs typeface="+mn-cs"/>
                <a:sym typeface="Tahoma"/>
              </a:rPr>
              <a:t>5.</a:t>
            </a:r>
            <a:r>
              <a:t>過動症患者。</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Slide Number"/>
          <p:cNvSpPr txBox="1"/>
          <p:nvPr>
            <p:ph type="sldNum" sz="quarter" idx="2"/>
          </p:nvPr>
        </p:nvSpPr>
        <p:spPr>
          <a:xfrm>
            <a:off x="8104599" y="8735060"/>
            <a:ext cx="201201"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7" name="品    名：完美神護…"/>
          <p:cNvSpPr txBox="1"/>
          <p:nvPr>
            <p:ph type="body" idx="4294967295"/>
          </p:nvPr>
        </p:nvSpPr>
        <p:spPr>
          <a:xfrm>
            <a:off x="179387" y="2844800"/>
            <a:ext cx="8640763" cy="5765800"/>
          </a:xfrm>
          <a:prstGeom prst="rect">
            <a:avLst/>
          </a:prstGeom>
        </p:spPr>
        <p:txBody>
          <a:bodyPr>
            <a:normAutofit fontScale="100000" lnSpcReduction="0"/>
          </a:bodyPr>
          <a:lstStyle/>
          <a:p>
            <a:pPr>
              <a:lnSpc>
                <a:spcPct val="80000"/>
              </a:lnSpc>
              <a:spcBef>
                <a:spcPts val="500"/>
              </a:spcBef>
              <a:buSzTx/>
              <a:buFont typeface="Wingdings"/>
              <a:buNone/>
              <a:defRPr sz="2400">
                <a:latin typeface="標楷體-繁"/>
                <a:ea typeface="標楷體-繁"/>
                <a:cs typeface="標楷體-繁"/>
                <a:sym typeface="標楷體-繁"/>
              </a:defRPr>
            </a:pPr>
            <a:r>
              <a:t>品    名：</a:t>
            </a:r>
            <a:r>
              <a:rPr>
                <a:solidFill>
                  <a:srgbClr val="0000CC"/>
                </a:solidFill>
              </a:rPr>
              <a:t>完美神護</a:t>
            </a:r>
            <a:endParaRPr>
              <a:solidFill>
                <a:srgbClr val="0000CC"/>
              </a:solidFill>
            </a:endParaRPr>
          </a:p>
          <a:p>
            <a:pPr>
              <a:lnSpc>
                <a:spcPct val="80000"/>
              </a:lnSpc>
              <a:spcBef>
                <a:spcPts val="500"/>
              </a:spcBef>
              <a:buSzTx/>
              <a:buFont typeface="Wingdings"/>
              <a:buNone/>
              <a:defRPr sz="2400">
                <a:latin typeface="標楷體-繁"/>
                <a:ea typeface="標楷體-繁"/>
                <a:cs typeface="標楷體-繁"/>
                <a:sym typeface="標楷體-繁"/>
              </a:defRPr>
            </a:pPr>
            <a:r>
              <a:t>規    格：</a:t>
            </a:r>
            <a:r>
              <a:t>60</a:t>
            </a:r>
            <a:r>
              <a:t>錠</a:t>
            </a:r>
          </a:p>
          <a:p>
            <a:pPr>
              <a:lnSpc>
                <a:spcPct val="80000"/>
              </a:lnSpc>
              <a:spcBef>
                <a:spcPts val="500"/>
              </a:spcBef>
              <a:buSzTx/>
              <a:buFont typeface="Wingdings"/>
              <a:buNone/>
              <a:defRPr sz="2400">
                <a:latin typeface="標楷體-繁"/>
                <a:ea typeface="標楷體-繁"/>
                <a:cs typeface="標楷體-繁"/>
                <a:sym typeface="標楷體-繁"/>
              </a:defRPr>
            </a:pPr>
            <a:r>
              <a:t>建議售價：</a:t>
            </a:r>
            <a:r>
              <a:rPr>
                <a:latin typeface="+mn-lt"/>
                <a:ea typeface="+mn-ea"/>
                <a:cs typeface="+mn-cs"/>
                <a:sym typeface="Tahoma"/>
              </a:rPr>
              <a:t>1,500</a:t>
            </a:r>
            <a:r>
              <a:t>元</a:t>
            </a:r>
          </a:p>
          <a:p>
            <a:pPr>
              <a:lnSpc>
                <a:spcPct val="80000"/>
              </a:lnSpc>
              <a:spcBef>
                <a:spcPts val="500"/>
              </a:spcBef>
              <a:buSzTx/>
              <a:buFont typeface="Wingdings"/>
              <a:buNone/>
              <a:defRPr sz="2400">
                <a:solidFill>
                  <a:srgbClr val="3333CC"/>
                </a:solidFill>
                <a:latin typeface="標楷體-繁"/>
                <a:ea typeface="標楷體-繁"/>
                <a:cs typeface="標楷體-繁"/>
                <a:sym typeface="標楷體-繁"/>
              </a:defRPr>
            </a:pPr>
            <a:r>
              <a:t>用法用量：每日</a:t>
            </a:r>
            <a:r>
              <a:rPr>
                <a:latin typeface="+mn-lt"/>
                <a:ea typeface="+mn-ea"/>
                <a:cs typeface="+mn-cs"/>
                <a:sym typeface="Tahoma"/>
              </a:rPr>
              <a:t>1</a:t>
            </a:r>
            <a:r>
              <a:rPr>
                <a:latin typeface="+mn-lt"/>
                <a:ea typeface="+mn-ea"/>
                <a:cs typeface="+mn-cs"/>
                <a:sym typeface="Tahoma"/>
              </a:rPr>
              <a:t>~2</a:t>
            </a:r>
            <a:r>
              <a:t>次，每次</a:t>
            </a:r>
            <a:r>
              <a:rPr>
                <a:latin typeface="+mn-lt"/>
                <a:ea typeface="+mn-ea"/>
                <a:cs typeface="+mn-cs"/>
                <a:sym typeface="Tahoma"/>
              </a:rPr>
              <a:t>1</a:t>
            </a:r>
            <a:r>
              <a:t>粒</a:t>
            </a:r>
            <a:r>
              <a:t>，</a:t>
            </a:r>
            <a:r>
              <a:rPr>
                <a:solidFill>
                  <a:srgbClr val="0000CC"/>
                </a:solidFill>
              </a:rPr>
              <a:t>飯後食用。</a:t>
            </a:r>
            <a:endParaRPr>
              <a:solidFill>
                <a:srgbClr val="0000CC"/>
              </a:solidFill>
            </a:endParaRPr>
          </a:p>
          <a:p>
            <a:pPr>
              <a:lnSpc>
                <a:spcPct val="80000"/>
              </a:lnSpc>
              <a:spcBef>
                <a:spcPts val="500"/>
              </a:spcBef>
              <a:buSzTx/>
              <a:buFont typeface="Wingdings"/>
              <a:buNone/>
              <a:defRPr sz="2400">
                <a:solidFill>
                  <a:srgbClr val="0000CC"/>
                </a:solidFill>
                <a:latin typeface="標楷體-繁"/>
                <a:ea typeface="標楷體-繁"/>
                <a:cs typeface="標楷體-繁"/>
                <a:sym typeface="標楷體-繁"/>
              </a:defRPr>
            </a:pPr>
            <a:r>
              <a:t>          請依建議用量食用，過量無益。</a:t>
            </a:r>
          </a:p>
          <a:p>
            <a:pPr>
              <a:lnSpc>
                <a:spcPct val="80000"/>
              </a:lnSpc>
              <a:spcBef>
                <a:spcPts val="500"/>
              </a:spcBef>
              <a:buSzTx/>
              <a:buFont typeface="Wingdings"/>
              <a:buNone/>
              <a:defRPr sz="2400">
                <a:solidFill>
                  <a:srgbClr val="FF0000"/>
                </a:solidFill>
                <a:latin typeface="標楷體-繁"/>
                <a:ea typeface="標楷體-繁"/>
                <a:cs typeface="標楷體-繁"/>
                <a:sym typeface="標楷體-繁"/>
              </a:defRPr>
            </a:pPr>
            <a:r>
              <a:t>注意事項</a:t>
            </a:r>
            <a:r>
              <a:rPr>
                <a:solidFill>
                  <a:srgbClr val="000000"/>
                </a:solidFill>
              </a:rPr>
              <a:t>：孕婦與</a:t>
            </a:r>
            <a:r>
              <a:rPr>
                <a:solidFill>
                  <a:srgbClr val="000000"/>
                </a:solidFill>
              </a:rPr>
              <a:t>12</a:t>
            </a:r>
            <a:r>
              <a:rPr>
                <a:solidFill>
                  <a:srgbClr val="000000"/>
                </a:solidFill>
              </a:rPr>
              <a:t>歲以下之兒童不宜食用</a:t>
            </a:r>
          </a:p>
          <a:p>
            <a:pPr>
              <a:lnSpc>
                <a:spcPct val="80000"/>
              </a:lnSpc>
              <a:spcBef>
                <a:spcPts val="500"/>
              </a:spcBef>
              <a:buSzTx/>
              <a:buFont typeface="Wingdings"/>
              <a:buNone/>
              <a:defRPr sz="2400">
                <a:latin typeface="標楷體-繁"/>
                <a:ea typeface="標楷體-繁"/>
                <a:cs typeface="標楷體-繁"/>
                <a:sym typeface="標楷體-繁"/>
              </a:defRPr>
            </a:pPr>
            <a:r>
              <a:t>原 產 地：美國</a:t>
            </a:r>
            <a:endParaRPr>
              <a:solidFill>
                <a:srgbClr val="0000CC"/>
              </a:solidFill>
            </a:endParaRPr>
          </a:p>
          <a:p>
            <a:pPr>
              <a:lnSpc>
                <a:spcPct val="80000"/>
              </a:lnSpc>
              <a:spcBef>
                <a:spcPts val="500"/>
              </a:spcBef>
              <a:buSzTx/>
              <a:buFont typeface="Wingdings"/>
              <a:buNone/>
              <a:defRPr sz="2400">
                <a:latin typeface="標楷體-繁"/>
                <a:ea typeface="標楷體-繁"/>
                <a:cs typeface="標楷體-繁"/>
                <a:sym typeface="標楷體-繁"/>
              </a:defRPr>
            </a:pPr>
            <a:r>
              <a:t>製 造 廠：</a:t>
            </a:r>
            <a:r>
              <a:rPr>
                <a:latin typeface="+mn-lt"/>
                <a:ea typeface="+mn-ea"/>
                <a:cs typeface="+mn-cs"/>
                <a:sym typeface="Tahoma"/>
              </a:rPr>
              <a:t> EAGLE CHEMICAL INC.</a:t>
            </a:r>
          </a:p>
          <a:p>
            <a:pPr>
              <a:lnSpc>
                <a:spcPct val="80000"/>
              </a:lnSpc>
              <a:spcBef>
                <a:spcPts val="500"/>
              </a:spcBef>
              <a:buSzTx/>
              <a:buFont typeface="Wingdings"/>
              <a:buNone/>
              <a:defRPr sz="2400"/>
            </a:pPr>
            <a:r>
              <a:t>                 111 Commerce Road,</a:t>
            </a:r>
          </a:p>
          <a:p>
            <a:pPr>
              <a:lnSpc>
                <a:spcPct val="80000"/>
              </a:lnSpc>
              <a:spcBef>
                <a:spcPts val="500"/>
              </a:spcBef>
              <a:buSzTx/>
              <a:buFont typeface="Wingdings"/>
              <a:buNone/>
              <a:defRPr sz="2400"/>
            </a:pPr>
            <a:r>
              <a:t>                 Carlstadt NJ 07072 U.S.A</a:t>
            </a:r>
          </a:p>
          <a:p>
            <a:pPr>
              <a:lnSpc>
                <a:spcPct val="80000"/>
              </a:lnSpc>
              <a:spcBef>
                <a:spcPts val="500"/>
              </a:spcBef>
              <a:buSzTx/>
              <a:buFont typeface="Wingdings"/>
              <a:buNone/>
              <a:defRPr sz="2400">
                <a:latin typeface="標楷體-繁"/>
                <a:ea typeface="標楷體-繁"/>
                <a:cs typeface="標楷體-繁"/>
                <a:sym typeface="標楷體-繁"/>
              </a:defRPr>
            </a:pPr>
            <a:r>
              <a:t>保存期限：</a:t>
            </a:r>
            <a:r>
              <a:t>4</a:t>
            </a:r>
            <a:r>
              <a:t>年</a:t>
            </a:r>
          </a:p>
          <a:p>
            <a:pPr>
              <a:lnSpc>
                <a:spcPct val="80000"/>
              </a:lnSpc>
              <a:spcBef>
                <a:spcPts val="500"/>
              </a:spcBef>
              <a:buSzTx/>
              <a:buFont typeface="Wingdings"/>
              <a:buNone/>
              <a:defRPr sz="2400">
                <a:latin typeface="標楷體-繁"/>
                <a:ea typeface="標楷體-繁"/>
                <a:cs typeface="標楷體-繁"/>
                <a:sym typeface="標楷體-繁"/>
              </a:defRPr>
            </a:pPr>
            <a:r>
              <a:t>有效日期：年</a:t>
            </a:r>
            <a:r>
              <a:t>/</a:t>
            </a:r>
            <a:r>
              <a:t>月</a:t>
            </a:r>
            <a:r>
              <a:t>/</a:t>
            </a:r>
            <a:r>
              <a:t>日 標示於盒上</a:t>
            </a:r>
          </a:p>
          <a:p>
            <a:pPr>
              <a:lnSpc>
                <a:spcPct val="80000"/>
              </a:lnSpc>
              <a:spcBef>
                <a:spcPts val="500"/>
              </a:spcBef>
              <a:buSzTx/>
              <a:buFont typeface="Wingdings"/>
              <a:buNone/>
              <a:defRPr sz="2400">
                <a:latin typeface="標楷體-繁"/>
                <a:ea typeface="標楷體-繁"/>
                <a:cs typeface="標楷體-繁"/>
                <a:sym typeface="標楷體-繁"/>
              </a:defRPr>
            </a:pPr>
            <a:r>
              <a:t>進 口 商：仲發實業有限公司</a:t>
            </a:r>
          </a:p>
          <a:p>
            <a:pPr>
              <a:lnSpc>
                <a:spcPct val="80000"/>
              </a:lnSpc>
              <a:spcBef>
                <a:spcPts val="500"/>
              </a:spcBef>
              <a:buSzTx/>
              <a:buFont typeface="Wingdings"/>
              <a:buNone/>
              <a:defRPr sz="2400">
                <a:latin typeface="標楷體-繁"/>
                <a:ea typeface="標楷體-繁"/>
                <a:cs typeface="標楷體-繁"/>
                <a:sym typeface="標楷體-繁"/>
              </a:defRPr>
            </a:pPr>
            <a:r>
              <a:t>總 經 銷：良鴻有限公司</a:t>
            </a:r>
          </a:p>
          <a:p>
            <a:pPr>
              <a:lnSpc>
                <a:spcPct val="80000"/>
              </a:lnSpc>
              <a:spcBef>
                <a:spcPts val="500"/>
              </a:spcBef>
              <a:buSzTx/>
              <a:buFont typeface="Wingdings"/>
              <a:buNone/>
              <a:defRPr sz="2400">
                <a:latin typeface="標楷體-繁"/>
                <a:ea typeface="標楷體-繁"/>
                <a:cs typeface="標楷體-繁"/>
                <a:sym typeface="標楷體-繁"/>
              </a:defRPr>
            </a:pPr>
            <a:r>
              <a:t>          新北市中和區中正路</a:t>
            </a:r>
            <a:r>
              <a:t>778</a:t>
            </a:r>
            <a:r>
              <a:t>號</a:t>
            </a:r>
            <a:r>
              <a:t>6</a:t>
            </a:r>
            <a:r>
              <a:t>樓</a:t>
            </a:r>
          </a:p>
          <a:p>
            <a:pPr>
              <a:lnSpc>
                <a:spcPct val="80000"/>
              </a:lnSpc>
              <a:spcBef>
                <a:spcPts val="500"/>
              </a:spcBef>
              <a:buSzTx/>
              <a:buFont typeface="Wingdings"/>
              <a:buNone/>
              <a:defRPr sz="2400">
                <a:latin typeface="標楷體-繁"/>
                <a:ea typeface="標楷體-繁"/>
                <a:cs typeface="標楷體-繁"/>
                <a:sym typeface="標楷體-繁"/>
              </a:defRPr>
            </a:pPr>
            <a:r>
              <a:t>          </a:t>
            </a:r>
            <a:r>
              <a:rPr>
                <a:latin typeface="+mn-lt"/>
                <a:ea typeface="+mn-ea"/>
                <a:cs typeface="+mn-cs"/>
                <a:sym typeface="Tahoma"/>
              </a:rPr>
              <a:t>(</a:t>
            </a:r>
            <a:r>
              <a:rPr>
                <a:latin typeface="+mn-lt"/>
                <a:ea typeface="+mn-ea"/>
                <a:cs typeface="+mn-cs"/>
                <a:sym typeface="Tahoma"/>
              </a:rPr>
              <a:t>02-8221-7816</a:t>
            </a:r>
            <a:r>
              <a:rPr>
                <a:latin typeface="+mn-lt"/>
                <a:ea typeface="+mn-ea"/>
                <a:cs typeface="+mn-cs"/>
                <a:sym typeface="Tahoma"/>
              </a:rPr>
              <a:t>) </a:t>
            </a:r>
            <a:r>
              <a:rPr>
                <a:solidFill>
                  <a:srgbClr val="0000CC"/>
                </a:solidFill>
                <a:latin typeface="+mn-lt"/>
                <a:ea typeface="+mn-ea"/>
                <a:cs typeface="+mn-cs"/>
                <a:sym typeface="Tahoma"/>
              </a:rPr>
              <a:t> </a:t>
            </a:r>
          </a:p>
        </p:txBody>
      </p:sp>
      <p:sp>
        <p:nvSpPr>
          <p:cNvPr id="58" name="完美神護 PERFECT NEURO"/>
          <p:cNvSpPr txBox="1"/>
          <p:nvPr>
            <p:ph type="title" idx="4294967295"/>
          </p:nvPr>
        </p:nvSpPr>
        <p:spPr>
          <a:xfrm>
            <a:off x="533400" y="812800"/>
            <a:ext cx="7772400" cy="1524000"/>
          </a:xfrm>
          <a:prstGeom prst="rect">
            <a:avLst/>
          </a:prstGeom>
        </p:spPr>
        <p:txBody>
          <a:bodyPr>
            <a:normAutofit fontScale="100000" lnSpcReduction="0"/>
          </a:bodyPr>
          <a:lstStyle/>
          <a:p>
            <a:pPr>
              <a:defRPr>
                <a:solidFill>
                  <a:srgbClr val="0000CC"/>
                </a:solidFill>
                <a:latin typeface="標楷體-繁"/>
                <a:ea typeface="標楷體-繁"/>
                <a:cs typeface="標楷體-繁"/>
                <a:sym typeface="標楷體-繁"/>
              </a:defRPr>
            </a:pPr>
            <a:r>
              <a:t>完美神護</a:t>
            </a:r>
            <a:br/>
            <a:r>
              <a:t>PERFECT</a:t>
            </a:r>
            <a:r>
              <a:t> </a:t>
            </a:r>
            <a:r>
              <a:t>NEURO</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Slide Number"/>
          <p:cNvSpPr txBox="1"/>
          <p:nvPr>
            <p:ph type="sldNum" sz="quarter" idx="2"/>
          </p:nvPr>
        </p:nvSpPr>
        <p:spPr>
          <a:xfrm>
            <a:off x="8104599" y="8735060"/>
            <a:ext cx="201201"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1" name="完美神護 PERFECT NEURO"/>
          <p:cNvSpPr txBox="1"/>
          <p:nvPr>
            <p:ph type="title" idx="4294967295"/>
          </p:nvPr>
        </p:nvSpPr>
        <p:spPr>
          <a:xfrm>
            <a:off x="533400" y="812800"/>
            <a:ext cx="7772400" cy="1524000"/>
          </a:xfrm>
          <a:prstGeom prst="rect">
            <a:avLst/>
          </a:prstGeom>
        </p:spPr>
        <p:txBody>
          <a:bodyPr>
            <a:normAutofit fontScale="100000" lnSpcReduction="0"/>
          </a:bodyPr>
          <a:lstStyle/>
          <a:p>
            <a:pPr>
              <a:defRPr sz="4000">
                <a:solidFill>
                  <a:srgbClr val="0000CC"/>
                </a:solidFill>
                <a:latin typeface="標楷體-繁"/>
                <a:ea typeface="標楷體-繁"/>
                <a:cs typeface="標楷體-繁"/>
                <a:sym typeface="標楷體-繁"/>
              </a:defRPr>
            </a:pPr>
            <a:r>
              <a:t>完美神護</a:t>
            </a:r>
            <a:br/>
            <a:r>
              <a:t>PERFECT</a:t>
            </a:r>
            <a:r>
              <a:t> </a:t>
            </a:r>
            <a:r>
              <a:t>NEURO</a:t>
            </a:r>
          </a:p>
        </p:txBody>
      </p:sp>
      <p:sp>
        <p:nvSpPr>
          <p:cNvPr id="62" name="營養標示…"/>
          <p:cNvSpPr txBox="1"/>
          <p:nvPr>
            <p:ph type="body" idx="4294967295"/>
          </p:nvPr>
        </p:nvSpPr>
        <p:spPr>
          <a:xfrm>
            <a:off x="179387" y="2844799"/>
            <a:ext cx="8640763" cy="5688014"/>
          </a:xfrm>
          <a:prstGeom prst="rect">
            <a:avLst/>
          </a:prstGeom>
        </p:spPr>
        <p:txBody>
          <a:bodyPr>
            <a:normAutofit fontScale="100000" lnSpcReduction="0"/>
          </a:bodyPr>
          <a:lstStyle/>
          <a:p>
            <a:pPr>
              <a:lnSpc>
                <a:spcPct val="80000"/>
              </a:lnSpc>
              <a:buSzTx/>
              <a:buFont typeface="Wingdings"/>
              <a:buNone/>
              <a:defRPr sz="2400">
                <a:solidFill>
                  <a:srgbClr val="0000CC"/>
                </a:solidFill>
                <a:latin typeface="標楷體-繁"/>
                <a:ea typeface="標楷體-繁"/>
                <a:cs typeface="標楷體-繁"/>
                <a:sym typeface="標楷體-繁"/>
              </a:defRPr>
            </a:pPr>
          </a:p>
          <a:p>
            <a:pPr>
              <a:lnSpc>
                <a:spcPct val="80000"/>
              </a:lnSpc>
              <a:buSzTx/>
              <a:buFont typeface="Wingdings"/>
              <a:buNone/>
              <a:defRPr sz="2400">
                <a:solidFill>
                  <a:srgbClr val="0000CC"/>
                </a:solidFill>
                <a:latin typeface="標楷體-繁"/>
                <a:ea typeface="標楷體-繁"/>
                <a:cs typeface="標楷體-繁"/>
                <a:sym typeface="標楷體-繁"/>
              </a:defRPr>
            </a:pPr>
          </a:p>
          <a:p>
            <a:pPr algn="ctr">
              <a:spcBef>
                <a:spcPts val="600"/>
              </a:spcBef>
              <a:buSzTx/>
              <a:buFont typeface="Wingdings"/>
              <a:buNone/>
              <a:defRPr sz="2800">
                <a:latin typeface="標楷體-繁"/>
                <a:ea typeface="標楷體-繁"/>
                <a:cs typeface="標楷體-繁"/>
                <a:sym typeface="標楷體-繁"/>
              </a:defRPr>
            </a:pPr>
            <a:r>
              <a:t>營養標示</a:t>
            </a:r>
          </a:p>
          <a:p>
            <a:pPr>
              <a:spcBef>
                <a:spcPts val="500"/>
              </a:spcBef>
              <a:buSzTx/>
              <a:buFont typeface="Wingdings"/>
              <a:buNone/>
              <a:defRPr sz="2400">
                <a:latin typeface="標楷體-繁"/>
                <a:ea typeface="標楷體-繁"/>
                <a:cs typeface="標楷體-繁"/>
                <a:sym typeface="標楷體-繁"/>
              </a:defRPr>
            </a:pPr>
            <a:r>
              <a:t>           每一份量    </a:t>
            </a:r>
            <a:r>
              <a:rPr>
                <a:latin typeface="+mn-lt"/>
                <a:ea typeface="+mn-ea"/>
                <a:cs typeface="+mn-cs"/>
                <a:sym typeface="Tahoma"/>
              </a:rPr>
              <a:t>0</a:t>
            </a:r>
            <a:r>
              <a:rPr b="1">
                <a:latin typeface="+mn-lt"/>
                <a:ea typeface="+mn-ea"/>
                <a:cs typeface="+mn-cs"/>
                <a:sym typeface="Tahoma"/>
              </a:rPr>
              <a:t>.</a:t>
            </a:r>
            <a:r>
              <a:rPr>
                <a:latin typeface="+mn-lt"/>
                <a:ea typeface="+mn-ea"/>
                <a:cs typeface="+mn-cs"/>
                <a:sym typeface="Tahoma"/>
              </a:rPr>
              <a:t>50</a:t>
            </a:r>
            <a:r>
              <a:t>公克   本包裝含</a:t>
            </a:r>
            <a:r>
              <a:rPr>
                <a:latin typeface="+mn-lt"/>
                <a:ea typeface="+mn-ea"/>
                <a:cs typeface="+mn-cs"/>
                <a:sym typeface="Tahoma"/>
              </a:rPr>
              <a:t>120</a:t>
            </a:r>
            <a:r>
              <a:t>份</a:t>
            </a:r>
            <a:r>
              <a:rPr>
                <a:solidFill>
                  <a:srgbClr val="0000CC"/>
                </a:solidFill>
              </a:rPr>
              <a:t> </a:t>
            </a:r>
            <a:endParaRPr>
              <a:solidFill>
                <a:srgbClr val="0000CC"/>
              </a:solidFill>
            </a:endParaRPr>
          </a:p>
          <a:p>
            <a:pPr>
              <a:spcBef>
                <a:spcPts val="500"/>
              </a:spcBef>
              <a:buSzTx/>
              <a:buFont typeface="Wingdings"/>
              <a:buNone/>
              <a:defRPr sz="2400">
                <a:solidFill>
                  <a:srgbClr val="0000CC"/>
                </a:solidFill>
                <a:latin typeface="標楷體-繁"/>
                <a:ea typeface="標楷體-繁"/>
                <a:cs typeface="標楷體-繁"/>
                <a:sym typeface="標楷體-繁"/>
              </a:defRPr>
            </a:pPr>
            <a:r>
              <a:t>               熱量   </a:t>
            </a:r>
            <a:r>
              <a:t> </a:t>
            </a:r>
            <a:r>
              <a:rPr>
                <a:latin typeface="+mn-lt"/>
                <a:ea typeface="+mn-ea"/>
                <a:cs typeface="+mn-cs"/>
                <a:sym typeface="Tahoma"/>
              </a:rPr>
              <a:t>2.20</a:t>
            </a:r>
            <a:r>
              <a:t>大卡   </a:t>
            </a:r>
            <a:r>
              <a:rPr>
                <a:latin typeface="+mn-lt"/>
                <a:ea typeface="+mn-ea"/>
                <a:cs typeface="+mn-cs"/>
                <a:sym typeface="Tahoma"/>
              </a:rPr>
              <a:t>Calories</a:t>
            </a:r>
            <a:r>
              <a:t> </a:t>
            </a:r>
          </a:p>
          <a:p>
            <a:pPr>
              <a:spcBef>
                <a:spcPts val="500"/>
              </a:spcBef>
              <a:buSzTx/>
              <a:buFont typeface="Wingdings"/>
              <a:buNone/>
              <a:defRPr sz="2400">
                <a:solidFill>
                  <a:srgbClr val="0000CC"/>
                </a:solidFill>
                <a:latin typeface="標楷體-繁"/>
                <a:ea typeface="標楷體-繁"/>
                <a:cs typeface="標楷體-繁"/>
                <a:sym typeface="標楷體-繁"/>
              </a:defRPr>
            </a:pPr>
            <a:r>
              <a:t>             蛋白質</a:t>
            </a:r>
            <a:r>
              <a:t>    </a:t>
            </a:r>
            <a:r>
              <a:rPr>
                <a:latin typeface="+mn-lt"/>
                <a:ea typeface="+mn-ea"/>
                <a:cs typeface="+mn-cs"/>
                <a:sym typeface="Tahoma"/>
              </a:rPr>
              <a:t>0.18</a:t>
            </a:r>
            <a:r>
              <a:t>公克   </a:t>
            </a:r>
            <a:r>
              <a:rPr>
                <a:latin typeface="+mn-lt"/>
                <a:ea typeface="+mn-ea"/>
                <a:cs typeface="+mn-cs"/>
                <a:sym typeface="Tahoma"/>
              </a:rPr>
              <a:t>Protein</a:t>
            </a:r>
          </a:p>
          <a:p>
            <a:pPr>
              <a:spcBef>
                <a:spcPts val="500"/>
              </a:spcBef>
              <a:buSzTx/>
              <a:buFont typeface="Wingdings"/>
              <a:buNone/>
              <a:defRPr sz="2400">
                <a:solidFill>
                  <a:srgbClr val="0000CC"/>
                </a:solidFill>
                <a:latin typeface="標楷體-繁"/>
                <a:ea typeface="標楷體-繁"/>
                <a:cs typeface="標楷體-繁"/>
                <a:sym typeface="標楷體-繁"/>
              </a:defRPr>
            </a:pPr>
            <a:r>
              <a:t>               脂肪</a:t>
            </a:r>
            <a:r>
              <a:t>    </a:t>
            </a:r>
            <a:r>
              <a:rPr>
                <a:latin typeface="+mn-lt"/>
                <a:ea typeface="+mn-ea"/>
                <a:cs typeface="+mn-cs"/>
                <a:sym typeface="Tahoma"/>
              </a:rPr>
              <a:t>0.09</a:t>
            </a:r>
            <a:r>
              <a:t>公克   </a:t>
            </a:r>
            <a:r>
              <a:rPr>
                <a:latin typeface="+mn-lt"/>
                <a:ea typeface="+mn-ea"/>
                <a:cs typeface="+mn-cs"/>
                <a:sym typeface="Tahoma"/>
              </a:rPr>
              <a:t>Fat</a:t>
            </a:r>
          </a:p>
          <a:p>
            <a:pPr>
              <a:spcBef>
                <a:spcPts val="500"/>
              </a:spcBef>
              <a:buSzTx/>
              <a:buFont typeface="Wingdings"/>
              <a:buNone/>
              <a:defRPr sz="2400">
                <a:solidFill>
                  <a:srgbClr val="0000CC"/>
                </a:solidFill>
                <a:latin typeface="標楷體-繁"/>
                <a:ea typeface="標楷體-繁"/>
                <a:cs typeface="標楷體-繁"/>
                <a:sym typeface="標楷體-繁"/>
              </a:defRPr>
            </a:pPr>
            <a:r>
              <a:t>          飽和脂肪     </a:t>
            </a:r>
            <a:r>
              <a:rPr>
                <a:latin typeface="+mn-lt"/>
                <a:ea typeface="+mn-ea"/>
                <a:cs typeface="+mn-cs"/>
                <a:sym typeface="Tahoma"/>
              </a:rPr>
              <a:t>0.08</a:t>
            </a:r>
            <a:r>
              <a:t>公克    </a:t>
            </a:r>
            <a:r>
              <a:rPr>
                <a:latin typeface="+mn-lt"/>
                <a:ea typeface="+mn-ea"/>
                <a:cs typeface="+mn-cs"/>
                <a:sym typeface="Tahoma"/>
              </a:rPr>
              <a:t>Saturated fats</a:t>
            </a:r>
            <a:r>
              <a:t> </a:t>
            </a:r>
          </a:p>
          <a:p>
            <a:pPr>
              <a:spcBef>
                <a:spcPts val="500"/>
              </a:spcBef>
              <a:buSzTx/>
              <a:buFont typeface="Wingdings"/>
              <a:buNone/>
              <a:defRPr sz="2400">
                <a:solidFill>
                  <a:srgbClr val="0000CC"/>
                </a:solidFill>
                <a:latin typeface="標楷體-繁"/>
                <a:ea typeface="標楷體-繁"/>
                <a:cs typeface="標楷體-繁"/>
                <a:sym typeface="標楷體-繁"/>
              </a:defRPr>
            </a:pPr>
            <a:r>
              <a:t>          反式脂肪     </a:t>
            </a:r>
            <a:r>
              <a:rPr>
                <a:latin typeface="+mn-lt"/>
                <a:ea typeface="+mn-ea"/>
                <a:cs typeface="+mn-cs"/>
                <a:sym typeface="Tahoma"/>
              </a:rPr>
              <a:t>0.00</a:t>
            </a:r>
            <a:r>
              <a:t>公克    </a:t>
            </a:r>
            <a:r>
              <a:rPr>
                <a:latin typeface="+mn-lt"/>
                <a:ea typeface="+mn-ea"/>
                <a:cs typeface="+mn-cs"/>
                <a:sym typeface="Tahoma"/>
              </a:rPr>
              <a:t>Trans fats</a:t>
            </a:r>
          </a:p>
          <a:p>
            <a:pPr>
              <a:spcBef>
                <a:spcPts val="500"/>
              </a:spcBef>
              <a:buSzTx/>
              <a:buFont typeface="Wingdings"/>
              <a:buNone/>
              <a:defRPr sz="2400">
                <a:solidFill>
                  <a:srgbClr val="0000CC"/>
                </a:solidFill>
                <a:latin typeface="標楷體-繁"/>
                <a:ea typeface="標楷體-繁"/>
                <a:cs typeface="標楷體-繁"/>
                <a:sym typeface="標楷體-繁"/>
              </a:defRPr>
            </a:pPr>
            <a:r>
              <a:t>         碳水化合物    </a:t>
            </a:r>
            <a:r>
              <a:rPr>
                <a:latin typeface="+mn-lt"/>
                <a:ea typeface="+mn-ea"/>
                <a:cs typeface="+mn-cs"/>
                <a:sym typeface="Tahoma"/>
              </a:rPr>
              <a:t>0.16</a:t>
            </a:r>
            <a:r>
              <a:t>公克   </a:t>
            </a:r>
            <a:r>
              <a:rPr>
                <a:latin typeface="+mn-lt"/>
                <a:ea typeface="+mn-ea"/>
                <a:cs typeface="+mn-cs"/>
                <a:sym typeface="Tahoma"/>
              </a:rPr>
              <a:t>Carbohydrates</a:t>
            </a:r>
          </a:p>
          <a:p>
            <a:pPr>
              <a:spcBef>
                <a:spcPts val="500"/>
              </a:spcBef>
              <a:buSzTx/>
              <a:buFont typeface="Wingdings"/>
              <a:buNone/>
              <a:defRPr sz="2400">
                <a:solidFill>
                  <a:srgbClr val="0000CC"/>
                </a:solidFill>
              </a:defRPr>
            </a:pPr>
            <a:r>
              <a:t>                          </a:t>
            </a:r>
            <a:r>
              <a:rPr>
                <a:latin typeface="標楷體-繁"/>
                <a:ea typeface="標楷體-繁"/>
                <a:cs typeface="標楷體-繁"/>
                <a:sym typeface="標楷體-繁"/>
              </a:rPr>
              <a:t>糖        </a:t>
            </a:r>
            <a:r>
              <a:t>0.00</a:t>
            </a:r>
            <a:r>
              <a:rPr>
                <a:latin typeface="標楷體-繁"/>
                <a:ea typeface="標楷體-繁"/>
                <a:cs typeface="標楷體-繁"/>
                <a:sym typeface="標楷體-繁"/>
              </a:rPr>
              <a:t>公克</a:t>
            </a:r>
            <a:r>
              <a:rPr b="1"/>
              <a:t>        </a:t>
            </a:r>
            <a:r>
              <a:t>Sugar</a:t>
            </a:r>
            <a:endParaRPr b="1"/>
          </a:p>
          <a:p>
            <a:pPr>
              <a:spcBef>
                <a:spcPts val="500"/>
              </a:spcBef>
              <a:buSzTx/>
              <a:buFont typeface="Wingdings"/>
              <a:buNone/>
              <a:defRPr sz="2400">
                <a:solidFill>
                  <a:srgbClr val="0000CC"/>
                </a:solidFill>
                <a:latin typeface="標楷體-繁"/>
                <a:ea typeface="標楷體-繁"/>
                <a:cs typeface="標楷體-繁"/>
                <a:sym typeface="標楷體-繁"/>
              </a:defRPr>
            </a:pPr>
            <a:r>
              <a:t>                 鈉</a:t>
            </a:r>
            <a:r>
              <a:t>    </a:t>
            </a:r>
            <a:r>
              <a:rPr>
                <a:latin typeface="+mn-lt"/>
                <a:ea typeface="+mn-ea"/>
                <a:cs typeface="+mn-cs"/>
                <a:sym typeface="Tahoma"/>
              </a:rPr>
              <a:t>1.00</a:t>
            </a:r>
            <a:r>
              <a:t>毫克 </a:t>
            </a:r>
            <a:r>
              <a:t>  </a:t>
            </a:r>
            <a:r>
              <a:rPr>
                <a:latin typeface="+mn-lt"/>
                <a:ea typeface="+mn-ea"/>
                <a:cs typeface="+mn-cs"/>
                <a:sym typeface="Tahoma"/>
              </a:rPr>
              <a:t>Sodium</a:t>
            </a:r>
          </a:p>
        </p:txBody>
      </p:sp>
      <p:sp>
        <p:nvSpPr>
          <p:cNvPr id="63" name="Line"/>
          <p:cNvSpPr/>
          <p:nvPr/>
        </p:nvSpPr>
        <p:spPr>
          <a:xfrm flipH="1">
            <a:off x="250824" y="3492500"/>
            <a:ext cx="2" cy="1684338"/>
          </a:xfrm>
          <a:prstGeom prst="line">
            <a:avLst/>
          </a:prstGeom>
          <a:ln>
            <a:solidFill>
              <a:srgbClr val="000000"/>
            </a:solidFill>
          </a:ln>
        </p:spPr>
        <p:txBody>
          <a:bodyPr lIns="45719" rIns="45719"/>
          <a:lstStyle/>
          <a:p>
            <a:pPr/>
          </a:p>
        </p:txBody>
      </p:sp>
      <p:sp>
        <p:nvSpPr>
          <p:cNvPr id="64" name="Line"/>
          <p:cNvSpPr/>
          <p:nvPr/>
        </p:nvSpPr>
        <p:spPr>
          <a:xfrm>
            <a:off x="250825" y="3492500"/>
            <a:ext cx="8497888" cy="0"/>
          </a:xfrm>
          <a:prstGeom prst="line">
            <a:avLst/>
          </a:prstGeom>
          <a:ln>
            <a:solidFill>
              <a:srgbClr val="000000"/>
            </a:solidFill>
          </a:ln>
        </p:spPr>
        <p:txBody>
          <a:bodyPr lIns="45719" rIns="45719"/>
          <a:lstStyle/>
          <a:p>
            <a:pPr/>
          </a:p>
        </p:txBody>
      </p:sp>
      <p:sp>
        <p:nvSpPr>
          <p:cNvPr id="65" name="Line"/>
          <p:cNvSpPr/>
          <p:nvPr/>
        </p:nvSpPr>
        <p:spPr>
          <a:xfrm flipH="1">
            <a:off x="8748712" y="3492499"/>
            <a:ext cx="1" cy="4967289"/>
          </a:xfrm>
          <a:prstGeom prst="line">
            <a:avLst/>
          </a:prstGeom>
          <a:ln w="12700">
            <a:solidFill>
              <a:srgbClr val="000000"/>
            </a:solidFill>
          </a:ln>
        </p:spPr>
        <p:txBody>
          <a:bodyPr lIns="45719" rIns="45719"/>
          <a:lstStyle/>
          <a:p>
            <a:pPr/>
          </a:p>
        </p:txBody>
      </p:sp>
      <p:sp>
        <p:nvSpPr>
          <p:cNvPr id="66" name="Line"/>
          <p:cNvSpPr/>
          <p:nvPr/>
        </p:nvSpPr>
        <p:spPr>
          <a:xfrm flipH="1">
            <a:off x="250824" y="5076825"/>
            <a:ext cx="2" cy="3382963"/>
          </a:xfrm>
          <a:prstGeom prst="line">
            <a:avLst/>
          </a:prstGeom>
          <a:ln>
            <a:solidFill>
              <a:srgbClr val="000000"/>
            </a:solidFill>
          </a:ln>
        </p:spPr>
        <p:txBody>
          <a:bodyPr lIns="45719" rIns="45719"/>
          <a:lstStyle/>
          <a:p>
            <a:pPr/>
          </a:p>
        </p:txBody>
      </p:sp>
      <p:sp>
        <p:nvSpPr>
          <p:cNvPr id="67" name="Line"/>
          <p:cNvSpPr/>
          <p:nvPr/>
        </p:nvSpPr>
        <p:spPr>
          <a:xfrm>
            <a:off x="250825" y="8459787"/>
            <a:ext cx="8497888" cy="1"/>
          </a:xfrm>
          <a:prstGeom prst="line">
            <a:avLst/>
          </a:prstGeom>
          <a:ln>
            <a:solidFill>
              <a:srgbClr val="000000"/>
            </a:solidFill>
          </a:ln>
        </p:spPr>
        <p:txBody>
          <a:bodyPr lIns="45719" rIns="45719"/>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Slide Number"/>
          <p:cNvSpPr txBox="1"/>
          <p:nvPr>
            <p:ph type="sldNum" sz="quarter" idx="2"/>
          </p:nvPr>
        </p:nvSpPr>
        <p:spPr>
          <a:xfrm>
            <a:off x="8104599" y="8735060"/>
            <a:ext cx="201201"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 name="完美神護 PERFECT NEURO"/>
          <p:cNvSpPr txBox="1"/>
          <p:nvPr>
            <p:ph type="title" idx="4294967295"/>
          </p:nvPr>
        </p:nvSpPr>
        <p:spPr>
          <a:xfrm>
            <a:off x="533400" y="812800"/>
            <a:ext cx="7772400" cy="1524000"/>
          </a:xfrm>
          <a:prstGeom prst="rect">
            <a:avLst/>
          </a:prstGeom>
        </p:spPr>
        <p:txBody>
          <a:bodyPr>
            <a:normAutofit fontScale="100000" lnSpcReduction="0"/>
          </a:bodyPr>
          <a:lstStyle/>
          <a:p>
            <a:pPr>
              <a:defRPr sz="4000">
                <a:solidFill>
                  <a:srgbClr val="0000CC"/>
                </a:solidFill>
                <a:latin typeface="標楷體-繁"/>
                <a:ea typeface="標楷體-繁"/>
                <a:cs typeface="標楷體-繁"/>
                <a:sym typeface="標楷體-繁"/>
              </a:defRPr>
            </a:pPr>
            <a:r>
              <a:t>完美神護</a:t>
            </a:r>
            <a:br/>
            <a:r>
              <a:t>PERFECT</a:t>
            </a:r>
            <a:r>
              <a:t> </a:t>
            </a:r>
            <a:r>
              <a:t>NEURO</a:t>
            </a:r>
          </a:p>
        </p:txBody>
      </p:sp>
      <p:sp>
        <p:nvSpPr>
          <p:cNvPr id="71" name="Line"/>
          <p:cNvSpPr/>
          <p:nvPr/>
        </p:nvSpPr>
        <p:spPr>
          <a:xfrm>
            <a:off x="250825" y="2843212"/>
            <a:ext cx="8497888" cy="1"/>
          </a:xfrm>
          <a:prstGeom prst="line">
            <a:avLst/>
          </a:prstGeom>
          <a:ln>
            <a:solidFill>
              <a:srgbClr val="000000"/>
            </a:solidFill>
          </a:ln>
        </p:spPr>
        <p:txBody>
          <a:bodyPr lIns="45719" rIns="45719"/>
          <a:lstStyle/>
          <a:p>
            <a:pPr/>
          </a:p>
        </p:txBody>
      </p:sp>
      <p:sp>
        <p:nvSpPr>
          <p:cNvPr id="72" name="Line"/>
          <p:cNvSpPr/>
          <p:nvPr/>
        </p:nvSpPr>
        <p:spPr>
          <a:xfrm flipH="1">
            <a:off x="250824" y="2843212"/>
            <a:ext cx="2" cy="5905501"/>
          </a:xfrm>
          <a:prstGeom prst="line">
            <a:avLst/>
          </a:prstGeom>
          <a:ln>
            <a:solidFill>
              <a:srgbClr val="000000"/>
            </a:solidFill>
          </a:ln>
        </p:spPr>
        <p:txBody>
          <a:bodyPr lIns="45719" rIns="45719"/>
          <a:lstStyle/>
          <a:p>
            <a:pPr/>
          </a:p>
        </p:txBody>
      </p:sp>
      <p:sp>
        <p:nvSpPr>
          <p:cNvPr id="73" name="Line"/>
          <p:cNvSpPr/>
          <p:nvPr/>
        </p:nvSpPr>
        <p:spPr>
          <a:xfrm flipH="1">
            <a:off x="8748712" y="2843212"/>
            <a:ext cx="1" cy="5905501"/>
          </a:xfrm>
          <a:prstGeom prst="line">
            <a:avLst/>
          </a:prstGeom>
          <a:ln>
            <a:solidFill>
              <a:srgbClr val="000000"/>
            </a:solidFill>
          </a:ln>
        </p:spPr>
        <p:txBody>
          <a:bodyPr lIns="45719" rIns="45719"/>
          <a:lstStyle/>
          <a:p>
            <a:pPr/>
          </a:p>
        </p:txBody>
      </p:sp>
      <p:sp>
        <p:nvSpPr>
          <p:cNvPr id="74" name="Line"/>
          <p:cNvSpPr/>
          <p:nvPr/>
        </p:nvSpPr>
        <p:spPr>
          <a:xfrm>
            <a:off x="250825" y="8748712"/>
            <a:ext cx="8497888" cy="1"/>
          </a:xfrm>
          <a:prstGeom prst="line">
            <a:avLst/>
          </a:prstGeom>
          <a:ln>
            <a:solidFill>
              <a:srgbClr val="000000"/>
            </a:solidFill>
          </a:ln>
        </p:spPr>
        <p:txBody>
          <a:bodyPr lIns="45719" rIns="45719"/>
          <a:lstStyle/>
          <a:p>
            <a:pPr/>
          </a:p>
        </p:txBody>
      </p:sp>
      <p:sp>
        <p:nvSpPr>
          <p:cNvPr id="75" name="EACH TABLET CONTAINS…"/>
          <p:cNvSpPr txBox="1"/>
          <p:nvPr>
            <p:ph type="body" idx="4294967295"/>
          </p:nvPr>
        </p:nvSpPr>
        <p:spPr>
          <a:xfrm>
            <a:off x="533400" y="2843212"/>
            <a:ext cx="7772400" cy="5487988"/>
          </a:xfrm>
          <a:prstGeom prst="rect">
            <a:avLst/>
          </a:prstGeom>
        </p:spPr>
        <p:txBody>
          <a:bodyPr>
            <a:normAutofit fontScale="100000" lnSpcReduction="0"/>
          </a:bodyPr>
          <a:lstStyle/>
          <a:p>
            <a:pPr marL="0" indent="0" defTabSz="841247">
              <a:lnSpc>
                <a:spcPct val="115000"/>
              </a:lnSpc>
              <a:buSzTx/>
              <a:buFont typeface="Wingdings"/>
              <a:buNone/>
              <a:defRPr b="1" sz="2024">
                <a:latin typeface="Aptos"/>
                <a:ea typeface="Aptos"/>
                <a:cs typeface="Aptos"/>
                <a:sym typeface="Aptos"/>
              </a:defRPr>
            </a:pPr>
            <a:r>
              <a:t>                           </a:t>
            </a:r>
            <a:r>
              <a:t>EACH TABLET CONTAINS</a:t>
            </a:r>
          </a:p>
          <a:p>
            <a:pPr marL="0" indent="0" defTabSz="841247">
              <a:lnSpc>
                <a:spcPct val="115000"/>
              </a:lnSpc>
              <a:defRPr b="1" sz="2024">
                <a:latin typeface="Aptos"/>
                <a:ea typeface="Aptos"/>
                <a:cs typeface="Aptos"/>
                <a:sym typeface="Aptos"/>
              </a:defRPr>
            </a:pPr>
            <a:r>
              <a:t>     </a:t>
            </a:r>
            <a:r>
              <a:rPr>
                <a:latin typeface="Times New Roman"/>
                <a:ea typeface="Times New Roman"/>
                <a:cs typeface="Times New Roman"/>
                <a:sym typeface="Times New Roman"/>
              </a:rPr>
              <a:t>啤酒酵母</a:t>
            </a:r>
            <a:r>
              <a:t>   250.00mg   Brewer’s Yeast </a:t>
            </a:r>
          </a:p>
          <a:p>
            <a:pPr marL="0" indent="0" defTabSz="841247">
              <a:lnSpc>
                <a:spcPct val="115000"/>
              </a:lnSpc>
              <a:defRPr b="1" sz="2024">
                <a:latin typeface="Aptos"/>
                <a:ea typeface="Aptos"/>
                <a:cs typeface="Aptos"/>
                <a:sym typeface="Aptos"/>
              </a:defRPr>
            </a:pPr>
            <a:r>
              <a:t>     </a:t>
            </a:r>
            <a:r>
              <a:rPr>
                <a:latin typeface="Times New Roman"/>
                <a:ea typeface="Times New Roman"/>
                <a:cs typeface="Times New Roman"/>
                <a:sym typeface="Times New Roman"/>
              </a:rPr>
              <a:t>酵母菌</a:t>
            </a:r>
            <a:r>
              <a:t>     100.00mg   Candida Utilis</a:t>
            </a:r>
          </a:p>
          <a:p>
            <a:pPr marL="0" indent="0" defTabSz="841247">
              <a:lnSpc>
                <a:spcPct val="115000"/>
              </a:lnSpc>
              <a:defRPr b="1" sz="2024">
                <a:latin typeface="Aptos"/>
                <a:ea typeface="Aptos"/>
                <a:cs typeface="Aptos"/>
                <a:sym typeface="Aptos"/>
              </a:defRPr>
            </a:pPr>
            <a:r>
              <a:t>     </a:t>
            </a:r>
            <a:r>
              <a:rPr>
                <a:latin typeface="Times New Roman"/>
                <a:ea typeface="Times New Roman"/>
                <a:cs typeface="Times New Roman"/>
                <a:sym typeface="Times New Roman"/>
              </a:rPr>
              <a:t>維生素</a:t>
            </a:r>
            <a:r>
              <a:t>B1   50.00mg   Vitamin B1 (Thiamine Mononitrate)</a:t>
            </a:r>
          </a:p>
          <a:p>
            <a:pPr marL="0" indent="0" defTabSz="841247">
              <a:lnSpc>
                <a:spcPct val="115000"/>
              </a:lnSpc>
              <a:defRPr b="1" sz="2024">
                <a:latin typeface="Aptos"/>
                <a:ea typeface="Aptos"/>
                <a:cs typeface="Aptos"/>
                <a:sym typeface="Aptos"/>
              </a:defRPr>
            </a:pPr>
            <a:r>
              <a:t>     </a:t>
            </a:r>
            <a:r>
              <a:rPr>
                <a:latin typeface="Times New Roman"/>
                <a:ea typeface="Times New Roman"/>
                <a:cs typeface="Times New Roman"/>
                <a:sym typeface="Times New Roman"/>
              </a:rPr>
              <a:t>維生素</a:t>
            </a:r>
            <a:r>
              <a:t>B6   50.00mg   Vitamin B6 </a:t>
            </a:r>
          </a:p>
          <a:p>
            <a:pPr marL="0" indent="0" defTabSz="841247">
              <a:lnSpc>
                <a:spcPct val="115000"/>
              </a:lnSpc>
              <a:buSzTx/>
              <a:buFont typeface="Wingdings"/>
              <a:buNone/>
              <a:defRPr b="1" sz="2024">
                <a:latin typeface="Aptos"/>
                <a:ea typeface="Aptos"/>
                <a:cs typeface="Aptos"/>
                <a:sym typeface="Aptos"/>
              </a:defRPr>
            </a:pPr>
            <a:r>
              <a:t>                                                       </a:t>
            </a:r>
            <a:r>
              <a:t>(Pyridoxine Hydrochloride)</a:t>
            </a:r>
          </a:p>
          <a:p>
            <a:pPr marL="0" indent="0" defTabSz="841247">
              <a:lnSpc>
                <a:spcPct val="115000"/>
              </a:lnSpc>
              <a:defRPr b="1" sz="2024">
                <a:latin typeface="Aptos"/>
                <a:ea typeface="Aptos"/>
                <a:cs typeface="Aptos"/>
                <a:sym typeface="Aptos"/>
              </a:defRPr>
            </a:pPr>
            <a:r>
              <a:t>     </a:t>
            </a:r>
            <a:r>
              <a:rPr>
                <a:latin typeface="Times New Roman"/>
                <a:ea typeface="Times New Roman"/>
                <a:cs typeface="Times New Roman"/>
                <a:sym typeface="Times New Roman"/>
              </a:rPr>
              <a:t>薑黃萃取</a:t>
            </a:r>
            <a:r>
              <a:t>    50.00mg   TURMERIC EXTRACT</a:t>
            </a:r>
          </a:p>
          <a:p>
            <a:pPr marL="0" indent="0" defTabSz="841247">
              <a:lnSpc>
                <a:spcPct val="115000"/>
              </a:lnSpc>
              <a:defRPr b="1" sz="2024">
                <a:latin typeface="Aptos"/>
                <a:ea typeface="Aptos"/>
                <a:cs typeface="Aptos"/>
                <a:sym typeface="Aptos"/>
              </a:defRPr>
            </a:pPr>
            <a:r>
              <a:t>     </a:t>
            </a:r>
            <a:r>
              <a:rPr>
                <a:latin typeface="Times New Roman"/>
                <a:ea typeface="Times New Roman"/>
                <a:cs typeface="Times New Roman"/>
                <a:sym typeface="Times New Roman"/>
              </a:rPr>
              <a:t>本多酸鈣</a:t>
            </a:r>
            <a:r>
              <a:t>    20.00mg   Calcium Pantothenate</a:t>
            </a:r>
          </a:p>
          <a:p>
            <a:pPr marL="0" indent="0" defTabSz="841247">
              <a:lnSpc>
                <a:spcPct val="115000"/>
              </a:lnSpc>
              <a:defRPr b="1" sz="2024">
                <a:latin typeface="Aptos"/>
                <a:ea typeface="Aptos"/>
                <a:cs typeface="Aptos"/>
                <a:sym typeface="Aptos"/>
              </a:defRPr>
            </a:pPr>
            <a:r>
              <a:t>     </a:t>
            </a:r>
            <a:r>
              <a:rPr>
                <a:latin typeface="Times New Roman"/>
                <a:ea typeface="Times New Roman"/>
                <a:cs typeface="Times New Roman"/>
                <a:sym typeface="Times New Roman"/>
              </a:rPr>
              <a:t>米糠萃取</a:t>
            </a:r>
            <a:r>
              <a:t>    20.00mg   Rice Bran Extract</a:t>
            </a:r>
          </a:p>
          <a:p>
            <a:pPr marL="0" indent="0" defTabSz="841247">
              <a:lnSpc>
                <a:spcPct val="115000"/>
              </a:lnSpc>
              <a:defRPr b="1" sz="2024">
                <a:latin typeface="Aptos"/>
                <a:ea typeface="Aptos"/>
                <a:cs typeface="Aptos"/>
                <a:sym typeface="Aptos"/>
              </a:defRPr>
            </a:pPr>
            <a:r>
              <a:t>     </a:t>
            </a:r>
            <a:r>
              <a:rPr>
                <a:latin typeface="Times New Roman"/>
                <a:ea typeface="Times New Roman"/>
                <a:cs typeface="Times New Roman"/>
                <a:sym typeface="Times New Roman"/>
              </a:rPr>
              <a:t>維生素</a:t>
            </a:r>
            <a:r>
              <a:t>B2   15.00mg   Vitamin B2 (Riboflavin)</a:t>
            </a:r>
          </a:p>
          <a:p>
            <a:pPr marL="0" indent="0" defTabSz="841247">
              <a:lnSpc>
                <a:spcPct val="115000"/>
              </a:lnSpc>
              <a:defRPr b="1" sz="2024">
                <a:latin typeface="Aptos"/>
                <a:ea typeface="Aptos"/>
                <a:cs typeface="Aptos"/>
                <a:sym typeface="Aptos"/>
              </a:defRPr>
            </a:pPr>
            <a:r>
              <a:t>     </a:t>
            </a:r>
            <a:r>
              <a:rPr>
                <a:latin typeface="Times New Roman"/>
                <a:ea typeface="Times New Roman"/>
                <a:cs typeface="Times New Roman"/>
                <a:sym typeface="Times New Roman"/>
              </a:rPr>
              <a:t>維生素</a:t>
            </a:r>
            <a:r>
              <a:t>E     10.00iu  </a:t>
            </a:r>
            <a:r>
              <a:t>   </a:t>
            </a:r>
            <a:r>
              <a:t> Vitamin 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完美神護 PERFECT NEURO"/>
          <p:cNvSpPr txBox="1"/>
          <p:nvPr>
            <p:ph type="title" idx="4294967295"/>
          </p:nvPr>
        </p:nvSpPr>
        <p:spPr>
          <a:xfrm>
            <a:off x="533400" y="812800"/>
            <a:ext cx="7772400" cy="1524000"/>
          </a:xfrm>
          <a:prstGeom prst="rect">
            <a:avLst/>
          </a:prstGeom>
        </p:spPr>
        <p:txBody>
          <a:bodyPr>
            <a:normAutofit fontScale="100000" lnSpcReduction="0"/>
          </a:bodyPr>
          <a:lstStyle/>
          <a:p>
            <a:pPr>
              <a:defRPr sz="4000">
                <a:solidFill>
                  <a:srgbClr val="0000CC"/>
                </a:solidFill>
                <a:latin typeface="標楷體-繁"/>
                <a:ea typeface="標楷體-繁"/>
                <a:cs typeface="標楷體-繁"/>
                <a:sym typeface="標楷體-繁"/>
              </a:defRPr>
            </a:pPr>
            <a:r>
              <a:t>完美神護</a:t>
            </a:r>
            <a:br/>
            <a:r>
              <a:t>PERFECT</a:t>
            </a:r>
            <a:r>
              <a:t> </a:t>
            </a:r>
            <a:r>
              <a:t>NEURO</a:t>
            </a:r>
          </a:p>
        </p:txBody>
      </p:sp>
      <p:sp>
        <p:nvSpPr>
          <p:cNvPr id="78" name="微小結晶纖維素    6.00mg   Microcrystalline Cellulose…"/>
          <p:cNvSpPr txBox="1"/>
          <p:nvPr>
            <p:ph type="body" idx="4294967295"/>
          </p:nvPr>
        </p:nvSpPr>
        <p:spPr>
          <a:xfrm>
            <a:off x="287337" y="2436812"/>
            <a:ext cx="8569326" cy="6338888"/>
          </a:xfrm>
          <a:prstGeom prst="rect">
            <a:avLst/>
          </a:prstGeom>
        </p:spPr>
        <p:txBody>
          <a:bodyPr>
            <a:normAutofit fontScale="100000" lnSpcReduction="0"/>
          </a:bodyPr>
          <a:lstStyle/>
          <a:p>
            <a:pPr algn="ctr">
              <a:lnSpc>
                <a:spcPct val="90000"/>
              </a:lnSpc>
              <a:buSzTx/>
              <a:buFont typeface="Wingdings"/>
              <a:buNone/>
              <a:tabLst>
                <a:tab pos="3810000" algn="l"/>
              </a:tabLst>
              <a:defRPr b="1" sz="2200"/>
            </a:pPr>
          </a:p>
          <a:p>
            <a:pPr>
              <a:lnSpc>
                <a:spcPct val="115000"/>
              </a:lnSpc>
              <a:spcBef>
                <a:spcPts val="800"/>
              </a:spcBef>
              <a:tabLst>
                <a:tab pos="3810000" algn="l"/>
              </a:tabLst>
              <a:defRPr b="1" sz="2200">
                <a:latin typeface="Aptos"/>
                <a:ea typeface="Aptos"/>
                <a:cs typeface="Aptos"/>
                <a:sym typeface="Aptos"/>
              </a:defRPr>
            </a:pPr>
            <a:r>
              <a:t>     </a:t>
            </a:r>
            <a:r>
              <a:rPr>
                <a:latin typeface="Times New Roman"/>
                <a:ea typeface="Times New Roman"/>
                <a:cs typeface="Times New Roman"/>
                <a:sym typeface="Times New Roman"/>
              </a:rPr>
              <a:t>微小結晶纖維素</a:t>
            </a:r>
            <a:r>
              <a:t>    6.00mg   Microcrystalline Cellulose</a:t>
            </a:r>
          </a:p>
          <a:p>
            <a:pPr>
              <a:lnSpc>
                <a:spcPct val="115000"/>
              </a:lnSpc>
              <a:spcBef>
                <a:spcPts val="800"/>
              </a:spcBef>
              <a:tabLst>
                <a:tab pos="3810000" algn="l"/>
              </a:tabLst>
              <a:defRPr b="1" sz="2200">
                <a:latin typeface="Aptos"/>
                <a:ea typeface="Aptos"/>
                <a:cs typeface="Aptos"/>
                <a:sym typeface="Aptos"/>
              </a:defRPr>
            </a:pPr>
            <a:r>
              <a:t>     </a:t>
            </a:r>
            <a:r>
              <a:rPr>
                <a:latin typeface="Times New Roman"/>
                <a:ea typeface="Times New Roman"/>
                <a:cs typeface="Times New Roman"/>
                <a:sym typeface="Times New Roman"/>
              </a:rPr>
              <a:t>甘蔗蠟萃取</a:t>
            </a:r>
            <a:r>
              <a:t>     </a:t>
            </a:r>
            <a:r>
              <a:t> </a:t>
            </a:r>
            <a:r>
              <a:t>   4.75mg   Saccharum Officinarum Extract</a:t>
            </a:r>
          </a:p>
          <a:p>
            <a:pPr>
              <a:lnSpc>
                <a:spcPct val="115000"/>
              </a:lnSpc>
              <a:spcBef>
                <a:spcPts val="800"/>
              </a:spcBef>
              <a:tabLst>
                <a:tab pos="3810000" algn="l"/>
              </a:tabLst>
              <a:defRPr b="1" sz="2200">
                <a:latin typeface="Aptos"/>
                <a:ea typeface="Aptos"/>
                <a:cs typeface="Aptos"/>
                <a:sym typeface="Aptos"/>
              </a:defRPr>
            </a:pPr>
            <a:r>
              <a:t>     </a:t>
            </a:r>
            <a:r>
              <a:rPr>
                <a:latin typeface="Times New Roman"/>
                <a:ea typeface="Times New Roman"/>
                <a:cs typeface="Times New Roman"/>
                <a:sym typeface="Times New Roman"/>
              </a:rPr>
              <a:t>硬脂酸</a:t>
            </a:r>
            <a:r>
              <a:t>          </a:t>
            </a:r>
            <a:r>
              <a:t>       </a:t>
            </a:r>
            <a:r>
              <a:t>  4.00mg   Stearic Acid</a:t>
            </a:r>
          </a:p>
          <a:p>
            <a:pPr>
              <a:lnSpc>
                <a:spcPct val="115000"/>
              </a:lnSpc>
              <a:spcBef>
                <a:spcPts val="800"/>
              </a:spcBef>
              <a:tabLst>
                <a:tab pos="3810000" algn="l"/>
              </a:tabLst>
              <a:defRPr b="1" sz="2200">
                <a:latin typeface="Aptos"/>
                <a:ea typeface="Aptos"/>
                <a:cs typeface="Aptos"/>
                <a:sym typeface="Aptos"/>
              </a:defRPr>
            </a:pPr>
            <a:r>
              <a:t>     </a:t>
            </a:r>
            <a:r>
              <a:rPr>
                <a:latin typeface="Times New Roman"/>
                <a:ea typeface="Times New Roman"/>
                <a:cs typeface="Times New Roman"/>
                <a:sym typeface="Times New Roman"/>
              </a:rPr>
              <a:t>羥丙基甲基纖維素</a:t>
            </a:r>
            <a:r>
              <a:t>  2.00mg   Hydroxypropyl Methylcellulose</a:t>
            </a:r>
          </a:p>
          <a:p>
            <a:pPr>
              <a:lnSpc>
                <a:spcPct val="115000"/>
              </a:lnSpc>
              <a:spcBef>
                <a:spcPts val="800"/>
              </a:spcBef>
              <a:tabLst>
                <a:tab pos="3810000" algn="l"/>
              </a:tabLst>
              <a:defRPr b="1" sz="2200">
                <a:latin typeface="Aptos"/>
                <a:ea typeface="Aptos"/>
                <a:cs typeface="Aptos"/>
                <a:sym typeface="Aptos"/>
              </a:defRPr>
            </a:pPr>
            <a:r>
              <a:t>     </a:t>
            </a:r>
            <a:r>
              <a:rPr>
                <a:latin typeface="Times New Roman"/>
                <a:ea typeface="Times New Roman"/>
                <a:cs typeface="Times New Roman"/>
                <a:sym typeface="Times New Roman"/>
              </a:rPr>
              <a:t>二氧化矽</a:t>
            </a:r>
            <a:r>
              <a:t>       </a:t>
            </a:r>
            <a:r>
              <a:t>    </a:t>
            </a:r>
            <a:r>
              <a:t>   1.00mg   Silicon Dioxide</a:t>
            </a:r>
          </a:p>
          <a:p>
            <a:pPr>
              <a:lnSpc>
                <a:spcPct val="115000"/>
              </a:lnSpc>
              <a:spcBef>
                <a:spcPts val="800"/>
              </a:spcBef>
              <a:tabLst>
                <a:tab pos="3810000" algn="l"/>
              </a:tabLst>
              <a:defRPr b="1" sz="2200">
                <a:latin typeface="Aptos"/>
                <a:ea typeface="Aptos"/>
                <a:cs typeface="Aptos"/>
                <a:sym typeface="Aptos"/>
              </a:defRPr>
            </a:pPr>
            <a:r>
              <a:t>     </a:t>
            </a:r>
            <a:r>
              <a:rPr>
                <a:latin typeface="Times New Roman"/>
                <a:ea typeface="Times New Roman"/>
                <a:cs typeface="Times New Roman"/>
                <a:sym typeface="Times New Roman"/>
              </a:rPr>
              <a:t>硬脂酸鎂 </a:t>
            </a:r>
            <a:r>
              <a:t>     </a:t>
            </a:r>
            <a:r>
              <a:t>  </a:t>
            </a:r>
            <a:r>
              <a:t> </a:t>
            </a:r>
            <a:r>
              <a:t>  </a:t>
            </a:r>
            <a:r>
              <a:t>   1.00mg   Magnesium Stearate</a:t>
            </a:r>
          </a:p>
          <a:p>
            <a:pPr>
              <a:lnSpc>
                <a:spcPct val="115000"/>
              </a:lnSpc>
              <a:spcBef>
                <a:spcPts val="800"/>
              </a:spcBef>
              <a:tabLst>
                <a:tab pos="3810000" algn="l"/>
              </a:tabLst>
              <a:defRPr b="1" sz="2200">
                <a:latin typeface="Aptos"/>
                <a:ea typeface="Aptos"/>
                <a:cs typeface="Aptos"/>
                <a:sym typeface="Aptos"/>
              </a:defRPr>
            </a:pPr>
            <a:r>
              <a:t>     </a:t>
            </a:r>
            <a:r>
              <a:rPr>
                <a:latin typeface="Times New Roman"/>
                <a:ea typeface="Times New Roman"/>
                <a:cs typeface="Times New Roman"/>
                <a:sym typeface="Times New Roman"/>
              </a:rPr>
              <a:t>維生素</a:t>
            </a:r>
            <a:r>
              <a:t>B12    </a:t>
            </a:r>
            <a:r>
              <a:t> </a:t>
            </a:r>
            <a:r>
              <a:t> </a:t>
            </a:r>
            <a:r>
              <a:t> </a:t>
            </a:r>
            <a:r>
              <a:t>   500mcg   Vitamin B12 (cyanocobalamin)</a:t>
            </a:r>
          </a:p>
          <a:p>
            <a:pPr>
              <a:lnSpc>
                <a:spcPct val="115000"/>
              </a:lnSpc>
              <a:spcBef>
                <a:spcPts val="800"/>
              </a:spcBef>
              <a:tabLst>
                <a:tab pos="3810000" algn="l"/>
              </a:tabLst>
              <a:defRPr b="1" sz="2200">
                <a:latin typeface="Aptos"/>
                <a:ea typeface="Aptos"/>
                <a:cs typeface="Aptos"/>
                <a:sym typeface="Aptos"/>
              </a:defRPr>
            </a:pPr>
            <a:r>
              <a:t>     </a:t>
            </a:r>
            <a:r>
              <a:rPr>
                <a:latin typeface="Times New Roman"/>
                <a:ea typeface="Times New Roman"/>
                <a:cs typeface="Times New Roman"/>
                <a:sym typeface="Times New Roman"/>
              </a:rPr>
              <a:t>氧化鐵紅色</a:t>
            </a:r>
            <a:r>
              <a:t>     </a:t>
            </a:r>
            <a:r>
              <a:t>  </a:t>
            </a:r>
            <a:r>
              <a:t>   0.40mg   Iron Oxide Red</a:t>
            </a:r>
          </a:p>
          <a:p>
            <a:pPr>
              <a:lnSpc>
                <a:spcPct val="115000"/>
              </a:lnSpc>
              <a:spcBef>
                <a:spcPts val="800"/>
              </a:spcBef>
              <a:tabLst>
                <a:tab pos="3810000" algn="l"/>
              </a:tabLst>
              <a:defRPr b="1" sz="2200">
                <a:latin typeface="Aptos"/>
                <a:ea typeface="Aptos"/>
                <a:cs typeface="Aptos"/>
                <a:sym typeface="Aptos"/>
              </a:defRPr>
            </a:pPr>
            <a:r>
              <a:t>     </a:t>
            </a:r>
            <a:r>
              <a:rPr>
                <a:latin typeface="Times New Roman"/>
                <a:ea typeface="Times New Roman"/>
                <a:cs typeface="Times New Roman"/>
                <a:sym typeface="Times New Roman"/>
              </a:rPr>
              <a:t>食用黃色素</a:t>
            </a:r>
            <a:r>
              <a:t>5</a:t>
            </a:r>
            <a:r>
              <a:rPr>
                <a:latin typeface="Times New Roman"/>
                <a:ea typeface="Times New Roman"/>
                <a:cs typeface="Times New Roman"/>
                <a:sym typeface="Times New Roman"/>
              </a:rPr>
              <a:t>號</a:t>
            </a:r>
            <a:r>
              <a:t>     0.1mg   FD&amp;C Yellow #6</a:t>
            </a:r>
          </a:p>
          <a:p>
            <a:pPr>
              <a:lnSpc>
                <a:spcPct val="115000"/>
              </a:lnSpc>
              <a:spcBef>
                <a:spcPts val="800"/>
              </a:spcBef>
              <a:tabLst>
                <a:tab pos="3810000" algn="l"/>
              </a:tabLst>
              <a:defRPr b="1" sz="2200">
                <a:latin typeface="Aptos"/>
                <a:ea typeface="Aptos"/>
                <a:cs typeface="Aptos"/>
                <a:sym typeface="Aptos"/>
              </a:defRPr>
            </a:pPr>
            <a:r>
              <a:t>   </a:t>
            </a:r>
            <a:r>
              <a:t> </a:t>
            </a:r>
            <a:r>
              <a:rPr>
                <a:latin typeface="Times New Roman"/>
                <a:ea typeface="Times New Roman"/>
                <a:cs typeface="Times New Roman"/>
                <a:sym typeface="Times New Roman"/>
              </a:rPr>
              <a:t>食用藍色素</a:t>
            </a:r>
            <a:r>
              <a:t>1</a:t>
            </a:r>
            <a:r>
              <a:rPr>
                <a:latin typeface="Times New Roman"/>
                <a:ea typeface="Times New Roman"/>
                <a:cs typeface="Times New Roman"/>
                <a:sym typeface="Times New Roman"/>
              </a:rPr>
              <a:t>號    </a:t>
            </a:r>
            <a:r>
              <a:t>0.05mg   FD&amp;C Blue #1</a:t>
            </a:r>
          </a:p>
          <a:p>
            <a:pPr>
              <a:spcBef>
                <a:spcPts val="500"/>
              </a:spcBef>
              <a:tabLst>
                <a:tab pos="3810000" algn="l"/>
              </a:tabLst>
              <a:defRPr b="1" sz="2200">
                <a:latin typeface="Aptos"/>
                <a:ea typeface="Aptos"/>
                <a:cs typeface="Aptos"/>
                <a:sym typeface="Aptos"/>
              </a:defRPr>
            </a:pPr>
            <a:r>
              <a:t> </a:t>
            </a:r>
            <a:r>
              <a:t>   </a:t>
            </a:r>
            <a:r>
              <a:rPr>
                <a:latin typeface="Times New Roman"/>
                <a:ea typeface="Times New Roman"/>
                <a:cs typeface="Times New Roman"/>
                <a:sym typeface="Times New Roman"/>
              </a:rPr>
              <a:t>二氧化鈦</a:t>
            </a:r>
            <a:r>
              <a:t>    </a:t>
            </a:r>
            <a:r>
              <a:t>      </a:t>
            </a:r>
            <a:r>
              <a:t>      0.03mg   Titanium Dioxide</a:t>
            </a:r>
          </a:p>
        </p:txBody>
      </p:sp>
      <p:sp>
        <p:nvSpPr>
          <p:cNvPr id="79" name="Slide Number"/>
          <p:cNvSpPr txBox="1"/>
          <p:nvPr>
            <p:ph type="sldNum" sz="quarter" idx="2"/>
          </p:nvPr>
        </p:nvSpPr>
        <p:spPr>
          <a:xfrm>
            <a:off x="8104599" y="8735060"/>
            <a:ext cx="201201"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Slide Number"/>
          <p:cNvSpPr txBox="1"/>
          <p:nvPr>
            <p:ph type="sldNum" sz="quarter" idx="2"/>
          </p:nvPr>
        </p:nvSpPr>
        <p:spPr>
          <a:xfrm>
            <a:off x="8104599" y="8735060"/>
            <a:ext cx="201201"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2" name="完美神護 PERFECT NEURO"/>
          <p:cNvSpPr txBox="1"/>
          <p:nvPr>
            <p:ph type="title" idx="4294967295"/>
          </p:nvPr>
        </p:nvSpPr>
        <p:spPr>
          <a:xfrm>
            <a:off x="533400" y="812800"/>
            <a:ext cx="7772400" cy="1524000"/>
          </a:xfrm>
          <a:prstGeom prst="rect">
            <a:avLst/>
          </a:prstGeom>
        </p:spPr>
        <p:txBody>
          <a:bodyPr>
            <a:normAutofit fontScale="100000" lnSpcReduction="0"/>
          </a:bodyPr>
          <a:lstStyle/>
          <a:p>
            <a:pPr>
              <a:defRPr sz="4000">
                <a:solidFill>
                  <a:srgbClr val="0000CC"/>
                </a:solidFill>
                <a:latin typeface="標楷體-繁"/>
                <a:ea typeface="標楷體-繁"/>
                <a:cs typeface="標楷體-繁"/>
                <a:sym typeface="標楷體-繁"/>
              </a:defRPr>
            </a:pPr>
            <a:r>
              <a:t>完美神護</a:t>
            </a:r>
            <a:br/>
            <a:r>
              <a:t>PERFECT</a:t>
            </a:r>
            <a:r>
              <a:t> </a:t>
            </a:r>
            <a:r>
              <a:t>NEURO</a:t>
            </a:r>
          </a:p>
        </p:txBody>
      </p:sp>
      <p:sp>
        <p:nvSpPr>
          <p:cNvPr id="83" name="DIRECTIONS FOR USE：…"/>
          <p:cNvSpPr txBox="1"/>
          <p:nvPr>
            <p:ph type="body" idx="4294967295"/>
          </p:nvPr>
        </p:nvSpPr>
        <p:spPr>
          <a:xfrm>
            <a:off x="179387" y="2844800"/>
            <a:ext cx="8640763" cy="5543550"/>
          </a:xfrm>
          <a:prstGeom prst="rect">
            <a:avLst/>
          </a:prstGeom>
        </p:spPr>
        <p:txBody>
          <a:bodyPr>
            <a:normAutofit fontScale="100000" lnSpcReduction="0"/>
          </a:bodyPr>
          <a:lstStyle/>
          <a:p>
            <a:pPr algn="ctr">
              <a:lnSpc>
                <a:spcPct val="90000"/>
              </a:lnSpc>
              <a:buSzTx/>
              <a:buFont typeface="Wingdings"/>
              <a:buNone/>
              <a:defRPr b="1" sz="1200"/>
            </a:pPr>
          </a:p>
          <a:p>
            <a:pPr algn="ctr">
              <a:lnSpc>
                <a:spcPct val="90000"/>
              </a:lnSpc>
              <a:spcBef>
                <a:spcPts val="600"/>
              </a:spcBef>
              <a:buSzTx/>
              <a:buFont typeface="Wingdings"/>
              <a:buNone/>
              <a:defRPr b="1" sz="2800"/>
            </a:pPr>
            <a:r>
              <a:t>DIRECTIONS FOR USE</a:t>
            </a:r>
            <a:r>
              <a:rPr b="0">
                <a:latin typeface="標楷體-繁"/>
                <a:ea typeface="標楷體-繁"/>
                <a:cs typeface="標楷體-繁"/>
                <a:sym typeface="標楷體-繁"/>
              </a:rPr>
              <a:t>：</a:t>
            </a:r>
          </a:p>
          <a:p>
            <a:pPr algn="ctr">
              <a:lnSpc>
                <a:spcPct val="90000"/>
              </a:lnSpc>
              <a:spcBef>
                <a:spcPts val="600"/>
              </a:spcBef>
              <a:buSzTx/>
              <a:buFont typeface="Wingdings"/>
              <a:buNone/>
              <a:defRPr b="1" sz="2800">
                <a:solidFill>
                  <a:srgbClr val="0000CC"/>
                </a:solidFill>
              </a:defRPr>
            </a:pPr>
            <a:r>
              <a:t>Two to four tablets daily as a dietary </a:t>
            </a:r>
          </a:p>
          <a:p>
            <a:pPr algn="ctr">
              <a:lnSpc>
                <a:spcPct val="90000"/>
              </a:lnSpc>
              <a:spcBef>
                <a:spcPts val="600"/>
              </a:spcBef>
              <a:buSzTx/>
              <a:buFont typeface="Wingdings"/>
              <a:buNone/>
              <a:defRPr b="1" sz="2800">
                <a:solidFill>
                  <a:srgbClr val="0000CC"/>
                </a:solidFill>
              </a:defRPr>
            </a:pPr>
            <a:r>
              <a:t>supplement for adults. </a:t>
            </a:r>
          </a:p>
          <a:p>
            <a:pPr algn="ctr">
              <a:lnSpc>
                <a:spcPct val="90000"/>
              </a:lnSpc>
              <a:buSzTx/>
              <a:buFont typeface="Wingdings"/>
              <a:buNone/>
              <a:defRPr b="1" sz="1200">
                <a:solidFill>
                  <a:schemeClr val="accent1"/>
                </a:solidFill>
              </a:defRPr>
            </a:pPr>
          </a:p>
          <a:p>
            <a:pPr algn="ctr">
              <a:lnSpc>
                <a:spcPct val="90000"/>
              </a:lnSpc>
              <a:spcBef>
                <a:spcPts val="600"/>
              </a:spcBef>
              <a:buSzTx/>
              <a:buFont typeface="Wingdings"/>
              <a:buNone/>
              <a:defRPr b="1" sz="2800"/>
            </a:pPr>
            <a:r>
              <a:t>STORAGE</a:t>
            </a:r>
            <a:r>
              <a:rPr b="0">
                <a:latin typeface="標楷體-繁"/>
                <a:ea typeface="標楷體-繁"/>
                <a:cs typeface="標楷體-繁"/>
                <a:sym typeface="標楷體-繁"/>
              </a:rPr>
              <a:t>：</a:t>
            </a:r>
            <a:r>
              <a:rPr>
                <a:solidFill>
                  <a:schemeClr val="accent1"/>
                </a:solidFill>
              </a:rPr>
              <a:t> </a:t>
            </a:r>
            <a:endParaRPr>
              <a:solidFill>
                <a:schemeClr val="accent1"/>
              </a:solidFill>
            </a:endParaRPr>
          </a:p>
          <a:p>
            <a:pPr algn="ctr">
              <a:lnSpc>
                <a:spcPct val="90000"/>
              </a:lnSpc>
              <a:spcBef>
                <a:spcPts val="600"/>
              </a:spcBef>
              <a:buSzTx/>
              <a:buFont typeface="Wingdings"/>
              <a:buNone/>
              <a:defRPr b="1" sz="2800">
                <a:solidFill>
                  <a:srgbClr val="0000CC"/>
                </a:solidFill>
              </a:defRPr>
            </a:pPr>
            <a:r>
              <a:t>Store in a cool dry place.</a:t>
            </a:r>
          </a:p>
          <a:p>
            <a:pPr algn="ctr">
              <a:lnSpc>
                <a:spcPct val="90000"/>
              </a:lnSpc>
              <a:spcBef>
                <a:spcPts val="600"/>
              </a:spcBef>
              <a:buSzTx/>
              <a:buFont typeface="Wingdings"/>
              <a:buNone/>
              <a:defRPr b="1" sz="2800">
                <a:solidFill>
                  <a:srgbClr val="0000CC"/>
                </a:solidFill>
              </a:defRPr>
            </a:pPr>
            <a:r>
              <a:t>Keep out of reach of children.</a:t>
            </a:r>
          </a:p>
          <a:p>
            <a:pPr algn="ctr">
              <a:lnSpc>
                <a:spcPct val="90000"/>
              </a:lnSpc>
              <a:buSzTx/>
              <a:buFont typeface="Wingdings"/>
              <a:buNone/>
              <a:defRPr b="1" sz="1200">
                <a:solidFill>
                  <a:schemeClr val="accent1"/>
                </a:solidFill>
              </a:defRPr>
            </a:pPr>
          </a:p>
          <a:p>
            <a:pPr algn="ctr">
              <a:lnSpc>
                <a:spcPct val="90000"/>
              </a:lnSpc>
              <a:spcBef>
                <a:spcPts val="600"/>
              </a:spcBef>
              <a:buSzTx/>
              <a:buFont typeface="Wingdings"/>
              <a:buNone/>
              <a:defRPr b="1" sz="2800"/>
            </a:pPr>
            <a:r>
              <a:t>MANUFACTURED BY</a:t>
            </a:r>
            <a:r>
              <a:rPr b="0">
                <a:latin typeface="標楷體-繁"/>
                <a:ea typeface="標楷體-繁"/>
                <a:cs typeface="標楷體-繁"/>
                <a:sym typeface="標楷體-繁"/>
              </a:rPr>
              <a:t>：</a:t>
            </a:r>
          </a:p>
          <a:p>
            <a:pPr algn="ctr">
              <a:lnSpc>
                <a:spcPct val="80000"/>
              </a:lnSpc>
              <a:spcBef>
                <a:spcPts val="600"/>
              </a:spcBef>
              <a:buSzTx/>
              <a:buFont typeface="Wingdings"/>
              <a:buNone/>
              <a:defRPr b="1" sz="2800">
                <a:solidFill>
                  <a:srgbClr val="0000CC"/>
                </a:solidFill>
              </a:defRPr>
            </a:pPr>
            <a:r>
              <a:t>EAGLE CHEMICAL INC.</a:t>
            </a:r>
          </a:p>
          <a:p>
            <a:pPr algn="ctr">
              <a:lnSpc>
                <a:spcPct val="80000"/>
              </a:lnSpc>
              <a:spcBef>
                <a:spcPts val="600"/>
              </a:spcBef>
              <a:buSzTx/>
              <a:buFont typeface="Wingdings"/>
              <a:buNone/>
              <a:defRPr b="1" sz="2800">
                <a:solidFill>
                  <a:srgbClr val="0000CC"/>
                </a:solidFill>
              </a:defRPr>
            </a:pPr>
            <a:r>
              <a:t>111 Commerce Road,</a:t>
            </a:r>
          </a:p>
          <a:p>
            <a:pPr algn="ctr">
              <a:lnSpc>
                <a:spcPct val="80000"/>
              </a:lnSpc>
              <a:spcBef>
                <a:spcPts val="600"/>
              </a:spcBef>
              <a:buSzTx/>
              <a:buFont typeface="Wingdings"/>
              <a:buNone/>
              <a:defRPr b="1" sz="2800">
                <a:solidFill>
                  <a:srgbClr val="0000CC"/>
                </a:solidFill>
              </a:defRPr>
            </a:pPr>
            <a:r>
              <a:t>Carlstadt NJ 07072 U.S.A.</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Slide Number"/>
          <p:cNvSpPr txBox="1"/>
          <p:nvPr>
            <p:ph type="sldNum" sz="quarter" idx="2"/>
          </p:nvPr>
        </p:nvSpPr>
        <p:spPr>
          <a:xfrm>
            <a:off x="8256999" y="8735060"/>
            <a:ext cx="201201"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6" name="神經疲勞,慢性疲勞 與 天然補酵素"/>
          <p:cNvSpPr txBox="1"/>
          <p:nvPr>
            <p:ph type="title" idx="4294967295"/>
          </p:nvPr>
        </p:nvSpPr>
        <p:spPr>
          <a:xfrm>
            <a:off x="539750" y="1619250"/>
            <a:ext cx="8153400" cy="2736850"/>
          </a:xfrm>
          <a:prstGeom prst="rect">
            <a:avLst/>
          </a:prstGeom>
        </p:spPr>
        <p:txBody>
          <a:bodyPr anchor="b">
            <a:normAutofit fontScale="100000" lnSpcReduction="0"/>
          </a:bodyPr>
          <a:lstStyle/>
          <a:p>
            <a:pPr>
              <a:defRPr sz="4800">
                <a:solidFill>
                  <a:srgbClr val="FF0000"/>
                </a:solidFill>
              </a:defRPr>
            </a:pPr>
            <a:r>
              <a:rPr>
                <a:latin typeface="標楷體-繁"/>
                <a:ea typeface="標楷體-繁"/>
                <a:cs typeface="標楷體-繁"/>
                <a:sym typeface="標楷體-繁"/>
              </a:rPr>
              <a:t>神經疲勞</a:t>
            </a:r>
            <a:r>
              <a:t>,</a:t>
            </a:r>
            <a:r>
              <a:rPr>
                <a:latin typeface="標楷體-繁"/>
                <a:ea typeface="標楷體-繁"/>
                <a:cs typeface="標楷體-繁"/>
                <a:sym typeface="標楷體-繁"/>
              </a:rPr>
              <a:t>慢性疲勞</a:t>
            </a:r>
            <a:br>
              <a:rPr>
                <a:latin typeface="標楷體-繁"/>
                <a:ea typeface="標楷體-繁"/>
                <a:cs typeface="標楷體-繁"/>
                <a:sym typeface="標楷體-繁"/>
              </a:rPr>
            </a:br>
            <a:r>
              <a:rPr>
                <a:solidFill>
                  <a:srgbClr val="000000"/>
                </a:solidFill>
                <a:latin typeface="標楷體-繁"/>
                <a:ea typeface="標楷體-繁"/>
                <a:cs typeface="標楷體-繁"/>
                <a:sym typeface="標楷體-繁"/>
              </a:rPr>
              <a:t>與</a:t>
            </a:r>
            <a:br>
              <a:rPr>
                <a:solidFill>
                  <a:srgbClr val="000000"/>
                </a:solidFill>
                <a:latin typeface="標楷體-繁"/>
                <a:ea typeface="標楷體-繁"/>
                <a:cs typeface="標楷體-繁"/>
                <a:sym typeface="標楷體-繁"/>
              </a:rPr>
            </a:br>
            <a:r>
              <a:rPr>
                <a:solidFill>
                  <a:srgbClr val="0000CC"/>
                </a:solidFill>
                <a:latin typeface="標楷體-繁"/>
                <a:ea typeface="標楷體-繁"/>
                <a:cs typeface="標楷體-繁"/>
                <a:sym typeface="標楷體-繁"/>
              </a:rPr>
              <a:t>天然補酵素</a:t>
            </a:r>
          </a:p>
        </p:txBody>
      </p:sp>
      <p:sp>
        <p:nvSpPr>
          <p:cNvPr id="87" name="1950年代科學家經多年的研究發現…"/>
          <p:cNvSpPr txBox="1"/>
          <p:nvPr>
            <p:ph type="body" sz="half" idx="4294967295"/>
          </p:nvPr>
        </p:nvSpPr>
        <p:spPr>
          <a:xfrm>
            <a:off x="533400" y="5219699"/>
            <a:ext cx="8153400" cy="3240089"/>
          </a:xfrm>
          <a:prstGeom prst="rect">
            <a:avLst/>
          </a:prstGeom>
        </p:spPr>
        <p:txBody>
          <a:bodyPr>
            <a:normAutofit fontScale="100000" lnSpcReduction="0"/>
          </a:bodyPr>
          <a:lstStyle/>
          <a:p>
            <a:pPr marL="0" indent="0" algn="ctr">
              <a:buSzTx/>
              <a:buFont typeface="Wingdings"/>
              <a:buNone/>
              <a:defRPr>
                <a:solidFill>
                  <a:srgbClr val="0000CC"/>
                </a:solidFill>
              </a:defRPr>
            </a:pPr>
            <a:r>
              <a:t>1950</a:t>
            </a:r>
            <a:r>
              <a:rPr>
                <a:latin typeface="標楷體-繁"/>
                <a:ea typeface="標楷體-繁"/>
                <a:cs typeface="標楷體-繁"/>
                <a:sym typeface="標楷體-繁"/>
              </a:rPr>
              <a:t>年代科學家經多年的研究發現</a:t>
            </a:r>
          </a:p>
          <a:p>
            <a:pPr marL="0" indent="0" algn="ctr">
              <a:spcBef>
                <a:spcPts val="600"/>
              </a:spcBef>
              <a:buSzTx/>
              <a:buFont typeface="Wingdings"/>
              <a:buNone/>
              <a:defRPr sz="2800">
                <a:latin typeface="標楷體-繁"/>
                <a:ea typeface="標楷體-繁"/>
                <a:cs typeface="標楷體-繁"/>
                <a:sym typeface="標楷體-繁"/>
              </a:defRPr>
            </a:pPr>
            <a:r>
              <a:t>硫辛酸</a:t>
            </a:r>
            <a:r>
              <a:rPr>
                <a:solidFill>
                  <a:srgbClr val="0000CC"/>
                </a:solidFill>
                <a:latin typeface="+mn-lt"/>
                <a:ea typeface="+mn-ea"/>
                <a:cs typeface="+mn-cs"/>
                <a:sym typeface="Tahoma"/>
              </a:rPr>
              <a:t>(</a:t>
            </a:r>
            <a:r>
              <a:rPr>
                <a:solidFill>
                  <a:srgbClr val="0000CC"/>
                </a:solidFill>
                <a:latin typeface="+mn-lt"/>
                <a:ea typeface="+mn-ea"/>
                <a:cs typeface="+mn-cs"/>
                <a:sym typeface="Tahoma"/>
              </a:rPr>
              <a:t>Lipoic Acid)</a:t>
            </a:r>
            <a:r>
              <a:t>高效能抗氧化能力，</a:t>
            </a:r>
          </a:p>
          <a:p>
            <a:pPr marL="0" indent="0" algn="ctr">
              <a:spcBef>
                <a:spcPts val="600"/>
              </a:spcBef>
              <a:buSzTx/>
              <a:buFont typeface="Wingdings"/>
              <a:buNone/>
              <a:defRPr sz="2800">
                <a:latin typeface="標楷體-繁"/>
                <a:ea typeface="標楷體-繁"/>
                <a:cs typeface="標楷體-繁"/>
                <a:sym typeface="標楷體-繁"/>
              </a:defRPr>
            </a:pPr>
            <a:r>
              <a:t>在治療糖尿病造成的神經損傷方面顯示出很大潛力</a:t>
            </a:r>
          </a:p>
          <a:p>
            <a:pPr marL="0" indent="0" algn="ctr">
              <a:spcBef>
                <a:spcPts val="600"/>
              </a:spcBef>
              <a:buSzTx/>
              <a:buFont typeface="Wingdings"/>
              <a:buNone/>
              <a:defRPr sz="2800">
                <a:latin typeface="標楷體-繁"/>
                <a:ea typeface="標楷體-繁"/>
                <a:cs typeface="標楷體-繁"/>
                <a:sym typeface="標楷體-繁"/>
              </a:defRPr>
            </a:pPr>
            <a:r>
              <a:t>在人體中與酶發生作用，可以加速產生能量的反應</a:t>
            </a:r>
          </a:p>
          <a:p>
            <a:pPr marL="0" indent="0" algn="ctr">
              <a:spcBef>
                <a:spcPts val="600"/>
              </a:spcBef>
              <a:buSzTx/>
              <a:buFont typeface="Wingdings"/>
              <a:buNone/>
              <a:defRPr sz="2800">
                <a:latin typeface="標楷體-繁"/>
                <a:ea typeface="標楷體-繁"/>
                <a:cs typeface="標楷體-繁"/>
                <a:sym typeface="標楷體-繁"/>
              </a:defRPr>
            </a:pPr>
            <a:r>
              <a:t>促進新陳代謝，改善血液循環並強化血管彈性。</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87">
                                            <p:bg/>
                                          </p:spTgt>
                                        </p:tgtEl>
                                        <p:attrNameLst>
                                          <p:attrName>style.visibility</p:attrName>
                                        </p:attrNameLst>
                                      </p:cBhvr>
                                      <p:to>
                                        <p:strVal val="visible"/>
                                      </p:to>
                                    </p:set>
                                    <p:anim calcmode="lin" valueType="num">
                                      <p:cBhvr>
                                        <p:cTn id="7" dur="500" fill="hold"/>
                                        <p:tgtEl>
                                          <p:spTgt spid="87">
                                            <p:bg/>
                                          </p:spTgt>
                                        </p:tgtEl>
                                        <p:attrNameLst>
                                          <p:attrName>ppt_w</p:attrName>
                                        </p:attrNameLst>
                                      </p:cBhvr>
                                      <p:tavLst>
                                        <p:tav tm="0" fmla="#ppt_w*sin(2.5*pi*$)">
                                          <p:val>
                                            <p:fltVal val="0"/>
                                          </p:val>
                                        </p:tav>
                                        <p:tav tm="100000">
                                          <p:val>
                                            <p:fltVal val="1"/>
                                          </p:val>
                                        </p:tav>
                                      </p:tavLst>
                                    </p:anim>
                                    <p:anim calcmode="lin" valueType="num">
                                      <p:cBhvr>
                                        <p:cTn id="8" dur="500" fill="hold"/>
                                        <p:tgtEl>
                                          <p:spTgt spid="87">
                                            <p:bg/>
                                          </p:spTgt>
                                        </p:tgtEl>
                                        <p:attrNameLst>
                                          <p:attrName>ppt_h</p:attrName>
                                        </p:attrNameLst>
                                      </p:cBhvr>
                                      <p:tavLst>
                                        <p:tav tm="0">
                                          <p:val>
                                            <p:strVal val="#ppt_h"/>
                                          </p:val>
                                        </p:tav>
                                        <p:tav tm="100000">
                                          <p:val>
                                            <p:strVal val="#ppt_h"/>
                                          </p:val>
                                        </p:tav>
                                      </p:tavLst>
                                    </p:anim>
                                  </p:childTnLst>
                                </p:cTn>
                              </p:par>
                              <p:par>
                                <p:cTn id="9" presetClass="entr" nodeType="withEffect" presetSubtype="10" presetID="19" grpId="1" fill="hold">
                                  <p:stCondLst>
                                    <p:cond delay="0"/>
                                  </p:stCondLst>
                                  <p:iterate type="el" backwards="0">
                                    <p:tmAbs val="0"/>
                                  </p:iterate>
                                  <p:childTnLst>
                                    <p:set>
                                      <p:cBhvr>
                                        <p:cTn id="10" fill="hold"/>
                                        <p:tgtEl>
                                          <p:spTgt spid="87">
                                            <p:txEl>
                                              <p:pRg st="0" end="0"/>
                                            </p:txEl>
                                          </p:spTgt>
                                        </p:tgtEl>
                                        <p:attrNameLst>
                                          <p:attrName>style.visibility</p:attrName>
                                        </p:attrNameLst>
                                      </p:cBhvr>
                                      <p:to>
                                        <p:strVal val="visible"/>
                                      </p:to>
                                    </p:set>
                                    <p:animEffect filter="fade" transition="in">
                                      <p:cBhvr>
                                        <p:cTn id="11" dur="500" fill="hold"/>
                                        <p:tgtEl>
                                          <p:spTgt spid="87">
                                            <p:txEl>
                                              <p:pRg st="0" end="0"/>
                                            </p:txEl>
                                          </p:spTgt>
                                        </p:tgtEl>
                                      </p:cBhvr>
                                    </p:animEffect>
                                    <p:anim calcmode="lin" valueType="num">
                                      <p:cBhvr>
                                        <p:cTn id="12" dur="500" fill="hold"/>
                                        <p:tgtEl>
                                          <p:spTgt spid="87">
                                            <p:txEl>
                                              <p:pRg st="0" end="0"/>
                                            </p:txEl>
                                          </p:spTgt>
                                        </p:tgtEl>
                                        <p:attrNameLst>
                                          <p:attrName>ppt_w</p:attrName>
                                        </p:attrNameLst>
                                      </p:cBhvr>
                                      <p:tavLst>
                                        <p:tav tm="0" fmla="#ppt_w*sin(2.5*pi*$)">
                                          <p:val>
                                            <p:fltVal val="0"/>
                                          </p:val>
                                        </p:tav>
                                        <p:tav tm="100000">
                                          <p:val>
                                            <p:fltVal val="1"/>
                                          </p:val>
                                        </p:tav>
                                      </p:tavLst>
                                    </p:anim>
                                    <p:anim calcmode="lin" valueType="num">
                                      <p:cBhvr>
                                        <p:cTn id="13" dur="500" fill="hold"/>
                                        <p:tgtEl>
                                          <p:spTgt spid="8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10" presetID="19" grpId="1" fill="hold">
                                  <p:stCondLst>
                                    <p:cond delay="0"/>
                                  </p:stCondLst>
                                  <p:iterate type="el" backwards="0">
                                    <p:tmAbs val="0"/>
                                  </p:iterate>
                                  <p:childTnLst>
                                    <p:set>
                                      <p:cBhvr>
                                        <p:cTn id="17" fill="hold"/>
                                        <p:tgtEl>
                                          <p:spTgt spid="87">
                                            <p:txEl>
                                              <p:pRg st="1" end="1"/>
                                            </p:txEl>
                                          </p:spTgt>
                                        </p:tgtEl>
                                        <p:attrNameLst>
                                          <p:attrName>style.visibility</p:attrName>
                                        </p:attrNameLst>
                                      </p:cBhvr>
                                      <p:to>
                                        <p:strVal val="visible"/>
                                      </p:to>
                                    </p:set>
                                    <p:animEffect filter="fade" transition="in">
                                      <p:cBhvr>
                                        <p:cTn id="18" dur="500" fill="hold"/>
                                        <p:tgtEl>
                                          <p:spTgt spid="87">
                                            <p:txEl>
                                              <p:pRg st="1" end="1"/>
                                            </p:txEl>
                                          </p:spTgt>
                                        </p:tgtEl>
                                      </p:cBhvr>
                                    </p:animEffect>
                                    <p:anim calcmode="lin" valueType="num">
                                      <p:cBhvr>
                                        <p:cTn id="19" dur="500" fill="hold"/>
                                        <p:tgtEl>
                                          <p:spTgt spid="87">
                                            <p:txEl>
                                              <p:pRg st="1" end="1"/>
                                            </p:txEl>
                                          </p:spTgt>
                                        </p:tgtEl>
                                        <p:attrNameLst>
                                          <p:attrName>ppt_w</p:attrName>
                                        </p:attrNameLst>
                                      </p:cBhvr>
                                      <p:tavLst>
                                        <p:tav tm="0" fmla="#ppt_w*sin(2.5*pi*$)">
                                          <p:val>
                                            <p:fltVal val="0"/>
                                          </p:val>
                                        </p:tav>
                                        <p:tav tm="100000">
                                          <p:val>
                                            <p:fltVal val="1"/>
                                          </p:val>
                                        </p:tav>
                                      </p:tavLst>
                                    </p:anim>
                                    <p:anim calcmode="lin" valueType="num">
                                      <p:cBhvr>
                                        <p:cTn id="20" dur="500" fill="hold"/>
                                        <p:tgtEl>
                                          <p:spTgt spid="8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0" presetID="19" grpId="1" fill="hold">
                                  <p:stCondLst>
                                    <p:cond delay="0"/>
                                  </p:stCondLst>
                                  <p:iterate type="el" backwards="0">
                                    <p:tmAbs val="0"/>
                                  </p:iterate>
                                  <p:childTnLst>
                                    <p:set>
                                      <p:cBhvr>
                                        <p:cTn id="24" fill="hold"/>
                                        <p:tgtEl>
                                          <p:spTgt spid="87">
                                            <p:txEl>
                                              <p:pRg st="2" end="2"/>
                                            </p:txEl>
                                          </p:spTgt>
                                        </p:tgtEl>
                                        <p:attrNameLst>
                                          <p:attrName>style.visibility</p:attrName>
                                        </p:attrNameLst>
                                      </p:cBhvr>
                                      <p:to>
                                        <p:strVal val="visible"/>
                                      </p:to>
                                    </p:set>
                                    <p:animEffect filter="fade" transition="in">
                                      <p:cBhvr>
                                        <p:cTn id="25" dur="500" fill="hold"/>
                                        <p:tgtEl>
                                          <p:spTgt spid="87">
                                            <p:txEl>
                                              <p:pRg st="2" end="2"/>
                                            </p:txEl>
                                          </p:spTgt>
                                        </p:tgtEl>
                                      </p:cBhvr>
                                    </p:animEffect>
                                    <p:anim calcmode="lin" valueType="num">
                                      <p:cBhvr>
                                        <p:cTn id="26" dur="500" fill="hold"/>
                                        <p:tgtEl>
                                          <p:spTgt spid="87">
                                            <p:txEl>
                                              <p:pRg st="2" end="2"/>
                                            </p:txEl>
                                          </p:spTgt>
                                        </p:tgtEl>
                                        <p:attrNameLst>
                                          <p:attrName>ppt_w</p:attrName>
                                        </p:attrNameLst>
                                      </p:cBhvr>
                                      <p:tavLst>
                                        <p:tav tm="0" fmla="#ppt_w*sin(2.5*pi*$)">
                                          <p:val>
                                            <p:fltVal val="0"/>
                                          </p:val>
                                        </p:tav>
                                        <p:tav tm="100000">
                                          <p:val>
                                            <p:fltVal val="1"/>
                                          </p:val>
                                        </p:tav>
                                      </p:tavLst>
                                    </p:anim>
                                    <p:anim calcmode="lin" valueType="num">
                                      <p:cBhvr>
                                        <p:cTn id="27" dur="500" fill="hold"/>
                                        <p:tgtEl>
                                          <p:spTgt spid="8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10" presetID="19" grpId="1" fill="hold">
                                  <p:stCondLst>
                                    <p:cond delay="0"/>
                                  </p:stCondLst>
                                  <p:iterate type="el" backwards="0">
                                    <p:tmAbs val="0"/>
                                  </p:iterate>
                                  <p:childTnLst>
                                    <p:set>
                                      <p:cBhvr>
                                        <p:cTn id="31" fill="hold"/>
                                        <p:tgtEl>
                                          <p:spTgt spid="87">
                                            <p:txEl>
                                              <p:pRg st="3" end="3"/>
                                            </p:txEl>
                                          </p:spTgt>
                                        </p:tgtEl>
                                        <p:attrNameLst>
                                          <p:attrName>style.visibility</p:attrName>
                                        </p:attrNameLst>
                                      </p:cBhvr>
                                      <p:to>
                                        <p:strVal val="visible"/>
                                      </p:to>
                                    </p:set>
                                    <p:animEffect filter="fade" transition="in">
                                      <p:cBhvr>
                                        <p:cTn id="32" dur="500" fill="hold"/>
                                        <p:tgtEl>
                                          <p:spTgt spid="87">
                                            <p:txEl>
                                              <p:pRg st="3" end="3"/>
                                            </p:txEl>
                                          </p:spTgt>
                                        </p:tgtEl>
                                      </p:cBhvr>
                                    </p:animEffect>
                                    <p:anim calcmode="lin" valueType="num">
                                      <p:cBhvr>
                                        <p:cTn id="33" dur="500" fill="hold"/>
                                        <p:tgtEl>
                                          <p:spTgt spid="87">
                                            <p:txEl>
                                              <p:pRg st="3" end="3"/>
                                            </p:txEl>
                                          </p:spTgt>
                                        </p:tgtEl>
                                        <p:attrNameLst>
                                          <p:attrName>ppt_w</p:attrName>
                                        </p:attrNameLst>
                                      </p:cBhvr>
                                      <p:tavLst>
                                        <p:tav tm="0" fmla="#ppt_w*sin(2.5*pi*$)">
                                          <p:val>
                                            <p:fltVal val="0"/>
                                          </p:val>
                                        </p:tav>
                                        <p:tav tm="100000">
                                          <p:val>
                                            <p:fltVal val="1"/>
                                          </p:val>
                                        </p:tav>
                                      </p:tavLst>
                                    </p:anim>
                                    <p:anim calcmode="lin" valueType="num">
                                      <p:cBhvr>
                                        <p:cTn id="34" dur="500" fill="hold"/>
                                        <p:tgtEl>
                                          <p:spTgt spid="87">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10" presetID="19" grpId="1" fill="hold">
                                  <p:stCondLst>
                                    <p:cond delay="0"/>
                                  </p:stCondLst>
                                  <p:iterate type="el" backwards="0">
                                    <p:tmAbs val="0"/>
                                  </p:iterate>
                                  <p:childTnLst>
                                    <p:set>
                                      <p:cBhvr>
                                        <p:cTn id="38" fill="hold"/>
                                        <p:tgtEl>
                                          <p:spTgt spid="87">
                                            <p:txEl>
                                              <p:pRg st="4" end="4"/>
                                            </p:txEl>
                                          </p:spTgt>
                                        </p:tgtEl>
                                        <p:attrNameLst>
                                          <p:attrName>style.visibility</p:attrName>
                                        </p:attrNameLst>
                                      </p:cBhvr>
                                      <p:to>
                                        <p:strVal val="visible"/>
                                      </p:to>
                                    </p:set>
                                    <p:animEffect filter="fade" transition="in">
                                      <p:cBhvr>
                                        <p:cTn id="39" dur="500" fill="hold"/>
                                        <p:tgtEl>
                                          <p:spTgt spid="87">
                                            <p:txEl>
                                              <p:pRg st="4" end="4"/>
                                            </p:txEl>
                                          </p:spTgt>
                                        </p:tgtEl>
                                      </p:cBhvr>
                                    </p:animEffect>
                                    <p:anim calcmode="lin" valueType="num">
                                      <p:cBhvr>
                                        <p:cTn id="40" dur="500" fill="hold"/>
                                        <p:tgtEl>
                                          <p:spTgt spid="87">
                                            <p:txEl>
                                              <p:pRg st="4" end="4"/>
                                            </p:txEl>
                                          </p:spTgt>
                                        </p:tgtEl>
                                        <p:attrNameLst>
                                          <p:attrName>ppt_w</p:attrName>
                                        </p:attrNameLst>
                                      </p:cBhvr>
                                      <p:tavLst>
                                        <p:tav tm="0" fmla="#ppt_w*sin(2.5*pi*$)">
                                          <p:val>
                                            <p:fltVal val="0"/>
                                          </p:val>
                                        </p:tav>
                                        <p:tav tm="100000">
                                          <p:val>
                                            <p:fltVal val="1"/>
                                          </p:val>
                                        </p:tav>
                                      </p:tavLst>
                                    </p:anim>
                                    <p:anim calcmode="lin" valueType="num">
                                      <p:cBhvr>
                                        <p:cTn id="41" dur="500" fill="hold"/>
                                        <p:tgtEl>
                                          <p:spTgt spid="87">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87"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 name="Slide Number"/>
          <p:cNvSpPr txBox="1"/>
          <p:nvPr>
            <p:ph type="sldNum" sz="quarter" idx="2"/>
          </p:nvPr>
        </p:nvSpPr>
        <p:spPr>
          <a:xfrm>
            <a:off x="8104599" y="8735060"/>
            <a:ext cx="201201" cy="30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0" name="A：神經疲勞,慢性疲勞"/>
          <p:cNvSpPr txBox="1"/>
          <p:nvPr>
            <p:ph type="title" idx="4294967295"/>
          </p:nvPr>
        </p:nvSpPr>
        <p:spPr>
          <a:xfrm>
            <a:off x="533400" y="812800"/>
            <a:ext cx="7710488" cy="1524000"/>
          </a:xfrm>
          <a:prstGeom prst="rect">
            <a:avLst/>
          </a:prstGeom>
        </p:spPr>
        <p:txBody>
          <a:bodyPr>
            <a:normAutofit fontScale="100000" lnSpcReduction="0"/>
          </a:bodyPr>
          <a:lstStyle/>
          <a:p>
            <a:pPr algn="l">
              <a:defRPr sz="4000">
                <a:solidFill>
                  <a:srgbClr val="FF0000"/>
                </a:solidFill>
              </a:defRPr>
            </a:pPr>
            <a:r>
              <a:t>A</a:t>
            </a:r>
            <a:r>
              <a:rPr>
                <a:latin typeface="新細明體"/>
                <a:ea typeface="新細明體"/>
                <a:cs typeface="新細明體"/>
                <a:sym typeface="新細明體"/>
              </a:rPr>
              <a:t>：</a:t>
            </a:r>
            <a:r>
              <a:rPr>
                <a:latin typeface="標楷體-繁"/>
                <a:ea typeface="標楷體-繁"/>
                <a:cs typeface="標楷體-繁"/>
                <a:sym typeface="標楷體-繁"/>
              </a:rPr>
              <a:t>神經疲勞</a:t>
            </a:r>
            <a:r>
              <a:t>,</a:t>
            </a:r>
            <a:r>
              <a:rPr>
                <a:latin typeface="標楷體-繁"/>
                <a:ea typeface="標楷體-繁"/>
                <a:cs typeface="標楷體-繁"/>
                <a:sym typeface="標楷體-繁"/>
              </a:rPr>
              <a:t>慢性疲勞</a:t>
            </a:r>
          </a:p>
        </p:txBody>
      </p:sp>
      <p:sp>
        <p:nvSpPr>
          <p:cNvPr id="91" name="醫學家發現慢性疲勞大部分的問題有三：…"/>
          <p:cNvSpPr txBox="1"/>
          <p:nvPr>
            <p:ph type="body" idx="4294967295"/>
          </p:nvPr>
        </p:nvSpPr>
        <p:spPr>
          <a:xfrm>
            <a:off x="179387" y="2844799"/>
            <a:ext cx="8496301" cy="5688014"/>
          </a:xfrm>
          <a:prstGeom prst="rect">
            <a:avLst/>
          </a:prstGeom>
        </p:spPr>
        <p:txBody>
          <a:bodyPr>
            <a:normAutofit fontScale="100000" lnSpcReduction="0"/>
          </a:bodyPr>
          <a:lstStyle/>
          <a:p>
            <a:pPr marL="358775" indent="-358775">
              <a:spcBef>
                <a:spcPts val="600"/>
              </a:spcBef>
              <a:defRPr sz="2800">
                <a:latin typeface="標楷體-繁"/>
                <a:ea typeface="標楷體-繁"/>
                <a:cs typeface="標楷體-繁"/>
                <a:sym typeface="標楷體-繁"/>
              </a:defRPr>
            </a:pPr>
            <a:r>
              <a:t>醫學家發現</a:t>
            </a:r>
            <a:r>
              <a:rPr>
                <a:solidFill>
                  <a:srgbClr val="FF0000"/>
                </a:solidFill>
              </a:rPr>
              <a:t>慢性疲勞</a:t>
            </a:r>
            <a:r>
              <a:t>大部分的問題有三：</a:t>
            </a:r>
          </a:p>
          <a:p>
            <a:pPr marL="358775" indent="-358775">
              <a:spcBef>
                <a:spcPts val="600"/>
              </a:spcBef>
              <a:buSzTx/>
              <a:buFont typeface="Wingdings"/>
              <a:buNone/>
              <a:defRPr sz="2800">
                <a:latin typeface="標楷體-繁"/>
                <a:ea typeface="標楷體-繁"/>
                <a:cs typeface="標楷體-繁"/>
                <a:sym typeface="標楷體-繁"/>
              </a:defRPr>
            </a:pPr>
            <a:r>
              <a:t>   </a:t>
            </a:r>
            <a:r>
              <a:rPr>
                <a:solidFill>
                  <a:srgbClr val="FF3300"/>
                </a:solidFill>
                <a:latin typeface="+mn-lt"/>
                <a:ea typeface="+mn-ea"/>
                <a:cs typeface="+mn-cs"/>
                <a:sym typeface="Tahoma"/>
              </a:rPr>
              <a:t>1. </a:t>
            </a:r>
            <a:r>
              <a:rPr>
                <a:solidFill>
                  <a:srgbClr val="FF0000"/>
                </a:solidFill>
              </a:rPr>
              <a:t>神經、肌肉的緊張</a:t>
            </a:r>
            <a:endParaRPr>
              <a:solidFill>
                <a:srgbClr val="FF3300"/>
              </a:solidFill>
            </a:endParaRPr>
          </a:p>
          <a:p>
            <a:pPr marL="358775" indent="-358775">
              <a:spcBef>
                <a:spcPts val="600"/>
              </a:spcBef>
              <a:buSzTx/>
              <a:buFont typeface="Wingdings"/>
              <a:buNone/>
              <a:defRPr sz="2800">
                <a:solidFill>
                  <a:srgbClr val="FF3300"/>
                </a:solidFill>
                <a:latin typeface="標楷體-繁"/>
                <a:ea typeface="標楷體-繁"/>
                <a:cs typeface="標楷體-繁"/>
                <a:sym typeface="標楷體-繁"/>
              </a:defRPr>
            </a:pPr>
            <a:r>
              <a:t>   </a:t>
            </a:r>
            <a:r>
              <a:rPr>
                <a:latin typeface="+mn-lt"/>
                <a:ea typeface="+mn-ea"/>
                <a:cs typeface="+mn-cs"/>
                <a:sym typeface="Tahoma"/>
              </a:rPr>
              <a:t>2. </a:t>
            </a:r>
            <a:r>
              <a:t>能量供應不足</a:t>
            </a:r>
          </a:p>
          <a:p>
            <a:pPr marL="358775" indent="-358775">
              <a:spcBef>
                <a:spcPts val="600"/>
              </a:spcBef>
              <a:buSzTx/>
              <a:buFont typeface="Wingdings"/>
              <a:buNone/>
              <a:defRPr sz="2800">
                <a:solidFill>
                  <a:srgbClr val="FF3300"/>
                </a:solidFill>
                <a:latin typeface="標楷體-繁"/>
                <a:ea typeface="標楷體-繁"/>
                <a:cs typeface="標楷體-繁"/>
                <a:sym typeface="標楷體-繁"/>
              </a:defRPr>
            </a:pPr>
            <a:r>
              <a:t>   </a:t>
            </a:r>
            <a:r>
              <a:rPr>
                <a:latin typeface="+mn-lt"/>
                <a:ea typeface="+mn-ea"/>
                <a:cs typeface="+mn-cs"/>
                <a:sym typeface="Tahoma"/>
              </a:rPr>
              <a:t>3. </a:t>
            </a:r>
            <a:r>
              <a:t>血液運行障礙</a:t>
            </a:r>
          </a:p>
          <a:p>
            <a:pPr marL="358775" indent="-358775">
              <a:spcBef>
                <a:spcPts val="600"/>
              </a:spcBef>
              <a:buSzTx/>
              <a:buFont typeface="Wingdings"/>
              <a:buNone/>
              <a:defRPr sz="2800">
                <a:latin typeface="標楷體-繁"/>
                <a:ea typeface="標楷體-繁"/>
                <a:cs typeface="標楷體-繁"/>
                <a:sym typeface="標楷體-繁"/>
              </a:defRPr>
            </a:pPr>
            <a:r>
              <a:t>    出了狀況所導致，而這些狀況的發生，可追溯</a:t>
            </a:r>
          </a:p>
          <a:p>
            <a:pPr marL="358775" indent="-358775">
              <a:spcBef>
                <a:spcPts val="600"/>
              </a:spcBef>
              <a:buSzTx/>
              <a:buFont typeface="Wingdings"/>
              <a:buNone/>
              <a:defRPr sz="2800">
                <a:latin typeface="標楷體-繁"/>
                <a:ea typeface="標楷體-繁"/>
                <a:cs typeface="標楷體-繁"/>
                <a:sym typeface="標楷體-繁"/>
              </a:defRPr>
            </a:pPr>
            <a:r>
              <a:t>    到壓力及神經的消耗。</a:t>
            </a:r>
          </a:p>
          <a:p>
            <a:pPr marL="358775" indent="-358775">
              <a:spcBef>
                <a:spcPts val="600"/>
              </a:spcBef>
              <a:defRPr sz="2800">
                <a:solidFill>
                  <a:srgbClr val="FF0000"/>
                </a:solidFill>
              </a:defRPr>
            </a:pPr>
            <a:r>
              <a:rPr>
                <a:latin typeface="標楷體-繁"/>
                <a:ea typeface="標楷體-繁"/>
                <a:cs typeface="標楷體-繁"/>
                <a:sym typeface="標楷體-繁"/>
              </a:rPr>
              <a:t>神經疲勞</a:t>
            </a:r>
            <a:r>
              <a:t>,</a:t>
            </a:r>
            <a:r>
              <a:rPr>
                <a:latin typeface="標楷體-繁"/>
                <a:ea typeface="標楷體-繁"/>
                <a:cs typeface="標楷體-繁"/>
                <a:sym typeface="標楷體-繁"/>
              </a:rPr>
              <a:t>慢性疲勞</a:t>
            </a:r>
            <a:r>
              <a:rPr>
                <a:solidFill>
                  <a:srgbClr val="000000"/>
                </a:solidFill>
                <a:latin typeface="標楷體-繁"/>
                <a:ea typeface="標楷體-繁"/>
                <a:cs typeface="標楷體-繁"/>
                <a:sym typeface="標楷體-繁"/>
              </a:rPr>
              <a:t>導致這些狀況的原因：</a:t>
            </a:r>
            <a:endParaRPr>
              <a:latin typeface="標楷體-繁"/>
              <a:ea typeface="標楷體-繁"/>
              <a:cs typeface="標楷體-繁"/>
              <a:sym typeface="標楷體-繁"/>
            </a:endParaRPr>
          </a:p>
          <a:p>
            <a:pPr marL="358775" indent="-358775">
              <a:spcBef>
                <a:spcPts val="600"/>
              </a:spcBef>
              <a:buSzTx/>
              <a:buFont typeface="Wingdings"/>
              <a:buNone/>
              <a:defRPr sz="2800">
                <a:latin typeface="標楷體-繁"/>
                <a:ea typeface="標楷體-繁"/>
                <a:cs typeface="標楷體-繁"/>
                <a:sym typeface="標楷體-繁"/>
              </a:defRPr>
            </a:pPr>
            <a:r>
              <a:t>   </a:t>
            </a:r>
            <a:r>
              <a:rPr>
                <a:latin typeface="+mn-lt"/>
                <a:ea typeface="+mn-ea"/>
                <a:cs typeface="+mn-cs"/>
                <a:sym typeface="Tahoma"/>
              </a:rPr>
              <a:t>1.</a:t>
            </a:r>
            <a:r>
              <a:t>壓力、神經的消耗。</a:t>
            </a:r>
          </a:p>
          <a:p>
            <a:pPr marL="358775" indent="-358775">
              <a:spcBef>
                <a:spcPts val="600"/>
              </a:spcBef>
              <a:buSzTx/>
              <a:buFont typeface="Wingdings"/>
              <a:buNone/>
              <a:defRPr sz="2800">
                <a:latin typeface="標楷體-繁"/>
                <a:ea typeface="標楷體-繁"/>
                <a:cs typeface="標楷體-繁"/>
                <a:sym typeface="標楷體-繁"/>
              </a:defRPr>
            </a:pPr>
            <a:r>
              <a:t>   </a:t>
            </a:r>
            <a:r>
              <a:rPr>
                <a:latin typeface="+mn-lt"/>
                <a:ea typeface="+mn-ea"/>
                <a:cs typeface="+mn-cs"/>
                <a:sym typeface="Tahoma"/>
              </a:rPr>
              <a:t>2.</a:t>
            </a:r>
            <a:r>
              <a:t>基礎代謝能力降低，造成能量供應不足。</a:t>
            </a:r>
          </a:p>
          <a:p>
            <a:pPr marL="358775" indent="-358775">
              <a:spcBef>
                <a:spcPts val="600"/>
              </a:spcBef>
              <a:buSzTx/>
              <a:buFont typeface="Wingdings"/>
              <a:buNone/>
              <a:defRPr sz="2800">
                <a:latin typeface="標楷體-繁"/>
                <a:ea typeface="標楷體-繁"/>
                <a:cs typeface="標楷體-繁"/>
                <a:sym typeface="標楷體-繁"/>
              </a:defRPr>
            </a:pPr>
            <a:r>
              <a:t>   </a:t>
            </a:r>
            <a:r>
              <a:rPr>
                <a:latin typeface="+mn-lt"/>
                <a:ea typeface="+mn-ea"/>
                <a:cs typeface="+mn-cs"/>
                <a:sym typeface="Tahoma"/>
              </a:rPr>
              <a:t>3.</a:t>
            </a:r>
            <a:r>
              <a:t>血液循環不良，演變成疲勞物質的積蓄。</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itrus">
  <a:themeElements>
    <a:clrScheme name="Citrus">
      <a:dk1>
        <a:srgbClr val="000000"/>
      </a:dk1>
      <a:lt1>
        <a:srgbClr val="FFFFFF"/>
      </a:lt1>
      <a:dk2>
        <a:srgbClr val="A7A7A7"/>
      </a:dk2>
      <a:lt2>
        <a:srgbClr val="535353"/>
      </a:lt2>
      <a:accent1>
        <a:srgbClr val="00CC00"/>
      </a:accent1>
      <a:accent2>
        <a:srgbClr val="FF822D"/>
      </a:accent2>
      <a:accent3>
        <a:srgbClr val="9BBB59"/>
      </a:accent3>
      <a:accent4>
        <a:srgbClr val="8064A2"/>
      </a:accent4>
      <a:accent5>
        <a:srgbClr val="4BACC6"/>
      </a:accent5>
      <a:accent6>
        <a:srgbClr val="F79646"/>
      </a:accent6>
      <a:hlink>
        <a:srgbClr val="0000FF"/>
      </a:hlink>
      <a:folHlink>
        <a:srgbClr val="FF00FF"/>
      </a:folHlink>
    </a:clrScheme>
    <a:fontScheme name="Citrus">
      <a:majorFont>
        <a:latin typeface="Helvetica"/>
        <a:ea typeface="Helvetica"/>
        <a:cs typeface="Helvetica"/>
      </a:majorFont>
      <a:minorFont>
        <a:latin typeface="Tahoma"/>
        <a:ea typeface="Tahoma"/>
        <a:cs typeface="Tahoma"/>
      </a:minorFont>
    </a:fontScheme>
    <a:fmtScheme name="Citru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itrus">
  <a:themeElements>
    <a:clrScheme name="Citrus">
      <a:dk1>
        <a:srgbClr val="000000"/>
      </a:dk1>
      <a:lt1>
        <a:srgbClr val="FFFFFF"/>
      </a:lt1>
      <a:dk2>
        <a:srgbClr val="A7A7A7"/>
      </a:dk2>
      <a:lt2>
        <a:srgbClr val="535353"/>
      </a:lt2>
      <a:accent1>
        <a:srgbClr val="00CC00"/>
      </a:accent1>
      <a:accent2>
        <a:srgbClr val="FF822D"/>
      </a:accent2>
      <a:accent3>
        <a:srgbClr val="9BBB59"/>
      </a:accent3>
      <a:accent4>
        <a:srgbClr val="8064A2"/>
      </a:accent4>
      <a:accent5>
        <a:srgbClr val="4BACC6"/>
      </a:accent5>
      <a:accent6>
        <a:srgbClr val="F79646"/>
      </a:accent6>
      <a:hlink>
        <a:srgbClr val="0000FF"/>
      </a:hlink>
      <a:folHlink>
        <a:srgbClr val="FF00FF"/>
      </a:folHlink>
    </a:clrScheme>
    <a:fontScheme name="Citrus">
      <a:majorFont>
        <a:latin typeface="Helvetica"/>
        <a:ea typeface="Helvetica"/>
        <a:cs typeface="Helvetica"/>
      </a:majorFont>
      <a:minorFont>
        <a:latin typeface="Tahoma"/>
        <a:ea typeface="Tahoma"/>
        <a:cs typeface="Tahoma"/>
      </a:minorFont>
    </a:fontScheme>
    <a:fmtScheme name="Citru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Taho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