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 id="214748366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Garamond"/>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Garamond-bold.fntdata"/><Relationship Id="rId27" Type="http://schemas.openxmlformats.org/officeDocument/2006/relationships/font" Target="fonts/Garamond-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Garamond-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Garamond-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1c2002742e_3_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g31c2002742e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d669371ae2_1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d669371ae2_1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d669371ae2_1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d669371ae2_1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1be928e471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1be928e471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1be928e471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1be928e471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1be928e471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1be928e471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1be928e471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1be928e471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1be928e471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1be928e471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1be7a6460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1be7a6460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1be7a6460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1be7a6460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1c2002742e_3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g31c2002742e_3_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g31c2002742e_3_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1c2002742e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1c2002742e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1c2002742e_3_2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31c2002742e_3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1c2002742e_3_3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31c2002742e_3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1c2002742e_3_6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31c2002742e_3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1c2002742e_3_6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31c2002742e_3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d669371ae2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d669371ae2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d669371ae2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d669371ae2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d669371ae2_1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d669371ae2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过渡页">
  <p:cSld name="过渡页">
    <p:spTree>
      <p:nvGrpSpPr>
        <p:cNvPr id="56" name="Shape 56"/>
        <p:cNvGrpSpPr/>
        <p:nvPr/>
      </p:nvGrpSpPr>
      <p:grpSpPr>
        <a:xfrm>
          <a:off x="0" y="0"/>
          <a:ext cx="0" cy="0"/>
          <a:chOff x="0" y="0"/>
          <a:chExt cx="0" cy="0"/>
        </a:xfrm>
      </p:grpSpPr>
      <p:grpSp>
        <p:nvGrpSpPr>
          <p:cNvPr id="57" name="Google Shape;57;p14"/>
          <p:cNvGrpSpPr/>
          <p:nvPr/>
        </p:nvGrpSpPr>
        <p:grpSpPr>
          <a:xfrm>
            <a:off x="0" y="0"/>
            <a:ext cx="9144000" cy="2125980"/>
            <a:chOff x="0" y="0"/>
            <a:chExt cx="12192000" cy="2834640"/>
          </a:xfrm>
        </p:grpSpPr>
        <p:sp>
          <p:nvSpPr>
            <p:cNvPr id="58" name="Google Shape;58;p14"/>
            <p:cNvSpPr/>
            <p:nvPr/>
          </p:nvSpPr>
          <p:spPr>
            <a:xfrm>
              <a:off x="0" y="0"/>
              <a:ext cx="12192000" cy="2834640"/>
            </a:xfrm>
            <a:custGeom>
              <a:rect b="b" l="l" r="r" t="t"/>
              <a:pathLst>
                <a:path extrusionOk="0" h="2834640" w="12192000">
                  <a:moveTo>
                    <a:pt x="0" y="0"/>
                  </a:moveTo>
                  <a:lnTo>
                    <a:pt x="12192000" y="0"/>
                  </a:lnTo>
                  <a:lnTo>
                    <a:pt x="12192000" y="1821371"/>
                  </a:lnTo>
                  <a:lnTo>
                    <a:pt x="11984957" y="1920833"/>
                  </a:lnTo>
                  <a:cubicBezTo>
                    <a:pt x="10708705" y="2472158"/>
                    <a:pt x="8547399" y="2834640"/>
                    <a:pt x="6096001" y="2834640"/>
                  </a:cubicBezTo>
                  <a:cubicBezTo>
                    <a:pt x="3644602" y="2834640"/>
                    <a:pt x="1483295" y="2472158"/>
                    <a:pt x="207043" y="1920833"/>
                  </a:cubicBezTo>
                  <a:lnTo>
                    <a:pt x="0" y="1821371"/>
                  </a:lnTo>
                  <a:close/>
                </a:path>
              </a:pathLst>
            </a:cu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9" name="Google Shape;59;p14"/>
            <p:cNvSpPr/>
            <p:nvPr/>
          </p:nvSpPr>
          <p:spPr>
            <a:xfrm>
              <a:off x="0" y="0"/>
              <a:ext cx="12192000" cy="2484120"/>
            </a:xfrm>
            <a:custGeom>
              <a:rect b="b" l="l" r="r" t="t"/>
              <a:pathLst>
                <a:path extrusionOk="0" h="2484120" w="12192000">
                  <a:moveTo>
                    <a:pt x="0" y="0"/>
                  </a:moveTo>
                  <a:lnTo>
                    <a:pt x="12192000" y="0"/>
                  </a:lnTo>
                  <a:lnTo>
                    <a:pt x="12192000" y="1470851"/>
                  </a:lnTo>
                  <a:lnTo>
                    <a:pt x="11984957" y="1570313"/>
                  </a:lnTo>
                  <a:cubicBezTo>
                    <a:pt x="10708705" y="2121639"/>
                    <a:pt x="8547399" y="2484120"/>
                    <a:pt x="6096002" y="2484120"/>
                  </a:cubicBezTo>
                  <a:cubicBezTo>
                    <a:pt x="3644602" y="2484120"/>
                    <a:pt x="1483295" y="2121639"/>
                    <a:pt x="207043" y="1570313"/>
                  </a:cubicBezTo>
                  <a:lnTo>
                    <a:pt x="0" y="1470851"/>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60" name="Google Shape;60;p14"/>
          <p:cNvSpPr/>
          <p:nvPr/>
        </p:nvSpPr>
        <p:spPr>
          <a:xfrm flipH="1">
            <a:off x="3684365" y="2926080"/>
            <a:ext cx="1775271" cy="1314449"/>
          </a:xfrm>
          <a:custGeom>
            <a:rect b="b" l="l" r="r" t="t"/>
            <a:pathLst>
              <a:path extrusionOk="0" h="450066" w="607850">
                <a:moveTo>
                  <a:pt x="105213" y="237029"/>
                </a:moveTo>
                <a:lnTo>
                  <a:pt x="303784" y="332583"/>
                </a:lnTo>
                <a:lnTo>
                  <a:pt x="502355" y="237029"/>
                </a:lnTo>
                <a:lnTo>
                  <a:pt x="502355" y="323554"/>
                </a:lnTo>
                <a:cubicBezTo>
                  <a:pt x="502167" y="323931"/>
                  <a:pt x="502072" y="324307"/>
                  <a:pt x="501884" y="324683"/>
                </a:cubicBezTo>
                <a:lnTo>
                  <a:pt x="319233" y="412525"/>
                </a:lnTo>
                <a:lnTo>
                  <a:pt x="288430" y="412525"/>
                </a:lnTo>
                <a:lnTo>
                  <a:pt x="105213" y="324495"/>
                </a:lnTo>
                <a:close/>
                <a:moveTo>
                  <a:pt x="575837" y="200688"/>
                </a:moveTo>
                <a:lnTo>
                  <a:pt x="575837" y="370765"/>
                </a:lnTo>
                <a:lnTo>
                  <a:pt x="591549" y="418459"/>
                </a:lnTo>
                <a:lnTo>
                  <a:pt x="567839" y="450066"/>
                </a:lnTo>
                <a:lnTo>
                  <a:pt x="559842" y="450066"/>
                </a:lnTo>
                <a:lnTo>
                  <a:pt x="536226" y="418459"/>
                </a:lnTo>
                <a:lnTo>
                  <a:pt x="551844" y="370765"/>
                </a:lnTo>
                <a:lnTo>
                  <a:pt x="551844" y="212823"/>
                </a:lnTo>
                <a:close/>
                <a:moveTo>
                  <a:pt x="303784" y="0"/>
                </a:moveTo>
                <a:lnTo>
                  <a:pt x="607850" y="146272"/>
                </a:lnTo>
                <a:lnTo>
                  <a:pt x="607850" y="159629"/>
                </a:lnTo>
                <a:lnTo>
                  <a:pt x="303784" y="305901"/>
                </a:lnTo>
                <a:lnTo>
                  <a:pt x="0" y="159817"/>
                </a:lnTo>
                <a:lnTo>
                  <a:pt x="0" y="146178"/>
                </a:lnTo>
                <a:close/>
              </a:path>
            </a:pathLst>
          </a:custGeom>
          <a:solidFill>
            <a:schemeClr val="accent1">
              <a:alpha val="784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61" name="Google Shape;61;p14"/>
          <p:cNvGrpSpPr/>
          <p:nvPr/>
        </p:nvGrpSpPr>
        <p:grpSpPr>
          <a:xfrm>
            <a:off x="4423410" y="4518343"/>
            <a:ext cx="297180" cy="68580"/>
            <a:chOff x="1005840" y="4648200"/>
            <a:chExt cx="396240" cy="91440"/>
          </a:xfrm>
        </p:grpSpPr>
        <p:sp>
          <p:nvSpPr>
            <p:cNvPr id="62" name="Google Shape;62;p14"/>
            <p:cNvSpPr/>
            <p:nvPr/>
          </p:nvSpPr>
          <p:spPr>
            <a:xfrm>
              <a:off x="1005840" y="4648200"/>
              <a:ext cx="91440" cy="91440"/>
            </a:xfrm>
            <a:prstGeom prst="ellipse">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3" name="Google Shape;63;p14"/>
            <p:cNvSpPr/>
            <p:nvPr/>
          </p:nvSpPr>
          <p:spPr>
            <a:xfrm>
              <a:off x="1158240" y="4648200"/>
              <a:ext cx="91440" cy="91440"/>
            </a:xfrm>
            <a:prstGeom prst="ellipse">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4" name="Google Shape;64;p14"/>
            <p:cNvSpPr/>
            <p:nvPr/>
          </p:nvSpPr>
          <p:spPr>
            <a:xfrm>
              <a:off x="1310640" y="4648200"/>
              <a:ext cx="91440" cy="91440"/>
            </a:xfrm>
            <a:prstGeom prst="ellipse">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页">
  <p:cSld name="内容页">
    <p:spTree>
      <p:nvGrpSpPr>
        <p:cNvPr id="65" name="Shape 65"/>
        <p:cNvGrpSpPr/>
        <p:nvPr/>
      </p:nvGrpSpPr>
      <p:grpSpPr>
        <a:xfrm>
          <a:off x="0" y="0"/>
          <a:ext cx="0" cy="0"/>
          <a:chOff x="0" y="0"/>
          <a:chExt cx="0" cy="0"/>
        </a:xfrm>
      </p:grpSpPr>
      <p:sp>
        <p:nvSpPr>
          <p:cNvPr id="66" name="Google Shape;66;p15"/>
          <p:cNvSpPr/>
          <p:nvPr/>
        </p:nvSpPr>
        <p:spPr>
          <a:xfrm>
            <a:off x="387000" y="5089500"/>
            <a:ext cx="8370000" cy="540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封面封底">
  <p:cSld name="封面封底">
    <p:spTree>
      <p:nvGrpSpPr>
        <p:cNvPr id="67" name="Shape 67"/>
        <p:cNvGrpSpPr/>
        <p:nvPr/>
      </p:nvGrpSpPr>
      <p:grpSpPr>
        <a:xfrm>
          <a:off x="0" y="0"/>
          <a:ext cx="0" cy="0"/>
          <a:chOff x="0" y="0"/>
          <a:chExt cx="0" cy="0"/>
        </a:xfrm>
      </p:grpSpPr>
      <p:grpSp>
        <p:nvGrpSpPr>
          <p:cNvPr id="68" name="Google Shape;68;p16"/>
          <p:cNvGrpSpPr/>
          <p:nvPr/>
        </p:nvGrpSpPr>
        <p:grpSpPr>
          <a:xfrm>
            <a:off x="3833612" y="-1"/>
            <a:ext cx="5310388" cy="5143502"/>
            <a:chOff x="5111483" y="-1"/>
            <a:chExt cx="7080517" cy="6858003"/>
          </a:xfrm>
        </p:grpSpPr>
        <p:sp>
          <p:nvSpPr>
            <p:cNvPr id="69" name="Google Shape;69;p16"/>
            <p:cNvSpPr/>
            <p:nvPr/>
          </p:nvSpPr>
          <p:spPr>
            <a:xfrm>
              <a:off x="5874436" y="0"/>
              <a:ext cx="6317564" cy="6858000"/>
            </a:xfrm>
            <a:custGeom>
              <a:rect b="b" l="l" r="r" t="t"/>
              <a:pathLst>
                <a:path extrusionOk="0" h="6858000" w="6317564">
                  <a:moveTo>
                    <a:pt x="2069883" y="0"/>
                  </a:moveTo>
                  <a:lnTo>
                    <a:pt x="6317564" y="0"/>
                  </a:lnTo>
                  <a:lnTo>
                    <a:pt x="6317564" y="6858000"/>
                  </a:lnTo>
                  <a:lnTo>
                    <a:pt x="2069883" y="6858000"/>
                  </a:lnTo>
                  <a:lnTo>
                    <a:pt x="2049646" y="6847076"/>
                  </a:lnTo>
                  <a:cubicBezTo>
                    <a:pt x="820835" y="6146108"/>
                    <a:pt x="0" y="4877548"/>
                    <a:pt x="0" y="3429000"/>
                  </a:cubicBezTo>
                  <a:cubicBezTo>
                    <a:pt x="0" y="1980452"/>
                    <a:pt x="820835" y="711893"/>
                    <a:pt x="2049646" y="10924"/>
                  </a:cubicBezTo>
                  <a:close/>
                </a:path>
              </a:pathLst>
            </a:custGeom>
            <a:solidFill>
              <a:srgbClr val="48546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0" name="Google Shape;70;p16"/>
            <p:cNvSpPr/>
            <p:nvPr/>
          </p:nvSpPr>
          <p:spPr>
            <a:xfrm flipH="1">
              <a:off x="5111483" y="-1"/>
              <a:ext cx="2812712" cy="6858003"/>
            </a:xfrm>
            <a:custGeom>
              <a:rect b="b" l="l" r="r" t="t"/>
              <a:pathLst>
                <a:path extrusionOk="0" h="6858003" w="2812712">
                  <a:moveTo>
                    <a:pt x="2812712" y="0"/>
                  </a:moveTo>
                  <a:lnTo>
                    <a:pt x="0" y="0"/>
                  </a:lnTo>
                  <a:lnTo>
                    <a:pt x="0" y="1"/>
                  </a:lnTo>
                  <a:lnTo>
                    <a:pt x="26768" y="1"/>
                  </a:lnTo>
                  <a:lnTo>
                    <a:pt x="47005" y="10925"/>
                  </a:lnTo>
                  <a:cubicBezTo>
                    <a:pt x="1275816" y="711894"/>
                    <a:pt x="2096651" y="1980453"/>
                    <a:pt x="2096651" y="3429001"/>
                  </a:cubicBezTo>
                  <a:cubicBezTo>
                    <a:pt x="2096651" y="4877549"/>
                    <a:pt x="1275816" y="6146109"/>
                    <a:pt x="47005" y="6847077"/>
                  </a:cubicBezTo>
                  <a:lnTo>
                    <a:pt x="26768" y="6858001"/>
                  </a:lnTo>
                  <a:lnTo>
                    <a:pt x="19332" y="6858001"/>
                  </a:lnTo>
                  <a:lnTo>
                    <a:pt x="19332" y="6858003"/>
                  </a:lnTo>
                  <a:lnTo>
                    <a:pt x="927906" y="6858003"/>
                  </a:lnTo>
                  <a:cubicBezTo>
                    <a:pt x="927906" y="6858003"/>
                    <a:pt x="3836469" y="4686867"/>
                    <a:pt x="2087787" y="1470262"/>
                  </a:cubicBezTo>
                  <a:cubicBezTo>
                    <a:pt x="2087787" y="1470262"/>
                    <a:pt x="1304061" y="11284"/>
                    <a:pt x="2812712" y="0"/>
                  </a:cubicBezTo>
                  <a:close/>
                </a:path>
              </a:pathLst>
            </a:custGeom>
            <a:solidFill>
              <a:srgbClr val="8896A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71" name="Google Shape;71;p16"/>
            <p:cNvSpPr/>
            <p:nvPr/>
          </p:nvSpPr>
          <p:spPr>
            <a:xfrm>
              <a:off x="8152836" y="2637389"/>
              <a:ext cx="2138272" cy="1583223"/>
            </a:xfrm>
            <a:custGeom>
              <a:rect b="b" l="l" r="r" t="t"/>
              <a:pathLst>
                <a:path extrusionOk="0" h="450066" w="607850">
                  <a:moveTo>
                    <a:pt x="105213" y="237029"/>
                  </a:moveTo>
                  <a:lnTo>
                    <a:pt x="303784" y="332583"/>
                  </a:lnTo>
                  <a:lnTo>
                    <a:pt x="502355" y="237029"/>
                  </a:lnTo>
                  <a:lnTo>
                    <a:pt x="502355" y="323554"/>
                  </a:lnTo>
                  <a:cubicBezTo>
                    <a:pt x="502167" y="323931"/>
                    <a:pt x="502072" y="324307"/>
                    <a:pt x="501884" y="324683"/>
                  </a:cubicBezTo>
                  <a:lnTo>
                    <a:pt x="319233" y="412525"/>
                  </a:lnTo>
                  <a:lnTo>
                    <a:pt x="288430" y="412525"/>
                  </a:lnTo>
                  <a:lnTo>
                    <a:pt x="105213" y="324495"/>
                  </a:lnTo>
                  <a:close/>
                  <a:moveTo>
                    <a:pt x="575837" y="200688"/>
                  </a:moveTo>
                  <a:lnTo>
                    <a:pt x="575837" y="370765"/>
                  </a:lnTo>
                  <a:lnTo>
                    <a:pt x="591549" y="418459"/>
                  </a:lnTo>
                  <a:lnTo>
                    <a:pt x="567839" y="450066"/>
                  </a:lnTo>
                  <a:lnTo>
                    <a:pt x="559842" y="450066"/>
                  </a:lnTo>
                  <a:lnTo>
                    <a:pt x="536226" y="418459"/>
                  </a:lnTo>
                  <a:lnTo>
                    <a:pt x="551844" y="370765"/>
                  </a:lnTo>
                  <a:lnTo>
                    <a:pt x="551844" y="212823"/>
                  </a:lnTo>
                  <a:close/>
                  <a:moveTo>
                    <a:pt x="303784" y="0"/>
                  </a:moveTo>
                  <a:lnTo>
                    <a:pt x="607850" y="146272"/>
                  </a:lnTo>
                  <a:lnTo>
                    <a:pt x="607850" y="159629"/>
                  </a:lnTo>
                  <a:lnTo>
                    <a:pt x="303784" y="305901"/>
                  </a:lnTo>
                  <a:lnTo>
                    <a:pt x="0" y="159817"/>
                  </a:lnTo>
                  <a:lnTo>
                    <a:pt x="0" y="146178"/>
                  </a:lnTo>
                  <a:close/>
                </a:path>
              </a:pathLst>
            </a:cu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目录页">
  <p:cSld name="目录页">
    <p:spTree>
      <p:nvGrpSpPr>
        <p:cNvPr id="72" name="Shape 72"/>
        <p:cNvGrpSpPr/>
        <p:nvPr/>
      </p:nvGrpSpPr>
      <p:grpSpPr>
        <a:xfrm>
          <a:off x="0" y="0"/>
          <a:ext cx="0" cy="0"/>
          <a:chOff x="0" y="0"/>
          <a:chExt cx="0" cy="0"/>
        </a:xfrm>
      </p:grpSpPr>
      <p:sp>
        <p:nvSpPr>
          <p:cNvPr id="73" name="Google Shape;73;p17"/>
          <p:cNvSpPr/>
          <p:nvPr/>
        </p:nvSpPr>
        <p:spPr>
          <a:xfrm flipH="1">
            <a:off x="1" y="0"/>
            <a:ext cx="2856785" cy="5143500"/>
          </a:xfrm>
          <a:custGeom>
            <a:rect b="b" l="l" r="r" t="t"/>
            <a:pathLst>
              <a:path extrusionOk="0" h="6858000" w="3809047">
                <a:moveTo>
                  <a:pt x="3809047" y="0"/>
                </a:moveTo>
                <a:lnTo>
                  <a:pt x="2069883" y="0"/>
                </a:lnTo>
                <a:lnTo>
                  <a:pt x="2049646" y="10924"/>
                </a:lnTo>
                <a:cubicBezTo>
                  <a:pt x="820835" y="711893"/>
                  <a:pt x="0" y="1980452"/>
                  <a:pt x="0" y="3429000"/>
                </a:cubicBezTo>
                <a:cubicBezTo>
                  <a:pt x="0" y="4877548"/>
                  <a:pt x="820835" y="6146108"/>
                  <a:pt x="2049646" y="6847076"/>
                </a:cubicBezTo>
                <a:lnTo>
                  <a:pt x="2069883" y="6858000"/>
                </a:lnTo>
                <a:lnTo>
                  <a:pt x="3809047" y="6858000"/>
                </a:lnTo>
                <a:close/>
              </a:path>
            </a:pathLst>
          </a:custGeom>
          <a:solidFill>
            <a:srgbClr val="48546B"/>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4" name="Google Shape;74;p17"/>
          <p:cNvSpPr/>
          <p:nvPr/>
        </p:nvSpPr>
        <p:spPr>
          <a:xfrm>
            <a:off x="1319466" y="-1"/>
            <a:ext cx="2109534" cy="5143502"/>
          </a:xfrm>
          <a:custGeom>
            <a:rect b="b" l="l" r="r" t="t"/>
            <a:pathLst>
              <a:path extrusionOk="0" h="6858003" w="2812712">
                <a:moveTo>
                  <a:pt x="2812712" y="0"/>
                </a:moveTo>
                <a:lnTo>
                  <a:pt x="0" y="0"/>
                </a:lnTo>
                <a:lnTo>
                  <a:pt x="0" y="1"/>
                </a:lnTo>
                <a:lnTo>
                  <a:pt x="26768" y="1"/>
                </a:lnTo>
                <a:lnTo>
                  <a:pt x="47005" y="10925"/>
                </a:lnTo>
                <a:cubicBezTo>
                  <a:pt x="1275816" y="711894"/>
                  <a:pt x="2096651" y="1980453"/>
                  <a:pt x="2096651" y="3429001"/>
                </a:cubicBezTo>
                <a:cubicBezTo>
                  <a:pt x="2096651" y="4877549"/>
                  <a:pt x="1275816" y="6146109"/>
                  <a:pt x="47005" y="6847077"/>
                </a:cubicBezTo>
                <a:lnTo>
                  <a:pt x="26768" y="6858001"/>
                </a:lnTo>
                <a:lnTo>
                  <a:pt x="19332" y="6858001"/>
                </a:lnTo>
                <a:lnTo>
                  <a:pt x="19332" y="6858003"/>
                </a:lnTo>
                <a:lnTo>
                  <a:pt x="927906" y="6858003"/>
                </a:lnTo>
                <a:cubicBezTo>
                  <a:pt x="927906" y="6858003"/>
                  <a:pt x="3836469" y="4686867"/>
                  <a:pt x="2087787" y="1470262"/>
                </a:cubicBezTo>
                <a:cubicBezTo>
                  <a:pt x="2087787" y="1470262"/>
                  <a:pt x="1304061" y="11284"/>
                  <a:pt x="2812712" y="0"/>
                </a:cubicBezTo>
                <a:close/>
              </a:path>
            </a:pathLst>
          </a:custGeom>
          <a:solidFill>
            <a:srgbClr val="8896AF"/>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nvGrpSpPr>
          <p:cNvPr id="75" name="Google Shape;75;p17"/>
          <p:cNvGrpSpPr/>
          <p:nvPr/>
        </p:nvGrpSpPr>
        <p:grpSpPr>
          <a:xfrm>
            <a:off x="1009952" y="1665206"/>
            <a:ext cx="1165860" cy="1165860"/>
            <a:chOff x="4007168" y="1706880"/>
            <a:chExt cx="2133600" cy="2133600"/>
          </a:xfrm>
        </p:grpSpPr>
        <p:sp>
          <p:nvSpPr>
            <p:cNvPr id="76" name="Google Shape;76;p17"/>
            <p:cNvSpPr/>
            <p:nvPr/>
          </p:nvSpPr>
          <p:spPr>
            <a:xfrm>
              <a:off x="4007168" y="1706880"/>
              <a:ext cx="2133600" cy="2133600"/>
            </a:xfrm>
            <a:prstGeom prst="ellipse">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7" name="Google Shape;77;p17"/>
            <p:cNvSpPr/>
            <p:nvPr/>
          </p:nvSpPr>
          <p:spPr>
            <a:xfrm flipH="1">
              <a:off x="4405612" y="2278815"/>
              <a:ext cx="1336713" cy="989731"/>
            </a:xfrm>
            <a:custGeom>
              <a:rect b="b" l="l" r="r" t="t"/>
              <a:pathLst>
                <a:path extrusionOk="0" h="450066" w="607850">
                  <a:moveTo>
                    <a:pt x="105213" y="237029"/>
                  </a:moveTo>
                  <a:lnTo>
                    <a:pt x="303784" y="332583"/>
                  </a:lnTo>
                  <a:lnTo>
                    <a:pt x="502355" y="237029"/>
                  </a:lnTo>
                  <a:lnTo>
                    <a:pt x="502355" y="323554"/>
                  </a:lnTo>
                  <a:cubicBezTo>
                    <a:pt x="502167" y="323931"/>
                    <a:pt x="502072" y="324307"/>
                    <a:pt x="501884" y="324683"/>
                  </a:cubicBezTo>
                  <a:lnTo>
                    <a:pt x="319233" y="412525"/>
                  </a:lnTo>
                  <a:lnTo>
                    <a:pt x="288430" y="412525"/>
                  </a:lnTo>
                  <a:lnTo>
                    <a:pt x="105213" y="324495"/>
                  </a:lnTo>
                  <a:close/>
                  <a:moveTo>
                    <a:pt x="575837" y="200688"/>
                  </a:moveTo>
                  <a:lnTo>
                    <a:pt x="575837" y="370765"/>
                  </a:lnTo>
                  <a:lnTo>
                    <a:pt x="591549" y="418459"/>
                  </a:lnTo>
                  <a:lnTo>
                    <a:pt x="567839" y="450066"/>
                  </a:lnTo>
                  <a:lnTo>
                    <a:pt x="559842" y="450066"/>
                  </a:lnTo>
                  <a:lnTo>
                    <a:pt x="536226" y="418459"/>
                  </a:lnTo>
                  <a:lnTo>
                    <a:pt x="551844" y="370765"/>
                  </a:lnTo>
                  <a:lnTo>
                    <a:pt x="551844" y="212823"/>
                  </a:lnTo>
                  <a:close/>
                  <a:moveTo>
                    <a:pt x="303784" y="0"/>
                  </a:moveTo>
                  <a:lnTo>
                    <a:pt x="607850" y="146272"/>
                  </a:lnTo>
                  <a:lnTo>
                    <a:pt x="607850" y="159629"/>
                  </a:lnTo>
                  <a:lnTo>
                    <a:pt x="303784" y="305901"/>
                  </a:lnTo>
                  <a:lnTo>
                    <a:pt x="0" y="159817"/>
                  </a:lnTo>
                  <a:lnTo>
                    <a:pt x="0" y="146178"/>
                  </a:ln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自定义版式">
  <p:cSld name="自定义版式">
    <p:bg>
      <p:bgPr>
        <a:solidFill>
          <a:schemeClr val="lt1"/>
        </a:solidFill>
      </p:bgPr>
    </p:bg>
    <p:spTree>
      <p:nvGrpSpPr>
        <p:cNvPr id="78" name="Shape 78"/>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9" name="Shape 79"/>
        <p:cNvGrpSpPr/>
        <p:nvPr/>
      </p:nvGrpSpPr>
      <p:grpSpPr>
        <a:xfrm>
          <a:off x="0" y="0"/>
          <a:ext cx="0" cy="0"/>
          <a:chOff x="0" y="0"/>
          <a:chExt cx="0" cy="0"/>
        </a:xfrm>
      </p:grpSpPr>
      <p:sp>
        <p:nvSpPr>
          <p:cNvPr id="80" name="Google Shape;80;p19"/>
          <p:cNvSpPr txBox="1"/>
          <p:nvPr>
            <p:ph type="ctrTitle"/>
          </p:nvPr>
        </p:nvSpPr>
        <p:spPr>
          <a:xfrm>
            <a:off x="311708" y="744575"/>
            <a:ext cx="8520600" cy="2052600"/>
          </a:xfrm>
          <a:prstGeom prst="rect">
            <a:avLst/>
          </a:prstGeom>
        </p:spPr>
        <p:txBody>
          <a:bodyPr anchorCtr="0" anchor="b" bIns="34275" lIns="68575" spcFirstLastPara="1" rIns="68575" wrap="square" tIns="3427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81" name="Google Shape;81;p19"/>
          <p:cNvSpPr txBox="1"/>
          <p:nvPr>
            <p:ph idx="1" type="subTitle"/>
          </p:nvPr>
        </p:nvSpPr>
        <p:spPr>
          <a:xfrm>
            <a:off x="311700" y="2834125"/>
            <a:ext cx="8520600" cy="792600"/>
          </a:xfrm>
          <a:prstGeom prst="rect">
            <a:avLst/>
          </a:prstGeom>
        </p:spPr>
        <p:txBody>
          <a:bodyPr anchorCtr="0" anchor="t" bIns="34275" lIns="68575" spcFirstLastPara="1" rIns="68575" wrap="square" tIns="34275">
            <a:normAutofit/>
          </a:bodyPr>
          <a:lstStyle>
            <a:lvl1pPr lvl="0" algn="ctr">
              <a:lnSpc>
                <a:spcPct val="100000"/>
              </a:lnSpc>
              <a:spcBef>
                <a:spcPts val="800"/>
              </a:spcBef>
              <a:spcAft>
                <a:spcPts val="0"/>
              </a:spcAft>
              <a:buSzPts val="2800"/>
              <a:buNone/>
              <a:defRPr sz="2800"/>
            </a:lvl1pPr>
            <a:lvl2pPr lvl="1" algn="ctr">
              <a:lnSpc>
                <a:spcPct val="100000"/>
              </a:lnSpc>
              <a:spcBef>
                <a:spcPts val="400"/>
              </a:spcBef>
              <a:spcAft>
                <a:spcPts val="0"/>
              </a:spcAft>
              <a:buSzPts val="2800"/>
              <a:buNone/>
              <a:defRPr sz="2800"/>
            </a:lvl2pPr>
            <a:lvl3pPr lvl="2" algn="ctr">
              <a:lnSpc>
                <a:spcPct val="100000"/>
              </a:lnSpc>
              <a:spcBef>
                <a:spcPts val="400"/>
              </a:spcBef>
              <a:spcAft>
                <a:spcPts val="0"/>
              </a:spcAft>
              <a:buSzPts val="2800"/>
              <a:buNone/>
              <a:defRPr sz="2800"/>
            </a:lvl3pPr>
            <a:lvl4pPr lvl="3" algn="ctr">
              <a:lnSpc>
                <a:spcPct val="100000"/>
              </a:lnSpc>
              <a:spcBef>
                <a:spcPts val="400"/>
              </a:spcBef>
              <a:spcAft>
                <a:spcPts val="0"/>
              </a:spcAft>
              <a:buSzPts val="2800"/>
              <a:buNone/>
              <a:defRPr sz="2800"/>
            </a:lvl4pPr>
            <a:lvl5pPr lvl="4" algn="ctr">
              <a:lnSpc>
                <a:spcPct val="100000"/>
              </a:lnSpc>
              <a:spcBef>
                <a:spcPts val="400"/>
              </a:spcBef>
              <a:spcAft>
                <a:spcPts val="0"/>
              </a:spcAft>
              <a:buSzPts val="2800"/>
              <a:buNone/>
              <a:defRPr sz="2800"/>
            </a:lvl5pPr>
            <a:lvl6pPr lvl="5" algn="ctr">
              <a:lnSpc>
                <a:spcPct val="100000"/>
              </a:lnSpc>
              <a:spcBef>
                <a:spcPts val="400"/>
              </a:spcBef>
              <a:spcAft>
                <a:spcPts val="0"/>
              </a:spcAft>
              <a:buSzPts val="2800"/>
              <a:buNone/>
              <a:defRPr sz="2800"/>
            </a:lvl6pPr>
            <a:lvl7pPr lvl="6" algn="ctr">
              <a:lnSpc>
                <a:spcPct val="100000"/>
              </a:lnSpc>
              <a:spcBef>
                <a:spcPts val="400"/>
              </a:spcBef>
              <a:spcAft>
                <a:spcPts val="0"/>
              </a:spcAft>
              <a:buSzPts val="2800"/>
              <a:buNone/>
              <a:defRPr sz="2800"/>
            </a:lvl7pPr>
            <a:lvl8pPr lvl="7" algn="ctr">
              <a:lnSpc>
                <a:spcPct val="100000"/>
              </a:lnSpc>
              <a:spcBef>
                <a:spcPts val="400"/>
              </a:spcBef>
              <a:spcAft>
                <a:spcPts val="0"/>
              </a:spcAft>
              <a:buSzPts val="2800"/>
              <a:buNone/>
              <a:defRPr sz="2800"/>
            </a:lvl8pPr>
            <a:lvl9pPr lvl="8" algn="ctr">
              <a:lnSpc>
                <a:spcPct val="100000"/>
              </a:lnSpc>
              <a:spcBef>
                <a:spcPts val="400"/>
              </a:spcBef>
              <a:spcAft>
                <a:spcPts val="0"/>
              </a:spcAft>
              <a:buSzPts val="2800"/>
              <a:buNone/>
              <a:defRPr sz="2800"/>
            </a:lvl9pPr>
          </a:lstStyle>
          <a:p/>
        </p:txBody>
      </p:sp>
      <p:sp>
        <p:nvSpPr>
          <p:cNvPr id="82" name="Google Shape;82;p19"/>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sas.harvard.edu/policy/statistic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hyperlink" Target="https://en.wikipedia.org/wiki/Private_university" TargetMode="External"/><Relationship Id="rId5" Type="http://schemas.openxmlformats.org/officeDocument/2006/relationships/hyperlink" Target="https://en.wikipedia.org/wiki/Ivy_League" TargetMode="External"/><Relationship Id="rId6" Type="http://schemas.openxmlformats.org/officeDocument/2006/relationships/hyperlink" Target="https://en.wikipedia.org/wiki/Research_university" TargetMode="External"/><Relationship Id="rId7" Type="http://schemas.openxmlformats.org/officeDocument/2006/relationships/hyperlink" Target="https://en.wikipedia.org/wiki/Cambridge,_Massachusett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15.png"/><Relationship Id="rId6"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20"/>
          <p:cNvSpPr txBox="1"/>
          <p:nvPr/>
        </p:nvSpPr>
        <p:spPr>
          <a:xfrm>
            <a:off x="2590889" y="3552425"/>
            <a:ext cx="3962224" cy="461486"/>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48546B"/>
              </a:buClr>
              <a:buSzPts val="3000"/>
              <a:buFont typeface="Arial"/>
              <a:buNone/>
            </a:pPr>
            <a:r>
              <a:rPr b="0" i="0" lang="zh-CN" sz="3000" u="none" cap="none" strike="noStrike">
                <a:solidFill>
                  <a:srgbClr val="48546B"/>
                </a:solidFill>
                <a:latin typeface="Arial"/>
                <a:ea typeface="Arial"/>
                <a:cs typeface="Arial"/>
                <a:sym typeface="Arial"/>
              </a:rPr>
              <a:t>Stanford University</a:t>
            </a:r>
            <a:endParaRPr b="0" i="0" sz="3000" u="none" cap="none" strike="noStrike">
              <a:solidFill>
                <a:srgbClr val="48546B"/>
              </a:solidFill>
              <a:latin typeface="Arial"/>
              <a:ea typeface="Arial"/>
              <a:cs typeface="Arial"/>
              <a:sym typeface="Arial"/>
            </a:endParaRPr>
          </a:p>
        </p:txBody>
      </p:sp>
      <p:sp>
        <p:nvSpPr>
          <p:cNvPr id="88" name="Google Shape;88;p20"/>
          <p:cNvSpPr txBox="1"/>
          <p:nvPr/>
        </p:nvSpPr>
        <p:spPr>
          <a:xfrm>
            <a:off x="2319750" y="4034790"/>
            <a:ext cx="4504500" cy="183832"/>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3F3F3F"/>
              </a:buClr>
              <a:buSzPts val="800"/>
              <a:buFont typeface="Arial"/>
              <a:buNone/>
            </a:pPr>
            <a:r>
              <a:rPr b="0" i="0" lang="zh-CN" sz="800" u="none" cap="none" strike="noStrike">
                <a:solidFill>
                  <a:srgbClr val="3F3F3F"/>
                </a:solidFill>
                <a:latin typeface="Arial"/>
                <a:ea typeface="Arial"/>
                <a:cs typeface="Arial"/>
                <a:sym typeface="Arial"/>
              </a:rPr>
              <a:t>STATS--PHD</a:t>
            </a:r>
            <a:endParaRPr b="0" i="0" sz="800" u="none" cap="none" strike="noStrike">
              <a:solidFill>
                <a:srgbClr val="3F3F3F"/>
              </a:solidFill>
              <a:latin typeface="Arial"/>
              <a:ea typeface="Arial"/>
              <a:cs typeface="Arial"/>
              <a:sym typeface="Arial"/>
            </a:endParaRPr>
          </a:p>
        </p:txBody>
      </p:sp>
      <p:pic>
        <p:nvPicPr>
          <p:cNvPr descr="Stanford_wordmark_(2012)" id="89" name="Google Shape;89;p20"/>
          <p:cNvPicPr preferRelativeResize="0"/>
          <p:nvPr/>
        </p:nvPicPr>
        <p:blipFill rotWithShape="1">
          <a:blip r:embed="rId3">
            <a:alphaModFix/>
          </a:blip>
          <a:srcRect b="0" l="0" r="0" t="0"/>
          <a:stretch/>
        </p:blipFill>
        <p:spPr>
          <a:xfrm>
            <a:off x="2286000" y="2408873"/>
            <a:ext cx="4572000" cy="95726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zh-CN" sz="3020">
                <a:latin typeface="Garamond"/>
                <a:ea typeface="Garamond"/>
                <a:cs typeface="Garamond"/>
                <a:sym typeface="Garamond"/>
              </a:rPr>
              <a:t>PHD Program Timeline</a:t>
            </a:r>
            <a:endParaRPr sz="3020">
              <a:latin typeface="Garamond"/>
              <a:ea typeface="Garamond"/>
              <a:cs typeface="Garamond"/>
              <a:sym typeface="Garamond"/>
            </a:endParaRPr>
          </a:p>
        </p:txBody>
      </p:sp>
      <p:sp>
        <p:nvSpPr>
          <p:cNvPr id="199" name="Google Shape;19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Font typeface="Garamond"/>
              <a:buChar char="●"/>
            </a:pPr>
            <a:r>
              <a:rPr lang="zh-CN">
                <a:latin typeface="Garamond"/>
                <a:ea typeface="Garamond"/>
                <a:cs typeface="Garamond"/>
                <a:sym typeface="Garamond"/>
              </a:rPr>
              <a:t>Course Requirement:</a:t>
            </a:r>
            <a:endParaRPr>
              <a:latin typeface="Garamond"/>
              <a:ea typeface="Garamond"/>
              <a:cs typeface="Garamond"/>
              <a:sym typeface="Garamond"/>
            </a:endParaRPr>
          </a:p>
          <a:p>
            <a:pPr indent="-334327" lvl="0" marL="457200" rtl="0" algn="l">
              <a:spcBef>
                <a:spcPts val="0"/>
              </a:spcBef>
              <a:spcAft>
                <a:spcPts val="0"/>
              </a:spcAft>
              <a:buSzPct val="100000"/>
              <a:buFont typeface="Garamond"/>
              <a:buChar char="●"/>
            </a:pPr>
            <a:r>
              <a:rPr lang="zh-CN">
                <a:latin typeface="Garamond"/>
                <a:ea typeface="Garamond"/>
                <a:cs typeface="Garamond"/>
                <a:sym typeface="Garamond"/>
              </a:rPr>
              <a:t>PHD Qualification Test:</a:t>
            </a:r>
            <a:endParaRPr>
              <a:latin typeface="Garamond"/>
              <a:ea typeface="Garamond"/>
              <a:cs typeface="Garamond"/>
              <a:sym typeface="Garamond"/>
            </a:endParaRPr>
          </a:p>
          <a:p>
            <a:pPr indent="-310832" lvl="1" marL="914400" rtl="0" algn="l">
              <a:spcBef>
                <a:spcPts val="0"/>
              </a:spcBef>
              <a:spcAft>
                <a:spcPts val="0"/>
              </a:spcAft>
              <a:buSzPct val="100000"/>
              <a:buFont typeface="Garamond"/>
              <a:buChar char="○"/>
            </a:pPr>
            <a:r>
              <a:rPr lang="zh-CN">
                <a:latin typeface="Garamond"/>
                <a:ea typeface="Garamond"/>
                <a:cs typeface="Garamond"/>
                <a:sym typeface="Garamond"/>
              </a:rPr>
              <a:t>Theory Test: STAT210~213 Course, waive if all get A- or above. (G2 Spring Examination)</a:t>
            </a:r>
            <a:endParaRPr>
              <a:latin typeface="Garamond"/>
              <a:ea typeface="Garamond"/>
              <a:cs typeface="Garamond"/>
              <a:sym typeface="Garamond"/>
            </a:endParaRPr>
          </a:p>
          <a:p>
            <a:pPr indent="-310832" lvl="1" marL="914400" rtl="0" algn="l">
              <a:spcBef>
                <a:spcPts val="0"/>
              </a:spcBef>
              <a:spcAft>
                <a:spcPts val="0"/>
              </a:spcAft>
              <a:buSzPct val="100000"/>
              <a:buFont typeface="Garamond"/>
              <a:buChar char="○"/>
            </a:pPr>
            <a:r>
              <a:rPr lang="zh-CN">
                <a:latin typeface="Garamond"/>
                <a:ea typeface="Garamond"/>
                <a:cs typeface="Garamond"/>
                <a:sym typeface="Garamond"/>
              </a:rPr>
              <a:t>Applications: STAT305 course &amp; presentation, or 30 min presentation before G3 spring.</a:t>
            </a:r>
            <a:endParaRPr>
              <a:latin typeface="Garamond"/>
              <a:ea typeface="Garamond"/>
              <a:cs typeface="Garamond"/>
              <a:sym typeface="Garamond"/>
            </a:endParaRPr>
          </a:p>
          <a:p>
            <a:pPr indent="-310832" lvl="1" marL="914400" rtl="0" algn="l">
              <a:spcBef>
                <a:spcPts val="0"/>
              </a:spcBef>
              <a:spcAft>
                <a:spcPts val="0"/>
              </a:spcAft>
              <a:buSzPct val="100000"/>
              <a:buFont typeface="Garamond"/>
              <a:buChar char="○"/>
            </a:pPr>
            <a:r>
              <a:rPr lang="zh-CN">
                <a:latin typeface="Garamond"/>
                <a:ea typeface="Garamond"/>
                <a:cs typeface="Garamond"/>
                <a:sym typeface="Garamond"/>
              </a:rPr>
              <a:t>Oral Presentation: 30 minutes G2 year</a:t>
            </a:r>
            <a:endParaRPr>
              <a:latin typeface="Garamond"/>
              <a:ea typeface="Garamond"/>
              <a:cs typeface="Garamond"/>
              <a:sym typeface="Garamond"/>
            </a:endParaRPr>
          </a:p>
          <a:p>
            <a:pPr indent="-310832" lvl="1" marL="914400" rtl="0" algn="l">
              <a:spcBef>
                <a:spcPts val="0"/>
              </a:spcBef>
              <a:spcAft>
                <a:spcPts val="0"/>
              </a:spcAft>
              <a:buClr>
                <a:srgbClr val="FF0000"/>
              </a:buClr>
              <a:buSzPct val="100000"/>
              <a:buFont typeface="Garamond"/>
              <a:buChar char="○"/>
            </a:pPr>
            <a:r>
              <a:rPr b="1" lang="zh-CN">
                <a:solidFill>
                  <a:srgbClr val="FF0000"/>
                </a:solidFill>
                <a:latin typeface="Garamond"/>
                <a:ea typeface="Garamond"/>
                <a:cs typeface="Garamond"/>
                <a:sym typeface="Garamond"/>
              </a:rPr>
              <a:t>Quitted this program if any one of tests are not passed.</a:t>
            </a:r>
            <a:endParaRPr b="1">
              <a:solidFill>
                <a:srgbClr val="FF0000"/>
              </a:solidFill>
              <a:latin typeface="Garamond"/>
              <a:ea typeface="Garamond"/>
              <a:cs typeface="Garamond"/>
              <a:sym typeface="Garamond"/>
            </a:endParaRPr>
          </a:p>
          <a:p>
            <a:pPr indent="-334327" lvl="0" marL="457200" rtl="0" algn="l">
              <a:spcBef>
                <a:spcPts val="0"/>
              </a:spcBef>
              <a:spcAft>
                <a:spcPts val="0"/>
              </a:spcAft>
              <a:buSzPct val="100000"/>
              <a:buFont typeface="Garamond"/>
              <a:buChar char="●"/>
            </a:pPr>
            <a:r>
              <a:rPr lang="zh-CN">
                <a:latin typeface="Garamond"/>
                <a:ea typeface="Garamond"/>
                <a:cs typeface="Garamond"/>
                <a:sym typeface="Garamond"/>
              </a:rPr>
              <a:t>Post-Qualifying Talks (Research Presentation): </a:t>
            </a:r>
            <a:r>
              <a:rPr lang="zh-CN" sz="1800">
                <a:latin typeface="Garamond"/>
                <a:ea typeface="Garamond"/>
                <a:cs typeface="Garamond"/>
                <a:sym typeface="Garamond"/>
              </a:rPr>
              <a:t>Introducing the previous research and progress.</a:t>
            </a:r>
            <a:endParaRPr sz="1800">
              <a:latin typeface="Garamond"/>
              <a:ea typeface="Garamond"/>
              <a:cs typeface="Garamond"/>
              <a:sym typeface="Garamond"/>
            </a:endParaRPr>
          </a:p>
          <a:p>
            <a:pPr indent="-334327" lvl="0" marL="457200" rtl="0" algn="l">
              <a:lnSpc>
                <a:spcPct val="119000"/>
              </a:lnSpc>
              <a:spcBef>
                <a:spcPts val="0"/>
              </a:spcBef>
              <a:spcAft>
                <a:spcPts val="0"/>
              </a:spcAft>
              <a:buSzPct val="138461"/>
              <a:buFont typeface="Garamond"/>
              <a:buChar char="●"/>
            </a:pPr>
            <a:r>
              <a:rPr lang="zh-CN" sz="1300">
                <a:solidFill>
                  <a:srgbClr val="1E1E1E"/>
                </a:solidFill>
                <a:highlight>
                  <a:srgbClr val="FEFEFE"/>
                </a:highlight>
                <a:latin typeface="Times New Roman"/>
                <a:ea typeface="Times New Roman"/>
                <a:cs typeface="Times New Roman"/>
                <a:sym typeface="Times New Roman"/>
              </a:rPr>
              <a:t>Dissertation: G3 year, submit the topic of essay to supervisor. &amp; Abstract (1 page).</a:t>
            </a:r>
            <a:endParaRPr sz="1300">
              <a:solidFill>
                <a:srgbClr val="1E1E1E"/>
              </a:solidFill>
              <a:highlight>
                <a:srgbClr val="FEFEFE"/>
              </a:highlight>
              <a:latin typeface="Times New Roman"/>
              <a:ea typeface="Times New Roman"/>
              <a:cs typeface="Times New Roman"/>
              <a:sym typeface="Times New Roman"/>
            </a:endParaRPr>
          </a:p>
          <a:p>
            <a:pPr indent="-334327" lvl="0" marL="457200" rtl="0" algn="l">
              <a:lnSpc>
                <a:spcPct val="119000"/>
              </a:lnSpc>
              <a:spcBef>
                <a:spcPts val="0"/>
              </a:spcBef>
              <a:spcAft>
                <a:spcPts val="0"/>
              </a:spcAft>
              <a:buSzPct val="138461"/>
              <a:buFont typeface="Garamond"/>
              <a:buChar char="●"/>
            </a:pPr>
            <a:r>
              <a:rPr lang="zh-CN" sz="1300">
                <a:solidFill>
                  <a:srgbClr val="1E1E1E"/>
                </a:solidFill>
                <a:highlight>
                  <a:srgbClr val="FEFEFE"/>
                </a:highlight>
                <a:latin typeface="Times New Roman"/>
                <a:ea typeface="Times New Roman"/>
                <a:cs typeface="Times New Roman"/>
                <a:sym typeface="Times New Roman"/>
              </a:rPr>
              <a:t>Dissertation Defence:</a:t>
            </a:r>
            <a:endParaRPr sz="1300">
              <a:solidFill>
                <a:srgbClr val="1E1E1E"/>
              </a:solidFill>
              <a:highlight>
                <a:srgbClr val="FEFEFE"/>
              </a:highlight>
              <a:latin typeface="Times New Roman"/>
              <a:ea typeface="Times New Roman"/>
              <a:cs typeface="Times New Roman"/>
              <a:sym typeface="Times New Roman"/>
            </a:endParaRPr>
          </a:p>
          <a:p>
            <a:pPr indent="-304958" lvl="1" marL="914400" rtl="0" algn="l">
              <a:lnSpc>
                <a:spcPct val="119000"/>
              </a:lnSpc>
              <a:spcBef>
                <a:spcPts val="0"/>
              </a:spcBef>
              <a:spcAft>
                <a:spcPts val="0"/>
              </a:spcAft>
              <a:buClr>
                <a:srgbClr val="1E1E1E"/>
              </a:buClr>
              <a:buSzPct val="100000"/>
              <a:buFont typeface="Times New Roman"/>
              <a:buChar char="○"/>
            </a:pPr>
            <a:r>
              <a:rPr lang="zh-CN" sz="1300">
                <a:solidFill>
                  <a:srgbClr val="1E1E1E"/>
                </a:solidFill>
                <a:highlight>
                  <a:srgbClr val="FEFEFE"/>
                </a:highlight>
                <a:latin typeface="Times New Roman"/>
                <a:ea typeface="Times New Roman"/>
                <a:cs typeface="Times New Roman"/>
                <a:sym typeface="Times New Roman"/>
              </a:rPr>
              <a:t>4 weeks ago: submit draft version. Start from G3</a:t>
            </a:r>
            <a:endParaRPr sz="1300">
              <a:solidFill>
                <a:srgbClr val="1E1E1E"/>
              </a:solidFill>
              <a:highlight>
                <a:srgbClr val="FEFEFE"/>
              </a:highlight>
              <a:latin typeface="Times New Roman"/>
              <a:ea typeface="Times New Roman"/>
              <a:cs typeface="Times New Roman"/>
              <a:sym typeface="Times New Roman"/>
            </a:endParaRPr>
          </a:p>
          <a:p>
            <a:pPr indent="-304958" lvl="1" marL="914400" rtl="0" algn="l">
              <a:lnSpc>
                <a:spcPct val="119000"/>
              </a:lnSpc>
              <a:spcBef>
                <a:spcPts val="0"/>
              </a:spcBef>
              <a:spcAft>
                <a:spcPts val="0"/>
              </a:spcAft>
              <a:buClr>
                <a:srgbClr val="1E1E1E"/>
              </a:buClr>
              <a:buSzPct val="100000"/>
              <a:buFont typeface="Times New Roman"/>
              <a:buChar char="○"/>
            </a:pPr>
            <a:r>
              <a:rPr lang="zh-CN" sz="1300">
                <a:solidFill>
                  <a:srgbClr val="1E1E1E"/>
                </a:solidFill>
                <a:highlight>
                  <a:srgbClr val="FEFEFE"/>
                </a:highlight>
                <a:latin typeface="Times New Roman"/>
                <a:ea typeface="Times New Roman"/>
                <a:cs typeface="Times New Roman"/>
                <a:sym typeface="Times New Roman"/>
              </a:rPr>
              <a:t>In G6 or higher, at least report the progress  to supervisor yearly.</a:t>
            </a:r>
            <a:endParaRPr sz="1300">
              <a:solidFill>
                <a:srgbClr val="1E1E1E"/>
              </a:solidFill>
              <a:highlight>
                <a:srgbClr val="FEFEFE"/>
              </a:highlight>
              <a:latin typeface="Times New Roman"/>
              <a:ea typeface="Times New Roman"/>
              <a:cs typeface="Times New Roman"/>
              <a:sym typeface="Times New Roman"/>
            </a:endParaRPr>
          </a:p>
          <a:p>
            <a:pPr indent="-304958" lvl="1" marL="914400" rtl="0" algn="l">
              <a:lnSpc>
                <a:spcPct val="119000"/>
              </a:lnSpc>
              <a:spcBef>
                <a:spcPts val="0"/>
              </a:spcBef>
              <a:spcAft>
                <a:spcPts val="0"/>
              </a:spcAft>
              <a:buClr>
                <a:srgbClr val="1E1E1E"/>
              </a:buClr>
              <a:buSzPct val="100000"/>
              <a:buFont typeface="Times New Roman"/>
              <a:buChar char="○"/>
            </a:pPr>
            <a:r>
              <a:rPr lang="zh-CN" sz="1300">
                <a:solidFill>
                  <a:srgbClr val="1E1E1E"/>
                </a:solidFill>
                <a:highlight>
                  <a:srgbClr val="FEFEFE"/>
                </a:highlight>
                <a:latin typeface="Times New Roman"/>
                <a:ea typeface="Times New Roman"/>
                <a:cs typeface="Times New Roman"/>
                <a:sym typeface="Times New Roman"/>
              </a:rPr>
              <a:t>Application to PHD Degree: November, February, May</a:t>
            </a:r>
            <a:endParaRPr sz="1300">
              <a:solidFill>
                <a:srgbClr val="1E1E1E"/>
              </a:solidFill>
              <a:highlight>
                <a:srgbClr val="FEFEFE"/>
              </a:highlight>
              <a:latin typeface="Times New Roman"/>
              <a:ea typeface="Times New Roman"/>
              <a:cs typeface="Times New Roman"/>
              <a:sym typeface="Times New Roman"/>
            </a:endParaRPr>
          </a:p>
          <a:p>
            <a:pPr indent="0" lvl="0" marL="0" rtl="0" algn="l">
              <a:spcBef>
                <a:spcPts val="400"/>
              </a:spcBef>
              <a:spcAft>
                <a:spcPts val="1200"/>
              </a:spcAft>
              <a:buNone/>
            </a:pPr>
            <a:r>
              <a:rPr lang="zh-CN" sz="1300">
                <a:solidFill>
                  <a:srgbClr val="1E1E1E"/>
                </a:solidFill>
                <a:highlight>
                  <a:srgbClr val="FEFEFE"/>
                </a:highlight>
                <a:latin typeface="Times New Roman"/>
                <a:ea typeface="Times New Roman"/>
                <a:cs typeface="Times New Roman"/>
                <a:sym typeface="Times New Roman"/>
              </a:rPr>
              <a:t>Source: </a:t>
            </a:r>
            <a:r>
              <a:rPr lang="zh-CN" u="sng">
                <a:solidFill>
                  <a:schemeClr val="hlink"/>
                </a:solidFill>
                <a:latin typeface="Garamond"/>
                <a:ea typeface="Garamond"/>
                <a:cs typeface="Garamond"/>
                <a:sym typeface="Garamond"/>
                <a:hlinkClick r:id="rId3"/>
              </a:rPr>
              <a:t>https://gsas.harvard.edu/policy/statistics</a:t>
            </a:r>
            <a:r>
              <a:rPr lang="zh-CN">
                <a:latin typeface="Garamond"/>
                <a:ea typeface="Garamond"/>
                <a:cs typeface="Garamond"/>
                <a:sym typeface="Garamond"/>
              </a:rPr>
              <a:t> </a:t>
            </a:r>
            <a:endParaRPr>
              <a:latin typeface="Garamond"/>
              <a:ea typeface="Garamond"/>
              <a:cs typeface="Garamond"/>
              <a:sym typeface="Garamon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zh-CN" sz="3020">
                <a:latin typeface="Garamond"/>
                <a:ea typeface="Garamond"/>
                <a:cs typeface="Garamond"/>
                <a:sym typeface="Garamond"/>
              </a:rPr>
              <a:t>Future Development</a:t>
            </a:r>
            <a:endParaRPr b="1" sz="3020">
              <a:latin typeface="Garamond"/>
              <a:ea typeface="Garamond"/>
              <a:cs typeface="Garamond"/>
              <a:sym typeface="Garamond"/>
            </a:endParaRPr>
          </a:p>
        </p:txBody>
      </p:sp>
      <p:sp>
        <p:nvSpPr>
          <p:cNvPr id="205" name="Google Shape;205;p30"/>
          <p:cNvSpPr txBox="1"/>
          <p:nvPr>
            <p:ph idx="1" type="body"/>
          </p:nvPr>
        </p:nvSpPr>
        <p:spPr>
          <a:xfrm>
            <a:off x="311700" y="1152475"/>
            <a:ext cx="4260300" cy="37305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Font typeface="Garamond"/>
              <a:buChar char="●"/>
            </a:pPr>
            <a:r>
              <a:rPr lang="zh-CN" sz="2200">
                <a:latin typeface="Garamond"/>
                <a:ea typeface="Garamond"/>
                <a:cs typeface="Garamond"/>
                <a:sym typeface="Garamond"/>
              </a:rPr>
              <a:t>Faculty Position: </a:t>
            </a:r>
            <a:endParaRPr sz="2200">
              <a:latin typeface="Garamond"/>
              <a:ea typeface="Garamond"/>
              <a:cs typeface="Garamond"/>
              <a:sym typeface="Garamond"/>
            </a:endParaRPr>
          </a:p>
          <a:p>
            <a:pPr indent="-368300" lvl="1" marL="914400" rtl="0" algn="l">
              <a:spcBef>
                <a:spcPts val="0"/>
              </a:spcBef>
              <a:spcAft>
                <a:spcPts val="0"/>
              </a:spcAft>
              <a:buSzPts val="2200"/>
              <a:buFont typeface="Garamond"/>
              <a:buChar char="○"/>
            </a:pPr>
            <a:r>
              <a:rPr lang="zh-CN" sz="2200">
                <a:latin typeface="Garamond"/>
                <a:ea typeface="Garamond"/>
                <a:cs typeface="Garamond"/>
                <a:sym typeface="Garamond"/>
              </a:rPr>
              <a:t>Stanford</a:t>
            </a:r>
            <a:endParaRPr sz="2200">
              <a:latin typeface="Garamond"/>
              <a:ea typeface="Garamond"/>
              <a:cs typeface="Garamond"/>
              <a:sym typeface="Garamond"/>
            </a:endParaRPr>
          </a:p>
          <a:p>
            <a:pPr indent="-368300" lvl="1" marL="914400" rtl="0" algn="l">
              <a:spcBef>
                <a:spcPts val="0"/>
              </a:spcBef>
              <a:spcAft>
                <a:spcPts val="0"/>
              </a:spcAft>
              <a:buSzPts val="2200"/>
              <a:buFont typeface="Garamond"/>
              <a:buChar char="○"/>
            </a:pPr>
            <a:r>
              <a:rPr lang="zh-CN" sz="2200">
                <a:latin typeface="Garamond"/>
                <a:ea typeface="Garamond"/>
                <a:cs typeface="Garamond"/>
                <a:sym typeface="Garamond"/>
              </a:rPr>
              <a:t>Upenn</a:t>
            </a:r>
            <a:endParaRPr sz="2200">
              <a:latin typeface="Garamond"/>
              <a:ea typeface="Garamond"/>
              <a:cs typeface="Garamond"/>
              <a:sym typeface="Garamond"/>
            </a:endParaRPr>
          </a:p>
          <a:p>
            <a:pPr indent="-368300" lvl="1" marL="914400" rtl="0" algn="l">
              <a:spcBef>
                <a:spcPts val="0"/>
              </a:spcBef>
              <a:spcAft>
                <a:spcPts val="0"/>
              </a:spcAft>
              <a:buSzPts val="2200"/>
              <a:buFont typeface="Garamond"/>
              <a:buChar char="○"/>
            </a:pPr>
            <a:r>
              <a:rPr lang="zh-CN" sz="2200">
                <a:latin typeface="Garamond"/>
                <a:ea typeface="Garamond"/>
                <a:cs typeface="Garamond"/>
                <a:sym typeface="Garamond"/>
              </a:rPr>
              <a:t>Berkeley</a:t>
            </a:r>
            <a:endParaRPr sz="2200">
              <a:latin typeface="Garamond"/>
              <a:ea typeface="Garamond"/>
              <a:cs typeface="Garamond"/>
              <a:sym typeface="Garamond"/>
            </a:endParaRPr>
          </a:p>
          <a:p>
            <a:pPr indent="-368300" lvl="1" marL="914400" rtl="0" algn="l">
              <a:spcBef>
                <a:spcPts val="0"/>
              </a:spcBef>
              <a:spcAft>
                <a:spcPts val="0"/>
              </a:spcAft>
              <a:buSzPts val="2200"/>
              <a:buFont typeface="Garamond"/>
              <a:buChar char="○"/>
            </a:pPr>
            <a:r>
              <a:rPr lang="zh-CN" sz="2200">
                <a:latin typeface="Garamond"/>
                <a:ea typeface="Garamond"/>
                <a:cs typeface="Garamond"/>
                <a:sym typeface="Garamond"/>
              </a:rPr>
              <a:t>JHU</a:t>
            </a:r>
            <a:endParaRPr sz="2200">
              <a:latin typeface="Garamond"/>
              <a:ea typeface="Garamond"/>
              <a:cs typeface="Garamond"/>
              <a:sym typeface="Garamond"/>
            </a:endParaRPr>
          </a:p>
          <a:p>
            <a:pPr indent="-368300" lvl="1" marL="914400" rtl="0" algn="l">
              <a:spcBef>
                <a:spcPts val="0"/>
              </a:spcBef>
              <a:spcAft>
                <a:spcPts val="0"/>
              </a:spcAft>
              <a:buSzPts val="2200"/>
              <a:buFont typeface="Garamond"/>
              <a:buChar char="○"/>
            </a:pPr>
            <a:r>
              <a:rPr lang="zh-CN" sz="2200">
                <a:latin typeface="Garamond"/>
                <a:ea typeface="Garamond"/>
                <a:cs typeface="Garamond"/>
                <a:sym typeface="Garamond"/>
              </a:rPr>
              <a:t>Carnegie Mellon University</a:t>
            </a:r>
            <a:endParaRPr sz="2200">
              <a:latin typeface="Garamond"/>
              <a:ea typeface="Garamond"/>
              <a:cs typeface="Garamond"/>
              <a:sym typeface="Garamond"/>
            </a:endParaRPr>
          </a:p>
          <a:p>
            <a:pPr indent="-368300" lvl="1" marL="914400" rtl="0" algn="l">
              <a:spcBef>
                <a:spcPts val="0"/>
              </a:spcBef>
              <a:spcAft>
                <a:spcPts val="0"/>
              </a:spcAft>
              <a:buSzPts val="2200"/>
              <a:buFont typeface="Garamond"/>
              <a:buChar char="○"/>
            </a:pPr>
            <a:r>
              <a:rPr lang="zh-CN" sz="2200">
                <a:latin typeface="Garamond"/>
                <a:ea typeface="Garamond"/>
                <a:cs typeface="Garamond"/>
                <a:sym typeface="Garamond"/>
              </a:rPr>
              <a:t>Columbia University</a:t>
            </a:r>
            <a:endParaRPr sz="2200">
              <a:latin typeface="Garamond"/>
              <a:ea typeface="Garamond"/>
              <a:cs typeface="Garamond"/>
              <a:sym typeface="Garamond"/>
            </a:endParaRPr>
          </a:p>
          <a:p>
            <a:pPr indent="-368300" lvl="1" marL="914400" rtl="0" algn="l">
              <a:spcBef>
                <a:spcPts val="0"/>
              </a:spcBef>
              <a:spcAft>
                <a:spcPts val="0"/>
              </a:spcAft>
              <a:buSzPts val="2200"/>
              <a:buFont typeface="Garamond"/>
              <a:buChar char="○"/>
            </a:pPr>
            <a:r>
              <a:rPr lang="zh-CN" sz="2200">
                <a:latin typeface="Garamond"/>
                <a:ea typeface="Garamond"/>
                <a:cs typeface="Garamond"/>
                <a:sym typeface="Garamond"/>
              </a:rPr>
              <a:t>GIT</a:t>
            </a:r>
            <a:endParaRPr sz="2200">
              <a:latin typeface="Garamond"/>
              <a:ea typeface="Garamond"/>
              <a:cs typeface="Garamond"/>
              <a:sym typeface="Garamond"/>
            </a:endParaRPr>
          </a:p>
          <a:p>
            <a:pPr indent="-368300" lvl="1" marL="914400" rtl="0" algn="l">
              <a:spcBef>
                <a:spcPts val="0"/>
              </a:spcBef>
              <a:spcAft>
                <a:spcPts val="0"/>
              </a:spcAft>
              <a:buSzPts val="2200"/>
              <a:buFont typeface="Garamond"/>
              <a:buChar char="○"/>
            </a:pPr>
            <a:r>
              <a:rPr lang="zh-CN" sz="2200">
                <a:latin typeface="Garamond"/>
                <a:ea typeface="Garamond"/>
                <a:cs typeface="Garamond"/>
                <a:sym typeface="Garamond"/>
              </a:rPr>
              <a:t>…</a:t>
            </a:r>
            <a:endParaRPr sz="2200">
              <a:latin typeface="Garamond"/>
              <a:ea typeface="Garamond"/>
              <a:cs typeface="Garamond"/>
              <a:sym typeface="Garamond"/>
            </a:endParaRPr>
          </a:p>
        </p:txBody>
      </p:sp>
      <p:sp>
        <p:nvSpPr>
          <p:cNvPr id="206" name="Google Shape;206;p30"/>
          <p:cNvSpPr txBox="1"/>
          <p:nvPr/>
        </p:nvSpPr>
        <p:spPr>
          <a:xfrm>
            <a:off x="4661450" y="1090725"/>
            <a:ext cx="3990300" cy="3505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Garamond"/>
              <a:buChar char="●"/>
            </a:pPr>
            <a:r>
              <a:rPr lang="zh-CN" sz="2200">
                <a:solidFill>
                  <a:schemeClr val="dk2"/>
                </a:solidFill>
                <a:latin typeface="Garamond"/>
                <a:ea typeface="Garamond"/>
                <a:cs typeface="Garamond"/>
                <a:sym typeface="Garamond"/>
              </a:rPr>
              <a:t>Career Development:</a:t>
            </a:r>
            <a:endParaRPr sz="2200">
              <a:solidFill>
                <a:schemeClr val="dk2"/>
              </a:solidFill>
              <a:latin typeface="Garamond"/>
              <a:ea typeface="Garamond"/>
              <a:cs typeface="Garamond"/>
              <a:sym typeface="Garamond"/>
            </a:endParaRPr>
          </a:p>
          <a:p>
            <a:pPr indent="-342900" lvl="1" marL="914400" rtl="0" algn="l">
              <a:spcBef>
                <a:spcPts val="0"/>
              </a:spcBef>
              <a:spcAft>
                <a:spcPts val="0"/>
              </a:spcAft>
              <a:buClr>
                <a:schemeClr val="dk2"/>
              </a:buClr>
              <a:buSzPts val="1800"/>
              <a:buFont typeface="Garamond"/>
              <a:buChar char="○"/>
            </a:pPr>
            <a:r>
              <a:rPr lang="zh-CN" sz="2200">
                <a:solidFill>
                  <a:schemeClr val="dk2"/>
                </a:solidFill>
                <a:latin typeface="Garamond"/>
                <a:ea typeface="Garamond"/>
                <a:cs typeface="Garamond"/>
                <a:sym typeface="Garamond"/>
              </a:rPr>
              <a:t>Google</a:t>
            </a:r>
            <a:endParaRPr sz="2200">
              <a:solidFill>
                <a:schemeClr val="dk2"/>
              </a:solidFill>
              <a:latin typeface="Garamond"/>
              <a:ea typeface="Garamond"/>
              <a:cs typeface="Garamond"/>
              <a:sym typeface="Garamond"/>
            </a:endParaRPr>
          </a:p>
          <a:p>
            <a:pPr indent="-342900" lvl="1" marL="914400" rtl="0" algn="l">
              <a:spcBef>
                <a:spcPts val="0"/>
              </a:spcBef>
              <a:spcAft>
                <a:spcPts val="0"/>
              </a:spcAft>
              <a:buClr>
                <a:schemeClr val="dk2"/>
              </a:buClr>
              <a:buSzPts val="1800"/>
              <a:buFont typeface="Garamond"/>
              <a:buChar char="○"/>
            </a:pPr>
            <a:r>
              <a:rPr lang="zh-CN" sz="2200">
                <a:solidFill>
                  <a:schemeClr val="dk2"/>
                </a:solidFill>
                <a:latin typeface="Garamond"/>
                <a:ea typeface="Garamond"/>
                <a:cs typeface="Garamond"/>
                <a:sym typeface="Garamond"/>
              </a:rPr>
              <a:t>Apple</a:t>
            </a:r>
            <a:endParaRPr sz="2200">
              <a:solidFill>
                <a:schemeClr val="dk2"/>
              </a:solidFill>
              <a:latin typeface="Garamond"/>
              <a:ea typeface="Garamond"/>
              <a:cs typeface="Garamond"/>
              <a:sym typeface="Garamond"/>
            </a:endParaRPr>
          </a:p>
          <a:p>
            <a:pPr indent="-342900" lvl="1" marL="914400" rtl="0" algn="l">
              <a:spcBef>
                <a:spcPts val="0"/>
              </a:spcBef>
              <a:spcAft>
                <a:spcPts val="0"/>
              </a:spcAft>
              <a:buClr>
                <a:schemeClr val="dk2"/>
              </a:buClr>
              <a:buSzPts val="1800"/>
              <a:buFont typeface="Garamond"/>
              <a:buChar char="○"/>
            </a:pPr>
            <a:r>
              <a:rPr lang="zh-CN" sz="2200">
                <a:solidFill>
                  <a:schemeClr val="dk2"/>
                </a:solidFill>
                <a:latin typeface="Garamond"/>
                <a:ea typeface="Garamond"/>
                <a:cs typeface="Garamond"/>
                <a:sym typeface="Garamond"/>
              </a:rPr>
              <a:t>Etsy</a:t>
            </a:r>
            <a:endParaRPr sz="2200">
              <a:solidFill>
                <a:schemeClr val="dk2"/>
              </a:solidFill>
              <a:latin typeface="Garamond"/>
              <a:ea typeface="Garamond"/>
              <a:cs typeface="Garamond"/>
              <a:sym typeface="Garamond"/>
            </a:endParaRPr>
          </a:p>
          <a:p>
            <a:pPr indent="-342900" lvl="1" marL="914400" rtl="0" algn="l">
              <a:spcBef>
                <a:spcPts val="0"/>
              </a:spcBef>
              <a:spcAft>
                <a:spcPts val="0"/>
              </a:spcAft>
              <a:buClr>
                <a:schemeClr val="dk2"/>
              </a:buClr>
              <a:buSzPts val="1800"/>
              <a:buFont typeface="Garamond"/>
              <a:buChar char="○"/>
            </a:pPr>
            <a:r>
              <a:rPr lang="zh-CN" sz="2200">
                <a:solidFill>
                  <a:schemeClr val="dk2"/>
                </a:solidFill>
                <a:latin typeface="Garamond"/>
                <a:ea typeface="Garamond"/>
                <a:cs typeface="Garamond"/>
                <a:sym typeface="Garamond"/>
              </a:rPr>
              <a:t>Citedal</a:t>
            </a:r>
            <a:endParaRPr sz="2200">
              <a:solidFill>
                <a:schemeClr val="dk2"/>
              </a:solidFill>
              <a:latin typeface="Garamond"/>
              <a:ea typeface="Garamond"/>
              <a:cs typeface="Garamond"/>
              <a:sym typeface="Garamond"/>
            </a:endParaRPr>
          </a:p>
          <a:p>
            <a:pPr indent="-342900" lvl="1" marL="914400" rtl="0" algn="l">
              <a:spcBef>
                <a:spcPts val="0"/>
              </a:spcBef>
              <a:spcAft>
                <a:spcPts val="0"/>
              </a:spcAft>
              <a:buClr>
                <a:schemeClr val="dk2"/>
              </a:buClr>
              <a:buSzPts val="1800"/>
              <a:buFont typeface="Garamond"/>
              <a:buChar char="○"/>
            </a:pPr>
            <a:r>
              <a:rPr lang="zh-CN" sz="2200">
                <a:solidFill>
                  <a:schemeClr val="dk2"/>
                </a:solidFill>
                <a:latin typeface="Garamond"/>
                <a:ea typeface="Garamond"/>
                <a:cs typeface="Garamond"/>
                <a:sym typeface="Garamond"/>
              </a:rPr>
              <a:t>Boston Red Sox</a:t>
            </a:r>
            <a:endParaRPr sz="2200">
              <a:solidFill>
                <a:schemeClr val="dk2"/>
              </a:solidFill>
              <a:latin typeface="Garamond"/>
              <a:ea typeface="Garamond"/>
              <a:cs typeface="Garamond"/>
              <a:sym typeface="Garamond"/>
            </a:endParaRPr>
          </a:p>
          <a:p>
            <a:pPr indent="-368300" lvl="1" marL="914400" rtl="0" algn="l">
              <a:spcBef>
                <a:spcPts val="0"/>
              </a:spcBef>
              <a:spcAft>
                <a:spcPts val="0"/>
              </a:spcAft>
              <a:buClr>
                <a:schemeClr val="dk2"/>
              </a:buClr>
              <a:buSzPts val="2200"/>
              <a:buFont typeface="Garamond"/>
              <a:buChar char="○"/>
            </a:pPr>
            <a:r>
              <a:rPr lang="zh-CN" sz="2200">
                <a:solidFill>
                  <a:schemeClr val="dk2"/>
                </a:solidFill>
                <a:latin typeface="Garamond"/>
                <a:ea typeface="Garamond"/>
                <a:cs typeface="Garamond"/>
                <a:sym typeface="Garamond"/>
              </a:rPr>
              <a:t>…</a:t>
            </a:r>
            <a:endParaRPr sz="2200">
              <a:solidFill>
                <a:schemeClr val="dk2"/>
              </a:solidFill>
              <a:latin typeface="Garamond"/>
              <a:ea typeface="Garamond"/>
              <a:cs typeface="Garamond"/>
              <a:sym typeface="Garamon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31"/>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32"/>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3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34"/>
          <p:cNvPicPr preferRelativeResize="0"/>
          <p:nvPr/>
        </p:nvPicPr>
        <p:blipFill>
          <a:blip r:embed="rId3">
            <a:alphaModFix/>
          </a:blip>
          <a:stretch>
            <a:fillRect/>
          </a:stretch>
        </p:blipFill>
        <p:spPr>
          <a:xfrm>
            <a:off x="0" y="0"/>
            <a:ext cx="9143984"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35"/>
          <p:cNvPicPr preferRelativeResize="0"/>
          <p:nvPr/>
        </p:nvPicPr>
        <p:blipFill>
          <a:blip r:embed="rId3">
            <a:alphaModFix/>
          </a:blip>
          <a:stretch>
            <a:fillRect/>
          </a:stretch>
        </p:blipFill>
        <p:spPr>
          <a:xfrm>
            <a:off x="0" y="-51225"/>
            <a:ext cx="9144000" cy="51947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ph type="ctrTitle"/>
          </p:nvPr>
        </p:nvSpPr>
        <p:spPr>
          <a:xfrm>
            <a:off x="439050" y="2071350"/>
            <a:ext cx="8265900" cy="1000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CN"/>
              <a:t>Columbia University</a:t>
            </a:r>
            <a:endParaRPr/>
          </a:p>
        </p:txBody>
      </p:sp>
      <p:sp>
        <p:nvSpPr>
          <p:cNvPr id="237" name="Google Shape;237;p36"/>
          <p:cNvSpPr txBox="1"/>
          <p:nvPr>
            <p:ph idx="1" type="subTitle"/>
          </p:nvPr>
        </p:nvSpPr>
        <p:spPr>
          <a:xfrm>
            <a:off x="311700" y="31416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zh-CN"/>
              <a:t>https://stat.columbia.edu/</a:t>
            </a:r>
            <a:endParaRPr/>
          </a:p>
        </p:txBody>
      </p:sp>
      <p:pic>
        <p:nvPicPr>
          <p:cNvPr id="238" name="Google Shape;238;p36"/>
          <p:cNvPicPr preferRelativeResize="0"/>
          <p:nvPr/>
        </p:nvPicPr>
        <p:blipFill>
          <a:blip r:embed="rId3">
            <a:alphaModFix/>
          </a:blip>
          <a:stretch>
            <a:fillRect/>
          </a:stretch>
        </p:blipFill>
        <p:spPr>
          <a:xfrm>
            <a:off x="553625" y="313701"/>
            <a:ext cx="8036752" cy="1291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PhD Program Overview</a:t>
            </a:r>
            <a:endParaRPr/>
          </a:p>
        </p:txBody>
      </p:sp>
      <p:sp>
        <p:nvSpPr>
          <p:cNvPr id="244" name="Google Shape;244;p3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a:t>The PhD program prepares students for research careers in probability and statistics in academia and industry.  Students admitted to the PhD program </a:t>
            </a:r>
            <a:r>
              <a:rPr b="1" lang="zh-CN"/>
              <a:t>earn the MA and MPhil </a:t>
            </a:r>
            <a:r>
              <a:rPr lang="zh-CN"/>
              <a:t>along the way.  </a:t>
            </a:r>
            <a:r>
              <a:rPr b="1" lang="zh-CN"/>
              <a:t>The first year of the program is spent on foundational courses</a:t>
            </a:r>
            <a:r>
              <a:rPr lang="zh-CN"/>
              <a:t> in theoretical statistics, applied statistics, and probability.  In the following years, students take advanced topics courses.  </a:t>
            </a:r>
            <a:r>
              <a:rPr b="1" lang="zh-CN"/>
              <a:t>Research toward the dissertation typically begins in the second year.  </a:t>
            </a:r>
            <a:r>
              <a:rPr lang="zh-CN"/>
              <a:t>Students also have opportunities to take part in a wide variety of projects involving applied probability or applications of statistics.</a:t>
            </a:r>
            <a:endParaRPr/>
          </a:p>
        </p:txBody>
      </p:sp>
      <p:sp>
        <p:nvSpPr>
          <p:cNvPr id="245" name="Google Shape;245;p37"/>
          <p:cNvSpPr txBox="1"/>
          <p:nvPr>
            <p:ph idx="2" type="body"/>
          </p:nvPr>
        </p:nvSpPr>
        <p:spPr>
          <a:xfrm>
            <a:off x="4832400" y="2425100"/>
            <a:ext cx="3999900" cy="2527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zh-CN"/>
              <a:t>By the end of year 1: passing the qualifying exams</a:t>
            </a:r>
            <a:endParaRPr b="1"/>
          </a:p>
          <a:p>
            <a:pPr indent="0" lvl="0" marL="0" rtl="0" algn="l">
              <a:spcBef>
                <a:spcPts val="1200"/>
              </a:spcBef>
              <a:spcAft>
                <a:spcPts val="0"/>
              </a:spcAft>
              <a:buClr>
                <a:schemeClr val="dk1"/>
              </a:buClr>
              <a:buSzPct val="78571"/>
              <a:buFont typeface="Arial"/>
              <a:buNone/>
            </a:pPr>
            <a:r>
              <a:rPr b="1" lang="zh-CN"/>
              <a:t>By the end of year 2: fulfilling all course requirements for the MA degree and finding a dissertation advisor</a:t>
            </a:r>
            <a:endParaRPr b="1"/>
          </a:p>
          <a:p>
            <a:pPr indent="0" lvl="0" marL="0" rtl="0" algn="l">
              <a:spcBef>
                <a:spcPts val="1200"/>
              </a:spcBef>
              <a:spcAft>
                <a:spcPts val="0"/>
              </a:spcAft>
              <a:buClr>
                <a:schemeClr val="dk1"/>
              </a:buClr>
              <a:buSzPct val="78571"/>
              <a:buFont typeface="Arial"/>
              <a:buNone/>
            </a:pPr>
            <a:r>
              <a:rPr b="1" lang="zh-CN"/>
              <a:t>By the end of year 3: passing the oral exam (dissertation prospectus) and fulfilling all requirements for the MPhil degree</a:t>
            </a:r>
            <a:endParaRPr b="1"/>
          </a:p>
          <a:p>
            <a:pPr indent="0" lvl="0" marL="0" rtl="0" algn="l">
              <a:spcBef>
                <a:spcPts val="1200"/>
              </a:spcBef>
              <a:spcAft>
                <a:spcPts val="1200"/>
              </a:spcAft>
              <a:buNone/>
            </a:pPr>
            <a:r>
              <a:rPr b="1" lang="zh-CN"/>
              <a:t>By the end of year 5: distributing and defending the dissertation</a:t>
            </a:r>
            <a:endParaRPr b="1"/>
          </a:p>
        </p:txBody>
      </p:sp>
      <p:pic>
        <p:nvPicPr>
          <p:cNvPr id="246" name="Google Shape;246;p37"/>
          <p:cNvPicPr preferRelativeResize="0"/>
          <p:nvPr/>
        </p:nvPicPr>
        <p:blipFill>
          <a:blip r:embed="rId3">
            <a:alphaModFix/>
          </a:blip>
          <a:stretch>
            <a:fillRect/>
          </a:stretch>
        </p:blipFill>
        <p:spPr>
          <a:xfrm>
            <a:off x="4457625" y="445025"/>
            <a:ext cx="4532575" cy="1980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Requirment</a:t>
            </a:r>
            <a:endParaRPr/>
          </a:p>
        </p:txBody>
      </p:sp>
      <p:sp>
        <p:nvSpPr>
          <p:cNvPr id="252" name="Google Shape;252;p38"/>
          <p:cNvSpPr txBox="1"/>
          <p:nvPr>
            <p:ph idx="1" type="body"/>
          </p:nvPr>
        </p:nvSpPr>
        <p:spPr>
          <a:xfrm>
            <a:off x="311700" y="1152475"/>
            <a:ext cx="4166400" cy="36639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Clr>
                <a:schemeClr val="dk1"/>
              </a:buClr>
              <a:buSzPct val="68750"/>
              <a:buFont typeface="Arial"/>
              <a:buNone/>
            </a:pPr>
            <a:r>
              <a:rPr lang="zh-CN" sz="1600"/>
              <a:t>Suggested Prerequisites: A student admitted to the PhD program normally has a </a:t>
            </a:r>
            <a:r>
              <a:rPr b="1" lang="zh-CN" sz="1600"/>
              <a:t>background in linear algebra and real analysis, and has taken a few courses in statistics, probability, and programming</a:t>
            </a:r>
            <a:r>
              <a:rPr lang="zh-CN" sz="1600"/>
              <a:t>.  Students who are quantitatively trained or have substantial background/experience in other scientific disciplines are also encouraged to apply for admission.</a:t>
            </a:r>
            <a:endParaRPr sz="1600"/>
          </a:p>
          <a:p>
            <a:pPr indent="0" lvl="0" marL="0" rtl="0" algn="l">
              <a:spcBef>
                <a:spcPts val="1200"/>
              </a:spcBef>
              <a:spcAft>
                <a:spcPts val="0"/>
              </a:spcAft>
              <a:buClr>
                <a:schemeClr val="dk1"/>
              </a:buClr>
              <a:buSzPct val="68750"/>
              <a:buFont typeface="Arial"/>
              <a:buNone/>
            </a:pPr>
            <a:r>
              <a:rPr lang="zh-CN" sz="1600"/>
              <a:t>GRE requirement: </a:t>
            </a:r>
            <a:r>
              <a:rPr b="1" lang="zh-CN" sz="1600"/>
              <a:t>Waived</a:t>
            </a:r>
            <a:r>
              <a:rPr lang="zh-CN" sz="1600"/>
              <a:t> for Fall 2024.</a:t>
            </a:r>
            <a:endParaRPr sz="1600"/>
          </a:p>
          <a:p>
            <a:pPr indent="0" lvl="0" marL="0" rtl="0" algn="l">
              <a:spcBef>
                <a:spcPts val="1200"/>
              </a:spcBef>
              <a:spcAft>
                <a:spcPts val="0"/>
              </a:spcAft>
              <a:buClr>
                <a:schemeClr val="dk1"/>
              </a:buClr>
              <a:buSzPct val="68750"/>
              <a:buFont typeface="Arial"/>
              <a:buNone/>
            </a:pPr>
            <a:r>
              <a:rPr lang="zh-CN" sz="1600"/>
              <a:t>Language requirement: The English Proficiency Test requirement (TOEFL) is a Provost's requirement that cannot be waived. </a:t>
            </a:r>
            <a:r>
              <a:rPr b="1" lang="zh-CN" sz="1600"/>
              <a:t>100 (IBT), 600 (PBT) TOEFL, or 7.5 IELTS</a:t>
            </a:r>
            <a:r>
              <a:rPr lang="zh-CN" sz="1600"/>
              <a:t>. </a:t>
            </a:r>
            <a:endParaRPr sz="1600"/>
          </a:p>
          <a:p>
            <a:pPr indent="0" lvl="0" marL="0" rtl="0" algn="l">
              <a:spcBef>
                <a:spcPts val="1200"/>
              </a:spcBef>
              <a:spcAft>
                <a:spcPts val="1200"/>
              </a:spcAft>
              <a:buNone/>
            </a:pPr>
            <a:r>
              <a:t/>
            </a:r>
            <a:endParaRPr/>
          </a:p>
        </p:txBody>
      </p:sp>
      <p:sp>
        <p:nvSpPr>
          <p:cNvPr id="253" name="Google Shape;253;p3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zh-CN" sz="1350"/>
              <a:t>Deadline: Jan 8, 2024</a:t>
            </a:r>
            <a:endParaRPr b="1" sz="1350"/>
          </a:p>
          <a:p>
            <a:pPr indent="0" lvl="0" marL="0" rtl="0" algn="l">
              <a:spcBef>
                <a:spcPts val="1200"/>
              </a:spcBef>
              <a:spcAft>
                <a:spcPts val="0"/>
              </a:spcAft>
              <a:buClr>
                <a:schemeClr val="dk1"/>
              </a:buClr>
              <a:buSzPts val="1100"/>
              <a:buFont typeface="Arial"/>
              <a:buNone/>
            </a:pPr>
            <a:r>
              <a:rPr lang="zh-CN" sz="1350"/>
              <a:t>Application process: Please apply by completing the </a:t>
            </a:r>
            <a:r>
              <a:rPr b="1" lang="zh-CN" sz="1350"/>
              <a:t>Application for Admission to the Columbia University Graduate School of Arts &amp; Sciences</a:t>
            </a:r>
            <a:r>
              <a:rPr lang="zh-CN" sz="1350"/>
              <a:t>.</a:t>
            </a:r>
            <a:endParaRPr sz="1350"/>
          </a:p>
          <a:p>
            <a:pPr indent="0" lvl="0" marL="0" rtl="0" algn="l">
              <a:spcBef>
                <a:spcPts val="1200"/>
              </a:spcBef>
              <a:spcAft>
                <a:spcPts val="0"/>
              </a:spcAft>
              <a:buClr>
                <a:schemeClr val="dk1"/>
              </a:buClr>
              <a:buSzPts val="1100"/>
              <a:buFont typeface="Arial"/>
              <a:buNone/>
            </a:pPr>
            <a:r>
              <a:rPr lang="zh-CN" sz="1350"/>
              <a:t>Timeline: P.hD students begin the program in September only. </a:t>
            </a:r>
            <a:r>
              <a:rPr b="1" lang="zh-CN" sz="1350"/>
              <a:t>Admissions decisions are made in mid-March</a:t>
            </a:r>
            <a:r>
              <a:rPr lang="zh-CN" sz="1350"/>
              <a:t> of each year for the Fall semester.</a:t>
            </a:r>
            <a:endParaRPr sz="1350"/>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grpSp>
        <p:nvGrpSpPr>
          <p:cNvPr id="95" name="Google Shape;95;p21"/>
          <p:cNvGrpSpPr/>
          <p:nvPr/>
        </p:nvGrpSpPr>
        <p:grpSpPr>
          <a:xfrm>
            <a:off x="341234" y="395764"/>
            <a:ext cx="2944375" cy="423177"/>
            <a:chOff x="1473643" y="3117882"/>
            <a:chExt cx="3925833" cy="564236"/>
          </a:xfrm>
        </p:grpSpPr>
        <p:grpSp>
          <p:nvGrpSpPr>
            <p:cNvPr id="96" name="Google Shape;96;p21"/>
            <p:cNvGrpSpPr/>
            <p:nvPr/>
          </p:nvGrpSpPr>
          <p:grpSpPr>
            <a:xfrm>
              <a:off x="1473643" y="3117882"/>
              <a:ext cx="744638" cy="564236"/>
              <a:chOff x="1473643" y="3117882"/>
              <a:chExt cx="744638" cy="564236"/>
            </a:xfrm>
          </p:grpSpPr>
          <p:sp>
            <p:nvSpPr>
              <p:cNvPr id="97" name="Google Shape;97;p21"/>
              <p:cNvSpPr/>
              <p:nvPr/>
            </p:nvSpPr>
            <p:spPr>
              <a:xfrm>
                <a:off x="1553684" y="3117882"/>
                <a:ext cx="564236" cy="564236"/>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98" name="Google Shape;98;p21"/>
              <p:cNvSpPr txBox="1"/>
              <p:nvPr/>
            </p:nvSpPr>
            <p:spPr>
              <a:xfrm>
                <a:off x="1473643" y="3245143"/>
                <a:ext cx="744638" cy="307777"/>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FFFFFF"/>
                  </a:buClr>
                  <a:buSzPts val="1500"/>
                  <a:buFont typeface="Arial"/>
                  <a:buNone/>
                </a:pPr>
                <a:r>
                  <a:rPr b="0" i="0" lang="zh-CN" sz="1500" u="none" cap="none" strike="noStrike">
                    <a:solidFill>
                      <a:srgbClr val="FFFFFF"/>
                    </a:solidFill>
                    <a:latin typeface="Arial"/>
                    <a:ea typeface="Arial"/>
                    <a:cs typeface="Arial"/>
                    <a:sym typeface="Arial"/>
                  </a:rPr>
                  <a:t>01</a:t>
                </a:r>
                <a:endParaRPr b="0" i="0" sz="1500" u="none" cap="none" strike="noStrike">
                  <a:solidFill>
                    <a:srgbClr val="FFFFFF"/>
                  </a:solidFill>
                  <a:latin typeface="Arial"/>
                  <a:ea typeface="Arial"/>
                  <a:cs typeface="Arial"/>
                  <a:sym typeface="Arial"/>
                </a:endParaRPr>
              </a:p>
            </p:txBody>
          </p:sp>
        </p:grpSp>
        <p:sp>
          <p:nvSpPr>
            <p:cNvPr id="99" name="Google Shape;99;p21"/>
            <p:cNvSpPr txBox="1"/>
            <p:nvPr/>
          </p:nvSpPr>
          <p:spPr>
            <a:xfrm>
              <a:off x="2193285" y="3216432"/>
              <a:ext cx="3206191" cy="36893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rPr b="0" i="0" lang="zh-CN" sz="1800" u="none" cap="none" strike="noStrike">
                  <a:solidFill>
                    <a:schemeClr val="dk1"/>
                  </a:solidFill>
                  <a:latin typeface="Arial"/>
                  <a:ea typeface="Arial"/>
                  <a:cs typeface="Arial"/>
                  <a:sym typeface="Arial"/>
                </a:rPr>
                <a:t>Program Overview</a:t>
              </a:r>
              <a:endParaRPr b="0" i="0" sz="1800" u="none" cap="none" strike="noStrike">
                <a:solidFill>
                  <a:schemeClr val="dk1"/>
                </a:solidFill>
                <a:latin typeface="Arial"/>
                <a:ea typeface="Arial"/>
                <a:cs typeface="Arial"/>
                <a:sym typeface="Arial"/>
              </a:endParaRPr>
            </a:p>
          </p:txBody>
        </p:sp>
      </p:grpSp>
      <p:grpSp>
        <p:nvGrpSpPr>
          <p:cNvPr id="100" name="Google Shape;100;p21"/>
          <p:cNvGrpSpPr/>
          <p:nvPr/>
        </p:nvGrpSpPr>
        <p:grpSpPr>
          <a:xfrm>
            <a:off x="355759" y="939163"/>
            <a:ext cx="6361747" cy="3610929"/>
            <a:chOff x="800830" y="5303882"/>
            <a:chExt cx="8482235" cy="4814636"/>
          </a:xfrm>
        </p:grpSpPr>
        <p:sp>
          <p:nvSpPr>
            <p:cNvPr id="101" name="Google Shape;101;p21"/>
            <p:cNvSpPr txBox="1"/>
            <p:nvPr/>
          </p:nvSpPr>
          <p:spPr>
            <a:xfrm>
              <a:off x="800830" y="7732791"/>
              <a:ext cx="8482235" cy="2385727"/>
            </a:xfrm>
            <a:prstGeom prst="rect">
              <a:avLst/>
            </a:prstGeom>
            <a:noFill/>
            <a:ln>
              <a:noFill/>
            </a:ln>
          </p:spPr>
          <p:txBody>
            <a:bodyPr anchorCtr="0" anchor="t" bIns="34275" lIns="68575" spcFirstLastPara="1" rIns="68575" wrap="square" tIns="34275">
              <a:noAutofit/>
            </a:bodyPr>
            <a:lstStyle/>
            <a:p>
              <a:pPr indent="0" lvl="0" marL="0" marR="0" rtl="0" algn="l">
                <a:lnSpc>
                  <a:spcPct val="130000"/>
                </a:lnSpc>
                <a:spcBef>
                  <a:spcPts val="0"/>
                </a:spcBef>
                <a:spcAft>
                  <a:spcPts val="0"/>
                </a:spcAft>
                <a:buClr>
                  <a:srgbClr val="3F3F3F"/>
                </a:buClr>
                <a:buSzPts val="1200"/>
                <a:buFont typeface="Arial"/>
                <a:buNone/>
              </a:pPr>
              <a:r>
                <a:rPr b="0" i="0" lang="zh-CN" sz="1200" u="none" cap="none" strike="noStrike">
                  <a:solidFill>
                    <a:srgbClr val="3F3F3F"/>
                  </a:solidFill>
                  <a:latin typeface="Arial"/>
                  <a:ea typeface="Arial"/>
                  <a:cs typeface="Arial"/>
                  <a:sym typeface="Arial"/>
                </a:rPr>
                <a:t>The department looks for students who wish to prepare for either </a:t>
              </a:r>
              <a:r>
                <a:rPr b="0" i="0" lang="zh-CN" sz="1200" u="none" cap="none" strike="noStrike">
                  <a:solidFill>
                    <a:srgbClr val="FF0000"/>
                  </a:solidFill>
                  <a:latin typeface="Arial"/>
                  <a:ea typeface="Arial"/>
                  <a:cs typeface="Arial"/>
                  <a:sym typeface="Arial"/>
                </a:rPr>
                <a:t>applied</a:t>
              </a:r>
              <a:r>
                <a:rPr b="0" i="0" lang="zh-CN" sz="1200" u="none" cap="none" strike="noStrike">
                  <a:solidFill>
                    <a:srgbClr val="3F3F3F"/>
                  </a:solidFill>
                  <a:latin typeface="Arial"/>
                  <a:ea typeface="Arial"/>
                  <a:cs typeface="Arial"/>
                  <a:sym typeface="Arial"/>
                </a:rPr>
                <a:t> or </a:t>
              </a:r>
              <a:r>
                <a:rPr b="0" i="0" lang="zh-CN" sz="1200" u="none" cap="none" strike="noStrike">
                  <a:solidFill>
                    <a:srgbClr val="FF0000"/>
                  </a:solidFill>
                  <a:latin typeface="Arial"/>
                  <a:ea typeface="Arial"/>
                  <a:cs typeface="Arial"/>
                  <a:sym typeface="Arial"/>
                </a:rPr>
                <a:t>theoretical</a:t>
              </a:r>
              <a:r>
                <a:rPr b="0" i="0" lang="zh-CN" sz="1200" u="none" cap="none" strike="noStrike">
                  <a:solidFill>
                    <a:srgbClr val="3F3F3F"/>
                  </a:solidFill>
                  <a:latin typeface="Arial"/>
                  <a:ea typeface="Arial"/>
                  <a:cs typeface="Arial"/>
                  <a:sym typeface="Arial"/>
                </a:rPr>
                <a:t> research careers in statistics or probability. </a:t>
              </a:r>
              <a:endParaRPr b="0" i="0" sz="1200" u="none" cap="none" strike="noStrike">
                <a:solidFill>
                  <a:srgbClr val="3F3F3F"/>
                </a:solidFill>
                <a:latin typeface="Arial"/>
                <a:ea typeface="Arial"/>
                <a:cs typeface="Arial"/>
                <a:sym typeface="Arial"/>
              </a:endParaRPr>
            </a:p>
            <a:p>
              <a:pPr indent="0" lvl="0" marL="0" marR="0" rtl="0" algn="l">
                <a:lnSpc>
                  <a:spcPct val="130000"/>
                </a:lnSpc>
                <a:spcBef>
                  <a:spcPts val="0"/>
                </a:spcBef>
                <a:spcAft>
                  <a:spcPts val="0"/>
                </a:spcAft>
                <a:buClr>
                  <a:schemeClr val="dk1"/>
                </a:buClr>
                <a:buSzPts val="1200"/>
                <a:buFont typeface="Arial"/>
                <a:buNone/>
              </a:pPr>
              <a:r>
                <a:t/>
              </a:r>
              <a:endParaRPr b="0" i="0" sz="1200" u="none" cap="none" strike="noStrike">
                <a:solidFill>
                  <a:srgbClr val="3F3F3F"/>
                </a:solidFill>
                <a:latin typeface="Arial"/>
                <a:ea typeface="Arial"/>
                <a:cs typeface="Arial"/>
                <a:sym typeface="Arial"/>
              </a:endParaRPr>
            </a:p>
            <a:p>
              <a:pPr indent="0" lvl="0" marL="0" marR="0" rtl="0" algn="l">
                <a:lnSpc>
                  <a:spcPct val="130000"/>
                </a:lnSpc>
                <a:spcBef>
                  <a:spcPts val="0"/>
                </a:spcBef>
                <a:spcAft>
                  <a:spcPts val="0"/>
                </a:spcAft>
                <a:buClr>
                  <a:srgbClr val="3F3F3F"/>
                </a:buClr>
                <a:buSzPts val="1200"/>
                <a:buFont typeface="Arial"/>
                <a:buNone/>
              </a:pPr>
              <a:r>
                <a:rPr b="0" i="0" lang="zh-CN" sz="1200" u="none" cap="none" strike="noStrike">
                  <a:solidFill>
                    <a:srgbClr val="3F3F3F"/>
                  </a:solidFill>
                  <a:latin typeface="Arial"/>
                  <a:ea typeface="Arial"/>
                  <a:cs typeface="Arial"/>
                  <a:sym typeface="Arial"/>
                </a:rPr>
                <a:t>Entry advice: Advanced undergraduate or master’s level work in mathematics and statistics provides a good background for the doctoral program. Quantitatively oriented students with degrees in other scientific fields are also encouraged to apply for admission. </a:t>
              </a:r>
              <a:endParaRPr b="0" i="0" sz="1200" u="none" cap="none" strike="noStrike">
                <a:solidFill>
                  <a:srgbClr val="3F3F3F"/>
                </a:solidFill>
                <a:latin typeface="Arial"/>
                <a:ea typeface="Arial"/>
                <a:cs typeface="Arial"/>
                <a:sym typeface="Arial"/>
              </a:endParaRPr>
            </a:p>
          </p:txBody>
        </p:sp>
        <p:sp>
          <p:nvSpPr>
            <p:cNvPr id="102" name="Google Shape;102;p21"/>
            <p:cNvSpPr txBox="1"/>
            <p:nvPr/>
          </p:nvSpPr>
          <p:spPr>
            <a:xfrm>
              <a:off x="899052" y="5303882"/>
              <a:ext cx="1764525" cy="307344"/>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48546B"/>
                </a:buClr>
                <a:buSzPts val="1500"/>
                <a:buFont typeface="Arial"/>
                <a:buNone/>
              </a:pPr>
              <a:r>
                <a:rPr b="0" i="0" lang="zh-CN" sz="1500" u="none" cap="none" strike="noStrike">
                  <a:solidFill>
                    <a:srgbClr val="48546B"/>
                  </a:solidFill>
                  <a:latin typeface="Arial"/>
                  <a:ea typeface="Arial"/>
                  <a:cs typeface="Arial"/>
                  <a:sym typeface="Arial"/>
                </a:rPr>
                <a:t>Introduction</a:t>
              </a:r>
              <a:endParaRPr b="0" i="0" sz="1500" u="none" cap="none" strike="noStrike">
                <a:solidFill>
                  <a:srgbClr val="48546B"/>
                </a:solidFill>
                <a:latin typeface="Arial"/>
                <a:ea typeface="Arial"/>
                <a:cs typeface="Arial"/>
                <a:sym typeface="Arial"/>
              </a:endParaRPr>
            </a:p>
          </p:txBody>
        </p:sp>
      </p:grpSp>
      <p:sp>
        <p:nvSpPr>
          <p:cNvPr id="103" name="Google Shape;103;p21"/>
          <p:cNvSpPr txBox="1"/>
          <p:nvPr/>
        </p:nvSpPr>
        <p:spPr>
          <a:xfrm>
            <a:off x="346710" y="1216818"/>
            <a:ext cx="6361748" cy="1789271"/>
          </a:xfrm>
          <a:prstGeom prst="rect">
            <a:avLst/>
          </a:prstGeom>
          <a:noFill/>
          <a:ln>
            <a:noFill/>
          </a:ln>
        </p:spPr>
        <p:txBody>
          <a:bodyPr anchorCtr="0" anchor="t" bIns="34275" lIns="68575" spcFirstLastPara="1" rIns="68575" wrap="square" tIns="34275">
            <a:noAutofit/>
          </a:bodyPr>
          <a:lstStyle/>
          <a:p>
            <a:pPr indent="0" lvl="0" marL="0" marR="0" rtl="0" algn="l">
              <a:lnSpc>
                <a:spcPct val="130000"/>
              </a:lnSpc>
              <a:spcBef>
                <a:spcPts val="0"/>
              </a:spcBef>
              <a:spcAft>
                <a:spcPts val="0"/>
              </a:spcAft>
              <a:buClr>
                <a:srgbClr val="3F3F3F"/>
              </a:buClr>
              <a:buSzPts val="1200"/>
              <a:buFont typeface="Arial"/>
              <a:buNone/>
            </a:pPr>
            <a:r>
              <a:rPr b="0" i="0" lang="zh-CN" sz="1200" u="none" cap="none" strike="noStrike">
                <a:solidFill>
                  <a:srgbClr val="3F3F3F"/>
                </a:solidFill>
                <a:latin typeface="Arial"/>
                <a:ea typeface="Arial"/>
                <a:cs typeface="Arial"/>
                <a:sym typeface="Arial"/>
              </a:rPr>
              <a:t>Rank: </a:t>
            </a:r>
            <a:r>
              <a:rPr b="0" i="0" lang="zh-CN" sz="1200" u="none" cap="none" strike="noStrike">
                <a:solidFill>
                  <a:srgbClr val="FF0000"/>
                </a:solidFill>
                <a:latin typeface="Arial"/>
                <a:ea typeface="Arial"/>
                <a:cs typeface="Arial"/>
                <a:sym typeface="Arial"/>
              </a:rPr>
              <a:t>#1</a:t>
            </a:r>
            <a:r>
              <a:rPr b="0" i="0" lang="zh-CN" sz="1200" u="none" cap="none" strike="noStrike">
                <a:solidFill>
                  <a:srgbClr val="3F3F3F"/>
                </a:solidFill>
                <a:latin typeface="Arial"/>
                <a:ea typeface="Arial"/>
                <a:cs typeface="Arial"/>
                <a:sym typeface="Arial"/>
              </a:rPr>
              <a:t> in Statistics</a:t>
            </a:r>
            <a:endParaRPr b="0" i="0" sz="1200" u="none" cap="none" strike="noStrike">
              <a:solidFill>
                <a:srgbClr val="3F3F3F"/>
              </a:solidFill>
              <a:latin typeface="Arial"/>
              <a:ea typeface="Arial"/>
              <a:cs typeface="Arial"/>
              <a:sym typeface="Arial"/>
            </a:endParaRPr>
          </a:p>
          <a:p>
            <a:pPr indent="0" lvl="0" marL="0" marR="0" rtl="0" algn="l">
              <a:lnSpc>
                <a:spcPct val="130000"/>
              </a:lnSpc>
              <a:spcBef>
                <a:spcPts val="0"/>
              </a:spcBef>
              <a:spcAft>
                <a:spcPts val="0"/>
              </a:spcAft>
              <a:buClr>
                <a:srgbClr val="3F3F3F"/>
              </a:buClr>
              <a:buSzPts val="1200"/>
              <a:buFont typeface="Arial"/>
              <a:buNone/>
            </a:pPr>
            <a:r>
              <a:rPr b="0" i="0" lang="zh-CN" sz="1200" u="none" cap="none" strike="noStrike">
                <a:solidFill>
                  <a:srgbClr val="3F3F3F"/>
                </a:solidFill>
                <a:latin typeface="Arial"/>
                <a:ea typeface="Arial"/>
                <a:cs typeface="Arial"/>
                <a:sym typeface="Arial"/>
              </a:rPr>
              <a:t>Locations: Stanford, California</a:t>
            </a:r>
            <a:endParaRPr b="0" i="0" sz="1200" u="none" cap="none" strike="noStrike">
              <a:solidFill>
                <a:srgbClr val="3F3F3F"/>
              </a:solidFill>
              <a:latin typeface="Arial"/>
              <a:ea typeface="Arial"/>
              <a:cs typeface="Arial"/>
              <a:sym typeface="Arial"/>
            </a:endParaRPr>
          </a:p>
          <a:p>
            <a:pPr indent="0" lvl="0" marL="0" marR="0" rtl="0" algn="l">
              <a:lnSpc>
                <a:spcPct val="130000"/>
              </a:lnSpc>
              <a:spcBef>
                <a:spcPts val="0"/>
              </a:spcBef>
              <a:spcAft>
                <a:spcPts val="0"/>
              </a:spcAft>
              <a:buClr>
                <a:srgbClr val="3F3F3F"/>
              </a:buClr>
              <a:buSzPts val="1200"/>
              <a:buFont typeface="Arial"/>
              <a:buNone/>
            </a:pPr>
            <a:r>
              <a:rPr b="0" i="0" lang="zh-CN" sz="1200" u="none" cap="none" strike="noStrike">
                <a:solidFill>
                  <a:srgbClr val="3F3F3F"/>
                </a:solidFill>
                <a:latin typeface="Arial"/>
                <a:ea typeface="Arial"/>
                <a:cs typeface="Arial"/>
                <a:sym typeface="Arial"/>
              </a:rPr>
              <a:t>Website: </a:t>
            </a:r>
            <a:r>
              <a:rPr b="1" i="0" lang="zh-CN" sz="1200" u="none" cap="none" strike="noStrike">
                <a:solidFill>
                  <a:srgbClr val="3F3F3F"/>
                </a:solidFill>
                <a:latin typeface="Arial"/>
                <a:ea typeface="Arial"/>
                <a:cs typeface="Arial"/>
                <a:sym typeface="Arial"/>
              </a:rPr>
              <a:t>https://bulletin.stanford.edu/programs/STATS-PHD</a:t>
            </a:r>
            <a:endParaRPr b="1" i="0" sz="1200" u="none" cap="none" strike="noStrike">
              <a:solidFill>
                <a:srgbClr val="3F3F3F"/>
              </a:solidFill>
              <a:latin typeface="Arial"/>
              <a:ea typeface="Arial"/>
              <a:cs typeface="Arial"/>
              <a:sym typeface="Arial"/>
            </a:endParaRPr>
          </a:p>
          <a:p>
            <a:pPr indent="0" lvl="0" marL="0" marR="0" rtl="0" algn="l">
              <a:lnSpc>
                <a:spcPct val="130000"/>
              </a:lnSpc>
              <a:spcBef>
                <a:spcPts val="0"/>
              </a:spcBef>
              <a:spcAft>
                <a:spcPts val="0"/>
              </a:spcAft>
              <a:buClr>
                <a:srgbClr val="3F3F3F"/>
              </a:buClr>
              <a:buSzPts val="1200"/>
              <a:buFont typeface="Arial"/>
              <a:buNone/>
            </a:pPr>
            <a:r>
              <a:rPr b="0" i="0" lang="zh-CN" sz="1200" u="none" cap="none" strike="noStrike">
                <a:solidFill>
                  <a:srgbClr val="3F3F3F"/>
                </a:solidFill>
                <a:latin typeface="Arial"/>
                <a:ea typeface="Arial"/>
                <a:cs typeface="Arial"/>
                <a:sym typeface="Arial"/>
              </a:rPr>
              <a:t>Application deadline for PhD Autumn Quarter 2025 is Wednesday, December 4, 2024 (11:59PM PST).</a:t>
            </a:r>
            <a:endParaRPr b="0" i="0" sz="1200" u="none" cap="none" strike="noStrike">
              <a:solidFill>
                <a:srgbClr val="3F3F3F"/>
              </a:solidFill>
              <a:latin typeface="Arial"/>
              <a:ea typeface="Arial"/>
              <a:cs typeface="Arial"/>
              <a:sym typeface="Arial"/>
            </a:endParaRPr>
          </a:p>
          <a:p>
            <a:pPr indent="0" lvl="0" marL="0" marR="0" rtl="0" algn="l">
              <a:lnSpc>
                <a:spcPct val="130000"/>
              </a:lnSpc>
              <a:spcBef>
                <a:spcPts val="0"/>
              </a:spcBef>
              <a:spcAft>
                <a:spcPts val="0"/>
              </a:spcAft>
              <a:buClr>
                <a:schemeClr val="dk1"/>
              </a:buClr>
              <a:buSzPts val="1200"/>
              <a:buFont typeface="Arial"/>
              <a:buNone/>
            </a:pPr>
            <a:r>
              <a:t/>
            </a:r>
            <a:endParaRPr b="0" i="0" sz="1200" u="none" cap="none" strike="noStrike">
              <a:solidFill>
                <a:srgbClr val="3F3F3F"/>
              </a:solidFill>
              <a:latin typeface="Arial"/>
              <a:ea typeface="Arial"/>
              <a:cs typeface="Arial"/>
              <a:sym typeface="Arial"/>
            </a:endParaRPr>
          </a:p>
          <a:p>
            <a:pPr indent="0" lvl="0" marL="0" marR="0" rtl="0" algn="l">
              <a:lnSpc>
                <a:spcPct val="130000"/>
              </a:lnSpc>
              <a:spcBef>
                <a:spcPts val="0"/>
              </a:spcBef>
              <a:spcAft>
                <a:spcPts val="0"/>
              </a:spcAft>
              <a:buClr>
                <a:schemeClr val="dk1"/>
              </a:buClr>
              <a:buSzPts val="1200"/>
              <a:buFont typeface="Arial"/>
              <a:buNone/>
            </a:pPr>
            <a:r>
              <a:t/>
            </a:r>
            <a:endParaRPr b="0" i="0" sz="1200" u="none" cap="none" strike="noStrike">
              <a:solidFill>
                <a:srgbClr val="3F3F3F"/>
              </a:solidFill>
              <a:latin typeface="Arial"/>
              <a:ea typeface="Arial"/>
              <a:cs typeface="Arial"/>
              <a:sym typeface="Arial"/>
            </a:endParaRPr>
          </a:p>
        </p:txBody>
      </p:sp>
      <p:pic>
        <p:nvPicPr>
          <p:cNvPr descr="Seal_of_Leland_Stanford_Junior_University" id="104" name="Google Shape;104;p21"/>
          <p:cNvPicPr preferRelativeResize="0"/>
          <p:nvPr/>
        </p:nvPicPr>
        <p:blipFill rotWithShape="1">
          <a:blip r:embed="rId3">
            <a:alphaModFix/>
          </a:blip>
          <a:srcRect b="0" l="0" r="0" t="0"/>
          <a:stretch/>
        </p:blipFill>
        <p:spPr>
          <a:xfrm>
            <a:off x="6642735" y="1592104"/>
            <a:ext cx="2302669" cy="230266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9"/>
          <p:cNvSpPr txBox="1"/>
          <p:nvPr>
            <p:ph idx="1" type="body"/>
          </p:nvPr>
        </p:nvSpPr>
        <p:spPr>
          <a:xfrm>
            <a:off x="311700" y="722075"/>
            <a:ext cx="8520600" cy="4284900"/>
          </a:xfrm>
          <a:prstGeom prst="rect">
            <a:avLst/>
          </a:prstGeom>
        </p:spPr>
        <p:txBody>
          <a:bodyPr anchorCtr="0" anchor="t" bIns="91425" lIns="91425" spcFirstLastPara="1" rIns="91425" wrap="square" tIns="91425">
            <a:normAutofit fontScale="40000" lnSpcReduction="20000"/>
          </a:bodyPr>
          <a:lstStyle/>
          <a:p>
            <a:pPr indent="0" lvl="0" marL="0" rtl="0" algn="l">
              <a:lnSpc>
                <a:spcPct val="90000"/>
              </a:lnSpc>
              <a:spcBef>
                <a:spcPts val="1000"/>
              </a:spcBef>
              <a:spcAft>
                <a:spcPts val="0"/>
              </a:spcAft>
              <a:buNone/>
            </a:pPr>
            <a:r>
              <a:rPr lang="zh-CN" sz="3384">
                <a:solidFill>
                  <a:schemeClr val="dk1"/>
                </a:solidFill>
              </a:rPr>
              <a:t>Generally a specific degree requirement is not stated, so I had to make a subjective selection based on how relevant the master may be to statistics studies</a:t>
            </a:r>
            <a:endParaRPr sz="3384">
              <a:solidFill>
                <a:schemeClr val="dk1"/>
              </a:solidFill>
            </a:endParaRPr>
          </a:p>
          <a:p>
            <a:pPr indent="0" lvl="0" marL="0" rtl="0" algn="l">
              <a:lnSpc>
                <a:spcPct val="90000"/>
              </a:lnSpc>
              <a:spcBef>
                <a:spcPts val="1000"/>
              </a:spcBef>
              <a:spcAft>
                <a:spcPts val="0"/>
              </a:spcAft>
              <a:buNone/>
            </a:pPr>
            <a:r>
              <a:rPr lang="zh-CN" sz="3200">
                <a:solidFill>
                  <a:schemeClr val="dk1"/>
                </a:solidFill>
              </a:rPr>
              <a:t>Phd Statistics</a:t>
            </a:r>
            <a:endParaRPr sz="3200">
              <a:solidFill>
                <a:schemeClr val="dk1"/>
              </a:solidFill>
            </a:endParaRPr>
          </a:p>
          <a:p>
            <a:pPr indent="-298450" lvl="0" marL="457200" rtl="0" algn="l">
              <a:lnSpc>
                <a:spcPct val="90000"/>
              </a:lnSpc>
              <a:spcBef>
                <a:spcPts val="1000"/>
              </a:spcBef>
              <a:spcAft>
                <a:spcPts val="0"/>
              </a:spcAft>
              <a:buClr>
                <a:schemeClr val="dk1"/>
              </a:buClr>
              <a:buSzPct val="100000"/>
              <a:buChar char="●"/>
            </a:pPr>
            <a:r>
              <a:rPr lang="zh-CN" sz="2750">
                <a:solidFill>
                  <a:schemeClr val="dk1"/>
                </a:solidFill>
              </a:rPr>
              <a:t>Four joint programs: ML, Public policy, Neuroscience, Engineering and Policy. ML and Engineering: indicate after admission to stats phd. The others: indicate when applying for stats phd.</a:t>
            </a:r>
            <a:endParaRPr sz="2750">
              <a:solidFill>
                <a:schemeClr val="dk1"/>
              </a:solidFill>
            </a:endParaRPr>
          </a:p>
          <a:p>
            <a:pPr indent="-298450" lvl="0" marL="457200" rtl="0" algn="l">
              <a:lnSpc>
                <a:spcPct val="90000"/>
              </a:lnSpc>
              <a:spcBef>
                <a:spcPts val="0"/>
              </a:spcBef>
              <a:spcAft>
                <a:spcPts val="0"/>
              </a:spcAft>
              <a:buClr>
                <a:schemeClr val="dk1"/>
              </a:buClr>
              <a:buSzPct val="100000"/>
              <a:buChar char="●"/>
            </a:pPr>
            <a:r>
              <a:rPr lang="zh-CN" sz="2750">
                <a:solidFill>
                  <a:schemeClr val="dk1"/>
                </a:solidFill>
              </a:rPr>
              <a:t>Funding: full tuition + stipend for RA/TA.</a:t>
            </a:r>
            <a:endParaRPr sz="2750">
              <a:solidFill>
                <a:schemeClr val="dk1"/>
              </a:solidFill>
            </a:endParaRPr>
          </a:p>
          <a:p>
            <a:pPr indent="-298450" lvl="0" marL="457200" rtl="0" algn="l">
              <a:lnSpc>
                <a:spcPct val="90000"/>
              </a:lnSpc>
              <a:spcBef>
                <a:spcPts val="0"/>
              </a:spcBef>
              <a:spcAft>
                <a:spcPts val="0"/>
              </a:spcAft>
              <a:buClr>
                <a:schemeClr val="dk1"/>
              </a:buClr>
              <a:buSzPct val="100000"/>
              <a:buChar char="●"/>
            </a:pPr>
            <a:r>
              <a:rPr lang="zh-CN" sz="2750">
                <a:solidFill>
                  <a:schemeClr val="dk1"/>
                </a:solidFill>
              </a:rPr>
              <a:t>December 8 deadline.</a:t>
            </a:r>
            <a:endParaRPr sz="2750">
              <a:solidFill>
                <a:schemeClr val="dk1"/>
              </a:solidFill>
            </a:endParaRPr>
          </a:p>
          <a:p>
            <a:pPr indent="-298450" lvl="0" marL="457200" rtl="0" algn="l">
              <a:lnSpc>
                <a:spcPct val="90000"/>
              </a:lnSpc>
              <a:spcBef>
                <a:spcPts val="0"/>
              </a:spcBef>
              <a:spcAft>
                <a:spcPts val="0"/>
              </a:spcAft>
              <a:buClr>
                <a:schemeClr val="dk1"/>
              </a:buClr>
              <a:buSzPct val="100000"/>
              <a:buChar char="●"/>
            </a:pPr>
            <a:r>
              <a:rPr lang="zh-CN" sz="2750">
                <a:solidFill>
                  <a:schemeClr val="dk1"/>
                </a:solidFill>
              </a:rPr>
              <a:t>Transcripts, statement of purpose, 3 recommendation letters, GRE (optional for stats phd, required for joint), TOEFL/IELTS/DET </a:t>
            </a:r>
            <a:r>
              <a:rPr b="1" lang="zh-CN" sz="2750">
                <a:solidFill>
                  <a:schemeClr val="dk1"/>
                </a:solidFill>
              </a:rPr>
              <a:t>not</a:t>
            </a:r>
            <a:r>
              <a:rPr lang="zh-CN" sz="2750">
                <a:solidFill>
                  <a:schemeClr val="dk1"/>
                </a:solidFill>
              </a:rPr>
              <a:t> required for Columbia students</a:t>
            </a:r>
            <a:endParaRPr sz="2750">
              <a:solidFill>
                <a:schemeClr val="dk1"/>
              </a:solidFill>
            </a:endParaRPr>
          </a:p>
          <a:p>
            <a:pPr indent="0" lvl="0" marL="0" rtl="0" algn="l">
              <a:lnSpc>
                <a:spcPct val="90000"/>
              </a:lnSpc>
              <a:spcBef>
                <a:spcPts val="1000"/>
              </a:spcBef>
              <a:spcAft>
                <a:spcPts val="0"/>
              </a:spcAft>
              <a:buNone/>
            </a:pPr>
            <a:r>
              <a:rPr lang="zh-CN" sz="3100">
                <a:solidFill>
                  <a:schemeClr val="dk1"/>
                </a:solidFill>
              </a:rPr>
              <a:t>PhD Operations Research</a:t>
            </a:r>
            <a:endParaRPr sz="3100">
              <a:solidFill>
                <a:schemeClr val="dk1"/>
              </a:solidFill>
            </a:endParaRPr>
          </a:p>
          <a:p>
            <a:pPr indent="-298450" lvl="0" marL="457200" rtl="0" algn="l">
              <a:lnSpc>
                <a:spcPct val="90000"/>
              </a:lnSpc>
              <a:spcBef>
                <a:spcPts val="500"/>
              </a:spcBef>
              <a:spcAft>
                <a:spcPts val="0"/>
              </a:spcAft>
              <a:buClr>
                <a:schemeClr val="dk1"/>
              </a:buClr>
              <a:buSzPct val="100000"/>
              <a:buChar char="●"/>
            </a:pPr>
            <a:r>
              <a:rPr lang="zh-CN" sz="2750">
                <a:solidFill>
                  <a:schemeClr val="dk1"/>
                </a:solidFill>
              </a:rPr>
              <a:t>Deadline 15 December.</a:t>
            </a:r>
            <a:endParaRPr sz="2750">
              <a:solidFill>
                <a:schemeClr val="dk1"/>
              </a:solidFill>
            </a:endParaRPr>
          </a:p>
          <a:p>
            <a:pPr indent="-298450" lvl="0" marL="457200" rtl="0" algn="l">
              <a:lnSpc>
                <a:spcPct val="90000"/>
              </a:lnSpc>
              <a:spcBef>
                <a:spcPts val="0"/>
              </a:spcBef>
              <a:spcAft>
                <a:spcPts val="0"/>
              </a:spcAft>
              <a:buClr>
                <a:schemeClr val="dk1"/>
              </a:buClr>
              <a:buSzPct val="100000"/>
              <a:buChar char="●"/>
            </a:pPr>
            <a:r>
              <a:rPr lang="zh-CN" sz="2750">
                <a:solidFill>
                  <a:schemeClr val="dk1"/>
                </a:solidFill>
              </a:rPr>
              <a:t>A minimum of 3 max 5 recommendation letters (along with evaluation form); at least 1 from academic source, at least 1 from work source if more than 1 year of work experience. GMAT or GRE required. TOEFL, DET, IELTS required.</a:t>
            </a:r>
            <a:endParaRPr sz="2750">
              <a:solidFill>
                <a:schemeClr val="dk1"/>
              </a:solidFill>
            </a:endParaRPr>
          </a:p>
          <a:p>
            <a:pPr indent="-298450" lvl="0" marL="457200" rtl="0" algn="l">
              <a:lnSpc>
                <a:spcPct val="90000"/>
              </a:lnSpc>
              <a:spcBef>
                <a:spcPts val="0"/>
              </a:spcBef>
              <a:spcAft>
                <a:spcPts val="0"/>
              </a:spcAft>
              <a:buClr>
                <a:schemeClr val="dk1"/>
              </a:buClr>
              <a:buSzPct val="100000"/>
              <a:buChar char="●"/>
            </a:pPr>
            <a:r>
              <a:rPr lang="zh-CN" sz="2750">
                <a:solidFill>
                  <a:schemeClr val="dk1"/>
                </a:solidFill>
              </a:rPr>
              <a:t>Funding: if you get it (typically you do) guaranteed for 5 years stipend. No tuition fee as long as in good academic standing</a:t>
            </a:r>
            <a:endParaRPr sz="2750">
              <a:solidFill>
                <a:schemeClr val="dk1"/>
              </a:solidFill>
            </a:endParaRPr>
          </a:p>
          <a:p>
            <a:pPr indent="0" lvl="0" marL="0" rtl="0" algn="l">
              <a:lnSpc>
                <a:spcPct val="90000"/>
              </a:lnSpc>
              <a:spcBef>
                <a:spcPts val="1000"/>
              </a:spcBef>
              <a:spcAft>
                <a:spcPts val="0"/>
              </a:spcAft>
              <a:buClr>
                <a:schemeClr val="dk1"/>
              </a:buClr>
              <a:buSzPct val="36065"/>
              <a:buFont typeface="Arial"/>
              <a:buNone/>
            </a:pPr>
            <a:r>
              <a:rPr lang="zh-CN" sz="3050">
                <a:solidFill>
                  <a:schemeClr val="dk1"/>
                </a:solidFill>
              </a:rPr>
              <a:t>PhD Machine Learning</a:t>
            </a:r>
            <a:endParaRPr sz="3050">
              <a:solidFill>
                <a:schemeClr val="dk1"/>
              </a:solidFill>
            </a:endParaRPr>
          </a:p>
          <a:p>
            <a:pPr indent="-298450" lvl="0" marL="457200" rtl="0" algn="l">
              <a:lnSpc>
                <a:spcPct val="90000"/>
              </a:lnSpc>
              <a:spcBef>
                <a:spcPts val="500"/>
              </a:spcBef>
              <a:spcAft>
                <a:spcPts val="0"/>
              </a:spcAft>
              <a:buClr>
                <a:schemeClr val="dk1"/>
              </a:buClr>
              <a:buSzPct val="100000"/>
              <a:buChar char="●"/>
            </a:pPr>
            <a:r>
              <a:rPr lang="zh-CN" sz="2750">
                <a:solidFill>
                  <a:schemeClr val="dk1"/>
                </a:solidFill>
              </a:rPr>
              <a:t>Early deadline 20 nov; Final deadline 11 dec</a:t>
            </a:r>
            <a:endParaRPr sz="2750">
              <a:solidFill>
                <a:schemeClr val="dk1"/>
              </a:solidFill>
            </a:endParaRPr>
          </a:p>
          <a:p>
            <a:pPr indent="-298450" lvl="0" marL="457200" rtl="0" algn="l">
              <a:lnSpc>
                <a:spcPct val="90000"/>
              </a:lnSpc>
              <a:spcBef>
                <a:spcPts val="0"/>
              </a:spcBef>
              <a:spcAft>
                <a:spcPts val="0"/>
              </a:spcAft>
              <a:buClr>
                <a:schemeClr val="dk1"/>
              </a:buClr>
              <a:buSzPct val="100000"/>
              <a:buChar char="●"/>
            </a:pPr>
            <a:r>
              <a:rPr lang="zh-CN" sz="2750">
                <a:solidFill>
                  <a:schemeClr val="dk1"/>
                </a:solidFill>
              </a:rPr>
              <a:t>GRE optional; TOEFL/IELTS/DET required; statement of purpose 1-2 pages; 3 letters;CV</a:t>
            </a:r>
            <a:endParaRPr sz="2750">
              <a:solidFill>
                <a:schemeClr val="dk1"/>
              </a:solidFill>
            </a:endParaRPr>
          </a:p>
          <a:p>
            <a:pPr indent="-298450" lvl="0" marL="457200" rtl="0" algn="l">
              <a:lnSpc>
                <a:spcPct val="90000"/>
              </a:lnSpc>
              <a:spcBef>
                <a:spcPts val="0"/>
              </a:spcBef>
              <a:spcAft>
                <a:spcPts val="0"/>
              </a:spcAft>
              <a:buClr>
                <a:schemeClr val="dk1"/>
              </a:buClr>
              <a:buSzPct val="100000"/>
              <a:buChar char="●"/>
            </a:pPr>
            <a:r>
              <a:rPr lang="zh-CN" sz="2750">
                <a:solidFill>
                  <a:schemeClr val="dk1"/>
                </a:solidFill>
              </a:rPr>
              <a:t>Funding: tuition waived, stipend from graduate assistantships, which may constrain specific research opportunities.</a:t>
            </a:r>
            <a:endParaRPr sz="2750">
              <a:solidFill>
                <a:schemeClr val="dk1"/>
              </a:solidFill>
            </a:endParaRPr>
          </a:p>
          <a:p>
            <a:pPr indent="0" lvl="0" marL="0" rtl="0" algn="l">
              <a:lnSpc>
                <a:spcPct val="90000"/>
              </a:lnSpc>
              <a:spcBef>
                <a:spcPts val="1000"/>
              </a:spcBef>
              <a:spcAft>
                <a:spcPts val="0"/>
              </a:spcAft>
              <a:buClr>
                <a:schemeClr val="dk1"/>
              </a:buClr>
              <a:buSzPct val="36065"/>
              <a:buFont typeface="Arial"/>
              <a:buNone/>
            </a:pPr>
            <a:r>
              <a:rPr lang="zh-CN" sz="3050">
                <a:solidFill>
                  <a:schemeClr val="dk1"/>
                </a:solidFill>
              </a:rPr>
              <a:t>Other programs in Tepper school of business, less relevant, include:</a:t>
            </a:r>
            <a:endParaRPr sz="3050">
              <a:solidFill>
                <a:schemeClr val="dk1"/>
              </a:solidFill>
            </a:endParaRPr>
          </a:p>
          <a:p>
            <a:pPr indent="-298450" lvl="0" marL="457200" rtl="0" algn="l">
              <a:lnSpc>
                <a:spcPct val="90000"/>
              </a:lnSpc>
              <a:spcBef>
                <a:spcPts val="500"/>
              </a:spcBef>
              <a:spcAft>
                <a:spcPts val="0"/>
              </a:spcAft>
              <a:buClr>
                <a:schemeClr val="dk1"/>
              </a:buClr>
              <a:buSzPct val="100000"/>
              <a:buChar char="●"/>
            </a:pPr>
            <a:r>
              <a:rPr lang="zh-CN" sz="2750">
                <a:solidFill>
                  <a:schemeClr val="dk1"/>
                </a:solidFill>
              </a:rPr>
              <a:t>Business technologies</a:t>
            </a:r>
            <a:endParaRPr sz="2750">
              <a:solidFill>
                <a:schemeClr val="dk1"/>
              </a:solidFill>
            </a:endParaRPr>
          </a:p>
          <a:p>
            <a:pPr indent="-298450" lvl="0" marL="457200" rtl="0" algn="l">
              <a:lnSpc>
                <a:spcPct val="90000"/>
              </a:lnSpc>
              <a:spcBef>
                <a:spcPts val="0"/>
              </a:spcBef>
              <a:spcAft>
                <a:spcPts val="0"/>
              </a:spcAft>
              <a:buClr>
                <a:schemeClr val="dk1"/>
              </a:buClr>
              <a:buSzPct val="100000"/>
              <a:buChar char="●"/>
            </a:pPr>
            <a:r>
              <a:rPr lang="zh-CN" sz="2750">
                <a:solidFill>
                  <a:schemeClr val="dk1"/>
                </a:solidFill>
              </a:rPr>
              <a:t>Economics</a:t>
            </a:r>
            <a:endParaRPr sz="2750">
              <a:solidFill>
                <a:schemeClr val="dk1"/>
              </a:solidFill>
            </a:endParaRPr>
          </a:p>
          <a:p>
            <a:pPr indent="-298450" lvl="0" marL="457200" rtl="0" algn="l">
              <a:lnSpc>
                <a:spcPct val="90000"/>
              </a:lnSpc>
              <a:spcBef>
                <a:spcPts val="0"/>
              </a:spcBef>
              <a:spcAft>
                <a:spcPts val="0"/>
              </a:spcAft>
              <a:buClr>
                <a:schemeClr val="dk1"/>
              </a:buClr>
              <a:buSzPct val="100000"/>
              <a:buChar char="●"/>
            </a:pPr>
            <a:r>
              <a:rPr lang="zh-CN" sz="2750">
                <a:solidFill>
                  <a:schemeClr val="dk1"/>
                </a:solidFill>
              </a:rPr>
              <a:t>Financial Economics</a:t>
            </a:r>
            <a:endParaRPr sz="2750">
              <a:solidFill>
                <a:schemeClr val="dk1"/>
              </a:solidFill>
            </a:endParaRPr>
          </a:p>
          <a:p>
            <a:pPr indent="0" lvl="0" marL="0" rtl="0" algn="l">
              <a:spcBef>
                <a:spcPts val="0"/>
              </a:spcBef>
              <a:spcAft>
                <a:spcPts val="1200"/>
              </a:spcAft>
              <a:buNone/>
            </a:pPr>
            <a:r>
              <a:t/>
            </a:r>
            <a:endParaRPr/>
          </a:p>
        </p:txBody>
      </p:sp>
      <p:pic>
        <p:nvPicPr>
          <p:cNvPr id="259" name="Google Shape;259;p39"/>
          <p:cNvPicPr preferRelativeResize="0"/>
          <p:nvPr/>
        </p:nvPicPr>
        <p:blipFill>
          <a:blip r:embed="rId3">
            <a:alphaModFix/>
          </a:blip>
          <a:stretch>
            <a:fillRect/>
          </a:stretch>
        </p:blipFill>
        <p:spPr>
          <a:xfrm>
            <a:off x="311700" y="143700"/>
            <a:ext cx="4803075" cy="578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grpSp>
        <p:nvGrpSpPr>
          <p:cNvPr id="109" name="Google Shape;109;p22"/>
          <p:cNvGrpSpPr/>
          <p:nvPr/>
        </p:nvGrpSpPr>
        <p:grpSpPr>
          <a:xfrm>
            <a:off x="341234" y="411956"/>
            <a:ext cx="3771424" cy="423177"/>
            <a:chOff x="1473643" y="3139472"/>
            <a:chExt cx="5028565" cy="564236"/>
          </a:xfrm>
        </p:grpSpPr>
        <p:grpSp>
          <p:nvGrpSpPr>
            <p:cNvPr id="110" name="Google Shape;110;p22"/>
            <p:cNvGrpSpPr/>
            <p:nvPr/>
          </p:nvGrpSpPr>
          <p:grpSpPr>
            <a:xfrm>
              <a:off x="1473643" y="3139472"/>
              <a:ext cx="744638" cy="564236"/>
              <a:chOff x="1473643" y="3139472"/>
              <a:chExt cx="744638" cy="564236"/>
            </a:xfrm>
          </p:grpSpPr>
          <p:sp>
            <p:nvSpPr>
              <p:cNvPr id="111" name="Google Shape;111;p22"/>
              <p:cNvSpPr/>
              <p:nvPr/>
            </p:nvSpPr>
            <p:spPr>
              <a:xfrm>
                <a:off x="1553684" y="3139472"/>
                <a:ext cx="564236" cy="564236"/>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12" name="Google Shape;112;p22"/>
              <p:cNvSpPr txBox="1"/>
              <p:nvPr/>
            </p:nvSpPr>
            <p:spPr>
              <a:xfrm>
                <a:off x="1473643" y="3277528"/>
                <a:ext cx="744638" cy="30734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FFFFFF"/>
                  </a:buClr>
                  <a:buSzPts val="1500"/>
                  <a:buFont typeface="Arial"/>
                  <a:buNone/>
                </a:pPr>
                <a:r>
                  <a:rPr b="0" i="0" lang="zh-CN" sz="1500" u="none" cap="none" strike="noStrike">
                    <a:solidFill>
                      <a:srgbClr val="FFFFFF"/>
                    </a:solidFill>
                    <a:latin typeface="Arial"/>
                    <a:ea typeface="Arial"/>
                    <a:cs typeface="Arial"/>
                    <a:sym typeface="Arial"/>
                  </a:rPr>
                  <a:t>02</a:t>
                </a:r>
                <a:endParaRPr b="0" i="0" sz="1500" u="none" cap="none" strike="noStrike">
                  <a:solidFill>
                    <a:srgbClr val="FFFFFF"/>
                  </a:solidFill>
                  <a:latin typeface="Arial"/>
                  <a:ea typeface="Arial"/>
                  <a:cs typeface="Arial"/>
                  <a:sym typeface="Arial"/>
                </a:endParaRPr>
              </a:p>
            </p:txBody>
          </p:sp>
        </p:grpSp>
        <p:sp>
          <p:nvSpPr>
            <p:cNvPr id="113" name="Google Shape;113;p22"/>
            <p:cNvSpPr txBox="1"/>
            <p:nvPr/>
          </p:nvSpPr>
          <p:spPr>
            <a:xfrm>
              <a:off x="2193098" y="3246787"/>
              <a:ext cx="4309110" cy="36893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rPr b="0" i="0" lang="zh-CN" sz="1800" u="none" cap="none" strike="noStrike">
                  <a:solidFill>
                    <a:schemeClr val="dk1"/>
                  </a:solidFill>
                  <a:latin typeface="Arial"/>
                  <a:ea typeface="Arial"/>
                  <a:cs typeface="Arial"/>
                  <a:sym typeface="Arial"/>
                </a:rPr>
                <a:t>Financial Aid &amp; Support</a:t>
              </a:r>
              <a:endParaRPr b="0" i="0" sz="1800" u="none" cap="none" strike="noStrike">
                <a:solidFill>
                  <a:schemeClr val="dk1"/>
                </a:solidFill>
                <a:latin typeface="Arial"/>
                <a:ea typeface="Arial"/>
                <a:cs typeface="Arial"/>
                <a:sym typeface="Arial"/>
              </a:endParaRPr>
            </a:p>
          </p:txBody>
        </p:sp>
      </p:grpSp>
      <p:grpSp>
        <p:nvGrpSpPr>
          <p:cNvPr id="114" name="Google Shape;114;p22"/>
          <p:cNvGrpSpPr/>
          <p:nvPr/>
        </p:nvGrpSpPr>
        <p:grpSpPr>
          <a:xfrm>
            <a:off x="341471" y="945832"/>
            <a:ext cx="8463916" cy="3802380"/>
            <a:chOff x="6260994" y="1852251"/>
            <a:chExt cx="8647324" cy="4020482"/>
          </a:xfrm>
        </p:grpSpPr>
        <p:grpSp>
          <p:nvGrpSpPr>
            <p:cNvPr id="115" name="Google Shape;115;p22"/>
            <p:cNvGrpSpPr/>
            <p:nvPr/>
          </p:nvGrpSpPr>
          <p:grpSpPr>
            <a:xfrm flipH="1">
              <a:off x="6260994" y="1852251"/>
              <a:ext cx="8647324" cy="4020482"/>
              <a:chOff x="-2721908" y="1849120"/>
              <a:chExt cx="8647324" cy="4020482"/>
            </a:xfrm>
          </p:grpSpPr>
          <p:sp>
            <p:nvSpPr>
              <p:cNvPr id="116" name="Google Shape;116;p22"/>
              <p:cNvSpPr/>
              <p:nvPr/>
            </p:nvSpPr>
            <p:spPr>
              <a:xfrm>
                <a:off x="-2721908" y="1927677"/>
                <a:ext cx="8536386" cy="674780"/>
              </a:xfrm>
              <a:prstGeom prst="roundRect">
                <a:avLst>
                  <a:gd fmla="val 50000" name="adj"/>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17" name="Google Shape;117;p22"/>
              <p:cNvSpPr/>
              <p:nvPr/>
            </p:nvSpPr>
            <p:spPr>
              <a:xfrm>
                <a:off x="-2721908" y="1849120"/>
                <a:ext cx="8647324" cy="4020482"/>
              </a:xfrm>
              <a:custGeom>
                <a:rect b="b" l="l" r="r" t="t"/>
                <a:pathLst>
                  <a:path extrusionOk="0" h="4137535" w="5304310">
                    <a:moveTo>
                      <a:pt x="2911548" y="0"/>
                    </a:moveTo>
                    <a:lnTo>
                      <a:pt x="4944310" y="0"/>
                    </a:lnTo>
                    <a:cubicBezTo>
                      <a:pt x="5143030" y="0"/>
                      <a:pt x="5304310" y="161280"/>
                      <a:pt x="5304310" y="360000"/>
                    </a:cubicBezTo>
                    <a:lnTo>
                      <a:pt x="5304310" y="3777535"/>
                    </a:lnTo>
                    <a:cubicBezTo>
                      <a:pt x="5304310" y="3976255"/>
                      <a:pt x="5143030" y="4137535"/>
                      <a:pt x="4944310" y="4137535"/>
                    </a:cubicBezTo>
                    <a:lnTo>
                      <a:pt x="360000" y="4137535"/>
                    </a:lnTo>
                    <a:cubicBezTo>
                      <a:pt x="161280" y="4137535"/>
                      <a:pt x="0" y="3976255"/>
                      <a:pt x="0" y="3777535"/>
                    </a:cubicBezTo>
                    <a:lnTo>
                      <a:pt x="0" y="1277877"/>
                    </a:lnTo>
                    <a:cubicBezTo>
                      <a:pt x="0" y="1079157"/>
                      <a:pt x="161280" y="917877"/>
                      <a:pt x="360000" y="917877"/>
                    </a:cubicBezTo>
                    <a:lnTo>
                      <a:pt x="2147385" y="917877"/>
                    </a:lnTo>
                    <a:cubicBezTo>
                      <a:pt x="2322971" y="917877"/>
                      <a:pt x="2472727" y="791507"/>
                      <a:pt x="2502257" y="618422"/>
                    </a:cubicBezTo>
                    <a:lnTo>
                      <a:pt x="2556676" y="299455"/>
                    </a:lnTo>
                    <a:cubicBezTo>
                      <a:pt x="2586206" y="126370"/>
                      <a:pt x="2735962" y="0"/>
                      <a:pt x="2911548" y="0"/>
                    </a:cubicBezTo>
                  </a:path>
                </a:pathLst>
              </a:custGeom>
              <a:gradFill>
                <a:gsLst>
                  <a:gs pos="0">
                    <a:schemeClr val="lt1"/>
                  </a:gs>
                  <a:gs pos="100000">
                    <a:schemeClr val="lt1"/>
                  </a:gs>
                </a:gsLst>
                <a:lin ang="5400000" scaled="0"/>
              </a:gradFill>
              <a:ln cap="flat" cmpd="sng" w="9525">
                <a:solidFill>
                  <a:srgbClr val="BFBFBF"/>
                </a:solidFill>
                <a:prstDash val="solid"/>
                <a:miter lim="800000"/>
                <a:headEnd len="sm" w="sm" type="none"/>
                <a:tailEnd len="sm" w="sm" type="none"/>
              </a:ln>
              <a:effectLst>
                <a:outerShdw blurRad="127000" rotWithShape="0" dir="16200000" dist="12700">
                  <a:schemeClr val="accent1">
                    <a:alpha val="14901"/>
                  </a:scheme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grpSp>
        <p:sp>
          <p:nvSpPr>
            <p:cNvPr id="118" name="Google Shape;118;p22"/>
            <p:cNvSpPr/>
            <p:nvPr/>
          </p:nvSpPr>
          <p:spPr>
            <a:xfrm flipH="1">
              <a:off x="6472223" y="3244367"/>
              <a:ext cx="72000" cy="720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19" name="Google Shape;119;p22"/>
            <p:cNvSpPr txBox="1"/>
            <p:nvPr/>
          </p:nvSpPr>
          <p:spPr>
            <a:xfrm flipH="1">
              <a:off x="6621056" y="2562773"/>
              <a:ext cx="8286289" cy="1087202"/>
            </a:xfrm>
            <a:prstGeom prst="rect">
              <a:avLst/>
            </a:prstGeom>
            <a:noFill/>
            <a:ln>
              <a:noFill/>
            </a:ln>
          </p:spPr>
          <p:txBody>
            <a:bodyPr anchorCtr="0" anchor="t" bIns="34275" lIns="68575" spcFirstLastPara="1" rIns="68575" wrap="square" tIns="34275">
              <a:spAutoFit/>
            </a:bodyPr>
            <a:lstStyle/>
            <a:p>
              <a:pPr indent="0" lvl="0" marL="0" marR="0" rtl="0" algn="r">
                <a:lnSpc>
                  <a:spcPct val="130000"/>
                </a:lnSpc>
                <a:spcBef>
                  <a:spcPts val="0"/>
                </a:spcBef>
                <a:spcAft>
                  <a:spcPts val="0"/>
                </a:spcAft>
                <a:buClr>
                  <a:schemeClr val="dk1"/>
                </a:buClr>
                <a:buSzPts val="1200"/>
                <a:buFont typeface="Arial"/>
                <a:buNone/>
              </a:pPr>
              <a:r>
                <a:t/>
              </a:r>
              <a:endParaRPr b="0" i="0" sz="1200" u="none" cap="none" strike="noStrike">
                <a:solidFill>
                  <a:srgbClr val="3F3F3F"/>
                </a:solidFill>
                <a:latin typeface="Arial"/>
                <a:ea typeface="Arial"/>
                <a:cs typeface="Arial"/>
                <a:sym typeface="Arial"/>
              </a:endParaRPr>
            </a:p>
            <a:p>
              <a:pPr indent="0" lvl="0" marL="0" marR="0" rtl="0" algn="l">
                <a:lnSpc>
                  <a:spcPct val="130000"/>
                </a:lnSpc>
                <a:spcBef>
                  <a:spcPts val="0"/>
                </a:spcBef>
                <a:spcAft>
                  <a:spcPts val="0"/>
                </a:spcAft>
                <a:buClr>
                  <a:srgbClr val="3F3F3F"/>
                </a:buClr>
                <a:buSzPts val="1200"/>
                <a:buFont typeface="Arial"/>
                <a:buNone/>
              </a:pPr>
              <a:r>
                <a:rPr b="0" i="0" lang="zh-CN" sz="1200" u="none" cap="none" strike="noStrike">
                  <a:solidFill>
                    <a:srgbClr val="3F3F3F"/>
                  </a:solidFill>
                  <a:latin typeface="Arial"/>
                  <a:ea typeface="Arial"/>
                  <a:cs typeface="Arial"/>
                  <a:sym typeface="Arial"/>
                </a:rPr>
                <a:t>Please note that requesting financial aid on the application form will not affect your chances of being admitted to the Statistics PhD program. Prospective students should review the estimated expenses associated with graduate study at Stanford.</a:t>
              </a:r>
              <a:endParaRPr b="0" i="0" sz="1200" u="none" cap="none" strike="noStrike">
                <a:solidFill>
                  <a:srgbClr val="3F3F3F"/>
                </a:solidFill>
                <a:latin typeface="Arial"/>
                <a:ea typeface="Arial"/>
                <a:cs typeface="Arial"/>
                <a:sym typeface="Arial"/>
              </a:endParaRPr>
            </a:p>
          </p:txBody>
        </p:sp>
        <p:sp>
          <p:nvSpPr>
            <p:cNvPr id="120" name="Google Shape;120;p22"/>
            <p:cNvSpPr/>
            <p:nvPr/>
          </p:nvSpPr>
          <p:spPr>
            <a:xfrm flipH="1">
              <a:off x="6472223" y="4642479"/>
              <a:ext cx="72000" cy="720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grpSp>
      <p:sp>
        <p:nvSpPr>
          <p:cNvPr id="121" name="Google Shape;121;p22"/>
          <p:cNvSpPr txBox="1"/>
          <p:nvPr/>
        </p:nvSpPr>
        <p:spPr>
          <a:xfrm flipH="1">
            <a:off x="693896" y="2573179"/>
            <a:ext cx="8111014" cy="1988344"/>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Clr>
                <a:schemeClr val="dk1"/>
              </a:buClr>
              <a:buSzPts val="1200"/>
              <a:buFont typeface="Arial"/>
              <a:buNone/>
            </a:pPr>
            <a:r>
              <a:t/>
            </a:r>
            <a:endParaRPr b="0" i="0" sz="1200" u="none" cap="none" strike="noStrike">
              <a:solidFill>
                <a:srgbClr val="3F3F3F"/>
              </a:solidFill>
              <a:latin typeface="Arial"/>
              <a:ea typeface="Arial"/>
              <a:cs typeface="Arial"/>
              <a:sym typeface="Arial"/>
            </a:endParaRPr>
          </a:p>
          <a:p>
            <a:pPr indent="0" lvl="0" marL="0" marR="0" rtl="0" algn="l">
              <a:lnSpc>
                <a:spcPct val="130000"/>
              </a:lnSpc>
              <a:spcBef>
                <a:spcPts val="0"/>
              </a:spcBef>
              <a:spcAft>
                <a:spcPts val="0"/>
              </a:spcAft>
              <a:buClr>
                <a:srgbClr val="3F3F3F"/>
              </a:buClr>
              <a:buSzPts val="1200"/>
              <a:buFont typeface="Arial"/>
              <a:buNone/>
            </a:pPr>
            <a:r>
              <a:rPr b="0" i="0" lang="zh-CN" sz="1200" u="none" cap="none" strike="noStrike">
                <a:solidFill>
                  <a:srgbClr val="3F3F3F"/>
                </a:solidFill>
                <a:latin typeface="Arial"/>
                <a:ea typeface="Arial"/>
                <a:cs typeface="Arial"/>
                <a:sym typeface="Arial"/>
              </a:rPr>
              <a:t>Students accepted to the PhD program are offered financial support. All tuition expenses are paid, and a fixed monthly stipend is determined to be sufficient to pay living expenses. For students in good standing, financial support can be continued for five years, department resources permitting. The resources for student financial support derive from funds made available for student teaching and research assistantships. Students receive both a teaching and research assignment each quarter, which do not exceed 20 hours together. </a:t>
            </a:r>
            <a:endParaRPr b="0" i="0" sz="1200" u="none" cap="none" strike="noStrike">
              <a:solidFill>
                <a:srgbClr val="3F3F3F"/>
              </a:solidFill>
              <a:latin typeface="Arial"/>
              <a:ea typeface="Arial"/>
              <a:cs typeface="Arial"/>
              <a:sym typeface="Arial"/>
            </a:endParaRPr>
          </a:p>
          <a:p>
            <a:pPr indent="0" lvl="0" marL="0" marR="0" rtl="0" algn="l">
              <a:lnSpc>
                <a:spcPct val="130000"/>
              </a:lnSpc>
              <a:spcBef>
                <a:spcPts val="0"/>
              </a:spcBef>
              <a:spcAft>
                <a:spcPts val="0"/>
              </a:spcAft>
              <a:buClr>
                <a:srgbClr val="3F3F3F"/>
              </a:buClr>
              <a:buSzPts val="1200"/>
              <a:buFont typeface="Arial"/>
              <a:buNone/>
            </a:pPr>
            <a:r>
              <a:rPr b="0" i="0" lang="zh-CN" sz="1200" u="none" cap="none" strike="noStrike">
                <a:solidFill>
                  <a:srgbClr val="3F3F3F"/>
                </a:solidFill>
                <a:latin typeface="Arial"/>
                <a:ea typeface="Arial"/>
                <a:cs typeface="Arial"/>
                <a:sym typeface="Arial"/>
              </a:rPr>
              <a:t>Students are encouraged to apply for outside scholarships, fellowships, and other financial support.</a:t>
            </a:r>
            <a:endParaRPr b="0" i="0" sz="1200" u="none" cap="none" strike="noStrike">
              <a:solidFill>
                <a:srgbClr val="3F3F3F"/>
              </a:solidFill>
              <a:latin typeface="Arial"/>
              <a:ea typeface="Arial"/>
              <a:cs typeface="Arial"/>
              <a:sym typeface="Arial"/>
            </a:endParaRPr>
          </a:p>
        </p:txBody>
      </p:sp>
      <p:sp>
        <p:nvSpPr>
          <p:cNvPr id="122" name="Google Shape;122;p22"/>
          <p:cNvSpPr/>
          <p:nvPr/>
        </p:nvSpPr>
        <p:spPr>
          <a:xfrm flipH="1">
            <a:off x="6812336" y="1082003"/>
            <a:ext cx="70473" cy="68094"/>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pic>
        <p:nvPicPr>
          <p:cNvPr descr="截屏2024-12-03 下午10.08.19" id="123" name="Google Shape;123;p22"/>
          <p:cNvPicPr preferRelativeResize="0"/>
          <p:nvPr/>
        </p:nvPicPr>
        <p:blipFill rotWithShape="1">
          <a:blip r:embed="rId3">
            <a:alphaModFix/>
          </a:blip>
          <a:srcRect b="0" l="0" r="0" t="0"/>
          <a:stretch/>
        </p:blipFill>
        <p:spPr>
          <a:xfrm>
            <a:off x="693896" y="970121"/>
            <a:ext cx="665321" cy="90535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grpSp>
        <p:nvGrpSpPr>
          <p:cNvPr id="128" name="Google Shape;128;p23"/>
          <p:cNvGrpSpPr/>
          <p:nvPr/>
        </p:nvGrpSpPr>
        <p:grpSpPr>
          <a:xfrm>
            <a:off x="341234" y="363379"/>
            <a:ext cx="2944375" cy="423177"/>
            <a:chOff x="1473643" y="3117882"/>
            <a:chExt cx="3925833" cy="564236"/>
          </a:xfrm>
        </p:grpSpPr>
        <p:grpSp>
          <p:nvGrpSpPr>
            <p:cNvPr id="129" name="Google Shape;129;p23"/>
            <p:cNvGrpSpPr/>
            <p:nvPr/>
          </p:nvGrpSpPr>
          <p:grpSpPr>
            <a:xfrm>
              <a:off x="1473643" y="3117882"/>
              <a:ext cx="744638" cy="564236"/>
              <a:chOff x="1473643" y="3117882"/>
              <a:chExt cx="744638" cy="564236"/>
            </a:xfrm>
          </p:grpSpPr>
          <p:sp>
            <p:nvSpPr>
              <p:cNvPr id="130" name="Google Shape;130;p23"/>
              <p:cNvSpPr/>
              <p:nvPr/>
            </p:nvSpPr>
            <p:spPr>
              <a:xfrm>
                <a:off x="1553684" y="3117882"/>
                <a:ext cx="564236" cy="564236"/>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31" name="Google Shape;131;p23"/>
              <p:cNvSpPr txBox="1"/>
              <p:nvPr/>
            </p:nvSpPr>
            <p:spPr>
              <a:xfrm>
                <a:off x="1473643" y="3255938"/>
                <a:ext cx="744638" cy="30734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FFFFFF"/>
                  </a:buClr>
                  <a:buSzPts val="1500"/>
                  <a:buFont typeface="Arial"/>
                  <a:buNone/>
                </a:pPr>
                <a:r>
                  <a:rPr b="0" i="0" lang="zh-CN" sz="1500" u="none" cap="none" strike="noStrike">
                    <a:solidFill>
                      <a:srgbClr val="FFFFFF"/>
                    </a:solidFill>
                    <a:latin typeface="Arial"/>
                    <a:ea typeface="Arial"/>
                    <a:cs typeface="Arial"/>
                    <a:sym typeface="Arial"/>
                  </a:rPr>
                  <a:t>03</a:t>
                </a:r>
                <a:endParaRPr b="0" i="0" sz="1500" u="none" cap="none" strike="noStrike">
                  <a:solidFill>
                    <a:srgbClr val="FFFFFF"/>
                  </a:solidFill>
                  <a:latin typeface="Arial"/>
                  <a:ea typeface="Arial"/>
                  <a:cs typeface="Arial"/>
                  <a:sym typeface="Arial"/>
                </a:endParaRPr>
              </a:p>
            </p:txBody>
          </p:sp>
        </p:grpSp>
        <p:sp>
          <p:nvSpPr>
            <p:cNvPr id="132" name="Google Shape;132;p23"/>
            <p:cNvSpPr txBox="1"/>
            <p:nvPr/>
          </p:nvSpPr>
          <p:spPr>
            <a:xfrm>
              <a:off x="2193285" y="3234212"/>
              <a:ext cx="3206191" cy="36893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rPr b="0" i="0" lang="zh-CN" sz="1800" u="none" cap="none" strike="noStrike">
                  <a:solidFill>
                    <a:schemeClr val="dk1"/>
                  </a:solidFill>
                  <a:latin typeface="Arial"/>
                  <a:ea typeface="Arial"/>
                  <a:cs typeface="Arial"/>
                  <a:sym typeface="Arial"/>
                </a:rPr>
                <a:t>Graduation Situation</a:t>
              </a:r>
              <a:endParaRPr b="0" i="0" sz="1800" u="none" cap="none" strike="noStrike">
                <a:solidFill>
                  <a:schemeClr val="dk1"/>
                </a:solidFill>
                <a:latin typeface="Arial"/>
                <a:ea typeface="Arial"/>
                <a:cs typeface="Arial"/>
                <a:sym typeface="Arial"/>
              </a:endParaRPr>
            </a:p>
          </p:txBody>
        </p:sp>
      </p:grpSp>
      <p:grpSp>
        <p:nvGrpSpPr>
          <p:cNvPr id="133" name="Google Shape;133;p23"/>
          <p:cNvGrpSpPr/>
          <p:nvPr/>
        </p:nvGrpSpPr>
        <p:grpSpPr>
          <a:xfrm>
            <a:off x="1763043" y="1924711"/>
            <a:ext cx="7291283" cy="1454625"/>
            <a:chOff x="1517604" y="2566281"/>
            <a:chExt cx="9721710" cy="1939500"/>
          </a:xfrm>
        </p:grpSpPr>
        <p:grpSp>
          <p:nvGrpSpPr>
            <p:cNvPr id="134" name="Google Shape;134;p23"/>
            <p:cNvGrpSpPr/>
            <p:nvPr/>
          </p:nvGrpSpPr>
          <p:grpSpPr>
            <a:xfrm>
              <a:off x="1517604" y="3245478"/>
              <a:ext cx="3104825" cy="961990"/>
              <a:chOff x="1517604" y="3152307"/>
              <a:chExt cx="3104825" cy="961990"/>
            </a:xfrm>
          </p:grpSpPr>
          <p:grpSp>
            <p:nvGrpSpPr>
              <p:cNvPr id="135" name="Google Shape;135;p23"/>
              <p:cNvGrpSpPr/>
              <p:nvPr/>
            </p:nvGrpSpPr>
            <p:grpSpPr>
              <a:xfrm flipH="1" rot="10800000">
                <a:off x="3944858" y="3152307"/>
                <a:ext cx="54709" cy="961990"/>
                <a:chOff x="5888537" y="3206821"/>
                <a:chExt cx="69774" cy="1226890"/>
              </a:xfrm>
            </p:grpSpPr>
            <p:sp>
              <p:nvSpPr>
                <p:cNvPr id="136" name="Google Shape;136;p23"/>
                <p:cNvSpPr/>
                <p:nvPr/>
              </p:nvSpPr>
              <p:spPr>
                <a:xfrm>
                  <a:off x="5888537" y="3206821"/>
                  <a:ext cx="69774" cy="36000"/>
                </a:xfrm>
                <a:prstGeom prst="rtTriangl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37" name="Google Shape;137;p23"/>
                <p:cNvSpPr/>
                <p:nvPr/>
              </p:nvSpPr>
              <p:spPr>
                <a:xfrm flipH="1" rot="10800000">
                  <a:off x="5888537" y="4397711"/>
                  <a:ext cx="69774" cy="36000"/>
                </a:xfrm>
                <a:prstGeom prst="rtTriangl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grpSp>
          <p:grpSp>
            <p:nvGrpSpPr>
              <p:cNvPr id="138" name="Google Shape;138;p23"/>
              <p:cNvGrpSpPr/>
              <p:nvPr/>
            </p:nvGrpSpPr>
            <p:grpSpPr>
              <a:xfrm>
                <a:off x="1517604" y="3292434"/>
                <a:ext cx="826714" cy="681738"/>
                <a:chOff x="9321802" y="2277533"/>
                <a:chExt cx="1013884" cy="836085"/>
              </a:xfrm>
            </p:grpSpPr>
            <p:sp>
              <p:nvSpPr>
                <p:cNvPr id="139" name="Google Shape;139;p23"/>
                <p:cNvSpPr/>
                <p:nvPr/>
              </p:nvSpPr>
              <p:spPr>
                <a:xfrm>
                  <a:off x="9321802" y="2531534"/>
                  <a:ext cx="1013884" cy="582084"/>
                </a:xfrm>
                <a:custGeom>
                  <a:rect b="b" l="l" r="r" t="t"/>
                  <a:pathLst>
                    <a:path extrusionOk="0" h="275" w="479">
                      <a:moveTo>
                        <a:pt x="420" y="41"/>
                      </a:moveTo>
                      <a:lnTo>
                        <a:pt x="240" y="169"/>
                      </a:lnTo>
                      <a:lnTo>
                        <a:pt x="59" y="41"/>
                      </a:lnTo>
                      <a:lnTo>
                        <a:pt x="0" y="0"/>
                      </a:lnTo>
                      <a:lnTo>
                        <a:pt x="0" y="275"/>
                      </a:lnTo>
                      <a:lnTo>
                        <a:pt x="479" y="275"/>
                      </a:lnTo>
                      <a:lnTo>
                        <a:pt x="479" y="0"/>
                      </a:lnTo>
                      <a:lnTo>
                        <a:pt x="420" y="41"/>
                      </a:lnTo>
                      <a:close/>
                    </a:path>
                  </a:pathLst>
                </a:custGeom>
                <a:solidFill>
                  <a:schemeClr val="lt1"/>
                </a:solidFill>
                <a:ln>
                  <a:noFill/>
                </a:ln>
              </p:spPr>
              <p:txBody>
                <a:bodyPr anchorCtr="0" anchor="t" bIns="45725" lIns="91425" spcFirstLastPara="1" rIns="91425" wrap="square" tIns="457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0" name="Google Shape;140;p23"/>
                <p:cNvSpPr/>
                <p:nvPr/>
              </p:nvSpPr>
              <p:spPr>
                <a:xfrm>
                  <a:off x="9417052" y="2277533"/>
                  <a:ext cx="823384" cy="584200"/>
                </a:xfrm>
                <a:custGeom>
                  <a:rect b="b" l="l" r="r" t="t"/>
                  <a:pathLst>
                    <a:path extrusionOk="0" h="159" w="225">
                      <a:moveTo>
                        <a:pt x="3" y="83"/>
                      </a:moveTo>
                      <a:cubicBezTo>
                        <a:pt x="108" y="157"/>
                        <a:pt x="108" y="157"/>
                        <a:pt x="108" y="157"/>
                      </a:cubicBezTo>
                      <a:cubicBezTo>
                        <a:pt x="109" y="158"/>
                        <a:pt x="111" y="159"/>
                        <a:pt x="113" y="159"/>
                      </a:cubicBezTo>
                      <a:cubicBezTo>
                        <a:pt x="114" y="159"/>
                        <a:pt x="116" y="158"/>
                        <a:pt x="117" y="157"/>
                      </a:cubicBezTo>
                      <a:cubicBezTo>
                        <a:pt x="222" y="83"/>
                        <a:pt x="222" y="83"/>
                        <a:pt x="222" y="83"/>
                      </a:cubicBezTo>
                      <a:cubicBezTo>
                        <a:pt x="224" y="81"/>
                        <a:pt x="225" y="79"/>
                        <a:pt x="225" y="76"/>
                      </a:cubicBezTo>
                      <a:cubicBezTo>
                        <a:pt x="225" y="8"/>
                        <a:pt x="225" y="8"/>
                        <a:pt x="225" y="8"/>
                      </a:cubicBezTo>
                      <a:cubicBezTo>
                        <a:pt x="225" y="3"/>
                        <a:pt x="221" y="0"/>
                        <a:pt x="217" y="0"/>
                      </a:cubicBezTo>
                      <a:cubicBezTo>
                        <a:pt x="8" y="0"/>
                        <a:pt x="8" y="0"/>
                        <a:pt x="8" y="0"/>
                      </a:cubicBezTo>
                      <a:cubicBezTo>
                        <a:pt x="4" y="0"/>
                        <a:pt x="0" y="3"/>
                        <a:pt x="0" y="8"/>
                      </a:cubicBezTo>
                      <a:cubicBezTo>
                        <a:pt x="0" y="76"/>
                        <a:pt x="0" y="76"/>
                        <a:pt x="0" y="76"/>
                      </a:cubicBezTo>
                      <a:cubicBezTo>
                        <a:pt x="0" y="79"/>
                        <a:pt x="1" y="81"/>
                        <a:pt x="3" y="83"/>
                      </a:cubicBezTo>
                      <a:close/>
                      <a:moveTo>
                        <a:pt x="16" y="16"/>
                      </a:moveTo>
                      <a:cubicBezTo>
                        <a:pt x="209" y="16"/>
                        <a:pt x="209" y="16"/>
                        <a:pt x="209" y="16"/>
                      </a:cubicBezTo>
                      <a:cubicBezTo>
                        <a:pt x="209" y="72"/>
                        <a:pt x="209" y="72"/>
                        <a:pt x="209" y="72"/>
                      </a:cubicBezTo>
                      <a:cubicBezTo>
                        <a:pt x="113" y="141"/>
                        <a:pt x="113" y="141"/>
                        <a:pt x="113" y="141"/>
                      </a:cubicBezTo>
                      <a:cubicBezTo>
                        <a:pt x="16" y="72"/>
                        <a:pt x="16" y="72"/>
                        <a:pt x="16" y="72"/>
                      </a:cubicBezTo>
                      <a:lnTo>
                        <a:pt x="16" y="16"/>
                      </a:lnTo>
                      <a:close/>
                    </a:path>
                  </a:pathLst>
                </a:custGeom>
                <a:solidFill>
                  <a:schemeClr val="lt1"/>
                </a:solidFill>
                <a:ln>
                  <a:noFill/>
                </a:ln>
              </p:spPr>
              <p:txBody>
                <a:bodyPr anchorCtr="0" anchor="t" bIns="45725" lIns="91425" spcFirstLastPara="1" rIns="91425" wrap="square" tIns="457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1" name="Google Shape;141;p23"/>
                <p:cNvSpPr/>
                <p:nvPr/>
              </p:nvSpPr>
              <p:spPr>
                <a:xfrm>
                  <a:off x="9563102" y="2398184"/>
                  <a:ext cx="512233" cy="67733"/>
                </a:xfrm>
                <a:custGeom>
                  <a:rect b="b" l="l" r="r" t="t"/>
                  <a:pathLst>
                    <a:path extrusionOk="0" h="18" w="140">
                      <a:moveTo>
                        <a:pt x="9" y="18"/>
                      </a:moveTo>
                      <a:cubicBezTo>
                        <a:pt x="131" y="18"/>
                        <a:pt x="131" y="18"/>
                        <a:pt x="131" y="18"/>
                      </a:cubicBezTo>
                      <a:cubicBezTo>
                        <a:pt x="136" y="18"/>
                        <a:pt x="140" y="14"/>
                        <a:pt x="140" y="9"/>
                      </a:cubicBezTo>
                      <a:cubicBezTo>
                        <a:pt x="140" y="4"/>
                        <a:pt x="136" y="0"/>
                        <a:pt x="131" y="0"/>
                      </a:cubicBezTo>
                      <a:cubicBezTo>
                        <a:pt x="9" y="0"/>
                        <a:pt x="9" y="0"/>
                        <a:pt x="9" y="0"/>
                      </a:cubicBezTo>
                      <a:cubicBezTo>
                        <a:pt x="4" y="0"/>
                        <a:pt x="0" y="4"/>
                        <a:pt x="0" y="9"/>
                      </a:cubicBezTo>
                      <a:cubicBezTo>
                        <a:pt x="0" y="14"/>
                        <a:pt x="4" y="18"/>
                        <a:pt x="9" y="18"/>
                      </a:cubicBezTo>
                      <a:close/>
                    </a:path>
                  </a:pathLst>
                </a:custGeom>
                <a:solidFill>
                  <a:schemeClr val="lt1"/>
                </a:solidFill>
                <a:ln>
                  <a:noFill/>
                </a:ln>
              </p:spPr>
              <p:txBody>
                <a:bodyPr anchorCtr="0" anchor="t" bIns="45725" lIns="91425" spcFirstLastPara="1" rIns="91425" wrap="square" tIns="457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2" name="Google Shape;142;p23"/>
                <p:cNvSpPr/>
                <p:nvPr/>
              </p:nvSpPr>
              <p:spPr>
                <a:xfrm>
                  <a:off x="9563102" y="2512485"/>
                  <a:ext cx="512233" cy="65617"/>
                </a:xfrm>
                <a:custGeom>
                  <a:rect b="b" l="l" r="r" t="t"/>
                  <a:pathLst>
                    <a:path extrusionOk="0" h="18" w="140">
                      <a:moveTo>
                        <a:pt x="140" y="9"/>
                      </a:moveTo>
                      <a:cubicBezTo>
                        <a:pt x="140" y="4"/>
                        <a:pt x="136" y="0"/>
                        <a:pt x="131" y="0"/>
                      </a:cubicBezTo>
                      <a:cubicBezTo>
                        <a:pt x="9" y="0"/>
                        <a:pt x="9" y="0"/>
                        <a:pt x="9" y="0"/>
                      </a:cubicBezTo>
                      <a:cubicBezTo>
                        <a:pt x="4" y="0"/>
                        <a:pt x="0" y="4"/>
                        <a:pt x="0" y="9"/>
                      </a:cubicBezTo>
                      <a:cubicBezTo>
                        <a:pt x="0" y="14"/>
                        <a:pt x="4" y="18"/>
                        <a:pt x="9" y="18"/>
                      </a:cubicBezTo>
                      <a:cubicBezTo>
                        <a:pt x="131" y="18"/>
                        <a:pt x="131" y="18"/>
                        <a:pt x="131" y="18"/>
                      </a:cubicBezTo>
                      <a:cubicBezTo>
                        <a:pt x="136" y="18"/>
                        <a:pt x="140" y="14"/>
                        <a:pt x="140" y="9"/>
                      </a:cubicBezTo>
                      <a:close/>
                    </a:path>
                  </a:pathLst>
                </a:custGeom>
                <a:solidFill>
                  <a:schemeClr val="lt1"/>
                </a:solidFill>
                <a:ln>
                  <a:noFill/>
                </a:ln>
              </p:spPr>
              <p:txBody>
                <a:bodyPr anchorCtr="0" anchor="t" bIns="45725" lIns="91425" spcFirstLastPara="1" rIns="91425" wrap="square" tIns="4572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43" name="Google Shape;143;p23"/>
              <p:cNvSpPr/>
              <p:nvPr/>
            </p:nvSpPr>
            <p:spPr>
              <a:xfrm>
                <a:off x="4256035" y="3438657"/>
                <a:ext cx="366394" cy="389293"/>
              </a:xfrm>
              <a:custGeom>
                <a:rect b="b" l="l" r="r" t="t"/>
                <a:pathLst>
                  <a:path extrusionOk="0" h="21600" w="21600">
                    <a:moveTo>
                      <a:pt x="18202" y="5002"/>
                    </a:moveTo>
                    <a:cubicBezTo>
                      <a:pt x="20144" y="6594"/>
                      <a:pt x="21600" y="9095"/>
                      <a:pt x="21600" y="12051"/>
                    </a:cubicBezTo>
                    <a:cubicBezTo>
                      <a:pt x="21600" y="14324"/>
                      <a:pt x="20629" y="16598"/>
                      <a:pt x="18930" y="18189"/>
                    </a:cubicBezTo>
                    <a:cubicBezTo>
                      <a:pt x="11407" y="12051"/>
                      <a:pt x="11407" y="12051"/>
                      <a:pt x="11407" y="12051"/>
                    </a:cubicBezTo>
                    <a:cubicBezTo>
                      <a:pt x="18202" y="5002"/>
                      <a:pt x="18202" y="5002"/>
                      <a:pt x="18202" y="5002"/>
                    </a:cubicBezTo>
                    <a:close/>
                    <a:moveTo>
                      <a:pt x="18445" y="18872"/>
                    </a:moveTo>
                    <a:cubicBezTo>
                      <a:pt x="17960" y="19326"/>
                      <a:pt x="17474" y="19781"/>
                      <a:pt x="16746" y="20008"/>
                    </a:cubicBezTo>
                    <a:cubicBezTo>
                      <a:pt x="17960" y="18417"/>
                      <a:pt x="17960" y="18417"/>
                      <a:pt x="17960" y="18417"/>
                    </a:cubicBezTo>
                    <a:cubicBezTo>
                      <a:pt x="18445" y="18872"/>
                      <a:pt x="18445" y="18872"/>
                      <a:pt x="18445" y="18872"/>
                    </a:cubicBezTo>
                    <a:close/>
                    <a:moveTo>
                      <a:pt x="15533" y="20918"/>
                    </a:moveTo>
                    <a:cubicBezTo>
                      <a:pt x="17474" y="17962"/>
                      <a:pt x="17474" y="17962"/>
                      <a:pt x="17474" y="17962"/>
                    </a:cubicBezTo>
                    <a:cubicBezTo>
                      <a:pt x="16989" y="17507"/>
                      <a:pt x="16989" y="17507"/>
                      <a:pt x="16989" y="17507"/>
                    </a:cubicBezTo>
                    <a:cubicBezTo>
                      <a:pt x="14562" y="21373"/>
                      <a:pt x="14562" y="21373"/>
                      <a:pt x="14562" y="21373"/>
                    </a:cubicBezTo>
                    <a:cubicBezTo>
                      <a:pt x="14804" y="21145"/>
                      <a:pt x="15290" y="20918"/>
                      <a:pt x="15533" y="20918"/>
                    </a:cubicBezTo>
                    <a:close/>
                    <a:moveTo>
                      <a:pt x="14076" y="20691"/>
                    </a:moveTo>
                    <a:cubicBezTo>
                      <a:pt x="16261" y="17053"/>
                      <a:pt x="16261" y="17053"/>
                      <a:pt x="16261" y="17053"/>
                    </a:cubicBezTo>
                    <a:cubicBezTo>
                      <a:pt x="15775" y="16825"/>
                      <a:pt x="15775" y="16825"/>
                      <a:pt x="15775" y="16825"/>
                    </a:cubicBezTo>
                    <a:cubicBezTo>
                      <a:pt x="13834" y="20008"/>
                      <a:pt x="13834" y="20008"/>
                      <a:pt x="13834" y="20008"/>
                    </a:cubicBezTo>
                    <a:cubicBezTo>
                      <a:pt x="14076" y="20691"/>
                      <a:pt x="14076" y="20691"/>
                      <a:pt x="14076" y="20691"/>
                    </a:cubicBezTo>
                    <a:close/>
                    <a:moveTo>
                      <a:pt x="13591" y="19099"/>
                    </a:moveTo>
                    <a:cubicBezTo>
                      <a:pt x="15290" y="16371"/>
                      <a:pt x="15290" y="16371"/>
                      <a:pt x="15290" y="16371"/>
                    </a:cubicBezTo>
                    <a:cubicBezTo>
                      <a:pt x="14804" y="15916"/>
                      <a:pt x="14804" y="15916"/>
                      <a:pt x="14804" y="15916"/>
                    </a:cubicBezTo>
                    <a:cubicBezTo>
                      <a:pt x="13348" y="18417"/>
                      <a:pt x="13348" y="18417"/>
                      <a:pt x="13348" y="18417"/>
                    </a:cubicBezTo>
                    <a:cubicBezTo>
                      <a:pt x="13591" y="19099"/>
                      <a:pt x="13591" y="19099"/>
                      <a:pt x="13591" y="19099"/>
                    </a:cubicBezTo>
                    <a:close/>
                    <a:moveTo>
                      <a:pt x="12863" y="17735"/>
                    </a:moveTo>
                    <a:cubicBezTo>
                      <a:pt x="14319" y="15461"/>
                      <a:pt x="14319" y="15461"/>
                      <a:pt x="14319" y="15461"/>
                    </a:cubicBezTo>
                    <a:cubicBezTo>
                      <a:pt x="13834" y="15006"/>
                      <a:pt x="13834" y="15006"/>
                      <a:pt x="13834" y="15006"/>
                    </a:cubicBezTo>
                    <a:cubicBezTo>
                      <a:pt x="12620" y="17053"/>
                      <a:pt x="12620" y="17053"/>
                      <a:pt x="12620" y="17053"/>
                    </a:cubicBezTo>
                    <a:cubicBezTo>
                      <a:pt x="12863" y="17735"/>
                      <a:pt x="12863" y="17735"/>
                      <a:pt x="12863" y="17735"/>
                    </a:cubicBezTo>
                    <a:close/>
                    <a:moveTo>
                      <a:pt x="12378" y="16143"/>
                    </a:moveTo>
                    <a:cubicBezTo>
                      <a:pt x="13348" y="14552"/>
                      <a:pt x="13348" y="14552"/>
                      <a:pt x="13348" y="14552"/>
                    </a:cubicBezTo>
                    <a:cubicBezTo>
                      <a:pt x="12863" y="14097"/>
                      <a:pt x="12863" y="14097"/>
                      <a:pt x="12863" y="14097"/>
                    </a:cubicBezTo>
                    <a:cubicBezTo>
                      <a:pt x="12135" y="15461"/>
                      <a:pt x="12135" y="15461"/>
                      <a:pt x="12135" y="15461"/>
                    </a:cubicBezTo>
                    <a:cubicBezTo>
                      <a:pt x="12378" y="16143"/>
                      <a:pt x="12378" y="16143"/>
                      <a:pt x="12378" y="16143"/>
                    </a:cubicBezTo>
                    <a:close/>
                    <a:moveTo>
                      <a:pt x="11649" y="14779"/>
                    </a:moveTo>
                    <a:cubicBezTo>
                      <a:pt x="12378" y="13869"/>
                      <a:pt x="12378" y="13869"/>
                      <a:pt x="12378" y="13869"/>
                    </a:cubicBezTo>
                    <a:cubicBezTo>
                      <a:pt x="11892" y="13415"/>
                      <a:pt x="11892" y="13415"/>
                      <a:pt x="11892" y="13415"/>
                    </a:cubicBezTo>
                    <a:cubicBezTo>
                      <a:pt x="11407" y="13869"/>
                      <a:pt x="11407" y="13869"/>
                      <a:pt x="11407" y="13869"/>
                    </a:cubicBezTo>
                    <a:cubicBezTo>
                      <a:pt x="11649" y="14779"/>
                      <a:pt x="11649" y="14779"/>
                      <a:pt x="11649" y="14779"/>
                    </a:cubicBezTo>
                    <a:close/>
                    <a:moveTo>
                      <a:pt x="11164" y="13187"/>
                    </a:moveTo>
                    <a:cubicBezTo>
                      <a:pt x="10921" y="12505"/>
                      <a:pt x="10921" y="12505"/>
                      <a:pt x="10921" y="12505"/>
                    </a:cubicBezTo>
                    <a:cubicBezTo>
                      <a:pt x="11407" y="12960"/>
                      <a:pt x="11407" y="12960"/>
                      <a:pt x="11407" y="12960"/>
                    </a:cubicBezTo>
                    <a:cubicBezTo>
                      <a:pt x="11164" y="13187"/>
                      <a:pt x="11164" y="13187"/>
                      <a:pt x="11164" y="13187"/>
                    </a:cubicBezTo>
                    <a:close/>
                    <a:moveTo>
                      <a:pt x="14319" y="3865"/>
                    </a:moveTo>
                    <a:cubicBezTo>
                      <a:pt x="9951" y="12278"/>
                      <a:pt x="9951" y="12278"/>
                      <a:pt x="9951" y="12278"/>
                    </a:cubicBezTo>
                    <a:cubicBezTo>
                      <a:pt x="9951" y="12278"/>
                      <a:pt x="9222" y="6366"/>
                      <a:pt x="8737" y="2956"/>
                    </a:cubicBezTo>
                    <a:cubicBezTo>
                      <a:pt x="3883" y="3411"/>
                      <a:pt x="0" y="7503"/>
                      <a:pt x="0" y="12278"/>
                    </a:cubicBezTo>
                    <a:cubicBezTo>
                      <a:pt x="0" y="17507"/>
                      <a:pt x="4369" y="21600"/>
                      <a:pt x="9951" y="21600"/>
                    </a:cubicBezTo>
                    <a:cubicBezTo>
                      <a:pt x="11164" y="21600"/>
                      <a:pt x="12378" y="21373"/>
                      <a:pt x="13348" y="21145"/>
                    </a:cubicBezTo>
                    <a:cubicBezTo>
                      <a:pt x="9951" y="12278"/>
                      <a:pt x="9951" y="12278"/>
                      <a:pt x="9951" y="12278"/>
                    </a:cubicBezTo>
                    <a:cubicBezTo>
                      <a:pt x="16503" y="5229"/>
                      <a:pt x="16503" y="5229"/>
                      <a:pt x="16503" y="5229"/>
                    </a:cubicBezTo>
                    <a:cubicBezTo>
                      <a:pt x="16018" y="4547"/>
                      <a:pt x="15290" y="4093"/>
                      <a:pt x="14319" y="3865"/>
                    </a:cubicBezTo>
                    <a:close/>
                    <a:moveTo>
                      <a:pt x="10436" y="0"/>
                    </a:moveTo>
                    <a:cubicBezTo>
                      <a:pt x="9951" y="0"/>
                      <a:pt x="9708" y="0"/>
                      <a:pt x="9222" y="0"/>
                    </a:cubicBezTo>
                    <a:cubicBezTo>
                      <a:pt x="9708" y="3411"/>
                      <a:pt x="10436" y="9322"/>
                      <a:pt x="10436" y="9322"/>
                    </a:cubicBezTo>
                    <a:cubicBezTo>
                      <a:pt x="14804" y="909"/>
                      <a:pt x="14804" y="909"/>
                      <a:pt x="14804" y="909"/>
                    </a:cubicBezTo>
                    <a:cubicBezTo>
                      <a:pt x="13591" y="227"/>
                      <a:pt x="11892" y="0"/>
                      <a:pt x="10436" y="0"/>
                    </a:cubicBezTo>
                    <a:close/>
                  </a:path>
                </a:pathLst>
              </a:custGeom>
              <a:solidFill>
                <a:schemeClr val="lt1"/>
              </a:solidFill>
              <a:ln>
                <a:noFill/>
              </a:ln>
            </p:spPr>
            <p:txBody>
              <a:bodyPr anchorCtr="0" anchor="t" bIns="34275" lIns="34275" spcFirstLastPara="1" rIns="342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7D7D7D"/>
                  </a:solidFill>
                  <a:latin typeface="Arial"/>
                  <a:ea typeface="Arial"/>
                  <a:cs typeface="Arial"/>
                  <a:sym typeface="Arial"/>
                </a:endParaRPr>
              </a:p>
            </p:txBody>
          </p:sp>
        </p:grpSp>
        <p:sp>
          <p:nvSpPr>
            <p:cNvPr id="144" name="Google Shape;144;p23"/>
            <p:cNvSpPr txBox="1"/>
            <p:nvPr/>
          </p:nvSpPr>
          <p:spPr>
            <a:xfrm>
              <a:off x="6207714" y="2566281"/>
              <a:ext cx="5031600" cy="19395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Clr>
                  <a:srgbClr val="FF0000"/>
                </a:buClr>
                <a:buSzPts val="1200"/>
                <a:buFont typeface="Arial"/>
                <a:buNone/>
              </a:pPr>
              <a:r>
                <a:rPr b="0" i="0" lang="zh-CN" sz="1200" u="none" cap="none" strike="noStrike">
                  <a:solidFill>
                    <a:srgbClr val="FF0000"/>
                  </a:solidFill>
                  <a:latin typeface="Arial"/>
                  <a:ea typeface="Arial"/>
                  <a:cs typeface="Arial"/>
                  <a:sym typeface="Arial"/>
                </a:rPr>
                <a:t>83.3% </a:t>
              </a:r>
              <a:r>
                <a:rPr b="0" i="0" lang="zh-CN" sz="1200" u="none" cap="none" strike="noStrike">
                  <a:solidFill>
                    <a:srgbClr val="3F3F3F"/>
                  </a:solidFill>
                  <a:latin typeface="Arial"/>
                  <a:ea typeface="Arial"/>
                  <a:cs typeface="Arial"/>
                  <a:sym typeface="Arial"/>
                </a:rPr>
                <a:t>of Statistics PhD students can graduate in 6 year</a:t>
              </a:r>
              <a:r>
                <a:rPr lang="zh-CN" sz="1200">
                  <a:solidFill>
                    <a:srgbClr val="3F3F3F"/>
                  </a:solidFill>
                </a:rPr>
                <a:t>s</a:t>
              </a:r>
              <a:r>
                <a:rPr b="0" i="0" lang="zh-CN" sz="1200" u="none" cap="none" strike="noStrike">
                  <a:solidFill>
                    <a:srgbClr val="3F3F3F"/>
                  </a:solidFill>
                  <a:latin typeface="Arial"/>
                  <a:ea typeface="Arial"/>
                  <a:cs typeface="Arial"/>
                  <a:sym typeface="Arial"/>
                </a:rPr>
                <a:t> or less!</a:t>
              </a:r>
              <a:endParaRPr b="0" i="0" sz="1200" u="none" cap="none" strike="noStrike">
                <a:solidFill>
                  <a:srgbClr val="3F3F3F"/>
                </a:solidFill>
                <a:latin typeface="Arial"/>
                <a:ea typeface="Arial"/>
                <a:cs typeface="Arial"/>
                <a:sym typeface="Arial"/>
              </a:endParaRPr>
            </a:p>
            <a:p>
              <a:pPr indent="0" lvl="0" marL="0" marR="0" rtl="0" algn="l">
                <a:lnSpc>
                  <a:spcPct val="130000"/>
                </a:lnSpc>
                <a:spcBef>
                  <a:spcPts val="0"/>
                </a:spcBef>
                <a:spcAft>
                  <a:spcPts val="0"/>
                </a:spcAft>
                <a:buClr>
                  <a:schemeClr val="dk1"/>
                </a:buClr>
                <a:buSzPts val="1200"/>
                <a:buFont typeface="Arial"/>
                <a:buNone/>
              </a:pPr>
              <a:r>
                <a:t/>
              </a:r>
              <a:endParaRPr b="0" i="0" sz="1200" u="none" cap="none" strike="noStrike">
                <a:solidFill>
                  <a:srgbClr val="3F3F3F"/>
                </a:solidFill>
                <a:latin typeface="Arial"/>
                <a:ea typeface="Arial"/>
                <a:cs typeface="Arial"/>
                <a:sym typeface="Arial"/>
              </a:endParaRPr>
            </a:p>
            <a:p>
              <a:pPr indent="0" lvl="0" marL="0" marR="0" rtl="0" algn="l">
                <a:lnSpc>
                  <a:spcPct val="130000"/>
                </a:lnSpc>
                <a:spcBef>
                  <a:spcPts val="0"/>
                </a:spcBef>
                <a:spcAft>
                  <a:spcPts val="0"/>
                </a:spcAft>
                <a:buClr>
                  <a:srgbClr val="3F3F3F"/>
                </a:buClr>
                <a:buSzPts val="1200"/>
                <a:buFont typeface="Arial"/>
                <a:buNone/>
              </a:pPr>
              <a:r>
                <a:rPr b="0" i="0" lang="zh-CN" sz="1200" u="none" cap="none" strike="noStrike">
                  <a:solidFill>
                    <a:srgbClr val="3F3F3F"/>
                  </a:solidFill>
                  <a:latin typeface="Arial"/>
                  <a:ea typeface="Arial"/>
                  <a:cs typeface="Arial"/>
                  <a:sym typeface="Arial"/>
                </a:rPr>
                <a:t>The Meidan Time-to-Degree for the 53 graduates of the Statistics PhD program from 2019 through Spring 2024 is </a:t>
              </a:r>
              <a:r>
                <a:rPr b="0" i="0" lang="zh-CN" sz="1200" u="none" cap="none" strike="noStrike">
                  <a:solidFill>
                    <a:srgbClr val="FF0000"/>
                  </a:solidFill>
                  <a:latin typeface="Arial"/>
                  <a:ea typeface="Arial"/>
                  <a:cs typeface="Arial"/>
                  <a:sym typeface="Arial"/>
                </a:rPr>
                <a:t>4.7 years</a:t>
              </a:r>
              <a:r>
                <a:rPr b="0" i="0" lang="zh-CN" sz="1200" u="none" cap="none" strike="noStrike">
                  <a:solidFill>
                    <a:srgbClr val="3F3F3F"/>
                  </a:solidFill>
                  <a:latin typeface="Arial"/>
                  <a:ea typeface="Arial"/>
                  <a:cs typeface="Arial"/>
                  <a:sym typeface="Arial"/>
                </a:rPr>
                <a:t>.</a:t>
              </a:r>
              <a:endParaRPr b="0" i="0" sz="1200" u="none" cap="none" strike="noStrike">
                <a:solidFill>
                  <a:srgbClr val="3F3F3F"/>
                </a:solidFill>
                <a:latin typeface="Arial"/>
                <a:ea typeface="Arial"/>
                <a:cs typeface="Arial"/>
                <a:sym typeface="Arial"/>
              </a:endParaRPr>
            </a:p>
          </p:txBody>
        </p:sp>
      </p:grpSp>
      <p:pic>
        <p:nvPicPr>
          <p:cNvPr descr="截屏2024-12-03 下午9.52.19" id="145" name="Google Shape;145;p23"/>
          <p:cNvPicPr preferRelativeResize="0"/>
          <p:nvPr/>
        </p:nvPicPr>
        <p:blipFill rotWithShape="1">
          <a:blip r:embed="rId3">
            <a:alphaModFix/>
          </a:blip>
          <a:srcRect b="0" l="0" r="0" t="0"/>
          <a:stretch/>
        </p:blipFill>
        <p:spPr>
          <a:xfrm>
            <a:off x="110014" y="853916"/>
            <a:ext cx="5065395" cy="38862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grpSp>
        <p:nvGrpSpPr>
          <p:cNvPr id="150" name="Google Shape;150;p24"/>
          <p:cNvGrpSpPr/>
          <p:nvPr/>
        </p:nvGrpSpPr>
        <p:grpSpPr>
          <a:xfrm>
            <a:off x="341234" y="233839"/>
            <a:ext cx="5885497" cy="423177"/>
            <a:chOff x="1473643" y="3117882"/>
            <a:chExt cx="7847330" cy="564236"/>
          </a:xfrm>
        </p:grpSpPr>
        <p:grpSp>
          <p:nvGrpSpPr>
            <p:cNvPr id="151" name="Google Shape;151;p24"/>
            <p:cNvGrpSpPr/>
            <p:nvPr/>
          </p:nvGrpSpPr>
          <p:grpSpPr>
            <a:xfrm>
              <a:off x="1473643" y="3117882"/>
              <a:ext cx="744638" cy="564236"/>
              <a:chOff x="1473643" y="3117882"/>
              <a:chExt cx="744638" cy="564236"/>
            </a:xfrm>
          </p:grpSpPr>
          <p:sp>
            <p:nvSpPr>
              <p:cNvPr id="152" name="Google Shape;152;p24"/>
              <p:cNvSpPr/>
              <p:nvPr/>
            </p:nvSpPr>
            <p:spPr>
              <a:xfrm>
                <a:off x="1553684" y="3117882"/>
                <a:ext cx="564236" cy="564236"/>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53" name="Google Shape;153;p24"/>
              <p:cNvSpPr txBox="1"/>
              <p:nvPr/>
            </p:nvSpPr>
            <p:spPr>
              <a:xfrm>
                <a:off x="1473643" y="3277528"/>
                <a:ext cx="744638" cy="30734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FFFFFF"/>
                  </a:buClr>
                  <a:buSzPts val="1500"/>
                  <a:buFont typeface="Arial"/>
                  <a:buNone/>
                </a:pPr>
                <a:r>
                  <a:rPr b="0" i="0" lang="zh-CN" sz="1500" u="none" cap="none" strike="noStrike">
                    <a:solidFill>
                      <a:srgbClr val="FFFFFF"/>
                    </a:solidFill>
                    <a:latin typeface="Arial"/>
                    <a:ea typeface="Arial"/>
                    <a:cs typeface="Arial"/>
                    <a:sym typeface="Arial"/>
                  </a:rPr>
                  <a:t>04</a:t>
                </a:r>
                <a:endParaRPr b="0" i="0" sz="1500" u="none" cap="none" strike="noStrike">
                  <a:solidFill>
                    <a:srgbClr val="FFFFFF"/>
                  </a:solidFill>
                  <a:latin typeface="Arial"/>
                  <a:ea typeface="Arial"/>
                  <a:cs typeface="Arial"/>
                  <a:sym typeface="Arial"/>
                </a:endParaRPr>
              </a:p>
            </p:txBody>
          </p:sp>
        </p:grpSp>
        <p:sp>
          <p:nvSpPr>
            <p:cNvPr id="154" name="Google Shape;154;p24"/>
            <p:cNvSpPr txBox="1"/>
            <p:nvPr/>
          </p:nvSpPr>
          <p:spPr>
            <a:xfrm>
              <a:off x="2193098" y="3234087"/>
              <a:ext cx="7127875" cy="36893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rPr b="0" i="0" lang="zh-CN" sz="1800" u="none" cap="none" strike="noStrike">
                  <a:solidFill>
                    <a:schemeClr val="dk1"/>
                  </a:solidFill>
                  <a:latin typeface="Arial"/>
                  <a:ea typeface="Arial"/>
                  <a:cs typeface="Arial"/>
                  <a:sym typeface="Arial"/>
                </a:rPr>
                <a:t>Procedure--What do we need to submit?</a:t>
              </a:r>
              <a:endParaRPr b="0" i="0" sz="1800" u="none" cap="none" strike="noStrike">
                <a:solidFill>
                  <a:schemeClr val="dk1"/>
                </a:solidFill>
                <a:latin typeface="Arial"/>
                <a:ea typeface="Arial"/>
                <a:cs typeface="Arial"/>
                <a:sym typeface="Arial"/>
              </a:endParaRPr>
            </a:p>
          </p:txBody>
        </p:sp>
      </p:grpSp>
      <p:sp>
        <p:nvSpPr>
          <p:cNvPr id="155" name="Google Shape;155;p24"/>
          <p:cNvSpPr txBox="1"/>
          <p:nvPr/>
        </p:nvSpPr>
        <p:spPr>
          <a:xfrm>
            <a:off x="392430" y="645795"/>
            <a:ext cx="7793831" cy="3247073"/>
          </a:xfrm>
          <a:prstGeom prst="rect">
            <a:avLst/>
          </a:prstGeom>
          <a:noFill/>
          <a:ln>
            <a:noFill/>
          </a:ln>
        </p:spPr>
        <p:txBody>
          <a:bodyPr anchorCtr="0" anchor="t" bIns="34275" lIns="68575" spcFirstLastPara="1" rIns="68575" wrap="square" tIns="34275">
            <a:noAutofit/>
          </a:bodyPr>
          <a:lstStyle/>
          <a:p>
            <a:pPr indent="0" lvl="0" marL="0" marR="0" rtl="0" algn="l">
              <a:lnSpc>
                <a:spcPct val="130000"/>
              </a:lnSpc>
              <a:spcBef>
                <a:spcPts val="0"/>
              </a:spcBef>
              <a:spcAft>
                <a:spcPts val="0"/>
              </a:spcAft>
              <a:buClr>
                <a:srgbClr val="3F3F3F"/>
              </a:buClr>
              <a:buSzPts val="1200"/>
              <a:buFont typeface="Arial"/>
              <a:buNone/>
            </a:pPr>
            <a:r>
              <a:rPr b="1" i="0" lang="zh-CN" sz="1200" u="none" cap="none" strike="noStrike">
                <a:solidFill>
                  <a:srgbClr val="3F3F3F"/>
                </a:solidFill>
                <a:latin typeface="Arial"/>
                <a:ea typeface="Arial"/>
                <a:cs typeface="Arial"/>
                <a:sym typeface="Arial"/>
              </a:rPr>
              <a:t>1. Academic Background:</a:t>
            </a:r>
            <a:endParaRPr b="1" i="0" sz="1200" u="none" cap="none" strike="noStrike">
              <a:solidFill>
                <a:srgbClr val="3F3F3F"/>
              </a:solidFill>
              <a:latin typeface="Arial"/>
              <a:ea typeface="Arial"/>
              <a:cs typeface="Arial"/>
              <a:sym typeface="Arial"/>
            </a:endParaRPr>
          </a:p>
          <a:p>
            <a:pPr indent="0" lvl="0" marL="0" marR="0" rtl="0" algn="l">
              <a:lnSpc>
                <a:spcPct val="130000"/>
              </a:lnSpc>
              <a:spcBef>
                <a:spcPts val="0"/>
              </a:spcBef>
              <a:spcAft>
                <a:spcPts val="0"/>
              </a:spcAft>
              <a:buClr>
                <a:srgbClr val="3F3F3F"/>
              </a:buClr>
              <a:buSzPts val="1100"/>
              <a:buFont typeface="Arial"/>
              <a:buNone/>
            </a:pPr>
            <a:r>
              <a:rPr b="0" i="0" lang="zh-CN" sz="1100" u="none" cap="none" strike="noStrike">
                <a:solidFill>
                  <a:srgbClr val="3F3F3F"/>
                </a:solidFill>
                <a:latin typeface="Arial"/>
                <a:ea typeface="Arial"/>
                <a:cs typeface="Arial"/>
                <a:sym typeface="Arial"/>
              </a:rPr>
              <a:t>Advanced undergraduate or </a:t>
            </a:r>
            <a:r>
              <a:rPr b="0" i="0" lang="zh-CN" sz="1100" u="none" cap="none" strike="noStrike">
                <a:solidFill>
                  <a:srgbClr val="FF0000"/>
                </a:solidFill>
                <a:latin typeface="Arial"/>
                <a:ea typeface="Arial"/>
                <a:cs typeface="Arial"/>
                <a:sym typeface="Arial"/>
              </a:rPr>
              <a:t>master's-level coursework in mathematics and statistics</a:t>
            </a:r>
            <a:r>
              <a:rPr b="0" i="0" lang="zh-CN" sz="1100" u="none" cap="none" strike="noStrike">
                <a:solidFill>
                  <a:srgbClr val="3F3F3F"/>
                </a:solidFill>
                <a:latin typeface="Arial"/>
                <a:ea typeface="Arial"/>
                <a:cs typeface="Arial"/>
                <a:sym typeface="Arial"/>
              </a:rPr>
              <a:t> is recommended.</a:t>
            </a:r>
            <a:endParaRPr b="0" i="0" sz="1100" u="none" cap="none" strike="noStrike">
              <a:solidFill>
                <a:srgbClr val="3F3F3F"/>
              </a:solidFill>
              <a:latin typeface="Arial"/>
              <a:ea typeface="Arial"/>
              <a:cs typeface="Arial"/>
              <a:sym typeface="Arial"/>
            </a:endParaRPr>
          </a:p>
          <a:p>
            <a:pPr indent="-222250" lvl="0" marL="215900" marR="0" rtl="0" algn="l">
              <a:lnSpc>
                <a:spcPct val="130000"/>
              </a:lnSpc>
              <a:spcBef>
                <a:spcPts val="0"/>
              </a:spcBef>
              <a:spcAft>
                <a:spcPts val="0"/>
              </a:spcAft>
              <a:buClr>
                <a:srgbClr val="3F3F3F"/>
              </a:buClr>
              <a:buSzPts val="1100"/>
              <a:buFont typeface="Noto Sans Symbols"/>
              <a:buChar char="●"/>
            </a:pPr>
            <a:r>
              <a:rPr b="0" i="0" lang="zh-CN" sz="1100" u="none" cap="none" strike="noStrike">
                <a:solidFill>
                  <a:srgbClr val="3F3F3F"/>
                </a:solidFill>
                <a:latin typeface="Arial"/>
                <a:ea typeface="Arial"/>
                <a:cs typeface="Arial"/>
                <a:sym typeface="Arial"/>
              </a:rPr>
              <a:t>Applicants from other quantitative fields (e.g., computational biology, mathematical finance, information science) are encouraged if they have a strong quantitative background​</a:t>
            </a:r>
            <a:endParaRPr b="0" i="0" sz="1100" u="none" cap="none" strike="noStrike">
              <a:solidFill>
                <a:srgbClr val="3F3F3F"/>
              </a:solidFill>
              <a:latin typeface="Arial"/>
              <a:ea typeface="Arial"/>
              <a:cs typeface="Arial"/>
              <a:sym typeface="Arial"/>
            </a:endParaRPr>
          </a:p>
          <a:p>
            <a:pPr indent="0" lvl="0" marL="0" marR="0" rtl="0" algn="l">
              <a:lnSpc>
                <a:spcPct val="130000"/>
              </a:lnSpc>
              <a:spcBef>
                <a:spcPts val="0"/>
              </a:spcBef>
              <a:spcAft>
                <a:spcPts val="0"/>
              </a:spcAft>
              <a:buClr>
                <a:srgbClr val="3F3F3F"/>
              </a:buClr>
              <a:buSzPts val="1200"/>
              <a:buFont typeface="Arial"/>
              <a:buNone/>
            </a:pPr>
            <a:r>
              <a:rPr b="1" i="0" lang="zh-CN" sz="1200" u="none" cap="none" strike="noStrike">
                <a:solidFill>
                  <a:srgbClr val="3F3F3F"/>
                </a:solidFill>
                <a:latin typeface="Arial"/>
                <a:ea typeface="Arial"/>
                <a:cs typeface="Arial"/>
                <a:sym typeface="Arial"/>
              </a:rPr>
              <a:t>2. GRE Scores:</a:t>
            </a:r>
            <a:endParaRPr b="1" i="0" sz="1200" u="none" cap="none" strike="noStrike">
              <a:solidFill>
                <a:srgbClr val="3F3F3F"/>
              </a:solidFill>
              <a:latin typeface="Arial"/>
              <a:ea typeface="Arial"/>
              <a:cs typeface="Arial"/>
              <a:sym typeface="Arial"/>
            </a:endParaRPr>
          </a:p>
          <a:p>
            <a:pPr indent="-222250" lvl="0" marL="215900" marR="0" rtl="0" algn="l">
              <a:lnSpc>
                <a:spcPct val="130000"/>
              </a:lnSpc>
              <a:spcBef>
                <a:spcPts val="0"/>
              </a:spcBef>
              <a:spcAft>
                <a:spcPts val="0"/>
              </a:spcAft>
              <a:buClr>
                <a:srgbClr val="3F3F3F"/>
              </a:buClr>
              <a:buSzPts val="1100"/>
              <a:buFont typeface="Noto Sans Symbols"/>
              <a:buChar char="●"/>
            </a:pPr>
            <a:r>
              <a:rPr b="0" i="0" lang="zh-CN" sz="1100" u="none" cap="none" strike="noStrike">
                <a:solidFill>
                  <a:srgbClr val="3F3F3F"/>
                </a:solidFill>
                <a:latin typeface="Arial"/>
                <a:ea typeface="Arial"/>
                <a:cs typeface="Arial"/>
                <a:sym typeface="Arial"/>
              </a:rPr>
              <a:t>The </a:t>
            </a:r>
            <a:r>
              <a:rPr b="0" i="0" lang="zh-CN" sz="1100" u="none" cap="none" strike="noStrike">
                <a:solidFill>
                  <a:srgbClr val="FF0000"/>
                </a:solidFill>
                <a:latin typeface="Arial"/>
                <a:ea typeface="Arial"/>
                <a:cs typeface="Arial"/>
                <a:sym typeface="Arial"/>
              </a:rPr>
              <a:t>GRE General Test</a:t>
            </a:r>
            <a:r>
              <a:rPr b="0" i="0" lang="zh-CN" sz="1100" u="none" cap="none" strike="noStrike">
                <a:solidFill>
                  <a:srgbClr val="3F3F3F"/>
                </a:solidFill>
                <a:latin typeface="Arial"/>
                <a:ea typeface="Arial"/>
                <a:cs typeface="Arial"/>
                <a:sym typeface="Arial"/>
              </a:rPr>
              <a:t> is required, with no specific minimum score. However, successful applicants often have high scores, averaging in the </a:t>
            </a:r>
            <a:r>
              <a:rPr b="0" i="0" lang="zh-CN" sz="1100" u="none" cap="none" strike="noStrike">
                <a:solidFill>
                  <a:srgbClr val="FF0000"/>
                </a:solidFill>
                <a:latin typeface="Arial"/>
                <a:ea typeface="Arial"/>
                <a:cs typeface="Arial"/>
                <a:sym typeface="Arial"/>
              </a:rPr>
              <a:t>92nd percentile</a:t>
            </a:r>
            <a:r>
              <a:rPr b="0" i="0" lang="zh-CN" sz="1100" u="none" cap="none" strike="noStrike">
                <a:solidFill>
                  <a:srgbClr val="3F3F3F"/>
                </a:solidFill>
                <a:latin typeface="Arial"/>
                <a:ea typeface="Arial"/>
                <a:cs typeface="Arial"/>
                <a:sym typeface="Arial"/>
              </a:rPr>
              <a:t> for Verbal, </a:t>
            </a:r>
            <a:r>
              <a:rPr b="0" i="0" lang="zh-CN" sz="1100" u="none" cap="none" strike="noStrike">
                <a:solidFill>
                  <a:srgbClr val="FF0000"/>
                </a:solidFill>
                <a:latin typeface="Arial"/>
                <a:ea typeface="Arial"/>
                <a:cs typeface="Arial"/>
                <a:sym typeface="Arial"/>
              </a:rPr>
              <a:t>94th for Quantitative,</a:t>
            </a:r>
            <a:r>
              <a:rPr b="0" i="0" lang="zh-CN" sz="1100" u="none" cap="none" strike="noStrike">
                <a:solidFill>
                  <a:srgbClr val="3F3F3F"/>
                </a:solidFill>
                <a:latin typeface="Arial"/>
                <a:ea typeface="Arial"/>
                <a:cs typeface="Arial"/>
                <a:sym typeface="Arial"/>
              </a:rPr>
              <a:t> and </a:t>
            </a:r>
            <a:r>
              <a:rPr b="0" i="0" lang="zh-CN" sz="1100" u="none" cap="none" strike="noStrike">
                <a:solidFill>
                  <a:srgbClr val="FF0000"/>
                </a:solidFill>
                <a:latin typeface="Arial"/>
                <a:ea typeface="Arial"/>
                <a:cs typeface="Arial"/>
                <a:sym typeface="Arial"/>
              </a:rPr>
              <a:t>83rd for Analytical Writing​</a:t>
            </a:r>
            <a:r>
              <a:rPr b="0" i="0" lang="zh-CN" sz="1100" u="none" cap="none" strike="noStrike">
                <a:solidFill>
                  <a:srgbClr val="3F3F3F"/>
                </a:solidFill>
                <a:latin typeface="Arial"/>
                <a:ea typeface="Arial"/>
                <a:cs typeface="Arial"/>
                <a:sym typeface="Arial"/>
              </a:rPr>
              <a:t>.</a:t>
            </a:r>
            <a:endParaRPr b="0" i="0" sz="1100" u="none" cap="none" strike="noStrike">
              <a:solidFill>
                <a:srgbClr val="3F3F3F"/>
              </a:solidFill>
              <a:latin typeface="Arial"/>
              <a:ea typeface="Arial"/>
              <a:cs typeface="Arial"/>
              <a:sym typeface="Arial"/>
            </a:endParaRPr>
          </a:p>
          <a:p>
            <a:pPr indent="-222250" lvl="0" marL="215900" marR="0" rtl="0" algn="l">
              <a:lnSpc>
                <a:spcPct val="130000"/>
              </a:lnSpc>
              <a:spcBef>
                <a:spcPts val="0"/>
              </a:spcBef>
              <a:spcAft>
                <a:spcPts val="0"/>
              </a:spcAft>
              <a:buClr>
                <a:srgbClr val="3F3F3F"/>
              </a:buClr>
              <a:buSzPts val="1100"/>
              <a:buFont typeface="Noto Sans Symbols"/>
              <a:buChar char="●"/>
            </a:pPr>
            <a:r>
              <a:rPr b="0" i="0" lang="zh-CN" sz="1100" u="none" cap="none" strike="noStrike">
                <a:solidFill>
                  <a:srgbClr val="3F3F3F"/>
                </a:solidFill>
                <a:latin typeface="Arial"/>
                <a:ea typeface="Arial"/>
                <a:cs typeface="Arial"/>
                <a:sym typeface="Arial"/>
              </a:rPr>
              <a:t>The GRE Math Subject Test is optional starting May 2024, but submitted scores will be considered.</a:t>
            </a:r>
            <a:endParaRPr b="0" i="0" sz="1100" u="none" cap="none" strike="noStrike">
              <a:solidFill>
                <a:srgbClr val="3F3F3F"/>
              </a:solidFill>
              <a:latin typeface="Arial"/>
              <a:ea typeface="Arial"/>
              <a:cs typeface="Arial"/>
              <a:sym typeface="Arial"/>
            </a:endParaRPr>
          </a:p>
          <a:p>
            <a:pPr indent="0" lvl="0" marL="0" marR="0" rtl="0" algn="l">
              <a:lnSpc>
                <a:spcPct val="130000"/>
              </a:lnSpc>
              <a:spcBef>
                <a:spcPts val="0"/>
              </a:spcBef>
              <a:spcAft>
                <a:spcPts val="0"/>
              </a:spcAft>
              <a:buClr>
                <a:srgbClr val="3F3F3F"/>
              </a:buClr>
              <a:buSzPts val="1200"/>
              <a:buFont typeface="Arial"/>
              <a:buNone/>
            </a:pPr>
            <a:r>
              <a:rPr b="1" i="0" lang="zh-CN" sz="1200" u="none" cap="none" strike="noStrike">
                <a:solidFill>
                  <a:srgbClr val="3F3F3F"/>
                </a:solidFill>
                <a:latin typeface="Arial"/>
                <a:ea typeface="Arial"/>
                <a:cs typeface="Arial"/>
                <a:sym typeface="Arial"/>
              </a:rPr>
              <a:t>3. TOEFL Scores (for non-native English speakers):</a:t>
            </a:r>
            <a:endParaRPr b="1" i="0" sz="1200" u="none" cap="none" strike="noStrike">
              <a:solidFill>
                <a:srgbClr val="3F3F3F"/>
              </a:solidFill>
              <a:latin typeface="Arial"/>
              <a:ea typeface="Arial"/>
              <a:cs typeface="Arial"/>
              <a:sym typeface="Arial"/>
            </a:endParaRPr>
          </a:p>
          <a:p>
            <a:pPr indent="-222250" lvl="0" marL="215900" marR="0" rtl="0" algn="l">
              <a:lnSpc>
                <a:spcPct val="130000"/>
              </a:lnSpc>
              <a:spcBef>
                <a:spcPts val="0"/>
              </a:spcBef>
              <a:spcAft>
                <a:spcPts val="0"/>
              </a:spcAft>
              <a:buClr>
                <a:srgbClr val="3F3F3F"/>
              </a:buClr>
              <a:buSzPts val="1100"/>
              <a:buFont typeface="Noto Sans Symbols"/>
              <a:buChar char="●"/>
            </a:pPr>
            <a:r>
              <a:rPr b="0" i="0" lang="zh-CN" sz="1100" u="none" cap="none" strike="noStrike">
                <a:solidFill>
                  <a:srgbClr val="3F3F3F"/>
                </a:solidFill>
                <a:latin typeface="Arial"/>
                <a:ea typeface="Arial"/>
                <a:cs typeface="Arial"/>
                <a:sym typeface="Arial"/>
              </a:rPr>
              <a:t>A minimum TOEFL iBT score of 100 is required. Students with scores below 109 may need additional English placement testing.</a:t>
            </a:r>
            <a:endParaRPr b="0" i="0" sz="1100" u="none" cap="none" strike="noStrike">
              <a:solidFill>
                <a:srgbClr val="3F3F3F"/>
              </a:solidFill>
              <a:latin typeface="Arial"/>
              <a:ea typeface="Arial"/>
              <a:cs typeface="Arial"/>
              <a:sym typeface="Arial"/>
            </a:endParaRPr>
          </a:p>
          <a:p>
            <a:pPr indent="-222250" lvl="0" marL="215900" marR="0" rtl="0" algn="l">
              <a:lnSpc>
                <a:spcPct val="130000"/>
              </a:lnSpc>
              <a:spcBef>
                <a:spcPts val="0"/>
              </a:spcBef>
              <a:spcAft>
                <a:spcPts val="0"/>
              </a:spcAft>
              <a:buClr>
                <a:srgbClr val="3F3F3F"/>
              </a:buClr>
              <a:buSzPts val="1100"/>
              <a:buFont typeface="Noto Sans Symbols"/>
              <a:buChar char="●"/>
            </a:pPr>
            <a:r>
              <a:rPr b="0" i="0" lang="zh-CN" sz="1100" u="none" cap="none" strike="noStrike">
                <a:solidFill>
                  <a:srgbClr val="3F3F3F"/>
                </a:solidFill>
                <a:latin typeface="Arial"/>
                <a:ea typeface="Arial"/>
                <a:cs typeface="Arial"/>
                <a:sym typeface="Arial"/>
              </a:rPr>
              <a:t>The average TOEFL score of admitted applicants is around 112​</a:t>
            </a:r>
            <a:endParaRPr b="0" i="0" sz="1100" u="none" cap="none" strike="noStrike">
              <a:solidFill>
                <a:srgbClr val="3F3F3F"/>
              </a:solidFill>
              <a:latin typeface="Arial"/>
              <a:ea typeface="Arial"/>
              <a:cs typeface="Arial"/>
              <a:sym typeface="Arial"/>
            </a:endParaRPr>
          </a:p>
          <a:p>
            <a:pPr indent="0" lvl="0" marL="0" marR="0" rtl="0" algn="l">
              <a:lnSpc>
                <a:spcPct val="130000"/>
              </a:lnSpc>
              <a:spcBef>
                <a:spcPts val="0"/>
              </a:spcBef>
              <a:spcAft>
                <a:spcPts val="0"/>
              </a:spcAft>
              <a:buClr>
                <a:srgbClr val="3F3F3F"/>
              </a:buClr>
              <a:buSzPts val="1200"/>
              <a:buFont typeface="Arial"/>
              <a:buNone/>
            </a:pPr>
            <a:r>
              <a:rPr b="1" i="0" lang="zh-CN" sz="1200" u="none" cap="none" strike="noStrike">
                <a:solidFill>
                  <a:srgbClr val="3F3F3F"/>
                </a:solidFill>
                <a:latin typeface="Arial"/>
                <a:ea typeface="Arial"/>
                <a:cs typeface="Arial"/>
                <a:sym typeface="Arial"/>
              </a:rPr>
              <a:t>4. Transcripts and GPA:</a:t>
            </a:r>
            <a:endParaRPr b="1" i="0" sz="1200" u="none" cap="none" strike="noStrike">
              <a:solidFill>
                <a:srgbClr val="3F3F3F"/>
              </a:solidFill>
              <a:latin typeface="Arial"/>
              <a:ea typeface="Arial"/>
              <a:cs typeface="Arial"/>
              <a:sym typeface="Arial"/>
            </a:endParaRPr>
          </a:p>
          <a:p>
            <a:pPr indent="-222250" lvl="0" marL="215900" marR="0" rtl="0" algn="l">
              <a:lnSpc>
                <a:spcPct val="130000"/>
              </a:lnSpc>
              <a:spcBef>
                <a:spcPts val="0"/>
              </a:spcBef>
              <a:spcAft>
                <a:spcPts val="0"/>
              </a:spcAft>
              <a:buClr>
                <a:srgbClr val="3F3F3F"/>
              </a:buClr>
              <a:buSzPts val="1100"/>
              <a:buFont typeface="Noto Sans Symbols"/>
              <a:buChar char="●"/>
            </a:pPr>
            <a:r>
              <a:rPr b="0" i="0" lang="zh-CN" sz="1100" u="none" cap="none" strike="noStrike">
                <a:solidFill>
                  <a:srgbClr val="3F3F3F"/>
                </a:solidFill>
                <a:latin typeface="Arial"/>
                <a:ea typeface="Arial"/>
                <a:cs typeface="Arial"/>
                <a:sym typeface="Arial"/>
              </a:rPr>
              <a:t>A GPA of </a:t>
            </a:r>
            <a:r>
              <a:rPr b="0" i="0" lang="zh-CN" sz="1100" u="none" cap="none" strike="noStrike">
                <a:solidFill>
                  <a:srgbClr val="FF0000"/>
                </a:solidFill>
                <a:latin typeface="Arial"/>
                <a:ea typeface="Arial"/>
                <a:cs typeface="Arial"/>
                <a:sym typeface="Arial"/>
              </a:rPr>
              <a:t>at least 3.5</a:t>
            </a:r>
            <a:r>
              <a:rPr b="0" i="0" lang="zh-CN" sz="1100" u="none" cap="none" strike="noStrike">
                <a:solidFill>
                  <a:srgbClr val="3F3F3F"/>
                </a:solidFill>
                <a:latin typeface="Arial"/>
                <a:ea typeface="Arial"/>
                <a:cs typeface="Arial"/>
                <a:sym typeface="Arial"/>
              </a:rPr>
              <a:t> is strongly recommended, although there is no strict minimum.</a:t>
            </a:r>
            <a:endParaRPr b="0" i="0" sz="1100" u="none" cap="none" strike="noStrike">
              <a:solidFill>
                <a:srgbClr val="3F3F3F"/>
              </a:solidFill>
              <a:latin typeface="Arial"/>
              <a:ea typeface="Arial"/>
              <a:cs typeface="Arial"/>
              <a:sym typeface="Arial"/>
            </a:endParaRPr>
          </a:p>
          <a:p>
            <a:pPr indent="0" lvl="0" marL="0" marR="0" rtl="0" algn="l">
              <a:lnSpc>
                <a:spcPct val="130000"/>
              </a:lnSpc>
              <a:spcBef>
                <a:spcPts val="0"/>
              </a:spcBef>
              <a:spcAft>
                <a:spcPts val="0"/>
              </a:spcAft>
              <a:buClr>
                <a:srgbClr val="3F3F3F"/>
              </a:buClr>
              <a:buSzPts val="1200"/>
              <a:buFont typeface="Arial"/>
              <a:buNone/>
            </a:pPr>
            <a:r>
              <a:rPr b="1" i="0" lang="zh-CN" sz="1200" u="none" cap="none" strike="noStrike">
                <a:solidFill>
                  <a:srgbClr val="3F3F3F"/>
                </a:solidFill>
                <a:latin typeface="Arial"/>
                <a:ea typeface="Arial"/>
                <a:cs typeface="Arial"/>
                <a:sym typeface="Arial"/>
              </a:rPr>
              <a:t>5. Statement of Purpose:</a:t>
            </a:r>
            <a:endParaRPr b="1" i="0" sz="1200" u="none" cap="none" strike="noStrike">
              <a:solidFill>
                <a:srgbClr val="3F3F3F"/>
              </a:solidFill>
              <a:latin typeface="Arial"/>
              <a:ea typeface="Arial"/>
              <a:cs typeface="Arial"/>
              <a:sym typeface="Arial"/>
            </a:endParaRPr>
          </a:p>
          <a:p>
            <a:pPr indent="-222250" lvl="0" marL="215900" marR="0" rtl="0" algn="l">
              <a:lnSpc>
                <a:spcPct val="130000"/>
              </a:lnSpc>
              <a:spcBef>
                <a:spcPts val="0"/>
              </a:spcBef>
              <a:spcAft>
                <a:spcPts val="0"/>
              </a:spcAft>
              <a:buClr>
                <a:srgbClr val="3F3F3F"/>
              </a:buClr>
              <a:buSzPts val="1100"/>
              <a:buFont typeface="Noto Sans Symbols"/>
              <a:buChar char="●"/>
            </a:pPr>
            <a:r>
              <a:rPr b="0" i="0" lang="zh-CN" sz="1100" u="none" cap="none" strike="noStrike">
                <a:solidFill>
                  <a:srgbClr val="3F3F3F"/>
                </a:solidFill>
                <a:latin typeface="Arial"/>
                <a:ea typeface="Arial"/>
                <a:cs typeface="Arial"/>
                <a:sym typeface="Arial"/>
              </a:rPr>
              <a:t>Applicants must provide a clear statement of research interests and motivations for pursuing a PhD in Statistics.</a:t>
            </a:r>
            <a:endParaRPr b="0" i="0" sz="1100" u="none" cap="none" strike="noStrike">
              <a:solidFill>
                <a:srgbClr val="3F3F3F"/>
              </a:solidFill>
              <a:latin typeface="Arial"/>
              <a:ea typeface="Arial"/>
              <a:cs typeface="Arial"/>
              <a:sym typeface="Arial"/>
            </a:endParaRPr>
          </a:p>
          <a:p>
            <a:pPr indent="0" lvl="0" marL="0" marR="0" rtl="0" algn="l">
              <a:lnSpc>
                <a:spcPct val="130000"/>
              </a:lnSpc>
              <a:spcBef>
                <a:spcPts val="0"/>
              </a:spcBef>
              <a:spcAft>
                <a:spcPts val="0"/>
              </a:spcAft>
              <a:buClr>
                <a:srgbClr val="3F3F3F"/>
              </a:buClr>
              <a:buSzPts val="1200"/>
              <a:buFont typeface="Arial"/>
              <a:buNone/>
            </a:pPr>
            <a:r>
              <a:rPr b="1" i="0" lang="zh-CN" sz="1200" u="none" cap="none" strike="noStrike">
                <a:solidFill>
                  <a:srgbClr val="3F3F3F"/>
                </a:solidFill>
                <a:latin typeface="Arial"/>
                <a:ea typeface="Arial"/>
                <a:cs typeface="Arial"/>
                <a:sym typeface="Arial"/>
              </a:rPr>
              <a:t>6. Letters of Recommendation:</a:t>
            </a:r>
            <a:endParaRPr b="1" i="0" sz="1200" u="none" cap="none" strike="noStrike">
              <a:solidFill>
                <a:srgbClr val="3F3F3F"/>
              </a:solidFill>
              <a:latin typeface="Arial"/>
              <a:ea typeface="Arial"/>
              <a:cs typeface="Arial"/>
              <a:sym typeface="Arial"/>
            </a:endParaRPr>
          </a:p>
          <a:p>
            <a:pPr indent="-222250" lvl="0" marL="215900" marR="0" rtl="0" algn="l">
              <a:lnSpc>
                <a:spcPct val="130000"/>
              </a:lnSpc>
              <a:spcBef>
                <a:spcPts val="0"/>
              </a:spcBef>
              <a:spcAft>
                <a:spcPts val="0"/>
              </a:spcAft>
              <a:buClr>
                <a:srgbClr val="3F3F3F"/>
              </a:buClr>
              <a:buSzPts val="1100"/>
              <a:buFont typeface="Noto Sans Symbols"/>
              <a:buChar char="●"/>
            </a:pPr>
            <a:r>
              <a:rPr b="0" i="0" lang="zh-CN" sz="1100" u="none" cap="none" strike="noStrike">
                <a:solidFill>
                  <a:srgbClr val="3F3F3F"/>
                </a:solidFill>
                <a:latin typeface="Arial"/>
                <a:ea typeface="Arial"/>
                <a:cs typeface="Arial"/>
                <a:sym typeface="Arial"/>
              </a:rPr>
              <a:t>Typically, </a:t>
            </a:r>
            <a:r>
              <a:rPr b="0" i="0" lang="zh-CN" sz="1100" u="none" cap="none" strike="noStrike">
                <a:solidFill>
                  <a:srgbClr val="FF0000"/>
                </a:solidFill>
                <a:latin typeface="Arial"/>
                <a:ea typeface="Arial"/>
                <a:cs typeface="Arial"/>
                <a:sym typeface="Arial"/>
              </a:rPr>
              <a:t>three strong recommendation</a:t>
            </a:r>
            <a:r>
              <a:rPr b="0" i="0" lang="zh-CN" sz="1100" u="none" cap="none" strike="noStrike">
                <a:solidFill>
                  <a:srgbClr val="3F3F3F"/>
                </a:solidFill>
                <a:latin typeface="Arial"/>
                <a:ea typeface="Arial"/>
                <a:cs typeface="Arial"/>
                <a:sym typeface="Arial"/>
              </a:rPr>
              <a:t> letters are required.</a:t>
            </a:r>
            <a:endParaRPr b="0" i="0" sz="1100" u="none" cap="none" strike="noStrike">
              <a:solidFill>
                <a:srgbClr val="3F3F3F"/>
              </a:solidFill>
              <a:latin typeface="Arial"/>
              <a:ea typeface="Arial"/>
              <a:cs typeface="Arial"/>
              <a:sym typeface="Arial"/>
            </a:endParaRPr>
          </a:p>
          <a:p>
            <a:pPr indent="-215900" lvl="0" marL="215900" marR="0" rtl="0" algn="l">
              <a:lnSpc>
                <a:spcPct val="130000"/>
              </a:lnSpc>
              <a:spcBef>
                <a:spcPts val="0"/>
              </a:spcBef>
              <a:spcAft>
                <a:spcPts val="0"/>
              </a:spcAft>
              <a:buClr>
                <a:srgbClr val="3F3F3F"/>
              </a:buClr>
              <a:buSzPts val="1200"/>
              <a:buFont typeface="Noto Sans Symbols"/>
              <a:buChar char="●"/>
            </a:pPr>
            <a:r>
              <a:rPr b="1" i="0" lang="zh-CN" sz="1200" u="none" cap="none" strike="noStrike">
                <a:solidFill>
                  <a:srgbClr val="3F3F3F"/>
                </a:solidFill>
                <a:latin typeface="Arial"/>
                <a:ea typeface="Arial"/>
                <a:cs typeface="Arial"/>
                <a:sym typeface="Arial"/>
              </a:rPr>
              <a:t>7. Additional Application Materials:</a:t>
            </a:r>
            <a:endParaRPr b="1" i="0" sz="1200" u="none" cap="none" strike="noStrike">
              <a:solidFill>
                <a:srgbClr val="3F3F3F"/>
              </a:solidFill>
              <a:latin typeface="Arial"/>
              <a:ea typeface="Arial"/>
              <a:cs typeface="Arial"/>
              <a:sym typeface="Arial"/>
            </a:endParaRPr>
          </a:p>
          <a:p>
            <a:pPr indent="-222250" lvl="0" marL="215900" marR="0" rtl="0" algn="l">
              <a:lnSpc>
                <a:spcPct val="130000"/>
              </a:lnSpc>
              <a:spcBef>
                <a:spcPts val="0"/>
              </a:spcBef>
              <a:spcAft>
                <a:spcPts val="0"/>
              </a:spcAft>
              <a:buClr>
                <a:srgbClr val="3F3F3F"/>
              </a:buClr>
              <a:buSzPts val="1100"/>
              <a:buFont typeface="Noto Sans Symbols"/>
              <a:buChar char="●"/>
            </a:pPr>
            <a:r>
              <a:rPr b="0" i="0" lang="zh-CN" sz="1100" u="none" cap="none" strike="noStrike">
                <a:solidFill>
                  <a:srgbClr val="3F3F3F"/>
                </a:solidFill>
                <a:latin typeface="Arial"/>
                <a:ea typeface="Arial"/>
                <a:cs typeface="Arial"/>
                <a:sym typeface="Arial"/>
              </a:rPr>
              <a:t>A resume or CV, along with any other supporting materials, may be requested.</a:t>
            </a:r>
            <a:endParaRPr b="0" i="0" sz="1100" u="none" cap="none" strike="noStrike">
              <a:solidFill>
                <a:srgbClr val="3F3F3F"/>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grpSp>
        <p:nvGrpSpPr>
          <p:cNvPr id="160" name="Google Shape;160;p25"/>
          <p:cNvGrpSpPr/>
          <p:nvPr/>
        </p:nvGrpSpPr>
        <p:grpSpPr>
          <a:xfrm>
            <a:off x="368856" y="411956"/>
            <a:ext cx="3228499" cy="423177"/>
            <a:chOff x="1473643" y="3139472"/>
            <a:chExt cx="4304665" cy="564236"/>
          </a:xfrm>
        </p:grpSpPr>
        <p:grpSp>
          <p:nvGrpSpPr>
            <p:cNvPr id="161" name="Google Shape;161;p25"/>
            <p:cNvGrpSpPr/>
            <p:nvPr/>
          </p:nvGrpSpPr>
          <p:grpSpPr>
            <a:xfrm>
              <a:off x="1473643" y="3139472"/>
              <a:ext cx="744638" cy="564236"/>
              <a:chOff x="1473643" y="3139472"/>
              <a:chExt cx="744638" cy="564236"/>
            </a:xfrm>
          </p:grpSpPr>
          <p:sp>
            <p:nvSpPr>
              <p:cNvPr id="162" name="Google Shape;162;p25"/>
              <p:cNvSpPr/>
              <p:nvPr/>
            </p:nvSpPr>
            <p:spPr>
              <a:xfrm>
                <a:off x="1553684" y="3139472"/>
                <a:ext cx="564236" cy="564236"/>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63" name="Google Shape;163;p25"/>
              <p:cNvSpPr txBox="1"/>
              <p:nvPr/>
            </p:nvSpPr>
            <p:spPr>
              <a:xfrm>
                <a:off x="1473643" y="3277528"/>
                <a:ext cx="744638" cy="30734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FFFFFF"/>
                  </a:buClr>
                  <a:buSzPts val="1500"/>
                  <a:buFont typeface="Arial"/>
                  <a:buNone/>
                </a:pPr>
                <a:r>
                  <a:rPr b="0" i="0" lang="zh-CN" sz="1500" u="none" cap="none" strike="noStrike">
                    <a:solidFill>
                      <a:srgbClr val="FFFFFF"/>
                    </a:solidFill>
                    <a:latin typeface="Arial"/>
                    <a:ea typeface="Arial"/>
                    <a:cs typeface="Arial"/>
                    <a:sym typeface="Arial"/>
                  </a:rPr>
                  <a:t>05</a:t>
                </a:r>
                <a:endParaRPr b="0" i="0" sz="1500" u="none" cap="none" strike="noStrike">
                  <a:solidFill>
                    <a:srgbClr val="FFFFFF"/>
                  </a:solidFill>
                  <a:latin typeface="Arial"/>
                  <a:ea typeface="Arial"/>
                  <a:cs typeface="Arial"/>
                  <a:sym typeface="Arial"/>
                </a:endParaRPr>
              </a:p>
            </p:txBody>
          </p:sp>
        </p:grpSp>
        <p:sp>
          <p:nvSpPr>
            <p:cNvPr id="164" name="Google Shape;164;p25"/>
            <p:cNvSpPr txBox="1"/>
            <p:nvPr/>
          </p:nvSpPr>
          <p:spPr>
            <a:xfrm>
              <a:off x="2193098" y="3244882"/>
              <a:ext cx="3585210" cy="36893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dk1"/>
                </a:buClr>
                <a:buSzPts val="1800"/>
                <a:buFont typeface="Arial"/>
                <a:buNone/>
              </a:pPr>
              <a:r>
                <a:rPr b="0" i="0" lang="zh-CN" sz="1800" u="none" cap="none" strike="noStrike">
                  <a:solidFill>
                    <a:schemeClr val="dk1"/>
                  </a:solidFill>
                  <a:latin typeface="Arial"/>
                  <a:ea typeface="Arial"/>
                  <a:cs typeface="Arial"/>
                  <a:sym typeface="Arial"/>
                </a:rPr>
                <a:t>Program Requirements</a:t>
              </a:r>
              <a:endParaRPr b="0" i="0" sz="1800" u="none" cap="none" strike="noStrike">
                <a:solidFill>
                  <a:schemeClr val="dk1"/>
                </a:solidFill>
                <a:latin typeface="Arial"/>
                <a:ea typeface="Arial"/>
                <a:cs typeface="Arial"/>
                <a:sym typeface="Arial"/>
              </a:endParaRPr>
            </a:p>
          </p:txBody>
        </p:sp>
      </p:grpSp>
      <p:sp>
        <p:nvSpPr>
          <p:cNvPr id="165" name="Google Shape;165;p25"/>
          <p:cNvSpPr txBox="1"/>
          <p:nvPr/>
        </p:nvSpPr>
        <p:spPr>
          <a:xfrm>
            <a:off x="369094" y="1276826"/>
            <a:ext cx="8482489" cy="3247073"/>
          </a:xfrm>
          <a:prstGeom prst="rect">
            <a:avLst/>
          </a:prstGeom>
          <a:noFill/>
          <a:ln>
            <a:noFill/>
          </a:ln>
        </p:spPr>
        <p:txBody>
          <a:bodyPr anchorCtr="0" anchor="t" bIns="34275" lIns="68575" spcFirstLastPara="1" rIns="68575" wrap="square" tIns="34275">
            <a:noAutofit/>
          </a:bodyPr>
          <a:lstStyle/>
          <a:p>
            <a:pPr indent="0" lvl="0" marL="0" marR="0" rtl="0" algn="l">
              <a:lnSpc>
                <a:spcPct val="130000"/>
              </a:lnSpc>
              <a:spcBef>
                <a:spcPts val="0"/>
              </a:spcBef>
              <a:spcAft>
                <a:spcPts val="0"/>
              </a:spcAft>
              <a:buClr>
                <a:srgbClr val="3F3F3F"/>
              </a:buClr>
              <a:buSzPts val="1200"/>
              <a:buFont typeface="Arial"/>
              <a:buNone/>
            </a:pPr>
            <a:r>
              <a:rPr b="0" i="0" lang="zh-CN" sz="1200" u="none" cap="none" strike="noStrike">
                <a:solidFill>
                  <a:srgbClr val="3F3F3F"/>
                </a:solidFill>
                <a:latin typeface="Arial"/>
                <a:ea typeface="Arial"/>
                <a:cs typeface="Arial"/>
                <a:sym typeface="Arial"/>
              </a:rPr>
              <a:t>1. Master the material in the prerequisite courses</a:t>
            </a:r>
            <a:endParaRPr b="0" i="0" sz="1200" u="none" cap="none" strike="noStrike">
              <a:solidFill>
                <a:srgbClr val="3F3F3F"/>
              </a:solidFill>
              <a:latin typeface="Arial"/>
              <a:ea typeface="Arial"/>
              <a:cs typeface="Arial"/>
              <a:sym typeface="Arial"/>
            </a:endParaRPr>
          </a:p>
          <a:p>
            <a:pPr indent="0" lvl="0" marL="0" marR="0" rtl="0" algn="l">
              <a:lnSpc>
                <a:spcPct val="130000"/>
              </a:lnSpc>
              <a:spcBef>
                <a:spcPts val="0"/>
              </a:spcBef>
              <a:spcAft>
                <a:spcPts val="0"/>
              </a:spcAft>
              <a:buClr>
                <a:srgbClr val="3F3F3F"/>
              </a:buClr>
              <a:buSzPts val="1200"/>
              <a:buFont typeface="Arial"/>
              <a:buNone/>
            </a:pPr>
            <a:r>
              <a:rPr b="0" i="0" lang="zh-CN" sz="1200" u="none" cap="none" strike="noStrike">
                <a:solidFill>
                  <a:srgbClr val="3F3F3F"/>
                </a:solidFill>
                <a:latin typeface="Arial"/>
                <a:ea typeface="Arial"/>
                <a:cs typeface="Arial"/>
                <a:sym typeface="Arial"/>
              </a:rPr>
              <a:t>2. Pass the first-year core program</a:t>
            </a:r>
            <a:endParaRPr b="0" i="0" sz="1200" u="none" cap="none" strike="noStrike">
              <a:solidFill>
                <a:srgbClr val="3F3F3F"/>
              </a:solidFill>
              <a:latin typeface="Arial"/>
              <a:ea typeface="Arial"/>
              <a:cs typeface="Arial"/>
              <a:sym typeface="Arial"/>
            </a:endParaRPr>
          </a:p>
          <a:p>
            <a:pPr indent="0" lvl="0" marL="0" marR="0" rtl="0" algn="l">
              <a:lnSpc>
                <a:spcPct val="130000"/>
              </a:lnSpc>
              <a:spcBef>
                <a:spcPts val="0"/>
              </a:spcBef>
              <a:spcAft>
                <a:spcPts val="0"/>
              </a:spcAft>
              <a:buClr>
                <a:srgbClr val="3F3F3F"/>
              </a:buClr>
              <a:buSzPts val="1200"/>
              <a:buFont typeface="Arial"/>
              <a:buNone/>
            </a:pPr>
            <a:r>
              <a:rPr b="0" i="0" lang="zh-CN" sz="1200" u="none" cap="none" strike="noStrike">
                <a:solidFill>
                  <a:srgbClr val="3F3F3F"/>
                </a:solidFill>
                <a:latin typeface="Arial"/>
                <a:ea typeface="Arial"/>
                <a:cs typeface="Arial"/>
                <a:sym typeface="Arial"/>
              </a:rPr>
              <a:t>3. Attempt all three parts of the </a:t>
            </a:r>
            <a:r>
              <a:rPr b="0" i="0" lang="zh-CN" sz="1200" u="none" cap="none" strike="noStrike">
                <a:solidFill>
                  <a:srgbClr val="FF0000"/>
                </a:solidFill>
                <a:latin typeface="Arial"/>
                <a:ea typeface="Arial"/>
                <a:cs typeface="Arial"/>
                <a:sym typeface="Arial"/>
              </a:rPr>
              <a:t>qualifying examinations</a:t>
            </a:r>
            <a:r>
              <a:rPr b="0" i="0" lang="zh-CN" sz="1200" u="none" cap="none" strike="noStrike">
                <a:solidFill>
                  <a:srgbClr val="3F3F3F"/>
                </a:solidFill>
                <a:latin typeface="Arial"/>
                <a:ea typeface="Arial"/>
                <a:cs typeface="Arial"/>
                <a:sym typeface="Arial"/>
              </a:rPr>
              <a:t> and show acceptable performance in </a:t>
            </a:r>
            <a:r>
              <a:rPr b="0" i="0" lang="zh-CN" sz="1200" u="none" cap="none" strike="noStrike">
                <a:solidFill>
                  <a:srgbClr val="FF0000"/>
                </a:solidFill>
                <a:latin typeface="Arial"/>
                <a:ea typeface="Arial"/>
                <a:cs typeface="Arial"/>
                <a:sym typeface="Arial"/>
              </a:rPr>
              <a:t>at least two</a:t>
            </a:r>
            <a:r>
              <a:rPr b="0" i="0" lang="zh-CN" sz="1200" u="none" cap="none" strike="noStrike">
                <a:solidFill>
                  <a:srgbClr val="3F3F3F"/>
                </a:solidFill>
                <a:latin typeface="Arial"/>
                <a:ea typeface="Arial"/>
                <a:cs typeface="Arial"/>
                <a:sym typeface="Arial"/>
              </a:rPr>
              <a:t> of them (end of 1st year)</a:t>
            </a:r>
            <a:endParaRPr b="0" i="0" sz="1200" u="none" cap="none" strike="noStrike">
              <a:solidFill>
                <a:srgbClr val="3F3F3F"/>
              </a:solidFill>
              <a:latin typeface="Arial"/>
              <a:ea typeface="Arial"/>
              <a:cs typeface="Arial"/>
              <a:sym typeface="Arial"/>
            </a:endParaRPr>
          </a:p>
          <a:p>
            <a:pPr indent="0" lvl="0" marL="0" marR="0" rtl="0" algn="l">
              <a:lnSpc>
                <a:spcPct val="130000"/>
              </a:lnSpc>
              <a:spcBef>
                <a:spcPts val="0"/>
              </a:spcBef>
              <a:spcAft>
                <a:spcPts val="0"/>
              </a:spcAft>
              <a:buClr>
                <a:srgbClr val="3F3F3F"/>
              </a:buClr>
              <a:buSzPts val="1200"/>
              <a:buFont typeface="Arial"/>
              <a:buNone/>
            </a:pPr>
            <a:r>
              <a:rPr b="0" i="0" lang="zh-CN" sz="1200" u="none" cap="none" strike="noStrike">
                <a:solidFill>
                  <a:srgbClr val="3F3F3F"/>
                </a:solidFill>
                <a:latin typeface="Arial"/>
                <a:ea typeface="Arial"/>
                <a:cs typeface="Arial"/>
                <a:sym typeface="Arial"/>
              </a:rPr>
              <a:t>4. Confirm a principal dissertation research advisor and file for candidacy (early spring quarter of 2nd year)</a:t>
            </a:r>
            <a:endParaRPr b="0" i="0" sz="1200" u="none" cap="none" strike="noStrike">
              <a:solidFill>
                <a:srgbClr val="3F3F3F"/>
              </a:solidFill>
              <a:latin typeface="Arial"/>
              <a:ea typeface="Arial"/>
              <a:cs typeface="Arial"/>
              <a:sym typeface="Arial"/>
            </a:endParaRPr>
          </a:p>
          <a:p>
            <a:pPr indent="0" lvl="0" marL="0" marR="0" rtl="0" algn="l">
              <a:lnSpc>
                <a:spcPct val="130000"/>
              </a:lnSpc>
              <a:spcBef>
                <a:spcPts val="0"/>
              </a:spcBef>
              <a:spcAft>
                <a:spcPts val="0"/>
              </a:spcAft>
              <a:buClr>
                <a:srgbClr val="3F3F3F"/>
              </a:buClr>
              <a:buSzPts val="1200"/>
              <a:buFont typeface="Arial"/>
              <a:buNone/>
            </a:pPr>
            <a:r>
              <a:rPr b="0" i="0" lang="zh-CN" sz="1200" u="none" cap="none" strike="noStrike">
                <a:solidFill>
                  <a:srgbClr val="3F3F3F"/>
                </a:solidFill>
                <a:latin typeface="Arial"/>
                <a:ea typeface="Arial"/>
                <a:cs typeface="Arial"/>
                <a:sym typeface="Arial"/>
              </a:rPr>
              <a:t>5. Satisfy the depth and breadth requirements (2nd/3rd/4th year)</a:t>
            </a:r>
            <a:endParaRPr b="0" i="0" sz="1200" u="none" cap="none" strike="noStrike">
              <a:solidFill>
                <a:srgbClr val="3F3F3F"/>
              </a:solidFill>
              <a:latin typeface="Arial"/>
              <a:ea typeface="Arial"/>
              <a:cs typeface="Arial"/>
              <a:sym typeface="Arial"/>
            </a:endParaRPr>
          </a:p>
          <a:p>
            <a:pPr indent="0" lvl="0" marL="0" marR="0" rtl="0" algn="l">
              <a:lnSpc>
                <a:spcPct val="130000"/>
              </a:lnSpc>
              <a:spcBef>
                <a:spcPts val="0"/>
              </a:spcBef>
              <a:spcAft>
                <a:spcPts val="0"/>
              </a:spcAft>
              <a:buClr>
                <a:srgbClr val="3F3F3F"/>
              </a:buClr>
              <a:buSzPts val="1200"/>
              <a:buFont typeface="Arial"/>
              <a:buNone/>
            </a:pPr>
            <a:r>
              <a:rPr b="0" i="0" lang="zh-CN" sz="1200" u="none" cap="none" strike="noStrike">
                <a:solidFill>
                  <a:srgbClr val="3F3F3F"/>
                </a:solidFill>
                <a:latin typeface="Arial"/>
                <a:ea typeface="Arial"/>
                <a:cs typeface="Arial"/>
                <a:sym typeface="Arial"/>
              </a:rPr>
              <a:t>6. Successfully complete the </a:t>
            </a:r>
            <a:r>
              <a:rPr b="0" i="0" lang="zh-CN" sz="1200" u="none" cap="none" strike="noStrike">
                <a:solidFill>
                  <a:srgbClr val="FF0000"/>
                </a:solidFill>
                <a:latin typeface="Arial"/>
                <a:ea typeface="Arial"/>
                <a:cs typeface="Arial"/>
                <a:sym typeface="Arial"/>
              </a:rPr>
              <a:t>thesis proposal meeting</a:t>
            </a:r>
            <a:r>
              <a:rPr b="0" i="0" lang="zh-CN" sz="1200" u="none" cap="none" strike="noStrike">
                <a:solidFill>
                  <a:srgbClr val="3F3F3F"/>
                </a:solidFill>
                <a:latin typeface="Arial"/>
                <a:ea typeface="Arial"/>
                <a:cs typeface="Arial"/>
                <a:sym typeface="Arial"/>
              </a:rPr>
              <a:t> and submit the </a:t>
            </a:r>
            <a:r>
              <a:rPr b="0" i="0" lang="zh-CN" sz="1200" u="none" cap="none" strike="noStrike">
                <a:solidFill>
                  <a:srgbClr val="FF0000"/>
                </a:solidFill>
                <a:latin typeface="Arial"/>
                <a:ea typeface="Arial"/>
                <a:cs typeface="Arial"/>
                <a:sym typeface="Arial"/>
              </a:rPr>
              <a:t>Dissertation Reading Committee</a:t>
            </a:r>
            <a:r>
              <a:rPr b="0" i="0" lang="zh-CN" sz="1200" u="none" cap="none" strike="noStrike">
                <a:solidFill>
                  <a:srgbClr val="3F3F3F"/>
                </a:solidFill>
                <a:latin typeface="Arial"/>
                <a:ea typeface="Arial"/>
                <a:cs typeface="Arial"/>
                <a:sym typeface="Arial"/>
              </a:rPr>
              <a:t> form (winter quarter of the 3rd year)</a:t>
            </a:r>
            <a:endParaRPr b="0" i="0" sz="1200" u="none" cap="none" strike="noStrike">
              <a:solidFill>
                <a:srgbClr val="3F3F3F"/>
              </a:solidFill>
              <a:latin typeface="Arial"/>
              <a:ea typeface="Arial"/>
              <a:cs typeface="Arial"/>
              <a:sym typeface="Arial"/>
            </a:endParaRPr>
          </a:p>
          <a:p>
            <a:pPr indent="0" lvl="0" marL="0" marR="0" rtl="0" algn="l">
              <a:lnSpc>
                <a:spcPct val="130000"/>
              </a:lnSpc>
              <a:spcBef>
                <a:spcPts val="0"/>
              </a:spcBef>
              <a:spcAft>
                <a:spcPts val="0"/>
              </a:spcAft>
              <a:buClr>
                <a:srgbClr val="3F3F3F"/>
              </a:buClr>
              <a:buSzPts val="1200"/>
              <a:buFont typeface="Arial"/>
              <a:buNone/>
            </a:pPr>
            <a:r>
              <a:rPr b="0" i="0" lang="zh-CN" sz="1200" u="none" cap="none" strike="noStrike">
                <a:solidFill>
                  <a:srgbClr val="3F3F3F"/>
                </a:solidFill>
                <a:latin typeface="Arial"/>
                <a:ea typeface="Arial"/>
                <a:cs typeface="Arial"/>
                <a:sym typeface="Arial"/>
              </a:rPr>
              <a:t>7. Present a draft of their dissertation and pass the university </a:t>
            </a:r>
            <a:r>
              <a:rPr b="0" i="0" lang="zh-CN" sz="1200" u="none" cap="none" strike="noStrike">
                <a:solidFill>
                  <a:srgbClr val="FF0000"/>
                </a:solidFill>
                <a:latin typeface="Arial"/>
                <a:ea typeface="Arial"/>
                <a:cs typeface="Arial"/>
                <a:sym typeface="Arial"/>
              </a:rPr>
              <a:t>oral examination</a:t>
            </a:r>
            <a:r>
              <a:rPr b="0" i="0" lang="zh-CN" sz="1200" u="none" cap="none" strike="noStrike">
                <a:solidFill>
                  <a:srgbClr val="3F3F3F"/>
                </a:solidFill>
                <a:latin typeface="Arial"/>
                <a:ea typeface="Arial"/>
                <a:cs typeface="Arial"/>
                <a:sym typeface="Arial"/>
              </a:rPr>
              <a:t> (4th/5th year)</a:t>
            </a:r>
            <a:endParaRPr b="0" i="0" sz="1200" u="none" cap="none" strike="noStrike">
              <a:solidFill>
                <a:srgbClr val="3F3F3F"/>
              </a:solidFill>
              <a:latin typeface="Arial"/>
              <a:ea typeface="Arial"/>
              <a:cs typeface="Arial"/>
              <a:sym typeface="Arial"/>
            </a:endParaRPr>
          </a:p>
          <a:p>
            <a:pPr indent="0" lvl="0" marL="0" marR="0" rtl="0" algn="l">
              <a:lnSpc>
                <a:spcPct val="130000"/>
              </a:lnSpc>
              <a:spcBef>
                <a:spcPts val="0"/>
              </a:spcBef>
              <a:spcAft>
                <a:spcPts val="0"/>
              </a:spcAft>
              <a:buClr>
                <a:schemeClr val="dk1"/>
              </a:buClr>
              <a:buSzPts val="1200"/>
              <a:buFont typeface="Arial"/>
              <a:buNone/>
            </a:pPr>
            <a:r>
              <a:t/>
            </a:r>
            <a:endParaRPr b="0" i="0" sz="1200" u="none" cap="none" strike="noStrike">
              <a:solidFill>
                <a:srgbClr val="3F3F3F"/>
              </a:solidFill>
              <a:latin typeface="Arial"/>
              <a:ea typeface="Arial"/>
              <a:cs typeface="Arial"/>
              <a:sym typeface="Arial"/>
            </a:endParaRPr>
          </a:p>
          <a:p>
            <a:pPr indent="0" lvl="0" marL="0" marR="0" rtl="0" algn="l">
              <a:lnSpc>
                <a:spcPct val="130000"/>
              </a:lnSpc>
              <a:spcBef>
                <a:spcPts val="0"/>
              </a:spcBef>
              <a:spcAft>
                <a:spcPts val="0"/>
              </a:spcAft>
              <a:buClr>
                <a:srgbClr val="3F3F3F"/>
              </a:buClr>
              <a:buSzPts val="1200"/>
              <a:buFont typeface="Arial"/>
              <a:buNone/>
            </a:pPr>
            <a:r>
              <a:rPr b="0" i="0" lang="zh-CN" sz="1200" u="none" cap="none" strike="noStrike">
                <a:solidFill>
                  <a:srgbClr val="3F3F3F"/>
                </a:solidFill>
                <a:latin typeface="Arial"/>
                <a:ea typeface="Arial"/>
                <a:cs typeface="Arial"/>
                <a:sym typeface="Arial"/>
              </a:rPr>
              <a:t>The PhD requires a minimum of </a:t>
            </a:r>
            <a:r>
              <a:rPr b="0" i="0" lang="zh-CN" sz="1200" u="none" cap="none" strike="noStrike">
                <a:solidFill>
                  <a:srgbClr val="FF0000"/>
                </a:solidFill>
                <a:latin typeface="Arial"/>
                <a:ea typeface="Arial"/>
                <a:cs typeface="Arial"/>
                <a:sym typeface="Arial"/>
              </a:rPr>
              <a:t>135</a:t>
            </a:r>
            <a:r>
              <a:rPr b="0" i="0" lang="zh-CN" sz="1200" u="none" cap="none" strike="noStrike">
                <a:solidFill>
                  <a:srgbClr val="3F3F3F"/>
                </a:solidFill>
                <a:latin typeface="Arial"/>
                <a:ea typeface="Arial"/>
                <a:cs typeface="Arial"/>
                <a:sym typeface="Arial"/>
              </a:rPr>
              <a:t> units. Students are required to take a minimum of nine units of advanced topics courses (for depth) offered by the department (not including literature, research, consulting or Year 1 coursework), and a minimum of nine units outside of the Statistics Department (for breadth). Courses for the depth and breadth requirements must equal a combined minimum of </a:t>
            </a:r>
            <a:r>
              <a:rPr b="0" i="0" lang="zh-CN" sz="1200" u="none" cap="none" strike="noStrike">
                <a:solidFill>
                  <a:srgbClr val="FF0000"/>
                </a:solidFill>
                <a:latin typeface="Arial"/>
                <a:ea typeface="Arial"/>
                <a:cs typeface="Arial"/>
                <a:sym typeface="Arial"/>
              </a:rPr>
              <a:t>24</a:t>
            </a:r>
            <a:r>
              <a:rPr b="0" i="0" lang="zh-CN" sz="1200" u="none" cap="none" strike="noStrike">
                <a:solidFill>
                  <a:srgbClr val="3F3F3F"/>
                </a:solidFill>
                <a:latin typeface="Arial"/>
                <a:ea typeface="Arial"/>
                <a:cs typeface="Arial"/>
                <a:sym typeface="Arial"/>
              </a:rPr>
              <a:t> units. In addition, students must enroll in STATS 390 Statistical Consulting, taking it at least twice.</a:t>
            </a:r>
            <a:endParaRPr b="0" i="0" sz="1200" u="none" cap="none" strike="noStrike">
              <a:solidFill>
                <a:srgbClr val="3F3F3F"/>
              </a:solidFill>
              <a:latin typeface="Arial"/>
              <a:ea typeface="Arial"/>
              <a:cs typeface="Arial"/>
              <a:sym typeface="Arial"/>
            </a:endParaRPr>
          </a:p>
        </p:txBody>
      </p:sp>
      <p:sp>
        <p:nvSpPr>
          <p:cNvPr id="166" name="Google Shape;166;p25"/>
          <p:cNvSpPr txBox="1"/>
          <p:nvPr/>
        </p:nvSpPr>
        <p:spPr>
          <a:xfrm>
            <a:off x="405289" y="1060609"/>
            <a:ext cx="3854291" cy="23050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48546B"/>
              </a:buClr>
              <a:buSzPts val="1500"/>
              <a:buFont typeface="Arial"/>
              <a:buNone/>
            </a:pPr>
            <a:r>
              <a:rPr b="0" i="0" lang="zh-CN" sz="1500" u="none" cap="none" strike="noStrike">
                <a:solidFill>
                  <a:srgbClr val="48546B"/>
                </a:solidFill>
                <a:latin typeface="Arial"/>
                <a:ea typeface="Arial"/>
                <a:cs typeface="Arial"/>
                <a:sym typeface="Arial"/>
              </a:rPr>
              <a:t>Students are required to:</a:t>
            </a:r>
            <a:endParaRPr b="0" i="0" sz="1500" u="none" cap="none" strike="noStrike">
              <a:solidFill>
                <a:srgbClr val="48546B"/>
              </a:solidFill>
              <a:latin typeface="Arial"/>
              <a:ea typeface="Arial"/>
              <a:cs typeface="Arial"/>
              <a:sym typeface="Arial"/>
            </a:endParaRPr>
          </a:p>
        </p:txBody>
      </p:sp>
      <p:pic>
        <p:nvPicPr>
          <p:cNvPr descr="截屏2024-12-03 下午10.08.19" id="167" name="Google Shape;167;p25"/>
          <p:cNvPicPr preferRelativeResize="0"/>
          <p:nvPr/>
        </p:nvPicPr>
        <p:blipFill rotWithShape="1">
          <a:blip r:embed="rId3">
            <a:alphaModFix/>
          </a:blip>
          <a:srcRect b="0" l="0" r="0" t="0"/>
          <a:stretch/>
        </p:blipFill>
        <p:spPr>
          <a:xfrm>
            <a:off x="7608570" y="205740"/>
            <a:ext cx="1132999" cy="154209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nvSpPr>
        <p:spPr>
          <a:xfrm>
            <a:off x="1109450" y="142975"/>
            <a:ext cx="6538800" cy="119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zh-CN" sz="3800">
                <a:solidFill>
                  <a:schemeClr val="dk1"/>
                </a:solidFill>
                <a:latin typeface="Garamond"/>
                <a:ea typeface="Garamond"/>
                <a:cs typeface="Garamond"/>
                <a:sym typeface="Garamond"/>
              </a:rPr>
              <a:t>HARVARD UNIVERSITY</a:t>
            </a:r>
            <a:endParaRPr b="1" sz="3800">
              <a:solidFill>
                <a:schemeClr val="dk1"/>
              </a:solidFill>
              <a:latin typeface="Garamond"/>
              <a:ea typeface="Garamond"/>
              <a:cs typeface="Garamond"/>
              <a:sym typeface="Garamond"/>
            </a:endParaRPr>
          </a:p>
        </p:txBody>
      </p:sp>
      <p:pic>
        <p:nvPicPr>
          <p:cNvPr id="173" name="Google Shape;173;p26"/>
          <p:cNvPicPr preferRelativeResize="0"/>
          <p:nvPr/>
        </p:nvPicPr>
        <p:blipFill>
          <a:blip r:embed="rId3">
            <a:alphaModFix/>
          </a:blip>
          <a:stretch>
            <a:fillRect/>
          </a:stretch>
        </p:blipFill>
        <p:spPr>
          <a:xfrm>
            <a:off x="5334724" y="1342375"/>
            <a:ext cx="3193375" cy="3109174"/>
          </a:xfrm>
          <a:prstGeom prst="rect">
            <a:avLst/>
          </a:prstGeom>
          <a:noFill/>
          <a:ln>
            <a:noFill/>
          </a:ln>
        </p:spPr>
      </p:pic>
      <p:sp>
        <p:nvSpPr>
          <p:cNvPr id="174" name="Google Shape;174;p26"/>
          <p:cNvSpPr txBox="1"/>
          <p:nvPr/>
        </p:nvSpPr>
        <p:spPr>
          <a:xfrm>
            <a:off x="590475" y="869550"/>
            <a:ext cx="4744200" cy="3909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zh-CN" sz="2600">
                <a:solidFill>
                  <a:srgbClr val="202122"/>
                </a:solidFill>
                <a:highlight>
                  <a:srgbClr val="FFFFFF"/>
                </a:highlight>
                <a:latin typeface="Garamond"/>
                <a:ea typeface="Garamond"/>
                <a:cs typeface="Garamond"/>
                <a:sym typeface="Garamond"/>
              </a:rPr>
              <a:t>H</a:t>
            </a:r>
            <a:r>
              <a:rPr lang="zh-CN" sz="1800">
                <a:solidFill>
                  <a:srgbClr val="202122"/>
                </a:solidFill>
                <a:highlight>
                  <a:srgbClr val="FFFFFF"/>
                </a:highlight>
                <a:latin typeface="Garamond"/>
                <a:ea typeface="Garamond"/>
                <a:cs typeface="Garamond"/>
                <a:sym typeface="Garamond"/>
              </a:rPr>
              <a:t>arvard University is a </a:t>
            </a:r>
            <a:r>
              <a:rPr lang="zh-CN" sz="1800">
                <a:solidFill>
                  <a:srgbClr val="202122"/>
                </a:solidFill>
                <a:highlight>
                  <a:srgbClr val="FFFFFF"/>
                </a:highlight>
                <a:uFill>
                  <a:noFill/>
                </a:uFill>
                <a:latin typeface="Garamond"/>
                <a:ea typeface="Garamond"/>
                <a:cs typeface="Garamond"/>
                <a:sym typeface="Garamond"/>
                <a:hlinkClick r:id="rId4">
                  <a:extLst>
                    <a:ext uri="{A12FA001-AC4F-418D-AE19-62706E023703}">
                      <ahyp:hlinkClr val="tx"/>
                    </a:ext>
                  </a:extLst>
                </a:hlinkClick>
              </a:rPr>
              <a:t>private</a:t>
            </a:r>
            <a:r>
              <a:rPr lang="zh-CN" sz="1800">
                <a:solidFill>
                  <a:srgbClr val="202122"/>
                </a:solidFill>
                <a:highlight>
                  <a:srgbClr val="FFFFFF"/>
                </a:highlight>
                <a:latin typeface="Garamond"/>
                <a:ea typeface="Garamond"/>
                <a:cs typeface="Garamond"/>
                <a:sym typeface="Garamond"/>
              </a:rPr>
              <a:t> </a:t>
            </a:r>
            <a:r>
              <a:rPr lang="zh-CN" sz="1800">
                <a:solidFill>
                  <a:srgbClr val="202122"/>
                </a:solidFill>
                <a:highlight>
                  <a:srgbClr val="FFFFFF"/>
                </a:highlight>
                <a:uFill>
                  <a:noFill/>
                </a:uFill>
                <a:latin typeface="Garamond"/>
                <a:ea typeface="Garamond"/>
                <a:cs typeface="Garamond"/>
                <a:sym typeface="Garamond"/>
                <a:hlinkClick r:id="rId5">
                  <a:extLst>
                    <a:ext uri="{A12FA001-AC4F-418D-AE19-62706E023703}">
                      <ahyp:hlinkClr val="tx"/>
                    </a:ext>
                  </a:extLst>
                </a:hlinkClick>
              </a:rPr>
              <a:t>Ivy League</a:t>
            </a:r>
            <a:r>
              <a:rPr lang="zh-CN" sz="1800">
                <a:solidFill>
                  <a:srgbClr val="202122"/>
                </a:solidFill>
                <a:highlight>
                  <a:srgbClr val="FFFFFF"/>
                </a:highlight>
                <a:latin typeface="Garamond"/>
                <a:ea typeface="Garamond"/>
                <a:cs typeface="Garamond"/>
                <a:sym typeface="Garamond"/>
              </a:rPr>
              <a:t> </a:t>
            </a:r>
            <a:r>
              <a:rPr lang="zh-CN" sz="1800">
                <a:solidFill>
                  <a:srgbClr val="202122"/>
                </a:solidFill>
                <a:highlight>
                  <a:srgbClr val="FFFFFF"/>
                </a:highlight>
                <a:uFill>
                  <a:noFill/>
                </a:uFill>
                <a:latin typeface="Garamond"/>
                <a:ea typeface="Garamond"/>
                <a:cs typeface="Garamond"/>
                <a:sym typeface="Garamond"/>
                <a:hlinkClick r:id="rId6">
                  <a:extLst>
                    <a:ext uri="{A12FA001-AC4F-418D-AE19-62706E023703}">
                      <ahyp:hlinkClr val="tx"/>
                    </a:ext>
                  </a:extLst>
                </a:hlinkClick>
              </a:rPr>
              <a:t>research university</a:t>
            </a:r>
            <a:r>
              <a:rPr lang="zh-CN" sz="1800">
                <a:solidFill>
                  <a:srgbClr val="202122"/>
                </a:solidFill>
                <a:highlight>
                  <a:srgbClr val="FFFFFF"/>
                </a:highlight>
                <a:latin typeface="Garamond"/>
                <a:ea typeface="Garamond"/>
                <a:cs typeface="Garamond"/>
                <a:sym typeface="Garamond"/>
              </a:rPr>
              <a:t> in </a:t>
            </a:r>
            <a:r>
              <a:rPr lang="zh-CN" sz="1800">
                <a:solidFill>
                  <a:srgbClr val="202122"/>
                </a:solidFill>
                <a:highlight>
                  <a:srgbClr val="FFFFFF"/>
                </a:highlight>
                <a:uFill>
                  <a:noFill/>
                </a:uFill>
                <a:latin typeface="Garamond"/>
                <a:ea typeface="Garamond"/>
                <a:cs typeface="Garamond"/>
                <a:sym typeface="Garamond"/>
                <a:hlinkClick r:id="rId7">
                  <a:extLst>
                    <a:ext uri="{A12FA001-AC4F-418D-AE19-62706E023703}">
                      <ahyp:hlinkClr val="tx"/>
                    </a:ext>
                  </a:extLst>
                </a:hlinkClick>
              </a:rPr>
              <a:t>Cambridge, Massachusetts</a:t>
            </a:r>
            <a:r>
              <a:rPr lang="zh-CN" sz="1800">
                <a:solidFill>
                  <a:srgbClr val="202122"/>
                </a:solidFill>
                <a:highlight>
                  <a:srgbClr val="FFFFFF"/>
                </a:highlight>
                <a:latin typeface="Garamond"/>
                <a:ea typeface="Garamond"/>
                <a:cs typeface="Garamond"/>
                <a:sym typeface="Garamond"/>
              </a:rPr>
              <a:t>, United States. Founded October 28, 1636, and it is the oldest institution of higher learning in the United States. Its influence, wealth, and rankings have made it one of the most prestigious universities in the world.</a:t>
            </a:r>
            <a:endParaRPr sz="1800">
              <a:solidFill>
                <a:srgbClr val="202122"/>
              </a:solidFill>
              <a:highlight>
                <a:srgbClr val="FFFFFF"/>
              </a:highlight>
              <a:latin typeface="Garamond"/>
              <a:ea typeface="Garamond"/>
              <a:cs typeface="Garamond"/>
              <a:sym typeface="Garamond"/>
            </a:endParaRPr>
          </a:p>
          <a:p>
            <a:pPr indent="0" lvl="0" marL="0" rtl="0" algn="just">
              <a:lnSpc>
                <a:spcPct val="115000"/>
              </a:lnSpc>
              <a:spcBef>
                <a:spcPts val="0"/>
              </a:spcBef>
              <a:spcAft>
                <a:spcPts val="0"/>
              </a:spcAft>
              <a:buClr>
                <a:schemeClr val="dk1"/>
              </a:buClr>
              <a:buSzPts val="1100"/>
              <a:buFont typeface="Arial"/>
              <a:buNone/>
            </a:pPr>
            <a:r>
              <a:rPr lang="zh-CN" sz="1800">
                <a:solidFill>
                  <a:srgbClr val="202122"/>
                </a:solidFill>
                <a:highlight>
                  <a:srgbClr val="FFFFFF"/>
                </a:highlight>
                <a:latin typeface="Garamond"/>
                <a:ea typeface="Garamond"/>
                <a:cs typeface="Garamond"/>
                <a:sym typeface="Garamond"/>
              </a:rPr>
              <a:t>The department of Statistics ranked 3rd in the U.S. Founded in 1957, the deep interplay between application, computation, and theory is the cornerstone of our community, as well as the backbone of data science.</a:t>
            </a:r>
            <a:endParaRPr sz="2400">
              <a:solidFill>
                <a:srgbClr val="202122"/>
              </a:solidFill>
            </a:endParaRPr>
          </a:p>
          <a:p>
            <a:pPr indent="0" lvl="0" marL="0" rtl="0" algn="l">
              <a:spcBef>
                <a:spcPts val="0"/>
              </a:spcBef>
              <a:spcAft>
                <a:spcPts val="0"/>
              </a:spcAft>
              <a:buNone/>
            </a:pPr>
            <a:r>
              <a:t/>
            </a:r>
            <a:endParaRPr sz="1800">
              <a:solidFill>
                <a:srgbClr val="202122"/>
              </a:solidFill>
              <a:highlight>
                <a:srgbClr val="FFFFFF"/>
              </a:highlight>
              <a:latin typeface="Garamond"/>
              <a:ea typeface="Garamond"/>
              <a:cs typeface="Garamond"/>
              <a:sym typeface="Garamond"/>
            </a:endParaRPr>
          </a:p>
          <a:p>
            <a:pPr indent="0" lvl="0" marL="0" rtl="0" algn="l">
              <a:spcBef>
                <a:spcPts val="0"/>
              </a:spcBef>
              <a:spcAft>
                <a:spcPts val="0"/>
              </a:spcAft>
              <a:buNone/>
            </a:pPr>
            <a:r>
              <a:t/>
            </a:r>
            <a:endParaRPr sz="1800">
              <a:solidFill>
                <a:srgbClr val="202122"/>
              </a:solidFill>
              <a:highlight>
                <a:srgbClr val="FFFFFF"/>
              </a:highlight>
              <a:latin typeface="Garamond"/>
              <a:ea typeface="Garamond"/>
              <a:cs typeface="Garamond"/>
              <a:sym typeface="Garamo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27"/>
          <p:cNvPicPr preferRelativeResize="0"/>
          <p:nvPr/>
        </p:nvPicPr>
        <p:blipFill>
          <a:blip r:embed="rId3">
            <a:alphaModFix/>
          </a:blip>
          <a:stretch>
            <a:fillRect/>
          </a:stretch>
        </p:blipFill>
        <p:spPr>
          <a:xfrm>
            <a:off x="349575" y="312775"/>
            <a:ext cx="5849151" cy="965750"/>
          </a:xfrm>
          <a:prstGeom prst="rect">
            <a:avLst/>
          </a:prstGeom>
          <a:noFill/>
          <a:ln>
            <a:noFill/>
          </a:ln>
        </p:spPr>
      </p:pic>
      <p:pic>
        <p:nvPicPr>
          <p:cNvPr id="180" name="Google Shape;180;p27"/>
          <p:cNvPicPr preferRelativeResize="0"/>
          <p:nvPr/>
        </p:nvPicPr>
        <p:blipFill>
          <a:blip r:embed="rId4">
            <a:alphaModFix/>
          </a:blip>
          <a:stretch>
            <a:fillRect/>
          </a:stretch>
        </p:blipFill>
        <p:spPr>
          <a:xfrm>
            <a:off x="5725574" y="1264400"/>
            <a:ext cx="3418424" cy="1722100"/>
          </a:xfrm>
          <a:prstGeom prst="rect">
            <a:avLst/>
          </a:prstGeom>
          <a:noFill/>
          <a:ln>
            <a:noFill/>
          </a:ln>
        </p:spPr>
      </p:pic>
      <p:sp>
        <p:nvSpPr>
          <p:cNvPr id="181" name="Google Shape;181;p27"/>
          <p:cNvSpPr txBox="1"/>
          <p:nvPr/>
        </p:nvSpPr>
        <p:spPr>
          <a:xfrm>
            <a:off x="463575" y="1146325"/>
            <a:ext cx="4878300" cy="215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800">
                <a:solidFill>
                  <a:schemeClr val="dk2"/>
                </a:solidFill>
              </a:rPr>
              <a:t>Department of Statistics</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Char char="●"/>
            </a:pPr>
            <a:r>
              <a:rPr lang="zh-CN" sz="1800">
                <a:solidFill>
                  <a:schemeClr val="dk2"/>
                </a:solidFill>
              </a:rPr>
              <a:t>PHD in Statistics</a:t>
            </a:r>
            <a:endParaRPr sz="1800">
              <a:solidFill>
                <a:schemeClr val="dk2"/>
              </a:solidFill>
            </a:endParaRPr>
          </a:p>
          <a:p>
            <a:pPr indent="0" lvl="0" marL="45720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Char char="●"/>
            </a:pPr>
            <a:r>
              <a:rPr lang="zh-CN" sz="1800">
                <a:solidFill>
                  <a:schemeClr val="dk2"/>
                </a:solidFill>
              </a:rPr>
              <a:t>MA in Statistics (not accept outer applications since 2017)</a:t>
            </a:r>
            <a:endParaRPr sz="1800">
              <a:solidFill>
                <a:schemeClr val="dk2"/>
              </a:solidFill>
            </a:endParaRPr>
          </a:p>
          <a:p>
            <a:pPr indent="0" lvl="0" marL="45720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Char char="●"/>
            </a:pPr>
            <a:r>
              <a:rPr lang="zh-CN" sz="1800">
                <a:solidFill>
                  <a:schemeClr val="dk2"/>
                </a:solidFill>
              </a:rPr>
              <a:t>Admission decision will be made by Committee. </a:t>
            </a:r>
            <a:endParaRPr sz="1800">
              <a:solidFill>
                <a:schemeClr val="dk2"/>
              </a:solidFill>
            </a:endParaRPr>
          </a:p>
        </p:txBody>
      </p:sp>
      <p:pic>
        <p:nvPicPr>
          <p:cNvPr id="182" name="Google Shape;182;p27"/>
          <p:cNvPicPr preferRelativeResize="0"/>
          <p:nvPr/>
        </p:nvPicPr>
        <p:blipFill>
          <a:blip r:embed="rId5">
            <a:alphaModFix/>
          </a:blip>
          <a:stretch>
            <a:fillRect/>
          </a:stretch>
        </p:blipFill>
        <p:spPr>
          <a:xfrm>
            <a:off x="304800" y="3923725"/>
            <a:ext cx="8839199" cy="887355"/>
          </a:xfrm>
          <a:prstGeom prst="rect">
            <a:avLst/>
          </a:prstGeom>
          <a:noFill/>
          <a:ln>
            <a:noFill/>
          </a:ln>
        </p:spPr>
      </p:pic>
      <p:pic>
        <p:nvPicPr>
          <p:cNvPr id="183" name="Google Shape;183;p27"/>
          <p:cNvPicPr preferRelativeResize="0"/>
          <p:nvPr/>
        </p:nvPicPr>
        <p:blipFill>
          <a:blip r:embed="rId6">
            <a:alphaModFix/>
          </a:blip>
          <a:stretch>
            <a:fillRect/>
          </a:stretch>
        </p:blipFill>
        <p:spPr>
          <a:xfrm>
            <a:off x="5716546" y="3016367"/>
            <a:ext cx="3284075" cy="67875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zh-CN" sz="3020">
                <a:latin typeface="Garamond"/>
                <a:ea typeface="Garamond"/>
                <a:cs typeface="Garamond"/>
                <a:sym typeface="Garamond"/>
              </a:rPr>
              <a:t>Admission Requirements		        Financial Aid</a:t>
            </a:r>
            <a:endParaRPr b="1" sz="3020">
              <a:latin typeface="Garamond"/>
              <a:ea typeface="Garamond"/>
              <a:cs typeface="Garamond"/>
              <a:sym typeface="Garamond"/>
            </a:endParaRPr>
          </a:p>
        </p:txBody>
      </p:sp>
      <p:sp>
        <p:nvSpPr>
          <p:cNvPr id="189" name="Google Shape;189;p28"/>
          <p:cNvSpPr txBox="1"/>
          <p:nvPr>
            <p:ph idx="1" type="body"/>
          </p:nvPr>
        </p:nvSpPr>
        <p:spPr>
          <a:xfrm>
            <a:off x="311700" y="1152475"/>
            <a:ext cx="4260300" cy="3834300"/>
          </a:xfrm>
          <a:prstGeom prst="rect">
            <a:avLst/>
          </a:prstGeom>
        </p:spPr>
        <p:txBody>
          <a:bodyPr anchorCtr="0" anchor="t" bIns="91425" lIns="91425" spcFirstLastPara="1" rIns="91425" wrap="square" tIns="91425">
            <a:normAutofit fontScale="85000" lnSpcReduction="20000"/>
          </a:bodyPr>
          <a:lstStyle/>
          <a:p>
            <a:pPr indent="-323056" lvl="0" marL="457200" rtl="0" algn="l">
              <a:lnSpc>
                <a:spcPct val="105000"/>
              </a:lnSpc>
              <a:spcBef>
                <a:spcPts val="0"/>
              </a:spcBef>
              <a:spcAft>
                <a:spcPts val="0"/>
              </a:spcAft>
              <a:buClr>
                <a:srgbClr val="1E1E1E"/>
              </a:buClr>
              <a:buSzPct val="100000"/>
              <a:buFont typeface="Garamond"/>
              <a:buChar char="●"/>
            </a:pPr>
            <a:r>
              <a:rPr lang="zh-CN" sz="1750">
                <a:solidFill>
                  <a:srgbClr val="1E1E1E"/>
                </a:solidFill>
                <a:highlight>
                  <a:srgbClr val="FEFEFE"/>
                </a:highlight>
                <a:latin typeface="Garamond"/>
                <a:ea typeface="Garamond"/>
                <a:cs typeface="Garamond"/>
                <a:sym typeface="Garamond"/>
              </a:rPr>
              <a:t>English Proficiency</a:t>
            </a:r>
            <a:endParaRPr sz="1750">
              <a:solidFill>
                <a:srgbClr val="1E1E1E"/>
              </a:solidFill>
              <a:highlight>
                <a:srgbClr val="FEFEFE"/>
              </a:highlight>
              <a:latin typeface="Garamond"/>
              <a:ea typeface="Garamond"/>
              <a:cs typeface="Garamond"/>
              <a:sym typeface="Garamond"/>
            </a:endParaRPr>
          </a:p>
          <a:p>
            <a:pPr indent="-301942" lvl="1" marL="914400" rtl="0" algn="l">
              <a:lnSpc>
                <a:spcPct val="105000"/>
              </a:lnSpc>
              <a:spcBef>
                <a:spcPts val="0"/>
              </a:spcBef>
              <a:spcAft>
                <a:spcPts val="0"/>
              </a:spcAft>
              <a:buClr>
                <a:srgbClr val="1E1E1E"/>
              </a:buClr>
              <a:buSzPct val="100000"/>
              <a:buFont typeface="Garamond"/>
              <a:buChar char="○"/>
            </a:pPr>
            <a:r>
              <a:rPr lang="zh-CN" sz="1358">
                <a:solidFill>
                  <a:srgbClr val="1E1E1E"/>
                </a:solidFill>
                <a:highlight>
                  <a:srgbClr val="FEFEFE"/>
                </a:highlight>
                <a:latin typeface="Garamond"/>
                <a:ea typeface="Garamond"/>
                <a:cs typeface="Garamond"/>
                <a:sym typeface="Garamond"/>
              </a:rPr>
              <a:t>Waive;</a:t>
            </a:r>
            <a:endParaRPr sz="1358">
              <a:solidFill>
                <a:srgbClr val="1E1E1E"/>
              </a:solidFill>
              <a:highlight>
                <a:srgbClr val="FEFEFE"/>
              </a:highlight>
              <a:latin typeface="Garamond"/>
              <a:ea typeface="Garamond"/>
              <a:cs typeface="Garamond"/>
              <a:sym typeface="Garamond"/>
            </a:endParaRPr>
          </a:p>
          <a:p>
            <a:pPr indent="-301942" lvl="1" marL="914400" rtl="0" algn="l">
              <a:lnSpc>
                <a:spcPct val="105000"/>
              </a:lnSpc>
              <a:spcBef>
                <a:spcPts val="0"/>
              </a:spcBef>
              <a:spcAft>
                <a:spcPts val="0"/>
              </a:spcAft>
              <a:buClr>
                <a:srgbClr val="1E1E1E"/>
              </a:buClr>
              <a:buSzPct val="100000"/>
              <a:buFont typeface="Garamond"/>
              <a:buChar char="○"/>
            </a:pPr>
            <a:r>
              <a:rPr lang="zh-CN" sz="1358">
                <a:solidFill>
                  <a:srgbClr val="1E1E1E"/>
                </a:solidFill>
                <a:highlight>
                  <a:srgbClr val="FEFEFE"/>
                </a:highlight>
                <a:latin typeface="Garamond"/>
                <a:ea typeface="Garamond"/>
                <a:cs typeface="Garamond"/>
                <a:sym typeface="Garamond"/>
              </a:rPr>
              <a:t>IELTS ≥ 6.5 / TOEFL(iBT) ≥ 80</a:t>
            </a:r>
            <a:endParaRPr sz="1358">
              <a:solidFill>
                <a:srgbClr val="1E1E1E"/>
              </a:solidFill>
              <a:highlight>
                <a:srgbClr val="FEFEFE"/>
              </a:highlight>
              <a:latin typeface="Garamond"/>
              <a:ea typeface="Garamond"/>
              <a:cs typeface="Garamond"/>
              <a:sym typeface="Garamond"/>
            </a:endParaRPr>
          </a:p>
          <a:p>
            <a:pPr indent="-301942" lvl="0" marL="457200" rtl="0" algn="l">
              <a:lnSpc>
                <a:spcPct val="105000"/>
              </a:lnSpc>
              <a:spcBef>
                <a:spcPts val="0"/>
              </a:spcBef>
              <a:spcAft>
                <a:spcPts val="0"/>
              </a:spcAft>
              <a:buClr>
                <a:srgbClr val="1E1E1E"/>
              </a:buClr>
              <a:buSzPct val="75490"/>
              <a:buFont typeface="Garamond"/>
              <a:buChar char="●"/>
            </a:pPr>
            <a:r>
              <a:rPr lang="zh-CN">
                <a:latin typeface="Garamond"/>
                <a:ea typeface="Garamond"/>
                <a:cs typeface="Garamond"/>
                <a:sym typeface="Garamond"/>
              </a:rPr>
              <a:t>Resume (</a:t>
            </a:r>
            <a:r>
              <a:rPr lang="zh-CN">
                <a:solidFill>
                  <a:srgbClr val="FF0000"/>
                </a:solidFill>
                <a:latin typeface="Garamond"/>
                <a:ea typeface="Garamond"/>
                <a:cs typeface="Garamond"/>
                <a:sym typeface="Garamond"/>
              </a:rPr>
              <a:t>Required</a:t>
            </a:r>
            <a:r>
              <a:rPr lang="zh-CN">
                <a:latin typeface="Garamond"/>
                <a:ea typeface="Garamond"/>
                <a:cs typeface="Garamond"/>
                <a:sym typeface="Garamond"/>
              </a:rPr>
              <a:t>)</a:t>
            </a:r>
            <a:endParaRPr>
              <a:latin typeface="Garamond"/>
              <a:ea typeface="Garamond"/>
              <a:cs typeface="Garamond"/>
              <a:sym typeface="Garamond"/>
            </a:endParaRPr>
          </a:p>
          <a:p>
            <a:pPr indent="-325755" lvl="0" marL="457200" rtl="0" algn="l">
              <a:spcBef>
                <a:spcPts val="0"/>
              </a:spcBef>
              <a:spcAft>
                <a:spcPts val="0"/>
              </a:spcAft>
              <a:buSzPct val="100000"/>
              <a:buFont typeface="Garamond"/>
              <a:buChar char="●"/>
            </a:pPr>
            <a:r>
              <a:rPr lang="zh-CN">
                <a:latin typeface="Garamond"/>
                <a:ea typeface="Garamond"/>
                <a:cs typeface="Garamond"/>
                <a:sym typeface="Garamond"/>
              </a:rPr>
              <a:t>Personal Statement: ≤ 500 words, </a:t>
            </a:r>
            <a:r>
              <a:rPr lang="zh-CN">
                <a:solidFill>
                  <a:srgbClr val="FF0000"/>
                </a:solidFill>
                <a:latin typeface="Garamond"/>
                <a:ea typeface="Garamond"/>
                <a:cs typeface="Garamond"/>
                <a:sym typeface="Garamond"/>
              </a:rPr>
              <a:t>Required.</a:t>
            </a:r>
            <a:endParaRPr>
              <a:solidFill>
                <a:srgbClr val="FF0000"/>
              </a:solidFill>
              <a:latin typeface="Garamond"/>
              <a:ea typeface="Garamond"/>
              <a:cs typeface="Garamond"/>
              <a:sym typeface="Garamond"/>
            </a:endParaRPr>
          </a:p>
          <a:p>
            <a:pPr indent="-325755" lvl="0" marL="457200" rtl="0" algn="l">
              <a:spcBef>
                <a:spcPts val="0"/>
              </a:spcBef>
              <a:spcAft>
                <a:spcPts val="0"/>
              </a:spcAft>
              <a:buSzPct val="100000"/>
              <a:buFont typeface="Garamond"/>
              <a:buChar char="●"/>
            </a:pPr>
            <a:r>
              <a:rPr lang="zh-CN">
                <a:latin typeface="Garamond"/>
                <a:ea typeface="Garamond"/>
                <a:cs typeface="Garamond"/>
                <a:sym typeface="Garamond"/>
              </a:rPr>
              <a:t>Statement of Purpose: ≤ 1000 words, </a:t>
            </a:r>
            <a:r>
              <a:rPr lang="zh-CN">
                <a:solidFill>
                  <a:srgbClr val="FF0000"/>
                </a:solidFill>
                <a:latin typeface="Garamond"/>
                <a:ea typeface="Garamond"/>
                <a:cs typeface="Garamond"/>
                <a:sym typeface="Garamond"/>
              </a:rPr>
              <a:t>Required.</a:t>
            </a:r>
            <a:endParaRPr>
              <a:solidFill>
                <a:srgbClr val="FF0000"/>
              </a:solidFill>
              <a:latin typeface="Garamond"/>
              <a:ea typeface="Garamond"/>
              <a:cs typeface="Garamond"/>
              <a:sym typeface="Garamond"/>
            </a:endParaRPr>
          </a:p>
          <a:p>
            <a:pPr indent="-325755" lvl="0" marL="457200" rtl="0" algn="l">
              <a:spcBef>
                <a:spcPts val="0"/>
              </a:spcBef>
              <a:spcAft>
                <a:spcPts val="0"/>
              </a:spcAft>
              <a:buSzPct val="100000"/>
              <a:buFont typeface="Garamond"/>
              <a:buChar char="●"/>
            </a:pPr>
            <a:r>
              <a:rPr lang="zh-CN">
                <a:latin typeface="Garamond"/>
                <a:ea typeface="Garamond"/>
                <a:cs typeface="Garamond"/>
                <a:sym typeface="Garamond"/>
              </a:rPr>
              <a:t>Standardized Tests: </a:t>
            </a:r>
            <a:endParaRPr>
              <a:latin typeface="Garamond"/>
              <a:ea typeface="Garamond"/>
              <a:cs typeface="Garamond"/>
              <a:sym typeface="Garamond"/>
            </a:endParaRPr>
          </a:p>
          <a:p>
            <a:pPr indent="-304165" lvl="1" marL="914400" rtl="0" algn="l">
              <a:spcBef>
                <a:spcPts val="0"/>
              </a:spcBef>
              <a:spcAft>
                <a:spcPts val="0"/>
              </a:spcAft>
              <a:buSzPct val="100000"/>
              <a:buFont typeface="Garamond"/>
              <a:buChar char="○"/>
            </a:pPr>
            <a:r>
              <a:rPr lang="zh-CN">
                <a:latin typeface="Garamond"/>
                <a:ea typeface="Garamond"/>
                <a:cs typeface="Garamond"/>
                <a:sym typeface="Garamond"/>
              </a:rPr>
              <a:t>GRE General (Optional) </a:t>
            </a:r>
            <a:endParaRPr>
              <a:latin typeface="Garamond"/>
              <a:ea typeface="Garamond"/>
              <a:cs typeface="Garamond"/>
              <a:sym typeface="Garamond"/>
            </a:endParaRPr>
          </a:p>
          <a:p>
            <a:pPr indent="-304165" lvl="1" marL="914400" rtl="0" algn="l">
              <a:spcBef>
                <a:spcPts val="0"/>
              </a:spcBef>
              <a:spcAft>
                <a:spcPts val="0"/>
              </a:spcAft>
              <a:buSzPct val="100000"/>
              <a:buFont typeface="Garamond"/>
              <a:buChar char="○"/>
            </a:pPr>
            <a:r>
              <a:rPr lang="zh-CN">
                <a:latin typeface="Garamond"/>
                <a:ea typeface="Garamond"/>
                <a:cs typeface="Garamond"/>
                <a:sym typeface="Garamond"/>
              </a:rPr>
              <a:t>GRE Subject: (Optional)</a:t>
            </a:r>
            <a:endParaRPr>
              <a:latin typeface="Garamond"/>
              <a:ea typeface="Garamond"/>
              <a:cs typeface="Garamond"/>
              <a:sym typeface="Garamond"/>
            </a:endParaRPr>
          </a:p>
          <a:p>
            <a:pPr indent="-325755" lvl="0" marL="457200" rtl="0" algn="l">
              <a:spcBef>
                <a:spcPts val="0"/>
              </a:spcBef>
              <a:spcAft>
                <a:spcPts val="0"/>
              </a:spcAft>
              <a:buSzPct val="100000"/>
              <a:buFont typeface="Garamond"/>
              <a:buChar char="●"/>
            </a:pPr>
            <a:r>
              <a:rPr lang="zh-CN">
                <a:latin typeface="Garamond"/>
                <a:ea typeface="Garamond"/>
                <a:cs typeface="Garamond"/>
                <a:sym typeface="Garamond"/>
              </a:rPr>
              <a:t>Academic Background:</a:t>
            </a:r>
            <a:endParaRPr>
              <a:latin typeface="Garamond"/>
              <a:ea typeface="Garamond"/>
              <a:cs typeface="Garamond"/>
              <a:sym typeface="Garamond"/>
            </a:endParaRPr>
          </a:p>
          <a:p>
            <a:pPr indent="-304165" lvl="1" marL="914400" rtl="0" algn="l">
              <a:spcBef>
                <a:spcPts val="0"/>
              </a:spcBef>
              <a:spcAft>
                <a:spcPts val="0"/>
              </a:spcAft>
              <a:buSzPct val="100000"/>
              <a:buFont typeface="Garamond"/>
              <a:buChar char="○"/>
            </a:pPr>
            <a:r>
              <a:rPr lang="zh-CN">
                <a:latin typeface="Garamond"/>
                <a:ea typeface="Garamond"/>
                <a:cs typeface="Garamond"/>
                <a:sym typeface="Garamond"/>
              </a:rPr>
              <a:t>Requirements: Linear Algebra, Advanced Calculus. </a:t>
            </a:r>
            <a:endParaRPr>
              <a:latin typeface="Garamond"/>
              <a:ea typeface="Garamond"/>
              <a:cs typeface="Garamond"/>
              <a:sym typeface="Garamond"/>
            </a:endParaRPr>
          </a:p>
          <a:p>
            <a:pPr indent="-304165" lvl="1" marL="914400" rtl="0" algn="l">
              <a:spcBef>
                <a:spcPts val="0"/>
              </a:spcBef>
              <a:spcAft>
                <a:spcPts val="0"/>
              </a:spcAft>
              <a:buSzPct val="100000"/>
              <a:buFont typeface="Garamond"/>
              <a:buChar char="○"/>
            </a:pPr>
            <a:r>
              <a:rPr lang="zh-CN">
                <a:latin typeface="Garamond"/>
                <a:ea typeface="Garamond"/>
                <a:cs typeface="Garamond"/>
                <a:sym typeface="Garamond"/>
              </a:rPr>
              <a:t>Measure Theory and Analysis will be helpful to the application.</a:t>
            </a:r>
            <a:endParaRPr>
              <a:latin typeface="Garamond"/>
              <a:ea typeface="Garamond"/>
              <a:cs typeface="Garamond"/>
              <a:sym typeface="Garamond"/>
            </a:endParaRPr>
          </a:p>
          <a:p>
            <a:pPr indent="-304165" lvl="1" marL="914400" rtl="0" algn="l">
              <a:spcBef>
                <a:spcPts val="0"/>
              </a:spcBef>
              <a:spcAft>
                <a:spcPts val="0"/>
              </a:spcAft>
              <a:buSzPct val="100000"/>
              <a:buFont typeface="Garamond"/>
              <a:buChar char="○"/>
            </a:pPr>
            <a:r>
              <a:rPr lang="zh-CN">
                <a:latin typeface="Garamond"/>
                <a:ea typeface="Garamond"/>
                <a:cs typeface="Garamond"/>
                <a:sym typeface="Garamond"/>
              </a:rPr>
              <a:t>Have the experience of statistical computational and simulation.</a:t>
            </a:r>
            <a:endParaRPr>
              <a:latin typeface="Garamond"/>
              <a:ea typeface="Garamond"/>
              <a:cs typeface="Garamond"/>
              <a:sym typeface="Garamond"/>
            </a:endParaRPr>
          </a:p>
          <a:p>
            <a:pPr indent="-325755" lvl="0" marL="457200" rtl="0" algn="l">
              <a:spcBef>
                <a:spcPts val="0"/>
              </a:spcBef>
              <a:spcAft>
                <a:spcPts val="0"/>
              </a:spcAft>
              <a:buSzPct val="100000"/>
              <a:buFont typeface="Garamond"/>
              <a:buChar char="●"/>
            </a:pPr>
            <a:r>
              <a:rPr lang="zh-CN">
                <a:latin typeface="Garamond"/>
                <a:ea typeface="Garamond"/>
                <a:cs typeface="Garamond"/>
                <a:sym typeface="Garamond"/>
              </a:rPr>
              <a:t>Recommend Letter: </a:t>
            </a:r>
            <a:endParaRPr>
              <a:latin typeface="Garamond"/>
              <a:ea typeface="Garamond"/>
              <a:cs typeface="Garamond"/>
              <a:sym typeface="Garamond"/>
            </a:endParaRPr>
          </a:p>
          <a:p>
            <a:pPr indent="-304165" lvl="1" marL="914400" rtl="0" algn="l">
              <a:spcBef>
                <a:spcPts val="0"/>
              </a:spcBef>
              <a:spcAft>
                <a:spcPts val="0"/>
              </a:spcAft>
              <a:buSzPct val="100000"/>
              <a:buFont typeface="Garamond"/>
              <a:buChar char="○"/>
            </a:pPr>
            <a:r>
              <a:rPr lang="zh-CN">
                <a:latin typeface="Garamond"/>
                <a:ea typeface="Garamond"/>
                <a:cs typeface="Garamond"/>
                <a:sym typeface="Garamond"/>
              </a:rPr>
              <a:t>3 Letters</a:t>
            </a:r>
            <a:endParaRPr>
              <a:latin typeface="Garamond"/>
              <a:ea typeface="Garamond"/>
              <a:cs typeface="Garamond"/>
              <a:sym typeface="Garamond"/>
            </a:endParaRPr>
          </a:p>
          <a:p>
            <a:pPr indent="-304165" lvl="1" marL="914400" rtl="0" algn="l">
              <a:spcBef>
                <a:spcPts val="0"/>
              </a:spcBef>
              <a:spcAft>
                <a:spcPts val="0"/>
              </a:spcAft>
              <a:buSzPct val="100000"/>
              <a:buFont typeface="Garamond"/>
              <a:buChar char="○"/>
            </a:pPr>
            <a:r>
              <a:rPr lang="zh-CN">
                <a:latin typeface="Garamond"/>
                <a:ea typeface="Garamond"/>
                <a:cs typeface="Garamond"/>
                <a:sym typeface="Garamond"/>
              </a:rPr>
              <a:t>Submit </a:t>
            </a:r>
            <a:r>
              <a:rPr lang="zh-CN">
                <a:solidFill>
                  <a:srgbClr val="FF0000"/>
                </a:solidFill>
                <a:latin typeface="Garamond"/>
                <a:ea typeface="Garamond"/>
                <a:cs typeface="Garamond"/>
                <a:sym typeface="Garamond"/>
              </a:rPr>
              <a:t>before Deadline</a:t>
            </a:r>
            <a:r>
              <a:rPr lang="zh-CN">
                <a:latin typeface="Garamond"/>
                <a:ea typeface="Garamond"/>
                <a:cs typeface="Garamond"/>
                <a:sym typeface="Garamond"/>
              </a:rPr>
              <a:t>.</a:t>
            </a:r>
            <a:endParaRPr>
              <a:latin typeface="Garamond"/>
              <a:ea typeface="Garamond"/>
              <a:cs typeface="Garamond"/>
              <a:sym typeface="Garamond"/>
            </a:endParaRPr>
          </a:p>
        </p:txBody>
      </p:sp>
      <p:sp>
        <p:nvSpPr>
          <p:cNvPr id="190" name="Google Shape;190;p28"/>
          <p:cNvSpPr txBox="1"/>
          <p:nvPr/>
        </p:nvSpPr>
        <p:spPr>
          <a:xfrm>
            <a:off x="4996050" y="1017725"/>
            <a:ext cx="3721800" cy="12120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2"/>
              </a:buClr>
              <a:buSzPts val="1500"/>
              <a:buFont typeface="Garamond"/>
              <a:buChar char="●"/>
            </a:pPr>
            <a:r>
              <a:rPr lang="zh-CN" sz="1500">
                <a:solidFill>
                  <a:schemeClr val="dk2"/>
                </a:solidFill>
                <a:latin typeface="Garamond"/>
                <a:ea typeface="Garamond"/>
                <a:cs typeface="Garamond"/>
                <a:sym typeface="Garamond"/>
              </a:rPr>
              <a:t>Tuition Fee</a:t>
            </a:r>
            <a:endParaRPr sz="1500">
              <a:solidFill>
                <a:schemeClr val="dk2"/>
              </a:solidFill>
              <a:latin typeface="Garamond"/>
              <a:ea typeface="Garamond"/>
              <a:cs typeface="Garamond"/>
              <a:sym typeface="Garamond"/>
            </a:endParaRPr>
          </a:p>
          <a:p>
            <a:pPr indent="-323850" lvl="0" marL="457200" rtl="0" algn="l">
              <a:lnSpc>
                <a:spcPct val="115000"/>
              </a:lnSpc>
              <a:spcBef>
                <a:spcPts val="0"/>
              </a:spcBef>
              <a:spcAft>
                <a:spcPts val="0"/>
              </a:spcAft>
              <a:buClr>
                <a:schemeClr val="dk2"/>
              </a:buClr>
              <a:buSzPts val="1500"/>
              <a:buFont typeface="Garamond"/>
              <a:buChar char="●"/>
            </a:pPr>
            <a:r>
              <a:rPr lang="zh-CN" sz="1500">
                <a:solidFill>
                  <a:schemeClr val="dk2"/>
                </a:solidFill>
                <a:latin typeface="Garamond"/>
                <a:ea typeface="Garamond"/>
                <a:cs typeface="Garamond"/>
                <a:sym typeface="Garamond"/>
              </a:rPr>
              <a:t>First 2 years: Full Time, $55,656/ year</a:t>
            </a:r>
            <a:endParaRPr sz="1500">
              <a:solidFill>
                <a:schemeClr val="dk2"/>
              </a:solidFill>
              <a:latin typeface="Garamond"/>
              <a:ea typeface="Garamond"/>
              <a:cs typeface="Garamond"/>
              <a:sym typeface="Garamond"/>
            </a:endParaRPr>
          </a:p>
          <a:p>
            <a:pPr indent="-323850" lvl="0" marL="457200" rtl="0" algn="l">
              <a:lnSpc>
                <a:spcPct val="115000"/>
              </a:lnSpc>
              <a:spcBef>
                <a:spcPts val="0"/>
              </a:spcBef>
              <a:spcAft>
                <a:spcPts val="0"/>
              </a:spcAft>
              <a:buClr>
                <a:schemeClr val="dk2"/>
              </a:buClr>
              <a:buSzPts val="1500"/>
              <a:buFont typeface="Garamond"/>
              <a:buChar char="●"/>
            </a:pPr>
            <a:r>
              <a:rPr lang="zh-CN" sz="1500">
                <a:solidFill>
                  <a:schemeClr val="dk2"/>
                </a:solidFill>
                <a:latin typeface="Garamond"/>
                <a:ea typeface="Garamond"/>
                <a:cs typeface="Garamond"/>
                <a:sym typeface="Garamond"/>
              </a:rPr>
              <a:t>Financial Aid will cover all the tuitions and other expenses ($4500/month).</a:t>
            </a:r>
            <a:endParaRPr sz="1500">
              <a:solidFill>
                <a:schemeClr val="dk2"/>
              </a:solidFill>
              <a:latin typeface="Garamond"/>
              <a:ea typeface="Garamond"/>
              <a:cs typeface="Garamond"/>
              <a:sym typeface="Garamond"/>
            </a:endParaRPr>
          </a:p>
        </p:txBody>
      </p:sp>
      <p:pic>
        <p:nvPicPr>
          <p:cNvPr id="191" name="Google Shape;191;p28"/>
          <p:cNvPicPr preferRelativeResize="0"/>
          <p:nvPr/>
        </p:nvPicPr>
        <p:blipFill>
          <a:blip r:embed="rId3">
            <a:alphaModFix/>
          </a:blip>
          <a:stretch>
            <a:fillRect/>
          </a:stretch>
        </p:blipFill>
        <p:spPr>
          <a:xfrm>
            <a:off x="2957999" y="4215226"/>
            <a:ext cx="3228000" cy="847750"/>
          </a:xfrm>
          <a:prstGeom prst="rect">
            <a:avLst/>
          </a:prstGeom>
          <a:noFill/>
          <a:ln>
            <a:noFill/>
          </a:ln>
        </p:spPr>
      </p:pic>
      <p:sp>
        <p:nvSpPr>
          <p:cNvPr id="192" name="Google Shape;192;p28"/>
          <p:cNvSpPr txBox="1"/>
          <p:nvPr>
            <p:ph type="title"/>
          </p:nvPr>
        </p:nvSpPr>
        <p:spPr>
          <a:xfrm>
            <a:off x="5104950" y="1999050"/>
            <a:ext cx="3612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zh-CN" sz="3020">
                <a:latin typeface="Garamond"/>
                <a:ea typeface="Garamond"/>
                <a:cs typeface="Garamond"/>
                <a:sym typeface="Garamond"/>
              </a:rPr>
              <a:t>Graduation Data</a:t>
            </a:r>
            <a:endParaRPr b="1" sz="3020">
              <a:latin typeface="Garamond"/>
              <a:ea typeface="Garamond"/>
              <a:cs typeface="Garamond"/>
              <a:sym typeface="Garamond"/>
            </a:endParaRPr>
          </a:p>
        </p:txBody>
      </p:sp>
      <p:pic>
        <p:nvPicPr>
          <p:cNvPr id="193" name="Google Shape;193;p28"/>
          <p:cNvPicPr preferRelativeResize="0"/>
          <p:nvPr/>
        </p:nvPicPr>
        <p:blipFill>
          <a:blip r:embed="rId4">
            <a:alphaModFix/>
          </a:blip>
          <a:stretch>
            <a:fillRect/>
          </a:stretch>
        </p:blipFill>
        <p:spPr>
          <a:xfrm>
            <a:off x="5104950" y="2635825"/>
            <a:ext cx="3613032" cy="1630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主题​​">
  <a:themeElements>
    <a:clrScheme name="自定义 1308">
      <a:dk1>
        <a:srgbClr val="000000"/>
      </a:dk1>
      <a:lt1>
        <a:srgbClr val="FFFFFF"/>
      </a:lt1>
      <a:dk2>
        <a:srgbClr val="44546A"/>
      </a:dk2>
      <a:lt2>
        <a:srgbClr val="E7E6E6"/>
      </a:lt2>
      <a:accent1>
        <a:srgbClr val="48546B"/>
      </a:accent1>
      <a:accent2>
        <a:srgbClr val="8896AF"/>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