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Garamond"/>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Garamond-bold.fntdata"/><Relationship Id="rId12" Type="http://schemas.openxmlformats.org/officeDocument/2006/relationships/font" Target="fonts/Garamo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Italic.fntdata"/><Relationship Id="rId14"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a47ab3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a47ab3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a47ab3a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a47ab3a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a47ab3a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a47ab3a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a47ab3a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a47ab3a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a47ab3a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a47ab3a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en.wikipedia.org/wiki/Private_university" TargetMode="External"/><Relationship Id="rId5" Type="http://schemas.openxmlformats.org/officeDocument/2006/relationships/hyperlink" Target="https://en.wikipedia.org/wiki/Ivy_League" TargetMode="External"/><Relationship Id="rId6" Type="http://schemas.openxmlformats.org/officeDocument/2006/relationships/hyperlink" Target="https://en.wikipedia.org/wiki/Research_university" TargetMode="External"/><Relationship Id="rId7" Type="http://schemas.openxmlformats.org/officeDocument/2006/relationships/hyperlink" Target="https://en.wikipedia.org/wiki/Cambridge,_Massachuset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sas.harvard.edu/policy/stat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109450" y="142975"/>
            <a:ext cx="6538800" cy="11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3800">
                <a:solidFill>
                  <a:schemeClr val="dk1"/>
                </a:solidFill>
                <a:latin typeface="Garamond"/>
                <a:ea typeface="Garamond"/>
                <a:cs typeface="Garamond"/>
                <a:sym typeface="Garamond"/>
              </a:rPr>
              <a:t>HARVARD UNIVERSITY</a:t>
            </a:r>
            <a:endParaRPr b="1" sz="3800">
              <a:solidFill>
                <a:schemeClr val="dk1"/>
              </a:solidFill>
              <a:latin typeface="Garamond"/>
              <a:ea typeface="Garamond"/>
              <a:cs typeface="Garamond"/>
              <a:sym typeface="Garamond"/>
            </a:endParaRPr>
          </a:p>
        </p:txBody>
      </p:sp>
      <p:pic>
        <p:nvPicPr>
          <p:cNvPr id="55" name="Google Shape;55;p13"/>
          <p:cNvPicPr preferRelativeResize="0"/>
          <p:nvPr/>
        </p:nvPicPr>
        <p:blipFill>
          <a:blip r:embed="rId3">
            <a:alphaModFix/>
          </a:blip>
          <a:stretch>
            <a:fillRect/>
          </a:stretch>
        </p:blipFill>
        <p:spPr>
          <a:xfrm>
            <a:off x="5334724" y="1342375"/>
            <a:ext cx="3193375" cy="3109174"/>
          </a:xfrm>
          <a:prstGeom prst="rect">
            <a:avLst/>
          </a:prstGeom>
          <a:noFill/>
          <a:ln>
            <a:noFill/>
          </a:ln>
        </p:spPr>
      </p:pic>
      <p:sp>
        <p:nvSpPr>
          <p:cNvPr id="56" name="Google Shape;56;p13"/>
          <p:cNvSpPr txBox="1"/>
          <p:nvPr/>
        </p:nvSpPr>
        <p:spPr>
          <a:xfrm>
            <a:off x="590475" y="869550"/>
            <a:ext cx="4744200" cy="390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2600">
                <a:solidFill>
                  <a:srgbClr val="202122"/>
                </a:solidFill>
                <a:highlight>
                  <a:srgbClr val="FFFFFF"/>
                </a:highlight>
                <a:latin typeface="Garamond"/>
                <a:ea typeface="Garamond"/>
                <a:cs typeface="Garamond"/>
                <a:sym typeface="Garamond"/>
              </a:rPr>
              <a:t>H</a:t>
            </a:r>
            <a:r>
              <a:rPr lang="zh-CN" sz="1800">
                <a:solidFill>
                  <a:srgbClr val="202122"/>
                </a:solidFill>
                <a:highlight>
                  <a:srgbClr val="FFFFFF"/>
                </a:highlight>
                <a:latin typeface="Garamond"/>
                <a:ea typeface="Garamond"/>
                <a:cs typeface="Garamond"/>
                <a:sym typeface="Garamond"/>
              </a:rPr>
              <a:t>arvard University is a </a:t>
            </a:r>
            <a:r>
              <a:rPr lang="zh-CN" sz="1800">
                <a:solidFill>
                  <a:srgbClr val="202122"/>
                </a:solidFill>
                <a:highlight>
                  <a:srgbClr val="FFFFFF"/>
                </a:highlight>
                <a:uFill>
                  <a:noFill/>
                </a:uFill>
                <a:latin typeface="Garamond"/>
                <a:ea typeface="Garamond"/>
                <a:cs typeface="Garamond"/>
                <a:sym typeface="Garamond"/>
                <a:hlinkClick r:id="rId4">
                  <a:extLst>
                    <a:ext uri="{A12FA001-AC4F-418D-AE19-62706E023703}">
                      <ahyp:hlinkClr val="tx"/>
                    </a:ext>
                  </a:extLst>
                </a:hlinkClick>
              </a:rPr>
              <a:t>private</a:t>
            </a:r>
            <a:r>
              <a:rPr lang="zh-CN" sz="1800">
                <a:solidFill>
                  <a:srgbClr val="202122"/>
                </a:solidFill>
                <a:highlight>
                  <a:srgbClr val="FFFFFF"/>
                </a:highlight>
                <a:latin typeface="Garamond"/>
                <a:ea typeface="Garamond"/>
                <a:cs typeface="Garamond"/>
                <a:sym typeface="Garamond"/>
              </a:rPr>
              <a:t> </a:t>
            </a:r>
            <a:r>
              <a:rPr lang="zh-CN" sz="1800">
                <a:solidFill>
                  <a:srgbClr val="202122"/>
                </a:solidFill>
                <a:highlight>
                  <a:srgbClr val="FFFFFF"/>
                </a:highlight>
                <a:uFill>
                  <a:noFill/>
                </a:uFill>
                <a:latin typeface="Garamond"/>
                <a:ea typeface="Garamond"/>
                <a:cs typeface="Garamond"/>
                <a:sym typeface="Garamond"/>
                <a:hlinkClick r:id="rId5">
                  <a:extLst>
                    <a:ext uri="{A12FA001-AC4F-418D-AE19-62706E023703}">
                      <ahyp:hlinkClr val="tx"/>
                    </a:ext>
                  </a:extLst>
                </a:hlinkClick>
              </a:rPr>
              <a:t>Ivy League</a:t>
            </a:r>
            <a:r>
              <a:rPr lang="zh-CN" sz="1800">
                <a:solidFill>
                  <a:srgbClr val="202122"/>
                </a:solidFill>
                <a:highlight>
                  <a:srgbClr val="FFFFFF"/>
                </a:highlight>
                <a:latin typeface="Garamond"/>
                <a:ea typeface="Garamond"/>
                <a:cs typeface="Garamond"/>
                <a:sym typeface="Garamond"/>
              </a:rPr>
              <a:t> </a:t>
            </a:r>
            <a:r>
              <a:rPr lang="zh-CN" sz="1800">
                <a:solidFill>
                  <a:srgbClr val="202122"/>
                </a:solidFill>
                <a:highlight>
                  <a:srgbClr val="FFFFFF"/>
                </a:highlight>
                <a:uFill>
                  <a:noFill/>
                </a:uFill>
                <a:latin typeface="Garamond"/>
                <a:ea typeface="Garamond"/>
                <a:cs typeface="Garamond"/>
                <a:sym typeface="Garamond"/>
                <a:hlinkClick r:id="rId6">
                  <a:extLst>
                    <a:ext uri="{A12FA001-AC4F-418D-AE19-62706E023703}">
                      <ahyp:hlinkClr val="tx"/>
                    </a:ext>
                  </a:extLst>
                </a:hlinkClick>
              </a:rPr>
              <a:t>research university</a:t>
            </a:r>
            <a:r>
              <a:rPr lang="zh-CN" sz="1800">
                <a:solidFill>
                  <a:srgbClr val="202122"/>
                </a:solidFill>
                <a:highlight>
                  <a:srgbClr val="FFFFFF"/>
                </a:highlight>
                <a:latin typeface="Garamond"/>
                <a:ea typeface="Garamond"/>
                <a:cs typeface="Garamond"/>
                <a:sym typeface="Garamond"/>
              </a:rPr>
              <a:t> in </a:t>
            </a:r>
            <a:r>
              <a:rPr lang="zh-CN" sz="1800">
                <a:solidFill>
                  <a:srgbClr val="202122"/>
                </a:solidFill>
                <a:highlight>
                  <a:srgbClr val="FFFFFF"/>
                </a:highlight>
                <a:uFill>
                  <a:noFill/>
                </a:uFill>
                <a:latin typeface="Garamond"/>
                <a:ea typeface="Garamond"/>
                <a:cs typeface="Garamond"/>
                <a:sym typeface="Garamond"/>
                <a:hlinkClick r:id="rId7">
                  <a:extLst>
                    <a:ext uri="{A12FA001-AC4F-418D-AE19-62706E023703}">
                      <ahyp:hlinkClr val="tx"/>
                    </a:ext>
                  </a:extLst>
                </a:hlinkClick>
              </a:rPr>
              <a:t>Cambridge, Massachusetts</a:t>
            </a:r>
            <a:r>
              <a:rPr lang="zh-CN" sz="1800">
                <a:solidFill>
                  <a:srgbClr val="202122"/>
                </a:solidFill>
                <a:highlight>
                  <a:srgbClr val="FFFFFF"/>
                </a:highlight>
                <a:latin typeface="Garamond"/>
                <a:ea typeface="Garamond"/>
                <a:cs typeface="Garamond"/>
                <a:sym typeface="Garamond"/>
              </a:rPr>
              <a:t>, United States. Founded October 28, 1636, and it is the oldest institution of higher learning in the United States. Its influence, wealth, and rankings have made it one of the most prestigious universities in the world.</a:t>
            </a:r>
            <a:endParaRPr sz="1800">
              <a:solidFill>
                <a:srgbClr val="202122"/>
              </a:solidFill>
              <a:highlight>
                <a:srgbClr val="FFFFFF"/>
              </a:highlight>
              <a:latin typeface="Garamond"/>
              <a:ea typeface="Garamond"/>
              <a:cs typeface="Garamond"/>
              <a:sym typeface="Garamond"/>
            </a:endParaRPr>
          </a:p>
          <a:p>
            <a:pPr indent="0" lvl="0" marL="0" rtl="0" algn="just">
              <a:lnSpc>
                <a:spcPct val="115000"/>
              </a:lnSpc>
              <a:spcBef>
                <a:spcPts val="0"/>
              </a:spcBef>
              <a:spcAft>
                <a:spcPts val="0"/>
              </a:spcAft>
              <a:buClr>
                <a:schemeClr val="dk1"/>
              </a:buClr>
              <a:buSzPts val="1100"/>
              <a:buFont typeface="Arial"/>
              <a:buNone/>
            </a:pPr>
            <a:r>
              <a:rPr lang="zh-CN" sz="1800">
                <a:solidFill>
                  <a:srgbClr val="202122"/>
                </a:solidFill>
                <a:highlight>
                  <a:srgbClr val="FFFFFF"/>
                </a:highlight>
                <a:latin typeface="Garamond"/>
                <a:ea typeface="Garamond"/>
                <a:cs typeface="Garamond"/>
                <a:sym typeface="Garamond"/>
              </a:rPr>
              <a:t>The department of Statistics ranked 3rd in the U.S. Founded in 1957, the deep interplay between application, computation, and theory is the cornerstone of our community, as well as the backbone of data science.</a:t>
            </a:r>
            <a:endParaRPr sz="2400">
              <a:solidFill>
                <a:srgbClr val="202122"/>
              </a:solidFill>
            </a:endParaRPr>
          </a:p>
          <a:p>
            <a:pPr indent="0" lvl="0" marL="0" rtl="0" algn="l">
              <a:spcBef>
                <a:spcPts val="0"/>
              </a:spcBef>
              <a:spcAft>
                <a:spcPts val="0"/>
              </a:spcAft>
              <a:buNone/>
            </a:pPr>
            <a:r>
              <a:t/>
            </a:r>
            <a:endParaRPr sz="1800">
              <a:solidFill>
                <a:srgbClr val="202122"/>
              </a:solidFill>
              <a:highlight>
                <a:srgbClr val="FFFFFF"/>
              </a:highlight>
              <a:latin typeface="Garamond"/>
              <a:ea typeface="Garamond"/>
              <a:cs typeface="Garamond"/>
              <a:sym typeface="Garamond"/>
            </a:endParaRPr>
          </a:p>
          <a:p>
            <a:pPr indent="0" lvl="0" marL="0" rtl="0" algn="l">
              <a:spcBef>
                <a:spcPts val="0"/>
              </a:spcBef>
              <a:spcAft>
                <a:spcPts val="0"/>
              </a:spcAft>
              <a:buNone/>
            </a:pPr>
            <a:r>
              <a:t/>
            </a:r>
            <a:endParaRPr sz="1800">
              <a:solidFill>
                <a:srgbClr val="202122"/>
              </a:solidFill>
              <a:highlight>
                <a:srgbClr val="FFFFFF"/>
              </a:highlight>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349575" y="312775"/>
            <a:ext cx="5849151" cy="965750"/>
          </a:xfrm>
          <a:prstGeom prst="rect">
            <a:avLst/>
          </a:prstGeom>
          <a:noFill/>
          <a:ln>
            <a:noFill/>
          </a:ln>
        </p:spPr>
      </p:pic>
      <p:pic>
        <p:nvPicPr>
          <p:cNvPr id="62" name="Google Shape;62;p14"/>
          <p:cNvPicPr preferRelativeResize="0"/>
          <p:nvPr/>
        </p:nvPicPr>
        <p:blipFill>
          <a:blip r:embed="rId4">
            <a:alphaModFix/>
          </a:blip>
          <a:stretch>
            <a:fillRect/>
          </a:stretch>
        </p:blipFill>
        <p:spPr>
          <a:xfrm>
            <a:off x="5725574" y="1264400"/>
            <a:ext cx="3418424" cy="1722100"/>
          </a:xfrm>
          <a:prstGeom prst="rect">
            <a:avLst/>
          </a:prstGeom>
          <a:noFill/>
          <a:ln>
            <a:noFill/>
          </a:ln>
        </p:spPr>
      </p:pic>
      <p:sp>
        <p:nvSpPr>
          <p:cNvPr id="63" name="Google Shape;63;p14"/>
          <p:cNvSpPr txBox="1"/>
          <p:nvPr/>
        </p:nvSpPr>
        <p:spPr>
          <a:xfrm>
            <a:off x="463575" y="1146325"/>
            <a:ext cx="4878300" cy="21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Department of Statistics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PHD in Statistics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MA in Statistics (not accept outer applications since 2017)</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Admission decision will be made by Committee. </a:t>
            </a:r>
            <a:endParaRPr sz="1800">
              <a:solidFill>
                <a:schemeClr val="dk2"/>
              </a:solidFill>
            </a:endParaRPr>
          </a:p>
        </p:txBody>
      </p:sp>
      <p:pic>
        <p:nvPicPr>
          <p:cNvPr id="64" name="Google Shape;64;p14"/>
          <p:cNvPicPr preferRelativeResize="0"/>
          <p:nvPr/>
        </p:nvPicPr>
        <p:blipFill>
          <a:blip r:embed="rId5">
            <a:alphaModFix/>
          </a:blip>
          <a:stretch>
            <a:fillRect/>
          </a:stretch>
        </p:blipFill>
        <p:spPr>
          <a:xfrm>
            <a:off x="304800" y="3923725"/>
            <a:ext cx="8839199" cy="887355"/>
          </a:xfrm>
          <a:prstGeom prst="rect">
            <a:avLst/>
          </a:prstGeom>
          <a:noFill/>
          <a:ln>
            <a:noFill/>
          </a:ln>
        </p:spPr>
      </p:pic>
      <p:pic>
        <p:nvPicPr>
          <p:cNvPr id="65" name="Google Shape;65;p14"/>
          <p:cNvPicPr preferRelativeResize="0"/>
          <p:nvPr/>
        </p:nvPicPr>
        <p:blipFill>
          <a:blip r:embed="rId6">
            <a:alphaModFix/>
          </a:blip>
          <a:stretch>
            <a:fillRect/>
          </a:stretch>
        </p:blipFill>
        <p:spPr>
          <a:xfrm>
            <a:off x="5716546" y="3016367"/>
            <a:ext cx="3284075" cy="6787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zh-CN" sz="3020">
                <a:latin typeface="Garamond"/>
                <a:ea typeface="Garamond"/>
                <a:cs typeface="Garamond"/>
                <a:sym typeface="Garamond"/>
              </a:rPr>
              <a:t>Admission Requirements		        </a:t>
            </a:r>
            <a:r>
              <a:rPr b="1" lang="zh-CN" sz="3020">
                <a:latin typeface="Garamond"/>
                <a:ea typeface="Garamond"/>
                <a:cs typeface="Garamond"/>
                <a:sym typeface="Garamond"/>
              </a:rPr>
              <a:t>Financial Aid</a:t>
            </a:r>
            <a:endParaRPr b="1" sz="3020">
              <a:latin typeface="Garamond"/>
              <a:ea typeface="Garamond"/>
              <a:cs typeface="Garamond"/>
              <a:sym typeface="Garamond"/>
            </a:endParaRPr>
          </a:p>
        </p:txBody>
      </p:sp>
      <p:sp>
        <p:nvSpPr>
          <p:cNvPr id="71" name="Google Shape;71;p15"/>
          <p:cNvSpPr txBox="1"/>
          <p:nvPr>
            <p:ph idx="1" type="body"/>
          </p:nvPr>
        </p:nvSpPr>
        <p:spPr>
          <a:xfrm>
            <a:off x="311700" y="1152475"/>
            <a:ext cx="4260300" cy="3834300"/>
          </a:xfrm>
          <a:prstGeom prst="rect">
            <a:avLst/>
          </a:prstGeom>
        </p:spPr>
        <p:txBody>
          <a:bodyPr anchorCtr="0" anchor="t" bIns="91425" lIns="91425" spcFirstLastPara="1" rIns="91425" wrap="square" tIns="91425">
            <a:normAutofit fontScale="85000" lnSpcReduction="20000"/>
          </a:bodyPr>
          <a:lstStyle/>
          <a:p>
            <a:pPr indent="-323056" lvl="0" marL="457200" rtl="0" algn="l">
              <a:lnSpc>
                <a:spcPct val="105000"/>
              </a:lnSpc>
              <a:spcBef>
                <a:spcPts val="0"/>
              </a:spcBef>
              <a:spcAft>
                <a:spcPts val="0"/>
              </a:spcAft>
              <a:buClr>
                <a:srgbClr val="1E1E1E"/>
              </a:buClr>
              <a:buSzPct val="100000"/>
              <a:buFont typeface="Garamond"/>
              <a:buChar char="●"/>
            </a:pPr>
            <a:r>
              <a:rPr lang="zh-CN" sz="1750">
                <a:solidFill>
                  <a:srgbClr val="1E1E1E"/>
                </a:solidFill>
                <a:highlight>
                  <a:srgbClr val="FEFEFE"/>
                </a:highlight>
                <a:latin typeface="Garamond"/>
                <a:ea typeface="Garamond"/>
                <a:cs typeface="Garamond"/>
                <a:sym typeface="Garamond"/>
              </a:rPr>
              <a:t>English Proficiency</a:t>
            </a:r>
            <a:endParaRPr sz="1750">
              <a:solidFill>
                <a:srgbClr val="1E1E1E"/>
              </a:solidFill>
              <a:highlight>
                <a:srgbClr val="FEFEFE"/>
              </a:highlight>
              <a:latin typeface="Garamond"/>
              <a:ea typeface="Garamond"/>
              <a:cs typeface="Garamond"/>
              <a:sym typeface="Garamond"/>
            </a:endParaRPr>
          </a:p>
          <a:p>
            <a:pPr indent="-301942" lvl="1" marL="914400" rtl="0" algn="l">
              <a:lnSpc>
                <a:spcPct val="105000"/>
              </a:lnSpc>
              <a:spcBef>
                <a:spcPts val="0"/>
              </a:spcBef>
              <a:spcAft>
                <a:spcPts val="0"/>
              </a:spcAft>
              <a:buClr>
                <a:srgbClr val="1E1E1E"/>
              </a:buClr>
              <a:buSzPct val="100000"/>
              <a:buFont typeface="Garamond"/>
              <a:buChar char="○"/>
            </a:pPr>
            <a:r>
              <a:rPr lang="zh-CN" sz="1358">
                <a:solidFill>
                  <a:srgbClr val="1E1E1E"/>
                </a:solidFill>
                <a:highlight>
                  <a:srgbClr val="FEFEFE"/>
                </a:highlight>
                <a:latin typeface="Garamond"/>
                <a:ea typeface="Garamond"/>
                <a:cs typeface="Garamond"/>
                <a:sym typeface="Garamond"/>
              </a:rPr>
              <a:t>Waive;</a:t>
            </a:r>
            <a:endParaRPr sz="1358">
              <a:solidFill>
                <a:srgbClr val="1E1E1E"/>
              </a:solidFill>
              <a:highlight>
                <a:srgbClr val="FEFEFE"/>
              </a:highlight>
              <a:latin typeface="Garamond"/>
              <a:ea typeface="Garamond"/>
              <a:cs typeface="Garamond"/>
              <a:sym typeface="Garamond"/>
            </a:endParaRPr>
          </a:p>
          <a:p>
            <a:pPr indent="-301942" lvl="1" marL="914400" rtl="0" algn="l">
              <a:lnSpc>
                <a:spcPct val="105000"/>
              </a:lnSpc>
              <a:spcBef>
                <a:spcPts val="0"/>
              </a:spcBef>
              <a:spcAft>
                <a:spcPts val="0"/>
              </a:spcAft>
              <a:buClr>
                <a:srgbClr val="1E1E1E"/>
              </a:buClr>
              <a:buSzPct val="100000"/>
              <a:buFont typeface="Garamond"/>
              <a:buChar char="○"/>
            </a:pPr>
            <a:r>
              <a:rPr lang="zh-CN" sz="1358">
                <a:solidFill>
                  <a:srgbClr val="1E1E1E"/>
                </a:solidFill>
                <a:highlight>
                  <a:srgbClr val="FEFEFE"/>
                </a:highlight>
                <a:latin typeface="Garamond"/>
                <a:ea typeface="Garamond"/>
                <a:cs typeface="Garamond"/>
                <a:sym typeface="Garamond"/>
              </a:rPr>
              <a:t>IELTS ≥ 6.5 / TOEFL(iBT) ≥ 80</a:t>
            </a:r>
            <a:endParaRPr sz="1358">
              <a:solidFill>
                <a:srgbClr val="1E1E1E"/>
              </a:solidFill>
              <a:highlight>
                <a:srgbClr val="FEFEFE"/>
              </a:highlight>
              <a:latin typeface="Garamond"/>
              <a:ea typeface="Garamond"/>
              <a:cs typeface="Garamond"/>
              <a:sym typeface="Garamond"/>
            </a:endParaRPr>
          </a:p>
          <a:p>
            <a:pPr indent="-301942" lvl="0" marL="457200" rtl="0" algn="l">
              <a:lnSpc>
                <a:spcPct val="105000"/>
              </a:lnSpc>
              <a:spcBef>
                <a:spcPts val="0"/>
              </a:spcBef>
              <a:spcAft>
                <a:spcPts val="0"/>
              </a:spcAft>
              <a:buClr>
                <a:srgbClr val="1E1E1E"/>
              </a:buClr>
              <a:buSzPct val="75490"/>
              <a:buFont typeface="Garamond"/>
              <a:buChar char="●"/>
            </a:pPr>
            <a:r>
              <a:rPr lang="zh-CN">
                <a:latin typeface="Garamond"/>
                <a:ea typeface="Garamond"/>
                <a:cs typeface="Garamond"/>
                <a:sym typeface="Garamond"/>
              </a:rPr>
              <a:t>Resume (</a:t>
            </a:r>
            <a:r>
              <a:rPr lang="zh-CN">
                <a:solidFill>
                  <a:srgbClr val="FF0000"/>
                </a:solidFill>
                <a:latin typeface="Garamond"/>
                <a:ea typeface="Garamond"/>
                <a:cs typeface="Garamond"/>
                <a:sym typeface="Garamond"/>
              </a:rPr>
              <a:t>Required</a:t>
            </a:r>
            <a:r>
              <a:rPr lang="zh-CN">
                <a:latin typeface="Garamond"/>
                <a:ea typeface="Garamond"/>
                <a:cs typeface="Garamond"/>
                <a:sym typeface="Garamond"/>
              </a:rPr>
              <a:t>)</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Personal Statement: ≤ 500 words, </a:t>
            </a:r>
            <a:r>
              <a:rPr lang="zh-CN">
                <a:solidFill>
                  <a:srgbClr val="FF0000"/>
                </a:solidFill>
                <a:latin typeface="Garamond"/>
                <a:ea typeface="Garamond"/>
                <a:cs typeface="Garamond"/>
                <a:sym typeface="Garamond"/>
              </a:rPr>
              <a:t>Required.</a:t>
            </a:r>
            <a:endParaRPr>
              <a:solidFill>
                <a:srgbClr val="FF0000"/>
              </a:solidFill>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Statement of Purpose: ≤ 1000 words</a:t>
            </a:r>
            <a:r>
              <a:rPr lang="zh-CN">
                <a:latin typeface="Garamond"/>
                <a:ea typeface="Garamond"/>
                <a:cs typeface="Garamond"/>
                <a:sym typeface="Garamond"/>
              </a:rPr>
              <a:t>, </a:t>
            </a:r>
            <a:r>
              <a:rPr lang="zh-CN">
                <a:solidFill>
                  <a:srgbClr val="FF0000"/>
                </a:solidFill>
                <a:latin typeface="Garamond"/>
                <a:ea typeface="Garamond"/>
                <a:cs typeface="Garamond"/>
                <a:sym typeface="Garamond"/>
              </a:rPr>
              <a:t>Required.</a:t>
            </a:r>
            <a:endParaRPr>
              <a:solidFill>
                <a:srgbClr val="FF0000"/>
              </a:solidFill>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Standardized Tests: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GRE General (Optional)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GRE Subject: (Optional)</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Academic Background:</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Requirements: Linear Algebra, Advanced Calculus.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Measure Theory and Analysis will be helpful to the application.</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Have the </a:t>
            </a:r>
            <a:r>
              <a:rPr lang="zh-CN">
                <a:latin typeface="Garamond"/>
                <a:ea typeface="Garamond"/>
                <a:cs typeface="Garamond"/>
                <a:sym typeface="Garamond"/>
              </a:rPr>
              <a:t>experience</a:t>
            </a:r>
            <a:r>
              <a:rPr lang="zh-CN">
                <a:latin typeface="Garamond"/>
                <a:ea typeface="Garamond"/>
                <a:cs typeface="Garamond"/>
                <a:sym typeface="Garamond"/>
              </a:rPr>
              <a:t> of statistical computational and simulation.</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Recommend Letter: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3 Letters</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Submit </a:t>
            </a:r>
            <a:r>
              <a:rPr lang="zh-CN">
                <a:solidFill>
                  <a:srgbClr val="FF0000"/>
                </a:solidFill>
                <a:latin typeface="Garamond"/>
                <a:ea typeface="Garamond"/>
                <a:cs typeface="Garamond"/>
                <a:sym typeface="Garamond"/>
              </a:rPr>
              <a:t>before Deadline</a:t>
            </a:r>
            <a:r>
              <a:rPr lang="zh-CN">
                <a:latin typeface="Garamond"/>
                <a:ea typeface="Garamond"/>
                <a:cs typeface="Garamond"/>
                <a:sym typeface="Garamond"/>
              </a:rPr>
              <a:t>.</a:t>
            </a:r>
            <a:endParaRPr>
              <a:latin typeface="Garamond"/>
              <a:ea typeface="Garamond"/>
              <a:cs typeface="Garamond"/>
              <a:sym typeface="Garamond"/>
            </a:endParaRPr>
          </a:p>
        </p:txBody>
      </p:sp>
      <p:sp>
        <p:nvSpPr>
          <p:cNvPr id="72" name="Google Shape;72;p15"/>
          <p:cNvSpPr txBox="1"/>
          <p:nvPr/>
        </p:nvSpPr>
        <p:spPr>
          <a:xfrm>
            <a:off x="4996050" y="1017725"/>
            <a:ext cx="37218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Tuition Fee</a:t>
            </a:r>
            <a:endParaRPr sz="1500">
              <a:solidFill>
                <a:schemeClr val="dk2"/>
              </a:solidFill>
              <a:latin typeface="Garamond"/>
              <a:ea typeface="Garamond"/>
              <a:cs typeface="Garamond"/>
              <a:sym typeface="Garamond"/>
            </a:endParaRPr>
          </a:p>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First 2 years: Full Time, $55,656/ year</a:t>
            </a:r>
            <a:endParaRPr sz="1500">
              <a:solidFill>
                <a:schemeClr val="dk2"/>
              </a:solidFill>
              <a:latin typeface="Garamond"/>
              <a:ea typeface="Garamond"/>
              <a:cs typeface="Garamond"/>
              <a:sym typeface="Garamond"/>
            </a:endParaRPr>
          </a:p>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Financial Aid will cover all the tuitions and other expenses ($4500/month).</a:t>
            </a:r>
            <a:endParaRPr sz="1500">
              <a:solidFill>
                <a:schemeClr val="dk2"/>
              </a:solidFill>
              <a:latin typeface="Garamond"/>
              <a:ea typeface="Garamond"/>
              <a:cs typeface="Garamond"/>
              <a:sym typeface="Garamond"/>
            </a:endParaRPr>
          </a:p>
        </p:txBody>
      </p:sp>
      <p:pic>
        <p:nvPicPr>
          <p:cNvPr id="73" name="Google Shape;73;p15"/>
          <p:cNvPicPr preferRelativeResize="0"/>
          <p:nvPr/>
        </p:nvPicPr>
        <p:blipFill>
          <a:blip r:embed="rId3">
            <a:alphaModFix/>
          </a:blip>
          <a:stretch>
            <a:fillRect/>
          </a:stretch>
        </p:blipFill>
        <p:spPr>
          <a:xfrm>
            <a:off x="2957999" y="4215226"/>
            <a:ext cx="3228000" cy="847750"/>
          </a:xfrm>
          <a:prstGeom prst="rect">
            <a:avLst/>
          </a:prstGeom>
          <a:noFill/>
          <a:ln>
            <a:noFill/>
          </a:ln>
        </p:spPr>
      </p:pic>
      <p:sp>
        <p:nvSpPr>
          <p:cNvPr id="74" name="Google Shape;74;p15"/>
          <p:cNvSpPr txBox="1"/>
          <p:nvPr>
            <p:ph type="title"/>
          </p:nvPr>
        </p:nvSpPr>
        <p:spPr>
          <a:xfrm>
            <a:off x="5104950" y="1999050"/>
            <a:ext cx="361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CN" sz="3020">
                <a:latin typeface="Garamond"/>
                <a:ea typeface="Garamond"/>
                <a:cs typeface="Garamond"/>
                <a:sym typeface="Garamond"/>
              </a:rPr>
              <a:t>Graduation Data</a:t>
            </a:r>
            <a:endParaRPr b="1" sz="3020">
              <a:latin typeface="Garamond"/>
              <a:ea typeface="Garamond"/>
              <a:cs typeface="Garamond"/>
              <a:sym typeface="Garamond"/>
            </a:endParaRPr>
          </a:p>
        </p:txBody>
      </p:sp>
      <p:pic>
        <p:nvPicPr>
          <p:cNvPr id="75" name="Google Shape;75;p15"/>
          <p:cNvPicPr preferRelativeResize="0"/>
          <p:nvPr/>
        </p:nvPicPr>
        <p:blipFill>
          <a:blip r:embed="rId4">
            <a:alphaModFix/>
          </a:blip>
          <a:stretch>
            <a:fillRect/>
          </a:stretch>
        </p:blipFill>
        <p:spPr>
          <a:xfrm>
            <a:off x="5104950" y="2635825"/>
            <a:ext cx="3613032" cy="163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3020">
                <a:latin typeface="Garamond"/>
                <a:ea typeface="Garamond"/>
                <a:cs typeface="Garamond"/>
                <a:sym typeface="Garamond"/>
              </a:rPr>
              <a:t>PHD Program </a:t>
            </a:r>
            <a:r>
              <a:rPr lang="zh-CN" sz="3020">
                <a:latin typeface="Garamond"/>
                <a:ea typeface="Garamond"/>
                <a:cs typeface="Garamond"/>
                <a:sym typeface="Garamond"/>
              </a:rPr>
              <a:t>Timeline</a:t>
            </a:r>
            <a:endParaRPr sz="3020">
              <a:latin typeface="Garamond"/>
              <a:ea typeface="Garamond"/>
              <a:cs typeface="Garamond"/>
              <a:sym typeface="Garamond"/>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Course Requirement:</a:t>
            </a:r>
            <a:endParaRPr>
              <a:latin typeface="Garamond"/>
              <a:ea typeface="Garamond"/>
              <a:cs typeface="Garamond"/>
              <a:sym typeface="Garamond"/>
            </a:endParaRPr>
          </a:p>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PHD Qualification Test:</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Theory Test: STAT210~213 Course, waive if all get A- or above. (G2 Spring Examination)</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Applications: STAT305 course &amp; </a:t>
            </a:r>
            <a:r>
              <a:rPr lang="zh-CN">
                <a:latin typeface="Garamond"/>
                <a:ea typeface="Garamond"/>
                <a:cs typeface="Garamond"/>
                <a:sym typeface="Garamond"/>
              </a:rPr>
              <a:t>presentation, or 30 min presentation before G3 spring.</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Oral Presentation: 30 </a:t>
            </a:r>
            <a:r>
              <a:rPr lang="zh-CN">
                <a:latin typeface="Garamond"/>
                <a:ea typeface="Garamond"/>
                <a:cs typeface="Garamond"/>
                <a:sym typeface="Garamond"/>
              </a:rPr>
              <a:t>minutes G2 year</a:t>
            </a:r>
            <a:endParaRPr>
              <a:latin typeface="Garamond"/>
              <a:ea typeface="Garamond"/>
              <a:cs typeface="Garamond"/>
              <a:sym typeface="Garamond"/>
            </a:endParaRPr>
          </a:p>
          <a:p>
            <a:pPr indent="-310832" lvl="1" marL="914400" rtl="0" algn="l">
              <a:spcBef>
                <a:spcPts val="0"/>
              </a:spcBef>
              <a:spcAft>
                <a:spcPts val="0"/>
              </a:spcAft>
              <a:buClr>
                <a:srgbClr val="FF0000"/>
              </a:buClr>
              <a:buSzPct val="100000"/>
              <a:buFont typeface="Garamond"/>
              <a:buChar char="○"/>
            </a:pPr>
            <a:r>
              <a:rPr b="1" lang="zh-CN">
                <a:solidFill>
                  <a:srgbClr val="FF0000"/>
                </a:solidFill>
                <a:latin typeface="Garamond"/>
                <a:ea typeface="Garamond"/>
                <a:cs typeface="Garamond"/>
                <a:sym typeface="Garamond"/>
              </a:rPr>
              <a:t>Quitted this program if any one of tests are not passed.</a:t>
            </a:r>
            <a:endParaRPr b="1">
              <a:solidFill>
                <a:srgbClr val="FF0000"/>
              </a:solidFill>
              <a:latin typeface="Garamond"/>
              <a:ea typeface="Garamond"/>
              <a:cs typeface="Garamond"/>
              <a:sym typeface="Garamond"/>
            </a:endParaRPr>
          </a:p>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Post-Qualifying Talks (Research Presentation): </a:t>
            </a:r>
            <a:r>
              <a:rPr lang="zh-CN" sz="1800">
                <a:latin typeface="Garamond"/>
                <a:ea typeface="Garamond"/>
                <a:cs typeface="Garamond"/>
                <a:sym typeface="Garamond"/>
              </a:rPr>
              <a:t>Introducing</a:t>
            </a:r>
            <a:r>
              <a:rPr lang="zh-CN" sz="1800">
                <a:latin typeface="Garamond"/>
                <a:ea typeface="Garamond"/>
                <a:cs typeface="Garamond"/>
                <a:sym typeface="Garamond"/>
              </a:rPr>
              <a:t> the previous research and progress.</a:t>
            </a:r>
            <a:endParaRPr sz="1800">
              <a:latin typeface="Garamond"/>
              <a:ea typeface="Garamond"/>
              <a:cs typeface="Garamond"/>
              <a:sym typeface="Garamond"/>
            </a:endParaRPr>
          </a:p>
          <a:p>
            <a:pPr indent="-334327" lvl="0" marL="457200" rtl="0" algn="l">
              <a:lnSpc>
                <a:spcPct val="119000"/>
              </a:lnSpc>
              <a:spcBef>
                <a:spcPts val="0"/>
              </a:spcBef>
              <a:spcAft>
                <a:spcPts val="0"/>
              </a:spcAft>
              <a:buSzPct val="138461"/>
              <a:buFont typeface="Garamond"/>
              <a:buChar char="●"/>
            </a:pPr>
            <a:r>
              <a:rPr lang="zh-CN" sz="1300">
                <a:solidFill>
                  <a:srgbClr val="1E1E1E"/>
                </a:solidFill>
                <a:highlight>
                  <a:srgbClr val="FEFEFE"/>
                </a:highlight>
                <a:latin typeface="Times New Roman"/>
                <a:ea typeface="Times New Roman"/>
                <a:cs typeface="Times New Roman"/>
                <a:sym typeface="Times New Roman"/>
              </a:rPr>
              <a:t>Dissertation: G3 year, submit the topic of essay to </a:t>
            </a:r>
            <a:r>
              <a:rPr lang="zh-CN" sz="1300">
                <a:solidFill>
                  <a:srgbClr val="1E1E1E"/>
                </a:solidFill>
                <a:highlight>
                  <a:srgbClr val="FEFEFE"/>
                </a:highlight>
                <a:latin typeface="Times New Roman"/>
                <a:ea typeface="Times New Roman"/>
                <a:cs typeface="Times New Roman"/>
                <a:sym typeface="Times New Roman"/>
              </a:rPr>
              <a:t>supervisor. &amp; Abstract (1 page).</a:t>
            </a:r>
            <a:endParaRPr sz="1300">
              <a:solidFill>
                <a:srgbClr val="1E1E1E"/>
              </a:solidFill>
              <a:highlight>
                <a:srgbClr val="FEFEFE"/>
              </a:highlight>
              <a:latin typeface="Times New Roman"/>
              <a:ea typeface="Times New Roman"/>
              <a:cs typeface="Times New Roman"/>
              <a:sym typeface="Times New Roman"/>
            </a:endParaRPr>
          </a:p>
          <a:p>
            <a:pPr indent="-334327" lvl="0" marL="457200" rtl="0" algn="l">
              <a:lnSpc>
                <a:spcPct val="119000"/>
              </a:lnSpc>
              <a:spcBef>
                <a:spcPts val="0"/>
              </a:spcBef>
              <a:spcAft>
                <a:spcPts val="0"/>
              </a:spcAft>
              <a:buSzPct val="138461"/>
              <a:buFont typeface="Garamond"/>
              <a:buChar char="●"/>
            </a:pPr>
            <a:r>
              <a:rPr lang="zh-CN" sz="1300">
                <a:solidFill>
                  <a:srgbClr val="1E1E1E"/>
                </a:solidFill>
                <a:highlight>
                  <a:srgbClr val="FEFEFE"/>
                </a:highlight>
                <a:latin typeface="Times New Roman"/>
                <a:ea typeface="Times New Roman"/>
                <a:cs typeface="Times New Roman"/>
                <a:sym typeface="Times New Roman"/>
              </a:rPr>
              <a:t>Dissertation Defence:</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4 weeks ago: submit draft version. Start from G3</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In G6 or higher, at least report the progress  to </a:t>
            </a:r>
            <a:r>
              <a:rPr lang="zh-CN" sz="1300">
                <a:solidFill>
                  <a:srgbClr val="1E1E1E"/>
                </a:solidFill>
                <a:highlight>
                  <a:srgbClr val="FEFEFE"/>
                </a:highlight>
                <a:latin typeface="Times New Roman"/>
                <a:ea typeface="Times New Roman"/>
                <a:cs typeface="Times New Roman"/>
                <a:sym typeface="Times New Roman"/>
              </a:rPr>
              <a:t>supervisor yearly</a:t>
            </a:r>
            <a:r>
              <a:rPr lang="zh-CN" sz="1300">
                <a:solidFill>
                  <a:srgbClr val="1E1E1E"/>
                </a:solidFill>
                <a:highlight>
                  <a:srgbClr val="FEFEFE"/>
                </a:highlight>
                <a:latin typeface="Times New Roman"/>
                <a:ea typeface="Times New Roman"/>
                <a:cs typeface="Times New Roman"/>
                <a:sym typeface="Times New Roman"/>
              </a:rPr>
              <a:t>.</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Application to PHD Degree: November, </a:t>
            </a:r>
            <a:r>
              <a:rPr lang="zh-CN" sz="1300">
                <a:solidFill>
                  <a:srgbClr val="1E1E1E"/>
                </a:solidFill>
                <a:highlight>
                  <a:srgbClr val="FEFEFE"/>
                </a:highlight>
                <a:latin typeface="Times New Roman"/>
                <a:ea typeface="Times New Roman"/>
                <a:cs typeface="Times New Roman"/>
                <a:sym typeface="Times New Roman"/>
              </a:rPr>
              <a:t>February, May</a:t>
            </a:r>
            <a:endParaRPr sz="1300">
              <a:solidFill>
                <a:srgbClr val="1E1E1E"/>
              </a:solidFill>
              <a:highlight>
                <a:srgbClr val="FEFEFE"/>
              </a:highlight>
              <a:latin typeface="Times New Roman"/>
              <a:ea typeface="Times New Roman"/>
              <a:cs typeface="Times New Roman"/>
              <a:sym typeface="Times New Roman"/>
            </a:endParaRPr>
          </a:p>
          <a:p>
            <a:pPr indent="0" lvl="0" marL="0" rtl="0" algn="l">
              <a:spcBef>
                <a:spcPts val="400"/>
              </a:spcBef>
              <a:spcAft>
                <a:spcPts val="1200"/>
              </a:spcAft>
              <a:buNone/>
            </a:pPr>
            <a:r>
              <a:rPr lang="zh-CN" sz="1300">
                <a:solidFill>
                  <a:srgbClr val="1E1E1E"/>
                </a:solidFill>
                <a:highlight>
                  <a:srgbClr val="FEFEFE"/>
                </a:highlight>
                <a:latin typeface="Times New Roman"/>
                <a:ea typeface="Times New Roman"/>
                <a:cs typeface="Times New Roman"/>
                <a:sym typeface="Times New Roman"/>
              </a:rPr>
              <a:t>Source: </a:t>
            </a:r>
            <a:r>
              <a:rPr lang="zh-CN" u="sng">
                <a:solidFill>
                  <a:schemeClr val="hlink"/>
                </a:solidFill>
                <a:latin typeface="Garamond"/>
                <a:ea typeface="Garamond"/>
                <a:cs typeface="Garamond"/>
                <a:sym typeface="Garamond"/>
                <a:hlinkClick r:id="rId3"/>
              </a:rPr>
              <a:t>https://gsas.harvard.edu/policy/statistics</a:t>
            </a:r>
            <a:r>
              <a:rPr lang="zh-CN">
                <a:latin typeface="Garamond"/>
                <a:ea typeface="Garamond"/>
                <a:cs typeface="Garamond"/>
                <a:sym typeface="Garamond"/>
              </a:rPr>
              <a:t> </a:t>
            </a:r>
            <a:endParaRPr>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zh-CN" sz="3020">
                <a:latin typeface="Garamond"/>
                <a:ea typeface="Garamond"/>
                <a:cs typeface="Garamond"/>
                <a:sym typeface="Garamond"/>
              </a:rPr>
              <a:t>Future Development</a:t>
            </a:r>
            <a:endParaRPr b="1" sz="3020">
              <a:latin typeface="Garamond"/>
              <a:ea typeface="Garamond"/>
              <a:cs typeface="Garamond"/>
              <a:sym typeface="Garamond"/>
            </a:endParaRPr>
          </a:p>
        </p:txBody>
      </p:sp>
      <p:sp>
        <p:nvSpPr>
          <p:cNvPr id="87" name="Google Shape;87;p17"/>
          <p:cNvSpPr txBox="1"/>
          <p:nvPr>
            <p:ph idx="1" type="body"/>
          </p:nvPr>
        </p:nvSpPr>
        <p:spPr>
          <a:xfrm>
            <a:off x="311700" y="1152475"/>
            <a:ext cx="4260300" cy="3730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Garamond"/>
              <a:buChar char="●"/>
            </a:pPr>
            <a:r>
              <a:rPr lang="zh-CN" sz="2200">
                <a:latin typeface="Garamond"/>
                <a:ea typeface="Garamond"/>
                <a:cs typeface="Garamond"/>
                <a:sym typeface="Garamond"/>
              </a:rPr>
              <a:t>Faculty Position: </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Stanford</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Upenn</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Berkeley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JHU</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Carnegie Mellon University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Columbia University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GIT</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a:t>
            </a:r>
            <a:endParaRPr sz="2200">
              <a:latin typeface="Garamond"/>
              <a:ea typeface="Garamond"/>
              <a:cs typeface="Garamond"/>
              <a:sym typeface="Garamond"/>
            </a:endParaRPr>
          </a:p>
        </p:txBody>
      </p:sp>
      <p:sp>
        <p:nvSpPr>
          <p:cNvPr id="88" name="Google Shape;88;p17"/>
          <p:cNvSpPr txBox="1"/>
          <p:nvPr/>
        </p:nvSpPr>
        <p:spPr>
          <a:xfrm>
            <a:off x="4661450" y="1090725"/>
            <a:ext cx="3990300" cy="350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Career Development:</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Google</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Apple</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Etsy</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Citedal</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Boston Red Sox</a:t>
            </a:r>
            <a:endParaRPr sz="2200">
              <a:solidFill>
                <a:schemeClr val="dk2"/>
              </a:solidFill>
              <a:latin typeface="Garamond"/>
              <a:ea typeface="Garamond"/>
              <a:cs typeface="Garamond"/>
              <a:sym typeface="Garamond"/>
            </a:endParaRPr>
          </a:p>
          <a:p>
            <a:pPr indent="-368300" lvl="1" marL="914400" rtl="0" algn="l">
              <a:spcBef>
                <a:spcPts val="0"/>
              </a:spcBef>
              <a:spcAft>
                <a:spcPts val="0"/>
              </a:spcAft>
              <a:buClr>
                <a:schemeClr val="dk2"/>
              </a:buClr>
              <a:buSzPts val="2200"/>
              <a:buFont typeface="Garamond"/>
              <a:buChar char="○"/>
            </a:pPr>
            <a:r>
              <a:rPr lang="zh-CN" sz="2200">
                <a:solidFill>
                  <a:schemeClr val="dk2"/>
                </a:solidFill>
                <a:latin typeface="Garamond"/>
                <a:ea typeface="Garamond"/>
                <a:cs typeface="Garamond"/>
                <a:sym typeface="Garamond"/>
              </a:rPr>
              <a:t>…</a:t>
            </a:r>
            <a:endParaRPr sz="2200">
              <a:solidFill>
                <a:schemeClr val="dk2"/>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