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0" r:id="rId2"/>
    <p:sldId id="322" r:id="rId3"/>
    <p:sldId id="321" r:id="rId4"/>
  </p:sldIdLst>
  <p:sldSz cx="9144000" cy="6858000" type="screen4x3"/>
  <p:notesSz cx="6846888" cy="9980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FF"/>
    <a:srgbClr val="33CC33"/>
    <a:srgbClr val="FF3300"/>
    <a:srgbClr val="CC9900"/>
    <a:srgbClr val="009900"/>
    <a:srgbClr val="FFCC00"/>
    <a:srgbClr val="663300"/>
    <a:srgbClr val="CCFF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65653" cy="49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6" tIns="46089" rIns="92176" bIns="46089" numCol="1" anchor="t" anchorCtr="0" compatLnSpc="1">
            <a:prstTxWarp prst="textNoShape">
              <a:avLst/>
            </a:prstTxWarp>
          </a:bodyPr>
          <a:lstStyle>
            <a:lvl1pPr defTabSz="921853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9637" y="0"/>
            <a:ext cx="2965653" cy="49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6" tIns="46089" rIns="92176" bIns="46089" numCol="1" anchor="t" anchorCtr="0" compatLnSpc="1">
            <a:prstTxWarp prst="textNoShape">
              <a:avLst/>
            </a:prstTxWarp>
          </a:bodyPr>
          <a:lstStyle>
            <a:lvl1pPr algn="r" defTabSz="921853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79827"/>
            <a:ext cx="2965653" cy="49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6" tIns="46089" rIns="92176" bIns="46089" numCol="1" anchor="b" anchorCtr="0" compatLnSpc="1">
            <a:prstTxWarp prst="textNoShape">
              <a:avLst/>
            </a:prstTxWarp>
          </a:bodyPr>
          <a:lstStyle>
            <a:lvl1pPr defTabSz="921853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9637" y="9479827"/>
            <a:ext cx="2965653" cy="49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6" tIns="46089" rIns="92176" bIns="46089" numCol="1" anchor="b" anchorCtr="0" compatLnSpc="1">
            <a:prstTxWarp prst="textNoShape">
              <a:avLst/>
            </a:prstTxWarp>
          </a:bodyPr>
          <a:lstStyle>
            <a:lvl1pPr algn="r" defTabSz="921853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4BB618E2-0F74-478D-BD7E-EDB8DCF809C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2492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65653" cy="49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6" tIns="46089" rIns="92176" bIns="46089" numCol="1" anchor="t" anchorCtr="0" compatLnSpc="1">
            <a:prstTxWarp prst="textNoShape">
              <a:avLst/>
            </a:prstTxWarp>
          </a:bodyPr>
          <a:lstStyle>
            <a:lvl1pPr defTabSz="921853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9637" y="0"/>
            <a:ext cx="2965653" cy="49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6" tIns="46089" rIns="92176" bIns="46089" numCol="1" anchor="t" anchorCtr="0" compatLnSpc="1">
            <a:prstTxWarp prst="textNoShape">
              <a:avLst/>
            </a:prstTxWarp>
          </a:bodyPr>
          <a:lstStyle>
            <a:lvl1pPr algn="r" defTabSz="921853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7713"/>
            <a:ext cx="4986338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3890" y="4739915"/>
            <a:ext cx="5479108" cy="449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6" tIns="46089" rIns="92176" bIns="460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79827"/>
            <a:ext cx="2965653" cy="49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6" tIns="46089" rIns="92176" bIns="46089" numCol="1" anchor="b" anchorCtr="0" compatLnSpc="1">
            <a:prstTxWarp prst="textNoShape">
              <a:avLst/>
            </a:prstTxWarp>
          </a:bodyPr>
          <a:lstStyle>
            <a:lvl1pPr defTabSz="921853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9637" y="9479827"/>
            <a:ext cx="2965653" cy="49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6" tIns="46089" rIns="92176" bIns="46089" numCol="1" anchor="b" anchorCtr="0" compatLnSpc="1">
            <a:prstTxWarp prst="textNoShape">
              <a:avLst/>
            </a:prstTxWarp>
          </a:bodyPr>
          <a:lstStyle>
            <a:lvl1pPr algn="r" defTabSz="921853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6CE4B222-05DF-4422-A200-F85AD609D1E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384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23889-B6B8-447C-B95C-2C39F20B9F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512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711C2-BF45-4906-972B-813B91C0843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71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6A265-81B4-4962-B65B-864C6492F43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556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626F8-B3D7-48F4-9E86-BE616282FA7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9162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97747-231E-493B-B10D-0B8C738C2ED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596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E2F4E-3D41-4F67-ADF2-A4D4ED3B6FA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2001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AFA1E-BF63-4FD9-A167-1A762AA7B4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832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22CDD-DAC9-4BCC-A871-20549D6702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098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9D5CF-1A1A-4A6F-805E-5BFDE20991A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283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2A77F-2CB7-4927-9EF0-0F07778564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088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F598D-05FF-4897-8BAB-C540259BC5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817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charset="-128"/>
              </a:defRPr>
            </a:lvl1pPr>
          </a:lstStyle>
          <a:p>
            <a:pPr>
              <a:defRPr/>
            </a:pPr>
            <a:fld id="{4AEFA934-4929-4EAC-8976-49F805F949C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1/3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8243888" y="260350"/>
            <a:ext cx="7857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その２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185862" y="731314"/>
            <a:ext cx="7450921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問題１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　以下のオートマトンはどのような特徴の言語を受理するか説明せよ。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　　　　　　　　　　　　　　　　</a:t>
            </a:r>
            <a:r>
              <a:rPr lang="en-US" altLang="ja-JP" sz="1800" dirty="0" smtClean="0"/>
              <a:t>M1</a:t>
            </a:r>
            <a:r>
              <a:rPr lang="ja-JP" altLang="en-US" sz="1800" dirty="0" smtClean="0"/>
              <a:t>が受理する言語の</a:t>
            </a:r>
            <a:r>
              <a:rPr lang="ja-JP" altLang="en-US" sz="1800" dirty="0"/>
              <a:t>特徴</a:t>
            </a:r>
            <a:r>
              <a:rPr lang="ja-JP" altLang="en-US" sz="1800" dirty="0" smtClean="0"/>
              <a:t>：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 smtClean="0"/>
              <a:t>　　　　　　　　　　　　　　　　　　</a:t>
            </a:r>
            <a:r>
              <a:rPr lang="en-US" altLang="ja-JP" sz="1800" dirty="0" smtClean="0"/>
              <a:t>M2</a:t>
            </a:r>
            <a:r>
              <a:rPr lang="ja-JP" altLang="en-US" sz="1800" dirty="0" smtClean="0"/>
              <a:t>が受理</a:t>
            </a:r>
            <a:r>
              <a:rPr lang="ja-JP" altLang="en-US" sz="1800" dirty="0"/>
              <a:t>する言語の特徴：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　　　　　　　　　　　　　　　　　　　</a:t>
            </a:r>
            <a:r>
              <a:rPr lang="en-US" altLang="ja-JP" sz="1800" dirty="0" smtClean="0"/>
              <a:t>0</a:t>
            </a:r>
            <a:r>
              <a:rPr lang="ja-JP" altLang="en-US" sz="1800" dirty="0" smtClean="0"/>
              <a:t>または</a:t>
            </a:r>
            <a:r>
              <a:rPr lang="en-US" altLang="ja-JP" sz="1800" dirty="0" smtClean="0"/>
              <a:t>11</a:t>
            </a:r>
            <a:r>
              <a:rPr lang="ja-JP" altLang="en-US" sz="1800" dirty="0" smtClean="0"/>
              <a:t>をいくつか連ねたもので、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　　　　　　　　　　　末尾が</a:t>
            </a:r>
            <a:r>
              <a:rPr lang="en-US" altLang="ja-JP" sz="1800" dirty="0" smtClean="0"/>
              <a:t>0</a:t>
            </a:r>
            <a:r>
              <a:rPr lang="ja-JP" altLang="en-US" sz="1800" dirty="0" smtClean="0"/>
              <a:t>の言語</a:t>
            </a:r>
            <a:endParaRPr lang="ja-JP" altLang="en-US" sz="1800" dirty="0"/>
          </a:p>
        </p:txBody>
      </p:sp>
      <p:sp>
        <p:nvSpPr>
          <p:cNvPr id="16" name="円弧 15"/>
          <p:cNvSpPr/>
          <p:nvPr/>
        </p:nvSpPr>
        <p:spPr>
          <a:xfrm rot="7952537">
            <a:off x="2144723" y="1507213"/>
            <a:ext cx="963010" cy="956168"/>
          </a:xfrm>
          <a:prstGeom prst="arc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弧 16"/>
          <p:cNvSpPr/>
          <p:nvPr/>
        </p:nvSpPr>
        <p:spPr>
          <a:xfrm rot="19210780">
            <a:off x="2129426" y="3061841"/>
            <a:ext cx="963010" cy="956168"/>
          </a:xfrm>
          <a:prstGeom prst="arc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1473472" y="1739724"/>
            <a:ext cx="2347593" cy="1881500"/>
            <a:chOff x="1473472" y="1268760"/>
            <a:chExt cx="2347593" cy="1881500"/>
          </a:xfrm>
        </p:grpSpPr>
        <p:sp>
          <p:nvSpPr>
            <p:cNvPr id="2" name="円/楕円 1"/>
            <p:cNvSpPr/>
            <p:nvPr/>
          </p:nvSpPr>
          <p:spPr>
            <a:xfrm>
              <a:off x="2951856" y="2564904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1799728" y="2564904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2951856" y="1557845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ドーナツ 2"/>
            <p:cNvSpPr/>
            <p:nvPr/>
          </p:nvSpPr>
          <p:spPr>
            <a:xfrm>
              <a:off x="1799728" y="1534621"/>
              <a:ext cx="504056" cy="527280"/>
            </a:xfrm>
            <a:prstGeom prst="donut">
              <a:avLst>
                <a:gd name="adj" fmla="val 86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1831183" y="160873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q0</a:t>
              </a:r>
              <a:endParaRPr kumimoji="1" lang="ja-JP" altLang="en-US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014766" y="162520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q1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862638" y="264620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q3</a:t>
              </a:r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14766" y="264620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q2</a:t>
              </a:r>
              <a:endParaRPr kumimoji="1" lang="ja-JP" altLang="en-US" dirty="0"/>
            </a:p>
          </p:txBody>
        </p:sp>
        <p:sp>
          <p:nvSpPr>
            <p:cNvPr id="9" name="円弧 8"/>
            <p:cNvSpPr/>
            <p:nvPr/>
          </p:nvSpPr>
          <p:spPr>
            <a:xfrm rot="19210780">
              <a:off x="2131250" y="1608736"/>
              <a:ext cx="963010" cy="956168"/>
            </a:xfrm>
            <a:prstGeom prst="arc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/>
            <p:cNvSpPr/>
            <p:nvPr/>
          </p:nvSpPr>
          <p:spPr>
            <a:xfrm rot="7952537">
              <a:off x="2133074" y="2137270"/>
              <a:ext cx="963010" cy="956168"/>
            </a:xfrm>
            <a:prstGeom prst="arc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/>
            <p:cNvSpPr/>
            <p:nvPr/>
          </p:nvSpPr>
          <p:spPr>
            <a:xfrm rot="2792457">
              <a:off x="2571714" y="1887389"/>
              <a:ext cx="886104" cy="861485"/>
            </a:xfrm>
            <a:prstGeom prst="arc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/>
            <p:cNvSpPr/>
            <p:nvPr/>
          </p:nvSpPr>
          <p:spPr>
            <a:xfrm rot="2792457">
              <a:off x="1461163" y="1912275"/>
              <a:ext cx="886104" cy="861485"/>
            </a:xfrm>
            <a:prstGeom prst="arc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/>
            <p:cNvSpPr/>
            <p:nvPr/>
          </p:nvSpPr>
          <p:spPr>
            <a:xfrm rot="13464613">
              <a:off x="1797822" y="1881326"/>
              <a:ext cx="886104" cy="861485"/>
            </a:xfrm>
            <a:prstGeom prst="arc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/>
            <p:cNvSpPr/>
            <p:nvPr/>
          </p:nvSpPr>
          <p:spPr>
            <a:xfrm rot="13464613">
              <a:off x="2934961" y="1893050"/>
              <a:ext cx="886104" cy="861485"/>
            </a:xfrm>
            <a:prstGeom prst="arc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右矢印 9"/>
            <p:cNvSpPr/>
            <p:nvPr/>
          </p:nvSpPr>
          <p:spPr>
            <a:xfrm rot="2697651">
              <a:off x="1649820" y="1473540"/>
              <a:ext cx="255818" cy="188823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447184" y="187723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447184" y="126876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518277" y="21702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b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498848" y="227687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042999" y="21675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en-US" altLang="ja-JP" dirty="0" smtClean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3363847" y="212740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b</a:t>
              </a: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 flipH="1">
              <a:off x="2502762" y="2780928"/>
              <a:ext cx="449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2912113" y="2162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en-US" altLang="ja-JP" dirty="0" smtClean="0"/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1642896" y="4296506"/>
            <a:ext cx="2065008" cy="1835706"/>
            <a:chOff x="1642896" y="3825542"/>
            <a:chExt cx="2065008" cy="1835706"/>
          </a:xfrm>
        </p:grpSpPr>
        <p:sp>
          <p:nvSpPr>
            <p:cNvPr id="32" name="円/楕円 31"/>
            <p:cNvSpPr/>
            <p:nvPr/>
          </p:nvSpPr>
          <p:spPr>
            <a:xfrm>
              <a:off x="1978575" y="4169666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028789" y="522455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q2</a:t>
              </a:r>
              <a:endParaRPr kumimoji="1" lang="ja-JP" altLang="en-US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2491388" y="47365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en-US" altLang="ja-JP" dirty="0" smtClean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1642896" y="47365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1</a:t>
              </a:r>
              <a:endParaRPr kumimoji="1" lang="en-US" altLang="ja-JP" dirty="0" smtClean="0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1978575" y="5157192"/>
              <a:ext cx="504056" cy="5040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ドーナツ 36"/>
            <p:cNvSpPr/>
            <p:nvPr/>
          </p:nvSpPr>
          <p:spPr>
            <a:xfrm>
              <a:off x="3203848" y="4162913"/>
              <a:ext cx="504056" cy="527280"/>
            </a:xfrm>
            <a:prstGeom prst="donut">
              <a:avLst>
                <a:gd name="adj" fmla="val 86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3235303" y="423702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q1</a:t>
              </a:r>
              <a:endParaRPr kumimoji="1" lang="ja-JP" altLang="en-US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2028789" y="423702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q0</a:t>
              </a:r>
              <a:endParaRPr kumimoji="1" lang="ja-JP" altLang="en-US" dirty="0"/>
            </a:p>
          </p:txBody>
        </p:sp>
        <p:sp>
          <p:nvSpPr>
            <p:cNvPr id="40" name="右矢印 39"/>
            <p:cNvSpPr/>
            <p:nvPr/>
          </p:nvSpPr>
          <p:spPr>
            <a:xfrm>
              <a:off x="1703578" y="4344338"/>
              <a:ext cx="247847" cy="164429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/>
            <p:cNvSpPr/>
            <p:nvPr/>
          </p:nvSpPr>
          <p:spPr>
            <a:xfrm rot="13464613">
              <a:off x="1909429" y="4463664"/>
              <a:ext cx="886104" cy="861485"/>
            </a:xfrm>
            <a:prstGeom prst="arc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/>
            <p:cNvSpPr/>
            <p:nvPr/>
          </p:nvSpPr>
          <p:spPr>
            <a:xfrm rot="2792457">
              <a:off x="1681326" y="4490474"/>
              <a:ext cx="886104" cy="861485"/>
            </a:xfrm>
            <a:prstGeom prst="arc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矢印コネクタ 22"/>
            <p:cNvCxnSpPr>
              <a:endCxn id="37" idx="2"/>
            </p:cNvCxnSpPr>
            <p:nvPr/>
          </p:nvCxnSpPr>
          <p:spPr>
            <a:xfrm>
              <a:off x="2491388" y="4426553"/>
              <a:ext cx="7124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フリーフォーム 43"/>
            <p:cNvSpPr/>
            <p:nvPr/>
          </p:nvSpPr>
          <p:spPr>
            <a:xfrm>
              <a:off x="1960173" y="3825542"/>
              <a:ext cx="468305" cy="408514"/>
            </a:xfrm>
            <a:custGeom>
              <a:avLst/>
              <a:gdLst>
                <a:gd name="connsiteX0" fmla="*/ 98949 w 494002"/>
                <a:gd name="connsiteY0" fmla="*/ 408514 h 408514"/>
                <a:gd name="connsiteX1" fmla="*/ 475 w 494002"/>
                <a:gd name="connsiteY1" fmla="*/ 211567 h 408514"/>
                <a:gd name="connsiteX2" fmla="*/ 70814 w 494002"/>
                <a:gd name="connsiteY2" fmla="*/ 56822 h 408514"/>
                <a:gd name="connsiteX3" fmla="*/ 267761 w 494002"/>
                <a:gd name="connsiteY3" fmla="*/ 551 h 408514"/>
                <a:gd name="connsiteX4" fmla="*/ 436574 w 494002"/>
                <a:gd name="connsiteY4" fmla="*/ 84958 h 408514"/>
                <a:gd name="connsiteX5" fmla="*/ 492845 w 494002"/>
                <a:gd name="connsiteY5" fmla="*/ 253770 h 408514"/>
                <a:gd name="connsiteX6" fmla="*/ 394371 w 494002"/>
                <a:gd name="connsiteY6" fmla="*/ 408514 h 40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4002" h="408514">
                  <a:moveTo>
                    <a:pt x="98949" y="408514"/>
                  </a:moveTo>
                  <a:cubicBezTo>
                    <a:pt x="52056" y="339348"/>
                    <a:pt x="5164" y="270182"/>
                    <a:pt x="475" y="211567"/>
                  </a:cubicBezTo>
                  <a:cubicBezTo>
                    <a:pt x="-4214" y="152952"/>
                    <a:pt x="26266" y="91991"/>
                    <a:pt x="70814" y="56822"/>
                  </a:cubicBezTo>
                  <a:cubicBezTo>
                    <a:pt x="115362" y="21653"/>
                    <a:pt x="206801" y="-4138"/>
                    <a:pt x="267761" y="551"/>
                  </a:cubicBezTo>
                  <a:cubicBezTo>
                    <a:pt x="328721" y="5240"/>
                    <a:pt x="399060" y="42755"/>
                    <a:pt x="436574" y="84958"/>
                  </a:cubicBezTo>
                  <a:cubicBezTo>
                    <a:pt x="474088" y="127161"/>
                    <a:pt x="499879" y="199844"/>
                    <a:pt x="492845" y="253770"/>
                  </a:cubicBezTo>
                  <a:cubicBezTo>
                    <a:pt x="485811" y="307696"/>
                    <a:pt x="440091" y="358105"/>
                    <a:pt x="394371" y="40851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2387056" y="38451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0</a:t>
              </a:r>
              <a:endParaRPr kumimoji="1" lang="en-US" altLang="ja-JP" dirty="0" smtClean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2641028" y="41186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2411760" y="36746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M1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410549" y="615601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M2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09154" y="2716473"/>
            <a:ext cx="3389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０個または</a:t>
            </a:r>
            <a:r>
              <a:rPr kumimoji="1" lang="ja-JP" altLang="en-US" dirty="0" smtClean="0"/>
              <a:t>偶数個の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と</a:t>
            </a:r>
            <a:endParaRPr kumimoji="1" lang="en-US" altLang="ja-JP" dirty="0" smtClean="0"/>
          </a:p>
          <a:p>
            <a:r>
              <a:rPr lang="ja-JP" altLang="en-US" dirty="0" smtClean="0"/>
              <a:t>０個または</a:t>
            </a:r>
            <a:r>
              <a:rPr kumimoji="1" lang="ja-JP" altLang="en-US" dirty="0" smtClean="0"/>
              <a:t>偶数個の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を含む言語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76413" y="407953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演習</a:t>
            </a:r>
            <a:r>
              <a:rPr lang="ja-JP" altLang="en-US" sz="2400" b="1" dirty="0"/>
              <a:t>２</a:t>
            </a:r>
            <a:r>
              <a:rPr kumimoji="1" lang="ja-JP" altLang="en-US" sz="2400" b="1" dirty="0" smtClean="0"/>
              <a:t>の</a:t>
            </a:r>
            <a:r>
              <a:rPr lang="ja-JP" altLang="en-US" sz="2400" b="1" dirty="0" smtClean="0"/>
              <a:t>解答</a:t>
            </a:r>
            <a:endParaRPr kumimoji="1" lang="ja-JP" alt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2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8243888" y="260350"/>
            <a:ext cx="7857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その２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539551" y="262015"/>
            <a:ext cx="8490129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問題２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　</a:t>
            </a:r>
            <a:r>
              <a:rPr lang="en-US" altLang="ja-JP" sz="1800" dirty="0" smtClean="0"/>
              <a:t>Σ={</a:t>
            </a:r>
            <a:r>
              <a:rPr lang="en-US" altLang="ja-JP" sz="1800" dirty="0" err="1" smtClean="0"/>
              <a:t>a,b</a:t>
            </a:r>
            <a:r>
              <a:rPr lang="en-US" altLang="ja-JP" sz="1800" dirty="0" smtClean="0"/>
              <a:t>}</a:t>
            </a:r>
            <a:r>
              <a:rPr lang="ja-JP" altLang="en-US" sz="1800" dirty="0" smtClean="0"/>
              <a:t>として、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上の次の言語を受理するムーア型のオートマトンを表す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状態推移図を記述せよ。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（１）</a:t>
            </a:r>
            <a:r>
              <a:rPr lang="en-US" altLang="ja-JP" sz="1800" dirty="0" smtClean="0"/>
              <a:t>a</a:t>
            </a:r>
            <a:r>
              <a:rPr lang="ja-JP" altLang="en-US" sz="1800" dirty="0"/>
              <a:t>は任意</a:t>
            </a:r>
            <a:r>
              <a:rPr lang="ja-JP" altLang="en-US" sz="1800" dirty="0" smtClean="0"/>
              <a:t>個</a:t>
            </a:r>
            <a:r>
              <a:rPr lang="ja-JP" altLang="en-US" sz="1800" dirty="0"/>
              <a:t>、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を</a:t>
            </a:r>
            <a:r>
              <a:rPr lang="en-US" altLang="ja-JP" sz="1800" dirty="0" smtClean="0"/>
              <a:t>2</a:t>
            </a:r>
            <a:r>
              <a:rPr lang="ja-JP" altLang="en-US" sz="1800" dirty="0" smtClean="0"/>
              <a:t>個だけ含む言語の集合を表すオートマト</a:t>
            </a:r>
            <a:r>
              <a:rPr lang="en-US" altLang="ja-JP" sz="1800" dirty="0" smtClean="0"/>
              <a:t>M3</a:t>
            </a:r>
            <a:r>
              <a:rPr lang="ja-JP" altLang="en-US" sz="1800" dirty="0" smtClean="0"/>
              <a:t>の状態</a:t>
            </a:r>
            <a:r>
              <a:rPr lang="ja-JP" altLang="en-US" sz="1800" dirty="0"/>
              <a:t>推移図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（２）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で始まり、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で終わる言語の</a:t>
            </a:r>
            <a:r>
              <a:rPr lang="ja-JP" altLang="en-US" sz="1800" dirty="0"/>
              <a:t>集合を表す</a:t>
            </a:r>
            <a:r>
              <a:rPr lang="ja-JP" altLang="en-US" sz="1800" dirty="0" smtClean="0"/>
              <a:t>オートマトン</a:t>
            </a:r>
            <a:r>
              <a:rPr lang="en-US" altLang="ja-JP" sz="1800" dirty="0" smtClean="0"/>
              <a:t>M4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状態</a:t>
            </a:r>
            <a:r>
              <a:rPr lang="ja-JP" altLang="en-US" sz="1800" dirty="0" smtClean="0"/>
              <a:t>推移図</a:t>
            </a:r>
            <a:endParaRPr lang="en-US" altLang="ja-JP" sz="18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9592" y="253217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円/楕円 2"/>
          <p:cNvSpPr/>
          <p:nvPr/>
        </p:nvSpPr>
        <p:spPr>
          <a:xfrm>
            <a:off x="2044417" y="3064428"/>
            <a:ext cx="648072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381806" y="3064428"/>
            <a:ext cx="648072" cy="5760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ドーナツ 3"/>
          <p:cNvSpPr/>
          <p:nvPr/>
        </p:nvSpPr>
        <p:spPr>
          <a:xfrm>
            <a:off x="4765230" y="3068253"/>
            <a:ext cx="648072" cy="576064"/>
          </a:xfrm>
          <a:prstGeom prst="donut">
            <a:avLst>
              <a:gd name="adj" fmla="val 1028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3" idx="6"/>
            <a:endCxn id="7" idx="2"/>
          </p:cNvCxnSpPr>
          <p:nvPr/>
        </p:nvCxnSpPr>
        <p:spPr>
          <a:xfrm>
            <a:off x="2692489" y="3352460"/>
            <a:ext cx="689317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6"/>
            <a:endCxn id="4" idx="2"/>
          </p:cNvCxnSpPr>
          <p:nvPr/>
        </p:nvCxnSpPr>
        <p:spPr>
          <a:xfrm>
            <a:off x="4029878" y="3352460"/>
            <a:ext cx="735352" cy="382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矢印 16"/>
          <p:cNvSpPr/>
          <p:nvPr/>
        </p:nvSpPr>
        <p:spPr>
          <a:xfrm>
            <a:off x="1608898" y="3212269"/>
            <a:ext cx="435519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/>
          <p:cNvSpPr/>
          <p:nvPr/>
        </p:nvSpPr>
        <p:spPr>
          <a:xfrm>
            <a:off x="2063750" y="2647347"/>
            <a:ext cx="591814" cy="464245"/>
          </a:xfrm>
          <a:custGeom>
            <a:avLst/>
            <a:gdLst>
              <a:gd name="connsiteX0" fmla="*/ 126846 w 591814"/>
              <a:gd name="connsiteY0" fmla="*/ 464245 h 464245"/>
              <a:gd name="connsiteX1" fmla="*/ 237 w 591814"/>
              <a:gd name="connsiteY1" fmla="*/ 225094 h 464245"/>
              <a:gd name="connsiteX2" fmla="*/ 154981 w 591814"/>
              <a:gd name="connsiteY2" fmla="*/ 42214 h 464245"/>
              <a:gd name="connsiteX3" fmla="*/ 380065 w 591814"/>
              <a:gd name="connsiteY3" fmla="*/ 14079 h 464245"/>
              <a:gd name="connsiteX4" fmla="*/ 591080 w 591814"/>
              <a:gd name="connsiteY4" fmla="*/ 225094 h 464245"/>
              <a:gd name="connsiteX5" fmla="*/ 436335 w 591814"/>
              <a:gd name="connsiteY5" fmla="*/ 450177 h 46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1814" h="464245">
                <a:moveTo>
                  <a:pt x="126846" y="464245"/>
                </a:moveTo>
                <a:cubicBezTo>
                  <a:pt x="61197" y="379838"/>
                  <a:pt x="-4452" y="295432"/>
                  <a:pt x="237" y="225094"/>
                </a:cubicBezTo>
                <a:cubicBezTo>
                  <a:pt x="4926" y="154755"/>
                  <a:pt x="91676" y="77383"/>
                  <a:pt x="154981" y="42214"/>
                </a:cubicBezTo>
                <a:cubicBezTo>
                  <a:pt x="218286" y="7045"/>
                  <a:pt x="307382" y="-16401"/>
                  <a:pt x="380065" y="14079"/>
                </a:cubicBezTo>
                <a:cubicBezTo>
                  <a:pt x="452748" y="44559"/>
                  <a:pt x="581702" y="152411"/>
                  <a:pt x="591080" y="225094"/>
                </a:cubicBezTo>
                <a:cubicBezTo>
                  <a:pt x="600458" y="297777"/>
                  <a:pt x="518396" y="373977"/>
                  <a:pt x="436335" y="450177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/>
          <p:cNvSpPr/>
          <p:nvPr/>
        </p:nvSpPr>
        <p:spPr>
          <a:xfrm>
            <a:off x="4793359" y="2628029"/>
            <a:ext cx="591814" cy="464245"/>
          </a:xfrm>
          <a:custGeom>
            <a:avLst/>
            <a:gdLst>
              <a:gd name="connsiteX0" fmla="*/ 126846 w 591814"/>
              <a:gd name="connsiteY0" fmla="*/ 464245 h 464245"/>
              <a:gd name="connsiteX1" fmla="*/ 237 w 591814"/>
              <a:gd name="connsiteY1" fmla="*/ 225094 h 464245"/>
              <a:gd name="connsiteX2" fmla="*/ 154981 w 591814"/>
              <a:gd name="connsiteY2" fmla="*/ 42214 h 464245"/>
              <a:gd name="connsiteX3" fmla="*/ 380065 w 591814"/>
              <a:gd name="connsiteY3" fmla="*/ 14079 h 464245"/>
              <a:gd name="connsiteX4" fmla="*/ 591080 w 591814"/>
              <a:gd name="connsiteY4" fmla="*/ 225094 h 464245"/>
              <a:gd name="connsiteX5" fmla="*/ 436335 w 591814"/>
              <a:gd name="connsiteY5" fmla="*/ 450177 h 46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1814" h="464245">
                <a:moveTo>
                  <a:pt x="126846" y="464245"/>
                </a:moveTo>
                <a:cubicBezTo>
                  <a:pt x="61197" y="379838"/>
                  <a:pt x="-4452" y="295432"/>
                  <a:pt x="237" y="225094"/>
                </a:cubicBezTo>
                <a:cubicBezTo>
                  <a:pt x="4926" y="154755"/>
                  <a:pt x="91676" y="77383"/>
                  <a:pt x="154981" y="42214"/>
                </a:cubicBezTo>
                <a:cubicBezTo>
                  <a:pt x="218286" y="7045"/>
                  <a:pt x="307382" y="-16401"/>
                  <a:pt x="380065" y="14079"/>
                </a:cubicBezTo>
                <a:cubicBezTo>
                  <a:pt x="452748" y="44559"/>
                  <a:pt x="581702" y="152411"/>
                  <a:pt x="591080" y="225094"/>
                </a:cubicBezTo>
                <a:cubicBezTo>
                  <a:pt x="600458" y="297777"/>
                  <a:pt x="518396" y="373977"/>
                  <a:pt x="436335" y="450177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/>
          <p:cNvSpPr/>
          <p:nvPr/>
        </p:nvSpPr>
        <p:spPr>
          <a:xfrm>
            <a:off x="3438064" y="2647347"/>
            <a:ext cx="591814" cy="464245"/>
          </a:xfrm>
          <a:custGeom>
            <a:avLst/>
            <a:gdLst>
              <a:gd name="connsiteX0" fmla="*/ 126846 w 591814"/>
              <a:gd name="connsiteY0" fmla="*/ 464245 h 464245"/>
              <a:gd name="connsiteX1" fmla="*/ 237 w 591814"/>
              <a:gd name="connsiteY1" fmla="*/ 225094 h 464245"/>
              <a:gd name="connsiteX2" fmla="*/ 154981 w 591814"/>
              <a:gd name="connsiteY2" fmla="*/ 42214 h 464245"/>
              <a:gd name="connsiteX3" fmla="*/ 380065 w 591814"/>
              <a:gd name="connsiteY3" fmla="*/ 14079 h 464245"/>
              <a:gd name="connsiteX4" fmla="*/ 591080 w 591814"/>
              <a:gd name="connsiteY4" fmla="*/ 225094 h 464245"/>
              <a:gd name="connsiteX5" fmla="*/ 436335 w 591814"/>
              <a:gd name="connsiteY5" fmla="*/ 450177 h 46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1814" h="464245">
                <a:moveTo>
                  <a:pt x="126846" y="464245"/>
                </a:moveTo>
                <a:cubicBezTo>
                  <a:pt x="61197" y="379838"/>
                  <a:pt x="-4452" y="295432"/>
                  <a:pt x="237" y="225094"/>
                </a:cubicBezTo>
                <a:cubicBezTo>
                  <a:pt x="4926" y="154755"/>
                  <a:pt x="91676" y="77383"/>
                  <a:pt x="154981" y="42214"/>
                </a:cubicBezTo>
                <a:cubicBezTo>
                  <a:pt x="218286" y="7045"/>
                  <a:pt x="307382" y="-16401"/>
                  <a:pt x="380065" y="14079"/>
                </a:cubicBezTo>
                <a:cubicBezTo>
                  <a:pt x="452748" y="44559"/>
                  <a:pt x="581702" y="152411"/>
                  <a:pt x="591080" y="225094"/>
                </a:cubicBezTo>
                <a:cubicBezTo>
                  <a:pt x="600458" y="297777"/>
                  <a:pt x="518396" y="373977"/>
                  <a:pt x="436335" y="450177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123728" y="317161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q0/-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788024" y="316970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q2/1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19872" y="317161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q1/-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750844" y="26473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480453" y="27241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141302" y="2698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880694" y="3027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241101" y="3037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71600" y="442550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1632004" y="4521351"/>
            <a:ext cx="3804404" cy="1420050"/>
            <a:chOff x="1632004" y="4521351"/>
            <a:chExt cx="3804404" cy="1420050"/>
          </a:xfrm>
        </p:grpSpPr>
        <p:sp>
          <p:nvSpPr>
            <p:cNvPr id="45" name="円/楕円 44"/>
            <p:cNvSpPr/>
            <p:nvPr/>
          </p:nvSpPr>
          <p:spPr>
            <a:xfrm>
              <a:off x="2067523" y="4938432"/>
              <a:ext cx="648072" cy="5760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3404912" y="4938432"/>
              <a:ext cx="648072" cy="5760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ドーナツ 46"/>
            <p:cNvSpPr/>
            <p:nvPr/>
          </p:nvSpPr>
          <p:spPr>
            <a:xfrm>
              <a:off x="4788336" y="4942257"/>
              <a:ext cx="648072" cy="576064"/>
            </a:xfrm>
            <a:prstGeom prst="donut">
              <a:avLst>
                <a:gd name="adj" fmla="val 1028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直線矢印コネクタ 47"/>
            <p:cNvCxnSpPr>
              <a:stCxn id="45" idx="6"/>
              <a:endCxn id="46" idx="2"/>
            </p:cNvCxnSpPr>
            <p:nvPr/>
          </p:nvCxnSpPr>
          <p:spPr>
            <a:xfrm>
              <a:off x="2715595" y="5226464"/>
              <a:ext cx="689317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stCxn id="46" idx="6"/>
              <a:endCxn id="47" idx="2"/>
            </p:cNvCxnSpPr>
            <p:nvPr/>
          </p:nvCxnSpPr>
          <p:spPr>
            <a:xfrm>
              <a:off x="4052984" y="5226464"/>
              <a:ext cx="735352" cy="38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右矢印 49"/>
            <p:cNvSpPr/>
            <p:nvPr/>
          </p:nvSpPr>
          <p:spPr>
            <a:xfrm>
              <a:off x="1632004" y="5086273"/>
              <a:ext cx="435519" cy="288032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フリーフォーム 51"/>
            <p:cNvSpPr/>
            <p:nvPr/>
          </p:nvSpPr>
          <p:spPr>
            <a:xfrm rot="11139910">
              <a:off x="3433040" y="5477156"/>
              <a:ext cx="591814" cy="464245"/>
            </a:xfrm>
            <a:custGeom>
              <a:avLst/>
              <a:gdLst>
                <a:gd name="connsiteX0" fmla="*/ 126846 w 591814"/>
                <a:gd name="connsiteY0" fmla="*/ 464245 h 464245"/>
                <a:gd name="connsiteX1" fmla="*/ 237 w 591814"/>
                <a:gd name="connsiteY1" fmla="*/ 225094 h 464245"/>
                <a:gd name="connsiteX2" fmla="*/ 154981 w 591814"/>
                <a:gd name="connsiteY2" fmla="*/ 42214 h 464245"/>
                <a:gd name="connsiteX3" fmla="*/ 380065 w 591814"/>
                <a:gd name="connsiteY3" fmla="*/ 14079 h 464245"/>
                <a:gd name="connsiteX4" fmla="*/ 591080 w 591814"/>
                <a:gd name="connsiteY4" fmla="*/ 225094 h 464245"/>
                <a:gd name="connsiteX5" fmla="*/ 436335 w 591814"/>
                <a:gd name="connsiteY5" fmla="*/ 450177 h 4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814" h="464245">
                  <a:moveTo>
                    <a:pt x="126846" y="464245"/>
                  </a:moveTo>
                  <a:cubicBezTo>
                    <a:pt x="61197" y="379838"/>
                    <a:pt x="-4452" y="295432"/>
                    <a:pt x="237" y="225094"/>
                  </a:cubicBezTo>
                  <a:cubicBezTo>
                    <a:pt x="4926" y="154755"/>
                    <a:pt x="91676" y="77383"/>
                    <a:pt x="154981" y="42214"/>
                  </a:cubicBezTo>
                  <a:cubicBezTo>
                    <a:pt x="218286" y="7045"/>
                    <a:pt x="307382" y="-16401"/>
                    <a:pt x="380065" y="14079"/>
                  </a:cubicBezTo>
                  <a:cubicBezTo>
                    <a:pt x="452748" y="44559"/>
                    <a:pt x="581702" y="152411"/>
                    <a:pt x="591080" y="225094"/>
                  </a:cubicBezTo>
                  <a:cubicBezTo>
                    <a:pt x="600458" y="297777"/>
                    <a:pt x="518396" y="373977"/>
                    <a:pt x="436335" y="45017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フリーフォーム 52"/>
            <p:cNvSpPr/>
            <p:nvPr/>
          </p:nvSpPr>
          <p:spPr>
            <a:xfrm>
              <a:off x="3461170" y="4521351"/>
              <a:ext cx="591814" cy="464245"/>
            </a:xfrm>
            <a:custGeom>
              <a:avLst/>
              <a:gdLst>
                <a:gd name="connsiteX0" fmla="*/ 126846 w 591814"/>
                <a:gd name="connsiteY0" fmla="*/ 464245 h 464245"/>
                <a:gd name="connsiteX1" fmla="*/ 237 w 591814"/>
                <a:gd name="connsiteY1" fmla="*/ 225094 h 464245"/>
                <a:gd name="connsiteX2" fmla="*/ 154981 w 591814"/>
                <a:gd name="connsiteY2" fmla="*/ 42214 h 464245"/>
                <a:gd name="connsiteX3" fmla="*/ 380065 w 591814"/>
                <a:gd name="connsiteY3" fmla="*/ 14079 h 464245"/>
                <a:gd name="connsiteX4" fmla="*/ 591080 w 591814"/>
                <a:gd name="connsiteY4" fmla="*/ 225094 h 464245"/>
                <a:gd name="connsiteX5" fmla="*/ 436335 w 591814"/>
                <a:gd name="connsiteY5" fmla="*/ 450177 h 4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814" h="464245">
                  <a:moveTo>
                    <a:pt x="126846" y="464245"/>
                  </a:moveTo>
                  <a:cubicBezTo>
                    <a:pt x="61197" y="379838"/>
                    <a:pt x="-4452" y="295432"/>
                    <a:pt x="237" y="225094"/>
                  </a:cubicBezTo>
                  <a:cubicBezTo>
                    <a:pt x="4926" y="154755"/>
                    <a:pt x="91676" y="77383"/>
                    <a:pt x="154981" y="42214"/>
                  </a:cubicBezTo>
                  <a:cubicBezTo>
                    <a:pt x="218286" y="7045"/>
                    <a:pt x="307382" y="-16401"/>
                    <a:pt x="380065" y="14079"/>
                  </a:cubicBezTo>
                  <a:cubicBezTo>
                    <a:pt x="452748" y="44559"/>
                    <a:pt x="581702" y="152411"/>
                    <a:pt x="591080" y="225094"/>
                  </a:cubicBezTo>
                  <a:cubicBezTo>
                    <a:pt x="600458" y="297777"/>
                    <a:pt x="518396" y="373977"/>
                    <a:pt x="436335" y="45017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2051720" y="5045623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q0/-</a:t>
              </a:r>
              <a:endParaRPr kumimoji="1" lang="ja-JP" altLang="en-US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4788024" y="504371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q2/1</a:t>
              </a:r>
              <a:endParaRPr kumimoji="1" lang="ja-JP" altLang="en-US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3419872" y="5045623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q1/-</a:t>
              </a:r>
              <a:endParaRPr kumimoji="1" lang="ja-JP" altLang="en-US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4264207" y="490160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b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3164408" y="45729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endParaRPr kumimoji="1" lang="ja-JP" altLang="en-US" dirty="0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2903800" y="490160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a</a:t>
              </a:r>
              <a:endParaRPr kumimoji="1" lang="ja-JP" altLang="en-US" dirty="0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4028253" y="55246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b</a:t>
              </a:r>
              <a:endParaRPr kumimoji="1" lang="ja-JP" altLang="en-US" dirty="0"/>
            </a:p>
          </p:txBody>
        </p:sp>
      </p:grpSp>
      <p:sp>
        <p:nvSpPr>
          <p:cNvPr id="42" name="テキスト ボックス 41"/>
          <p:cNvSpPr txBox="1"/>
          <p:nvPr/>
        </p:nvSpPr>
        <p:spPr>
          <a:xfrm>
            <a:off x="2948941" y="371435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M3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955903" y="600343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458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3/3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8243888" y="260350"/>
            <a:ext cx="7857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その２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539551" y="262015"/>
            <a:ext cx="7848873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問題３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　　</a:t>
            </a:r>
            <a:r>
              <a:rPr lang="ja-JP" altLang="en-US" sz="1600" dirty="0" smtClean="0">
                <a:solidFill>
                  <a:srgbClr val="000000"/>
                </a:solidFill>
              </a:rPr>
              <a:t>下記</a:t>
            </a:r>
            <a:r>
              <a:rPr lang="ja-JP" altLang="en-US" sz="1600" dirty="0">
                <a:solidFill>
                  <a:srgbClr val="000000"/>
                </a:solidFill>
              </a:rPr>
              <a:t>の動作を行う、１種類のジュースの自動販売機の動作を</a:t>
            </a:r>
            <a:r>
              <a:rPr lang="ja-JP" altLang="en-US" sz="1600" dirty="0" smtClean="0">
                <a:solidFill>
                  <a:srgbClr val="000000"/>
                </a:solidFill>
              </a:rPr>
              <a:t>、</a:t>
            </a:r>
            <a:r>
              <a:rPr lang="ja-JP" altLang="en-US" sz="1600" dirty="0">
                <a:solidFill>
                  <a:srgbClr val="000000"/>
                </a:solidFill>
              </a:rPr>
              <a:t>ミーリー</a:t>
            </a:r>
            <a:r>
              <a:rPr lang="ja-JP" altLang="en-US" sz="1600" dirty="0" smtClean="0">
                <a:solidFill>
                  <a:srgbClr val="000000"/>
                </a:solidFill>
              </a:rPr>
              <a:t>型の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　オートマトン</a:t>
            </a:r>
            <a:r>
              <a:rPr lang="en-US" altLang="ja-JP" sz="1600" dirty="0">
                <a:solidFill>
                  <a:srgbClr val="000000"/>
                </a:solidFill>
              </a:rPr>
              <a:t>M5</a:t>
            </a:r>
            <a:r>
              <a:rPr lang="ja-JP" altLang="en-US" sz="1600" dirty="0">
                <a:solidFill>
                  <a:srgbClr val="000000"/>
                </a:solidFill>
              </a:rPr>
              <a:t>の状態遷移図で記述せよ。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　</a:t>
            </a:r>
            <a:r>
              <a:rPr lang="ja-JP" altLang="en-US" sz="1600" dirty="0" smtClean="0">
                <a:solidFill>
                  <a:srgbClr val="000000"/>
                </a:solidFill>
              </a:rPr>
              <a:t>　次</a:t>
            </a:r>
            <a:r>
              <a:rPr lang="ja-JP" altLang="en-US" sz="1600" dirty="0">
                <a:solidFill>
                  <a:srgbClr val="000000"/>
                </a:solidFill>
              </a:rPr>
              <a:t>に、上記で作成</a:t>
            </a:r>
            <a:r>
              <a:rPr lang="ja-JP" altLang="en-US" sz="1600" dirty="0" smtClean="0">
                <a:solidFill>
                  <a:srgbClr val="000000"/>
                </a:solidFill>
              </a:rPr>
              <a:t>したミーリー型</a:t>
            </a:r>
            <a:r>
              <a:rPr lang="ja-JP" altLang="en-US" sz="1600" dirty="0">
                <a:solidFill>
                  <a:srgbClr val="000000"/>
                </a:solidFill>
              </a:rPr>
              <a:t>のオートマトン</a:t>
            </a:r>
            <a:r>
              <a:rPr lang="en-US" altLang="ja-JP" sz="1600" dirty="0">
                <a:solidFill>
                  <a:srgbClr val="000000"/>
                </a:solidFill>
              </a:rPr>
              <a:t>M5</a:t>
            </a:r>
            <a:r>
              <a:rPr lang="ja-JP" altLang="en-US" sz="1600" dirty="0" smtClean="0">
                <a:solidFill>
                  <a:srgbClr val="000000"/>
                </a:solidFill>
              </a:rPr>
              <a:t>をムーア型のオートマトン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　</a:t>
            </a:r>
            <a:r>
              <a:rPr lang="en-US" altLang="ja-JP" sz="1600" dirty="0" smtClean="0">
                <a:solidFill>
                  <a:srgbClr val="000000"/>
                </a:solidFill>
              </a:rPr>
              <a:t>M6</a:t>
            </a:r>
            <a:r>
              <a:rPr lang="ja-JP" altLang="en-US" sz="1600" dirty="0">
                <a:solidFill>
                  <a:srgbClr val="000000"/>
                </a:solidFill>
              </a:rPr>
              <a:t>の状態遷移図に変換せよ。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　＜</a:t>
            </a:r>
            <a:r>
              <a:rPr lang="ja-JP" altLang="en-US" sz="1600" dirty="0">
                <a:solidFill>
                  <a:srgbClr val="000000"/>
                </a:solidFill>
              </a:rPr>
              <a:t>動作＞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　　　①</a:t>
            </a:r>
            <a:r>
              <a:rPr lang="ja-JP" altLang="en-US" sz="1600" dirty="0">
                <a:solidFill>
                  <a:srgbClr val="000000"/>
                </a:solidFill>
              </a:rPr>
              <a:t>投入されるお金は</a:t>
            </a:r>
            <a:r>
              <a:rPr lang="en-US" altLang="ja-JP" sz="1600" dirty="0">
                <a:solidFill>
                  <a:srgbClr val="000000"/>
                </a:solidFill>
              </a:rPr>
              <a:t>50</a:t>
            </a:r>
            <a:r>
              <a:rPr lang="ja-JP" altLang="en-US" sz="1600" dirty="0">
                <a:solidFill>
                  <a:srgbClr val="000000"/>
                </a:solidFill>
              </a:rPr>
              <a:t>円玉と</a:t>
            </a:r>
            <a:r>
              <a:rPr lang="en-US" altLang="ja-JP" sz="1600" dirty="0">
                <a:solidFill>
                  <a:srgbClr val="000000"/>
                </a:solidFill>
              </a:rPr>
              <a:t>100</a:t>
            </a:r>
            <a:r>
              <a:rPr lang="ja-JP" altLang="en-US" sz="1600" dirty="0">
                <a:solidFill>
                  <a:srgbClr val="000000"/>
                </a:solidFill>
              </a:rPr>
              <a:t>円玉の</a:t>
            </a:r>
            <a:r>
              <a:rPr lang="en-US" altLang="ja-JP" sz="1600" dirty="0">
                <a:solidFill>
                  <a:srgbClr val="000000"/>
                </a:solidFill>
              </a:rPr>
              <a:t>2</a:t>
            </a:r>
            <a:r>
              <a:rPr lang="ja-JP" altLang="en-US" sz="1600" dirty="0">
                <a:solidFill>
                  <a:srgbClr val="000000"/>
                </a:solidFill>
              </a:rPr>
              <a:t>種類。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　　　②</a:t>
            </a:r>
            <a:r>
              <a:rPr lang="ja-JP" altLang="en-US" sz="1600" dirty="0">
                <a:solidFill>
                  <a:srgbClr val="000000"/>
                </a:solidFill>
              </a:rPr>
              <a:t>投入金額が</a:t>
            </a:r>
            <a:r>
              <a:rPr lang="en-US" altLang="ja-JP" sz="1600" dirty="0">
                <a:solidFill>
                  <a:srgbClr val="000000"/>
                </a:solidFill>
              </a:rPr>
              <a:t>200</a:t>
            </a:r>
            <a:r>
              <a:rPr lang="ja-JP" altLang="en-US" sz="1600" dirty="0">
                <a:solidFill>
                  <a:srgbClr val="000000"/>
                </a:solidFill>
              </a:rPr>
              <a:t>円となると自動的にジュースが搬出される。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　　</a:t>
            </a:r>
            <a:r>
              <a:rPr lang="ja-JP" altLang="en-US" sz="1600" dirty="0" smtClean="0">
                <a:solidFill>
                  <a:srgbClr val="000000"/>
                </a:solidFill>
              </a:rPr>
              <a:t>　　　また</a:t>
            </a:r>
            <a:r>
              <a:rPr lang="ja-JP" altLang="en-US" sz="1600" dirty="0">
                <a:solidFill>
                  <a:srgbClr val="000000"/>
                </a:solidFill>
              </a:rPr>
              <a:t>、投入金額が</a:t>
            </a:r>
            <a:r>
              <a:rPr lang="en-US" altLang="ja-JP" sz="1600" dirty="0">
                <a:solidFill>
                  <a:srgbClr val="000000"/>
                </a:solidFill>
              </a:rPr>
              <a:t>250</a:t>
            </a:r>
            <a:r>
              <a:rPr lang="ja-JP" altLang="en-US" sz="1600" dirty="0">
                <a:solidFill>
                  <a:srgbClr val="000000"/>
                </a:solidFill>
              </a:rPr>
              <a:t>円となると自動的にジュースと釣銭（</a:t>
            </a:r>
            <a:r>
              <a:rPr lang="en-US" altLang="ja-JP" sz="1600" dirty="0">
                <a:solidFill>
                  <a:srgbClr val="000000"/>
                </a:solidFill>
              </a:rPr>
              <a:t>50</a:t>
            </a:r>
            <a:r>
              <a:rPr lang="ja-JP" altLang="en-US" sz="1600" dirty="0">
                <a:solidFill>
                  <a:srgbClr val="000000"/>
                </a:solidFill>
              </a:rPr>
              <a:t>円）</a:t>
            </a:r>
            <a:r>
              <a:rPr lang="ja-JP" altLang="en-US" sz="1600" dirty="0" smtClean="0">
                <a:solidFill>
                  <a:srgbClr val="000000"/>
                </a:solidFill>
              </a:rPr>
              <a:t>が搬出</a:t>
            </a:r>
            <a:r>
              <a:rPr lang="ja-JP" altLang="en-US" sz="1600" dirty="0">
                <a:solidFill>
                  <a:srgbClr val="000000"/>
                </a:solidFill>
              </a:rPr>
              <a:t>される。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　　　③</a:t>
            </a:r>
            <a:r>
              <a:rPr lang="ja-JP" altLang="en-US" sz="1600" dirty="0">
                <a:solidFill>
                  <a:srgbClr val="000000"/>
                </a:solidFill>
              </a:rPr>
              <a:t>ジュースや釣銭が搬出されたとき、ジュースや釣銭は客に</a:t>
            </a:r>
            <a:r>
              <a:rPr lang="ja-JP" altLang="en-US" sz="1600" dirty="0" smtClean="0">
                <a:solidFill>
                  <a:srgbClr val="000000"/>
                </a:solidFill>
              </a:rPr>
              <a:t>取りだされ、次</a:t>
            </a:r>
            <a:r>
              <a:rPr lang="ja-JP" altLang="en-US" sz="1600" dirty="0">
                <a:solidFill>
                  <a:srgbClr val="000000"/>
                </a:solidFill>
              </a:rPr>
              <a:t>の客</a:t>
            </a:r>
            <a:r>
              <a:rPr lang="ja-JP" altLang="en-US" sz="1600" dirty="0" smtClean="0">
                <a:solidFill>
                  <a:srgbClr val="000000"/>
                </a:solidFill>
              </a:rPr>
              <a:t>が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　　　　　ジュース</a:t>
            </a:r>
            <a:r>
              <a:rPr lang="ja-JP" altLang="en-US" sz="1600" dirty="0">
                <a:solidFill>
                  <a:srgbClr val="000000"/>
                </a:solidFill>
              </a:rPr>
              <a:t>を購入できるようになるものとする</a:t>
            </a:r>
            <a:r>
              <a:rPr lang="ja-JP" altLang="en-US" sz="1600" dirty="0" smtClean="0">
                <a:solidFill>
                  <a:srgbClr val="000000"/>
                </a:solidFill>
              </a:rPr>
              <a:t>。</a:t>
            </a:r>
            <a:endParaRPr lang="en-US" altLang="ja-JP" sz="1600" dirty="0">
              <a:solidFill>
                <a:srgbClr val="000000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948314" y="3284984"/>
            <a:ext cx="648072" cy="59591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31356" y="3371367"/>
            <a:ext cx="55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s0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2579219" y="3284984"/>
            <a:ext cx="648072" cy="59591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579219" y="4408408"/>
            <a:ext cx="648072" cy="65467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2575810" y="5575629"/>
            <a:ext cx="648072" cy="61271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52366" y="4551077"/>
            <a:ext cx="86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s100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75810" y="3398278"/>
            <a:ext cx="65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s50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41353" y="5697322"/>
            <a:ext cx="95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s150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6" idx="6"/>
            <a:endCxn id="8" idx="2"/>
          </p:cNvCxnSpPr>
          <p:nvPr/>
        </p:nvCxnSpPr>
        <p:spPr>
          <a:xfrm>
            <a:off x="1596386" y="3582944"/>
            <a:ext cx="982833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8" idx="4"/>
            <a:endCxn id="9" idx="0"/>
          </p:cNvCxnSpPr>
          <p:nvPr/>
        </p:nvCxnSpPr>
        <p:spPr>
          <a:xfrm>
            <a:off x="2903255" y="3880903"/>
            <a:ext cx="0" cy="52750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2903361" y="5048124"/>
            <a:ext cx="0" cy="52750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矢印 21"/>
          <p:cNvSpPr/>
          <p:nvPr/>
        </p:nvSpPr>
        <p:spPr>
          <a:xfrm>
            <a:off x="652152" y="3474159"/>
            <a:ext cx="288032" cy="21756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1558520" y="3734708"/>
            <a:ext cx="1115607" cy="73667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リーフォーム 23"/>
          <p:cNvSpPr/>
          <p:nvPr/>
        </p:nvSpPr>
        <p:spPr>
          <a:xfrm>
            <a:off x="1413201" y="3854548"/>
            <a:ext cx="1167618" cy="886264"/>
          </a:xfrm>
          <a:custGeom>
            <a:avLst/>
            <a:gdLst>
              <a:gd name="connsiteX0" fmla="*/ 1167618 w 1167618"/>
              <a:gd name="connsiteY0" fmla="*/ 886264 h 886264"/>
              <a:gd name="connsiteX1" fmla="*/ 351692 w 1167618"/>
              <a:gd name="connsiteY1" fmla="*/ 731520 h 886264"/>
              <a:gd name="connsiteX2" fmla="*/ 0 w 1167618"/>
              <a:gd name="connsiteY2" fmla="*/ 0 h 88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7618" h="886264">
                <a:moveTo>
                  <a:pt x="1167618" y="886264"/>
                </a:moveTo>
                <a:cubicBezTo>
                  <a:pt x="856956" y="882747"/>
                  <a:pt x="546295" y="879231"/>
                  <a:pt x="351692" y="731520"/>
                </a:cubicBezTo>
                <a:cubicBezTo>
                  <a:pt x="157089" y="583809"/>
                  <a:pt x="78544" y="291904"/>
                  <a:pt x="0" y="0"/>
                </a:cubicBezTo>
              </a:path>
            </a:pathLst>
          </a:custGeom>
          <a:noFill/>
          <a:ln w="9525">
            <a:solidFill>
              <a:srgbClr val="33CC33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>
            <a:off x="1272350" y="3854548"/>
            <a:ext cx="1294401" cy="1997612"/>
          </a:xfrm>
          <a:custGeom>
            <a:avLst/>
            <a:gdLst>
              <a:gd name="connsiteX0" fmla="*/ 1280160 w 1280160"/>
              <a:gd name="connsiteY0" fmla="*/ 1941342 h 1941342"/>
              <a:gd name="connsiteX1" fmla="*/ 253219 w 1280160"/>
              <a:gd name="connsiteY1" fmla="*/ 1209822 h 1941342"/>
              <a:gd name="connsiteX2" fmla="*/ 0 w 1280160"/>
              <a:gd name="connsiteY2" fmla="*/ 0 h 1941342"/>
              <a:gd name="connsiteX3" fmla="*/ 0 w 1280160"/>
              <a:gd name="connsiteY3" fmla="*/ 0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160" h="1941342">
                <a:moveTo>
                  <a:pt x="1280160" y="1941342"/>
                </a:moveTo>
                <a:cubicBezTo>
                  <a:pt x="873369" y="1737360"/>
                  <a:pt x="466579" y="1533379"/>
                  <a:pt x="253219" y="1209822"/>
                </a:cubicBezTo>
                <a:cubicBezTo>
                  <a:pt x="39859" y="88626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9525">
            <a:solidFill>
              <a:srgbClr val="00CC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/>
          <p:cNvSpPr/>
          <p:nvPr/>
        </p:nvSpPr>
        <p:spPr>
          <a:xfrm>
            <a:off x="1112974" y="3868615"/>
            <a:ext cx="1453777" cy="2085635"/>
          </a:xfrm>
          <a:custGeom>
            <a:avLst/>
            <a:gdLst>
              <a:gd name="connsiteX0" fmla="*/ 1453777 w 1453777"/>
              <a:gd name="connsiteY0" fmla="*/ 2067951 h 2085635"/>
              <a:gd name="connsiteX1" fmla="*/ 525310 w 1453777"/>
              <a:gd name="connsiteY1" fmla="*/ 2039816 h 2085635"/>
              <a:gd name="connsiteX2" fmla="*/ 61076 w 1453777"/>
              <a:gd name="connsiteY2" fmla="*/ 1674056 h 2085635"/>
              <a:gd name="connsiteX3" fmla="*/ 18873 w 1453777"/>
              <a:gd name="connsiteY3" fmla="*/ 0 h 208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3777" h="2085635">
                <a:moveTo>
                  <a:pt x="1453777" y="2067951"/>
                </a:moveTo>
                <a:cubicBezTo>
                  <a:pt x="1105602" y="2086708"/>
                  <a:pt x="757427" y="2105465"/>
                  <a:pt x="525310" y="2039816"/>
                </a:cubicBezTo>
                <a:cubicBezTo>
                  <a:pt x="293193" y="1974167"/>
                  <a:pt x="145482" y="2014025"/>
                  <a:pt x="61076" y="1674056"/>
                </a:cubicBezTo>
                <a:cubicBezTo>
                  <a:pt x="-23330" y="1334087"/>
                  <a:pt x="-2229" y="667043"/>
                  <a:pt x="18873" y="0"/>
                </a:cubicBezTo>
              </a:path>
            </a:pathLst>
          </a:custGeom>
          <a:noFill/>
          <a:ln w="9525">
            <a:solidFill>
              <a:srgbClr val="0000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FF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833991" y="378904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10</a:t>
            </a:r>
            <a:r>
              <a:rPr kumimoji="1" lang="en-US" altLang="ja-JP" sz="1400" dirty="0" smtClean="0"/>
              <a:t>0</a:t>
            </a:r>
            <a:r>
              <a:rPr kumimoji="1" lang="ja-JP" altLang="en-US" sz="1400" dirty="0" smtClean="0"/>
              <a:t>円</a:t>
            </a:r>
            <a:r>
              <a:rPr kumimoji="1" lang="en-US" altLang="ja-JP" sz="1400" dirty="0" smtClean="0"/>
              <a:t>/</a:t>
            </a:r>
            <a:r>
              <a:rPr kumimoji="1" lang="ja-JP" altLang="en-US" sz="1400" dirty="0" smtClean="0"/>
              <a:t>－</a:t>
            </a:r>
            <a:endParaRPr kumimoji="1" lang="ja-JP" altLang="en-US" sz="1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915816" y="512721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50</a:t>
            </a:r>
            <a:r>
              <a:rPr kumimoji="1" lang="ja-JP" altLang="en-US" sz="1400" dirty="0" smtClean="0"/>
              <a:t>円</a:t>
            </a:r>
            <a:r>
              <a:rPr kumimoji="1" lang="en-US" altLang="ja-JP" sz="1400" dirty="0" smtClean="0"/>
              <a:t>/</a:t>
            </a:r>
            <a:r>
              <a:rPr kumimoji="1" lang="ja-JP" altLang="en-US" sz="1400" dirty="0" smtClean="0"/>
              <a:t>－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899846" y="392834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50</a:t>
            </a:r>
            <a:r>
              <a:rPr kumimoji="1" lang="ja-JP" altLang="en-US" sz="1400" dirty="0" smtClean="0"/>
              <a:t>円</a:t>
            </a:r>
            <a:r>
              <a:rPr kumimoji="1" lang="en-US" altLang="ja-JP" sz="1400" dirty="0" smtClean="0"/>
              <a:t>/</a:t>
            </a:r>
            <a:r>
              <a:rPr kumimoji="1" lang="ja-JP" altLang="en-US" sz="1400" dirty="0" smtClean="0"/>
              <a:t>－</a:t>
            </a:r>
            <a:endParaRPr kumimoji="1" lang="ja-JP" altLang="en-US" sz="1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691680" y="328949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50</a:t>
            </a:r>
            <a:r>
              <a:rPr kumimoji="1" lang="ja-JP" altLang="en-US" sz="1400" dirty="0" smtClean="0"/>
              <a:t>円</a:t>
            </a:r>
            <a:r>
              <a:rPr kumimoji="1" lang="en-US" altLang="ja-JP" sz="1400" dirty="0" smtClean="0"/>
              <a:t>/</a:t>
            </a:r>
            <a:r>
              <a:rPr kumimoji="1" lang="ja-JP" altLang="en-US" sz="1400" dirty="0" smtClean="0"/>
              <a:t>－</a:t>
            </a:r>
            <a:endParaRPr kumimoji="1" lang="ja-JP" altLang="en-US" sz="14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763688" y="439718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10</a:t>
            </a:r>
            <a:r>
              <a:rPr kumimoji="1" lang="en-US" altLang="ja-JP" sz="1400" dirty="0" smtClean="0"/>
              <a:t>0</a:t>
            </a:r>
            <a:r>
              <a:rPr kumimoji="1" lang="ja-JP" altLang="en-US" sz="1400" dirty="0" smtClean="0"/>
              <a:t>円</a:t>
            </a:r>
            <a:r>
              <a:rPr kumimoji="1" lang="en-US" altLang="ja-JP" sz="1400" dirty="0" smtClean="0"/>
              <a:t>/</a:t>
            </a:r>
            <a:r>
              <a:rPr lang="ja-JP" altLang="en-US" sz="1400" dirty="0"/>
              <a:t>ジ</a:t>
            </a:r>
            <a:endParaRPr kumimoji="1" lang="ja-JP" altLang="en-US" sz="1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835696" y="526299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5</a:t>
            </a:r>
            <a:r>
              <a:rPr kumimoji="1" lang="en-US" altLang="ja-JP" sz="1400" dirty="0" smtClean="0"/>
              <a:t>0</a:t>
            </a:r>
            <a:r>
              <a:rPr kumimoji="1" lang="ja-JP" altLang="en-US" sz="1400" dirty="0" smtClean="0"/>
              <a:t>円</a:t>
            </a:r>
            <a:r>
              <a:rPr kumimoji="1" lang="en-US" altLang="ja-JP" sz="1400" dirty="0" smtClean="0"/>
              <a:t>/</a:t>
            </a:r>
            <a:r>
              <a:rPr lang="ja-JP" altLang="en-US" sz="1400" dirty="0"/>
              <a:t>ジ</a:t>
            </a:r>
            <a:endParaRPr kumimoji="1" lang="ja-JP" altLang="en-US" sz="1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06669" y="5954250"/>
            <a:ext cx="136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10</a:t>
            </a:r>
            <a:r>
              <a:rPr kumimoji="1" lang="en-US" altLang="ja-JP" sz="1400" dirty="0" smtClean="0"/>
              <a:t>0</a:t>
            </a:r>
            <a:r>
              <a:rPr kumimoji="1" lang="ja-JP" altLang="en-US" sz="1400" dirty="0" smtClean="0"/>
              <a:t>円</a:t>
            </a:r>
            <a:r>
              <a:rPr kumimoji="1" lang="en-US" altLang="ja-JP" sz="1400" dirty="0" smtClean="0"/>
              <a:t>/</a:t>
            </a:r>
            <a:r>
              <a:rPr lang="ja-JP" altLang="en-US" sz="1400" dirty="0" smtClean="0"/>
              <a:t>ジと釣</a:t>
            </a:r>
            <a:endParaRPr kumimoji="1" lang="ja-JP" altLang="en-US" sz="1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095403" y="626202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M5</a:t>
            </a:r>
            <a:endParaRPr kumimoji="1" lang="ja-JP" altLang="en-US" dirty="0"/>
          </a:p>
        </p:txBody>
      </p:sp>
      <p:sp>
        <p:nvSpPr>
          <p:cNvPr id="41" name="円/楕円 40"/>
          <p:cNvSpPr/>
          <p:nvPr/>
        </p:nvSpPr>
        <p:spPr>
          <a:xfrm>
            <a:off x="4684664" y="3241658"/>
            <a:ext cx="648072" cy="59591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730779" y="3335530"/>
            <a:ext cx="66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s0/-</a:t>
            </a:r>
            <a:endParaRPr kumimoji="1" lang="ja-JP" altLang="en-US" dirty="0"/>
          </a:p>
        </p:txBody>
      </p:sp>
      <p:sp>
        <p:nvSpPr>
          <p:cNvPr id="43" name="円/楕円 42"/>
          <p:cNvSpPr/>
          <p:nvPr/>
        </p:nvSpPr>
        <p:spPr>
          <a:xfrm>
            <a:off x="6727652" y="3241657"/>
            <a:ext cx="648072" cy="59591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6727652" y="5481457"/>
            <a:ext cx="770350" cy="61271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711067" y="4459537"/>
            <a:ext cx="86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s100/-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732240" y="3365376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s50/-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732134" y="5584918"/>
            <a:ext cx="95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s150/-</a:t>
            </a:r>
            <a:endParaRPr kumimoji="1" lang="ja-JP" altLang="en-US" dirty="0"/>
          </a:p>
        </p:txBody>
      </p:sp>
      <p:cxnSp>
        <p:nvCxnSpPr>
          <p:cNvPr id="49" name="直線矢印コネクタ 48"/>
          <p:cNvCxnSpPr>
            <a:stCxn id="41" idx="6"/>
            <a:endCxn id="43" idx="2"/>
          </p:cNvCxnSpPr>
          <p:nvPr/>
        </p:nvCxnSpPr>
        <p:spPr>
          <a:xfrm flipV="1">
            <a:off x="5332736" y="3539617"/>
            <a:ext cx="1394916" cy="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7043354" y="3838757"/>
            <a:ext cx="22037" cy="528573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7096242" y="4993354"/>
            <a:ext cx="0" cy="52750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右矢印 51"/>
          <p:cNvSpPr/>
          <p:nvPr/>
        </p:nvSpPr>
        <p:spPr>
          <a:xfrm>
            <a:off x="4319971" y="3430834"/>
            <a:ext cx="288032" cy="21756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/>
          <p:cNvCxnSpPr>
            <a:stCxn id="41" idx="5"/>
          </p:cNvCxnSpPr>
          <p:nvPr/>
        </p:nvCxnSpPr>
        <p:spPr>
          <a:xfrm>
            <a:off x="5237828" y="3750307"/>
            <a:ext cx="1572171" cy="688807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378466" y="3683687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10</a:t>
            </a:r>
            <a:r>
              <a:rPr kumimoji="1" lang="en-US" altLang="ja-JP" sz="1400" dirty="0" smtClean="0"/>
              <a:t>0</a:t>
            </a:r>
            <a:r>
              <a:rPr kumimoji="1" lang="ja-JP" altLang="en-US" sz="1400" dirty="0" smtClean="0"/>
              <a:t>円</a:t>
            </a:r>
            <a:endParaRPr kumimoji="1" lang="ja-JP" altLang="en-US" sz="1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093708" y="5029237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50</a:t>
            </a:r>
            <a:r>
              <a:rPr kumimoji="1" lang="ja-JP" altLang="en-US" sz="1400" dirty="0" smtClean="0"/>
              <a:t>円</a:t>
            </a:r>
            <a:endParaRPr kumimoji="1" lang="ja-JP" altLang="en-US" sz="14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057642" y="3859417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50</a:t>
            </a:r>
            <a:r>
              <a:rPr kumimoji="1" lang="ja-JP" altLang="en-US" sz="1400" dirty="0" smtClean="0"/>
              <a:t>円</a:t>
            </a:r>
            <a:endParaRPr kumimoji="1" lang="ja-JP" altLang="en-US" sz="14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358454" y="323183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50</a:t>
            </a:r>
            <a:r>
              <a:rPr kumimoji="1" lang="ja-JP" altLang="en-US" sz="1400" dirty="0" smtClean="0"/>
              <a:t>円</a:t>
            </a:r>
            <a:endParaRPr kumimoji="1"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322933" y="432546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10</a:t>
            </a:r>
            <a:r>
              <a:rPr kumimoji="1" lang="en-US" altLang="ja-JP" sz="1400" dirty="0" smtClean="0"/>
              <a:t>0</a:t>
            </a:r>
            <a:r>
              <a:rPr kumimoji="1" lang="ja-JP" altLang="en-US" sz="1400" dirty="0" smtClean="0"/>
              <a:t>円</a:t>
            </a:r>
            <a:endParaRPr kumimoji="1" lang="ja-JP" altLang="en-US" sz="14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43907" y="506918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5</a:t>
            </a:r>
            <a:r>
              <a:rPr kumimoji="1" lang="en-US" altLang="ja-JP" sz="1400" dirty="0" smtClean="0"/>
              <a:t>0</a:t>
            </a:r>
            <a:r>
              <a:rPr kumimoji="1" lang="ja-JP" altLang="en-US" sz="1400" dirty="0" smtClean="0"/>
              <a:t>円</a:t>
            </a:r>
            <a:r>
              <a:rPr kumimoji="1" lang="en-US" altLang="ja-JP" sz="1400" dirty="0" smtClean="0"/>
              <a:t>/</a:t>
            </a:r>
            <a:r>
              <a:rPr lang="ja-JP" altLang="en-US" sz="1400" dirty="0"/>
              <a:t>ジ</a:t>
            </a:r>
            <a:endParaRPr kumimoji="1" lang="ja-JP" altLang="en-US" sz="1400" dirty="0"/>
          </a:p>
        </p:txBody>
      </p:sp>
      <p:sp>
        <p:nvSpPr>
          <p:cNvPr id="70" name="円/楕円 69"/>
          <p:cNvSpPr/>
          <p:nvPr/>
        </p:nvSpPr>
        <p:spPr>
          <a:xfrm>
            <a:off x="6711067" y="4355362"/>
            <a:ext cx="770350" cy="61271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4608116" y="5434667"/>
            <a:ext cx="770350" cy="612719"/>
          </a:xfrm>
          <a:prstGeom prst="ellipse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4620753" y="4343519"/>
            <a:ext cx="770350" cy="612719"/>
          </a:xfrm>
          <a:prstGeom prst="ellipse">
            <a:avLst/>
          </a:prstGeom>
          <a:noFill/>
          <a:ln w="127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/>
          <p:cNvCxnSpPr/>
          <p:nvPr/>
        </p:nvCxnSpPr>
        <p:spPr>
          <a:xfrm flipV="1">
            <a:off x="5390132" y="4551076"/>
            <a:ext cx="1342108" cy="3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>
            <a:off x="5390132" y="4745001"/>
            <a:ext cx="1367039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endCxn id="74" idx="6"/>
          </p:cNvCxnSpPr>
          <p:nvPr/>
        </p:nvCxnSpPr>
        <p:spPr>
          <a:xfrm flipH="1" flipV="1">
            <a:off x="5378466" y="5741027"/>
            <a:ext cx="1375995" cy="2465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endCxn id="75" idx="5"/>
          </p:cNvCxnSpPr>
          <p:nvPr/>
        </p:nvCxnSpPr>
        <p:spPr>
          <a:xfrm flipH="1" flipV="1">
            <a:off x="5278288" y="4866507"/>
            <a:ext cx="1536198" cy="72892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V="1">
            <a:off x="5252673" y="3615397"/>
            <a:ext cx="1527955" cy="78495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endCxn id="70" idx="3"/>
          </p:cNvCxnSpPr>
          <p:nvPr/>
        </p:nvCxnSpPr>
        <p:spPr>
          <a:xfrm flipV="1">
            <a:off x="5348929" y="4878350"/>
            <a:ext cx="1474953" cy="72480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V="1">
            <a:off x="5204859" y="3704862"/>
            <a:ext cx="1552312" cy="181105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4684664" y="5444968"/>
            <a:ext cx="950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s250/</a:t>
            </a:r>
          </a:p>
          <a:p>
            <a:r>
              <a:rPr lang="ja-JP" altLang="en-US" sz="1600" dirty="0" smtClean="0"/>
              <a:t>ジと釣</a:t>
            </a:r>
            <a:endParaRPr kumimoji="1" lang="ja-JP" altLang="en-US" sz="16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4608003" y="4357490"/>
            <a:ext cx="950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s200/</a:t>
            </a:r>
          </a:p>
          <a:p>
            <a:r>
              <a:rPr lang="ja-JP" altLang="en-US" sz="1600" dirty="0" smtClean="0"/>
              <a:t>　ジ</a:t>
            </a:r>
            <a:endParaRPr kumimoji="1" lang="ja-JP" altLang="en-US" sz="1600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960967" y="410211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50</a:t>
            </a:r>
            <a:r>
              <a:rPr kumimoji="1" lang="ja-JP" altLang="en-US" sz="1400" dirty="0" smtClean="0"/>
              <a:t>円</a:t>
            </a:r>
            <a:endParaRPr kumimoji="1" lang="ja-JP" altLang="en-US" sz="1400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6156176" y="472514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10</a:t>
            </a:r>
            <a:r>
              <a:rPr kumimoji="1" lang="en-US" altLang="ja-JP" sz="1400" dirty="0" smtClean="0"/>
              <a:t>0</a:t>
            </a:r>
            <a:r>
              <a:rPr kumimoji="1" lang="ja-JP" altLang="en-US" sz="1400" dirty="0" smtClean="0"/>
              <a:t>円</a:t>
            </a:r>
            <a:endParaRPr kumimoji="1" lang="ja-JP" altLang="en-US" sz="1400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6084168" y="573325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10</a:t>
            </a:r>
            <a:r>
              <a:rPr kumimoji="1" lang="en-US" altLang="ja-JP" sz="1400" dirty="0" smtClean="0"/>
              <a:t>0</a:t>
            </a:r>
            <a:r>
              <a:rPr kumimoji="1" lang="ja-JP" altLang="en-US" sz="1400" dirty="0" smtClean="0"/>
              <a:t>円</a:t>
            </a:r>
            <a:endParaRPr kumimoji="1" lang="ja-JP" altLang="en-US" sz="1400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6516216" y="528077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50</a:t>
            </a:r>
            <a:r>
              <a:rPr kumimoji="1" lang="ja-JP" altLang="en-US" sz="1400" dirty="0" smtClean="0"/>
              <a:t>円</a:t>
            </a:r>
            <a:endParaRPr kumimoji="1" lang="ja-JP" altLang="en-US" sz="1400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4860032" y="513719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50</a:t>
            </a:r>
            <a:r>
              <a:rPr kumimoji="1" lang="ja-JP" altLang="en-US" sz="1400" dirty="0" smtClean="0"/>
              <a:t>円</a:t>
            </a:r>
            <a:endParaRPr kumimoji="1" lang="ja-JP" altLang="en-US" sz="1400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5508104" y="541688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10</a:t>
            </a:r>
            <a:r>
              <a:rPr kumimoji="1" lang="en-US" altLang="ja-JP" sz="1400" dirty="0" smtClean="0"/>
              <a:t>0</a:t>
            </a:r>
            <a:r>
              <a:rPr kumimoji="1" lang="ja-JP" altLang="en-US" sz="1400" dirty="0" smtClean="0"/>
              <a:t>円</a:t>
            </a:r>
            <a:endParaRPr kumimoji="1" lang="ja-JP" altLang="en-US" sz="1400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5903542" y="62756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8211751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00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156</Words>
  <Application>Microsoft Office PowerPoint</Application>
  <PresentationFormat>画面に合わせる (4:3)</PresentationFormat>
  <Paragraphs>115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標準デザイン</vt:lpstr>
      <vt:lpstr>PowerPoint プレゼンテーション</vt:lpstr>
      <vt:lpstr>PowerPoint プレゼンテーション</vt:lpstr>
      <vt:lpstr>PowerPoint プレゼンテーション</vt:lpstr>
    </vt:vector>
  </TitlesOfParts>
  <Company>情報工学科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takeuchi</dc:creator>
  <cp:lastModifiedBy>takeuti</cp:lastModifiedBy>
  <cp:revision>181</cp:revision>
  <cp:lastPrinted>2015-05-06T05:23:38Z</cp:lastPrinted>
  <dcterms:created xsi:type="dcterms:W3CDTF">2006-04-17T09:27:19Z</dcterms:created>
  <dcterms:modified xsi:type="dcterms:W3CDTF">2015-05-06T07:08:01Z</dcterms:modified>
</cp:coreProperties>
</file>