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2" r:id="rId2"/>
    <p:sldId id="273" r:id="rId3"/>
    <p:sldId id="306" r:id="rId4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  <a:srgbClr val="0000FF"/>
    <a:srgbClr val="FF0000"/>
    <a:srgbClr val="00CC00"/>
    <a:srgbClr val="000099"/>
    <a:srgbClr val="FF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t" anchorCtr="0" compatLnSpc="1">
            <a:prstTxWarp prst="textNoShape">
              <a:avLst/>
            </a:prstTxWarp>
          </a:bodyPr>
          <a:lstStyle>
            <a:lvl1pPr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9637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t" anchorCtr="0" compatLnSpc="1">
            <a:prstTxWarp prst="textNoShape">
              <a:avLst/>
            </a:prstTxWarp>
          </a:bodyPr>
          <a:lstStyle>
            <a:lvl1pPr algn="r"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9828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b" anchorCtr="0" compatLnSpc="1">
            <a:prstTxWarp prst="textNoShape">
              <a:avLst/>
            </a:prstTxWarp>
          </a:bodyPr>
          <a:lstStyle>
            <a:lvl1pPr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9637" y="9479828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b" anchorCtr="0" compatLnSpc="1">
            <a:prstTxWarp prst="textNoShape">
              <a:avLst/>
            </a:prstTxWarp>
          </a:bodyPr>
          <a:lstStyle>
            <a:lvl1pPr algn="r"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8EBD9E8B-FA88-45A3-9BEB-6AF969BB34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512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t" anchorCtr="0" compatLnSpc="1">
            <a:prstTxWarp prst="textNoShape">
              <a:avLst/>
            </a:prstTxWarp>
          </a:bodyPr>
          <a:lstStyle>
            <a:lvl1pPr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637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t" anchorCtr="0" compatLnSpc="1">
            <a:prstTxWarp prst="textNoShape">
              <a:avLst/>
            </a:prstTxWarp>
          </a:bodyPr>
          <a:lstStyle>
            <a:lvl1pPr algn="r"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4989512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890" y="4739914"/>
            <a:ext cx="5479108" cy="449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828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b" anchorCtr="0" compatLnSpc="1">
            <a:prstTxWarp prst="textNoShape">
              <a:avLst/>
            </a:prstTxWarp>
          </a:bodyPr>
          <a:lstStyle>
            <a:lvl1pPr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637" y="9479828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3" tIns="46088" rIns="92173" bIns="46088" numCol="1" anchor="b" anchorCtr="0" compatLnSpc="1">
            <a:prstTxWarp prst="textNoShape">
              <a:avLst/>
            </a:prstTxWarp>
          </a:bodyPr>
          <a:lstStyle>
            <a:lvl1pPr algn="r" defTabSz="92200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C38CEFC-413B-477F-8E0D-7ED07D4BF4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183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39351-04EC-45D1-B358-0BDD9ADFD9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2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708BC-168B-4AC1-8C8B-8D023F4A08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59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C16DE-0EDD-4A71-B69A-FD89F26AC9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560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2EB8-75A6-4489-BE92-917A2D5EA1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04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E1231-2325-49CF-B8B5-D69063AB7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1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77305-5DE8-4101-8CE7-2B53352228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52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93EA-E4C3-47B6-8C83-7498254861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FA502-1C99-4E02-9A92-9B39D84B97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379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28D07-E6E7-4646-BB33-2012A954CA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1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A38CA-AC85-492F-A6ED-3AFA14924A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3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39033-9F73-41BA-8E81-0393C4634E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66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50" charset="-128"/>
              </a:defRPr>
            </a:lvl1pPr>
          </a:lstStyle>
          <a:p>
            <a:pPr>
              <a:defRPr/>
            </a:pPr>
            <a:fld id="{F84D995F-93CD-4D3F-97E5-53BC97087A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F56BE9-276E-4692-8020-D985498F31D8}" type="slidenum">
              <a:rPr lang="en-US" altLang="ja-JP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ja-JP" sz="1400" dirty="0" smtClean="0">
                <a:solidFill>
                  <a:srgbClr val="000000"/>
                </a:solidFill>
              </a:rPr>
              <a:t>/3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331913" y="2420938"/>
            <a:ext cx="2686050" cy="2449512"/>
            <a:chOff x="1474" y="1344"/>
            <a:chExt cx="1692" cy="1543"/>
          </a:xfrm>
        </p:grpSpPr>
        <p:sp>
          <p:nvSpPr>
            <p:cNvPr id="24591" name="Oval 4"/>
            <p:cNvSpPr>
              <a:spLocks noChangeArrowheads="1"/>
            </p:cNvSpPr>
            <p:nvPr/>
          </p:nvSpPr>
          <p:spPr bwMode="auto">
            <a:xfrm>
              <a:off x="1927" y="161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92" name="Oval 5"/>
            <p:cNvSpPr>
              <a:spLocks noChangeArrowheads="1"/>
            </p:cNvSpPr>
            <p:nvPr/>
          </p:nvSpPr>
          <p:spPr bwMode="auto">
            <a:xfrm>
              <a:off x="2744" y="161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93" name="Oval 6"/>
            <p:cNvSpPr>
              <a:spLocks noChangeArrowheads="1"/>
            </p:cNvSpPr>
            <p:nvPr/>
          </p:nvSpPr>
          <p:spPr bwMode="auto">
            <a:xfrm>
              <a:off x="2290" y="2342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1976" y="1626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2342" y="235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4596" name="Text Box 9"/>
            <p:cNvSpPr txBox="1">
              <a:spLocks noChangeArrowheads="1"/>
            </p:cNvSpPr>
            <p:nvPr/>
          </p:nvSpPr>
          <p:spPr bwMode="auto">
            <a:xfrm>
              <a:off x="2780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4597" name="Oval 10"/>
            <p:cNvSpPr>
              <a:spLocks noChangeArrowheads="1"/>
            </p:cNvSpPr>
            <p:nvPr/>
          </p:nvSpPr>
          <p:spPr bwMode="auto">
            <a:xfrm>
              <a:off x="2315" y="23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98" name="Freeform 11"/>
            <p:cNvSpPr>
              <a:spLocks/>
            </p:cNvSpPr>
            <p:nvPr/>
          </p:nvSpPr>
          <p:spPr bwMode="auto">
            <a:xfrm>
              <a:off x="1655" y="1496"/>
              <a:ext cx="363" cy="544"/>
            </a:xfrm>
            <a:custGeom>
              <a:avLst/>
              <a:gdLst>
                <a:gd name="T0" fmla="*/ 363 w 363"/>
                <a:gd name="T1" fmla="*/ 393 h 544"/>
                <a:gd name="T2" fmla="*/ 181 w 363"/>
                <a:gd name="T3" fmla="*/ 529 h 544"/>
                <a:gd name="T4" fmla="*/ 0 w 363"/>
                <a:gd name="T5" fmla="*/ 302 h 544"/>
                <a:gd name="T6" fmla="*/ 181 w 363"/>
                <a:gd name="T7" fmla="*/ 30 h 544"/>
                <a:gd name="T8" fmla="*/ 363 w 363"/>
                <a:gd name="T9" fmla="*/ 121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3"/>
                <a:gd name="T16" fmla="*/ 0 h 544"/>
                <a:gd name="T17" fmla="*/ 363 w 363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3" h="544">
                  <a:moveTo>
                    <a:pt x="363" y="393"/>
                  </a:moveTo>
                  <a:cubicBezTo>
                    <a:pt x="302" y="468"/>
                    <a:pt x="241" y="544"/>
                    <a:pt x="181" y="529"/>
                  </a:cubicBezTo>
                  <a:cubicBezTo>
                    <a:pt x="121" y="514"/>
                    <a:pt x="0" y="385"/>
                    <a:pt x="0" y="302"/>
                  </a:cubicBezTo>
                  <a:cubicBezTo>
                    <a:pt x="0" y="219"/>
                    <a:pt x="121" y="60"/>
                    <a:pt x="181" y="30"/>
                  </a:cubicBezTo>
                  <a:cubicBezTo>
                    <a:pt x="241" y="0"/>
                    <a:pt x="302" y="60"/>
                    <a:pt x="363" y="12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599" name="Freeform 12"/>
            <p:cNvSpPr>
              <a:spLocks/>
            </p:cNvSpPr>
            <p:nvPr/>
          </p:nvSpPr>
          <p:spPr bwMode="auto">
            <a:xfrm>
              <a:off x="2154" y="1526"/>
              <a:ext cx="635" cy="136"/>
            </a:xfrm>
            <a:custGeom>
              <a:avLst/>
              <a:gdLst>
                <a:gd name="T0" fmla="*/ 0 w 635"/>
                <a:gd name="T1" fmla="*/ 136 h 136"/>
                <a:gd name="T2" fmla="*/ 272 w 635"/>
                <a:gd name="T3" fmla="*/ 0 h 136"/>
                <a:gd name="T4" fmla="*/ 635 w 635"/>
                <a:gd name="T5" fmla="*/ 136 h 136"/>
                <a:gd name="T6" fmla="*/ 0 60000 65536"/>
                <a:gd name="T7" fmla="*/ 0 60000 65536"/>
                <a:gd name="T8" fmla="*/ 0 60000 65536"/>
                <a:gd name="T9" fmla="*/ 0 w 635"/>
                <a:gd name="T10" fmla="*/ 0 h 136"/>
                <a:gd name="T11" fmla="*/ 635 w 63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136">
                  <a:moveTo>
                    <a:pt x="0" y="136"/>
                  </a:moveTo>
                  <a:cubicBezTo>
                    <a:pt x="83" y="68"/>
                    <a:pt x="166" y="0"/>
                    <a:pt x="272" y="0"/>
                  </a:cubicBezTo>
                  <a:cubicBezTo>
                    <a:pt x="378" y="0"/>
                    <a:pt x="506" y="68"/>
                    <a:pt x="635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600" name="Freeform 13"/>
            <p:cNvSpPr>
              <a:spLocks/>
            </p:cNvSpPr>
            <p:nvPr/>
          </p:nvSpPr>
          <p:spPr bwMode="auto">
            <a:xfrm>
              <a:off x="2199" y="1798"/>
              <a:ext cx="545" cy="98"/>
            </a:xfrm>
            <a:custGeom>
              <a:avLst/>
              <a:gdLst>
                <a:gd name="T0" fmla="*/ 289 w 590"/>
                <a:gd name="T1" fmla="*/ 45 h 98"/>
                <a:gd name="T2" fmla="*/ 155 w 590"/>
                <a:gd name="T3" fmla="*/ 91 h 98"/>
                <a:gd name="T4" fmla="*/ 0 w 590"/>
                <a:gd name="T5" fmla="*/ 0 h 98"/>
                <a:gd name="T6" fmla="*/ 0 60000 65536"/>
                <a:gd name="T7" fmla="*/ 0 60000 65536"/>
                <a:gd name="T8" fmla="*/ 0 60000 65536"/>
                <a:gd name="T9" fmla="*/ 0 w 590"/>
                <a:gd name="T10" fmla="*/ 0 h 98"/>
                <a:gd name="T11" fmla="*/ 590 w 590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98">
                  <a:moveTo>
                    <a:pt x="590" y="45"/>
                  </a:moveTo>
                  <a:cubicBezTo>
                    <a:pt x="502" y="71"/>
                    <a:pt x="415" y="98"/>
                    <a:pt x="317" y="91"/>
                  </a:cubicBezTo>
                  <a:cubicBezTo>
                    <a:pt x="219" y="84"/>
                    <a:pt x="109" y="4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601" name="Freeform 14"/>
            <p:cNvSpPr>
              <a:spLocks/>
            </p:cNvSpPr>
            <p:nvPr/>
          </p:nvSpPr>
          <p:spPr bwMode="auto">
            <a:xfrm>
              <a:off x="2562" y="1843"/>
              <a:ext cx="431" cy="635"/>
            </a:xfrm>
            <a:custGeom>
              <a:avLst/>
              <a:gdLst>
                <a:gd name="T0" fmla="*/ 408 w 431"/>
                <a:gd name="T1" fmla="*/ 0 h 635"/>
                <a:gd name="T2" fmla="*/ 363 w 431"/>
                <a:gd name="T3" fmla="*/ 454 h 635"/>
                <a:gd name="T4" fmla="*/ 0 w 431"/>
                <a:gd name="T5" fmla="*/ 635 h 635"/>
                <a:gd name="T6" fmla="*/ 0 60000 65536"/>
                <a:gd name="T7" fmla="*/ 0 60000 65536"/>
                <a:gd name="T8" fmla="*/ 0 60000 65536"/>
                <a:gd name="T9" fmla="*/ 0 w 431"/>
                <a:gd name="T10" fmla="*/ 0 h 635"/>
                <a:gd name="T11" fmla="*/ 431 w 431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635">
                  <a:moveTo>
                    <a:pt x="408" y="0"/>
                  </a:moveTo>
                  <a:cubicBezTo>
                    <a:pt x="419" y="174"/>
                    <a:pt x="431" y="348"/>
                    <a:pt x="363" y="454"/>
                  </a:cubicBezTo>
                  <a:cubicBezTo>
                    <a:pt x="295" y="560"/>
                    <a:pt x="147" y="597"/>
                    <a:pt x="0" y="6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602" name="Freeform 15"/>
            <p:cNvSpPr>
              <a:spLocks/>
            </p:cNvSpPr>
            <p:nvPr/>
          </p:nvSpPr>
          <p:spPr bwMode="auto">
            <a:xfrm>
              <a:off x="2025" y="1889"/>
              <a:ext cx="265" cy="589"/>
            </a:xfrm>
            <a:custGeom>
              <a:avLst/>
              <a:gdLst>
                <a:gd name="T0" fmla="*/ 265 w 265"/>
                <a:gd name="T1" fmla="*/ 589 h 589"/>
                <a:gd name="T2" fmla="*/ 38 w 265"/>
                <a:gd name="T3" fmla="*/ 272 h 589"/>
                <a:gd name="T4" fmla="*/ 38 w 265"/>
                <a:gd name="T5" fmla="*/ 0 h 589"/>
                <a:gd name="T6" fmla="*/ 0 60000 65536"/>
                <a:gd name="T7" fmla="*/ 0 60000 65536"/>
                <a:gd name="T8" fmla="*/ 0 60000 65536"/>
                <a:gd name="T9" fmla="*/ 0 w 265"/>
                <a:gd name="T10" fmla="*/ 0 h 589"/>
                <a:gd name="T11" fmla="*/ 265 w 265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" h="589">
                  <a:moveTo>
                    <a:pt x="265" y="589"/>
                  </a:moveTo>
                  <a:cubicBezTo>
                    <a:pt x="170" y="479"/>
                    <a:pt x="76" y="370"/>
                    <a:pt x="38" y="272"/>
                  </a:cubicBezTo>
                  <a:cubicBezTo>
                    <a:pt x="0" y="174"/>
                    <a:pt x="19" y="87"/>
                    <a:pt x="3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603" name="Freeform 16"/>
            <p:cNvSpPr>
              <a:spLocks/>
            </p:cNvSpPr>
            <p:nvPr/>
          </p:nvSpPr>
          <p:spPr bwMode="auto">
            <a:xfrm>
              <a:off x="2222" y="2524"/>
              <a:ext cx="446" cy="363"/>
            </a:xfrm>
            <a:custGeom>
              <a:avLst/>
              <a:gdLst>
                <a:gd name="T0" fmla="*/ 340 w 446"/>
                <a:gd name="T1" fmla="*/ 0 h 363"/>
                <a:gd name="T2" fmla="*/ 431 w 446"/>
                <a:gd name="T3" fmla="*/ 227 h 363"/>
                <a:gd name="T4" fmla="*/ 249 w 446"/>
                <a:gd name="T5" fmla="*/ 363 h 363"/>
                <a:gd name="T6" fmla="*/ 23 w 446"/>
                <a:gd name="T7" fmla="*/ 227 h 363"/>
                <a:gd name="T8" fmla="*/ 113 w 446"/>
                <a:gd name="T9" fmla="*/ 45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"/>
                <a:gd name="T16" fmla="*/ 0 h 363"/>
                <a:gd name="T17" fmla="*/ 446 w 446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" h="363">
                  <a:moveTo>
                    <a:pt x="340" y="0"/>
                  </a:moveTo>
                  <a:cubicBezTo>
                    <a:pt x="393" y="83"/>
                    <a:pt x="446" y="167"/>
                    <a:pt x="431" y="227"/>
                  </a:cubicBezTo>
                  <a:cubicBezTo>
                    <a:pt x="416" y="287"/>
                    <a:pt x="317" y="363"/>
                    <a:pt x="249" y="363"/>
                  </a:cubicBezTo>
                  <a:cubicBezTo>
                    <a:pt x="181" y="363"/>
                    <a:pt x="46" y="280"/>
                    <a:pt x="23" y="227"/>
                  </a:cubicBezTo>
                  <a:cubicBezTo>
                    <a:pt x="0" y="174"/>
                    <a:pt x="56" y="109"/>
                    <a:pt x="113" y="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604" name="Text Box 17"/>
            <p:cNvSpPr txBox="1">
              <a:spLocks noChangeArrowheads="1"/>
            </p:cNvSpPr>
            <p:nvPr/>
          </p:nvSpPr>
          <p:spPr bwMode="auto">
            <a:xfrm>
              <a:off x="2381" y="13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05" name="Text Box 18"/>
            <p:cNvSpPr txBox="1">
              <a:spLocks noChangeArrowheads="1"/>
            </p:cNvSpPr>
            <p:nvPr/>
          </p:nvSpPr>
          <p:spPr bwMode="auto">
            <a:xfrm>
              <a:off x="2970" y="20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06" name="Text Box 19"/>
            <p:cNvSpPr txBox="1">
              <a:spLocks noChangeArrowheads="1"/>
            </p:cNvSpPr>
            <p:nvPr/>
          </p:nvSpPr>
          <p:spPr bwMode="auto">
            <a:xfrm>
              <a:off x="2606" y="26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07" name="Text Box 20"/>
            <p:cNvSpPr txBox="1">
              <a:spLocks noChangeArrowheads="1"/>
            </p:cNvSpPr>
            <p:nvPr/>
          </p:nvSpPr>
          <p:spPr bwMode="auto">
            <a:xfrm>
              <a:off x="2288" y="18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08" name="Text Box 21"/>
            <p:cNvSpPr txBox="1">
              <a:spLocks noChangeArrowheads="1"/>
            </p:cNvSpPr>
            <p:nvPr/>
          </p:nvSpPr>
          <p:spPr bwMode="auto">
            <a:xfrm>
              <a:off x="1927" y="21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09" name="Text Box 22"/>
            <p:cNvSpPr txBox="1">
              <a:spLocks noChangeArrowheads="1"/>
            </p:cNvSpPr>
            <p:nvPr/>
          </p:nvSpPr>
          <p:spPr bwMode="auto">
            <a:xfrm>
              <a:off x="1474" y="16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10" name="Line 23"/>
            <p:cNvSpPr>
              <a:spLocks noChangeShapeType="1"/>
            </p:cNvSpPr>
            <p:nvPr/>
          </p:nvSpPr>
          <p:spPr bwMode="auto">
            <a:xfrm flipH="1">
              <a:off x="2063" y="1344"/>
              <a:ext cx="46" cy="27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4581" name="Text Box 24"/>
          <p:cNvSpPr txBox="1">
            <a:spLocks noChangeArrowheads="1"/>
          </p:cNvSpPr>
          <p:nvPr/>
        </p:nvSpPr>
        <p:spPr bwMode="auto">
          <a:xfrm>
            <a:off x="642938" y="692149"/>
            <a:ext cx="58229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800" b="1" dirty="0">
                <a:solidFill>
                  <a:srgbClr val="000000"/>
                </a:solidFill>
              </a:rPr>
              <a:t>1</a:t>
            </a: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以下の有限オートマトンにより受理される正則言語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の文を記述せよ（文の</a:t>
            </a:r>
            <a:r>
              <a:rPr lang="ja-JP" altLang="en-US" sz="1800" dirty="0" smtClean="0">
                <a:solidFill>
                  <a:srgbClr val="000000"/>
                </a:solidFill>
              </a:rPr>
              <a:t>長さごと</a:t>
            </a:r>
            <a:r>
              <a:rPr lang="ja-JP" altLang="en-US" sz="1800" dirty="0">
                <a:solidFill>
                  <a:srgbClr val="000000"/>
                </a:solidFill>
              </a:rPr>
              <a:t>に記述せよ）。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また、受理されない（文法を満たさない）言語の文を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記述せよ（文の長さはごとに記述せよ）。</a:t>
            </a:r>
          </a:p>
        </p:txBody>
      </p:sp>
      <p:sp>
        <p:nvSpPr>
          <p:cNvPr id="24582" name="Text Box 25"/>
          <p:cNvSpPr txBox="1">
            <a:spLocks noChangeArrowheads="1"/>
          </p:cNvSpPr>
          <p:nvPr/>
        </p:nvSpPr>
        <p:spPr bwMode="auto">
          <a:xfrm>
            <a:off x="4211638" y="2276475"/>
            <a:ext cx="36925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（１）正則言語に属する文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長さ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０：　ナシ　　　　　　　　　　　　　　　　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１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ナシ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２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１１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３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０１１、　１１１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（２）正則言語に属さない文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長さ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０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　</a:t>
            </a:r>
            <a:r>
              <a:rPr lang="en-US" altLang="ja-JP" sz="1800" dirty="0" smtClean="0">
                <a:solidFill>
                  <a:srgbClr val="000000"/>
                </a:solidFill>
              </a:rPr>
              <a:t>ε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１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　０、　１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２</a:t>
            </a:r>
            <a:r>
              <a:rPr lang="ja-JP" altLang="en-US" sz="1800" dirty="0" smtClean="0">
                <a:solidFill>
                  <a:srgbClr val="000000"/>
                </a:solidFill>
              </a:rPr>
              <a:t>：　　００、０１、１０</a:t>
            </a: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３：</a:t>
            </a:r>
          </a:p>
        </p:txBody>
      </p:sp>
      <p:sp>
        <p:nvSpPr>
          <p:cNvPr id="24583" name="Line 26"/>
          <p:cNvSpPr>
            <a:spLocks noChangeShapeType="1"/>
          </p:cNvSpPr>
          <p:nvPr/>
        </p:nvSpPr>
        <p:spPr bwMode="auto">
          <a:xfrm>
            <a:off x="4787900" y="3109119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4" name="Line 27"/>
          <p:cNvSpPr>
            <a:spLocks noChangeShapeType="1"/>
          </p:cNvSpPr>
          <p:nvPr/>
        </p:nvSpPr>
        <p:spPr bwMode="auto">
          <a:xfrm>
            <a:off x="4787899" y="3412332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5" name="Line 28"/>
          <p:cNvSpPr>
            <a:spLocks noChangeShapeType="1"/>
          </p:cNvSpPr>
          <p:nvPr/>
        </p:nvSpPr>
        <p:spPr bwMode="auto">
          <a:xfrm>
            <a:off x="4787900" y="3933825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6" name="Line 31"/>
          <p:cNvSpPr>
            <a:spLocks noChangeShapeType="1"/>
          </p:cNvSpPr>
          <p:nvPr/>
        </p:nvSpPr>
        <p:spPr bwMode="auto">
          <a:xfrm>
            <a:off x="4859338" y="5013325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7" name="Line 32"/>
          <p:cNvSpPr>
            <a:spLocks noChangeShapeType="1"/>
          </p:cNvSpPr>
          <p:nvPr/>
        </p:nvSpPr>
        <p:spPr bwMode="auto">
          <a:xfrm>
            <a:off x="4859338" y="530225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8" name="Line 33"/>
          <p:cNvSpPr>
            <a:spLocks noChangeShapeType="1"/>
          </p:cNvSpPr>
          <p:nvPr/>
        </p:nvSpPr>
        <p:spPr bwMode="auto">
          <a:xfrm>
            <a:off x="4859338" y="5589588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9" name="Line 34"/>
          <p:cNvSpPr>
            <a:spLocks noChangeShapeType="1"/>
          </p:cNvSpPr>
          <p:nvPr/>
        </p:nvSpPr>
        <p:spPr bwMode="auto">
          <a:xfrm>
            <a:off x="4859338" y="5876925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90" name="Line 35"/>
          <p:cNvSpPr>
            <a:spLocks noChangeShapeType="1"/>
          </p:cNvSpPr>
          <p:nvPr/>
        </p:nvSpPr>
        <p:spPr bwMode="auto">
          <a:xfrm>
            <a:off x="4787900" y="3686175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3528" y="3343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演習</a:t>
            </a:r>
            <a:r>
              <a:rPr lang="ja-JP" altLang="en-US" b="1" dirty="0"/>
              <a:t>３</a:t>
            </a:r>
            <a:r>
              <a:rPr lang="ja-JP" altLang="en-US" b="1" dirty="0" smtClean="0"/>
              <a:t>の</a:t>
            </a:r>
            <a:r>
              <a:rPr lang="ja-JP" altLang="en-US" b="1" dirty="0" smtClean="0"/>
              <a:t>解答</a:t>
            </a:r>
            <a:r>
              <a:rPr kumimoji="1" lang="en-US" altLang="ja-JP" b="1" dirty="0" smtClean="0"/>
              <a:t> </a:t>
            </a:r>
          </a:p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52761" y="5310743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０００、１</a:t>
            </a:r>
            <a:r>
              <a:rPr lang="ja-JP" altLang="en-US" dirty="0" smtClean="0"/>
              <a:t>００、０１０、</a:t>
            </a:r>
            <a:endParaRPr lang="en-US" altLang="ja-JP" dirty="0" smtClean="0"/>
          </a:p>
          <a:p>
            <a:r>
              <a:rPr lang="ja-JP" altLang="en-US" dirty="0" smtClean="0"/>
              <a:t>００１、１１０、１０１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440113" y="5445224"/>
            <a:ext cx="339725" cy="431701"/>
          </a:xfrm>
          <a:prstGeom prst="rightBrac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>
            <a:off x="3779838" y="5661075"/>
            <a:ext cx="1224210" cy="1441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308304" y="4046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その３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050AD-BA10-4097-B2DF-75DF2015F7F4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smtClean="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41177" y="188640"/>
            <a:ext cx="72723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問題</a:t>
            </a:r>
            <a:r>
              <a:rPr lang="ja-JP" altLang="en-US" sz="1800" b="1" dirty="0"/>
              <a:t>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L(M</a:t>
            </a:r>
            <a:r>
              <a:rPr lang="en-US" altLang="ja-JP" sz="1800" dirty="0"/>
              <a:t>)=L(q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)={ </a:t>
            </a:r>
            <a:r>
              <a:rPr lang="en-US" altLang="ja-JP" sz="1800" dirty="0" err="1">
                <a:solidFill>
                  <a:srgbClr val="0000FF"/>
                </a:solidFill>
              </a:rPr>
              <a:t>x∈Σ</a:t>
            </a:r>
            <a:r>
              <a:rPr lang="en-US" altLang="ja-JP" sz="1800" dirty="0">
                <a:solidFill>
                  <a:srgbClr val="0000FF"/>
                </a:solidFill>
              </a:rPr>
              <a:t>*</a:t>
            </a:r>
            <a:r>
              <a:rPr lang="ja-JP" altLang="en-US" sz="1800" dirty="0"/>
              <a:t>｜</a:t>
            </a:r>
            <a:r>
              <a:rPr lang="en-US" altLang="ja-JP" sz="1800" dirty="0"/>
              <a:t>q</a:t>
            </a:r>
            <a:r>
              <a:rPr lang="en-US" altLang="ja-JP" sz="1800" baseline="-25000" dirty="0"/>
              <a:t>0</a:t>
            </a:r>
            <a:r>
              <a:rPr lang="en-US" altLang="ja-JP" sz="1800" dirty="0" smtClean="0"/>
              <a:t>⇒* r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r∈F</a:t>
            </a:r>
            <a:r>
              <a:rPr lang="en-US" altLang="ja-JP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の意味を説明せよ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L(M)=L(q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)={ </a:t>
            </a:r>
            <a:r>
              <a:rPr lang="en-US" altLang="ja-JP" sz="1800" dirty="0" err="1">
                <a:solidFill>
                  <a:srgbClr val="0000FF"/>
                </a:solidFill>
              </a:rPr>
              <a:t>x∈Σ</a:t>
            </a:r>
            <a:r>
              <a:rPr lang="en-US" altLang="ja-JP" sz="1800" dirty="0">
                <a:solidFill>
                  <a:srgbClr val="0000FF"/>
                </a:solidFill>
              </a:rPr>
              <a:t>*</a:t>
            </a:r>
            <a:r>
              <a:rPr lang="ja-JP" altLang="en-US" sz="1800" dirty="0"/>
              <a:t>｜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</a:t>
            </a:r>
            <a:r>
              <a:rPr lang="en-US" altLang="ja-JP" sz="1800" baseline="-25000" dirty="0"/>
              <a:t>0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x</a:t>
            </a:r>
            <a:r>
              <a:rPr lang="ja-JP" altLang="en-US" sz="1800" dirty="0"/>
              <a:t>）∈</a:t>
            </a:r>
            <a:r>
              <a:rPr lang="en-US" altLang="ja-JP" sz="1800" dirty="0"/>
              <a:t>F}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の意味を説明せよ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問題</a:t>
            </a:r>
            <a:r>
              <a:rPr lang="ja-JP" altLang="en-US" sz="1800" b="1" dirty="0"/>
              <a:t>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変数、四則演算子からなる式を受理</a:t>
            </a:r>
            <a:r>
              <a:rPr lang="ja-JP" altLang="en-US" sz="1800" dirty="0" smtClean="0"/>
              <a:t>する決定性の有限オートマトン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記述せよ。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ただし、</a:t>
            </a:r>
            <a:r>
              <a:rPr lang="ja-JP" altLang="en-US" sz="1800" dirty="0" smtClean="0"/>
              <a:t>変数を表す入力変数をａ、</a:t>
            </a:r>
            <a:r>
              <a:rPr lang="ja-JP" altLang="en-US" sz="1800" dirty="0" err="1" smtClean="0"/>
              <a:t>ｂ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四則</a:t>
            </a:r>
            <a:r>
              <a:rPr lang="ja-JP" altLang="en-US" sz="1800" dirty="0" smtClean="0"/>
              <a:t>演算子を表す入力変数を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＋</a:t>
            </a:r>
            <a:r>
              <a:rPr lang="ja-JP" altLang="en-US" sz="1800" dirty="0"/>
              <a:t>、－、＊、</a:t>
            </a:r>
            <a:r>
              <a:rPr lang="en-US" altLang="ja-JP" sz="1800" dirty="0"/>
              <a:t>/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とせよ。</a:t>
            </a:r>
            <a:endParaRPr lang="ja-JP" altLang="en-US" sz="1800" dirty="0"/>
          </a:p>
        </p:txBody>
      </p:sp>
      <p:sp>
        <p:nvSpPr>
          <p:cNvPr id="25605" name="Text Box 35"/>
          <p:cNvSpPr txBox="1">
            <a:spLocks noChangeArrowheads="1"/>
          </p:cNvSpPr>
          <p:nvPr/>
        </p:nvSpPr>
        <p:spPr bwMode="auto">
          <a:xfrm>
            <a:off x="2750343" y="1086644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solidFill>
                  <a:srgbClr val="FF0000"/>
                </a:solidFill>
              </a:rPr>
              <a:t>＾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074331" y="260648"/>
            <a:ext cx="376238" cy="738187"/>
            <a:chOff x="3403600" y="1052513"/>
            <a:chExt cx="376238" cy="738187"/>
          </a:xfrm>
        </p:grpSpPr>
        <p:sp>
          <p:nvSpPr>
            <p:cNvPr id="25606" name="Text Box 35"/>
            <p:cNvSpPr txBox="1">
              <a:spLocks noChangeArrowheads="1"/>
            </p:cNvSpPr>
            <p:nvPr/>
          </p:nvSpPr>
          <p:spPr bwMode="auto">
            <a:xfrm>
              <a:off x="3403600" y="1052513"/>
              <a:ext cx="304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b="1" dirty="0" err="1">
                  <a:solidFill>
                    <a:srgbClr val="FF0000"/>
                  </a:solidFill>
                </a:rPr>
                <a:t>ｘ</a:t>
              </a:r>
              <a:endParaRPr lang="en-US" altLang="ja-JP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5607" name="Text Box 35"/>
            <p:cNvSpPr txBox="1">
              <a:spLocks noChangeArrowheads="1"/>
            </p:cNvSpPr>
            <p:nvPr/>
          </p:nvSpPr>
          <p:spPr bwMode="auto">
            <a:xfrm>
              <a:off x="3403600" y="1422400"/>
              <a:ext cx="3762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572000" y="353020"/>
            <a:ext cx="4246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言語</a:t>
            </a:r>
            <a:r>
              <a:rPr kumimoji="1" lang="en-US" altLang="ja-JP" dirty="0" smtClean="0"/>
              <a:t>L(M)</a:t>
            </a:r>
            <a:r>
              <a:rPr kumimoji="1" lang="ja-JP" altLang="en-US" dirty="0" smtClean="0"/>
              <a:t>は、オートマトン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に受理される</a:t>
            </a:r>
            <a:endParaRPr kumimoji="1" lang="en-US" altLang="ja-JP" dirty="0" smtClean="0"/>
          </a:p>
          <a:p>
            <a:r>
              <a:rPr lang="ja-JP" altLang="en-US" dirty="0" smtClean="0"/>
              <a:t>言語で、初期状態</a:t>
            </a:r>
            <a:r>
              <a:rPr lang="en-US" altLang="ja-JP" dirty="0" smtClean="0"/>
              <a:t>q0</a:t>
            </a:r>
            <a:r>
              <a:rPr lang="ja-JP" altLang="en-US" dirty="0" smtClean="0"/>
              <a:t>から入力記号を読込</a:t>
            </a:r>
            <a:endParaRPr lang="en-US" altLang="ja-JP" dirty="0" smtClean="0"/>
          </a:p>
          <a:p>
            <a:r>
              <a:rPr kumimoji="1" lang="ja-JP" altLang="en-US" dirty="0"/>
              <a:t>ん</a:t>
            </a:r>
            <a:r>
              <a:rPr kumimoji="1" lang="ja-JP" altLang="en-US" dirty="0" smtClean="0"/>
              <a:t>では状態を推移し、最終状態に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に到達</a:t>
            </a:r>
            <a:endParaRPr kumimoji="1" lang="en-US" altLang="ja-JP" dirty="0" smtClean="0"/>
          </a:p>
          <a:p>
            <a:r>
              <a:rPr kumimoji="1" lang="ja-JP" altLang="en-US" dirty="0" smtClean="0"/>
              <a:t>させるような、入力記号列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により構成され</a:t>
            </a:r>
            <a:endParaRPr kumimoji="1" lang="en-US" altLang="ja-JP" dirty="0" smtClean="0"/>
          </a:p>
          <a:p>
            <a:r>
              <a:rPr lang="ja-JP" altLang="en-US" dirty="0" smtClean="0"/>
              <a:t>る言語である。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058707" y="3858493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ドーナツ 5"/>
          <p:cNvSpPr/>
          <p:nvPr/>
        </p:nvSpPr>
        <p:spPr>
          <a:xfrm>
            <a:off x="2950721" y="3889851"/>
            <a:ext cx="475084" cy="432048"/>
          </a:xfrm>
          <a:prstGeom prst="donut">
            <a:avLst>
              <a:gd name="adj" fmla="val 956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3981938" y="3841730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6240" y="3858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9" name="円弧 8"/>
          <p:cNvSpPr/>
          <p:nvPr/>
        </p:nvSpPr>
        <p:spPr>
          <a:xfrm rot="8739915">
            <a:off x="3281522" y="3392553"/>
            <a:ext cx="969147" cy="878505"/>
          </a:xfrm>
          <a:prstGeom prst="arc">
            <a:avLst>
              <a:gd name="adj1" fmla="val 16200000"/>
              <a:gd name="adj2" fmla="val 2123750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/>
        </p:nvSpPr>
        <p:spPr>
          <a:xfrm rot="18952045">
            <a:off x="3282784" y="3845779"/>
            <a:ext cx="880185" cy="893297"/>
          </a:xfrm>
          <a:prstGeom prst="arc">
            <a:avLst>
              <a:gd name="adj1" fmla="val 16200000"/>
              <a:gd name="adj2" fmla="val 2123750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2409" y="37232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a,b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67522" y="39330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a,b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66055" y="390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17029" y="3874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q2</a:t>
            </a:r>
            <a:endParaRPr kumimoji="1" lang="en-US" altLang="ja-JP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78543" y="3921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q1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3540792" y="5218499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flipH="1">
            <a:off x="3156814" y="4273778"/>
            <a:ext cx="479081" cy="1030348"/>
          </a:xfrm>
          <a:custGeom>
            <a:avLst/>
            <a:gdLst>
              <a:gd name="connsiteX0" fmla="*/ 581025 w 581025"/>
              <a:gd name="connsiteY0" fmla="*/ 0 h 781050"/>
              <a:gd name="connsiteX1" fmla="*/ 400050 w 581025"/>
              <a:gd name="connsiteY1" fmla="*/ 495300 h 781050"/>
              <a:gd name="connsiteX2" fmla="*/ 0 w 581025"/>
              <a:gd name="connsiteY2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781050">
                <a:moveTo>
                  <a:pt x="581025" y="0"/>
                </a:moveTo>
                <a:cubicBezTo>
                  <a:pt x="538956" y="182562"/>
                  <a:pt x="496887" y="365125"/>
                  <a:pt x="400050" y="495300"/>
                </a:cubicBezTo>
                <a:cubicBezTo>
                  <a:pt x="303213" y="625475"/>
                  <a:pt x="151606" y="703262"/>
                  <a:pt x="0" y="78105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40792" y="52266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q3</a:t>
            </a:r>
            <a:endParaRPr kumimoji="1" lang="ja-JP" altLang="en-US" dirty="0"/>
          </a:p>
        </p:txBody>
      </p:sp>
      <p:sp>
        <p:nvSpPr>
          <p:cNvPr id="53" name="フリーフォーム 52"/>
          <p:cNvSpPr/>
          <p:nvPr/>
        </p:nvSpPr>
        <p:spPr>
          <a:xfrm flipH="1">
            <a:off x="2286627" y="4264387"/>
            <a:ext cx="1254164" cy="1146924"/>
          </a:xfrm>
          <a:custGeom>
            <a:avLst/>
            <a:gdLst>
              <a:gd name="connsiteX0" fmla="*/ 581025 w 581025"/>
              <a:gd name="connsiteY0" fmla="*/ 0 h 781050"/>
              <a:gd name="connsiteX1" fmla="*/ 400050 w 581025"/>
              <a:gd name="connsiteY1" fmla="*/ 495300 h 781050"/>
              <a:gd name="connsiteX2" fmla="*/ 0 w 581025"/>
              <a:gd name="connsiteY2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781050">
                <a:moveTo>
                  <a:pt x="581025" y="0"/>
                </a:moveTo>
                <a:cubicBezTo>
                  <a:pt x="538956" y="182562"/>
                  <a:pt x="496887" y="365125"/>
                  <a:pt x="400050" y="495300"/>
                </a:cubicBezTo>
                <a:cubicBezTo>
                  <a:pt x="303213" y="625475"/>
                  <a:pt x="151606" y="703262"/>
                  <a:pt x="0" y="78105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30212" y="437640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+,-,</a:t>
            </a:r>
            <a:r>
              <a:rPr lang="ja-JP" altLang="en-US" dirty="0" smtClean="0"/>
              <a:t>＊</a:t>
            </a:r>
            <a:r>
              <a:rPr lang="en-US" altLang="ja-JP" dirty="0" smtClean="0"/>
              <a:t>,/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739950" y="471877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+,-,</a:t>
            </a:r>
            <a:r>
              <a:rPr lang="ja-JP" altLang="en-US" dirty="0" smtClean="0"/>
              <a:t>＊</a:t>
            </a:r>
            <a:r>
              <a:rPr lang="en-US" altLang="ja-JP" dirty="0" smtClean="0"/>
              <a:t>,/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78242" y="441911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a,b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490755" y="4089421"/>
            <a:ext cx="476398" cy="31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264082" y="351066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+,-,</a:t>
            </a:r>
            <a:r>
              <a:rPr lang="ja-JP" altLang="en-US" dirty="0" smtClean="0"/>
              <a:t>＊</a:t>
            </a:r>
            <a:r>
              <a:rPr lang="en-US" altLang="ja-JP" dirty="0" smtClean="0"/>
              <a:t>,/</a:t>
            </a:r>
            <a:endParaRPr kumimoji="1" lang="ja-JP" altLang="en-US" dirty="0"/>
          </a:p>
        </p:txBody>
      </p:sp>
      <p:sp>
        <p:nvSpPr>
          <p:cNvPr id="42" name="フリーフォーム 41"/>
          <p:cNvSpPr/>
          <p:nvPr/>
        </p:nvSpPr>
        <p:spPr>
          <a:xfrm>
            <a:off x="3851920" y="4273778"/>
            <a:ext cx="363713" cy="1030348"/>
          </a:xfrm>
          <a:custGeom>
            <a:avLst/>
            <a:gdLst>
              <a:gd name="connsiteX0" fmla="*/ 581025 w 581025"/>
              <a:gd name="connsiteY0" fmla="*/ 0 h 781050"/>
              <a:gd name="connsiteX1" fmla="*/ 400050 w 581025"/>
              <a:gd name="connsiteY1" fmla="*/ 495300 h 781050"/>
              <a:gd name="connsiteX2" fmla="*/ 0 w 581025"/>
              <a:gd name="connsiteY2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781050">
                <a:moveTo>
                  <a:pt x="581025" y="0"/>
                </a:moveTo>
                <a:cubicBezTo>
                  <a:pt x="538956" y="182562"/>
                  <a:pt x="496887" y="365125"/>
                  <a:pt x="400050" y="495300"/>
                </a:cubicBezTo>
                <a:cubicBezTo>
                  <a:pt x="303213" y="625475"/>
                  <a:pt x="151606" y="703262"/>
                  <a:pt x="0" y="78105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 flipV="1">
            <a:off x="3478116" y="5595977"/>
            <a:ext cx="494673" cy="481672"/>
          </a:xfrm>
          <a:custGeom>
            <a:avLst/>
            <a:gdLst>
              <a:gd name="connsiteX0" fmla="*/ 140236 w 494673"/>
              <a:gd name="connsiteY0" fmla="*/ 430044 h 439569"/>
              <a:gd name="connsiteX1" fmla="*/ 6886 w 494673"/>
              <a:gd name="connsiteY1" fmla="*/ 258594 h 439569"/>
              <a:gd name="connsiteX2" fmla="*/ 44986 w 494673"/>
              <a:gd name="connsiteY2" fmla="*/ 39519 h 439569"/>
              <a:gd name="connsiteX3" fmla="*/ 264061 w 494673"/>
              <a:gd name="connsiteY3" fmla="*/ 1419 h 439569"/>
              <a:gd name="connsiteX4" fmla="*/ 425986 w 494673"/>
              <a:gd name="connsiteY4" fmla="*/ 58569 h 439569"/>
              <a:gd name="connsiteX5" fmla="*/ 492661 w 494673"/>
              <a:gd name="connsiteY5" fmla="*/ 182394 h 439569"/>
              <a:gd name="connsiteX6" fmla="*/ 473611 w 494673"/>
              <a:gd name="connsiteY6" fmla="*/ 315744 h 439569"/>
              <a:gd name="connsiteX7" fmla="*/ 435511 w 494673"/>
              <a:gd name="connsiteY7" fmla="*/ 391944 h 439569"/>
              <a:gd name="connsiteX8" fmla="*/ 387886 w 494673"/>
              <a:gd name="connsiteY8" fmla="*/ 439569 h 43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673" h="439569">
                <a:moveTo>
                  <a:pt x="140236" y="430044"/>
                </a:moveTo>
                <a:cubicBezTo>
                  <a:pt x="81498" y="376862"/>
                  <a:pt x="22761" y="323681"/>
                  <a:pt x="6886" y="258594"/>
                </a:cubicBezTo>
                <a:cubicBezTo>
                  <a:pt x="-8989" y="193507"/>
                  <a:pt x="2124" y="82381"/>
                  <a:pt x="44986" y="39519"/>
                </a:cubicBezTo>
                <a:cubicBezTo>
                  <a:pt x="87848" y="-3343"/>
                  <a:pt x="200561" y="-1756"/>
                  <a:pt x="264061" y="1419"/>
                </a:cubicBezTo>
                <a:cubicBezTo>
                  <a:pt x="327561" y="4594"/>
                  <a:pt x="387886" y="28407"/>
                  <a:pt x="425986" y="58569"/>
                </a:cubicBezTo>
                <a:cubicBezTo>
                  <a:pt x="464086" y="88731"/>
                  <a:pt x="484724" y="139532"/>
                  <a:pt x="492661" y="182394"/>
                </a:cubicBezTo>
                <a:cubicBezTo>
                  <a:pt x="500598" y="225256"/>
                  <a:pt x="483136" y="280819"/>
                  <a:pt x="473611" y="315744"/>
                </a:cubicBezTo>
                <a:cubicBezTo>
                  <a:pt x="464086" y="350669"/>
                  <a:pt x="449798" y="371307"/>
                  <a:pt x="435511" y="391944"/>
                </a:cubicBezTo>
                <a:cubicBezTo>
                  <a:pt x="421224" y="412581"/>
                  <a:pt x="404555" y="426075"/>
                  <a:pt x="387886" y="439569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72198" y="565444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+,-,</a:t>
            </a:r>
            <a:r>
              <a:rPr lang="ja-JP" altLang="en-US" dirty="0" smtClean="0"/>
              <a:t>＊</a:t>
            </a:r>
            <a:r>
              <a:rPr lang="en-US" altLang="ja-JP" dirty="0" smtClean="0"/>
              <a:t>,/,</a:t>
            </a:r>
            <a:r>
              <a:rPr lang="en-US" altLang="ja-JP" dirty="0" err="1" smtClean="0"/>
              <a:t>a,b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70439" y="442156"/>
            <a:ext cx="6691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問題</a:t>
            </a:r>
            <a:r>
              <a:rPr lang="ja-JP" altLang="en-US" sz="1800" b="1" dirty="0"/>
              <a:t>４</a:t>
            </a:r>
            <a:r>
              <a:rPr lang="ja-JP" altLang="en-US" sz="1800" dirty="0"/>
              <a:t>　　</a:t>
            </a:r>
            <a:r>
              <a:rPr lang="en-US" altLang="ja-JP" sz="1800" dirty="0" smtClean="0"/>
              <a:t>2</a:t>
            </a:r>
            <a:r>
              <a:rPr lang="ja-JP" altLang="en-US" sz="1800" dirty="0" err="1"/>
              <a:t>つの</a:t>
            </a:r>
            <a:r>
              <a:rPr lang="ja-JP" altLang="en-US" sz="1800" dirty="0" smtClean="0"/>
              <a:t>オートマトン</a:t>
            </a:r>
            <a:r>
              <a:rPr lang="en-US" altLang="ja-JP" sz="1800" dirty="0" smtClean="0"/>
              <a:t>M1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M2</a:t>
            </a:r>
            <a:r>
              <a:rPr lang="ja-JP" altLang="en-US" sz="1800" dirty="0" smtClean="0"/>
              <a:t>が等価</a:t>
            </a:r>
            <a:r>
              <a:rPr lang="ja-JP" altLang="en-US" sz="1800" dirty="0"/>
              <a:t>であるかどうか判定せよ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778967" y="908150"/>
            <a:ext cx="17589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p0</a:t>
            </a:r>
            <a:r>
              <a:rPr lang="ja-JP" altLang="en-US" sz="1800" dirty="0"/>
              <a:t>　　　　　　　</a:t>
            </a:r>
            <a:r>
              <a:rPr lang="en-US" altLang="ja-JP" sz="1800" dirty="0"/>
              <a:t>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</a:t>
            </a:r>
            <a:r>
              <a:rPr lang="en-US" altLang="ja-JP" sz="1800" dirty="0" smtClean="0"/>
              <a:t>p</a:t>
            </a:r>
            <a:r>
              <a:rPr lang="en-US" altLang="ja-JP" sz="1800" dirty="0" smtClean="0">
                <a:solidFill>
                  <a:srgbClr val="009900"/>
                </a:solidFill>
              </a:rPr>
              <a:t>3</a:t>
            </a:r>
            <a:endParaRPr lang="en-US" altLang="ja-JP" sz="1800" dirty="0">
              <a:solidFill>
                <a:srgbClr val="0099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p2</a:t>
            </a:r>
            <a:r>
              <a:rPr lang="ja-JP" altLang="en-US" sz="1800" dirty="0"/>
              <a:t>　　　　　　　</a:t>
            </a:r>
            <a:r>
              <a:rPr lang="en-US" altLang="ja-JP" sz="1800" dirty="0"/>
              <a:t>p4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163517" y="1052612"/>
            <a:ext cx="293687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/>
              <a:t>q0</a:t>
            </a:r>
            <a:r>
              <a:rPr lang="ja-JP" altLang="en-US" sz="1800"/>
              <a:t>　　　　　</a:t>
            </a:r>
            <a:r>
              <a:rPr lang="en-US" altLang="ja-JP" sz="1800"/>
              <a:t>q1</a:t>
            </a:r>
            <a:r>
              <a:rPr lang="ja-JP" altLang="en-US" sz="1800"/>
              <a:t>　　　　　</a:t>
            </a:r>
            <a:r>
              <a:rPr lang="en-US" altLang="ja-JP" sz="1800"/>
              <a:t>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/>
              <a:t>　　　　　 　</a:t>
            </a:r>
            <a:r>
              <a:rPr lang="en-US" altLang="ja-JP" sz="1800"/>
              <a:t>q2</a:t>
            </a: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1778967" y="908150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1778967" y="2565500"/>
            <a:ext cx="431800" cy="433387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6171579" y="1052612"/>
            <a:ext cx="431800" cy="433388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2" name="Oval 11"/>
          <p:cNvSpPr>
            <a:spLocks noChangeArrowheads="1"/>
          </p:cNvSpPr>
          <p:nvPr/>
        </p:nvSpPr>
        <p:spPr bwMode="auto">
          <a:xfrm>
            <a:off x="3074367" y="908150"/>
            <a:ext cx="431800" cy="433387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3" name="Oval 12"/>
          <p:cNvSpPr>
            <a:spLocks noChangeArrowheads="1"/>
          </p:cNvSpPr>
          <p:nvPr/>
        </p:nvSpPr>
        <p:spPr bwMode="auto">
          <a:xfrm>
            <a:off x="2426667" y="1700312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4" name="Oval 13"/>
          <p:cNvSpPr>
            <a:spLocks noChangeArrowheads="1"/>
          </p:cNvSpPr>
          <p:nvPr/>
        </p:nvSpPr>
        <p:spPr bwMode="auto">
          <a:xfrm>
            <a:off x="3074367" y="2565500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5" name="Oval 14"/>
          <p:cNvSpPr>
            <a:spLocks noChangeArrowheads="1"/>
          </p:cNvSpPr>
          <p:nvPr/>
        </p:nvSpPr>
        <p:spPr bwMode="auto">
          <a:xfrm>
            <a:off x="5163517" y="1052612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6" name="Oval 15"/>
          <p:cNvSpPr>
            <a:spLocks noChangeArrowheads="1"/>
          </p:cNvSpPr>
          <p:nvPr/>
        </p:nvSpPr>
        <p:spPr bwMode="auto">
          <a:xfrm>
            <a:off x="7251079" y="1052612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7" name="Oval 16"/>
          <p:cNvSpPr>
            <a:spLocks noChangeArrowheads="1"/>
          </p:cNvSpPr>
          <p:nvPr/>
        </p:nvSpPr>
        <p:spPr bwMode="auto">
          <a:xfrm>
            <a:off x="6171579" y="1916212"/>
            <a:ext cx="431800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6638" name="Line 20"/>
          <p:cNvSpPr>
            <a:spLocks noChangeShapeType="1"/>
          </p:cNvSpPr>
          <p:nvPr/>
        </p:nvSpPr>
        <p:spPr bwMode="auto">
          <a:xfrm>
            <a:off x="2139329" y="1268512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9" name="Line 21"/>
          <p:cNvSpPr>
            <a:spLocks noChangeShapeType="1"/>
          </p:cNvSpPr>
          <p:nvPr/>
        </p:nvSpPr>
        <p:spPr bwMode="auto">
          <a:xfrm flipH="1">
            <a:off x="2787029" y="1341537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0" name="Line 22"/>
          <p:cNvSpPr>
            <a:spLocks noChangeShapeType="1"/>
          </p:cNvSpPr>
          <p:nvPr/>
        </p:nvSpPr>
        <p:spPr bwMode="auto">
          <a:xfrm flipV="1">
            <a:off x="2139329" y="2060675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1" name="Line 23"/>
          <p:cNvSpPr>
            <a:spLocks noChangeShapeType="1"/>
          </p:cNvSpPr>
          <p:nvPr/>
        </p:nvSpPr>
        <p:spPr bwMode="auto">
          <a:xfrm flipH="1" flipV="1">
            <a:off x="2787029" y="2060675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2" name="Freeform 24"/>
          <p:cNvSpPr>
            <a:spLocks/>
          </p:cNvSpPr>
          <p:nvPr/>
        </p:nvSpPr>
        <p:spPr bwMode="auto">
          <a:xfrm>
            <a:off x="2413967" y="1232000"/>
            <a:ext cx="385762" cy="468312"/>
          </a:xfrm>
          <a:custGeom>
            <a:avLst/>
            <a:gdLst>
              <a:gd name="T0" fmla="*/ 2147483647 w 243"/>
              <a:gd name="T1" fmla="*/ 2147483647 h 295"/>
              <a:gd name="T2" fmla="*/ 2147483647 w 243"/>
              <a:gd name="T3" fmla="*/ 2147483647 h 295"/>
              <a:gd name="T4" fmla="*/ 2147483647 w 243"/>
              <a:gd name="T5" fmla="*/ 2147483647 h 295"/>
              <a:gd name="T6" fmla="*/ 2147483647 w 243"/>
              <a:gd name="T7" fmla="*/ 2147483647 h 295"/>
              <a:gd name="T8" fmla="*/ 2147483647 w 243"/>
              <a:gd name="T9" fmla="*/ 2147483647 h 295"/>
              <a:gd name="T10" fmla="*/ 2147483647 w 243"/>
              <a:gd name="T11" fmla="*/ 2147483647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295">
                <a:moveTo>
                  <a:pt x="99" y="295"/>
                </a:moveTo>
                <a:cubicBezTo>
                  <a:pt x="57" y="249"/>
                  <a:pt x="16" y="204"/>
                  <a:pt x="8" y="159"/>
                </a:cubicBezTo>
                <a:cubicBezTo>
                  <a:pt x="0" y="114"/>
                  <a:pt x="23" y="46"/>
                  <a:pt x="53" y="23"/>
                </a:cubicBezTo>
                <a:cubicBezTo>
                  <a:pt x="83" y="0"/>
                  <a:pt x="160" y="8"/>
                  <a:pt x="190" y="23"/>
                </a:cubicBezTo>
                <a:cubicBezTo>
                  <a:pt x="220" y="38"/>
                  <a:pt x="243" y="69"/>
                  <a:pt x="235" y="114"/>
                </a:cubicBezTo>
                <a:cubicBezTo>
                  <a:pt x="227" y="159"/>
                  <a:pt x="185" y="227"/>
                  <a:pt x="144" y="2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3" name="Freeform 25"/>
          <p:cNvSpPr>
            <a:spLocks/>
          </p:cNvSpPr>
          <p:nvPr/>
        </p:nvSpPr>
        <p:spPr bwMode="auto">
          <a:xfrm rot="10800000">
            <a:off x="2426667" y="2132112"/>
            <a:ext cx="385762" cy="468313"/>
          </a:xfrm>
          <a:custGeom>
            <a:avLst/>
            <a:gdLst>
              <a:gd name="T0" fmla="*/ 2147483647 w 243"/>
              <a:gd name="T1" fmla="*/ 2147483647 h 295"/>
              <a:gd name="T2" fmla="*/ 2147483647 w 243"/>
              <a:gd name="T3" fmla="*/ 2147483647 h 295"/>
              <a:gd name="T4" fmla="*/ 2147483647 w 243"/>
              <a:gd name="T5" fmla="*/ 2147483647 h 295"/>
              <a:gd name="T6" fmla="*/ 2147483647 w 243"/>
              <a:gd name="T7" fmla="*/ 2147483647 h 295"/>
              <a:gd name="T8" fmla="*/ 2147483647 w 243"/>
              <a:gd name="T9" fmla="*/ 2147483647 h 295"/>
              <a:gd name="T10" fmla="*/ 2147483647 w 243"/>
              <a:gd name="T11" fmla="*/ 2147483647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295">
                <a:moveTo>
                  <a:pt x="99" y="295"/>
                </a:moveTo>
                <a:cubicBezTo>
                  <a:pt x="57" y="249"/>
                  <a:pt x="16" y="204"/>
                  <a:pt x="8" y="159"/>
                </a:cubicBezTo>
                <a:cubicBezTo>
                  <a:pt x="0" y="114"/>
                  <a:pt x="23" y="46"/>
                  <a:pt x="53" y="23"/>
                </a:cubicBezTo>
                <a:cubicBezTo>
                  <a:pt x="83" y="0"/>
                  <a:pt x="160" y="8"/>
                  <a:pt x="190" y="23"/>
                </a:cubicBezTo>
                <a:cubicBezTo>
                  <a:pt x="220" y="38"/>
                  <a:pt x="243" y="69"/>
                  <a:pt x="235" y="114"/>
                </a:cubicBezTo>
                <a:cubicBezTo>
                  <a:pt x="227" y="159"/>
                  <a:pt x="185" y="227"/>
                  <a:pt x="144" y="2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4" name="Freeform 26"/>
          <p:cNvSpPr>
            <a:spLocks/>
          </p:cNvSpPr>
          <p:nvPr/>
        </p:nvSpPr>
        <p:spPr bwMode="auto">
          <a:xfrm rot="-8046427">
            <a:off x="5852491" y="2163863"/>
            <a:ext cx="385763" cy="468312"/>
          </a:xfrm>
          <a:custGeom>
            <a:avLst/>
            <a:gdLst>
              <a:gd name="T0" fmla="*/ 2147483647 w 243"/>
              <a:gd name="T1" fmla="*/ 2147483647 h 295"/>
              <a:gd name="T2" fmla="*/ 2147483647 w 243"/>
              <a:gd name="T3" fmla="*/ 2147483647 h 295"/>
              <a:gd name="T4" fmla="*/ 2147483647 w 243"/>
              <a:gd name="T5" fmla="*/ 2147483647 h 295"/>
              <a:gd name="T6" fmla="*/ 2147483647 w 243"/>
              <a:gd name="T7" fmla="*/ 2147483647 h 295"/>
              <a:gd name="T8" fmla="*/ 2147483647 w 243"/>
              <a:gd name="T9" fmla="*/ 2147483647 h 295"/>
              <a:gd name="T10" fmla="*/ 2147483647 w 243"/>
              <a:gd name="T11" fmla="*/ 2147483647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295">
                <a:moveTo>
                  <a:pt x="99" y="295"/>
                </a:moveTo>
                <a:cubicBezTo>
                  <a:pt x="57" y="249"/>
                  <a:pt x="16" y="204"/>
                  <a:pt x="8" y="159"/>
                </a:cubicBezTo>
                <a:cubicBezTo>
                  <a:pt x="0" y="114"/>
                  <a:pt x="23" y="46"/>
                  <a:pt x="53" y="23"/>
                </a:cubicBezTo>
                <a:cubicBezTo>
                  <a:pt x="83" y="0"/>
                  <a:pt x="160" y="8"/>
                  <a:pt x="190" y="23"/>
                </a:cubicBezTo>
                <a:cubicBezTo>
                  <a:pt x="220" y="38"/>
                  <a:pt x="243" y="69"/>
                  <a:pt x="235" y="114"/>
                </a:cubicBezTo>
                <a:cubicBezTo>
                  <a:pt x="227" y="159"/>
                  <a:pt x="185" y="227"/>
                  <a:pt x="144" y="2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>
            <a:off x="2210767" y="11240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>
            <a:off x="3290267" y="1341537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 flipH="1" flipV="1">
            <a:off x="2210767" y="2781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 flipV="1">
            <a:off x="1994867" y="1341537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5595317" y="1268512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6531942" y="11240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 flipH="1">
            <a:off x="6603379" y="14129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6387479" y="148441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523879" y="1412975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4" name="Line 36"/>
          <p:cNvSpPr>
            <a:spLocks noChangeShapeType="1"/>
          </p:cNvSpPr>
          <p:nvPr/>
        </p:nvSpPr>
        <p:spPr bwMode="auto">
          <a:xfrm flipH="1">
            <a:off x="6531942" y="1484412"/>
            <a:ext cx="8636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5" name="Freeform 37"/>
          <p:cNvSpPr>
            <a:spLocks/>
          </p:cNvSpPr>
          <p:nvPr/>
        </p:nvSpPr>
        <p:spPr bwMode="auto">
          <a:xfrm rot="8340557">
            <a:off x="6531942" y="2205137"/>
            <a:ext cx="385762" cy="468313"/>
          </a:xfrm>
          <a:custGeom>
            <a:avLst/>
            <a:gdLst>
              <a:gd name="T0" fmla="*/ 2147483647 w 243"/>
              <a:gd name="T1" fmla="*/ 2147483647 h 295"/>
              <a:gd name="T2" fmla="*/ 2147483647 w 243"/>
              <a:gd name="T3" fmla="*/ 2147483647 h 295"/>
              <a:gd name="T4" fmla="*/ 2147483647 w 243"/>
              <a:gd name="T5" fmla="*/ 2147483647 h 295"/>
              <a:gd name="T6" fmla="*/ 2147483647 w 243"/>
              <a:gd name="T7" fmla="*/ 2147483647 h 295"/>
              <a:gd name="T8" fmla="*/ 2147483647 w 243"/>
              <a:gd name="T9" fmla="*/ 2147483647 h 295"/>
              <a:gd name="T10" fmla="*/ 2147483647 w 243"/>
              <a:gd name="T11" fmla="*/ 2147483647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295">
                <a:moveTo>
                  <a:pt x="99" y="295"/>
                </a:moveTo>
                <a:cubicBezTo>
                  <a:pt x="57" y="249"/>
                  <a:pt x="16" y="204"/>
                  <a:pt x="8" y="159"/>
                </a:cubicBezTo>
                <a:cubicBezTo>
                  <a:pt x="0" y="114"/>
                  <a:pt x="23" y="46"/>
                  <a:pt x="53" y="23"/>
                </a:cubicBezTo>
                <a:cubicBezTo>
                  <a:pt x="83" y="0"/>
                  <a:pt x="160" y="8"/>
                  <a:pt x="190" y="23"/>
                </a:cubicBezTo>
                <a:cubicBezTo>
                  <a:pt x="220" y="38"/>
                  <a:pt x="243" y="69"/>
                  <a:pt x="235" y="114"/>
                </a:cubicBezTo>
                <a:cubicBezTo>
                  <a:pt x="227" y="159"/>
                  <a:pt x="185" y="227"/>
                  <a:pt x="144" y="2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6" name="Text Box 38"/>
          <p:cNvSpPr txBox="1">
            <a:spLocks noChangeArrowheads="1"/>
          </p:cNvSpPr>
          <p:nvPr/>
        </p:nvSpPr>
        <p:spPr bwMode="auto">
          <a:xfrm>
            <a:off x="2426667" y="12685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57" name="Text Box 39"/>
          <p:cNvSpPr txBox="1">
            <a:spLocks noChangeArrowheads="1"/>
          </p:cNvSpPr>
          <p:nvPr/>
        </p:nvSpPr>
        <p:spPr bwMode="auto">
          <a:xfrm>
            <a:off x="3218829" y="17733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58" name="Text Box 40"/>
          <p:cNvSpPr txBox="1">
            <a:spLocks noChangeArrowheads="1"/>
          </p:cNvSpPr>
          <p:nvPr/>
        </p:nvSpPr>
        <p:spPr bwMode="auto">
          <a:xfrm>
            <a:off x="2426667" y="8367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59" name="Text Box 41"/>
          <p:cNvSpPr txBox="1">
            <a:spLocks noChangeArrowheads="1"/>
          </p:cNvSpPr>
          <p:nvPr/>
        </p:nvSpPr>
        <p:spPr bwMode="auto">
          <a:xfrm>
            <a:off x="2931492" y="14129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2498104" y="27083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1" name="Text Box 43"/>
          <p:cNvSpPr txBox="1">
            <a:spLocks noChangeArrowheads="1"/>
          </p:cNvSpPr>
          <p:nvPr/>
        </p:nvSpPr>
        <p:spPr bwMode="auto">
          <a:xfrm>
            <a:off x="5666754" y="9811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2066304" y="21321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5882654" y="22765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6747842" y="133360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65" name="Text Box 52"/>
          <p:cNvSpPr txBox="1">
            <a:spLocks noChangeArrowheads="1"/>
          </p:cNvSpPr>
          <p:nvPr/>
        </p:nvSpPr>
        <p:spPr bwMode="auto">
          <a:xfrm>
            <a:off x="2426667" y="22051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66" name="Text Box 53"/>
          <p:cNvSpPr txBox="1">
            <a:spLocks noChangeArrowheads="1"/>
          </p:cNvSpPr>
          <p:nvPr/>
        </p:nvSpPr>
        <p:spPr bwMode="auto">
          <a:xfrm>
            <a:off x="2858467" y="20606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67" name="Text Box 54"/>
          <p:cNvSpPr txBox="1">
            <a:spLocks noChangeArrowheads="1"/>
          </p:cNvSpPr>
          <p:nvPr/>
        </p:nvSpPr>
        <p:spPr bwMode="auto">
          <a:xfrm>
            <a:off x="2066304" y="14129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68" name="Text Box 55"/>
          <p:cNvSpPr txBox="1">
            <a:spLocks noChangeArrowheads="1"/>
          </p:cNvSpPr>
          <p:nvPr/>
        </p:nvSpPr>
        <p:spPr bwMode="auto">
          <a:xfrm>
            <a:off x="1705942" y="17733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69" name="Text Box 56"/>
          <p:cNvSpPr txBox="1">
            <a:spLocks noChangeArrowheads="1"/>
          </p:cNvSpPr>
          <p:nvPr/>
        </p:nvSpPr>
        <p:spPr bwMode="auto">
          <a:xfrm>
            <a:off x="6674817" y="8367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70" name="Text Box 57"/>
          <p:cNvSpPr txBox="1">
            <a:spLocks noChangeArrowheads="1"/>
          </p:cNvSpPr>
          <p:nvPr/>
        </p:nvSpPr>
        <p:spPr bwMode="auto">
          <a:xfrm>
            <a:off x="6603379" y="22765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71" name="Text Box 58"/>
          <p:cNvSpPr txBox="1">
            <a:spLocks noChangeArrowheads="1"/>
          </p:cNvSpPr>
          <p:nvPr/>
        </p:nvSpPr>
        <p:spPr bwMode="auto">
          <a:xfrm>
            <a:off x="6890717" y="17003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72" name="Text Box 59"/>
          <p:cNvSpPr txBox="1">
            <a:spLocks noChangeArrowheads="1"/>
          </p:cNvSpPr>
          <p:nvPr/>
        </p:nvSpPr>
        <p:spPr bwMode="auto">
          <a:xfrm>
            <a:off x="5523879" y="15574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26673" name="Text Box 61"/>
          <p:cNvSpPr txBox="1">
            <a:spLocks noChangeArrowheads="1"/>
          </p:cNvSpPr>
          <p:nvPr/>
        </p:nvSpPr>
        <p:spPr bwMode="auto">
          <a:xfrm>
            <a:off x="6098554" y="148441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26674" name="Text Box 62"/>
          <p:cNvSpPr txBox="1">
            <a:spLocks noChangeArrowheads="1"/>
          </p:cNvSpPr>
          <p:nvPr/>
        </p:nvSpPr>
        <p:spPr bwMode="auto">
          <a:xfrm>
            <a:off x="4893642" y="1052612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⇒</a:t>
            </a:r>
          </a:p>
        </p:txBody>
      </p:sp>
      <p:sp>
        <p:nvSpPr>
          <p:cNvPr id="26675" name="Text Box 63"/>
          <p:cNvSpPr txBox="1">
            <a:spLocks noChangeArrowheads="1"/>
          </p:cNvSpPr>
          <p:nvPr/>
        </p:nvSpPr>
        <p:spPr bwMode="auto">
          <a:xfrm>
            <a:off x="1510679" y="908150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⇒</a:t>
            </a:r>
          </a:p>
        </p:txBody>
      </p:sp>
      <p:sp>
        <p:nvSpPr>
          <p:cNvPr id="26676" name="Text Box 64"/>
          <p:cNvSpPr txBox="1">
            <a:spLocks noChangeArrowheads="1"/>
          </p:cNvSpPr>
          <p:nvPr/>
        </p:nvSpPr>
        <p:spPr bwMode="auto">
          <a:xfrm>
            <a:off x="3720479" y="1896955"/>
            <a:ext cx="432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M1</a:t>
            </a:r>
            <a:r>
              <a:rPr lang="ja-JP" altLang="en-US" sz="1800" dirty="0"/>
              <a:t>　　　　　　　　　　　　　　　　　　　　　　　</a:t>
            </a:r>
            <a:r>
              <a:rPr lang="en-US" altLang="ja-JP" sz="1800" dirty="0"/>
              <a:t>M2</a:t>
            </a:r>
          </a:p>
        </p:txBody>
      </p:sp>
      <p:sp>
        <p:nvSpPr>
          <p:cNvPr id="53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179592" y="58069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3/3</a:t>
            </a:r>
            <a:endParaRPr lang="en-US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63648" y="2891731"/>
            <a:ext cx="33041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　　　　　　　　</a:t>
            </a:r>
            <a:r>
              <a:rPr kumimoji="1" lang="en-US" altLang="ja-JP" sz="1600" dirty="0" smtClean="0"/>
              <a:t>p0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q0</a:t>
            </a:r>
          </a:p>
          <a:p>
            <a:r>
              <a:rPr lang="ja-JP" altLang="en-US" sz="1600" dirty="0" smtClean="0"/>
              <a:t>　　　　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　　　　　</a:t>
            </a:r>
            <a:r>
              <a:rPr lang="en-US" altLang="ja-JP" sz="1600" dirty="0" smtClean="0"/>
              <a:t>b</a:t>
            </a:r>
            <a:endParaRPr lang="en-US" altLang="ja-JP" sz="1600" dirty="0"/>
          </a:p>
          <a:p>
            <a:r>
              <a:rPr kumimoji="1" lang="ja-JP" altLang="en-US" sz="1600" dirty="0" smtClean="0"/>
              <a:t>　　　　</a:t>
            </a:r>
            <a:r>
              <a:rPr kumimoji="1" lang="en-US" altLang="ja-JP" sz="1600" dirty="0" smtClean="0"/>
              <a:t>p1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q1</a:t>
            </a:r>
            <a:r>
              <a:rPr kumimoji="1" lang="ja-JP" altLang="en-US" sz="1600" dirty="0" smtClean="0"/>
              <a:t>　　　　　</a:t>
            </a:r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</a:p>
          <a:p>
            <a:r>
              <a:rPr lang="ja-JP" altLang="en-US" sz="1600" dirty="0" smtClean="0"/>
              <a:t>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　　　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　　　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b</a:t>
            </a:r>
            <a:endParaRPr lang="en-US" altLang="ja-JP" sz="1600" dirty="0"/>
          </a:p>
          <a:p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  <a:r>
              <a:rPr kumimoji="1" lang="ja-JP" altLang="en-US" sz="1600" dirty="0" smtClean="0"/>
              <a:t>　　</a:t>
            </a:r>
            <a:r>
              <a:rPr kumimoji="1" lang="en-US" altLang="ja-JP" sz="1600" dirty="0" smtClean="0"/>
              <a:t>p4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q3</a:t>
            </a:r>
            <a:r>
              <a:rPr kumimoji="1" lang="ja-JP" altLang="en-US" sz="1600" dirty="0" smtClean="0"/>
              <a:t>　　</a:t>
            </a:r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  <a:r>
              <a:rPr kumimoji="1" lang="ja-JP" altLang="en-US" sz="1600" dirty="0" smtClean="0"/>
              <a:t>　　</a:t>
            </a:r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</a:p>
          <a:p>
            <a:r>
              <a:rPr lang="ja-JP" altLang="en-US" sz="1600" dirty="0" smtClean="0"/>
              <a:t>　ㇾ　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　　　ㇾ　　　　　</a:t>
            </a:r>
            <a:r>
              <a:rPr lang="ja-JP" altLang="en-US" sz="1600" dirty="0"/>
              <a:t>ㇾ</a:t>
            </a:r>
            <a:endParaRPr lang="en-US" altLang="ja-JP" sz="1600" dirty="0"/>
          </a:p>
          <a:p>
            <a:r>
              <a:rPr kumimoji="1" lang="ja-JP" altLang="en-US" sz="1600" dirty="0" smtClean="0"/>
              <a:t>　　　</a:t>
            </a:r>
            <a:r>
              <a:rPr kumimoji="1" lang="en-US" altLang="ja-JP" sz="1600" dirty="0" smtClean="0"/>
              <a:t>p2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q1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</a:p>
          <a:p>
            <a:r>
              <a:rPr lang="ja-JP" altLang="en-US" sz="1600" dirty="0" smtClean="0"/>
              <a:t>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　　</a:t>
            </a:r>
            <a:r>
              <a:rPr lang="ja-JP" altLang="en-US" sz="1600" dirty="0"/>
              <a:t>ㇾ</a:t>
            </a:r>
            <a:endParaRPr lang="en-US" altLang="ja-JP" sz="1600" dirty="0"/>
          </a:p>
          <a:p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p0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q3</a:t>
            </a:r>
          </a:p>
          <a:p>
            <a:r>
              <a:rPr lang="ja-JP" altLang="en-US" sz="1600" dirty="0" smtClean="0"/>
              <a:t>　ㇾ  　　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　　 　</a:t>
            </a:r>
            <a:r>
              <a:rPr lang="en-US" altLang="ja-JP" sz="1600" dirty="0" smtClean="0"/>
              <a:t>b </a:t>
            </a:r>
            <a:endParaRPr lang="en-US" altLang="ja-JP" sz="1600" dirty="0"/>
          </a:p>
          <a:p>
            <a:r>
              <a:rPr kumimoji="1" lang="ja-JP" altLang="en-US" sz="1600" dirty="0" smtClean="0"/>
              <a:t>　　　</a:t>
            </a:r>
            <a:r>
              <a:rPr kumimoji="1" lang="en-US" altLang="ja-JP" sz="1600" dirty="0" smtClean="0"/>
              <a:t>p1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q1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p3</a:t>
            </a:r>
            <a:r>
              <a:rPr kumimoji="1" lang="ja-JP" altLang="en-US" sz="1600" dirty="0" smtClean="0"/>
              <a:t>≡</a:t>
            </a:r>
            <a:r>
              <a:rPr kumimoji="1" lang="en-US" altLang="ja-JP" sz="1600" dirty="0" smtClean="0"/>
              <a:t>q2</a:t>
            </a:r>
          </a:p>
          <a:p>
            <a:r>
              <a:rPr lang="ja-JP" altLang="en-US" sz="1600" dirty="0" smtClean="0"/>
              <a:t>                       ㇾ</a:t>
            </a:r>
            <a:endParaRPr kumimoji="1" lang="ja-JP" altLang="en-US" sz="16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5100017" y="3140968"/>
            <a:ext cx="423862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4572000" y="3644652"/>
            <a:ext cx="423862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4951586" y="4148098"/>
            <a:ext cx="423862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4533454" y="4653136"/>
            <a:ext cx="360188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4951586" y="5085184"/>
            <a:ext cx="256207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5650877" y="3140968"/>
            <a:ext cx="592140" cy="3118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6371602" y="3644652"/>
            <a:ext cx="592140" cy="3118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5230189" y="5085184"/>
            <a:ext cx="365128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935090" y="4648334"/>
            <a:ext cx="300259" cy="29283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423305" y="4148098"/>
            <a:ext cx="296070" cy="31180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087314" y="3644652"/>
            <a:ext cx="296070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6193804" y="3644652"/>
            <a:ext cx="116681" cy="28803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ドーナツ 81"/>
          <p:cNvSpPr/>
          <p:nvPr/>
        </p:nvSpPr>
        <p:spPr>
          <a:xfrm>
            <a:off x="5096842" y="3383896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ドーナツ 88"/>
          <p:cNvSpPr/>
          <p:nvPr/>
        </p:nvSpPr>
        <p:spPr>
          <a:xfrm>
            <a:off x="4713548" y="3383896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ドーナツ 90"/>
          <p:cNvSpPr/>
          <p:nvPr/>
        </p:nvSpPr>
        <p:spPr>
          <a:xfrm>
            <a:off x="4935090" y="5335350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ドーナツ 91"/>
          <p:cNvSpPr/>
          <p:nvPr/>
        </p:nvSpPr>
        <p:spPr>
          <a:xfrm>
            <a:off x="4595133" y="5335350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ドーナツ 92"/>
          <p:cNvSpPr/>
          <p:nvPr/>
        </p:nvSpPr>
        <p:spPr>
          <a:xfrm>
            <a:off x="4946715" y="4345843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ドーナツ 93"/>
          <p:cNvSpPr/>
          <p:nvPr/>
        </p:nvSpPr>
        <p:spPr>
          <a:xfrm>
            <a:off x="4572000" y="4353165"/>
            <a:ext cx="326463" cy="357148"/>
          </a:xfrm>
          <a:prstGeom prst="donut">
            <a:avLst>
              <a:gd name="adj" fmla="val 106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6915" y="524594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M2</a:t>
            </a:r>
            <a:r>
              <a:rPr kumimoji="1" lang="ja-JP" altLang="en-US" dirty="0" smtClean="0"/>
              <a:t>は等価である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187</Words>
  <Application>Microsoft Office PowerPoint</Application>
  <PresentationFormat>画面に合わせる (4:3)</PresentationFormat>
  <Paragraphs>111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175</cp:revision>
  <cp:lastPrinted>2015-05-06T05:25:00Z</cp:lastPrinted>
  <dcterms:created xsi:type="dcterms:W3CDTF">2006-04-24T12:50:32Z</dcterms:created>
  <dcterms:modified xsi:type="dcterms:W3CDTF">2015-05-06T07:10:46Z</dcterms:modified>
</cp:coreProperties>
</file>