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9D13-F837-4886-AB1D-A90643D6CD7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60E1F-8DA1-4A20-9090-1E8FF7C17CF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B14DE-0051-4778-B529-3243A8C6414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726DA-FFA4-4364-8758-B9CAF1338A2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2DD9-32F0-44C1-A897-8C1BD87E169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7E26-AAD0-4E60-BFE0-6A6FBB9971A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FC915-13DA-4CC2-BB16-BBC28A67313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5FDE7-BFA5-4EF6-9AAD-6C49C1F57B0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436B7-C304-460F-8AF5-A1C73F58BB9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D511-87C1-489F-B60A-569EAD21B0D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422E0-2F25-4E12-93CA-45B0FC155B9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907591-D32E-4FA1-8E13-F401E3A0AA23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1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611980" y="489526"/>
            <a:ext cx="7920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b="1" dirty="0" smtClean="0">
                <a:solidFill>
                  <a:srgbClr val="000000"/>
                </a:solidFill>
              </a:rPr>
              <a:t>演習４の解答</a:t>
            </a:r>
            <a:endParaRPr lang="en-US" altLang="ja-JP" sz="1800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問題１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以下の決定性有限オートマトンの最簡形をハフマン・</a:t>
            </a:r>
            <a:r>
              <a:rPr lang="ja-JP" altLang="en-US" sz="1800" dirty="0" smtClean="0">
                <a:solidFill>
                  <a:srgbClr val="000000"/>
                </a:solidFill>
              </a:rPr>
              <a:t>ミーリー法（</a:t>
            </a:r>
            <a:r>
              <a:rPr lang="en-US" altLang="ja-JP" sz="1800" dirty="0" smtClean="0">
                <a:solidFill>
                  <a:srgbClr val="000000"/>
                </a:solidFill>
              </a:rPr>
              <a:t>k-</a:t>
            </a:r>
            <a:r>
              <a:rPr lang="ja-JP" altLang="en-US" sz="1800" dirty="0" smtClean="0">
                <a:solidFill>
                  <a:srgbClr val="000000"/>
                </a:solidFill>
              </a:rPr>
              <a:t>等価性分類法）を</a:t>
            </a:r>
            <a:r>
              <a:rPr lang="ja-JP" altLang="en-US" sz="1800" dirty="0">
                <a:solidFill>
                  <a:srgbClr val="000000"/>
                </a:solidFill>
              </a:rPr>
              <a:t>用いて求めよ。ただし、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＝｛０，１｝</a:t>
            </a:r>
          </a:p>
        </p:txBody>
      </p:sp>
      <p:sp>
        <p:nvSpPr>
          <p:cNvPr id="2052" name="Oval 5"/>
          <p:cNvSpPr>
            <a:spLocks noChangeArrowheads="1"/>
          </p:cNvSpPr>
          <p:nvPr/>
        </p:nvSpPr>
        <p:spPr bwMode="auto">
          <a:xfrm>
            <a:off x="827907" y="2198043"/>
            <a:ext cx="503237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3" name="Oval 6"/>
          <p:cNvSpPr>
            <a:spLocks noChangeArrowheads="1"/>
          </p:cNvSpPr>
          <p:nvPr/>
        </p:nvSpPr>
        <p:spPr bwMode="auto">
          <a:xfrm>
            <a:off x="827907" y="3206105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0518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827907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2051869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33472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827907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2059" name="Freeform 12"/>
          <p:cNvSpPr>
            <a:spLocks/>
          </p:cNvSpPr>
          <p:nvPr/>
        </p:nvSpPr>
        <p:spPr bwMode="auto">
          <a:xfrm rot="10800000">
            <a:off x="683444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133114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H="1" flipV="1">
            <a:off x="1115244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 flipV="1">
            <a:off x="1259707" y="2558405"/>
            <a:ext cx="86360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 flipH="1">
            <a:off x="1331144" y="3423593"/>
            <a:ext cx="720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2988494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3564757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6" name="Text Box 19"/>
          <p:cNvSpPr txBox="1">
            <a:spLocks noChangeArrowheads="1"/>
          </p:cNvSpPr>
          <p:nvPr/>
        </p:nvSpPr>
        <p:spPr bwMode="auto">
          <a:xfrm>
            <a:off x="284403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1404169" y="37823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1620069" y="342359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2772594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1764532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22677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3852094" y="37109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3" name="AutoShape 26"/>
          <p:cNvSpPr>
            <a:spLocks noChangeArrowheads="1"/>
          </p:cNvSpPr>
          <p:nvPr/>
        </p:nvSpPr>
        <p:spPr bwMode="auto">
          <a:xfrm>
            <a:off x="2051869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4" name="Oval 27"/>
          <p:cNvSpPr>
            <a:spLocks noChangeArrowheads="1"/>
          </p:cNvSpPr>
          <p:nvPr/>
        </p:nvSpPr>
        <p:spPr bwMode="auto">
          <a:xfrm>
            <a:off x="2051869" y="3206105"/>
            <a:ext cx="503238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75" name="Text Box 28"/>
          <p:cNvSpPr txBox="1">
            <a:spLocks noChangeArrowheads="1"/>
          </p:cNvSpPr>
          <p:nvPr/>
        </p:nvSpPr>
        <p:spPr bwMode="auto">
          <a:xfrm>
            <a:off x="3275832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q5</a:t>
            </a:r>
          </a:p>
        </p:txBody>
      </p:sp>
      <p:sp>
        <p:nvSpPr>
          <p:cNvPr id="2076" name="Freeform 29"/>
          <p:cNvSpPr>
            <a:spLocks/>
          </p:cNvSpPr>
          <p:nvPr/>
        </p:nvSpPr>
        <p:spPr bwMode="auto">
          <a:xfrm rot="260459">
            <a:off x="1980432" y="1766243"/>
            <a:ext cx="779462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7" name="Line 30"/>
          <p:cNvSpPr>
            <a:spLocks noChangeShapeType="1"/>
          </p:cNvSpPr>
          <p:nvPr/>
        </p:nvSpPr>
        <p:spPr bwMode="auto">
          <a:xfrm flipH="1" flipV="1">
            <a:off x="2267769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8" name="AutoShape 31"/>
          <p:cNvSpPr>
            <a:spLocks noChangeArrowheads="1"/>
          </p:cNvSpPr>
          <p:nvPr/>
        </p:nvSpPr>
        <p:spPr bwMode="auto">
          <a:xfrm>
            <a:off x="3275832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9" name="AutoShape 32"/>
          <p:cNvSpPr>
            <a:spLocks noChangeArrowheads="1"/>
          </p:cNvSpPr>
          <p:nvPr/>
        </p:nvSpPr>
        <p:spPr bwMode="auto">
          <a:xfrm>
            <a:off x="3275832" y="3206105"/>
            <a:ext cx="504825" cy="5032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0" name="Line 33"/>
          <p:cNvSpPr>
            <a:spLocks noChangeShapeType="1"/>
          </p:cNvSpPr>
          <p:nvPr/>
        </p:nvSpPr>
        <p:spPr bwMode="auto">
          <a:xfrm>
            <a:off x="255669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1" name="Line 34"/>
          <p:cNvSpPr>
            <a:spLocks noChangeShapeType="1"/>
          </p:cNvSpPr>
          <p:nvPr/>
        </p:nvSpPr>
        <p:spPr bwMode="auto">
          <a:xfrm flipH="1" flipV="1">
            <a:off x="2483669" y="2631430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2" name="Line 35"/>
          <p:cNvSpPr>
            <a:spLocks noChangeShapeType="1"/>
          </p:cNvSpPr>
          <p:nvPr/>
        </p:nvSpPr>
        <p:spPr bwMode="auto">
          <a:xfrm>
            <a:off x="3564757" y="2631430"/>
            <a:ext cx="1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Freeform 36"/>
          <p:cNvSpPr>
            <a:spLocks/>
          </p:cNvSpPr>
          <p:nvPr/>
        </p:nvSpPr>
        <p:spPr bwMode="auto">
          <a:xfrm rot="260459">
            <a:off x="3204394" y="176624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4" name="Freeform 37"/>
          <p:cNvSpPr>
            <a:spLocks/>
          </p:cNvSpPr>
          <p:nvPr/>
        </p:nvSpPr>
        <p:spPr bwMode="auto">
          <a:xfrm rot="10800000">
            <a:off x="3131369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5" name="Text Box 38"/>
          <p:cNvSpPr txBox="1">
            <a:spLocks noChangeArrowheads="1"/>
          </p:cNvSpPr>
          <p:nvPr/>
        </p:nvSpPr>
        <p:spPr bwMode="auto">
          <a:xfrm>
            <a:off x="16200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6" name="Text Box 39"/>
          <p:cNvSpPr txBox="1">
            <a:spLocks noChangeArrowheads="1"/>
          </p:cNvSpPr>
          <p:nvPr/>
        </p:nvSpPr>
        <p:spPr bwMode="auto">
          <a:xfrm>
            <a:off x="1475607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7" name="Line 40"/>
          <p:cNvSpPr>
            <a:spLocks noChangeShapeType="1"/>
          </p:cNvSpPr>
          <p:nvPr/>
        </p:nvSpPr>
        <p:spPr bwMode="auto">
          <a:xfrm>
            <a:off x="467544" y="2413943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8" name="Text Box 41"/>
          <p:cNvSpPr txBox="1">
            <a:spLocks noChangeArrowheads="1"/>
          </p:cNvSpPr>
          <p:nvPr/>
        </p:nvSpPr>
        <p:spPr bwMode="auto">
          <a:xfrm>
            <a:off x="75488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39120" y="1525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>
                <a:solidFill>
                  <a:srgbClr val="000000"/>
                </a:solidFill>
              </a:rPr>
              <a:t>その４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1998" y="223852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非決定性：</a:t>
            </a:r>
            <a:r>
              <a:rPr kumimoji="1" lang="en-US" altLang="ja-JP" dirty="0" smtClean="0"/>
              <a:t>{q0,q3,q4}       </a:t>
            </a:r>
          </a:p>
          <a:p>
            <a:r>
              <a:rPr lang="ja-JP" altLang="en-US" dirty="0" smtClean="0"/>
              <a:t>決定性 　：</a:t>
            </a:r>
            <a:r>
              <a:rPr kumimoji="1" lang="en-US" altLang="ja-JP" dirty="0" smtClean="0"/>
              <a:t>{q1,q2,q5}}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79632" y="18531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k=0</a:t>
            </a:r>
            <a:r>
              <a:rPr lang="ja-JP" altLang="en-US" u="sng" dirty="0" smtClean="0"/>
              <a:t>のとき</a:t>
            </a:r>
            <a:endParaRPr kumimoji="1" lang="en-US" altLang="ja-JP" u="sng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306" y="4235241"/>
            <a:ext cx="49936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k=1</a:t>
            </a:r>
            <a:r>
              <a:rPr kumimoji="1" lang="ja-JP" altLang="en-US" u="sng" dirty="0" smtClean="0"/>
              <a:t>のとき</a:t>
            </a:r>
            <a:endParaRPr kumimoji="1" lang="en-US" altLang="ja-JP" u="sng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非決定性：</a:t>
            </a:r>
            <a:r>
              <a:rPr lang="en-US" altLang="ja-JP" dirty="0" smtClean="0"/>
              <a:t>q0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q3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q4</a:t>
            </a:r>
            <a:r>
              <a:rPr lang="ja-JP" altLang="en-US" dirty="0" smtClean="0"/>
              <a:t>　の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等価性を確認する。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　     </a:t>
            </a:r>
            <a:r>
              <a:rPr lang="en-US" altLang="ja-JP" dirty="0" smtClean="0"/>
              <a:t>q0</a:t>
            </a:r>
            <a:r>
              <a:rPr lang="ja-JP" altLang="en-US" dirty="0"/>
              <a:t>と</a:t>
            </a:r>
            <a:r>
              <a:rPr lang="en-US" altLang="ja-JP" dirty="0" smtClean="0"/>
              <a:t>q3</a:t>
            </a:r>
            <a:r>
              <a:rPr lang="ja-JP" altLang="en-US" dirty="0" smtClean="0"/>
              <a:t>　　</a:t>
            </a:r>
            <a:r>
              <a:rPr lang="ja-JP" altLang="en-US" dirty="0"/>
              <a:t>　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q0</a:t>
            </a:r>
            <a:r>
              <a:rPr lang="ja-JP" altLang="en-US" dirty="0"/>
              <a:t>と</a:t>
            </a:r>
            <a:r>
              <a:rPr lang="en-US" altLang="ja-JP" dirty="0"/>
              <a:t>q4</a:t>
            </a:r>
            <a:r>
              <a:rPr lang="ja-JP" altLang="en-US" dirty="0"/>
              <a:t>　</a:t>
            </a:r>
            <a:r>
              <a:rPr lang="ja-JP" altLang="en-US" dirty="0" smtClean="0"/>
              <a:t>　　        </a:t>
            </a:r>
            <a:r>
              <a:rPr lang="en-US" altLang="ja-JP" dirty="0" smtClean="0"/>
              <a:t>q3</a:t>
            </a:r>
            <a:r>
              <a:rPr lang="ja-JP" altLang="en-US" dirty="0"/>
              <a:t>と</a:t>
            </a:r>
            <a:r>
              <a:rPr lang="en-US" altLang="ja-JP" dirty="0"/>
              <a:t>q4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    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       </a:t>
            </a:r>
            <a:r>
              <a:rPr kumimoji="1" lang="ja-JP" altLang="en-US" dirty="0" smtClean="0"/>
              <a:t>　 </a:t>
            </a:r>
            <a:r>
              <a:rPr kumimoji="1" lang="en-US" altLang="ja-JP" dirty="0" smtClean="0"/>
              <a:t>0         1            0          1</a:t>
            </a:r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q3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q3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q1</a:t>
            </a:r>
            <a:r>
              <a:rPr lang="ja-JP" altLang="en-US" dirty="0"/>
              <a:t>≡</a:t>
            </a:r>
            <a:r>
              <a:rPr lang="en-US" altLang="ja-JP" dirty="0"/>
              <a:t>q1</a:t>
            </a:r>
            <a:r>
              <a:rPr lang="ja-JP" altLang="en-US" dirty="0"/>
              <a:t>　</a:t>
            </a:r>
            <a:r>
              <a:rPr lang="en-US" altLang="ja-JP" dirty="0"/>
              <a:t>q3</a:t>
            </a:r>
            <a:r>
              <a:rPr lang="ja-JP" altLang="en-US" dirty="0"/>
              <a:t>≡</a:t>
            </a:r>
            <a:r>
              <a:rPr lang="en-US" altLang="ja-JP" dirty="0"/>
              <a:t>q3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754882" y="56612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2191569" y="56612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785419" y="5678016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079525" y="56448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187116" y="5678016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545856" y="56448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72321" y="631282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q0,q3,q4</a:t>
            </a:r>
            <a:r>
              <a:rPr kumimoji="1" lang="ja-JP" altLang="en-US" dirty="0" smtClean="0"/>
              <a:t>は等価</a:t>
            </a:r>
            <a:r>
              <a:rPr kumimoji="1" lang="en-US" altLang="ja-JP" dirty="0" smtClean="0"/>
              <a:t>[p0]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558236" y="3137198"/>
            <a:ext cx="4555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/>
              <a:t>k=1</a:t>
            </a:r>
            <a:r>
              <a:rPr lang="ja-JP" altLang="en-US" u="sng" dirty="0"/>
              <a:t>のとき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決定性</a:t>
            </a:r>
            <a:r>
              <a:rPr lang="ja-JP" altLang="en-US" dirty="0"/>
              <a:t>：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q2</a:t>
            </a:r>
            <a:r>
              <a:rPr lang="ja-JP" altLang="en-US" dirty="0"/>
              <a:t>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q5</a:t>
            </a:r>
            <a:r>
              <a:rPr lang="ja-JP" altLang="en-US" dirty="0"/>
              <a:t>　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q5</a:t>
            </a:r>
            <a:r>
              <a:rPr lang="ja-JP" altLang="en-US" dirty="0" smtClean="0"/>
              <a:t>の</a:t>
            </a:r>
            <a:endParaRPr lang="en-US" altLang="ja-JP" dirty="0"/>
          </a:p>
          <a:p>
            <a:r>
              <a:rPr lang="ja-JP" altLang="en-US" dirty="0"/>
              <a:t>　等価性を確認する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q2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q</a:t>
            </a:r>
            <a:r>
              <a:rPr lang="ja-JP" altLang="en-US" dirty="0" smtClean="0"/>
              <a:t>１と</a:t>
            </a:r>
            <a:r>
              <a:rPr lang="en-US" altLang="ja-JP" dirty="0" smtClean="0"/>
              <a:t>q5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q2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q1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q2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q1</a:t>
            </a:r>
          </a:p>
          <a:p>
            <a:endParaRPr lang="en-US" altLang="ja-JP" dirty="0"/>
          </a:p>
          <a:p>
            <a:r>
              <a:rPr lang="ja-JP" altLang="en-US" dirty="0" smtClean="0"/>
              <a:t>　　　　　　　　　　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と</a:t>
            </a:r>
            <a:r>
              <a:rPr lang="en-US" altLang="ja-JP" dirty="0" smtClean="0"/>
              <a:t>q5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1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q2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q5</a:t>
            </a:r>
            <a:r>
              <a:rPr lang="ja-JP" altLang="en-US" dirty="0" smtClean="0"/>
              <a:t>≡</a:t>
            </a:r>
            <a:r>
              <a:rPr lang="en-US" altLang="ja-JP" dirty="0" smtClean="0"/>
              <a:t>q1</a:t>
            </a:r>
            <a:endParaRPr lang="en-US" altLang="ja-JP" dirty="0"/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5364982" y="45563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6801669" y="45563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89625" y="45399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55956" y="45399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6208540" y="5639866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562827" y="5623470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75689" y="3606949"/>
            <a:ext cx="3943" cy="164395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329764" y="5355479"/>
            <a:ext cx="3943" cy="114200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499599" y="5245991"/>
            <a:ext cx="865383" cy="49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550386" y="63200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q1,q2,q5</a:t>
            </a:r>
            <a:r>
              <a:rPr kumimoji="1" lang="ja-JP" altLang="en-US" dirty="0" smtClean="0"/>
              <a:t>は等価</a:t>
            </a:r>
            <a:r>
              <a:rPr kumimoji="1" lang="en-US" altLang="ja-JP" dirty="0" smtClean="0"/>
              <a:t>[p1]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6126770" y="482575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5651031" y="482575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5291322" y="482575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875140" y="4827984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3840406" y="590148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3419659" y="588734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2267769" y="583503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825809" y="582203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700272" y="590148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74256" y="5906888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6984549" y="585336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7295821" y="4825749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7716676" y="481526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6858819" y="4815268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6474009" y="4815269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6618789" y="588734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6208540" y="591587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5795318" y="591587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611980" y="489526"/>
            <a:ext cx="7920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800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問題１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以下の決定性有限オートマトンの最簡形をハフマン・</a:t>
            </a:r>
            <a:r>
              <a:rPr lang="ja-JP" altLang="en-US" sz="1800" dirty="0" smtClean="0">
                <a:solidFill>
                  <a:srgbClr val="000000"/>
                </a:solidFill>
              </a:rPr>
              <a:t>ミーリー法（</a:t>
            </a:r>
            <a:r>
              <a:rPr lang="en-US" altLang="ja-JP" sz="1800" dirty="0" smtClean="0">
                <a:solidFill>
                  <a:srgbClr val="000000"/>
                </a:solidFill>
              </a:rPr>
              <a:t>k-</a:t>
            </a:r>
            <a:r>
              <a:rPr lang="ja-JP" altLang="en-US" sz="1800" dirty="0" smtClean="0">
                <a:solidFill>
                  <a:srgbClr val="000000"/>
                </a:solidFill>
              </a:rPr>
              <a:t>等価性分類法）を</a:t>
            </a:r>
            <a:r>
              <a:rPr lang="ja-JP" altLang="en-US" sz="1800" dirty="0">
                <a:solidFill>
                  <a:srgbClr val="000000"/>
                </a:solidFill>
              </a:rPr>
              <a:t>用いて求めよ。ただし、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＝｛０，１｝</a:t>
            </a:r>
          </a:p>
        </p:txBody>
      </p:sp>
      <p:sp>
        <p:nvSpPr>
          <p:cNvPr id="2052" name="Oval 5"/>
          <p:cNvSpPr>
            <a:spLocks noChangeArrowheads="1"/>
          </p:cNvSpPr>
          <p:nvPr/>
        </p:nvSpPr>
        <p:spPr bwMode="auto">
          <a:xfrm>
            <a:off x="827907" y="2198043"/>
            <a:ext cx="503237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3" name="Oval 6"/>
          <p:cNvSpPr>
            <a:spLocks noChangeArrowheads="1"/>
          </p:cNvSpPr>
          <p:nvPr/>
        </p:nvSpPr>
        <p:spPr bwMode="auto">
          <a:xfrm>
            <a:off x="827907" y="3206105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0518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827907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2051869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33472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827907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2059" name="Freeform 12"/>
          <p:cNvSpPr>
            <a:spLocks/>
          </p:cNvSpPr>
          <p:nvPr/>
        </p:nvSpPr>
        <p:spPr bwMode="auto">
          <a:xfrm rot="10800000">
            <a:off x="683444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133114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H="1" flipV="1">
            <a:off x="1115244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 flipV="1">
            <a:off x="1259707" y="2558405"/>
            <a:ext cx="86360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 flipH="1">
            <a:off x="1331144" y="3423593"/>
            <a:ext cx="720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2988494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3564757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6" name="Text Box 19"/>
          <p:cNvSpPr txBox="1">
            <a:spLocks noChangeArrowheads="1"/>
          </p:cNvSpPr>
          <p:nvPr/>
        </p:nvSpPr>
        <p:spPr bwMode="auto">
          <a:xfrm>
            <a:off x="284403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1404169" y="37823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1620069" y="342359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2772594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1764532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22677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3852094" y="37109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3" name="AutoShape 26"/>
          <p:cNvSpPr>
            <a:spLocks noChangeArrowheads="1"/>
          </p:cNvSpPr>
          <p:nvPr/>
        </p:nvSpPr>
        <p:spPr bwMode="auto">
          <a:xfrm>
            <a:off x="2051869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4" name="Oval 27"/>
          <p:cNvSpPr>
            <a:spLocks noChangeArrowheads="1"/>
          </p:cNvSpPr>
          <p:nvPr/>
        </p:nvSpPr>
        <p:spPr bwMode="auto">
          <a:xfrm>
            <a:off x="2051869" y="3206105"/>
            <a:ext cx="503238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75" name="Text Box 28"/>
          <p:cNvSpPr txBox="1">
            <a:spLocks noChangeArrowheads="1"/>
          </p:cNvSpPr>
          <p:nvPr/>
        </p:nvSpPr>
        <p:spPr bwMode="auto">
          <a:xfrm>
            <a:off x="3275832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q5</a:t>
            </a:r>
          </a:p>
        </p:txBody>
      </p:sp>
      <p:sp>
        <p:nvSpPr>
          <p:cNvPr id="2076" name="Freeform 29"/>
          <p:cNvSpPr>
            <a:spLocks/>
          </p:cNvSpPr>
          <p:nvPr/>
        </p:nvSpPr>
        <p:spPr bwMode="auto">
          <a:xfrm rot="260459">
            <a:off x="1980432" y="1766243"/>
            <a:ext cx="779462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7" name="Line 30"/>
          <p:cNvSpPr>
            <a:spLocks noChangeShapeType="1"/>
          </p:cNvSpPr>
          <p:nvPr/>
        </p:nvSpPr>
        <p:spPr bwMode="auto">
          <a:xfrm flipH="1" flipV="1">
            <a:off x="2267769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8" name="AutoShape 31"/>
          <p:cNvSpPr>
            <a:spLocks noChangeArrowheads="1"/>
          </p:cNvSpPr>
          <p:nvPr/>
        </p:nvSpPr>
        <p:spPr bwMode="auto">
          <a:xfrm>
            <a:off x="3275832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9" name="AutoShape 32"/>
          <p:cNvSpPr>
            <a:spLocks noChangeArrowheads="1"/>
          </p:cNvSpPr>
          <p:nvPr/>
        </p:nvSpPr>
        <p:spPr bwMode="auto">
          <a:xfrm>
            <a:off x="3275832" y="3206105"/>
            <a:ext cx="504825" cy="5032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0" name="Line 33"/>
          <p:cNvSpPr>
            <a:spLocks noChangeShapeType="1"/>
          </p:cNvSpPr>
          <p:nvPr/>
        </p:nvSpPr>
        <p:spPr bwMode="auto">
          <a:xfrm>
            <a:off x="255669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1" name="Line 34"/>
          <p:cNvSpPr>
            <a:spLocks noChangeShapeType="1"/>
          </p:cNvSpPr>
          <p:nvPr/>
        </p:nvSpPr>
        <p:spPr bwMode="auto">
          <a:xfrm flipH="1" flipV="1">
            <a:off x="2483669" y="2631430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2" name="Line 35"/>
          <p:cNvSpPr>
            <a:spLocks noChangeShapeType="1"/>
          </p:cNvSpPr>
          <p:nvPr/>
        </p:nvSpPr>
        <p:spPr bwMode="auto">
          <a:xfrm>
            <a:off x="3564757" y="2631430"/>
            <a:ext cx="1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Freeform 36"/>
          <p:cNvSpPr>
            <a:spLocks/>
          </p:cNvSpPr>
          <p:nvPr/>
        </p:nvSpPr>
        <p:spPr bwMode="auto">
          <a:xfrm rot="260459">
            <a:off x="3204394" y="176624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4" name="Freeform 37"/>
          <p:cNvSpPr>
            <a:spLocks/>
          </p:cNvSpPr>
          <p:nvPr/>
        </p:nvSpPr>
        <p:spPr bwMode="auto">
          <a:xfrm rot="10800000">
            <a:off x="3131369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5" name="Text Box 38"/>
          <p:cNvSpPr txBox="1">
            <a:spLocks noChangeArrowheads="1"/>
          </p:cNvSpPr>
          <p:nvPr/>
        </p:nvSpPr>
        <p:spPr bwMode="auto">
          <a:xfrm>
            <a:off x="16200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6" name="Text Box 39"/>
          <p:cNvSpPr txBox="1">
            <a:spLocks noChangeArrowheads="1"/>
          </p:cNvSpPr>
          <p:nvPr/>
        </p:nvSpPr>
        <p:spPr bwMode="auto">
          <a:xfrm>
            <a:off x="1475607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7" name="Line 40"/>
          <p:cNvSpPr>
            <a:spLocks noChangeShapeType="1"/>
          </p:cNvSpPr>
          <p:nvPr/>
        </p:nvSpPr>
        <p:spPr bwMode="auto">
          <a:xfrm>
            <a:off x="467544" y="2413943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8" name="Text Box 41"/>
          <p:cNvSpPr txBox="1">
            <a:spLocks noChangeArrowheads="1"/>
          </p:cNvSpPr>
          <p:nvPr/>
        </p:nvSpPr>
        <p:spPr bwMode="auto">
          <a:xfrm>
            <a:off x="75488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39120" y="1525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>
                <a:solidFill>
                  <a:srgbClr val="000000"/>
                </a:solidFill>
              </a:rPr>
              <a:t>その４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306" y="4235241"/>
            <a:ext cx="49936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0000"/>
                </a:solidFill>
              </a:rPr>
              <a:t>k=1</a:t>
            </a:r>
            <a:r>
              <a:rPr lang="ja-JP" altLang="en-US" u="sng" dirty="0" smtClean="0">
                <a:solidFill>
                  <a:srgbClr val="000000"/>
                </a:solidFill>
              </a:rPr>
              <a:t>のとき</a:t>
            </a:r>
            <a:endParaRPr lang="en-US" altLang="ja-JP" u="sng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非決定性：</a:t>
            </a:r>
            <a:r>
              <a:rPr lang="en-US" altLang="ja-JP" dirty="0" smtClean="0">
                <a:solidFill>
                  <a:srgbClr val="000000"/>
                </a:solidFill>
              </a:rPr>
              <a:t>q0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q0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q4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q4</a:t>
            </a:r>
            <a:r>
              <a:rPr lang="ja-JP" altLang="en-US" dirty="0" smtClean="0">
                <a:solidFill>
                  <a:srgbClr val="000000"/>
                </a:solidFill>
              </a:rPr>
              <a:t>　の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等価性を確認する。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　     </a:t>
            </a:r>
            <a:r>
              <a:rPr lang="en-US" altLang="ja-JP" dirty="0" smtClean="0">
                <a:solidFill>
                  <a:srgbClr val="000000"/>
                </a:solidFill>
              </a:rPr>
              <a:t>q0</a:t>
            </a:r>
            <a:r>
              <a:rPr lang="ja-JP" altLang="en-US" dirty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ja-JP" dirty="0" smtClean="0">
                <a:solidFill>
                  <a:srgbClr val="000000"/>
                </a:solidFill>
              </a:rPr>
              <a:t>q0</a:t>
            </a:r>
            <a:r>
              <a:rPr lang="ja-JP" altLang="en-US" dirty="0">
                <a:solidFill>
                  <a:srgbClr val="000000"/>
                </a:solidFill>
              </a:rPr>
              <a:t>と</a:t>
            </a:r>
            <a:r>
              <a:rPr lang="en-US" altLang="ja-JP" dirty="0">
                <a:solidFill>
                  <a:srgbClr val="000000"/>
                </a:solidFill>
              </a:rPr>
              <a:t>q4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        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>
                <a:solidFill>
                  <a:srgbClr val="000000"/>
                </a:solidFill>
              </a:rPr>
              <a:t>と</a:t>
            </a:r>
            <a:r>
              <a:rPr lang="en-US" altLang="ja-JP" dirty="0">
                <a:solidFill>
                  <a:srgbClr val="000000"/>
                </a:solidFill>
              </a:rPr>
              <a:t>q4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0       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1       </a:t>
            </a:r>
            <a:r>
              <a:rPr lang="ja-JP" altLang="en-US" dirty="0" smtClean="0">
                <a:solidFill>
                  <a:srgbClr val="000000"/>
                </a:solidFill>
              </a:rPr>
              <a:t>　 </a:t>
            </a:r>
            <a:r>
              <a:rPr lang="en-US" altLang="ja-JP" dirty="0" smtClean="0">
                <a:solidFill>
                  <a:srgbClr val="000000"/>
                </a:solidFill>
              </a:rPr>
              <a:t>0         1            0          1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q3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>
                <a:solidFill>
                  <a:srgbClr val="000000"/>
                </a:solidFill>
              </a:rPr>
              <a:t>≡</a:t>
            </a:r>
            <a:r>
              <a:rPr lang="en-US" altLang="ja-JP" dirty="0">
                <a:solidFill>
                  <a:srgbClr val="000000"/>
                </a:solidFill>
              </a:rPr>
              <a:t>q1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>
                <a:solidFill>
                  <a:srgbClr val="000000"/>
                </a:solidFill>
              </a:rPr>
              <a:t>q3</a:t>
            </a:r>
            <a:r>
              <a:rPr lang="ja-JP" altLang="en-US" dirty="0">
                <a:solidFill>
                  <a:srgbClr val="000000"/>
                </a:solidFill>
              </a:rPr>
              <a:t>≡</a:t>
            </a:r>
            <a:r>
              <a:rPr lang="en-US" altLang="ja-JP" dirty="0">
                <a:solidFill>
                  <a:srgbClr val="000000"/>
                </a:solidFill>
              </a:rPr>
              <a:t>q3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754882" y="56612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2191569" y="56612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785419" y="5678016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079525" y="56448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187116" y="5678016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545856" y="56448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72321" y="631282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q0,q3,q4</a:t>
            </a:r>
            <a:r>
              <a:rPr lang="ja-JP" altLang="en-US" dirty="0" smtClean="0">
                <a:solidFill>
                  <a:srgbClr val="000000"/>
                </a:solidFill>
              </a:rPr>
              <a:t>は等価</a:t>
            </a:r>
            <a:r>
              <a:rPr lang="en-US" altLang="ja-JP" dirty="0" smtClean="0">
                <a:solidFill>
                  <a:srgbClr val="000000"/>
                </a:solidFill>
              </a:rPr>
              <a:t>[p0]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3840406" y="590148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6" name="円/楕円 75"/>
          <p:cNvSpPr/>
          <p:nvPr/>
        </p:nvSpPr>
        <p:spPr>
          <a:xfrm>
            <a:off x="3419659" y="588734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267769" y="583503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1825809" y="582203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700272" y="590148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174256" y="5906888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62820" y="4080173"/>
            <a:ext cx="416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（１）</a:t>
            </a:r>
            <a:r>
              <a:rPr kumimoji="1" lang="en-US" altLang="ja-JP" dirty="0" smtClean="0"/>
              <a:t>p0</a:t>
            </a:r>
            <a:r>
              <a:rPr kumimoji="1" lang="ja-JP" altLang="en-US" dirty="0" smtClean="0"/>
              <a:t>状態にあるとき、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を読込み、</a:t>
            </a:r>
            <a:r>
              <a:rPr kumimoji="1" lang="en-US" altLang="ja-JP" dirty="0" smtClean="0"/>
              <a:t>q1</a:t>
            </a:r>
            <a:r>
              <a:rPr lang="ja-JP" altLang="en-US" dirty="0" smtClean="0"/>
              <a:t>状態（</a:t>
            </a:r>
            <a:r>
              <a:rPr lang="en-US" altLang="ja-JP" dirty="0" smtClean="0"/>
              <a:t>p1</a:t>
            </a:r>
            <a:r>
              <a:rPr lang="ja-JP" altLang="en-US" dirty="0" smtClean="0"/>
              <a:t>状態）に推移。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を読込み、</a:t>
            </a:r>
            <a:r>
              <a:rPr lang="en-US" altLang="ja-JP" dirty="0" smtClean="0"/>
              <a:t>q3</a:t>
            </a:r>
            <a:r>
              <a:rPr lang="ja-JP" altLang="en-US" dirty="0" smtClean="0"/>
              <a:t>状態（</a:t>
            </a:r>
            <a:r>
              <a:rPr lang="en-US" altLang="ja-JP" dirty="0" smtClean="0"/>
              <a:t>p0</a:t>
            </a:r>
            <a:r>
              <a:rPr lang="ja-JP" altLang="en-US" dirty="0" smtClean="0"/>
              <a:t>状態）に推移。</a:t>
            </a:r>
            <a:endParaRPr lang="en-US" altLang="ja-JP" dirty="0" smtClean="0"/>
          </a:p>
        </p:txBody>
      </p:sp>
      <p:sp>
        <p:nvSpPr>
          <p:cNvPr id="10" name="屈折矢印 9"/>
          <p:cNvSpPr/>
          <p:nvPr/>
        </p:nvSpPr>
        <p:spPr>
          <a:xfrm>
            <a:off x="5364088" y="5224884"/>
            <a:ext cx="993161" cy="662458"/>
          </a:xfrm>
          <a:prstGeom prst="bentUp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611980" y="489526"/>
            <a:ext cx="7920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800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問題１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以下の決定性有限オートマトンの最簡形をハフマン・</a:t>
            </a:r>
            <a:r>
              <a:rPr lang="ja-JP" altLang="en-US" sz="1800" dirty="0" smtClean="0">
                <a:solidFill>
                  <a:srgbClr val="000000"/>
                </a:solidFill>
              </a:rPr>
              <a:t>ミーリー法（</a:t>
            </a:r>
            <a:r>
              <a:rPr lang="en-US" altLang="ja-JP" sz="1800" dirty="0" smtClean="0">
                <a:solidFill>
                  <a:srgbClr val="000000"/>
                </a:solidFill>
              </a:rPr>
              <a:t>k-</a:t>
            </a:r>
            <a:r>
              <a:rPr lang="ja-JP" altLang="en-US" sz="1800" dirty="0" smtClean="0">
                <a:solidFill>
                  <a:srgbClr val="000000"/>
                </a:solidFill>
              </a:rPr>
              <a:t>等価性分類法）を</a:t>
            </a:r>
            <a:r>
              <a:rPr lang="ja-JP" altLang="en-US" sz="1800" dirty="0">
                <a:solidFill>
                  <a:srgbClr val="000000"/>
                </a:solidFill>
              </a:rPr>
              <a:t>用いて求めよ。ただし、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＝｛０，１｝</a:t>
            </a:r>
          </a:p>
        </p:txBody>
      </p:sp>
      <p:sp>
        <p:nvSpPr>
          <p:cNvPr id="2052" name="Oval 5"/>
          <p:cNvSpPr>
            <a:spLocks noChangeArrowheads="1"/>
          </p:cNvSpPr>
          <p:nvPr/>
        </p:nvSpPr>
        <p:spPr bwMode="auto">
          <a:xfrm>
            <a:off x="827907" y="2198043"/>
            <a:ext cx="503237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3" name="Oval 6"/>
          <p:cNvSpPr>
            <a:spLocks noChangeArrowheads="1"/>
          </p:cNvSpPr>
          <p:nvPr/>
        </p:nvSpPr>
        <p:spPr bwMode="auto">
          <a:xfrm>
            <a:off x="827907" y="3206105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0518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827907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2051869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3347269" y="227106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827907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2059" name="Freeform 12"/>
          <p:cNvSpPr>
            <a:spLocks/>
          </p:cNvSpPr>
          <p:nvPr/>
        </p:nvSpPr>
        <p:spPr bwMode="auto">
          <a:xfrm rot="10800000">
            <a:off x="683444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133114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H="1" flipV="1">
            <a:off x="1115244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 flipV="1">
            <a:off x="1259707" y="2558405"/>
            <a:ext cx="86360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 flipH="1">
            <a:off x="1331144" y="3423593"/>
            <a:ext cx="720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2988494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3564757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6" name="Text Box 19"/>
          <p:cNvSpPr txBox="1">
            <a:spLocks noChangeArrowheads="1"/>
          </p:cNvSpPr>
          <p:nvPr/>
        </p:nvSpPr>
        <p:spPr bwMode="auto">
          <a:xfrm>
            <a:off x="284403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1404169" y="37823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1620069" y="342359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2772594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1764532" y="16948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22677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3852094" y="37109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73" name="AutoShape 26"/>
          <p:cNvSpPr>
            <a:spLocks noChangeArrowheads="1"/>
          </p:cNvSpPr>
          <p:nvPr/>
        </p:nvSpPr>
        <p:spPr bwMode="auto">
          <a:xfrm>
            <a:off x="2051869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4" name="Oval 27"/>
          <p:cNvSpPr>
            <a:spLocks noChangeArrowheads="1"/>
          </p:cNvSpPr>
          <p:nvPr/>
        </p:nvSpPr>
        <p:spPr bwMode="auto">
          <a:xfrm>
            <a:off x="2051869" y="3206105"/>
            <a:ext cx="503238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2075" name="Text Box 28"/>
          <p:cNvSpPr txBox="1">
            <a:spLocks noChangeArrowheads="1"/>
          </p:cNvSpPr>
          <p:nvPr/>
        </p:nvSpPr>
        <p:spPr bwMode="auto">
          <a:xfrm>
            <a:off x="3275832" y="32791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q5</a:t>
            </a:r>
          </a:p>
        </p:txBody>
      </p:sp>
      <p:sp>
        <p:nvSpPr>
          <p:cNvPr id="2076" name="Freeform 29"/>
          <p:cNvSpPr>
            <a:spLocks/>
          </p:cNvSpPr>
          <p:nvPr/>
        </p:nvSpPr>
        <p:spPr bwMode="auto">
          <a:xfrm rot="260459">
            <a:off x="1980432" y="1766243"/>
            <a:ext cx="779462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7" name="Line 30"/>
          <p:cNvSpPr>
            <a:spLocks noChangeShapeType="1"/>
          </p:cNvSpPr>
          <p:nvPr/>
        </p:nvSpPr>
        <p:spPr bwMode="auto">
          <a:xfrm flipH="1" flipV="1">
            <a:off x="2267769" y="2702868"/>
            <a:ext cx="15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8" name="AutoShape 31"/>
          <p:cNvSpPr>
            <a:spLocks noChangeArrowheads="1"/>
          </p:cNvSpPr>
          <p:nvPr/>
        </p:nvSpPr>
        <p:spPr bwMode="auto">
          <a:xfrm>
            <a:off x="3275832" y="2198043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79" name="AutoShape 32"/>
          <p:cNvSpPr>
            <a:spLocks noChangeArrowheads="1"/>
          </p:cNvSpPr>
          <p:nvPr/>
        </p:nvSpPr>
        <p:spPr bwMode="auto">
          <a:xfrm>
            <a:off x="3275832" y="3206105"/>
            <a:ext cx="504825" cy="5032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0" name="Line 33"/>
          <p:cNvSpPr>
            <a:spLocks noChangeShapeType="1"/>
          </p:cNvSpPr>
          <p:nvPr/>
        </p:nvSpPr>
        <p:spPr bwMode="auto">
          <a:xfrm>
            <a:off x="2556694" y="2415530"/>
            <a:ext cx="720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1" name="Line 34"/>
          <p:cNvSpPr>
            <a:spLocks noChangeShapeType="1"/>
          </p:cNvSpPr>
          <p:nvPr/>
        </p:nvSpPr>
        <p:spPr bwMode="auto">
          <a:xfrm flipH="1" flipV="1">
            <a:off x="2483669" y="2631430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2" name="Line 35"/>
          <p:cNvSpPr>
            <a:spLocks noChangeShapeType="1"/>
          </p:cNvSpPr>
          <p:nvPr/>
        </p:nvSpPr>
        <p:spPr bwMode="auto">
          <a:xfrm>
            <a:off x="3564757" y="2631430"/>
            <a:ext cx="1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Freeform 36"/>
          <p:cNvSpPr>
            <a:spLocks/>
          </p:cNvSpPr>
          <p:nvPr/>
        </p:nvSpPr>
        <p:spPr bwMode="auto">
          <a:xfrm rot="260459">
            <a:off x="3204394" y="176624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4" name="Freeform 37"/>
          <p:cNvSpPr>
            <a:spLocks/>
          </p:cNvSpPr>
          <p:nvPr/>
        </p:nvSpPr>
        <p:spPr bwMode="auto">
          <a:xfrm rot="10800000">
            <a:off x="3131369" y="3639493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5" name="Text Box 38"/>
          <p:cNvSpPr txBox="1">
            <a:spLocks noChangeArrowheads="1"/>
          </p:cNvSpPr>
          <p:nvPr/>
        </p:nvSpPr>
        <p:spPr bwMode="auto">
          <a:xfrm>
            <a:off x="1620069" y="284733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6" name="Text Box 39"/>
          <p:cNvSpPr txBox="1">
            <a:spLocks noChangeArrowheads="1"/>
          </p:cNvSpPr>
          <p:nvPr/>
        </p:nvSpPr>
        <p:spPr bwMode="auto">
          <a:xfrm>
            <a:off x="1475607" y="205516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87" name="Line 40"/>
          <p:cNvSpPr>
            <a:spLocks noChangeShapeType="1"/>
          </p:cNvSpPr>
          <p:nvPr/>
        </p:nvSpPr>
        <p:spPr bwMode="auto">
          <a:xfrm>
            <a:off x="467544" y="2413943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8" name="Text Box 41"/>
          <p:cNvSpPr txBox="1">
            <a:spLocks noChangeArrowheads="1"/>
          </p:cNvSpPr>
          <p:nvPr/>
        </p:nvSpPr>
        <p:spPr bwMode="auto">
          <a:xfrm>
            <a:off x="754882" y="2774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39120" y="1525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>
                <a:solidFill>
                  <a:srgbClr val="000000"/>
                </a:solidFill>
              </a:rPr>
              <a:t>その４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1998" y="223852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非決定性：</a:t>
            </a:r>
            <a:r>
              <a:rPr lang="en-US" altLang="ja-JP" dirty="0" smtClean="0">
                <a:solidFill>
                  <a:srgbClr val="000000"/>
                </a:solidFill>
              </a:rPr>
              <a:t>{q0,q3,q4}       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決定性 　：</a:t>
            </a:r>
            <a:r>
              <a:rPr lang="en-US" altLang="ja-JP" dirty="0" smtClean="0">
                <a:solidFill>
                  <a:srgbClr val="000000"/>
                </a:solidFill>
              </a:rPr>
              <a:t>{q1,q2,q5}}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79632" y="18531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0000"/>
                </a:solidFill>
              </a:rPr>
              <a:t>k=0</a:t>
            </a:r>
            <a:r>
              <a:rPr lang="ja-JP" altLang="en-US" u="sng" dirty="0" smtClean="0">
                <a:solidFill>
                  <a:srgbClr val="000000"/>
                </a:solidFill>
              </a:rPr>
              <a:t>のとき</a:t>
            </a:r>
            <a:endParaRPr lang="en-US" altLang="ja-JP" u="sng" dirty="0" smtClean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558236" y="3137198"/>
            <a:ext cx="4555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>
                <a:solidFill>
                  <a:srgbClr val="000000"/>
                </a:solidFill>
              </a:rPr>
              <a:t>k=1</a:t>
            </a:r>
            <a:r>
              <a:rPr lang="ja-JP" altLang="en-US" u="sng" dirty="0">
                <a:solidFill>
                  <a:srgbClr val="000000"/>
                </a:solidFill>
              </a:rPr>
              <a:t>のとき</a:t>
            </a:r>
            <a:endParaRPr lang="en-US" altLang="ja-JP" u="sng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決定性</a:t>
            </a:r>
            <a:r>
              <a:rPr lang="ja-JP" altLang="en-US" dirty="0">
                <a:solidFill>
                  <a:srgbClr val="000000"/>
                </a:solidFill>
              </a:rPr>
              <a:t>：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 smtClean="0">
                <a:solidFill>
                  <a:srgbClr val="000000"/>
                </a:solidFill>
              </a:rPr>
              <a:t>の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等価性を確認する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</a:rPr>
              <a:t>   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q</a:t>
            </a:r>
            <a:r>
              <a:rPr lang="ja-JP" altLang="en-US" dirty="0" smtClean="0">
                <a:solidFill>
                  <a:srgbClr val="000000"/>
                </a:solidFill>
              </a:rPr>
              <a:t>１と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0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0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1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　　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0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1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q2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q5</a:t>
            </a:r>
            <a:r>
              <a:rPr lang="ja-JP" altLang="en-US" dirty="0" smtClean="0">
                <a:solidFill>
                  <a:srgbClr val="000000"/>
                </a:solidFill>
              </a:rPr>
              <a:t>≡</a:t>
            </a:r>
            <a:r>
              <a:rPr lang="en-US" altLang="ja-JP" dirty="0" smtClean="0">
                <a:solidFill>
                  <a:srgbClr val="000000"/>
                </a:solidFill>
              </a:rPr>
              <a:t>q1</a:t>
            </a:r>
            <a:endParaRPr lang="en-US" altLang="ja-JP" dirty="0">
              <a:solidFill>
                <a:srgbClr val="00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5364982" y="45563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6801669" y="4556348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89625" y="45399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55956" y="4539952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6208540" y="5639866"/>
            <a:ext cx="292100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562827" y="5623470"/>
            <a:ext cx="288573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550386" y="63200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q1,q2,q5</a:t>
            </a:r>
            <a:r>
              <a:rPr lang="ja-JP" altLang="en-US" dirty="0" smtClean="0">
                <a:solidFill>
                  <a:srgbClr val="000000"/>
                </a:solidFill>
              </a:rPr>
              <a:t>は等価</a:t>
            </a:r>
            <a:r>
              <a:rPr lang="en-US" altLang="ja-JP" dirty="0" smtClean="0">
                <a:solidFill>
                  <a:srgbClr val="000000"/>
                </a:solidFill>
              </a:rPr>
              <a:t>[p1]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126770" y="482575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5651031" y="482575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5291322" y="4825752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4875140" y="4827984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6984549" y="5853360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7295821" y="4825749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7716676" y="481526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6858819" y="4815268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6474009" y="4815269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6618789" y="5887341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6208540" y="591587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5795318" y="5915877"/>
            <a:ext cx="365760" cy="3506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9712" y="414908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（２）</a:t>
            </a:r>
            <a:r>
              <a:rPr kumimoji="1" lang="en-US" altLang="ja-JP" dirty="0" smtClean="0"/>
              <a:t>p1</a:t>
            </a:r>
            <a:r>
              <a:rPr kumimoji="1" lang="ja-JP" altLang="en-US" dirty="0" smtClean="0"/>
              <a:t>状態にあるとき、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を読込み、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または、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または、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q5</a:t>
            </a:r>
            <a:r>
              <a:rPr lang="ja-JP" altLang="en-US" dirty="0" smtClean="0"/>
              <a:t>状態、すなわち、</a:t>
            </a:r>
            <a:r>
              <a:rPr lang="en-US" altLang="ja-JP" dirty="0" smtClean="0"/>
              <a:t>p1</a:t>
            </a:r>
            <a:r>
              <a:rPr lang="ja-JP" altLang="en-US" dirty="0" smtClean="0"/>
              <a:t>状態に推移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1</a:t>
            </a:r>
            <a:r>
              <a:rPr lang="ja-JP" altLang="en-US" dirty="0"/>
              <a:t>を読込み、</a:t>
            </a:r>
            <a:r>
              <a:rPr lang="en-US" altLang="ja-JP" dirty="0"/>
              <a:t>q1</a:t>
            </a:r>
            <a:r>
              <a:rPr lang="ja-JP" altLang="en-US" dirty="0"/>
              <a:t>または、</a:t>
            </a:r>
            <a:r>
              <a:rPr lang="en-US" altLang="ja-JP" dirty="0"/>
              <a:t>q2</a:t>
            </a:r>
            <a:r>
              <a:rPr lang="ja-JP" altLang="en-US" dirty="0"/>
              <a:t>または、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q5</a:t>
            </a:r>
            <a:r>
              <a:rPr lang="ja-JP" altLang="en-US" dirty="0"/>
              <a:t>状態、すなわち、</a:t>
            </a:r>
            <a:r>
              <a:rPr lang="en-US" altLang="ja-JP" dirty="0"/>
              <a:t>p1</a:t>
            </a:r>
            <a:r>
              <a:rPr lang="ja-JP" altLang="en-US" dirty="0"/>
              <a:t>状態に</a:t>
            </a:r>
            <a:r>
              <a:rPr lang="ja-JP" altLang="en-US" dirty="0" smtClean="0"/>
              <a:t>推移</a:t>
            </a:r>
            <a:endParaRPr lang="en-US" altLang="ja-JP" dirty="0" smtClean="0"/>
          </a:p>
          <a:p>
            <a:r>
              <a:rPr lang="ja-JP" altLang="en-US" dirty="0"/>
              <a:t>（３</a:t>
            </a:r>
            <a:r>
              <a:rPr lang="ja-JP" altLang="en-US" dirty="0" smtClean="0"/>
              <a:t>）上記の（１）（２）より、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25336" y="6129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　　　　</a:t>
            </a:r>
            <a:r>
              <a:rPr kumimoji="1" lang="en-US" altLang="ja-JP" dirty="0" smtClean="0"/>
              <a:t>p1</a:t>
            </a:r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>
            <a:off x="4190438" y="5032680"/>
            <a:ext cx="578388" cy="266551"/>
          </a:xfrm>
          <a:prstGeom prst="lef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Oval 6"/>
          <p:cNvSpPr>
            <a:spLocks noChangeArrowheads="1"/>
          </p:cNvSpPr>
          <p:nvPr/>
        </p:nvSpPr>
        <p:spPr bwMode="auto">
          <a:xfrm>
            <a:off x="2772594" y="6062685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90" name="AutoShape 26"/>
          <p:cNvSpPr>
            <a:spLocks noChangeArrowheads="1"/>
          </p:cNvSpPr>
          <p:nvPr/>
        </p:nvSpPr>
        <p:spPr bwMode="auto">
          <a:xfrm>
            <a:off x="3938025" y="6071360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3273329" y="6320094"/>
            <a:ext cx="637504" cy="2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Freeform 12"/>
          <p:cNvSpPr>
            <a:spLocks/>
          </p:cNvSpPr>
          <p:nvPr/>
        </p:nvSpPr>
        <p:spPr bwMode="auto">
          <a:xfrm rot="5601845">
            <a:off x="4218576" y="6084891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 rot="485693">
            <a:off x="2710089" y="5648439"/>
            <a:ext cx="779463" cy="503237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00318" y="6151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1791" y="5659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445965" y="5996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875140" y="5944972"/>
            <a:ext cx="5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0,1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78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91403" y="674687"/>
            <a:ext cx="677140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問題２</a:t>
            </a:r>
            <a:endParaRPr lang="ja-JP" altLang="en-US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（１</a:t>
            </a:r>
            <a:r>
              <a:rPr lang="ja-JP" altLang="en-US" sz="1600" dirty="0" smtClean="0">
                <a:solidFill>
                  <a:srgbClr val="000000"/>
                </a:solidFill>
              </a:rPr>
              <a:t>）記号列</a:t>
            </a:r>
            <a:r>
              <a:rPr lang="en-US" altLang="ja-JP" sz="1600" dirty="0" smtClean="0">
                <a:solidFill>
                  <a:srgbClr val="000000"/>
                </a:solidFill>
              </a:rPr>
              <a:t>101</a:t>
            </a:r>
            <a:r>
              <a:rPr lang="ja-JP" altLang="en-US" sz="1600" dirty="0" smtClean="0">
                <a:solidFill>
                  <a:srgbClr val="000000"/>
                </a:solidFill>
              </a:rPr>
              <a:t>を言語の部分系列として含む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非決定性</a:t>
            </a:r>
            <a:r>
              <a:rPr lang="ja-JP" altLang="en-US" sz="1600" dirty="0" smtClean="0">
                <a:solidFill>
                  <a:srgbClr val="000000"/>
                </a:solidFill>
              </a:rPr>
              <a:t>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M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の動作を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状態推移図</a:t>
            </a:r>
            <a:r>
              <a:rPr lang="ja-JP" altLang="en-US" sz="1600" dirty="0" smtClean="0">
                <a:solidFill>
                  <a:srgbClr val="000000"/>
                </a:solidFill>
              </a:rPr>
              <a:t>で記述せよ。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ただし、入力記号</a:t>
            </a:r>
            <a:r>
              <a:rPr lang="en-US" altLang="ja-JP" sz="1600" dirty="0" smtClean="0">
                <a:solidFill>
                  <a:srgbClr val="000000"/>
                </a:solidFill>
              </a:rPr>
              <a:t>Σ</a:t>
            </a:r>
            <a:r>
              <a:rPr lang="ja-JP" altLang="en-US" sz="1600" dirty="0" smtClean="0">
                <a:solidFill>
                  <a:srgbClr val="000000"/>
                </a:solidFill>
              </a:rPr>
              <a:t>＝｛</a:t>
            </a:r>
            <a:r>
              <a:rPr lang="en-US" altLang="ja-JP" sz="1600" dirty="0" smtClean="0">
                <a:solidFill>
                  <a:srgbClr val="000000"/>
                </a:solidFill>
              </a:rPr>
              <a:t>0,1</a:t>
            </a:r>
            <a:r>
              <a:rPr lang="ja-JP" altLang="en-US" sz="1600" dirty="0" smtClean="0">
                <a:solidFill>
                  <a:srgbClr val="000000"/>
                </a:solidFill>
              </a:rPr>
              <a:t>｝とする。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（２）（１）で作成した状態推移図を基に、</a:t>
            </a:r>
            <a:r>
              <a:rPr lang="ja-JP" altLang="en-US" sz="1600" dirty="0">
                <a:solidFill>
                  <a:srgbClr val="000000"/>
                </a:solidFill>
              </a:rPr>
              <a:t>非決定性有限オートマトン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M</a:t>
            </a:r>
            <a:r>
              <a:rPr lang="ja-JP" altLang="en-US" sz="1600" dirty="0" smtClean="0">
                <a:solidFill>
                  <a:srgbClr val="000000"/>
                </a:solidFill>
              </a:rPr>
              <a:t>の</a:t>
            </a:r>
            <a:r>
              <a:rPr lang="ja-JP" altLang="en-US" sz="1600" dirty="0">
                <a:solidFill>
                  <a:srgbClr val="000000"/>
                </a:solidFill>
              </a:rPr>
              <a:t>動作</a:t>
            </a:r>
            <a:r>
              <a:rPr lang="ja-JP" altLang="en-US" sz="1600" dirty="0" smtClean="0">
                <a:solidFill>
                  <a:srgbClr val="000000"/>
                </a:solidFill>
              </a:rPr>
              <a:t>を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状態推移表</a:t>
            </a:r>
            <a:r>
              <a:rPr lang="ja-JP" altLang="en-US" sz="1600" dirty="0" smtClean="0">
                <a:solidFill>
                  <a:srgbClr val="000000"/>
                </a:solidFill>
              </a:rPr>
              <a:t>（表</a:t>
            </a:r>
            <a:r>
              <a:rPr lang="en-US" altLang="ja-JP" sz="1600" dirty="0" smtClean="0">
                <a:solidFill>
                  <a:srgbClr val="000000"/>
                </a:solidFill>
              </a:rPr>
              <a:t>2.4</a:t>
            </a:r>
            <a:r>
              <a:rPr lang="ja-JP" altLang="en-US" sz="1600" dirty="0" smtClean="0">
                <a:solidFill>
                  <a:srgbClr val="000000"/>
                </a:solidFill>
              </a:rPr>
              <a:t>を参照）で</a:t>
            </a:r>
            <a:r>
              <a:rPr lang="ja-JP" altLang="en-US" sz="1600" dirty="0">
                <a:solidFill>
                  <a:srgbClr val="000000"/>
                </a:solidFill>
              </a:rPr>
              <a:t>記述せよ</a:t>
            </a:r>
            <a:r>
              <a:rPr lang="ja-JP" altLang="en-US" sz="1600" dirty="0" smtClean="0">
                <a:solidFill>
                  <a:srgbClr val="000000"/>
                </a:solidFill>
              </a:rPr>
              <a:t>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                                              0          1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307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4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907704" y="2101303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5796609" y="2101304"/>
            <a:ext cx="504825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03848" y="2101303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86597" y="2082441"/>
            <a:ext cx="503237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767659" y="1712967"/>
            <a:ext cx="783326" cy="476080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657358" y="1712967"/>
            <a:ext cx="783326" cy="476080"/>
          </a:xfrm>
          <a:custGeom>
            <a:avLst/>
            <a:gdLst>
              <a:gd name="T0" fmla="*/ 2147483647 w 491"/>
              <a:gd name="T1" fmla="*/ 2147483647 h 317"/>
              <a:gd name="T2" fmla="*/ 2147483647 w 491"/>
              <a:gd name="T3" fmla="*/ 2147483647 h 317"/>
              <a:gd name="T4" fmla="*/ 2147483647 w 491"/>
              <a:gd name="T5" fmla="*/ 0 h 317"/>
              <a:gd name="T6" fmla="*/ 2147483647 w 491"/>
              <a:gd name="T7" fmla="*/ 2147483647 h 317"/>
              <a:gd name="T8" fmla="*/ 2147483647 w 491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"/>
              <a:gd name="T16" fmla="*/ 0 h 317"/>
              <a:gd name="T17" fmla="*/ 491 w 491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" h="317">
                <a:moveTo>
                  <a:pt x="114" y="317"/>
                </a:moveTo>
                <a:cubicBezTo>
                  <a:pt x="57" y="253"/>
                  <a:pt x="0" y="189"/>
                  <a:pt x="23" y="136"/>
                </a:cubicBezTo>
                <a:cubicBezTo>
                  <a:pt x="46" y="83"/>
                  <a:pt x="175" y="0"/>
                  <a:pt x="250" y="0"/>
                </a:cubicBezTo>
                <a:cubicBezTo>
                  <a:pt x="325" y="0"/>
                  <a:pt x="461" y="83"/>
                  <a:pt x="476" y="136"/>
                </a:cubicBezTo>
                <a:cubicBezTo>
                  <a:pt x="491" y="189"/>
                  <a:pt x="415" y="253"/>
                  <a:pt x="340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/>
          <p:cNvCxnSpPr>
            <a:stCxn id="4" idx="6"/>
            <a:endCxn id="6" idx="2"/>
          </p:cNvCxnSpPr>
          <p:nvPr/>
        </p:nvCxnSpPr>
        <p:spPr>
          <a:xfrm>
            <a:off x="2410941" y="2352922"/>
            <a:ext cx="7929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707085" y="2352922"/>
            <a:ext cx="7929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003702" y="2334060"/>
            <a:ext cx="7929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38749" y="21682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4893" y="21682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7642" y="2149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q2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0288" y="21682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q3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0984" y="17663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0,1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63901" y="2342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3879281" y="2321291"/>
            <a:ext cx="39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43702" y="2310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0684" y="17663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0,1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63901" y="3843014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q0   {q0}    {q0,q1}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q1   {q2}    φ</a:t>
            </a:r>
          </a:p>
          <a:p>
            <a:r>
              <a:rPr lang="en-US" altLang="ja-JP" dirty="0" smtClean="0"/>
              <a:t>    q2   φ        {q3}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q3   {q3}    {q3}</a:t>
            </a:r>
          </a:p>
          <a:p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596374" y="3914266"/>
            <a:ext cx="226319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550984" y="4203054"/>
            <a:ext cx="22750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563901" y="4419078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563901" y="4707110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563901" y="4995142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203848" y="3698998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826059" y="3698998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896584" y="3698998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ドーナツ 42"/>
          <p:cNvSpPr/>
          <p:nvPr/>
        </p:nvSpPr>
        <p:spPr>
          <a:xfrm>
            <a:off x="2842739" y="4702034"/>
            <a:ext cx="427024" cy="397208"/>
          </a:xfrm>
          <a:prstGeom prst="donut">
            <a:avLst>
              <a:gd name="adj" fmla="val 1260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91403" y="620713"/>
            <a:ext cx="6771405" cy="52629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問題２</a:t>
            </a:r>
            <a:endParaRPr lang="ja-JP" altLang="en-US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（２）（１）で作成した状態推移図を基に、</a:t>
            </a:r>
            <a:r>
              <a:rPr lang="ja-JP" altLang="en-US" sz="1600" dirty="0">
                <a:solidFill>
                  <a:srgbClr val="000000"/>
                </a:solidFill>
              </a:rPr>
              <a:t>非決定性有限オートマトン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M</a:t>
            </a:r>
            <a:r>
              <a:rPr lang="ja-JP" altLang="en-US" sz="1600" dirty="0" smtClean="0">
                <a:solidFill>
                  <a:srgbClr val="000000"/>
                </a:solidFill>
              </a:rPr>
              <a:t>の</a:t>
            </a:r>
            <a:r>
              <a:rPr lang="ja-JP" altLang="en-US" sz="1600" dirty="0">
                <a:solidFill>
                  <a:srgbClr val="000000"/>
                </a:solidFill>
              </a:rPr>
              <a:t>動作</a:t>
            </a:r>
            <a:r>
              <a:rPr lang="ja-JP" altLang="en-US" sz="1600" dirty="0" smtClean="0">
                <a:solidFill>
                  <a:srgbClr val="000000"/>
                </a:solidFill>
              </a:rPr>
              <a:t>を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状態推移表</a:t>
            </a:r>
            <a:r>
              <a:rPr lang="ja-JP" altLang="en-US" sz="1600" dirty="0" smtClean="0">
                <a:solidFill>
                  <a:srgbClr val="000000"/>
                </a:solidFill>
              </a:rPr>
              <a:t>（表</a:t>
            </a:r>
            <a:r>
              <a:rPr lang="en-US" altLang="ja-JP" sz="1600" dirty="0" smtClean="0">
                <a:solidFill>
                  <a:srgbClr val="000000"/>
                </a:solidFill>
              </a:rPr>
              <a:t>2.4</a:t>
            </a:r>
            <a:r>
              <a:rPr lang="ja-JP" altLang="en-US" sz="1600" dirty="0" smtClean="0">
                <a:solidFill>
                  <a:srgbClr val="000000"/>
                </a:solidFill>
              </a:rPr>
              <a:t>を参照）で</a:t>
            </a:r>
            <a:r>
              <a:rPr lang="ja-JP" altLang="en-US" sz="1600" dirty="0">
                <a:solidFill>
                  <a:srgbClr val="000000"/>
                </a:solidFill>
              </a:rPr>
              <a:t>記述せよ</a:t>
            </a:r>
            <a:r>
              <a:rPr lang="ja-JP" altLang="en-US" sz="1600" dirty="0" smtClean="0">
                <a:solidFill>
                  <a:srgbClr val="000000"/>
                </a:solidFill>
              </a:rPr>
              <a:t>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　　　　　　　　　　　　　　　　　　　　　</a:t>
            </a: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　　</a:t>
            </a:r>
            <a:r>
              <a:rPr lang="en-US" altLang="ja-JP" sz="1600" dirty="0" smtClean="0">
                <a:solidFill>
                  <a:srgbClr val="000000"/>
                </a:solidFill>
              </a:rPr>
              <a:t>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ja-JP" altLang="en-US" sz="1600" dirty="0">
                <a:solidFill>
                  <a:srgbClr val="000000"/>
                </a:solidFill>
              </a:rPr>
              <a:t>３）</a:t>
            </a:r>
            <a:r>
              <a:rPr lang="ja-JP" altLang="en-US" sz="1600" dirty="0" smtClean="0">
                <a:solidFill>
                  <a:srgbClr val="000000"/>
                </a:solidFill>
              </a:rPr>
              <a:t>非決定性有限オートマトン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M</a:t>
            </a:r>
            <a:r>
              <a:rPr lang="ja-JP" altLang="en-US" sz="1600" dirty="0" smtClean="0">
                <a:solidFill>
                  <a:srgbClr val="000000"/>
                </a:solidFill>
              </a:rPr>
              <a:t>が入力記号列</a:t>
            </a:r>
            <a:r>
              <a:rPr lang="en-US" altLang="ja-JP" sz="1600" dirty="0" smtClean="0">
                <a:solidFill>
                  <a:srgbClr val="000000"/>
                </a:solidFill>
              </a:rPr>
              <a:t>10010111</a:t>
            </a:r>
            <a:r>
              <a:rPr lang="ja-JP" altLang="en-US" sz="1600" dirty="0" smtClean="0">
                <a:solidFill>
                  <a:srgbClr val="000000"/>
                </a:solidFill>
              </a:rPr>
              <a:t>を解釈する過程を、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図</a:t>
            </a:r>
            <a:r>
              <a:rPr lang="en-US" altLang="ja-JP" sz="1600" dirty="0" smtClean="0">
                <a:solidFill>
                  <a:srgbClr val="000000"/>
                </a:solidFill>
              </a:rPr>
              <a:t>2.33</a:t>
            </a:r>
            <a:r>
              <a:rPr lang="ja-JP" altLang="en-US" sz="1600" dirty="0" smtClean="0">
                <a:solidFill>
                  <a:srgbClr val="000000"/>
                </a:solidFill>
              </a:rPr>
              <a:t>と</a:t>
            </a:r>
            <a:r>
              <a:rPr lang="ja-JP" altLang="en-US" sz="1600" dirty="0">
                <a:solidFill>
                  <a:srgbClr val="000000"/>
                </a:solidFill>
              </a:rPr>
              <a:t>同様</a:t>
            </a:r>
            <a:r>
              <a:rPr lang="ja-JP" altLang="en-US" sz="1600" dirty="0" smtClean="0">
                <a:solidFill>
                  <a:srgbClr val="000000"/>
                </a:solidFill>
              </a:rPr>
              <a:t>の方法で記述せよ。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記号列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1        0         0        1         0         1         1       1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           q0</a:t>
            </a:r>
            <a:r>
              <a:rPr lang="ja-JP" altLang="en-US" sz="1600" dirty="0" smtClean="0">
                <a:solidFill>
                  <a:srgbClr val="000000"/>
                </a:solidFill>
              </a:rPr>
              <a:t>　 　</a:t>
            </a:r>
            <a:r>
              <a:rPr lang="en-US" altLang="ja-JP" sz="1600" dirty="0" smtClean="0">
                <a:solidFill>
                  <a:srgbClr val="000000"/>
                </a:solidFill>
              </a:rPr>
              <a:t>q0 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q0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q0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q0</a:t>
            </a:r>
            <a:r>
              <a:rPr lang="ja-JP" altLang="en-US" sz="1600" dirty="0">
                <a:solidFill>
                  <a:srgbClr val="000000"/>
                </a:solidFill>
              </a:rPr>
              <a:t>　　　</a:t>
            </a:r>
            <a:r>
              <a:rPr lang="en-US" altLang="ja-JP" sz="1600" dirty="0">
                <a:solidFill>
                  <a:srgbClr val="000000"/>
                </a:solidFill>
              </a:rPr>
              <a:t>q0       </a:t>
            </a:r>
            <a:r>
              <a:rPr lang="en-US" altLang="ja-JP" sz="1600" dirty="0" err="1">
                <a:solidFill>
                  <a:srgbClr val="000000"/>
                </a:solidFill>
              </a:rPr>
              <a:t>q0</a:t>
            </a:r>
            <a:r>
              <a:rPr lang="en-US" altLang="ja-JP" sz="1600" dirty="0">
                <a:solidFill>
                  <a:srgbClr val="000000"/>
                </a:solidFill>
              </a:rPr>
              <a:t>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q0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</a:t>
            </a:r>
            <a:r>
              <a:rPr lang="en-US" altLang="ja-JP" sz="1600" dirty="0" err="1">
                <a:solidFill>
                  <a:srgbClr val="000000"/>
                </a:solidFill>
              </a:rPr>
              <a:t>q0</a:t>
            </a:r>
            <a:r>
              <a:rPr lang="ja-JP" altLang="en-US" sz="1600" dirty="0">
                <a:solidFill>
                  <a:srgbClr val="000000"/>
                </a:solidFill>
              </a:rPr>
              <a:t>　　　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                     q1</a:t>
            </a: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                          </a:t>
            </a:r>
            <a:r>
              <a:rPr lang="en-US" altLang="ja-JP" sz="1600" dirty="0" smtClean="0">
                <a:solidFill>
                  <a:srgbClr val="000000"/>
                </a:solidFill>
              </a:rPr>
              <a:t>q1            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q1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q1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q1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                         q2                           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q2</a:t>
            </a:r>
            <a:r>
              <a:rPr lang="en-US" altLang="ja-JP" sz="1600" dirty="0" smtClean="0">
                <a:solidFill>
                  <a:srgbClr val="000000"/>
                </a:solidFill>
              </a:rPr>
              <a:t>                 </a:t>
            </a:r>
            <a:r>
              <a:rPr lang="ja-JP" altLang="en-US" sz="1600" dirty="0" smtClean="0">
                <a:solidFill>
                  <a:srgbClr val="000000"/>
                </a:solidFill>
              </a:rPr>
              <a:t>停止　停止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                                         </a:t>
            </a:r>
            <a:r>
              <a:rPr lang="ja-JP" altLang="en-US" sz="1600" dirty="0" smtClean="0">
                <a:solidFill>
                  <a:srgbClr val="000000"/>
                </a:solidFill>
              </a:rPr>
              <a:t>停止　　　　　　　　　　　</a:t>
            </a:r>
            <a:r>
              <a:rPr lang="en-US" altLang="ja-JP" sz="1600" dirty="0" smtClean="0">
                <a:solidFill>
                  <a:srgbClr val="000000"/>
                </a:solidFill>
              </a:rPr>
              <a:t>q3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</a:t>
            </a:r>
            <a:r>
              <a:rPr lang="en-US" altLang="ja-JP" sz="1600" dirty="0" smtClean="0">
                <a:solidFill>
                  <a:srgbClr val="000000"/>
                </a:solidFill>
              </a:rPr>
              <a:t>q3</a:t>
            </a:r>
            <a:r>
              <a:rPr lang="ja-JP" altLang="en-US" sz="1600" dirty="0" smtClean="0">
                <a:solidFill>
                  <a:srgbClr val="000000"/>
                </a:solidFill>
              </a:rPr>
              <a:t>　    </a:t>
            </a:r>
            <a:r>
              <a:rPr lang="en-US" altLang="ja-JP" sz="1600" dirty="0" smtClean="0">
                <a:solidFill>
                  <a:srgbClr val="000000"/>
                </a:solidFill>
              </a:rPr>
              <a:t>q3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7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5</a:t>
            </a:r>
            <a:r>
              <a:rPr lang="en-US" altLang="ja-JP" sz="1400" dirty="0" smtClean="0">
                <a:solidFill>
                  <a:srgbClr val="000000"/>
                </a:solidFill>
              </a:rPr>
              <a:t>/5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13032" y="1807656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q0   {q0}    {q0,q1}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q1   {q2}    φ</a:t>
            </a:r>
          </a:p>
          <a:p>
            <a:r>
              <a:rPr lang="en-US" altLang="ja-JP" dirty="0" smtClean="0"/>
              <a:t>    q2   φ        {q3}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q3   {q3}    {q3}</a:t>
            </a:r>
          </a:p>
          <a:p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2945505" y="1878908"/>
            <a:ext cx="226319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900115" y="2167696"/>
            <a:ext cx="22750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913032" y="2383720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913032" y="2671752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13032" y="2959784"/>
            <a:ext cx="22956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552979" y="1663640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5175190" y="1663640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245715" y="1663640"/>
            <a:ext cx="0" cy="129614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691680" y="4221088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284512" y="4212581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894112" y="4212581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503712" y="4211991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077105" y="4209422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716016" y="4221088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292080" y="4209422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868144" y="4209422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662907" y="425709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5908537" y="5661961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299799" y="5667899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265658" y="4719627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2894112" y="5208218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871082" y="427667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5871082" y="474191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295018" y="471429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743152" y="425709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718954" y="5232648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113312" y="4741912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3512096" y="4252544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5302737" y="4251275"/>
            <a:ext cx="285094" cy="36004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074479" y="3933056"/>
            <a:ext cx="646603" cy="208823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ドーナツ 56"/>
          <p:cNvSpPr/>
          <p:nvPr/>
        </p:nvSpPr>
        <p:spPr>
          <a:xfrm>
            <a:off x="3179164" y="2647805"/>
            <a:ext cx="427024" cy="397208"/>
          </a:xfrm>
          <a:prstGeom prst="donut">
            <a:avLst>
              <a:gd name="adj" fmla="val 1260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ドーナツ 69"/>
          <p:cNvSpPr/>
          <p:nvPr/>
        </p:nvSpPr>
        <p:spPr>
          <a:xfrm>
            <a:off x="6156176" y="5491414"/>
            <a:ext cx="427024" cy="397208"/>
          </a:xfrm>
          <a:prstGeom prst="donut">
            <a:avLst>
              <a:gd name="adj" fmla="val 1260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ドーナツ 70"/>
          <p:cNvSpPr/>
          <p:nvPr/>
        </p:nvSpPr>
        <p:spPr>
          <a:xfrm>
            <a:off x="5533020" y="5491414"/>
            <a:ext cx="427024" cy="397208"/>
          </a:xfrm>
          <a:prstGeom prst="donut">
            <a:avLst>
              <a:gd name="adj" fmla="val 1260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ドーナツ 71"/>
          <p:cNvSpPr/>
          <p:nvPr/>
        </p:nvSpPr>
        <p:spPr>
          <a:xfrm>
            <a:off x="4919450" y="5469295"/>
            <a:ext cx="427024" cy="397208"/>
          </a:xfrm>
          <a:prstGeom prst="donut">
            <a:avLst>
              <a:gd name="adj" fmla="val 1260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804248" y="550535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 最終</a:t>
            </a:r>
            <a:r>
              <a:rPr lang="ja-JP" altLang="en-US" dirty="0" smtClean="0"/>
              <a:t>状態で受理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898257" y="4067961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非最終状態</a:t>
            </a:r>
            <a:endParaRPr lang="en-US" altLang="ja-JP" dirty="0" smtClean="0"/>
          </a:p>
          <a:p>
            <a:r>
              <a:rPr lang="ja-JP" altLang="en-US" dirty="0" smtClean="0"/>
              <a:t>（受理されない）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908810" y="3563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到達状態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42" idx="0"/>
            <a:endCxn id="69" idx="1"/>
          </p:cNvCxnSpPr>
          <p:nvPr/>
        </p:nvCxnSpPr>
        <p:spPr>
          <a:xfrm flipV="1">
            <a:off x="6397781" y="3748390"/>
            <a:ext cx="511029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中かっこ 1"/>
          <p:cNvSpPr/>
          <p:nvPr/>
        </p:nvSpPr>
        <p:spPr>
          <a:xfrm>
            <a:off x="6804248" y="4067961"/>
            <a:ext cx="104562" cy="646331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中かっこ 2"/>
          <p:cNvSpPr/>
          <p:nvPr/>
        </p:nvSpPr>
        <p:spPr>
          <a:xfrm>
            <a:off x="6812817" y="5568258"/>
            <a:ext cx="135447" cy="32036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0240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267</Words>
  <Application>Microsoft Office PowerPoint</Application>
  <PresentationFormat>画面に合わせる (4:3)</PresentationFormat>
  <Paragraphs>190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takeuti</dc:creator>
  <cp:lastModifiedBy>takeuti</cp:lastModifiedBy>
  <cp:revision>18</cp:revision>
  <dcterms:created xsi:type="dcterms:W3CDTF">2015-05-06T06:56:31Z</dcterms:created>
  <dcterms:modified xsi:type="dcterms:W3CDTF">2015-05-13T01:33:21Z</dcterms:modified>
</cp:coreProperties>
</file>