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60" r:id="rId2"/>
  </p:sldIdLst>
  <p:sldSz cx="9144000" cy="6858000" type="screen4x3"/>
  <p:notesSz cx="6846888" cy="9980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33CC"/>
    <a:srgbClr val="00CC00"/>
    <a:srgbClr val="0066FF"/>
    <a:srgbClr val="FF0000"/>
    <a:srgbClr val="996633"/>
    <a:srgbClr val="33CC33"/>
    <a:srgbClr val="CC3300"/>
    <a:srgbClr val="66FF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3" autoAdjust="0"/>
    <p:restoredTop sz="93467" autoAdjust="0"/>
  </p:normalViewPr>
  <p:slideViewPr>
    <p:cSldViewPr>
      <p:cViewPr varScale="1">
        <p:scale>
          <a:sx n="73" d="100"/>
          <a:sy n="73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484" y="-90"/>
      </p:cViewPr>
      <p:guideLst>
        <p:guide orient="horz" pos="314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577" cy="4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t" anchorCtr="0" compatLnSpc="1">
            <a:prstTxWarp prst="textNoShape">
              <a:avLst/>
            </a:prstTxWarp>
          </a:bodyPr>
          <a:lstStyle>
            <a:lvl1pPr defTabSz="921918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7698" y="0"/>
            <a:ext cx="2967576" cy="4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t" anchorCtr="0" compatLnSpc="1">
            <a:prstTxWarp prst="textNoShape">
              <a:avLst/>
            </a:prstTxWarp>
          </a:bodyPr>
          <a:lstStyle>
            <a:lvl1pPr algn="r" defTabSz="921918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1181"/>
            <a:ext cx="2967577" cy="49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b" anchorCtr="0" compatLnSpc="1">
            <a:prstTxWarp prst="textNoShape">
              <a:avLst/>
            </a:prstTxWarp>
          </a:bodyPr>
          <a:lstStyle>
            <a:lvl1pPr defTabSz="921918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7698" y="9481181"/>
            <a:ext cx="2967576" cy="49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7" tIns="46084" rIns="92167" bIns="46084" numCol="1" anchor="b" anchorCtr="0" compatLnSpc="1">
            <a:prstTxWarp prst="textNoShape">
              <a:avLst/>
            </a:prstTxWarp>
          </a:bodyPr>
          <a:lstStyle>
            <a:lvl1pPr algn="r" defTabSz="921918">
              <a:defRPr sz="1200"/>
            </a:lvl1pPr>
          </a:lstStyle>
          <a:p>
            <a:pPr>
              <a:defRPr/>
            </a:pPr>
            <a:fld id="{27299DE1-C5BA-405B-8817-4AF20C39DCD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546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7577" cy="499433"/>
          </a:xfrm>
          <a:prstGeom prst="rect">
            <a:avLst/>
          </a:prstGeom>
        </p:spPr>
        <p:txBody>
          <a:bodyPr vert="horz" lIns="92674" tIns="46337" rIns="92674" bIns="46337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77698" y="0"/>
            <a:ext cx="2967576" cy="499433"/>
          </a:xfrm>
          <a:prstGeom prst="rect">
            <a:avLst/>
          </a:prstGeom>
        </p:spPr>
        <p:txBody>
          <a:bodyPr vert="horz" lIns="92674" tIns="46337" rIns="92674" bIns="46337" rtlCol="0"/>
          <a:lstStyle>
            <a:lvl1pPr algn="r">
              <a:defRPr sz="1200"/>
            </a:lvl1pPr>
          </a:lstStyle>
          <a:p>
            <a:pPr>
              <a:defRPr/>
            </a:pPr>
            <a:fld id="{B2F46196-548D-4614-B96B-B09651A249CA}" type="datetimeFigureOut">
              <a:rPr lang="ja-JP" altLang="en-US"/>
              <a:pPr>
                <a:defRPr/>
              </a:pPr>
              <a:t>2015/5/18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47713"/>
            <a:ext cx="4992688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74" tIns="46337" rIns="92674" bIns="46337" rtlCol="0" anchor="ctr"/>
          <a:lstStyle/>
          <a:p>
            <a:pPr lvl="0"/>
            <a:endParaRPr lang="ja-JP" altLang="en-US" noProof="0" dirty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4205" y="4740590"/>
            <a:ext cx="5478479" cy="4491678"/>
          </a:xfrm>
          <a:prstGeom prst="rect">
            <a:avLst/>
          </a:prstGeom>
        </p:spPr>
        <p:txBody>
          <a:bodyPr vert="horz" lIns="92674" tIns="46337" rIns="92674" bIns="46337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79575"/>
            <a:ext cx="2967577" cy="499432"/>
          </a:xfrm>
          <a:prstGeom prst="rect">
            <a:avLst/>
          </a:prstGeom>
        </p:spPr>
        <p:txBody>
          <a:bodyPr vert="horz" lIns="92674" tIns="46337" rIns="92674" bIns="4633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77698" y="9479575"/>
            <a:ext cx="2967576" cy="499432"/>
          </a:xfrm>
          <a:prstGeom prst="rect">
            <a:avLst/>
          </a:prstGeom>
        </p:spPr>
        <p:txBody>
          <a:bodyPr vert="horz" lIns="92674" tIns="46337" rIns="92674" bIns="46337" rtlCol="0" anchor="b"/>
          <a:lstStyle>
            <a:lvl1pPr algn="r">
              <a:defRPr sz="1200"/>
            </a:lvl1pPr>
          </a:lstStyle>
          <a:p>
            <a:pPr>
              <a:defRPr/>
            </a:pPr>
            <a:fld id="{10DD8B16-EAC9-4CEF-875A-F4554EA9D352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45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7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6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5288" y="188913"/>
            <a:ext cx="2095500" cy="59372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35688" cy="59372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1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7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6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8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5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8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822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1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6087" y="476672"/>
            <a:ext cx="713663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演習５ 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の解答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 smtClean="0">
                <a:solidFill>
                  <a:srgbClr val="000000"/>
                </a:solidFill>
              </a:rPr>
              <a:t>問題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　（つづき）</a:t>
            </a:r>
            <a:endParaRPr lang="en-US" altLang="ja-JP" sz="1600" b="1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 dirty="0">
                <a:solidFill>
                  <a:srgbClr val="00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000000"/>
                </a:solidFill>
              </a:rPr>
              <a:t>　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動作を含む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>
                <a:solidFill>
                  <a:srgbClr val="000000"/>
                </a:solidFill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</a:rPr>
              <a:t>M1</a:t>
            </a:r>
            <a:r>
              <a:rPr lang="ja-JP" altLang="en-US" sz="1600" dirty="0" smtClean="0">
                <a:solidFill>
                  <a:srgbClr val="000000"/>
                </a:solidFill>
              </a:rPr>
              <a:t>）　から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動作を削除した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</a:rPr>
              <a:t>M2</a:t>
            </a:r>
            <a:r>
              <a:rPr lang="ja-JP" altLang="en-US" sz="1600" dirty="0" smtClean="0">
                <a:solidFill>
                  <a:srgbClr val="000000"/>
                </a:solidFill>
              </a:rPr>
              <a:t>）は以下の通りである。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  <a:r>
              <a:rPr lang="en-US" altLang="ja-JP" sz="1600" dirty="0" smtClean="0">
                <a:solidFill>
                  <a:srgbClr val="000000"/>
                </a:solidFill>
              </a:rPr>
              <a:t>NFA</a:t>
            </a:r>
            <a:r>
              <a:rPr lang="ja-JP" altLang="en-US" sz="1600" dirty="0" smtClean="0">
                <a:solidFill>
                  <a:srgbClr val="000000"/>
                </a:solidFill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</a:rPr>
              <a:t>M2</a:t>
            </a:r>
            <a:r>
              <a:rPr lang="ja-JP" altLang="en-US" sz="1600" dirty="0" smtClean="0">
                <a:solidFill>
                  <a:srgbClr val="000000"/>
                </a:solidFill>
              </a:rPr>
              <a:t>）と同一の動作を行う、決定性有限オートマトン</a:t>
            </a:r>
            <a:r>
              <a:rPr lang="en-US" altLang="ja-JP" sz="1600" dirty="0" smtClean="0">
                <a:solidFill>
                  <a:srgbClr val="000000"/>
                </a:solidFill>
              </a:rPr>
              <a:t>DFA</a:t>
            </a:r>
            <a:r>
              <a:rPr lang="ja-JP" altLang="en-US" sz="1600" dirty="0" smtClean="0">
                <a:solidFill>
                  <a:srgbClr val="000000"/>
                </a:solidFill>
              </a:rPr>
              <a:t>（</a:t>
            </a:r>
            <a:r>
              <a:rPr lang="en-US" altLang="ja-JP" sz="1600" dirty="0" smtClean="0">
                <a:solidFill>
                  <a:srgbClr val="000000"/>
                </a:solidFill>
              </a:rPr>
              <a:t>M3</a:t>
            </a:r>
            <a:r>
              <a:rPr lang="ja-JP" altLang="en-US" sz="1600" dirty="0" smtClean="0">
                <a:solidFill>
                  <a:srgbClr val="000000"/>
                </a:solidFill>
              </a:rPr>
              <a:t>）を求めよ。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</a:t>
            </a:r>
          </a:p>
        </p:txBody>
      </p:sp>
      <p:grpSp>
        <p:nvGrpSpPr>
          <p:cNvPr id="2052" name="Group 50"/>
          <p:cNvGrpSpPr>
            <a:grpSpLocks/>
          </p:cNvGrpSpPr>
          <p:nvPr/>
        </p:nvGrpSpPr>
        <p:grpSpPr bwMode="auto">
          <a:xfrm>
            <a:off x="834016" y="1908371"/>
            <a:ext cx="3457575" cy="1233487"/>
            <a:chOff x="657" y="3158"/>
            <a:chExt cx="2178" cy="777"/>
          </a:xfrm>
        </p:grpSpPr>
        <p:sp>
          <p:nvSpPr>
            <p:cNvPr id="2055" name="Oval 51"/>
            <p:cNvSpPr>
              <a:spLocks noChangeArrowheads="1"/>
            </p:cNvSpPr>
            <p:nvPr/>
          </p:nvSpPr>
          <p:spPr bwMode="auto">
            <a:xfrm>
              <a:off x="884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6" name="Oval 52"/>
            <p:cNvSpPr>
              <a:spLocks noChangeArrowheads="1"/>
            </p:cNvSpPr>
            <p:nvPr/>
          </p:nvSpPr>
          <p:spPr bwMode="auto">
            <a:xfrm>
              <a:off x="2517" y="3385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057" name="AutoShape 53"/>
            <p:cNvSpPr>
              <a:spLocks noChangeArrowheads="1"/>
            </p:cNvSpPr>
            <p:nvPr/>
          </p:nvSpPr>
          <p:spPr bwMode="auto">
            <a:xfrm>
              <a:off x="1701" y="3385"/>
              <a:ext cx="317" cy="3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34 w 21600"/>
                <a:gd name="T25" fmla="*/ 3134 h 21600"/>
                <a:gd name="T26" fmla="*/ 18466 w 21600"/>
                <a:gd name="T27" fmla="*/ 1846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03" y="10800"/>
                  </a:moveTo>
                  <a:cubicBezTo>
                    <a:pt x="1703" y="15824"/>
                    <a:pt x="5776" y="19897"/>
                    <a:pt x="10800" y="19897"/>
                  </a:cubicBezTo>
                  <a:cubicBezTo>
                    <a:pt x="15824" y="19897"/>
                    <a:pt x="19897" y="15824"/>
                    <a:pt x="19897" y="10800"/>
                  </a:cubicBezTo>
                  <a:cubicBezTo>
                    <a:pt x="19897" y="5776"/>
                    <a:pt x="15824" y="1703"/>
                    <a:pt x="10800" y="1703"/>
                  </a:cubicBezTo>
                  <a:cubicBezTo>
                    <a:pt x="5776" y="1703"/>
                    <a:pt x="1703" y="5776"/>
                    <a:pt x="1703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8" name="Freeform 54"/>
            <p:cNvSpPr>
              <a:spLocks/>
            </p:cNvSpPr>
            <p:nvPr/>
          </p:nvSpPr>
          <p:spPr bwMode="auto">
            <a:xfrm>
              <a:off x="1156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Freeform 55"/>
            <p:cNvSpPr>
              <a:spLocks/>
            </p:cNvSpPr>
            <p:nvPr/>
          </p:nvSpPr>
          <p:spPr bwMode="auto">
            <a:xfrm>
              <a:off x="1973" y="3294"/>
              <a:ext cx="590" cy="136"/>
            </a:xfrm>
            <a:custGeom>
              <a:avLst/>
              <a:gdLst>
                <a:gd name="T0" fmla="*/ 0 w 590"/>
                <a:gd name="T1" fmla="*/ 136 h 136"/>
                <a:gd name="T2" fmla="*/ 318 w 590"/>
                <a:gd name="T3" fmla="*/ 0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0" h="136">
                  <a:moveTo>
                    <a:pt x="0" y="136"/>
                  </a:moveTo>
                  <a:cubicBezTo>
                    <a:pt x="110" y="68"/>
                    <a:pt x="220" y="0"/>
                    <a:pt x="318" y="0"/>
                  </a:cubicBezTo>
                  <a:cubicBezTo>
                    <a:pt x="416" y="0"/>
                    <a:pt x="503" y="68"/>
                    <a:pt x="590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0" name="Arc 56"/>
            <p:cNvSpPr>
              <a:spLocks/>
            </p:cNvSpPr>
            <p:nvPr/>
          </p:nvSpPr>
          <p:spPr bwMode="auto">
            <a:xfrm rot="-2452662" flipH="1" flipV="1">
              <a:off x="2009" y="3430"/>
              <a:ext cx="444" cy="382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1" name="Arc 57"/>
            <p:cNvSpPr>
              <a:spLocks/>
            </p:cNvSpPr>
            <p:nvPr/>
          </p:nvSpPr>
          <p:spPr bwMode="auto">
            <a:xfrm rot="-2452662" flipH="1" flipV="1">
              <a:off x="1186" y="3435"/>
              <a:ext cx="453" cy="406"/>
            </a:xfrm>
            <a:custGeom>
              <a:avLst/>
              <a:gdLst>
                <a:gd name="T0" fmla="*/ 0 w 21387"/>
                <a:gd name="T1" fmla="*/ 0 h 21600"/>
                <a:gd name="T2" fmla="*/ 0 w 21387"/>
                <a:gd name="T3" fmla="*/ 0 h 21600"/>
                <a:gd name="T4" fmla="*/ 0 w 2138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7" h="21600" fill="none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</a:path>
                <a:path w="21387" h="21600" stroke="0" extrusionOk="0">
                  <a:moveTo>
                    <a:pt x="0" y="0"/>
                  </a:moveTo>
                  <a:cubicBezTo>
                    <a:pt x="10759" y="0"/>
                    <a:pt x="19878" y="7919"/>
                    <a:pt x="21386" y="1857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62" name="Text Box 58"/>
            <p:cNvSpPr txBox="1">
              <a:spLocks noChangeArrowheads="1"/>
            </p:cNvSpPr>
            <p:nvPr/>
          </p:nvSpPr>
          <p:spPr bwMode="auto">
            <a:xfrm>
              <a:off x="1202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3" name="Text Box 59"/>
            <p:cNvSpPr txBox="1">
              <a:spLocks noChangeArrowheads="1"/>
            </p:cNvSpPr>
            <p:nvPr/>
          </p:nvSpPr>
          <p:spPr bwMode="auto">
            <a:xfrm>
              <a:off x="2245" y="37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64" name="Text Box 60"/>
            <p:cNvSpPr txBox="1">
              <a:spLocks noChangeArrowheads="1"/>
            </p:cNvSpPr>
            <p:nvPr/>
          </p:nvSpPr>
          <p:spPr bwMode="auto">
            <a:xfrm>
              <a:off x="2018" y="31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65" name="Text Box 61"/>
            <p:cNvSpPr txBox="1">
              <a:spLocks noChangeArrowheads="1"/>
            </p:cNvSpPr>
            <p:nvPr/>
          </p:nvSpPr>
          <p:spPr bwMode="auto">
            <a:xfrm>
              <a:off x="1189" y="3723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 smtClean="0">
                  <a:solidFill>
                    <a:srgbClr val="000000"/>
                  </a:solidFill>
                </a:rPr>
                <a:t>ε</a:t>
              </a:r>
            </a:p>
          </p:txBody>
        </p:sp>
        <p:sp>
          <p:nvSpPr>
            <p:cNvPr id="2066" name="Text Box 62"/>
            <p:cNvSpPr txBox="1">
              <a:spLocks noChangeArrowheads="1"/>
            </p:cNvSpPr>
            <p:nvPr/>
          </p:nvSpPr>
          <p:spPr bwMode="auto">
            <a:xfrm>
              <a:off x="2517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smtClean="0">
                  <a:solidFill>
                    <a:srgbClr val="000000"/>
                  </a:solidFill>
                </a:rPr>
                <a:t>q2</a:t>
              </a:r>
            </a:p>
          </p:txBody>
        </p:sp>
        <p:sp>
          <p:nvSpPr>
            <p:cNvPr id="2067" name="Text Box 63"/>
            <p:cNvSpPr txBox="1">
              <a:spLocks noChangeArrowheads="1"/>
            </p:cNvSpPr>
            <p:nvPr/>
          </p:nvSpPr>
          <p:spPr bwMode="auto">
            <a:xfrm>
              <a:off x="1746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rgbClr val="000000"/>
                  </a:solidFill>
                </a:rPr>
                <a:t>q1</a:t>
              </a:r>
            </a:p>
          </p:txBody>
        </p:sp>
        <p:sp>
          <p:nvSpPr>
            <p:cNvPr id="2068" name="Text Box 64"/>
            <p:cNvSpPr txBox="1">
              <a:spLocks noChangeArrowheads="1"/>
            </p:cNvSpPr>
            <p:nvPr/>
          </p:nvSpPr>
          <p:spPr bwMode="auto">
            <a:xfrm>
              <a:off x="930" y="3430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 smtClean="0">
                  <a:solidFill>
                    <a:srgbClr val="000000"/>
                  </a:solidFill>
                </a:rPr>
                <a:t>q0</a:t>
              </a:r>
            </a:p>
          </p:txBody>
        </p:sp>
        <p:sp>
          <p:nvSpPr>
            <p:cNvPr id="2069" name="Line 65"/>
            <p:cNvSpPr>
              <a:spLocks noChangeShapeType="1"/>
            </p:cNvSpPr>
            <p:nvPr/>
          </p:nvSpPr>
          <p:spPr bwMode="auto">
            <a:xfrm>
              <a:off x="657" y="3521"/>
              <a:ext cx="22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054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 smtClean="0">
                <a:solidFill>
                  <a:srgbClr val="000000"/>
                </a:solidFill>
              </a:rPr>
              <a:t>補</a:t>
            </a:r>
            <a:r>
              <a:rPr lang="en-US" altLang="ja-JP" sz="1400" dirty="0" smtClean="0">
                <a:solidFill>
                  <a:srgbClr val="000000"/>
                </a:solidFill>
              </a:rPr>
              <a:t>1/1</a:t>
            </a:r>
            <a:endParaRPr lang="en-US" altLang="ja-JP" sz="1400" dirty="0" smtClean="0">
              <a:solidFill>
                <a:srgbClr val="000000"/>
              </a:solidFill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7729417" y="195153"/>
            <a:ext cx="1063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 dirty="0" smtClean="0">
                <a:solidFill>
                  <a:srgbClr val="000000"/>
                </a:solidFill>
              </a:rPr>
              <a:t>その</a:t>
            </a:r>
            <a:r>
              <a:rPr lang="ja-JP" altLang="en-US" sz="1800" dirty="0">
                <a:solidFill>
                  <a:srgbClr val="000000"/>
                </a:solidFill>
              </a:rPr>
              <a:t>５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65658" y="342401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             q1             q2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717519" y="170080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          a              b</a:t>
            </a:r>
          </a:p>
          <a:p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q0   {q0,q1}     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 φ</a:t>
            </a:r>
          </a:p>
          <a:p>
            <a:r>
              <a:rPr lang="en-US" altLang="ja-JP" dirty="0" smtClean="0"/>
              <a:t>    q1</a:t>
            </a: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{q0,q1}      {q2}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q2   {q0,q1}       φ</a:t>
            </a:r>
            <a:endParaRPr kumimoji="1" lang="ja-JP" altLang="en-US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5365591" y="1723868"/>
            <a:ext cx="0" cy="123620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5031588" y="2028903"/>
            <a:ext cx="203934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ドーナツ 57"/>
          <p:cNvSpPr/>
          <p:nvPr/>
        </p:nvSpPr>
        <p:spPr>
          <a:xfrm>
            <a:off x="5003452" y="2247683"/>
            <a:ext cx="354502" cy="358092"/>
          </a:xfrm>
          <a:prstGeom prst="donut">
            <a:avLst>
              <a:gd name="adj" fmla="val 869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Oval 51"/>
          <p:cNvSpPr>
            <a:spLocks noChangeArrowheads="1"/>
          </p:cNvSpPr>
          <p:nvPr/>
        </p:nvSpPr>
        <p:spPr bwMode="auto">
          <a:xfrm>
            <a:off x="5285591" y="3419056"/>
            <a:ext cx="373344" cy="3742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60" name="Oval 51"/>
          <p:cNvSpPr>
            <a:spLocks noChangeArrowheads="1"/>
          </p:cNvSpPr>
          <p:nvPr/>
        </p:nvSpPr>
        <p:spPr bwMode="auto">
          <a:xfrm>
            <a:off x="7452077" y="3419056"/>
            <a:ext cx="373344" cy="3742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smtClean="0">
              <a:solidFill>
                <a:srgbClr val="000000"/>
              </a:solidFill>
            </a:endParaRPr>
          </a:p>
        </p:txBody>
      </p:sp>
      <p:sp>
        <p:nvSpPr>
          <p:cNvPr id="61" name="ドーナツ 60"/>
          <p:cNvSpPr/>
          <p:nvPr/>
        </p:nvSpPr>
        <p:spPr>
          <a:xfrm>
            <a:off x="6379241" y="3435254"/>
            <a:ext cx="354502" cy="358092"/>
          </a:xfrm>
          <a:prstGeom prst="donut">
            <a:avLst>
              <a:gd name="adj" fmla="val 869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endCxn id="61" idx="2"/>
          </p:cNvCxnSpPr>
          <p:nvPr/>
        </p:nvCxnSpPr>
        <p:spPr>
          <a:xfrm>
            <a:off x="5658935" y="3614300"/>
            <a:ext cx="7203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1" idx="6"/>
          </p:cNvCxnSpPr>
          <p:nvPr/>
        </p:nvCxnSpPr>
        <p:spPr>
          <a:xfrm>
            <a:off x="6733743" y="3614300"/>
            <a:ext cx="719586" cy="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リーフォーム 63"/>
          <p:cNvSpPr/>
          <p:nvPr/>
        </p:nvSpPr>
        <p:spPr>
          <a:xfrm>
            <a:off x="5258679" y="3144391"/>
            <a:ext cx="495948" cy="358226"/>
          </a:xfrm>
          <a:custGeom>
            <a:avLst/>
            <a:gdLst>
              <a:gd name="connsiteX0" fmla="*/ 84497 w 495948"/>
              <a:gd name="connsiteY0" fmla="*/ 330091 h 358226"/>
              <a:gd name="connsiteX1" fmla="*/ 90 w 495948"/>
              <a:gd name="connsiteY1" fmla="*/ 161279 h 358226"/>
              <a:gd name="connsiteX2" fmla="*/ 98564 w 495948"/>
              <a:gd name="connsiteY2" fmla="*/ 20602 h 358226"/>
              <a:gd name="connsiteX3" fmla="*/ 281444 w 495948"/>
              <a:gd name="connsiteY3" fmla="*/ 6534 h 358226"/>
              <a:gd name="connsiteX4" fmla="*/ 450257 w 495948"/>
              <a:gd name="connsiteY4" fmla="*/ 76873 h 358226"/>
              <a:gd name="connsiteX5" fmla="*/ 492460 w 495948"/>
              <a:gd name="connsiteY5" fmla="*/ 231617 h 358226"/>
              <a:gd name="connsiteX6" fmla="*/ 379918 w 495948"/>
              <a:gd name="connsiteY6" fmla="*/ 358226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48" h="358226">
                <a:moveTo>
                  <a:pt x="84497" y="330091"/>
                </a:moveTo>
                <a:cubicBezTo>
                  <a:pt x="41121" y="271475"/>
                  <a:pt x="-2254" y="212860"/>
                  <a:pt x="90" y="161279"/>
                </a:cubicBezTo>
                <a:cubicBezTo>
                  <a:pt x="2434" y="109698"/>
                  <a:pt x="51672" y="46393"/>
                  <a:pt x="98564" y="20602"/>
                </a:cubicBezTo>
                <a:cubicBezTo>
                  <a:pt x="145456" y="-5189"/>
                  <a:pt x="222828" y="-2845"/>
                  <a:pt x="281444" y="6534"/>
                </a:cubicBezTo>
                <a:cubicBezTo>
                  <a:pt x="340060" y="15913"/>
                  <a:pt x="415088" y="39359"/>
                  <a:pt x="450257" y="76873"/>
                </a:cubicBezTo>
                <a:cubicBezTo>
                  <a:pt x="485426" y="114387"/>
                  <a:pt x="504183" y="184725"/>
                  <a:pt x="492460" y="231617"/>
                </a:cubicBezTo>
                <a:cubicBezTo>
                  <a:pt x="480737" y="278509"/>
                  <a:pt x="430327" y="318367"/>
                  <a:pt x="379918" y="358226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フリーフォーム 64"/>
          <p:cNvSpPr/>
          <p:nvPr/>
        </p:nvSpPr>
        <p:spPr>
          <a:xfrm>
            <a:off x="6326459" y="3142508"/>
            <a:ext cx="495948" cy="358226"/>
          </a:xfrm>
          <a:custGeom>
            <a:avLst/>
            <a:gdLst>
              <a:gd name="connsiteX0" fmla="*/ 84497 w 495948"/>
              <a:gd name="connsiteY0" fmla="*/ 330091 h 358226"/>
              <a:gd name="connsiteX1" fmla="*/ 90 w 495948"/>
              <a:gd name="connsiteY1" fmla="*/ 161279 h 358226"/>
              <a:gd name="connsiteX2" fmla="*/ 98564 w 495948"/>
              <a:gd name="connsiteY2" fmla="*/ 20602 h 358226"/>
              <a:gd name="connsiteX3" fmla="*/ 281444 w 495948"/>
              <a:gd name="connsiteY3" fmla="*/ 6534 h 358226"/>
              <a:gd name="connsiteX4" fmla="*/ 450257 w 495948"/>
              <a:gd name="connsiteY4" fmla="*/ 76873 h 358226"/>
              <a:gd name="connsiteX5" fmla="*/ 492460 w 495948"/>
              <a:gd name="connsiteY5" fmla="*/ 231617 h 358226"/>
              <a:gd name="connsiteX6" fmla="*/ 379918 w 495948"/>
              <a:gd name="connsiteY6" fmla="*/ 358226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48" h="358226">
                <a:moveTo>
                  <a:pt x="84497" y="330091"/>
                </a:moveTo>
                <a:cubicBezTo>
                  <a:pt x="41121" y="271475"/>
                  <a:pt x="-2254" y="212860"/>
                  <a:pt x="90" y="161279"/>
                </a:cubicBezTo>
                <a:cubicBezTo>
                  <a:pt x="2434" y="109698"/>
                  <a:pt x="51672" y="46393"/>
                  <a:pt x="98564" y="20602"/>
                </a:cubicBezTo>
                <a:cubicBezTo>
                  <a:pt x="145456" y="-5189"/>
                  <a:pt x="222828" y="-2845"/>
                  <a:pt x="281444" y="6534"/>
                </a:cubicBezTo>
                <a:cubicBezTo>
                  <a:pt x="340060" y="15913"/>
                  <a:pt x="415088" y="39359"/>
                  <a:pt x="450257" y="76873"/>
                </a:cubicBezTo>
                <a:cubicBezTo>
                  <a:pt x="485426" y="114387"/>
                  <a:pt x="504183" y="184725"/>
                  <a:pt x="492460" y="231617"/>
                </a:cubicBezTo>
                <a:cubicBezTo>
                  <a:pt x="480737" y="278509"/>
                  <a:pt x="430327" y="318367"/>
                  <a:pt x="379918" y="358226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/>
        </p:nvSpPr>
        <p:spPr>
          <a:xfrm>
            <a:off x="5597057" y="3746462"/>
            <a:ext cx="844062" cy="211015"/>
          </a:xfrm>
          <a:custGeom>
            <a:avLst/>
            <a:gdLst>
              <a:gd name="connsiteX0" fmla="*/ 844062 w 844062"/>
              <a:gd name="connsiteY0" fmla="*/ 0 h 211015"/>
              <a:gd name="connsiteX1" fmla="*/ 407963 w 844062"/>
              <a:gd name="connsiteY1" fmla="*/ 211015 h 211015"/>
              <a:gd name="connsiteX2" fmla="*/ 0 w 844062"/>
              <a:gd name="connsiteY2" fmla="*/ 0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2" h="211015">
                <a:moveTo>
                  <a:pt x="844062" y="0"/>
                </a:moveTo>
                <a:cubicBezTo>
                  <a:pt x="696351" y="105507"/>
                  <a:pt x="548640" y="211015"/>
                  <a:pt x="407963" y="211015"/>
                </a:cubicBezTo>
                <a:cubicBezTo>
                  <a:pt x="267286" y="211015"/>
                  <a:pt x="133643" y="10550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/>
          <p:cNvSpPr/>
          <p:nvPr/>
        </p:nvSpPr>
        <p:spPr>
          <a:xfrm>
            <a:off x="6648898" y="3755835"/>
            <a:ext cx="844062" cy="211015"/>
          </a:xfrm>
          <a:custGeom>
            <a:avLst/>
            <a:gdLst>
              <a:gd name="connsiteX0" fmla="*/ 844062 w 844062"/>
              <a:gd name="connsiteY0" fmla="*/ 0 h 211015"/>
              <a:gd name="connsiteX1" fmla="*/ 407963 w 844062"/>
              <a:gd name="connsiteY1" fmla="*/ 211015 h 211015"/>
              <a:gd name="connsiteX2" fmla="*/ 0 w 844062"/>
              <a:gd name="connsiteY2" fmla="*/ 0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2" h="211015">
                <a:moveTo>
                  <a:pt x="844062" y="0"/>
                </a:moveTo>
                <a:cubicBezTo>
                  <a:pt x="696351" y="105507"/>
                  <a:pt x="548640" y="211015"/>
                  <a:pt x="407963" y="211015"/>
                </a:cubicBezTo>
                <a:cubicBezTo>
                  <a:pt x="267286" y="211015"/>
                  <a:pt x="133643" y="10550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/>
        </p:nvSpPr>
        <p:spPr>
          <a:xfrm>
            <a:off x="5540123" y="3798039"/>
            <a:ext cx="2096086" cy="501952"/>
          </a:xfrm>
          <a:custGeom>
            <a:avLst/>
            <a:gdLst>
              <a:gd name="connsiteX0" fmla="*/ 2096086 w 2096086"/>
              <a:gd name="connsiteY0" fmla="*/ 0 h 501952"/>
              <a:gd name="connsiteX1" fmla="*/ 1786597 w 2096086"/>
              <a:gd name="connsiteY1" fmla="*/ 365760 h 501952"/>
              <a:gd name="connsiteX2" fmla="*/ 1322363 w 2096086"/>
              <a:gd name="connsiteY2" fmla="*/ 478301 h 501952"/>
              <a:gd name="connsiteX3" fmla="*/ 647114 w 2096086"/>
              <a:gd name="connsiteY3" fmla="*/ 478301 h 501952"/>
              <a:gd name="connsiteX4" fmla="*/ 196948 w 2096086"/>
              <a:gd name="connsiteY4" fmla="*/ 225083 h 501952"/>
              <a:gd name="connsiteX5" fmla="*/ 0 w 2096086"/>
              <a:gd name="connsiteY5" fmla="*/ 0 h 5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6086" h="501952">
                <a:moveTo>
                  <a:pt x="2096086" y="0"/>
                </a:moveTo>
                <a:cubicBezTo>
                  <a:pt x="2005818" y="143021"/>
                  <a:pt x="1915551" y="286043"/>
                  <a:pt x="1786597" y="365760"/>
                </a:cubicBezTo>
                <a:cubicBezTo>
                  <a:pt x="1657643" y="445477"/>
                  <a:pt x="1512277" y="459544"/>
                  <a:pt x="1322363" y="478301"/>
                </a:cubicBezTo>
                <a:cubicBezTo>
                  <a:pt x="1132449" y="497058"/>
                  <a:pt x="834683" y="520504"/>
                  <a:pt x="647114" y="478301"/>
                </a:cubicBezTo>
                <a:cubicBezTo>
                  <a:pt x="459545" y="436098"/>
                  <a:pt x="304800" y="304800"/>
                  <a:pt x="196948" y="225083"/>
                </a:cubicBezTo>
                <a:cubicBezTo>
                  <a:pt x="89096" y="145366"/>
                  <a:pt x="44548" y="7268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862635" y="3289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949767" y="3649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628749" y="2929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84162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945291" y="3289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389060" y="4026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869647" y="36493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933543" y="34510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⇒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040811" y="2973583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NFA</a:t>
            </a:r>
            <a:r>
              <a:rPr lang="ja-JP" altLang="en-US" dirty="0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M1</a:t>
            </a:r>
            <a:r>
              <a:rPr lang="ja-JP" altLang="en-US" dirty="0">
                <a:solidFill>
                  <a:srgbClr val="000000"/>
                </a:solidFill>
              </a:rPr>
              <a:t>）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602918" y="3930459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NFA</a:t>
            </a:r>
            <a:r>
              <a:rPr lang="ja-JP" altLang="en-US" dirty="0">
                <a:solidFill>
                  <a:srgbClr val="000000"/>
                </a:solidFill>
              </a:rPr>
              <a:t>（</a:t>
            </a:r>
            <a:r>
              <a:rPr lang="en-US" altLang="ja-JP" dirty="0" smtClean="0">
                <a:solidFill>
                  <a:srgbClr val="000000"/>
                </a:solidFill>
              </a:rPr>
              <a:t>M2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endParaRPr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57688" y="3480584"/>
            <a:ext cx="41779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76307" y="3480584"/>
            <a:ext cx="30828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　　　　　　</a:t>
            </a:r>
            <a:r>
              <a:rPr kumimoji="1" lang="en-US" altLang="ja-JP" dirty="0" smtClean="0"/>
              <a:t>{q0}</a:t>
            </a:r>
          </a:p>
          <a:p>
            <a:r>
              <a:rPr lang="ja-JP" altLang="en-US" dirty="0" smtClean="0"/>
              <a:t>　　　　　　　　　　　　→</a:t>
            </a:r>
            <a:r>
              <a:rPr lang="en-US" altLang="ja-JP" dirty="0" smtClean="0"/>
              <a:t>r0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　　　　　　　　</a:t>
            </a:r>
            <a:r>
              <a:rPr kumimoji="1" lang="en-US" altLang="ja-JP" dirty="0" smtClean="0"/>
              <a:t>{q0,q1}</a:t>
            </a:r>
            <a:r>
              <a:rPr lang="ja-JP" altLang="en-US" dirty="0" smtClean="0"/>
              <a:t>         </a:t>
            </a:r>
            <a:r>
              <a:rPr lang="en-US" altLang="ja-JP" dirty="0" smtClean="0"/>
              <a:t>φ</a:t>
            </a:r>
          </a:p>
          <a:p>
            <a:r>
              <a:rPr lang="ja-JP" altLang="en-US" dirty="0" smtClean="0"/>
              <a:t>　　　　　　　　→</a:t>
            </a:r>
            <a:r>
              <a:rPr kumimoji="1" lang="en-US" altLang="ja-JP" dirty="0" smtClean="0"/>
              <a:t>r1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{q0,q1}{q0,q1}   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φ{q2}</a:t>
            </a:r>
          </a:p>
          <a:p>
            <a:r>
              <a:rPr lang="en-US" altLang="ja-JP" dirty="0" smtClean="0"/>
              <a:t>={q0,q1}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r1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={q2}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r2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　　　　　　　　　</a:t>
            </a:r>
            <a:r>
              <a:rPr lang="en-US" altLang="ja-JP" dirty="0" smtClean="0"/>
              <a:t>{q0,q1}       φ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→</a:t>
            </a:r>
            <a:r>
              <a:rPr lang="en-US" altLang="ja-JP" dirty="0" smtClean="0"/>
              <a:t>r1</a:t>
            </a:r>
            <a:endParaRPr lang="en-US" altLang="ja-JP" dirty="0"/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2339752" y="4069832"/>
            <a:ext cx="293561" cy="302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1681200" y="4898967"/>
            <a:ext cx="293561" cy="302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2492152" y="5733256"/>
            <a:ext cx="293561" cy="302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2832695" y="4079205"/>
            <a:ext cx="307420" cy="302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208730" y="4900729"/>
            <a:ext cx="307420" cy="302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2891680" y="5733256"/>
            <a:ext cx="307420" cy="302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180890" y="393305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515168" y="472514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208730" y="566647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91591" y="52457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85591" y="48655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r1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03184" y="52971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r2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98003" y="60616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φ</a:t>
            </a:r>
            <a:endParaRPr kumimoji="1" lang="ja-JP" altLang="en-US" dirty="0"/>
          </a:p>
        </p:txBody>
      </p:sp>
      <p:sp>
        <p:nvSpPr>
          <p:cNvPr id="87" name="円/楕円 86"/>
          <p:cNvSpPr/>
          <p:nvPr/>
        </p:nvSpPr>
        <p:spPr>
          <a:xfrm>
            <a:off x="6320553" y="5297145"/>
            <a:ext cx="495892" cy="4361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5216930" y="6086488"/>
            <a:ext cx="495892" cy="4361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4196341" y="5234909"/>
            <a:ext cx="495892" cy="4361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ドーナツ 16"/>
          <p:cNvSpPr/>
          <p:nvPr/>
        </p:nvSpPr>
        <p:spPr>
          <a:xfrm>
            <a:off x="5240612" y="4831225"/>
            <a:ext cx="470081" cy="430251"/>
          </a:xfrm>
          <a:prstGeom prst="donut">
            <a:avLst>
              <a:gd name="adj" fmla="val 120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68470" y="5286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cxnSp>
        <p:nvCxnSpPr>
          <p:cNvPr id="92" name="直線矢印コネクタ 91"/>
          <p:cNvCxnSpPr>
            <a:endCxn id="17" idx="2"/>
          </p:cNvCxnSpPr>
          <p:nvPr/>
        </p:nvCxnSpPr>
        <p:spPr>
          <a:xfrm flipV="1">
            <a:off x="4671435" y="5046351"/>
            <a:ext cx="569177" cy="424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endCxn id="88" idx="7"/>
          </p:cNvCxnSpPr>
          <p:nvPr/>
        </p:nvCxnSpPr>
        <p:spPr>
          <a:xfrm flipH="1">
            <a:off x="5640200" y="5482917"/>
            <a:ext cx="715933" cy="667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endCxn id="88" idx="1"/>
          </p:cNvCxnSpPr>
          <p:nvPr/>
        </p:nvCxnSpPr>
        <p:spPr>
          <a:xfrm>
            <a:off x="4670898" y="5435446"/>
            <a:ext cx="618654" cy="714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17" idx="6"/>
            <a:endCxn id="87" idx="2"/>
          </p:cNvCxnSpPr>
          <p:nvPr/>
        </p:nvCxnSpPr>
        <p:spPr>
          <a:xfrm>
            <a:off x="5710693" y="5046351"/>
            <a:ext cx="609860" cy="468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フリーフォーム 103"/>
          <p:cNvSpPr/>
          <p:nvPr/>
        </p:nvSpPr>
        <p:spPr>
          <a:xfrm rot="12993704">
            <a:off x="5701863" y="4894165"/>
            <a:ext cx="844062" cy="315935"/>
          </a:xfrm>
          <a:custGeom>
            <a:avLst/>
            <a:gdLst>
              <a:gd name="connsiteX0" fmla="*/ 844062 w 844062"/>
              <a:gd name="connsiteY0" fmla="*/ 0 h 211015"/>
              <a:gd name="connsiteX1" fmla="*/ 407963 w 844062"/>
              <a:gd name="connsiteY1" fmla="*/ 211015 h 211015"/>
              <a:gd name="connsiteX2" fmla="*/ 0 w 844062"/>
              <a:gd name="connsiteY2" fmla="*/ 0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2" h="211015">
                <a:moveTo>
                  <a:pt x="844062" y="0"/>
                </a:moveTo>
                <a:cubicBezTo>
                  <a:pt x="696351" y="105507"/>
                  <a:pt x="548640" y="211015"/>
                  <a:pt x="407963" y="211015"/>
                </a:cubicBezTo>
                <a:cubicBezTo>
                  <a:pt x="267286" y="211015"/>
                  <a:pt x="133643" y="10550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リーフォーム 104"/>
          <p:cNvSpPr/>
          <p:nvPr/>
        </p:nvSpPr>
        <p:spPr>
          <a:xfrm rot="21017225">
            <a:off x="5187987" y="4534141"/>
            <a:ext cx="495948" cy="358226"/>
          </a:xfrm>
          <a:custGeom>
            <a:avLst/>
            <a:gdLst>
              <a:gd name="connsiteX0" fmla="*/ 84497 w 495948"/>
              <a:gd name="connsiteY0" fmla="*/ 330091 h 358226"/>
              <a:gd name="connsiteX1" fmla="*/ 90 w 495948"/>
              <a:gd name="connsiteY1" fmla="*/ 161279 h 358226"/>
              <a:gd name="connsiteX2" fmla="*/ 98564 w 495948"/>
              <a:gd name="connsiteY2" fmla="*/ 20602 h 358226"/>
              <a:gd name="connsiteX3" fmla="*/ 281444 w 495948"/>
              <a:gd name="connsiteY3" fmla="*/ 6534 h 358226"/>
              <a:gd name="connsiteX4" fmla="*/ 450257 w 495948"/>
              <a:gd name="connsiteY4" fmla="*/ 76873 h 358226"/>
              <a:gd name="connsiteX5" fmla="*/ 492460 w 495948"/>
              <a:gd name="connsiteY5" fmla="*/ 231617 h 358226"/>
              <a:gd name="connsiteX6" fmla="*/ 379918 w 495948"/>
              <a:gd name="connsiteY6" fmla="*/ 358226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48" h="358226">
                <a:moveTo>
                  <a:pt x="84497" y="330091"/>
                </a:moveTo>
                <a:cubicBezTo>
                  <a:pt x="41121" y="271475"/>
                  <a:pt x="-2254" y="212860"/>
                  <a:pt x="90" y="161279"/>
                </a:cubicBezTo>
                <a:cubicBezTo>
                  <a:pt x="2434" y="109698"/>
                  <a:pt x="51672" y="46393"/>
                  <a:pt x="98564" y="20602"/>
                </a:cubicBezTo>
                <a:cubicBezTo>
                  <a:pt x="145456" y="-5189"/>
                  <a:pt x="222828" y="-2845"/>
                  <a:pt x="281444" y="6534"/>
                </a:cubicBezTo>
                <a:cubicBezTo>
                  <a:pt x="340060" y="15913"/>
                  <a:pt x="415088" y="39359"/>
                  <a:pt x="450257" y="76873"/>
                </a:cubicBezTo>
                <a:cubicBezTo>
                  <a:pt x="485426" y="114387"/>
                  <a:pt x="504183" y="184725"/>
                  <a:pt x="492460" y="231617"/>
                </a:cubicBezTo>
                <a:cubicBezTo>
                  <a:pt x="480737" y="278509"/>
                  <a:pt x="430327" y="318367"/>
                  <a:pt x="379918" y="358226"/>
                </a:cubicBez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38720" y="43723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6280955" y="47790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738352" y="5201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5349" y="4912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967441" y="5733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663537" y="56710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17085" y="4963713"/>
            <a:ext cx="118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DFA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M3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113" name="直線コネクタ 112"/>
          <p:cNvCxnSpPr/>
          <p:nvPr/>
        </p:nvCxnSpPr>
        <p:spPr>
          <a:xfrm>
            <a:off x="4535655" y="4422579"/>
            <a:ext cx="41779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559914" y="3522849"/>
            <a:ext cx="0" cy="8997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206371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77</Words>
  <Application>Microsoft Office PowerPoint</Application>
  <PresentationFormat>画面に合わせる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1_標準デザイン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267</cp:revision>
  <cp:lastPrinted>2015-05-18T12:29:53Z</cp:lastPrinted>
  <dcterms:created xsi:type="dcterms:W3CDTF">2006-04-24T12:50:32Z</dcterms:created>
  <dcterms:modified xsi:type="dcterms:W3CDTF">2015-05-18T12:30:32Z</dcterms:modified>
</cp:coreProperties>
</file>