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8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39D13-F837-4886-AB1D-A90643D6CD7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60E1F-8DA1-4A20-9090-1E8FF7C17CF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B14DE-0051-4778-B529-3243A8C6414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726DA-FFA4-4364-8758-B9CAF1338A2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0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2DD9-32F0-44C1-A897-8C1BD87E169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8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7E26-AAD0-4E60-BFE0-6A6FBB9971A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FC915-13DA-4CC2-BB16-BBC28A67313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5FDE7-BFA5-4EF6-9AAD-6C49C1F57B0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436B7-C304-460F-8AF5-A1C73F58BB9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1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D511-87C1-489F-B60A-569EAD21B0D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0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422E0-2F25-4E12-93CA-45B0FC155B9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907591-D32E-4FA1-8E13-F401E3A0AA23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1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43807" y="265230"/>
            <a:ext cx="51601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演習５の解答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ja-JP" altLang="en-US" sz="1600" b="1" dirty="0">
                <a:solidFill>
                  <a:srgbClr val="000000"/>
                </a:solidFill>
              </a:rPr>
              <a:t>１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次の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を部分集合構成法を用いて</a:t>
            </a:r>
            <a:r>
              <a:rPr lang="en-US" altLang="ja-JP" sz="1600" dirty="0" smtClean="0">
                <a:solidFill>
                  <a:srgbClr val="000000"/>
                </a:solidFill>
              </a:rPr>
              <a:t>DFA</a:t>
            </a:r>
            <a:r>
              <a:rPr lang="ja-JP" altLang="en-US" sz="1600" dirty="0" smtClean="0">
                <a:solidFill>
                  <a:srgbClr val="000000"/>
                </a:solidFill>
              </a:rPr>
              <a:t>に変換せよ。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205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1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546126" y="1168669"/>
            <a:ext cx="5202338" cy="1023841"/>
            <a:chOff x="971600" y="1844824"/>
            <a:chExt cx="5202338" cy="1023841"/>
          </a:xfrm>
        </p:grpSpPr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1331963" y="2354423"/>
              <a:ext cx="504825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AutoShape 40"/>
            <p:cNvSpPr>
              <a:spLocks noChangeArrowheads="1"/>
            </p:cNvSpPr>
            <p:nvPr/>
          </p:nvSpPr>
          <p:spPr bwMode="auto">
            <a:xfrm>
              <a:off x="5012943" y="2354423"/>
              <a:ext cx="503238" cy="5032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4 w 21600"/>
                <a:gd name="T25" fmla="*/ 3134 h 21600"/>
                <a:gd name="T26" fmla="*/ 18466 w 21600"/>
                <a:gd name="T27" fmla="*/ 1846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03" y="10800"/>
                  </a:moveTo>
                  <a:cubicBezTo>
                    <a:pt x="1703" y="15824"/>
                    <a:pt x="5776" y="19897"/>
                    <a:pt x="10800" y="19897"/>
                  </a:cubicBezTo>
                  <a:cubicBezTo>
                    <a:pt x="15824" y="19897"/>
                    <a:pt x="19897" y="15824"/>
                    <a:pt x="19897" y="10800"/>
                  </a:cubicBezTo>
                  <a:cubicBezTo>
                    <a:pt x="19897" y="5776"/>
                    <a:pt x="15824" y="1703"/>
                    <a:pt x="10800" y="1703"/>
                  </a:cubicBezTo>
                  <a:cubicBezTo>
                    <a:pt x="5776" y="1703"/>
                    <a:pt x="1703" y="5776"/>
                    <a:pt x="1703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1403400" y="2425860"/>
              <a:ext cx="409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5037301" y="2436765"/>
              <a:ext cx="4788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q3</a:t>
              </a: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1835201" y="2641760"/>
              <a:ext cx="713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1212900" y="1994060"/>
              <a:ext cx="874713" cy="576263"/>
            </a:xfrm>
            <a:custGeom>
              <a:avLst/>
              <a:gdLst>
                <a:gd name="T0" fmla="*/ 75 w 551"/>
                <a:gd name="T1" fmla="*/ 318 h 363"/>
                <a:gd name="T2" fmla="*/ 30 w 551"/>
                <a:gd name="T3" fmla="*/ 136 h 363"/>
                <a:gd name="T4" fmla="*/ 256 w 551"/>
                <a:gd name="T5" fmla="*/ 0 h 363"/>
                <a:gd name="T6" fmla="*/ 528 w 551"/>
                <a:gd name="T7" fmla="*/ 136 h 363"/>
                <a:gd name="T8" fmla="*/ 392 w 551"/>
                <a:gd name="T9" fmla="*/ 36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1" h="363">
                  <a:moveTo>
                    <a:pt x="75" y="318"/>
                  </a:moveTo>
                  <a:cubicBezTo>
                    <a:pt x="37" y="253"/>
                    <a:pt x="0" y="189"/>
                    <a:pt x="30" y="136"/>
                  </a:cubicBezTo>
                  <a:cubicBezTo>
                    <a:pt x="60" y="83"/>
                    <a:pt x="173" y="0"/>
                    <a:pt x="256" y="0"/>
                  </a:cubicBezTo>
                  <a:cubicBezTo>
                    <a:pt x="339" y="0"/>
                    <a:pt x="505" y="75"/>
                    <a:pt x="528" y="136"/>
                  </a:cubicBezTo>
                  <a:cubicBezTo>
                    <a:pt x="551" y="197"/>
                    <a:pt x="471" y="280"/>
                    <a:pt x="392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4915421" y="2013099"/>
              <a:ext cx="874713" cy="576263"/>
            </a:xfrm>
            <a:custGeom>
              <a:avLst/>
              <a:gdLst>
                <a:gd name="T0" fmla="*/ 75 w 551"/>
                <a:gd name="T1" fmla="*/ 318 h 363"/>
                <a:gd name="T2" fmla="*/ 30 w 551"/>
                <a:gd name="T3" fmla="*/ 136 h 363"/>
                <a:gd name="T4" fmla="*/ 256 w 551"/>
                <a:gd name="T5" fmla="*/ 0 h 363"/>
                <a:gd name="T6" fmla="*/ 528 w 551"/>
                <a:gd name="T7" fmla="*/ 136 h 363"/>
                <a:gd name="T8" fmla="*/ 392 w 551"/>
                <a:gd name="T9" fmla="*/ 36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1" h="363">
                  <a:moveTo>
                    <a:pt x="75" y="318"/>
                  </a:moveTo>
                  <a:cubicBezTo>
                    <a:pt x="37" y="253"/>
                    <a:pt x="0" y="189"/>
                    <a:pt x="30" y="136"/>
                  </a:cubicBezTo>
                  <a:cubicBezTo>
                    <a:pt x="60" y="83"/>
                    <a:pt x="173" y="0"/>
                    <a:pt x="256" y="0"/>
                  </a:cubicBezTo>
                  <a:cubicBezTo>
                    <a:pt x="339" y="0"/>
                    <a:pt x="505" y="75"/>
                    <a:pt x="528" y="136"/>
                  </a:cubicBezTo>
                  <a:cubicBezTo>
                    <a:pt x="551" y="197"/>
                    <a:pt x="471" y="280"/>
                    <a:pt x="392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910812" y="1844824"/>
              <a:ext cx="470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0,1</a:t>
              </a: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2124125" y="2354423"/>
              <a:ext cx="2984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>
                  <a:solidFill>
                    <a:srgbClr val="000000"/>
                  </a:solidFill>
                </a:rPr>
                <a:t>1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971600" y="2641760"/>
              <a:ext cx="36036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" name="Oval 39"/>
            <p:cNvSpPr>
              <a:spLocks noChangeArrowheads="1"/>
            </p:cNvSpPr>
            <p:nvPr/>
          </p:nvSpPr>
          <p:spPr bwMode="auto">
            <a:xfrm>
              <a:off x="3794536" y="2365427"/>
              <a:ext cx="504825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auto">
            <a:xfrm>
              <a:off x="2552434" y="2364892"/>
              <a:ext cx="504825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3057259" y="2641760"/>
              <a:ext cx="713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299361" y="2641760"/>
              <a:ext cx="713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9" name="Text Box 41"/>
            <p:cNvSpPr txBox="1">
              <a:spLocks noChangeArrowheads="1"/>
            </p:cNvSpPr>
            <p:nvPr/>
          </p:nvSpPr>
          <p:spPr bwMode="auto">
            <a:xfrm>
              <a:off x="3842160" y="2471813"/>
              <a:ext cx="4122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582119" y="2448236"/>
              <a:ext cx="4122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3277873" y="2357011"/>
              <a:ext cx="2984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>
                  <a:solidFill>
                    <a:srgbClr val="000000"/>
                  </a:solidFill>
                </a:rPr>
                <a:t>1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4506912" y="2354423"/>
              <a:ext cx="2984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>
                  <a:solidFill>
                    <a:srgbClr val="000000"/>
                  </a:solidFill>
                </a:rPr>
                <a:t>1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Text Box 46"/>
            <p:cNvSpPr txBox="1">
              <a:spLocks noChangeArrowheads="1"/>
            </p:cNvSpPr>
            <p:nvPr/>
          </p:nvSpPr>
          <p:spPr bwMode="auto">
            <a:xfrm>
              <a:off x="5703938" y="1943637"/>
              <a:ext cx="470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0,1</a:t>
              </a:r>
            </a:p>
          </p:txBody>
        </p:sp>
      </p:grp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５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267482"/>
            <a:ext cx="68659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           ⇒</a:t>
            </a:r>
            <a:r>
              <a:rPr kumimoji="1" lang="en-US" altLang="ja-JP" dirty="0" smtClean="0"/>
              <a:t>{q0}  -----r0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0        1</a:t>
            </a:r>
          </a:p>
          <a:p>
            <a:r>
              <a:rPr lang="en-US" altLang="ja-JP" dirty="0" smtClean="0"/>
              <a:t>r0---- {q0}  {q0,q1} ----r1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0        1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{q0}φ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{q0,q1}{q2}</a:t>
            </a:r>
          </a:p>
          <a:p>
            <a:r>
              <a:rPr lang="en-US" altLang="ja-JP" dirty="0" smtClean="0"/>
              <a:t>   r0--- ={q0}   ={q0,q1,q2} ----r2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0            1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{q0}</a:t>
            </a:r>
            <a:r>
              <a:rPr lang="en-US" altLang="ja-JP" dirty="0" err="1" smtClean="0"/>
              <a:t>φφ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{q0,q1}{q2}{q3}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r0----- ={q0}      ={q0,q1,q2,q3} ----r5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0                1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{q0}</a:t>
            </a:r>
            <a:r>
              <a:rPr lang="en-US" altLang="ja-JP" dirty="0" err="1" smtClean="0"/>
              <a:t>φφ</a:t>
            </a:r>
            <a:r>
              <a:rPr lang="en-US" altLang="ja-JP" dirty="0" smtClean="0"/>
              <a:t>{q3}</a:t>
            </a: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{q0,q1}{q2}{q3}{q3}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r3----  ={q0,q3}        ={q0,q1,q2,q3}    -----r5</a:t>
            </a:r>
          </a:p>
          <a:p>
            <a:r>
              <a:rPr lang="en-US" altLang="ja-JP" dirty="0" smtClean="0"/>
              <a:t>                                       0              1</a:t>
            </a:r>
          </a:p>
          <a:p>
            <a:r>
              <a:rPr lang="en-US" altLang="ja-JP" dirty="0" smtClean="0"/>
              <a:t>                                   {q0,q3}       {q0,q1}{q3} </a:t>
            </a:r>
          </a:p>
          <a:p>
            <a:r>
              <a:rPr lang="en-US" altLang="ja-JP" dirty="0" smtClean="0"/>
              <a:t>                       r3-----   ={q0,q3}     ={q0,q1,q3} ------r4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                 0               1</a:t>
            </a:r>
            <a:endParaRPr lang="en-US" altLang="ja-JP" dirty="0"/>
          </a:p>
          <a:p>
            <a:r>
              <a:rPr lang="en-US" altLang="ja-JP" dirty="0" smtClean="0"/>
              <a:t>                                                    {q0}φ{q3}    {q0,q1}{q2}{q3}</a:t>
            </a:r>
          </a:p>
          <a:p>
            <a:r>
              <a:rPr lang="en-US" altLang="ja-JP" dirty="0" smtClean="0"/>
              <a:t>                                          r3-----  ={q0,q3}      ={</a:t>
            </a:r>
            <a:r>
              <a:rPr lang="en-US" altLang="ja-JP" dirty="0"/>
              <a:t>q0,q1,q2,q3}----</a:t>
            </a:r>
            <a:r>
              <a:rPr lang="en-US" altLang="ja-JP" dirty="0" smtClean="0"/>
              <a:t>r5</a:t>
            </a:r>
            <a:endParaRPr lang="en-US" altLang="ja-JP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763688" y="1558218"/>
            <a:ext cx="200505" cy="3154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069530" y="1558218"/>
            <a:ext cx="252412" cy="3154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2069530" y="2093017"/>
            <a:ext cx="252412" cy="4104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2483768" y="2134212"/>
            <a:ext cx="216024" cy="2440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2701175" y="2926243"/>
            <a:ext cx="200263" cy="32264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3130118" y="2964557"/>
            <a:ext cx="452173" cy="2843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3673429" y="3729871"/>
            <a:ext cx="266991" cy="3964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57424" y="3746863"/>
            <a:ext cx="825520" cy="3336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3402110" y="4583527"/>
            <a:ext cx="385980" cy="38104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4702782" y="5445224"/>
            <a:ext cx="189147" cy="35064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5053892" y="5427594"/>
            <a:ext cx="742058" cy="3070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896269" y="4577664"/>
            <a:ext cx="742058" cy="3070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3504990" y="1406234"/>
            <a:ext cx="0" cy="97207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3524568" y="2378309"/>
            <a:ext cx="4753896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2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43807" y="265230"/>
            <a:ext cx="51601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演習５の解答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ja-JP" altLang="en-US" sz="1600" b="1" dirty="0">
                <a:solidFill>
                  <a:srgbClr val="000000"/>
                </a:solidFill>
              </a:rPr>
              <a:t>１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次の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を部分集合構成法を用いて</a:t>
            </a:r>
            <a:r>
              <a:rPr lang="en-US" altLang="ja-JP" sz="1600" dirty="0" smtClean="0">
                <a:solidFill>
                  <a:srgbClr val="000000"/>
                </a:solidFill>
              </a:rPr>
              <a:t>DFA</a:t>
            </a:r>
            <a:r>
              <a:rPr lang="ja-JP" altLang="en-US" sz="1600" dirty="0" smtClean="0">
                <a:solidFill>
                  <a:srgbClr val="000000"/>
                </a:solidFill>
              </a:rPr>
              <a:t>に変換せよ。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205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５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7482"/>
            <a:ext cx="68659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           ⇒</a:t>
            </a:r>
            <a:r>
              <a:rPr kumimoji="1" lang="en-US" altLang="ja-JP" dirty="0" smtClean="0"/>
              <a:t>{q0}  -----r0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0        1</a:t>
            </a:r>
          </a:p>
          <a:p>
            <a:r>
              <a:rPr lang="en-US" altLang="ja-JP" dirty="0" smtClean="0"/>
              <a:t>r0---- {q0}  {q0,q1} ----r1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0        1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{q0}φ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{q0,q1}{q2}</a:t>
            </a:r>
          </a:p>
          <a:p>
            <a:r>
              <a:rPr lang="en-US" altLang="ja-JP" dirty="0" smtClean="0"/>
              <a:t>   r0--- ={q0}   ={q0,q1,q2} ----r2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0               1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{q0}</a:t>
            </a:r>
            <a:r>
              <a:rPr lang="en-US" altLang="ja-JP" dirty="0" err="1" smtClean="0"/>
              <a:t>φφ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{q0,q1}{q2}{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r0----- ={q0}      ={q0,q1,q2,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----</a:t>
            </a:r>
            <a:r>
              <a:rPr lang="en-US" altLang="ja-JP" dirty="0" smtClean="0">
                <a:solidFill>
                  <a:srgbClr val="FF0000"/>
                </a:solidFill>
              </a:rPr>
              <a:t>r5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          0                1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{q0}</a:t>
            </a:r>
            <a:r>
              <a:rPr lang="en-US" altLang="ja-JP" dirty="0" err="1" smtClean="0"/>
              <a:t>φφ</a:t>
            </a:r>
            <a:r>
              <a:rPr lang="en-US" altLang="ja-JP" dirty="0" smtClean="0"/>
              <a:t>{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</a:t>
            </a: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{q0,q1}{q2}{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}{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smtClean="0">
                <a:solidFill>
                  <a:srgbClr val="FF0000"/>
                </a:solidFill>
              </a:rPr>
              <a:t> r3-</a:t>
            </a:r>
            <a:r>
              <a:rPr lang="en-US" altLang="ja-JP" dirty="0" smtClean="0"/>
              <a:t>---  ={q0</a:t>
            </a:r>
            <a:r>
              <a:rPr lang="en-US" altLang="ja-JP" dirty="0" smtClean="0">
                <a:solidFill>
                  <a:srgbClr val="FF0000"/>
                </a:solidFill>
              </a:rPr>
              <a:t>,q3</a:t>
            </a:r>
            <a:r>
              <a:rPr lang="en-US" altLang="ja-JP" dirty="0" smtClean="0"/>
              <a:t>}        ={q0,q1,q2,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  -----</a:t>
            </a:r>
            <a:r>
              <a:rPr lang="en-US" altLang="ja-JP" dirty="0" smtClean="0">
                <a:solidFill>
                  <a:srgbClr val="FF0000"/>
                </a:solidFill>
              </a:rPr>
              <a:t>r5</a:t>
            </a:r>
          </a:p>
          <a:p>
            <a:r>
              <a:rPr lang="en-US" altLang="ja-JP" dirty="0" smtClean="0"/>
              <a:t>                                                0              1</a:t>
            </a:r>
          </a:p>
          <a:p>
            <a:r>
              <a:rPr lang="en-US" altLang="ja-JP" dirty="0" smtClean="0"/>
              <a:t>                                   {q0,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      {q0,q1}{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</a:t>
            </a:r>
          </a:p>
          <a:p>
            <a:r>
              <a:rPr lang="en-US" altLang="ja-JP" dirty="0" smtClean="0"/>
              <a:t>                       </a:t>
            </a:r>
            <a:r>
              <a:rPr lang="en-US" altLang="ja-JP" dirty="0" smtClean="0">
                <a:solidFill>
                  <a:srgbClr val="FF0000"/>
                </a:solidFill>
              </a:rPr>
              <a:t>r3</a:t>
            </a:r>
            <a:r>
              <a:rPr lang="en-US" altLang="ja-JP" dirty="0" smtClean="0"/>
              <a:t>-----   ={q0,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    ={q0,q1,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------</a:t>
            </a:r>
            <a:r>
              <a:rPr lang="en-US" altLang="ja-JP" dirty="0" smtClean="0">
                <a:solidFill>
                  <a:srgbClr val="FF0000"/>
                </a:solidFill>
              </a:rPr>
              <a:t>r4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                         0               1</a:t>
            </a:r>
            <a:endParaRPr lang="en-US" altLang="ja-JP" dirty="0"/>
          </a:p>
          <a:p>
            <a:r>
              <a:rPr lang="en-US" altLang="ja-JP" dirty="0" smtClean="0"/>
              <a:t>                                                    {q0}φ{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   {q0,q1}{q2}{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                                          </a:t>
            </a:r>
            <a:r>
              <a:rPr lang="en-US" altLang="ja-JP" dirty="0" smtClean="0">
                <a:solidFill>
                  <a:srgbClr val="FF0000"/>
                </a:solidFill>
              </a:rPr>
              <a:t>r3</a:t>
            </a:r>
            <a:r>
              <a:rPr lang="en-US" altLang="ja-JP" dirty="0" smtClean="0"/>
              <a:t>-----  ={q0,</a:t>
            </a:r>
            <a:r>
              <a:rPr lang="en-US" altLang="ja-JP" dirty="0" smtClean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      ={</a:t>
            </a:r>
            <a:r>
              <a:rPr lang="en-US" altLang="ja-JP" dirty="0"/>
              <a:t>q0,q1,q2,</a:t>
            </a:r>
            <a:r>
              <a:rPr lang="en-US" altLang="ja-JP" dirty="0">
                <a:solidFill>
                  <a:srgbClr val="FF0000"/>
                </a:solidFill>
              </a:rPr>
              <a:t>q3</a:t>
            </a:r>
            <a:r>
              <a:rPr lang="en-US" altLang="ja-JP" dirty="0" smtClean="0"/>
              <a:t>}---- </a:t>
            </a:r>
            <a:r>
              <a:rPr lang="en-US" altLang="ja-JP" dirty="0" smtClean="0">
                <a:solidFill>
                  <a:srgbClr val="FF0000"/>
                </a:solidFill>
              </a:rPr>
              <a:t>r5</a:t>
            </a:r>
            <a:endParaRPr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763688" y="1558218"/>
            <a:ext cx="200505" cy="3154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069530" y="1558218"/>
            <a:ext cx="252412" cy="3154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2069530" y="2093017"/>
            <a:ext cx="252412" cy="4104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2483768" y="2134212"/>
            <a:ext cx="216024" cy="2440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2069530" y="2924007"/>
            <a:ext cx="200263" cy="32264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671699" y="2924007"/>
            <a:ext cx="452173" cy="2843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3673429" y="3729871"/>
            <a:ext cx="266991" cy="3964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57424" y="3746863"/>
            <a:ext cx="825520" cy="3336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3402110" y="4583527"/>
            <a:ext cx="385980" cy="38104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4702782" y="5445224"/>
            <a:ext cx="189147" cy="35064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5053892" y="5427594"/>
            <a:ext cx="742058" cy="3070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896269" y="4577664"/>
            <a:ext cx="742058" cy="30707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9"/>
          <p:cNvSpPr>
            <a:spLocks noChangeArrowheads="1"/>
          </p:cNvSpPr>
          <p:nvPr/>
        </p:nvSpPr>
        <p:spPr bwMode="auto">
          <a:xfrm>
            <a:off x="4345334" y="1741629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34" name="AutoShape 40"/>
          <p:cNvSpPr>
            <a:spLocks noChangeArrowheads="1"/>
          </p:cNvSpPr>
          <p:nvPr/>
        </p:nvSpPr>
        <p:spPr bwMode="auto">
          <a:xfrm>
            <a:off x="7451879" y="1736243"/>
            <a:ext cx="503238" cy="5032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34 w 21600"/>
              <a:gd name="T25" fmla="*/ 3134 h 21600"/>
              <a:gd name="T26" fmla="*/ 18466 w 21600"/>
              <a:gd name="T27" fmla="*/ 1846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03" y="10800"/>
                </a:moveTo>
                <a:cubicBezTo>
                  <a:pt x="1703" y="15824"/>
                  <a:pt x="5776" y="19897"/>
                  <a:pt x="10800" y="19897"/>
                </a:cubicBezTo>
                <a:cubicBezTo>
                  <a:pt x="15824" y="19897"/>
                  <a:pt x="19897" y="15824"/>
                  <a:pt x="19897" y="10800"/>
                </a:cubicBezTo>
                <a:cubicBezTo>
                  <a:pt x="19897" y="5776"/>
                  <a:pt x="15824" y="1703"/>
                  <a:pt x="10800" y="1703"/>
                </a:cubicBezTo>
                <a:cubicBezTo>
                  <a:pt x="5776" y="1703"/>
                  <a:pt x="1703" y="5776"/>
                  <a:pt x="1703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4414042" y="1809402"/>
            <a:ext cx="367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r</a:t>
            </a: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549504" y="1809079"/>
            <a:ext cx="4788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r5</a:t>
            </a:r>
          </a:p>
        </p:txBody>
      </p:sp>
      <p:sp>
        <p:nvSpPr>
          <p:cNvPr id="38" name="Freeform 44"/>
          <p:cNvSpPr>
            <a:spLocks/>
          </p:cNvSpPr>
          <p:nvPr/>
        </p:nvSpPr>
        <p:spPr bwMode="auto">
          <a:xfrm>
            <a:off x="4345334" y="1329100"/>
            <a:ext cx="582800" cy="494871"/>
          </a:xfrm>
          <a:custGeom>
            <a:avLst/>
            <a:gdLst>
              <a:gd name="T0" fmla="*/ 75 w 551"/>
              <a:gd name="T1" fmla="*/ 318 h 363"/>
              <a:gd name="T2" fmla="*/ 30 w 551"/>
              <a:gd name="T3" fmla="*/ 136 h 363"/>
              <a:gd name="T4" fmla="*/ 256 w 551"/>
              <a:gd name="T5" fmla="*/ 0 h 363"/>
              <a:gd name="T6" fmla="*/ 528 w 551"/>
              <a:gd name="T7" fmla="*/ 136 h 363"/>
              <a:gd name="T8" fmla="*/ 392 w 551"/>
              <a:gd name="T9" fmla="*/ 363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363">
                <a:moveTo>
                  <a:pt x="75" y="318"/>
                </a:moveTo>
                <a:cubicBezTo>
                  <a:pt x="37" y="253"/>
                  <a:pt x="0" y="189"/>
                  <a:pt x="30" y="136"/>
                </a:cubicBezTo>
                <a:cubicBezTo>
                  <a:pt x="60" y="83"/>
                  <a:pt x="173" y="0"/>
                  <a:pt x="256" y="0"/>
                </a:cubicBezTo>
                <a:cubicBezTo>
                  <a:pt x="339" y="0"/>
                  <a:pt x="505" y="75"/>
                  <a:pt x="528" y="136"/>
                </a:cubicBezTo>
                <a:cubicBezTo>
                  <a:pt x="551" y="197"/>
                  <a:pt x="471" y="280"/>
                  <a:pt x="392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3989679" y="1978679"/>
            <a:ext cx="3603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6428799" y="1746636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5370089" y="1760162"/>
            <a:ext cx="504825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V="1">
            <a:off x="4850159" y="1978356"/>
            <a:ext cx="519930" cy="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6521388" y="1823971"/>
            <a:ext cx="367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r</a:t>
            </a:r>
            <a:r>
              <a:rPr lang="en-US" altLang="ja-JP" sz="16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5446848" y="1842504"/>
            <a:ext cx="367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r</a:t>
            </a:r>
            <a:r>
              <a:rPr lang="en-US" altLang="ja-JP" sz="16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4960884" y="1673742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009198" y="1700808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44" name="AutoShape 40"/>
          <p:cNvSpPr>
            <a:spLocks noChangeArrowheads="1"/>
          </p:cNvSpPr>
          <p:nvPr/>
        </p:nvSpPr>
        <p:spPr bwMode="auto">
          <a:xfrm>
            <a:off x="7467489" y="2672388"/>
            <a:ext cx="503238" cy="5032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34 w 21600"/>
              <a:gd name="T25" fmla="*/ 3134 h 21600"/>
              <a:gd name="T26" fmla="*/ 18466 w 21600"/>
              <a:gd name="T27" fmla="*/ 1846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03" y="10800"/>
                </a:moveTo>
                <a:cubicBezTo>
                  <a:pt x="1703" y="15824"/>
                  <a:pt x="5776" y="19897"/>
                  <a:pt x="10800" y="19897"/>
                </a:cubicBezTo>
                <a:cubicBezTo>
                  <a:pt x="15824" y="19897"/>
                  <a:pt x="19897" y="15824"/>
                  <a:pt x="19897" y="10800"/>
                </a:cubicBezTo>
                <a:cubicBezTo>
                  <a:pt x="19897" y="5776"/>
                  <a:pt x="15824" y="1703"/>
                  <a:pt x="10800" y="1703"/>
                </a:cubicBezTo>
                <a:cubicBezTo>
                  <a:pt x="5776" y="1703"/>
                  <a:pt x="1703" y="5776"/>
                  <a:pt x="1703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51" name="AutoShape 40"/>
          <p:cNvSpPr>
            <a:spLocks noChangeArrowheads="1"/>
          </p:cNvSpPr>
          <p:nvPr/>
        </p:nvSpPr>
        <p:spPr bwMode="auto">
          <a:xfrm>
            <a:off x="7454335" y="3623130"/>
            <a:ext cx="503238" cy="5032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34 w 21600"/>
              <a:gd name="T25" fmla="*/ 3134 h 21600"/>
              <a:gd name="T26" fmla="*/ 18466 w 21600"/>
              <a:gd name="T27" fmla="*/ 1846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03" y="10800"/>
                </a:moveTo>
                <a:cubicBezTo>
                  <a:pt x="1703" y="15824"/>
                  <a:pt x="5776" y="19897"/>
                  <a:pt x="10800" y="19897"/>
                </a:cubicBezTo>
                <a:cubicBezTo>
                  <a:pt x="15824" y="19897"/>
                  <a:pt x="19897" y="15824"/>
                  <a:pt x="19897" y="10800"/>
                </a:cubicBezTo>
                <a:cubicBezTo>
                  <a:pt x="19897" y="5776"/>
                  <a:pt x="15824" y="1703"/>
                  <a:pt x="10800" y="1703"/>
                </a:cubicBezTo>
                <a:cubicBezTo>
                  <a:pt x="5776" y="1703"/>
                  <a:pt x="1703" y="5776"/>
                  <a:pt x="1703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7549504" y="3705472"/>
            <a:ext cx="4788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r4</a:t>
            </a: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7525012" y="2746777"/>
            <a:ext cx="4788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r3</a:t>
            </a: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 rot="5100125">
            <a:off x="7775907" y="2718258"/>
            <a:ext cx="582800" cy="507881"/>
          </a:xfrm>
          <a:custGeom>
            <a:avLst/>
            <a:gdLst>
              <a:gd name="T0" fmla="*/ 75 w 551"/>
              <a:gd name="T1" fmla="*/ 318 h 363"/>
              <a:gd name="T2" fmla="*/ 30 w 551"/>
              <a:gd name="T3" fmla="*/ 136 h 363"/>
              <a:gd name="T4" fmla="*/ 256 w 551"/>
              <a:gd name="T5" fmla="*/ 0 h 363"/>
              <a:gd name="T6" fmla="*/ 528 w 551"/>
              <a:gd name="T7" fmla="*/ 136 h 363"/>
              <a:gd name="T8" fmla="*/ 392 w 551"/>
              <a:gd name="T9" fmla="*/ 363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363">
                <a:moveTo>
                  <a:pt x="75" y="318"/>
                </a:moveTo>
                <a:cubicBezTo>
                  <a:pt x="37" y="253"/>
                  <a:pt x="0" y="189"/>
                  <a:pt x="30" y="136"/>
                </a:cubicBezTo>
                <a:cubicBezTo>
                  <a:pt x="60" y="83"/>
                  <a:pt x="173" y="0"/>
                  <a:pt x="256" y="0"/>
                </a:cubicBezTo>
                <a:cubicBezTo>
                  <a:pt x="339" y="0"/>
                  <a:pt x="505" y="75"/>
                  <a:pt x="528" y="136"/>
                </a:cubicBezTo>
                <a:cubicBezTo>
                  <a:pt x="551" y="197"/>
                  <a:pt x="471" y="280"/>
                  <a:pt x="392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58" name="Freeform 44"/>
          <p:cNvSpPr>
            <a:spLocks/>
          </p:cNvSpPr>
          <p:nvPr/>
        </p:nvSpPr>
        <p:spPr bwMode="auto">
          <a:xfrm>
            <a:off x="7451879" y="1345215"/>
            <a:ext cx="582800" cy="494871"/>
          </a:xfrm>
          <a:custGeom>
            <a:avLst/>
            <a:gdLst>
              <a:gd name="T0" fmla="*/ 75 w 551"/>
              <a:gd name="T1" fmla="*/ 318 h 363"/>
              <a:gd name="T2" fmla="*/ 30 w 551"/>
              <a:gd name="T3" fmla="*/ 136 h 363"/>
              <a:gd name="T4" fmla="*/ 256 w 551"/>
              <a:gd name="T5" fmla="*/ 0 h 363"/>
              <a:gd name="T6" fmla="*/ 528 w 551"/>
              <a:gd name="T7" fmla="*/ 136 h 363"/>
              <a:gd name="T8" fmla="*/ 392 w 551"/>
              <a:gd name="T9" fmla="*/ 363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363">
                <a:moveTo>
                  <a:pt x="75" y="318"/>
                </a:moveTo>
                <a:cubicBezTo>
                  <a:pt x="37" y="253"/>
                  <a:pt x="0" y="189"/>
                  <a:pt x="30" y="136"/>
                </a:cubicBezTo>
                <a:cubicBezTo>
                  <a:pt x="60" y="83"/>
                  <a:pt x="173" y="0"/>
                  <a:pt x="256" y="0"/>
                </a:cubicBezTo>
                <a:cubicBezTo>
                  <a:pt x="339" y="0"/>
                  <a:pt x="505" y="75"/>
                  <a:pt x="528" y="136"/>
                </a:cubicBezTo>
                <a:cubicBezTo>
                  <a:pt x="551" y="197"/>
                  <a:pt x="471" y="280"/>
                  <a:pt x="392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7703498" y="2209355"/>
            <a:ext cx="0" cy="463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 flipV="1">
            <a:off x="6931949" y="1978033"/>
            <a:ext cx="519930" cy="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 flipV="1">
            <a:off x="5898473" y="1999559"/>
            <a:ext cx="519930" cy="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7719108" y="3175626"/>
            <a:ext cx="0" cy="463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4811151" y="2180492"/>
            <a:ext cx="633046" cy="126679"/>
          </a:xfrm>
          <a:custGeom>
            <a:avLst/>
            <a:gdLst>
              <a:gd name="connsiteX0" fmla="*/ 633046 w 633046"/>
              <a:gd name="connsiteY0" fmla="*/ 14068 h 126679"/>
              <a:gd name="connsiteX1" fmla="*/ 337624 w 633046"/>
              <a:gd name="connsiteY1" fmla="*/ 126610 h 126679"/>
              <a:gd name="connsiteX2" fmla="*/ 0 w 633046"/>
              <a:gd name="connsiteY2" fmla="*/ 0 h 12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046" h="126679">
                <a:moveTo>
                  <a:pt x="633046" y="14068"/>
                </a:moveTo>
                <a:cubicBezTo>
                  <a:pt x="538089" y="71511"/>
                  <a:pt x="443132" y="128955"/>
                  <a:pt x="337624" y="126610"/>
                </a:cubicBezTo>
                <a:cubicBezTo>
                  <a:pt x="232116" y="124265"/>
                  <a:pt x="116058" y="6213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4684542" y="2222695"/>
            <a:ext cx="1856935" cy="385409"/>
          </a:xfrm>
          <a:custGeom>
            <a:avLst/>
            <a:gdLst>
              <a:gd name="connsiteX0" fmla="*/ 1856935 w 1856935"/>
              <a:gd name="connsiteY0" fmla="*/ 0 h 385409"/>
              <a:gd name="connsiteX1" fmla="*/ 1294227 w 1856935"/>
              <a:gd name="connsiteY1" fmla="*/ 337625 h 385409"/>
              <a:gd name="connsiteX2" fmla="*/ 393895 w 1856935"/>
              <a:gd name="connsiteY2" fmla="*/ 351693 h 385409"/>
              <a:gd name="connsiteX3" fmla="*/ 0 w 1856935"/>
              <a:gd name="connsiteY3" fmla="*/ 42203 h 3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935" h="385409">
                <a:moveTo>
                  <a:pt x="1856935" y="0"/>
                </a:moveTo>
                <a:cubicBezTo>
                  <a:pt x="1697501" y="139505"/>
                  <a:pt x="1538067" y="279010"/>
                  <a:pt x="1294227" y="337625"/>
                </a:cubicBezTo>
                <a:cubicBezTo>
                  <a:pt x="1050387" y="396241"/>
                  <a:pt x="609599" y="400930"/>
                  <a:pt x="393895" y="351693"/>
                </a:cubicBezTo>
                <a:cubicBezTo>
                  <a:pt x="178190" y="302456"/>
                  <a:pt x="89095" y="172329"/>
                  <a:pt x="0" y="42203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7272960" y="3024554"/>
            <a:ext cx="225120" cy="731520"/>
          </a:xfrm>
          <a:custGeom>
            <a:avLst/>
            <a:gdLst>
              <a:gd name="connsiteX0" fmla="*/ 225120 w 225120"/>
              <a:gd name="connsiteY0" fmla="*/ 731520 h 731520"/>
              <a:gd name="connsiteX1" fmla="*/ 37 w 225120"/>
              <a:gd name="connsiteY1" fmla="*/ 407963 h 731520"/>
              <a:gd name="connsiteX2" fmla="*/ 211052 w 225120"/>
              <a:gd name="connsiteY2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20" h="731520">
                <a:moveTo>
                  <a:pt x="225120" y="731520"/>
                </a:moveTo>
                <a:cubicBezTo>
                  <a:pt x="113751" y="630701"/>
                  <a:pt x="2382" y="529883"/>
                  <a:pt x="37" y="407963"/>
                </a:cubicBezTo>
                <a:cubicBezTo>
                  <a:pt x="-2308" y="286043"/>
                  <a:pt x="104372" y="143021"/>
                  <a:pt x="211052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961234" y="2124222"/>
            <a:ext cx="522778" cy="1744393"/>
          </a:xfrm>
          <a:custGeom>
            <a:avLst/>
            <a:gdLst>
              <a:gd name="connsiteX0" fmla="*/ 494643 w 522778"/>
              <a:gd name="connsiteY0" fmla="*/ 1744393 h 1744393"/>
              <a:gd name="connsiteX1" fmla="*/ 128883 w 522778"/>
              <a:gd name="connsiteY1" fmla="*/ 1505243 h 1744393"/>
              <a:gd name="connsiteX2" fmla="*/ 30409 w 522778"/>
              <a:gd name="connsiteY2" fmla="*/ 998806 h 1744393"/>
              <a:gd name="connsiteX3" fmla="*/ 44477 w 522778"/>
              <a:gd name="connsiteY3" fmla="*/ 548640 h 1744393"/>
              <a:gd name="connsiteX4" fmla="*/ 522778 w 522778"/>
              <a:gd name="connsiteY4" fmla="*/ 0 h 174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778" h="1744393">
                <a:moveTo>
                  <a:pt x="494643" y="1744393"/>
                </a:moveTo>
                <a:cubicBezTo>
                  <a:pt x="350449" y="1686950"/>
                  <a:pt x="206255" y="1629507"/>
                  <a:pt x="128883" y="1505243"/>
                </a:cubicBezTo>
                <a:cubicBezTo>
                  <a:pt x="51511" y="1380979"/>
                  <a:pt x="44477" y="1158240"/>
                  <a:pt x="30409" y="998806"/>
                </a:cubicBezTo>
                <a:cubicBezTo>
                  <a:pt x="16341" y="839372"/>
                  <a:pt x="-37585" y="715108"/>
                  <a:pt x="44477" y="548640"/>
                </a:cubicBezTo>
                <a:cubicBezTo>
                  <a:pt x="126538" y="382172"/>
                  <a:pt x="324658" y="191086"/>
                  <a:pt x="522778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Text Box 48"/>
          <p:cNvSpPr txBox="1">
            <a:spLocks noChangeArrowheads="1"/>
          </p:cNvSpPr>
          <p:nvPr/>
        </p:nvSpPr>
        <p:spPr bwMode="auto">
          <a:xfrm>
            <a:off x="4169860" y="1241506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4" name="Text Box 48"/>
          <p:cNvSpPr txBox="1">
            <a:spLocks noChangeArrowheads="1"/>
          </p:cNvSpPr>
          <p:nvPr/>
        </p:nvSpPr>
        <p:spPr bwMode="auto">
          <a:xfrm>
            <a:off x="4982944" y="2040935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5" name="Text Box 48"/>
          <p:cNvSpPr txBox="1">
            <a:spLocks noChangeArrowheads="1"/>
          </p:cNvSpPr>
          <p:nvPr/>
        </p:nvSpPr>
        <p:spPr bwMode="auto">
          <a:xfrm>
            <a:off x="7701956" y="2249874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" name="Text Box 48"/>
          <p:cNvSpPr txBox="1">
            <a:spLocks noChangeArrowheads="1"/>
          </p:cNvSpPr>
          <p:nvPr/>
        </p:nvSpPr>
        <p:spPr bwMode="auto">
          <a:xfrm>
            <a:off x="8308423" y="2802921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" name="Text Box 48"/>
          <p:cNvSpPr txBox="1">
            <a:spLocks noChangeArrowheads="1"/>
          </p:cNvSpPr>
          <p:nvPr/>
        </p:nvSpPr>
        <p:spPr bwMode="auto">
          <a:xfrm>
            <a:off x="7042674" y="1700808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79" name="Text Box 48"/>
          <p:cNvSpPr txBox="1">
            <a:spLocks noChangeArrowheads="1"/>
          </p:cNvSpPr>
          <p:nvPr/>
        </p:nvSpPr>
        <p:spPr bwMode="auto">
          <a:xfrm>
            <a:off x="7979984" y="1253639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80" name="Text Box 48"/>
          <p:cNvSpPr txBox="1">
            <a:spLocks noChangeArrowheads="1"/>
          </p:cNvSpPr>
          <p:nvPr/>
        </p:nvSpPr>
        <p:spPr bwMode="auto">
          <a:xfrm>
            <a:off x="7743279" y="3237865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82" name="Text Box 48"/>
          <p:cNvSpPr txBox="1">
            <a:spLocks noChangeArrowheads="1"/>
          </p:cNvSpPr>
          <p:nvPr/>
        </p:nvSpPr>
        <p:spPr bwMode="auto">
          <a:xfrm>
            <a:off x="6739556" y="3039065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4978434" y="2571182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8390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6087" y="620687"/>
            <a:ext cx="54534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演習５の解答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次の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動作を含む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から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動作を削除した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を求めよ。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</a:p>
        </p:txBody>
      </p:sp>
      <p:grpSp>
        <p:nvGrpSpPr>
          <p:cNvPr id="2052" name="Group 50"/>
          <p:cNvGrpSpPr>
            <a:grpSpLocks/>
          </p:cNvGrpSpPr>
          <p:nvPr/>
        </p:nvGrpSpPr>
        <p:grpSpPr bwMode="auto">
          <a:xfrm>
            <a:off x="899046" y="1944126"/>
            <a:ext cx="3457575" cy="1233487"/>
            <a:chOff x="657" y="3158"/>
            <a:chExt cx="2178" cy="777"/>
          </a:xfrm>
        </p:grpSpPr>
        <p:sp>
          <p:nvSpPr>
            <p:cNvPr id="2055" name="Oval 51"/>
            <p:cNvSpPr>
              <a:spLocks noChangeArrowheads="1"/>
            </p:cNvSpPr>
            <p:nvPr/>
          </p:nvSpPr>
          <p:spPr bwMode="auto">
            <a:xfrm>
              <a:off x="884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6" name="Oval 52"/>
            <p:cNvSpPr>
              <a:spLocks noChangeArrowheads="1"/>
            </p:cNvSpPr>
            <p:nvPr/>
          </p:nvSpPr>
          <p:spPr bwMode="auto">
            <a:xfrm>
              <a:off x="2517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AutoShape 53"/>
            <p:cNvSpPr>
              <a:spLocks noChangeArrowheads="1"/>
            </p:cNvSpPr>
            <p:nvPr/>
          </p:nvSpPr>
          <p:spPr bwMode="auto">
            <a:xfrm>
              <a:off x="1701" y="3385"/>
              <a:ext cx="31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4 w 21600"/>
                <a:gd name="T25" fmla="*/ 3134 h 21600"/>
                <a:gd name="T26" fmla="*/ 18466 w 21600"/>
                <a:gd name="T27" fmla="*/ 1846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03" y="10800"/>
                  </a:moveTo>
                  <a:cubicBezTo>
                    <a:pt x="1703" y="15824"/>
                    <a:pt x="5776" y="19897"/>
                    <a:pt x="10800" y="19897"/>
                  </a:cubicBezTo>
                  <a:cubicBezTo>
                    <a:pt x="15824" y="19897"/>
                    <a:pt x="19897" y="15824"/>
                    <a:pt x="19897" y="10800"/>
                  </a:cubicBezTo>
                  <a:cubicBezTo>
                    <a:pt x="19897" y="5776"/>
                    <a:pt x="15824" y="1703"/>
                    <a:pt x="10800" y="1703"/>
                  </a:cubicBezTo>
                  <a:cubicBezTo>
                    <a:pt x="5776" y="1703"/>
                    <a:pt x="1703" y="5776"/>
                    <a:pt x="1703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Freeform 54"/>
            <p:cNvSpPr>
              <a:spLocks/>
            </p:cNvSpPr>
            <p:nvPr/>
          </p:nvSpPr>
          <p:spPr bwMode="auto">
            <a:xfrm>
              <a:off x="1156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Freeform 55"/>
            <p:cNvSpPr>
              <a:spLocks/>
            </p:cNvSpPr>
            <p:nvPr/>
          </p:nvSpPr>
          <p:spPr bwMode="auto">
            <a:xfrm>
              <a:off x="1973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Arc 56"/>
            <p:cNvSpPr>
              <a:spLocks/>
            </p:cNvSpPr>
            <p:nvPr/>
          </p:nvSpPr>
          <p:spPr bwMode="auto">
            <a:xfrm rot="-2452662" flipH="1" flipV="1">
              <a:off x="2009" y="3430"/>
              <a:ext cx="444" cy="382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Arc 57"/>
            <p:cNvSpPr>
              <a:spLocks/>
            </p:cNvSpPr>
            <p:nvPr/>
          </p:nvSpPr>
          <p:spPr bwMode="auto">
            <a:xfrm rot="-2452662" flipH="1" flipV="1">
              <a:off x="1186" y="3435"/>
              <a:ext cx="453" cy="406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Text Box 58"/>
            <p:cNvSpPr txBox="1">
              <a:spLocks noChangeArrowheads="1"/>
            </p:cNvSpPr>
            <p:nvPr/>
          </p:nvSpPr>
          <p:spPr bwMode="auto">
            <a:xfrm>
              <a:off x="1202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3" name="Text Box 59"/>
            <p:cNvSpPr txBox="1">
              <a:spLocks noChangeArrowheads="1"/>
            </p:cNvSpPr>
            <p:nvPr/>
          </p:nvSpPr>
          <p:spPr bwMode="auto">
            <a:xfrm>
              <a:off x="2245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4" name="Text Box 60"/>
            <p:cNvSpPr txBox="1">
              <a:spLocks noChangeArrowheads="1"/>
            </p:cNvSpPr>
            <p:nvPr/>
          </p:nvSpPr>
          <p:spPr bwMode="auto">
            <a:xfrm>
              <a:off x="2018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65" name="Text Box 61"/>
            <p:cNvSpPr txBox="1">
              <a:spLocks noChangeArrowheads="1"/>
            </p:cNvSpPr>
            <p:nvPr/>
          </p:nvSpPr>
          <p:spPr bwMode="auto">
            <a:xfrm>
              <a:off x="1189" y="372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smtClean="0">
                  <a:solidFill>
                    <a:srgbClr val="000000"/>
                  </a:solidFill>
                </a:rPr>
                <a:t>ε</a:t>
              </a:r>
            </a:p>
          </p:txBody>
        </p:sp>
        <p:sp>
          <p:nvSpPr>
            <p:cNvPr id="2066" name="Text Box 62"/>
            <p:cNvSpPr txBox="1">
              <a:spLocks noChangeArrowheads="1"/>
            </p:cNvSpPr>
            <p:nvPr/>
          </p:nvSpPr>
          <p:spPr bwMode="auto">
            <a:xfrm>
              <a:off x="2517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2067" name="Text Box 63"/>
            <p:cNvSpPr txBox="1">
              <a:spLocks noChangeArrowheads="1"/>
            </p:cNvSpPr>
            <p:nvPr/>
          </p:nvSpPr>
          <p:spPr bwMode="auto">
            <a:xfrm>
              <a:off x="1746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2068" name="Text Box 64"/>
            <p:cNvSpPr txBox="1">
              <a:spLocks noChangeArrowheads="1"/>
            </p:cNvSpPr>
            <p:nvPr/>
          </p:nvSpPr>
          <p:spPr bwMode="auto">
            <a:xfrm>
              <a:off x="930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2069" name="Line 65"/>
            <p:cNvSpPr>
              <a:spLocks noChangeShapeType="1"/>
            </p:cNvSpPr>
            <p:nvPr/>
          </p:nvSpPr>
          <p:spPr bwMode="auto">
            <a:xfrm>
              <a:off x="657" y="3521"/>
              <a:ext cx="22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５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72000" y="1920222"/>
            <a:ext cx="1306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δ(q0,a)=q1</a:t>
            </a:r>
          </a:p>
          <a:p>
            <a:r>
              <a:rPr kumimoji="1" lang="en-US" altLang="ja-JP" dirty="0" smtClean="0"/>
              <a:t>δ(q1,b)=q2</a:t>
            </a:r>
          </a:p>
          <a:p>
            <a:r>
              <a:rPr lang="en-US" altLang="ja-JP" dirty="0" smtClean="0"/>
              <a:t>δ(q1,ε)=q0</a:t>
            </a:r>
          </a:p>
          <a:p>
            <a:r>
              <a:rPr kumimoji="1" lang="en-US" altLang="ja-JP" dirty="0" smtClean="0"/>
              <a:t>δ(q2,a)=q1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72200" y="1784553"/>
            <a:ext cx="203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a      b     </a:t>
            </a:r>
            <a:r>
              <a:rPr lang="en-US" altLang="ja-JP" dirty="0"/>
              <a:t> </a:t>
            </a:r>
            <a:r>
              <a:rPr lang="en-US" altLang="ja-JP" dirty="0" smtClean="0"/>
              <a:t>ε</a:t>
            </a:r>
            <a:endParaRPr kumimoji="1" lang="en-US" altLang="ja-JP" dirty="0" smtClean="0"/>
          </a:p>
          <a:p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q1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φ</a:t>
            </a:r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q2    q0</a:t>
            </a:r>
          </a:p>
          <a:p>
            <a:r>
              <a:rPr kumimoji="1" lang="en-US" altLang="ja-JP" dirty="0" smtClean="0"/>
              <a:t>q2     q1     φ     </a:t>
            </a:r>
            <a:r>
              <a:rPr kumimoji="1" lang="en-US" altLang="ja-JP" dirty="0" err="1" smtClean="0"/>
              <a:t>φ</a:t>
            </a:r>
            <a:endParaRPr kumimoji="1"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6372200" y="2112401"/>
            <a:ext cx="203934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76256" y="1794755"/>
            <a:ext cx="0" cy="1236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884368" y="1794755"/>
            <a:ext cx="0" cy="1236207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156176" y="2111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98713" y="3144276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その他の推移はない（</a:t>
            </a:r>
            <a:r>
              <a:rPr kumimoji="1" lang="en-US" altLang="ja-JP" sz="1600" dirty="0" smtClean="0"/>
              <a:t>φ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39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>
                <a:solidFill>
                  <a:srgbClr val="000000"/>
                </a:solidFill>
              </a:rPr>
              <a:t>3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7694" y="374839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</a:t>
            </a:r>
            <a:r>
              <a:rPr kumimoji="1" lang="en-US" altLang="ja-JP" dirty="0" smtClean="0"/>
              <a:t>(q0</a:t>
            </a:r>
            <a:r>
              <a:rPr lang="en-US" altLang="ja-JP" dirty="0" smtClean="0"/>
              <a:t>,ε)=ε-Cl(q0)={q0}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48301" y="4293096"/>
            <a:ext cx="478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(q0,a)=ε-Cl(δ</a:t>
            </a:r>
            <a:r>
              <a:rPr kumimoji="1" lang="ja-JP" altLang="en-US" dirty="0" smtClean="0"/>
              <a:t>（　</a:t>
            </a:r>
            <a:r>
              <a:rPr kumimoji="1" lang="en-US" altLang="ja-JP" dirty="0" smtClean="0"/>
              <a:t>(q0,ε)),a)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=ε-Cl(δ(q0,a))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=ε-Cl({q1})</a:t>
            </a:r>
            <a:r>
              <a:rPr kumimoji="1" lang="ja-JP" altLang="en-US" dirty="0" smtClean="0"/>
              <a:t>　 </a:t>
            </a:r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-------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q1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ε</a:t>
            </a:r>
            <a:r>
              <a:rPr kumimoji="1" lang="ja-JP" altLang="en-US" dirty="0" err="1" smtClean="0"/>
              <a:t>だけで</a:t>
            </a:r>
            <a:r>
              <a:rPr kumimoji="1" lang="ja-JP" altLang="en-US" dirty="0" smtClean="0"/>
              <a:t>推移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={q0,q1}</a:t>
            </a:r>
            <a:endParaRPr kumimoji="1"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877694" y="4210511"/>
            <a:ext cx="317117" cy="494387"/>
            <a:chOff x="4082012" y="3748390"/>
            <a:chExt cx="317117" cy="494387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54683" y="4178245"/>
            <a:ext cx="317117" cy="494387"/>
            <a:chOff x="4082012" y="3748390"/>
            <a:chExt cx="317117" cy="494387"/>
          </a:xfrm>
        </p:grpSpPr>
        <p:sp>
          <p:nvSpPr>
            <p:cNvPr id="51" name="テキスト ボックス 50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899592" y="3645024"/>
            <a:ext cx="317117" cy="494387"/>
            <a:chOff x="4082012" y="3748390"/>
            <a:chExt cx="317117" cy="494387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1004362" y="5488067"/>
            <a:ext cx="2778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(q0,b)=ε-Cl(δ</a:t>
            </a:r>
            <a:r>
              <a:rPr kumimoji="1" lang="ja-JP" altLang="en-US" dirty="0" smtClean="0"/>
              <a:t>（　</a:t>
            </a:r>
            <a:r>
              <a:rPr kumimoji="1" lang="en-US" altLang="ja-JP" dirty="0" smtClean="0"/>
              <a:t>(q0,ε)),b)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=ε-Cl(δ(q0,b))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=ε-Cl(φ)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=φ</a:t>
            </a:r>
            <a:endParaRPr kumimoji="1" lang="ja-JP" altLang="en-US" dirty="0"/>
          </a:p>
        </p:txBody>
      </p:sp>
      <p:grpSp>
        <p:nvGrpSpPr>
          <p:cNvPr id="69" name="グループ化 68"/>
          <p:cNvGrpSpPr/>
          <p:nvPr/>
        </p:nvGrpSpPr>
        <p:grpSpPr>
          <a:xfrm>
            <a:off x="833755" y="5405482"/>
            <a:ext cx="317117" cy="494387"/>
            <a:chOff x="4082012" y="3748390"/>
            <a:chExt cx="317117" cy="494387"/>
          </a:xfrm>
        </p:grpSpPr>
        <p:sp>
          <p:nvSpPr>
            <p:cNvPr id="70" name="テキスト ボックス 69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2410744" y="5373216"/>
            <a:ext cx="317117" cy="494387"/>
            <a:chOff x="4082012" y="3748390"/>
            <a:chExt cx="317117" cy="494387"/>
          </a:xfrm>
        </p:grpSpPr>
        <p:sp>
          <p:nvSpPr>
            <p:cNvPr id="73" name="テキスト ボックス 72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sp>
        <p:nvSpPr>
          <p:cNvPr id="75" name="ドーナツ 74"/>
          <p:cNvSpPr/>
          <p:nvPr/>
        </p:nvSpPr>
        <p:spPr>
          <a:xfrm>
            <a:off x="6388838" y="2355458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467544" y="3604313"/>
            <a:ext cx="813690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0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6087" y="620687"/>
            <a:ext cx="54534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演習５の解答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次の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動作を含む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から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動作を削除した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を求めよ。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</a:p>
        </p:txBody>
      </p:sp>
      <p:grpSp>
        <p:nvGrpSpPr>
          <p:cNvPr id="2052" name="Group 50"/>
          <p:cNvGrpSpPr>
            <a:grpSpLocks/>
          </p:cNvGrpSpPr>
          <p:nvPr/>
        </p:nvGrpSpPr>
        <p:grpSpPr bwMode="auto">
          <a:xfrm>
            <a:off x="899046" y="1944126"/>
            <a:ext cx="3457575" cy="1233487"/>
            <a:chOff x="657" y="3158"/>
            <a:chExt cx="2178" cy="777"/>
          </a:xfrm>
        </p:grpSpPr>
        <p:sp>
          <p:nvSpPr>
            <p:cNvPr id="2055" name="Oval 51"/>
            <p:cNvSpPr>
              <a:spLocks noChangeArrowheads="1"/>
            </p:cNvSpPr>
            <p:nvPr/>
          </p:nvSpPr>
          <p:spPr bwMode="auto">
            <a:xfrm>
              <a:off x="884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6" name="Oval 52"/>
            <p:cNvSpPr>
              <a:spLocks noChangeArrowheads="1"/>
            </p:cNvSpPr>
            <p:nvPr/>
          </p:nvSpPr>
          <p:spPr bwMode="auto">
            <a:xfrm>
              <a:off x="2517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AutoShape 53"/>
            <p:cNvSpPr>
              <a:spLocks noChangeArrowheads="1"/>
            </p:cNvSpPr>
            <p:nvPr/>
          </p:nvSpPr>
          <p:spPr bwMode="auto">
            <a:xfrm>
              <a:off x="1701" y="3385"/>
              <a:ext cx="31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4 w 21600"/>
                <a:gd name="T25" fmla="*/ 3134 h 21600"/>
                <a:gd name="T26" fmla="*/ 18466 w 21600"/>
                <a:gd name="T27" fmla="*/ 1846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03" y="10800"/>
                  </a:moveTo>
                  <a:cubicBezTo>
                    <a:pt x="1703" y="15824"/>
                    <a:pt x="5776" y="19897"/>
                    <a:pt x="10800" y="19897"/>
                  </a:cubicBezTo>
                  <a:cubicBezTo>
                    <a:pt x="15824" y="19897"/>
                    <a:pt x="19897" y="15824"/>
                    <a:pt x="19897" y="10800"/>
                  </a:cubicBezTo>
                  <a:cubicBezTo>
                    <a:pt x="19897" y="5776"/>
                    <a:pt x="15824" y="1703"/>
                    <a:pt x="10800" y="1703"/>
                  </a:cubicBezTo>
                  <a:cubicBezTo>
                    <a:pt x="5776" y="1703"/>
                    <a:pt x="1703" y="5776"/>
                    <a:pt x="1703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Freeform 54"/>
            <p:cNvSpPr>
              <a:spLocks/>
            </p:cNvSpPr>
            <p:nvPr/>
          </p:nvSpPr>
          <p:spPr bwMode="auto">
            <a:xfrm>
              <a:off x="1156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Freeform 55"/>
            <p:cNvSpPr>
              <a:spLocks/>
            </p:cNvSpPr>
            <p:nvPr/>
          </p:nvSpPr>
          <p:spPr bwMode="auto">
            <a:xfrm>
              <a:off x="1973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Arc 56"/>
            <p:cNvSpPr>
              <a:spLocks/>
            </p:cNvSpPr>
            <p:nvPr/>
          </p:nvSpPr>
          <p:spPr bwMode="auto">
            <a:xfrm rot="-2452662" flipH="1" flipV="1">
              <a:off x="2009" y="3430"/>
              <a:ext cx="444" cy="382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Arc 57"/>
            <p:cNvSpPr>
              <a:spLocks/>
            </p:cNvSpPr>
            <p:nvPr/>
          </p:nvSpPr>
          <p:spPr bwMode="auto">
            <a:xfrm rot="-2452662" flipH="1" flipV="1">
              <a:off x="1186" y="3435"/>
              <a:ext cx="453" cy="406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Text Box 58"/>
            <p:cNvSpPr txBox="1">
              <a:spLocks noChangeArrowheads="1"/>
            </p:cNvSpPr>
            <p:nvPr/>
          </p:nvSpPr>
          <p:spPr bwMode="auto">
            <a:xfrm>
              <a:off x="1202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3" name="Text Box 59"/>
            <p:cNvSpPr txBox="1">
              <a:spLocks noChangeArrowheads="1"/>
            </p:cNvSpPr>
            <p:nvPr/>
          </p:nvSpPr>
          <p:spPr bwMode="auto">
            <a:xfrm>
              <a:off x="2245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4" name="Text Box 60"/>
            <p:cNvSpPr txBox="1">
              <a:spLocks noChangeArrowheads="1"/>
            </p:cNvSpPr>
            <p:nvPr/>
          </p:nvSpPr>
          <p:spPr bwMode="auto">
            <a:xfrm>
              <a:off x="2018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65" name="Text Box 61"/>
            <p:cNvSpPr txBox="1">
              <a:spLocks noChangeArrowheads="1"/>
            </p:cNvSpPr>
            <p:nvPr/>
          </p:nvSpPr>
          <p:spPr bwMode="auto">
            <a:xfrm>
              <a:off x="1189" y="372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smtClean="0">
                  <a:solidFill>
                    <a:srgbClr val="000000"/>
                  </a:solidFill>
                </a:rPr>
                <a:t>ε</a:t>
              </a:r>
            </a:p>
          </p:txBody>
        </p:sp>
        <p:sp>
          <p:nvSpPr>
            <p:cNvPr id="2066" name="Text Box 62"/>
            <p:cNvSpPr txBox="1">
              <a:spLocks noChangeArrowheads="1"/>
            </p:cNvSpPr>
            <p:nvPr/>
          </p:nvSpPr>
          <p:spPr bwMode="auto">
            <a:xfrm>
              <a:off x="2517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2067" name="Text Box 63"/>
            <p:cNvSpPr txBox="1">
              <a:spLocks noChangeArrowheads="1"/>
            </p:cNvSpPr>
            <p:nvPr/>
          </p:nvSpPr>
          <p:spPr bwMode="auto">
            <a:xfrm>
              <a:off x="1746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2068" name="Text Box 64"/>
            <p:cNvSpPr txBox="1">
              <a:spLocks noChangeArrowheads="1"/>
            </p:cNvSpPr>
            <p:nvPr/>
          </p:nvSpPr>
          <p:spPr bwMode="auto">
            <a:xfrm>
              <a:off x="930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2069" name="Line 65"/>
            <p:cNvSpPr>
              <a:spLocks noChangeShapeType="1"/>
            </p:cNvSpPr>
            <p:nvPr/>
          </p:nvSpPr>
          <p:spPr bwMode="auto">
            <a:xfrm>
              <a:off x="657" y="3521"/>
              <a:ext cx="22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５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72000" y="1920222"/>
            <a:ext cx="1306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δ(q0,a)=q1</a:t>
            </a:r>
          </a:p>
          <a:p>
            <a:r>
              <a:rPr kumimoji="1" lang="en-US" altLang="ja-JP" dirty="0" smtClean="0"/>
              <a:t>δ(q1,b)=q2</a:t>
            </a:r>
          </a:p>
          <a:p>
            <a:r>
              <a:rPr lang="en-US" altLang="ja-JP" dirty="0" smtClean="0"/>
              <a:t>δ(q1,ε)=q0</a:t>
            </a:r>
          </a:p>
          <a:p>
            <a:r>
              <a:rPr kumimoji="1" lang="en-US" altLang="ja-JP" dirty="0" smtClean="0"/>
              <a:t>δ(q2,a)=q1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72200" y="1784553"/>
            <a:ext cx="203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a      b     </a:t>
            </a:r>
            <a:r>
              <a:rPr lang="en-US" altLang="ja-JP" dirty="0"/>
              <a:t> </a:t>
            </a:r>
            <a:r>
              <a:rPr lang="en-US" altLang="ja-JP" dirty="0" smtClean="0"/>
              <a:t>ε</a:t>
            </a:r>
            <a:endParaRPr kumimoji="1" lang="en-US" altLang="ja-JP" dirty="0" smtClean="0"/>
          </a:p>
          <a:p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q1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φ</a:t>
            </a:r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q2    q0</a:t>
            </a:r>
          </a:p>
          <a:p>
            <a:r>
              <a:rPr kumimoji="1" lang="en-US" altLang="ja-JP" dirty="0" smtClean="0"/>
              <a:t>q2     q1     φ     </a:t>
            </a:r>
            <a:r>
              <a:rPr kumimoji="1" lang="en-US" altLang="ja-JP" dirty="0" err="1" smtClean="0"/>
              <a:t>φ</a:t>
            </a:r>
            <a:endParaRPr kumimoji="1"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6372200" y="2112401"/>
            <a:ext cx="203934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76256" y="1794755"/>
            <a:ext cx="0" cy="1236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884368" y="1794755"/>
            <a:ext cx="0" cy="1236207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100718" y="2111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41222" y="3120551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その他の推移はない（</a:t>
            </a:r>
            <a:r>
              <a:rPr kumimoji="1" lang="en-US" altLang="ja-JP" sz="1600" dirty="0" smtClean="0"/>
              <a:t>φ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39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4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7694" y="37483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</a:t>
            </a:r>
            <a:r>
              <a:rPr kumimoji="1" lang="en-US" altLang="ja-JP" dirty="0" smtClean="0"/>
              <a:t>(q1</a:t>
            </a:r>
            <a:r>
              <a:rPr lang="en-US" altLang="ja-JP" dirty="0" smtClean="0"/>
              <a:t>,ε)=ε-Cl(q1)={q0,q1}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48301" y="4293096"/>
            <a:ext cx="31790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(q1,a)=ε-Cl(δ</a:t>
            </a:r>
            <a:r>
              <a:rPr kumimoji="1" lang="ja-JP" altLang="en-US" dirty="0" smtClean="0"/>
              <a:t>（　</a:t>
            </a:r>
            <a:r>
              <a:rPr kumimoji="1" lang="en-US" altLang="ja-JP" dirty="0" smtClean="0"/>
              <a:t>(q1,ε)),a)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=ε-Cl(δ({q0,q1},a))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=ε-Cl(δ(q0,a)</a:t>
            </a:r>
            <a:r>
              <a:rPr kumimoji="1" lang="ja-JP" altLang="en-US" dirty="0" smtClean="0"/>
              <a:t>∪</a:t>
            </a:r>
            <a:r>
              <a:rPr kumimoji="1" lang="en-US" altLang="ja-JP" dirty="0" smtClean="0"/>
              <a:t>δ(q1,a))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=ε-Cl({q1}</a:t>
            </a:r>
            <a:r>
              <a:rPr lang="ja-JP" altLang="en-US" dirty="0" smtClean="0"/>
              <a:t>∪</a:t>
            </a:r>
            <a:r>
              <a:rPr lang="en-US" altLang="ja-JP" dirty="0" smtClean="0"/>
              <a:t>φ)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</a:t>
            </a:r>
            <a:r>
              <a:rPr lang="en-US" altLang="ja-JP" dirty="0"/>
              <a:t>ε-Cl({q1</a:t>
            </a:r>
            <a:r>
              <a:rPr lang="en-US" altLang="ja-JP" dirty="0" smtClean="0"/>
              <a:t>})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={q0,q1}</a:t>
            </a:r>
            <a:endParaRPr kumimoji="1"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877694" y="4210511"/>
            <a:ext cx="317117" cy="494387"/>
            <a:chOff x="4082012" y="3748390"/>
            <a:chExt cx="317117" cy="494387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54683" y="4178245"/>
            <a:ext cx="317117" cy="494387"/>
            <a:chOff x="4082012" y="3748390"/>
            <a:chExt cx="317117" cy="494387"/>
          </a:xfrm>
        </p:grpSpPr>
        <p:sp>
          <p:nvSpPr>
            <p:cNvPr id="51" name="テキスト ボックス 50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899592" y="3645024"/>
            <a:ext cx="317117" cy="494387"/>
            <a:chOff x="4082012" y="3748390"/>
            <a:chExt cx="317117" cy="494387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sp>
        <p:nvSpPr>
          <p:cNvPr id="75" name="テキスト ボックス 74"/>
          <p:cNvSpPr txBox="1"/>
          <p:nvPr/>
        </p:nvSpPr>
        <p:spPr>
          <a:xfrm>
            <a:off x="4665339" y="4263931"/>
            <a:ext cx="31790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(q1,b)=ε-Cl(δ</a:t>
            </a:r>
            <a:r>
              <a:rPr kumimoji="1" lang="ja-JP" altLang="en-US" dirty="0" smtClean="0"/>
              <a:t>（　</a:t>
            </a:r>
            <a:r>
              <a:rPr kumimoji="1" lang="en-US" altLang="ja-JP" dirty="0" smtClean="0"/>
              <a:t>(q1,ε)),b)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=ε-Cl(δ({q0,q1},b))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=ε-Cl(δ(q0,b)</a:t>
            </a:r>
            <a:r>
              <a:rPr kumimoji="1" lang="ja-JP" altLang="en-US" dirty="0" smtClean="0"/>
              <a:t>∪</a:t>
            </a:r>
            <a:r>
              <a:rPr kumimoji="1" lang="en-US" altLang="ja-JP" dirty="0" smtClean="0"/>
              <a:t>δ(q1,b))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=ε-Cl(φ</a:t>
            </a:r>
            <a:r>
              <a:rPr lang="ja-JP" altLang="en-US" dirty="0" smtClean="0"/>
              <a:t>∪</a:t>
            </a:r>
            <a:r>
              <a:rPr lang="en-US" altLang="ja-JP" dirty="0" smtClean="0"/>
              <a:t>{q2})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</a:t>
            </a:r>
            <a:r>
              <a:rPr lang="en-US" altLang="ja-JP" dirty="0"/>
              <a:t>ε-Cl({</a:t>
            </a:r>
            <a:r>
              <a:rPr lang="en-US" altLang="ja-JP" dirty="0" smtClean="0"/>
              <a:t>q2})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={q2}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494732" y="4181346"/>
            <a:ext cx="317117" cy="494387"/>
            <a:chOff x="4082012" y="3748390"/>
            <a:chExt cx="317117" cy="494387"/>
          </a:xfrm>
        </p:grpSpPr>
        <p:sp>
          <p:nvSpPr>
            <p:cNvPr id="77" name="テキスト ボックス 76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6071721" y="4149080"/>
            <a:ext cx="317117" cy="494387"/>
            <a:chOff x="4082012" y="3748390"/>
            <a:chExt cx="317117" cy="494387"/>
          </a:xfrm>
        </p:grpSpPr>
        <p:sp>
          <p:nvSpPr>
            <p:cNvPr id="80" name="テキスト ボックス 79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sp>
        <p:nvSpPr>
          <p:cNvPr id="82" name="ドーナツ 81"/>
          <p:cNvSpPr/>
          <p:nvPr/>
        </p:nvSpPr>
        <p:spPr>
          <a:xfrm>
            <a:off x="6388838" y="2355458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3645024"/>
            <a:ext cx="813690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4832107" y="543593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             q1             q2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6087" y="620687"/>
            <a:ext cx="54534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演習５の解答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次の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動作を含む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から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動作を削除した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を求めよ。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</a:p>
        </p:txBody>
      </p:sp>
      <p:grpSp>
        <p:nvGrpSpPr>
          <p:cNvPr id="2052" name="Group 50"/>
          <p:cNvGrpSpPr>
            <a:grpSpLocks/>
          </p:cNvGrpSpPr>
          <p:nvPr/>
        </p:nvGrpSpPr>
        <p:grpSpPr bwMode="auto">
          <a:xfrm>
            <a:off x="899046" y="1944126"/>
            <a:ext cx="3457575" cy="1233487"/>
            <a:chOff x="657" y="3158"/>
            <a:chExt cx="2178" cy="777"/>
          </a:xfrm>
        </p:grpSpPr>
        <p:sp>
          <p:nvSpPr>
            <p:cNvPr id="2055" name="Oval 51"/>
            <p:cNvSpPr>
              <a:spLocks noChangeArrowheads="1"/>
            </p:cNvSpPr>
            <p:nvPr/>
          </p:nvSpPr>
          <p:spPr bwMode="auto">
            <a:xfrm>
              <a:off x="884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6" name="Oval 52"/>
            <p:cNvSpPr>
              <a:spLocks noChangeArrowheads="1"/>
            </p:cNvSpPr>
            <p:nvPr/>
          </p:nvSpPr>
          <p:spPr bwMode="auto">
            <a:xfrm>
              <a:off x="2517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AutoShape 53"/>
            <p:cNvSpPr>
              <a:spLocks noChangeArrowheads="1"/>
            </p:cNvSpPr>
            <p:nvPr/>
          </p:nvSpPr>
          <p:spPr bwMode="auto">
            <a:xfrm>
              <a:off x="1701" y="3385"/>
              <a:ext cx="31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4 w 21600"/>
                <a:gd name="T25" fmla="*/ 3134 h 21600"/>
                <a:gd name="T26" fmla="*/ 18466 w 21600"/>
                <a:gd name="T27" fmla="*/ 1846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03" y="10800"/>
                  </a:moveTo>
                  <a:cubicBezTo>
                    <a:pt x="1703" y="15824"/>
                    <a:pt x="5776" y="19897"/>
                    <a:pt x="10800" y="19897"/>
                  </a:cubicBezTo>
                  <a:cubicBezTo>
                    <a:pt x="15824" y="19897"/>
                    <a:pt x="19897" y="15824"/>
                    <a:pt x="19897" y="10800"/>
                  </a:cubicBezTo>
                  <a:cubicBezTo>
                    <a:pt x="19897" y="5776"/>
                    <a:pt x="15824" y="1703"/>
                    <a:pt x="10800" y="1703"/>
                  </a:cubicBezTo>
                  <a:cubicBezTo>
                    <a:pt x="5776" y="1703"/>
                    <a:pt x="1703" y="5776"/>
                    <a:pt x="1703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Freeform 54"/>
            <p:cNvSpPr>
              <a:spLocks/>
            </p:cNvSpPr>
            <p:nvPr/>
          </p:nvSpPr>
          <p:spPr bwMode="auto">
            <a:xfrm>
              <a:off x="1156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Freeform 55"/>
            <p:cNvSpPr>
              <a:spLocks/>
            </p:cNvSpPr>
            <p:nvPr/>
          </p:nvSpPr>
          <p:spPr bwMode="auto">
            <a:xfrm>
              <a:off x="1973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Arc 56"/>
            <p:cNvSpPr>
              <a:spLocks/>
            </p:cNvSpPr>
            <p:nvPr/>
          </p:nvSpPr>
          <p:spPr bwMode="auto">
            <a:xfrm rot="-2452662" flipH="1" flipV="1">
              <a:off x="2009" y="3430"/>
              <a:ext cx="444" cy="382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Arc 57"/>
            <p:cNvSpPr>
              <a:spLocks/>
            </p:cNvSpPr>
            <p:nvPr/>
          </p:nvSpPr>
          <p:spPr bwMode="auto">
            <a:xfrm rot="-2452662" flipH="1" flipV="1">
              <a:off x="1186" y="3435"/>
              <a:ext cx="453" cy="406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Text Box 58"/>
            <p:cNvSpPr txBox="1">
              <a:spLocks noChangeArrowheads="1"/>
            </p:cNvSpPr>
            <p:nvPr/>
          </p:nvSpPr>
          <p:spPr bwMode="auto">
            <a:xfrm>
              <a:off x="1202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3" name="Text Box 59"/>
            <p:cNvSpPr txBox="1">
              <a:spLocks noChangeArrowheads="1"/>
            </p:cNvSpPr>
            <p:nvPr/>
          </p:nvSpPr>
          <p:spPr bwMode="auto">
            <a:xfrm>
              <a:off x="2245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4" name="Text Box 60"/>
            <p:cNvSpPr txBox="1">
              <a:spLocks noChangeArrowheads="1"/>
            </p:cNvSpPr>
            <p:nvPr/>
          </p:nvSpPr>
          <p:spPr bwMode="auto">
            <a:xfrm>
              <a:off x="2018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65" name="Text Box 61"/>
            <p:cNvSpPr txBox="1">
              <a:spLocks noChangeArrowheads="1"/>
            </p:cNvSpPr>
            <p:nvPr/>
          </p:nvSpPr>
          <p:spPr bwMode="auto">
            <a:xfrm>
              <a:off x="1189" y="372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smtClean="0">
                  <a:solidFill>
                    <a:srgbClr val="000000"/>
                  </a:solidFill>
                </a:rPr>
                <a:t>ε</a:t>
              </a:r>
            </a:p>
          </p:txBody>
        </p:sp>
        <p:sp>
          <p:nvSpPr>
            <p:cNvPr id="2066" name="Text Box 62"/>
            <p:cNvSpPr txBox="1">
              <a:spLocks noChangeArrowheads="1"/>
            </p:cNvSpPr>
            <p:nvPr/>
          </p:nvSpPr>
          <p:spPr bwMode="auto">
            <a:xfrm>
              <a:off x="2517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2067" name="Text Box 63"/>
            <p:cNvSpPr txBox="1">
              <a:spLocks noChangeArrowheads="1"/>
            </p:cNvSpPr>
            <p:nvPr/>
          </p:nvSpPr>
          <p:spPr bwMode="auto">
            <a:xfrm>
              <a:off x="1746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2068" name="Text Box 64"/>
            <p:cNvSpPr txBox="1">
              <a:spLocks noChangeArrowheads="1"/>
            </p:cNvSpPr>
            <p:nvPr/>
          </p:nvSpPr>
          <p:spPr bwMode="auto">
            <a:xfrm>
              <a:off x="930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2069" name="Line 65"/>
            <p:cNvSpPr>
              <a:spLocks noChangeShapeType="1"/>
            </p:cNvSpPr>
            <p:nvPr/>
          </p:nvSpPr>
          <p:spPr bwMode="auto">
            <a:xfrm>
              <a:off x="657" y="3521"/>
              <a:ext cx="22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/>
              <a:t>その</a:t>
            </a:r>
            <a:r>
              <a:rPr lang="ja-JP" altLang="en-US" sz="1800" dirty="0"/>
              <a:t>５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72000" y="1772816"/>
            <a:ext cx="1306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δ(q0,a)=q1</a:t>
            </a:r>
          </a:p>
          <a:p>
            <a:r>
              <a:rPr kumimoji="1" lang="en-US" altLang="ja-JP" dirty="0" smtClean="0"/>
              <a:t>δ(q1,b)=q2</a:t>
            </a:r>
          </a:p>
          <a:p>
            <a:r>
              <a:rPr lang="en-US" altLang="ja-JP" dirty="0" smtClean="0"/>
              <a:t>δ(q1,ε)=q0</a:t>
            </a:r>
          </a:p>
          <a:p>
            <a:r>
              <a:rPr kumimoji="1" lang="en-US" altLang="ja-JP" dirty="0" smtClean="0"/>
              <a:t>δ(q2,a)=q1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72200" y="1784553"/>
            <a:ext cx="203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  </a:t>
            </a:r>
            <a:r>
              <a:rPr kumimoji="1" lang="en-US" altLang="ja-JP" dirty="0" smtClean="0"/>
              <a:t>a      b     </a:t>
            </a:r>
            <a:r>
              <a:rPr lang="en-US" altLang="ja-JP" dirty="0"/>
              <a:t> </a:t>
            </a:r>
            <a:r>
              <a:rPr lang="en-US" altLang="ja-JP" dirty="0" smtClean="0"/>
              <a:t>ε</a:t>
            </a:r>
            <a:endParaRPr kumimoji="1" lang="en-US" altLang="ja-JP" dirty="0" smtClean="0"/>
          </a:p>
          <a:p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q1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φ</a:t>
            </a:r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φ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q2    q0</a:t>
            </a:r>
          </a:p>
          <a:p>
            <a:r>
              <a:rPr kumimoji="1" lang="en-US" altLang="ja-JP" dirty="0" smtClean="0"/>
              <a:t>q2     q1     φ     </a:t>
            </a:r>
            <a:r>
              <a:rPr kumimoji="1" lang="en-US" altLang="ja-JP" dirty="0" err="1" smtClean="0"/>
              <a:t>φ</a:t>
            </a:r>
            <a:endParaRPr kumimoji="1"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6372200" y="2112401"/>
            <a:ext cx="203934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76256" y="1794755"/>
            <a:ext cx="0" cy="1236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884368" y="1794755"/>
            <a:ext cx="0" cy="1236207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156176" y="2111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87456" y="2946430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その他の推移はない（</a:t>
            </a:r>
            <a:r>
              <a:rPr kumimoji="1" lang="en-US" altLang="ja-JP" sz="1600" dirty="0" smtClean="0"/>
              <a:t>φ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39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5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7694" y="338835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</a:t>
            </a:r>
            <a:r>
              <a:rPr kumimoji="1" lang="en-US" altLang="ja-JP" dirty="0" smtClean="0"/>
              <a:t>(q2</a:t>
            </a:r>
            <a:r>
              <a:rPr lang="en-US" altLang="ja-JP" dirty="0" smtClean="0"/>
              <a:t>,ε)=ε-Cl(q2)={q2}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48301" y="3933056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(q2,a)=ε-Cl(δ</a:t>
            </a:r>
            <a:r>
              <a:rPr kumimoji="1" lang="ja-JP" altLang="en-US" dirty="0" smtClean="0"/>
              <a:t>（　</a:t>
            </a:r>
            <a:r>
              <a:rPr kumimoji="1" lang="en-US" altLang="ja-JP" dirty="0" smtClean="0"/>
              <a:t>(q2,ε)),a)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=ε-Cl(δ(q2,a))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</a:t>
            </a:r>
            <a:r>
              <a:rPr lang="en-US" altLang="ja-JP" dirty="0"/>
              <a:t>ε-Cl({q1</a:t>
            </a:r>
            <a:r>
              <a:rPr lang="en-US" altLang="ja-JP" dirty="0" smtClean="0"/>
              <a:t>})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={q0,q1}</a:t>
            </a:r>
            <a:endParaRPr kumimoji="1"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877694" y="3850471"/>
            <a:ext cx="317117" cy="494387"/>
            <a:chOff x="4082012" y="3748390"/>
            <a:chExt cx="317117" cy="494387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54683" y="3818205"/>
            <a:ext cx="317117" cy="494387"/>
            <a:chOff x="4082012" y="3748390"/>
            <a:chExt cx="317117" cy="494387"/>
          </a:xfrm>
        </p:grpSpPr>
        <p:sp>
          <p:nvSpPr>
            <p:cNvPr id="51" name="テキスト ボックス 50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899592" y="3284984"/>
            <a:ext cx="317117" cy="494387"/>
            <a:chOff x="4082012" y="3748390"/>
            <a:chExt cx="317117" cy="494387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sp>
        <p:nvSpPr>
          <p:cNvPr id="75" name="テキスト ボックス 74"/>
          <p:cNvSpPr txBox="1"/>
          <p:nvPr/>
        </p:nvSpPr>
        <p:spPr>
          <a:xfrm>
            <a:off x="1063339" y="5263724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(q2,b)=ε-Cl(δ</a:t>
            </a:r>
            <a:r>
              <a:rPr kumimoji="1" lang="ja-JP" altLang="en-US" dirty="0" smtClean="0"/>
              <a:t>（　</a:t>
            </a:r>
            <a:r>
              <a:rPr kumimoji="1" lang="en-US" altLang="ja-JP" dirty="0" smtClean="0"/>
              <a:t>(q2,ε)),b)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=ε-Cl(δ(q2,b))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=</a:t>
            </a:r>
            <a:r>
              <a:rPr lang="en-US" altLang="ja-JP" dirty="0" smtClean="0"/>
              <a:t>ε-Cl(φ)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=φ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892732" y="5181139"/>
            <a:ext cx="317117" cy="494387"/>
            <a:chOff x="4082012" y="3748390"/>
            <a:chExt cx="317117" cy="494387"/>
          </a:xfrm>
        </p:grpSpPr>
        <p:sp>
          <p:nvSpPr>
            <p:cNvPr id="77" name="テキスト ボックス 76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2469721" y="5148873"/>
            <a:ext cx="317117" cy="494387"/>
            <a:chOff x="4082012" y="3748390"/>
            <a:chExt cx="317117" cy="494387"/>
          </a:xfrm>
        </p:grpSpPr>
        <p:sp>
          <p:nvSpPr>
            <p:cNvPr id="80" name="テキスト ボックス 79"/>
            <p:cNvSpPr txBox="1"/>
            <p:nvPr/>
          </p:nvSpPr>
          <p:spPr>
            <a:xfrm>
              <a:off x="4099047" y="3748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＾</a:t>
              </a:r>
              <a:endParaRPr kumimoji="1" lang="ja-JP" altLang="en-US" dirty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082012" y="3873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δ</a:t>
              </a:r>
              <a:endParaRPr kumimoji="1" lang="ja-JP" altLang="en-US" dirty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283968" y="357301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          a              b</a:t>
            </a:r>
          </a:p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q0   {q0,q1}     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 φ</a:t>
            </a:r>
          </a:p>
          <a:p>
            <a:r>
              <a:rPr lang="en-US" altLang="ja-JP" dirty="0" smtClean="0"/>
              <a:t>    q1</a:t>
            </a: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{q0,q1}      {q2}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q2   {q0,q1}       φ</a:t>
            </a:r>
            <a:endParaRPr kumimoji="1" lang="ja-JP" altLang="en-US" dirty="0"/>
          </a:p>
        </p:txBody>
      </p:sp>
      <p:cxnSp>
        <p:nvCxnSpPr>
          <p:cNvPr id="68" name="直線コネクタ 67"/>
          <p:cNvCxnSpPr/>
          <p:nvPr/>
        </p:nvCxnSpPr>
        <p:spPr>
          <a:xfrm>
            <a:off x="4932040" y="3596076"/>
            <a:ext cx="0" cy="1236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598037" y="3901111"/>
            <a:ext cx="203934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ドーナツ 70"/>
          <p:cNvSpPr/>
          <p:nvPr/>
        </p:nvSpPr>
        <p:spPr>
          <a:xfrm>
            <a:off x="4569901" y="4119891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ドーナツ 71"/>
          <p:cNvSpPr/>
          <p:nvPr/>
        </p:nvSpPr>
        <p:spPr>
          <a:xfrm>
            <a:off x="6386266" y="2340414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Oval 51"/>
          <p:cNvSpPr>
            <a:spLocks noChangeArrowheads="1"/>
          </p:cNvSpPr>
          <p:nvPr/>
        </p:nvSpPr>
        <p:spPr bwMode="auto">
          <a:xfrm>
            <a:off x="4852040" y="5430974"/>
            <a:ext cx="373344" cy="374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74" name="Oval 51"/>
          <p:cNvSpPr>
            <a:spLocks noChangeArrowheads="1"/>
          </p:cNvSpPr>
          <p:nvPr/>
        </p:nvSpPr>
        <p:spPr bwMode="auto">
          <a:xfrm>
            <a:off x="7018526" y="5430974"/>
            <a:ext cx="373344" cy="374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82" name="ドーナツ 81"/>
          <p:cNvSpPr/>
          <p:nvPr/>
        </p:nvSpPr>
        <p:spPr>
          <a:xfrm>
            <a:off x="5945690" y="5447172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endCxn id="82" idx="2"/>
          </p:cNvCxnSpPr>
          <p:nvPr/>
        </p:nvCxnSpPr>
        <p:spPr>
          <a:xfrm>
            <a:off x="5225384" y="5626218"/>
            <a:ext cx="7203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2" idx="6"/>
          </p:cNvCxnSpPr>
          <p:nvPr/>
        </p:nvCxnSpPr>
        <p:spPr>
          <a:xfrm>
            <a:off x="6300192" y="5626218"/>
            <a:ext cx="719586" cy="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リーフォーム 16"/>
          <p:cNvSpPr/>
          <p:nvPr/>
        </p:nvSpPr>
        <p:spPr>
          <a:xfrm>
            <a:off x="4825128" y="5156309"/>
            <a:ext cx="495948" cy="358226"/>
          </a:xfrm>
          <a:custGeom>
            <a:avLst/>
            <a:gdLst>
              <a:gd name="connsiteX0" fmla="*/ 84497 w 495948"/>
              <a:gd name="connsiteY0" fmla="*/ 330091 h 358226"/>
              <a:gd name="connsiteX1" fmla="*/ 90 w 495948"/>
              <a:gd name="connsiteY1" fmla="*/ 161279 h 358226"/>
              <a:gd name="connsiteX2" fmla="*/ 98564 w 495948"/>
              <a:gd name="connsiteY2" fmla="*/ 20602 h 358226"/>
              <a:gd name="connsiteX3" fmla="*/ 281444 w 495948"/>
              <a:gd name="connsiteY3" fmla="*/ 6534 h 358226"/>
              <a:gd name="connsiteX4" fmla="*/ 450257 w 495948"/>
              <a:gd name="connsiteY4" fmla="*/ 76873 h 358226"/>
              <a:gd name="connsiteX5" fmla="*/ 492460 w 495948"/>
              <a:gd name="connsiteY5" fmla="*/ 231617 h 358226"/>
              <a:gd name="connsiteX6" fmla="*/ 379918 w 495948"/>
              <a:gd name="connsiteY6" fmla="*/ 358226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48" h="358226">
                <a:moveTo>
                  <a:pt x="84497" y="330091"/>
                </a:moveTo>
                <a:cubicBezTo>
                  <a:pt x="41121" y="271475"/>
                  <a:pt x="-2254" y="212860"/>
                  <a:pt x="90" y="161279"/>
                </a:cubicBezTo>
                <a:cubicBezTo>
                  <a:pt x="2434" y="109698"/>
                  <a:pt x="51672" y="46393"/>
                  <a:pt x="98564" y="20602"/>
                </a:cubicBezTo>
                <a:cubicBezTo>
                  <a:pt x="145456" y="-5189"/>
                  <a:pt x="222828" y="-2845"/>
                  <a:pt x="281444" y="6534"/>
                </a:cubicBezTo>
                <a:cubicBezTo>
                  <a:pt x="340060" y="15913"/>
                  <a:pt x="415088" y="39359"/>
                  <a:pt x="450257" y="76873"/>
                </a:cubicBezTo>
                <a:cubicBezTo>
                  <a:pt x="485426" y="114387"/>
                  <a:pt x="504183" y="184725"/>
                  <a:pt x="492460" y="231617"/>
                </a:cubicBezTo>
                <a:cubicBezTo>
                  <a:pt x="480737" y="278509"/>
                  <a:pt x="430327" y="318367"/>
                  <a:pt x="379918" y="358226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フリーフォーム 82"/>
          <p:cNvSpPr/>
          <p:nvPr/>
        </p:nvSpPr>
        <p:spPr>
          <a:xfrm>
            <a:off x="5892908" y="5154426"/>
            <a:ext cx="495948" cy="358226"/>
          </a:xfrm>
          <a:custGeom>
            <a:avLst/>
            <a:gdLst>
              <a:gd name="connsiteX0" fmla="*/ 84497 w 495948"/>
              <a:gd name="connsiteY0" fmla="*/ 330091 h 358226"/>
              <a:gd name="connsiteX1" fmla="*/ 90 w 495948"/>
              <a:gd name="connsiteY1" fmla="*/ 161279 h 358226"/>
              <a:gd name="connsiteX2" fmla="*/ 98564 w 495948"/>
              <a:gd name="connsiteY2" fmla="*/ 20602 h 358226"/>
              <a:gd name="connsiteX3" fmla="*/ 281444 w 495948"/>
              <a:gd name="connsiteY3" fmla="*/ 6534 h 358226"/>
              <a:gd name="connsiteX4" fmla="*/ 450257 w 495948"/>
              <a:gd name="connsiteY4" fmla="*/ 76873 h 358226"/>
              <a:gd name="connsiteX5" fmla="*/ 492460 w 495948"/>
              <a:gd name="connsiteY5" fmla="*/ 231617 h 358226"/>
              <a:gd name="connsiteX6" fmla="*/ 379918 w 495948"/>
              <a:gd name="connsiteY6" fmla="*/ 358226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48" h="358226">
                <a:moveTo>
                  <a:pt x="84497" y="330091"/>
                </a:moveTo>
                <a:cubicBezTo>
                  <a:pt x="41121" y="271475"/>
                  <a:pt x="-2254" y="212860"/>
                  <a:pt x="90" y="161279"/>
                </a:cubicBezTo>
                <a:cubicBezTo>
                  <a:pt x="2434" y="109698"/>
                  <a:pt x="51672" y="46393"/>
                  <a:pt x="98564" y="20602"/>
                </a:cubicBezTo>
                <a:cubicBezTo>
                  <a:pt x="145456" y="-5189"/>
                  <a:pt x="222828" y="-2845"/>
                  <a:pt x="281444" y="6534"/>
                </a:cubicBezTo>
                <a:cubicBezTo>
                  <a:pt x="340060" y="15913"/>
                  <a:pt x="415088" y="39359"/>
                  <a:pt x="450257" y="76873"/>
                </a:cubicBezTo>
                <a:cubicBezTo>
                  <a:pt x="485426" y="114387"/>
                  <a:pt x="504183" y="184725"/>
                  <a:pt x="492460" y="231617"/>
                </a:cubicBezTo>
                <a:cubicBezTo>
                  <a:pt x="480737" y="278509"/>
                  <a:pt x="430327" y="318367"/>
                  <a:pt x="379918" y="358226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5163506" y="5758380"/>
            <a:ext cx="844062" cy="211015"/>
          </a:xfrm>
          <a:custGeom>
            <a:avLst/>
            <a:gdLst>
              <a:gd name="connsiteX0" fmla="*/ 844062 w 844062"/>
              <a:gd name="connsiteY0" fmla="*/ 0 h 211015"/>
              <a:gd name="connsiteX1" fmla="*/ 407963 w 844062"/>
              <a:gd name="connsiteY1" fmla="*/ 211015 h 211015"/>
              <a:gd name="connsiteX2" fmla="*/ 0 w 844062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211015">
                <a:moveTo>
                  <a:pt x="844062" y="0"/>
                </a:moveTo>
                <a:cubicBezTo>
                  <a:pt x="696351" y="105507"/>
                  <a:pt x="548640" y="211015"/>
                  <a:pt x="407963" y="211015"/>
                </a:cubicBezTo>
                <a:cubicBezTo>
                  <a:pt x="267286" y="211015"/>
                  <a:pt x="133643" y="10550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 83"/>
          <p:cNvSpPr/>
          <p:nvPr/>
        </p:nvSpPr>
        <p:spPr>
          <a:xfrm>
            <a:off x="6215347" y="5767753"/>
            <a:ext cx="844062" cy="211015"/>
          </a:xfrm>
          <a:custGeom>
            <a:avLst/>
            <a:gdLst>
              <a:gd name="connsiteX0" fmla="*/ 844062 w 844062"/>
              <a:gd name="connsiteY0" fmla="*/ 0 h 211015"/>
              <a:gd name="connsiteX1" fmla="*/ 407963 w 844062"/>
              <a:gd name="connsiteY1" fmla="*/ 211015 h 211015"/>
              <a:gd name="connsiteX2" fmla="*/ 0 w 844062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211015">
                <a:moveTo>
                  <a:pt x="844062" y="0"/>
                </a:moveTo>
                <a:cubicBezTo>
                  <a:pt x="696351" y="105507"/>
                  <a:pt x="548640" y="211015"/>
                  <a:pt x="407963" y="211015"/>
                </a:cubicBezTo>
                <a:cubicBezTo>
                  <a:pt x="267286" y="211015"/>
                  <a:pt x="133643" y="10550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106572" y="5809957"/>
            <a:ext cx="2096086" cy="501952"/>
          </a:xfrm>
          <a:custGeom>
            <a:avLst/>
            <a:gdLst>
              <a:gd name="connsiteX0" fmla="*/ 2096086 w 2096086"/>
              <a:gd name="connsiteY0" fmla="*/ 0 h 501952"/>
              <a:gd name="connsiteX1" fmla="*/ 1786597 w 2096086"/>
              <a:gd name="connsiteY1" fmla="*/ 365760 h 501952"/>
              <a:gd name="connsiteX2" fmla="*/ 1322363 w 2096086"/>
              <a:gd name="connsiteY2" fmla="*/ 478301 h 501952"/>
              <a:gd name="connsiteX3" fmla="*/ 647114 w 2096086"/>
              <a:gd name="connsiteY3" fmla="*/ 478301 h 501952"/>
              <a:gd name="connsiteX4" fmla="*/ 196948 w 2096086"/>
              <a:gd name="connsiteY4" fmla="*/ 225083 h 501952"/>
              <a:gd name="connsiteX5" fmla="*/ 0 w 2096086"/>
              <a:gd name="connsiteY5" fmla="*/ 0 h 5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6086" h="501952">
                <a:moveTo>
                  <a:pt x="2096086" y="0"/>
                </a:moveTo>
                <a:cubicBezTo>
                  <a:pt x="2005818" y="143021"/>
                  <a:pt x="1915551" y="286043"/>
                  <a:pt x="1786597" y="365760"/>
                </a:cubicBezTo>
                <a:cubicBezTo>
                  <a:pt x="1657643" y="445477"/>
                  <a:pt x="1512277" y="459544"/>
                  <a:pt x="1322363" y="478301"/>
                </a:cubicBezTo>
                <a:cubicBezTo>
                  <a:pt x="1132449" y="497058"/>
                  <a:pt x="834683" y="520504"/>
                  <a:pt x="647114" y="478301"/>
                </a:cubicBezTo>
                <a:cubicBezTo>
                  <a:pt x="459545" y="436098"/>
                  <a:pt x="304800" y="304800"/>
                  <a:pt x="196948" y="225083"/>
                </a:cubicBezTo>
                <a:cubicBezTo>
                  <a:pt x="89096" y="145366"/>
                  <a:pt x="44548" y="7268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29084" y="5301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516216" y="566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195198" y="4941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250611" y="493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511740" y="5301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955509" y="6038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36096" y="566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99992" y="5462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4104208" y="3573016"/>
            <a:ext cx="4428232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4126441" y="3573016"/>
            <a:ext cx="0" cy="2891037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47785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345</Words>
  <Application>Microsoft Office PowerPoint</Application>
  <PresentationFormat>画面に合わせる (4:3)</PresentationFormat>
  <Paragraphs>218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takeuti</dc:creator>
  <cp:lastModifiedBy>takeuti</cp:lastModifiedBy>
  <cp:revision>33</cp:revision>
  <dcterms:created xsi:type="dcterms:W3CDTF">2015-05-06T06:56:31Z</dcterms:created>
  <dcterms:modified xsi:type="dcterms:W3CDTF">2015-05-13T09:28:03Z</dcterms:modified>
</cp:coreProperties>
</file>