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8" r:id="rId2"/>
    <p:sldId id="328" r:id="rId3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00FF"/>
    <a:srgbClr val="CC3300"/>
    <a:srgbClr val="00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041" y="0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79827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041" y="9479827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AD53AF-67C6-4604-83A2-9C155213C3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81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041" y="0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9" y="4739916"/>
            <a:ext cx="5477510" cy="44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79827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041" y="9479827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5E3D07-3812-4AE9-AF6D-BD7B42E8E2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0446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72631-6B39-45FC-AB37-1E409E9C1E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13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16AE-4638-4ADC-BFF1-42CAC9DDD2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01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00-F7E5-4E4A-8391-1531DFDB58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35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0CB7-CDF8-492E-8E08-C85AAC0EBB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9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A7CF1-BB17-4B4C-896A-AA1F396946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12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1287-FB50-4A54-AADC-9650C04141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8CCB5-B566-462A-9FF5-F324F8E63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620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257CF-BEBB-4557-B25E-87E10ADA61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523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BD152-E9CF-4F2B-8053-443212B443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24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53B6-F78E-4B10-86B7-58403E75C6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24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CF903-6D18-4848-8BD0-81B6EAEE60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73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D73EC1-C2DE-4BC9-97D1-2358692A7A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47044" y="570544"/>
            <a:ext cx="7713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問題１　　</a:t>
            </a:r>
            <a:r>
              <a:rPr lang="ja-JP" altLang="en-US" sz="1600" dirty="0" smtClean="0">
                <a:solidFill>
                  <a:srgbClr val="000000"/>
                </a:solidFill>
              </a:rPr>
              <a:t>初期状態</a:t>
            </a:r>
            <a:r>
              <a:rPr lang="en-US" altLang="ja-JP" sz="1600" dirty="0" smtClean="0">
                <a:solidFill>
                  <a:srgbClr val="000000"/>
                </a:solidFill>
              </a:rPr>
              <a:t>q1</a:t>
            </a:r>
            <a:r>
              <a:rPr lang="ja-JP" altLang="en-US" sz="1600" dirty="0" err="1" smtClean="0">
                <a:solidFill>
                  <a:srgbClr val="000000"/>
                </a:solidFill>
              </a:rPr>
              <a:t>、</a:t>
            </a:r>
            <a:r>
              <a:rPr lang="ja-JP" altLang="en-US" sz="1600" dirty="0" smtClean="0">
                <a:solidFill>
                  <a:srgbClr val="000000"/>
                </a:solidFill>
              </a:rPr>
              <a:t>最終状態</a:t>
            </a:r>
            <a:r>
              <a:rPr lang="en-US" altLang="ja-JP" sz="1600" dirty="0" smtClean="0">
                <a:solidFill>
                  <a:srgbClr val="000000"/>
                </a:solidFill>
              </a:rPr>
              <a:t>q3</a:t>
            </a:r>
            <a:r>
              <a:rPr lang="ja-JP" altLang="en-US" sz="1600" dirty="0" smtClean="0">
                <a:solidFill>
                  <a:srgbClr val="000000"/>
                </a:solidFill>
              </a:rPr>
              <a:t>の</a:t>
            </a:r>
            <a:r>
              <a:rPr lang="ja-JP" altLang="en-US" sz="1600" dirty="0" smtClean="0">
                <a:solidFill>
                  <a:srgbClr val="000000"/>
                </a:solidFill>
              </a:rPr>
              <a:t>有限</a:t>
            </a:r>
            <a:r>
              <a:rPr lang="ja-JP" altLang="en-US" sz="1600" dirty="0">
                <a:solidFill>
                  <a:srgbClr val="000000"/>
                </a:solidFill>
              </a:rPr>
              <a:t>オートマトン（</a:t>
            </a:r>
            <a:r>
              <a:rPr lang="en-US" altLang="ja-JP" sz="1600" dirty="0">
                <a:solidFill>
                  <a:srgbClr val="000000"/>
                </a:solidFill>
              </a:rPr>
              <a:t>M</a:t>
            </a:r>
            <a:r>
              <a:rPr lang="ja-JP" altLang="en-US" sz="1600" dirty="0">
                <a:solidFill>
                  <a:srgbClr val="000000"/>
                </a:solidFill>
              </a:rPr>
              <a:t>）により受理される言語</a:t>
            </a:r>
            <a:r>
              <a:rPr lang="en-US" altLang="ja-JP" sz="1600" dirty="0">
                <a:solidFill>
                  <a:srgbClr val="000000"/>
                </a:solidFill>
              </a:rPr>
              <a:t>L(M)</a:t>
            </a:r>
            <a:r>
              <a:rPr lang="ja-JP" altLang="en-US" sz="1600" dirty="0">
                <a:solidFill>
                  <a:srgbClr val="000000"/>
                </a:solidFill>
              </a:rPr>
              <a:t>の正則</a:t>
            </a:r>
            <a:r>
              <a:rPr lang="ja-JP" altLang="en-US" sz="1600" dirty="0" smtClean="0">
                <a:solidFill>
                  <a:srgbClr val="000000"/>
                </a:solidFill>
              </a:rPr>
              <a:t>表現</a:t>
            </a:r>
            <a:r>
              <a:rPr lang="en-US" altLang="ja-JP" sz="1600" dirty="0" smtClean="0">
                <a:solidFill>
                  <a:srgbClr val="000000"/>
                </a:solidFill>
              </a:rPr>
              <a:t>R</a:t>
            </a:r>
            <a:r>
              <a:rPr lang="en-US" altLang="ja-JP" sz="1600" baseline="-25000" dirty="0" smtClean="0">
                <a:solidFill>
                  <a:srgbClr val="000000"/>
                </a:solidFill>
              </a:rPr>
              <a:t>13</a:t>
            </a:r>
            <a:r>
              <a:rPr lang="en-US" altLang="ja-JP" sz="1600" baseline="30000" dirty="0" smtClean="0">
                <a:solidFill>
                  <a:srgbClr val="000000"/>
                </a:solidFill>
              </a:rPr>
              <a:t>3</a:t>
            </a:r>
            <a:r>
              <a:rPr lang="ja-JP" altLang="en-US" sz="1600" baseline="30000" dirty="0" smtClean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を</a:t>
            </a:r>
            <a:r>
              <a:rPr lang="ja-JP" altLang="en-US" sz="1600" dirty="0" smtClean="0">
                <a:solidFill>
                  <a:srgbClr val="000000"/>
                </a:solidFill>
              </a:rPr>
              <a:t>作成</a:t>
            </a:r>
            <a:r>
              <a:rPr lang="ja-JP" altLang="en-US" sz="1600" dirty="0">
                <a:solidFill>
                  <a:srgbClr val="000000"/>
                </a:solidFill>
              </a:rPr>
              <a:t>せよ。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1482" y="155813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829494" y="1558132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837556" y="1558132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829594" y="155813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233887" y="1556792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q3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1188269" y="1701007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1753419" y="1246982"/>
            <a:ext cx="539750" cy="360362"/>
          </a:xfrm>
          <a:custGeom>
            <a:avLst/>
            <a:gdLst>
              <a:gd name="T0" fmla="*/ 2147483647 w 340"/>
              <a:gd name="T1" fmla="*/ 2147483647 h 227"/>
              <a:gd name="T2" fmla="*/ 2147483647 w 340"/>
              <a:gd name="T3" fmla="*/ 2147483647 h 227"/>
              <a:gd name="T4" fmla="*/ 2147483647 w 340"/>
              <a:gd name="T5" fmla="*/ 0 h 227"/>
              <a:gd name="T6" fmla="*/ 2147483647 w 340"/>
              <a:gd name="T7" fmla="*/ 2147483647 h 227"/>
              <a:gd name="T8" fmla="*/ 2147483647 w 340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 rot="-5400000" flipV="1">
            <a:off x="3618025" y="1534566"/>
            <a:ext cx="539750" cy="431726"/>
          </a:xfrm>
          <a:custGeom>
            <a:avLst/>
            <a:gdLst>
              <a:gd name="T0" fmla="*/ 2147483647 w 340"/>
              <a:gd name="T1" fmla="*/ 2147483647 h 227"/>
              <a:gd name="T2" fmla="*/ 2147483647 w 340"/>
              <a:gd name="T3" fmla="*/ 2147483647 h 227"/>
              <a:gd name="T4" fmla="*/ 2147483647 w 340"/>
              <a:gd name="T5" fmla="*/ 0 h 227"/>
              <a:gd name="T6" fmla="*/ 2147483647 w 340"/>
              <a:gd name="T7" fmla="*/ 2147483647 h 227"/>
              <a:gd name="T8" fmla="*/ 2147483647 w 340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735506" y="198216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332731" y="141366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542406" y="160829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882971" y="128199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196331" y="1124744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67544" y="1629569"/>
            <a:ext cx="360362" cy="714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 rot="5400000">
            <a:off x="2093183" y="895594"/>
            <a:ext cx="219797" cy="2029627"/>
          </a:xfrm>
          <a:custGeom>
            <a:avLst/>
            <a:gdLst>
              <a:gd name="T0" fmla="*/ 0 w 91"/>
              <a:gd name="T1" fmla="*/ 2147483647 h 408"/>
              <a:gd name="T2" fmla="*/ 2147483647 w 91"/>
              <a:gd name="T3" fmla="*/ 2147483647 h 408"/>
              <a:gd name="T4" fmla="*/ 0 w 91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408">
                <a:moveTo>
                  <a:pt x="0" y="408"/>
                </a:moveTo>
                <a:cubicBezTo>
                  <a:pt x="45" y="351"/>
                  <a:pt x="91" y="295"/>
                  <a:pt x="91" y="227"/>
                </a:cubicBezTo>
                <a:cubicBezTo>
                  <a:pt x="91" y="159"/>
                  <a:pt x="45" y="7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6136" y="2284551"/>
            <a:ext cx="41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256848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演習７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47448" y="23233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その７</a:t>
            </a:r>
            <a:endParaRPr kumimoji="1" lang="ja-JP" altLang="en-US" dirty="0"/>
          </a:p>
        </p:txBody>
      </p:sp>
      <p:sp>
        <p:nvSpPr>
          <p:cNvPr id="8" name="ドーナツ 7"/>
          <p:cNvSpPr/>
          <p:nvPr/>
        </p:nvSpPr>
        <p:spPr>
          <a:xfrm>
            <a:off x="3198021" y="1540158"/>
            <a:ext cx="509883" cy="456456"/>
          </a:xfrm>
          <a:prstGeom prst="donut">
            <a:avLst>
              <a:gd name="adj" fmla="val 1434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Freeform 21"/>
          <p:cNvSpPr>
            <a:spLocks/>
          </p:cNvSpPr>
          <p:nvPr/>
        </p:nvSpPr>
        <p:spPr bwMode="auto">
          <a:xfrm rot="5400000">
            <a:off x="2030934" y="920031"/>
            <a:ext cx="234234" cy="2214988"/>
          </a:xfrm>
          <a:custGeom>
            <a:avLst/>
            <a:gdLst>
              <a:gd name="T0" fmla="*/ 0 w 91"/>
              <a:gd name="T1" fmla="*/ 2147483647 h 408"/>
              <a:gd name="T2" fmla="*/ 2147483647 w 91"/>
              <a:gd name="T3" fmla="*/ 2147483647 h 408"/>
              <a:gd name="T4" fmla="*/ 0 w 91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408">
                <a:moveTo>
                  <a:pt x="0" y="408"/>
                </a:moveTo>
                <a:cubicBezTo>
                  <a:pt x="45" y="351"/>
                  <a:pt x="91" y="295"/>
                  <a:pt x="91" y="227"/>
                </a:cubicBezTo>
                <a:cubicBezTo>
                  <a:pt x="91" y="159"/>
                  <a:pt x="45" y="7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4812091" y="1155319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はじめに、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R11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=ε</a:t>
            </a:r>
            <a:r>
              <a:rPr lang="ja-JP" altLang="en-US" sz="1600" dirty="0"/>
              <a:t>　　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R12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=1          </a:t>
            </a:r>
            <a:r>
              <a:rPr lang="ja-JP" altLang="en-US" sz="1600" dirty="0" smtClean="0"/>
              <a:t>　  </a:t>
            </a:r>
            <a:r>
              <a:rPr lang="en-US" altLang="ja-JP" sz="1600" dirty="0" smtClean="0"/>
              <a:t>R13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=0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R21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=φ</a:t>
            </a:r>
            <a:r>
              <a:rPr lang="ja-JP" altLang="en-US" sz="1600" dirty="0"/>
              <a:t>　　</a:t>
            </a:r>
            <a:r>
              <a:rPr lang="en-US" altLang="ja-JP" sz="1600" dirty="0" smtClean="0"/>
              <a:t>R22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=ε+0+1      R23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=φ</a:t>
            </a: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R31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=0</a:t>
            </a:r>
            <a:r>
              <a:rPr lang="ja-JP" altLang="en-US" sz="1600" dirty="0"/>
              <a:t>　　</a:t>
            </a:r>
            <a:r>
              <a:rPr lang="en-US" altLang="ja-JP" sz="1600" dirty="0"/>
              <a:t>R32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=φ       </a:t>
            </a:r>
            <a:r>
              <a:rPr lang="en-US" altLang="ja-JP" sz="1600" dirty="0" smtClean="0"/>
              <a:t>       R33</a:t>
            </a:r>
            <a:r>
              <a:rPr lang="en-US" altLang="ja-JP" sz="1600" baseline="30000" dirty="0" smtClean="0"/>
              <a:t>0</a:t>
            </a:r>
            <a:r>
              <a:rPr lang="en-US" altLang="ja-JP" sz="1600" dirty="0" smtClean="0"/>
              <a:t>=ε+1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で</a:t>
            </a:r>
            <a:r>
              <a:rPr lang="ja-JP" altLang="en-US" sz="1600" dirty="0" smtClean="0"/>
              <a:t>ある。</a:t>
            </a:r>
            <a:endParaRPr lang="en-US" altLang="ja-JP" sz="1600" dirty="0"/>
          </a:p>
        </p:txBody>
      </p: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826195" y="2781374"/>
            <a:ext cx="491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L(M)=          =R13</a:t>
            </a:r>
            <a:r>
              <a:rPr lang="en-US" altLang="ja-JP" sz="1600" baseline="30000"/>
              <a:t>2</a:t>
            </a:r>
            <a:r>
              <a:rPr lang="en-US" altLang="ja-JP" sz="1600"/>
              <a:t> ∪ R13</a:t>
            </a:r>
            <a:r>
              <a:rPr lang="en-US" altLang="ja-JP" sz="1600" baseline="30000"/>
              <a:t>2</a:t>
            </a:r>
            <a:r>
              <a:rPr lang="en-US" altLang="ja-JP" sz="1600"/>
              <a:t>(R33</a:t>
            </a:r>
            <a:r>
              <a:rPr lang="en-US" altLang="ja-JP" sz="1600" baseline="30000"/>
              <a:t>2</a:t>
            </a:r>
            <a:r>
              <a:rPr lang="en-US" altLang="ja-JP" sz="1600"/>
              <a:t>)*R33</a:t>
            </a:r>
            <a:r>
              <a:rPr lang="en-US" altLang="ja-JP" sz="1600" baseline="30000"/>
              <a:t>2</a:t>
            </a:r>
            <a:r>
              <a:rPr lang="en-US" altLang="ja-JP" sz="1600"/>
              <a:t> </a:t>
            </a:r>
          </a:p>
        </p:txBody>
      </p:sp>
      <p:grpSp>
        <p:nvGrpSpPr>
          <p:cNvPr id="33" name="Group 79"/>
          <p:cNvGrpSpPr>
            <a:grpSpLocks/>
          </p:cNvGrpSpPr>
          <p:nvPr/>
        </p:nvGrpSpPr>
        <p:grpSpPr bwMode="auto">
          <a:xfrm>
            <a:off x="1402457" y="2636912"/>
            <a:ext cx="544513" cy="522287"/>
            <a:chOff x="1552" y="2341"/>
            <a:chExt cx="343" cy="329"/>
          </a:xfrm>
        </p:grpSpPr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35" name="Text Box 81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36" name="Text Box 82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3</a:t>
              </a:r>
            </a:p>
          </p:txBody>
        </p:sp>
      </p:grpSp>
      <p:sp>
        <p:nvSpPr>
          <p:cNvPr id="37" name="Line 83"/>
          <p:cNvSpPr>
            <a:spLocks noChangeShapeType="1"/>
          </p:cNvSpPr>
          <p:nvPr/>
        </p:nvSpPr>
        <p:spPr bwMode="auto">
          <a:xfrm flipH="1">
            <a:off x="754757" y="3068712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Text Box 84"/>
          <p:cNvSpPr txBox="1">
            <a:spLocks noChangeArrowheads="1"/>
          </p:cNvSpPr>
          <p:nvPr/>
        </p:nvSpPr>
        <p:spPr bwMode="auto">
          <a:xfrm>
            <a:off x="3850382" y="3429074"/>
            <a:ext cx="331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R33</a:t>
            </a:r>
            <a:r>
              <a:rPr lang="en-US" altLang="ja-JP" sz="1600" baseline="30000"/>
              <a:t>2</a:t>
            </a:r>
            <a:r>
              <a:rPr lang="en-US" altLang="ja-JP" sz="1600"/>
              <a:t>=R33</a:t>
            </a:r>
            <a:r>
              <a:rPr lang="en-US" altLang="ja-JP" sz="1600" baseline="30000"/>
              <a:t>1</a:t>
            </a:r>
            <a:r>
              <a:rPr lang="en-US" altLang="ja-JP" sz="1600"/>
              <a:t>∪R32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39" name="Line 85"/>
          <p:cNvSpPr>
            <a:spLocks noChangeShapeType="1"/>
          </p:cNvSpPr>
          <p:nvPr/>
        </p:nvSpPr>
        <p:spPr bwMode="auto">
          <a:xfrm>
            <a:off x="3707507" y="3068712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Text Box 86"/>
          <p:cNvSpPr txBox="1">
            <a:spLocks noChangeArrowheads="1"/>
          </p:cNvSpPr>
          <p:nvPr/>
        </p:nvSpPr>
        <p:spPr bwMode="auto">
          <a:xfrm>
            <a:off x="322957" y="3429074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R13</a:t>
            </a:r>
            <a:r>
              <a:rPr lang="en-US" altLang="ja-JP" sz="1600" baseline="30000"/>
              <a:t>2</a:t>
            </a:r>
            <a:r>
              <a:rPr lang="en-US" altLang="ja-JP" sz="1600"/>
              <a:t>=R13</a:t>
            </a:r>
            <a:r>
              <a:rPr lang="en-US" altLang="ja-JP" sz="1600" baseline="30000"/>
              <a:t>1</a:t>
            </a:r>
            <a:r>
              <a:rPr lang="en-US" altLang="ja-JP" sz="1600"/>
              <a:t>∪R12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41" name="Text Box 87"/>
          <p:cNvSpPr txBox="1">
            <a:spLocks noChangeArrowheads="1"/>
          </p:cNvSpPr>
          <p:nvPr/>
        </p:nvSpPr>
        <p:spPr bwMode="auto">
          <a:xfrm>
            <a:off x="251520" y="4076774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R13</a:t>
            </a:r>
            <a:r>
              <a:rPr lang="en-US" altLang="ja-JP" sz="1600" baseline="30000"/>
              <a:t>1</a:t>
            </a:r>
            <a:r>
              <a:rPr lang="en-US" altLang="ja-JP" sz="1600"/>
              <a:t>=R13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251520" y="4653037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R12</a:t>
            </a:r>
            <a:r>
              <a:rPr lang="en-US" altLang="ja-JP" sz="1600" baseline="30000"/>
              <a:t>1</a:t>
            </a:r>
            <a:r>
              <a:rPr lang="en-US" altLang="ja-JP" sz="1600"/>
              <a:t>=R12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43" name="Text Box 89"/>
          <p:cNvSpPr txBox="1">
            <a:spLocks noChangeArrowheads="1"/>
          </p:cNvSpPr>
          <p:nvPr/>
        </p:nvSpPr>
        <p:spPr bwMode="auto">
          <a:xfrm>
            <a:off x="2483545" y="5229299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R22</a:t>
            </a:r>
            <a:r>
              <a:rPr lang="en-US" altLang="ja-JP" sz="1600" baseline="30000"/>
              <a:t>1</a:t>
            </a:r>
            <a:r>
              <a:rPr lang="en-US" altLang="ja-JP" sz="1600"/>
              <a:t>=R22</a:t>
            </a:r>
            <a:r>
              <a:rPr lang="en-US" altLang="ja-JP" sz="1600" baseline="30000"/>
              <a:t>0</a:t>
            </a:r>
            <a:r>
              <a:rPr lang="en-US" altLang="ja-JP" sz="1600"/>
              <a:t>∪R21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</a:p>
        </p:txBody>
      </p:sp>
      <p:sp>
        <p:nvSpPr>
          <p:cNvPr id="44" name="Text Box 90"/>
          <p:cNvSpPr txBox="1">
            <a:spLocks noChangeArrowheads="1"/>
          </p:cNvSpPr>
          <p:nvPr/>
        </p:nvSpPr>
        <p:spPr bwMode="auto">
          <a:xfrm>
            <a:off x="2554982" y="5805562"/>
            <a:ext cx="300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R23</a:t>
            </a:r>
            <a:r>
              <a:rPr lang="en-US" altLang="ja-JP" sz="1600" baseline="30000"/>
              <a:t>1</a:t>
            </a:r>
            <a:r>
              <a:rPr lang="en-US" altLang="ja-JP" sz="1600"/>
              <a:t>=R23</a:t>
            </a:r>
            <a:r>
              <a:rPr lang="en-US" altLang="ja-JP" sz="1600" baseline="30000"/>
              <a:t>0</a:t>
            </a:r>
            <a:r>
              <a:rPr lang="en-US" altLang="ja-JP" sz="1600"/>
              <a:t>∪R21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</a:p>
        </p:txBody>
      </p:sp>
      <p:sp>
        <p:nvSpPr>
          <p:cNvPr id="45" name="Text Box 91"/>
          <p:cNvSpPr txBox="1">
            <a:spLocks noChangeArrowheads="1"/>
          </p:cNvSpPr>
          <p:nvPr/>
        </p:nvSpPr>
        <p:spPr bwMode="auto">
          <a:xfrm>
            <a:off x="4860032" y="4005337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R33</a:t>
            </a:r>
            <a:r>
              <a:rPr lang="en-US" altLang="ja-JP" sz="1600" baseline="30000"/>
              <a:t>1</a:t>
            </a:r>
            <a:r>
              <a:rPr lang="en-US" altLang="ja-JP" sz="1600"/>
              <a:t>=R33</a:t>
            </a:r>
            <a:r>
              <a:rPr lang="en-US" altLang="ja-JP" sz="1600" baseline="30000"/>
              <a:t>0</a:t>
            </a:r>
            <a:r>
              <a:rPr lang="en-US" altLang="ja-JP" sz="1600"/>
              <a:t>∪R31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46" name="Text Box 92"/>
          <p:cNvSpPr txBox="1">
            <a:spLocks noChangeArrowheads="1"/>
          </p:cNvSpPr>
          <p:nvPr/>
        </p:nvSpPr>
        <p:spPr bwMode="auto">
          <a:xfrm>
            <a:off x="4860032" y="4653037"/>
            <a:ext cx="300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R32</a:t>
            </a:r>
            <a:r>
              <a:rPr lang="en-US" altLang="ja-JP" sz="1600" baseline="30000"/>
              <a:t>1</a:t>
            </a:r>
            <a:r>
              <a:rPr lang="en-US" altLang="ja-JP" sz="1600"/>
              <a:t>=R32</a:t>
            </a:r>
            <a:r>
              <a:rPr lang="en-US" altLang="ja-JP" sz="1600" baseline="30000"/>
              <a:t>0</a:t>
            </a:r>
            <a:r>
              <a:rPr lang="en-US" altLang="ja-JP" sz="1600"/>
              <a:t>∪R31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</a:p>
        </p:txBody>
      </p:sp>
      <p:sp>
        <p:nvSpPr>
          <p:cNvPr id="47" name="Line 93"/>
          <p:cNvSpPr>
            <a:spLocks noChangeShapeType="1"/>
          </p:cNvSpPr>
          <p:nvPr/>
        </p:nvSpPr>
        <p:spPr bwMode="auto">
          <a:xfrm flipH="1">
            <a:off x="683319" y="3717999"/>
            <a:ext cx="506536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" name="Line 94"/>
          <p:cNvSpPr>
            <a:spLocks noChangeShapeType="1"/>
          </p:cNvSpPr>
          <p:nvPr/>
        </p:nvSpPr>
        <p:spPr bwMode="auto">
          <a:xfrm flipH="1">
            <a:off x="610295" y="3717999"/>
            <a:ext cx="1152525" cy="935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Line 95"/>
          <p:cNvSpPr>
            <a:spLocks noChangeShapeType="1"/>
          </p:cNvSpPr>
          <p:nvPr/>
        </p:nvSpPr>
        <p:spPr bwMode="auto">
          <a:xfrm>
            <a:off x="2410520" y="3717999"/>
            <a:ext cx="360362" cy="1582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Line 96"/>
          <p:cNvSpPr>
            <a:spLocks noChangeShapeType="1"/>
          </p:cNvSpPr>
          <p:nvPr/>
        </p:nvSpPr>
        <p:spPr bwMode="auto">
          <a:xfrm flipH="1">
            <a:off x="2915345" y="3789437"/>
            <a:ext cx="71437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" name="Line 97"/>
          <p:cNvSpPr>
            <a:spLocks noChangeShapeType="1"/>
          </p:cNvSpPr>
          <p:nvPr/>
        </p:nvSpPr>
        <p:spPr bwMode="auto">
          <a:xfrm>
            <a:off x="4787007" y="3717999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98"/>
          <p:cNvSpPr>
            <a:spLocks noChangeShapeType="1"/>
          </p:cNvSpPr>
          <p:nvPr/>
        </p:nvSpPr>
        <p:spPr bwMode="auto">
          <a:xfrm flipH="1">
            <a:off x="5147370" y="3717999"/>
            <a:ext cx="215900" cy="935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9"/>
          <p:cNvSpPr>
            <a:spLocks noChangeShapeType="1"/>
          </p:cNvSpPr>
          <p:nvPr/>
        </p:nvSpPr>
        <p:spPr bwMode="auto">
          <a:xfrm flipH="1">
            <a:off x="2842320" y="3644974"/>
            <a:ext cx="3097212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100"/>
          <p:cNvSpPr>
            <a:spLocks noChangeShapeType="1"/>
          </p:cNvSpPr>
          <p:nvPr/>
        </p:nvSpPr>
        <p:spPr bwMode="auto">
          <a:xfrm flipH="1">
            <a:off x="2986782" y="3644974"/>
            <a:ext cx="3600450" cy="2089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Text Box 101"/>
          <p:cNvSpPr txBox="1">
            <a:spLocks noChangeArrowheads="1"/>
          </p:cNvSpPr>
          <p:nvPr/>
        </p:nvSpPr>
        <p:spPr bwMode="auto">
          <a:xfrm>
            <a:off x="1115120" y="4292674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>
                <a:solidFill>
                  <a:schemeClr val="accent2"/>
                </a:solidFill>
              </a:rPr>
              <a:t>0  </a:t>
            </a:r>
            <a:r>
              <a:rPr lang="ja-JP" altLang="en-US" sz="1600" dirty="0" smtClean="0">
                <a:solidFill>
                  <a:schemeClr val="accent2"/>
                </a:solidFill>
              </a:rPr>
              <a:t>∪</a:t>
            </a:r>
            <a:r>
              <a:rPr lang="en-US" altLang="ja-JP" sz="1600" dirty="0" smtClean="0">
                <a:solidFill>
                  <a:schemeClr val="accent2"/>
                </a:solidFill>
              </a:rPr>
              <a:t>  </a:t>
            </a:r>
            <a:r>
              <a:rPr lang="en-US" altLang="ja-JP" sz="1600" dirty="0">
                <a:solidFill>
                  <a:schemeClr val="accent2"/>
                </a:solidFill>
              </a:rPr>
              <a:t>ε      </a:t>
            </a:r>
            <a:r>
              <a:rPr lang="en-US" altLang="ja-JP" sz="1600" dirty="0" err="1" smtClean="0">
                <a:solidFill>
                  <a:schemeClr val="accent2"/>
                </a:solidFill>
              </a:rPr>
              <a:t>ε</a:t>
            </a:r>
            <a:r>
              <a:rPr lang="ja-JP" altLang="en-US" sz="1600" dirty="0" smtClean="0">
                <a:solidFill>
                  <a:schemeClr val="accent2"/>
                </a:solidFill>
              </a:rPr>
              <a:t>*</a:t>
            </a:r>
            <a:r>
              <a:rPr lang="ja-JP" altLang="en-US" sz="1600" dirty="0">
                <a:solidFill>
                  <a:schemeClr val="accent2"/>
                </a:solidFill>
              </a:rPr>
              <a:t>　　　</a:t>
            </a:r>
            <a:r>
              <a:rPr lang="en-US" altLang="ja-JP" sz="1600" dirty="0">
                <a:solidFill>
                  <a:schemeClr val="accent2"/>
                </a:solidFill>
              </a:rPr>
              <a:t>0   ⇒0</a:t>
            </a:r>
            <a:r>
              <a:rPr lang="en-US" altLang="ja-JP" sz="1600" dirty="0"/>
              <a:t> </a:t>
            </a:r>
          </a:p>
        </p:txBody>
      </p:sp>
      <p:sp>
        <p:nvSpPr>
          <p:cNvPr id="56" name="Text Box 102"/>
          <p:cNvSpPr txBox="1">
            <a:spLocks noChangeArrowheads="1"/>
          </p:cNvSpPr>
          <p:nvPr/>
        </p:nvSpPr>
        <p:spPr bwMode="auto">
          <a:xfrm>
            <a:off x="1115120" y="4941962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>
                <a:solidFill>
                  <a:schemeClr val="accent2"/>
                </a:solidFill>
              </a:rPr>
              <a:t>1  </a:t>
            </a:r>
            <a:r>
              <a:rPr lang="ja-JP" altLang="en-US" sz="1600" dirty="0" smtClean="0">
                <a:solidFill>
                  <a:schemeClr val="accent2"/>
                </a:solidFill>
              </a:rPr>
              <a:t>∪</a:t>
            </a:r>
            <a:r>
              <a:rPr lang="en-US" altLang="ja-JP" sz="1600" dirty="0" smtClean="0">
                <a:solidFill>
                  <a:schemeClr val="accent2"/>
                </a:solidFill>
              </a:rPr>
              <a:t>  </a:t>
            </a:r>
            <a:r>
              <a:rPr lang="en-US" altLang="ja-JP" sz="1600" dirty="0">
                <a:solidFill>
                  <a:schemeClr val="accent2"/>
                </a:solidFill>
              </a:rPr>
              <a:t>ε      </a:t>
            </a:r>
            <a:r>
              <a:rPr lang="en-US" altLang="ja-JP" sz="1600" dirty="0" err="1" smtClean="0">
                <a:solidFill>
                  <a:schemeClr val="accent2"/>
                </a:solidFill>
              </a:rPr>
              <a:t>ε</a:t>
            </a:r>
            <a:r>
              <a:rPr lang="ja-JP" altLang="en-US" sz="1600" dirty="0" smtClean="0">
                <a:solidFill>
                  <a:schemeClr val="accent2"/>
                </a:solidFill>
              </a:rPr>
              <a:t>*</a:t>
            </a:r>
            <a:r>
              <a:rPr lang="ja-JP" altLang="en-US" sz="1600" dirty="0">
                <a:solidFill>
                  <a:schemeClr val="accent2"/>
                </a:solidFill>
              </a:rPr>
              <a:t>　　</a:t>
            </a:r>
            <a:r>
              <a:rPr lang="en-US" altLang="ja-JP" sz="1600" dirty="0">
                <a:solidFill>
                  <a:schemeClr val="accent2"/>
                </a:solidFill>
              </a:rPr>
              <a:t>1   ⇒1</a:t>
            </a:r>
            <a:r>
              <a:rPr lang="en-US" altLang="ja-JP" sz="1600" dirty="0"/>
              <a:t> </a:t>
            </a:r>
          </a:p>
        </p:txBody>
      </p:sp>
      <p:sp>
        <p:nvSpPr>
          <p:cNvPr id="57" name="Text Box 103"/>
          <p:cNvSpPr txBox="1">
            <a:spLocks noChangeArrowheads="1"/>
          </p:cNvSpPr>
          <p:nvPr/>
        </p:nvSpPr>
        <p:spPr bwMode="auto">
          <a:xfrm>
            <a:off x="5436120" y="4292674"/>
            <a:ext cx="2808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>
                <a:solidFill>
                  <a:schemeClr val="accent2"/>
                </a:solidFill>
              </a:rPr>
              <a:t>(</a:t>
            </a:r>
            <a:r>
              <a:rPr lang="en-US" altLang="ja-JP" sz="1600" dirty="0" smtClean="0">
                <a:solidFill>
                  <a:schemeClr val="accent2"/>
                </a:solidFill>
              </a:rPr>
              <a:t>ε+1)</a:t>
            </a:r>
            <a:r>
              <a:rPr lang="ja-JP" altLang="en-US" sz="1600" dirty="0" smtClean="0">
                <a:solidFill>
                  <a:schemeClr val="accent2"/>
                </a:solidFill>
              </a:rPr>
              <a:t>∪</a:t>
            </a:r>
            <a:r>
              <a:rPr lang="en-US" altLang="ja-JP" sz="1600" dirty="0" smtClean="0">
                <a:solidFill>
                  <a:schemeClr val="accent2"/>
                </a:solidFill>
              </a:rPr>
              <a:t>0 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ε</a:t>
            </a:r>
            <a:r>
              <a:rPr lang="ja-JP" altLang="en-US" sz="1600" dirty="0" smtClean="0">
                <a:solidFill>
                  <a:schemeClr val="accent2"/>
                </a:solidFill>
              </a:rPr>
              <a:t>*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0</a:t>
            </a:r>
            <a:r>
              <a:rPr lang="ja-JP" altLang="en-US" sz="1600" dirty="0">
                <a:solidFill>
                  <a:schemeClr val="accent2"/>
                </a:solidFill>
              </a:rPr>
              <a:t>　</a:t>
            </a:r>
            <a:r>
              <a:rPr lang="ja-JP" altLang="en-US" sz="1600" dirty="0" smtClean="0">
                <a:solidFill>
                  <a:schemeClr val="accent2"/>
                </a:solidFill>
              </a:rPr>
              <a:t>⇒</a:t>
            </a:r>
            <a:r>
              <a:rPr lang="en-US" altLang="ja-JP" sz="1600" dirty="0" smtClean="0">
                <a:solidFill>
                  <a:schemeClr val="accent2"/>
                </a:solidFill>
              </a:rPr>
              <a:t>1+00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58" name="Text Box 104"/>
          <p:cNvSpPr txBox="1">
            <a:spLocks noChangeArrowheads="1"/>
          </p:cNvSpPr>
          <p:nvPr/>
        </p:nvSpPr>
        <p:spPr bwMode="auto">
          <a:xfrm>
            <a:off x="5291832" y="4941962"/>
            <a:ext cx="2808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 dirty="0"/>
              <a:t>　　</a:t>
            </a:r>
            <a:r>
              <a:rPr lang="en-US" altLang="ja-JP" sz="1600" dirty="0">
                <a:solidFill>
                  <a:schemeClr val="accent2"/>
                </a:solidFill>
              </a:rPr>
              <a:t>φ    </a:t>
            </a:r>
            <a:r>
              <a:rPr lang="ja-JP" altLang="en-US" sz="1600" dirty="0" smtClean="0">
                <a:solidFill>
                  <a:schemeClr val="accent2"/>
                </a:solidFill>
              </a:rPr>
              <a:t>∪</a:t>
            </a:r>
            <a:r>
              <a:rPr lang="en-US" altLang="ja-JP" sz="1600" dirty="0" smtClean="0">
                <a:solidFill>
                  <a:schemeClr val="accent2"/>
                </a:solidFill>
              </a:rPr>
              <a:t>0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ε</a:t>
            </a:r>
            <a:r>
              <a:rPr lang="ja-JP" altLang="en-US" sz="1600" dirty="0" smtClean="0">
                <a:solidFill>
                  <a:schemeClr val="accent2"/>
                </a:solidFill>
              </a:rPr>
              <a:t>*</a:t>
            </a:r>
            <a:r>
              <a:rPr lang="ja-JP" altLang="en-US" sz="1600" dirty="0">
                <a:solidFill>
                  <a:schemeClr val="accent2"/>
                </a:solidFill>
              </a:rPr>
              <a:t>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1</a:t>
            </a:r>
            <a:r>
              <a:rPr lang="ja-JP" altLang="en-US" sz="1600" dirty="0">
                <a:solidFill>
                  <a:schemeClr val="accent2"/>
                </a:solidFill>
              </a:rPr>
              <a:t>　　　</a:t>
            </a:r>
            <a:r>
              <a:rPr lang="ja-JP" altLang="en-US" sz="1600" dirty="0" smtClean="0">
                <a:solidFill>
                  <a:schemeClr val="accent2"/>
                </a:solidFill>
              </a:rPr>
              <a:t>⇒</a:t>
            </a:r>
            <a:r>
              <a:rPr lang="en-US" altLang="ja-JP" sz="1600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59" name="Text Box 105"/>
          <p:cNvSpPr txBox="1">
            <a:spLocks noChangeArrowheads="1"/>
          </p:cNvSpPr>
          <p:nvPr/>
        </p:nvSpPr>
        <p:spPr bwMode="auto">
          <a:xfrm>
            <a:off x="3131245" y="5518224"/>
            <a:ext cx="33488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ε+0+1</a:t>
            </a:r>
            <a:r>
              <a:rPr lang="ja-JP" altLang="en-US" sz="1600" dirty="0" smtClean="0">
                <a:solidFill>
                  <a:schemeClr val="accent2"/>
                </a:solidFill>
              </a:rPr>
              <a:t>∪</a:t>
            </a:r>
            <a:r>
              <a:rPr lang="en-US" altLang="ja-JP" sz="1600" dirty="0" smtClean="0">
                <a:solidFill>
                  <a:schemeClr val="accent2"/>
                </a:solidFill>
              </a:rPr>
              <a:t>   φ</a:t>
            </a:r>
            <a:r>
              <a:rPr lang="ja-JP" altLang="en-US" sz="1600" dirty="0" smtClean="0">
                <a:solidFill>
                  <a:schemeClr val="accent2"/>
                </a:solidFill>
              </a:rPr>
              <a:t>・・・</a:t>
            </a:r>
            <a:r>
              <a:rPr lang="ja-JP" altLang="en-US" sz="1600" dirty="0">
                <a:solidFill>
                  <a:schemeClr val="accent2"/>
                </a:solidFill>
              </a:rPr>
              <a:t>　　</a:t>
            </a:r>
            <a:r>
              <a:rPr lang="ja-JP" altLang="en-US" sz="1600" dirty="0" smtClean="0">
                <a:solidFill>
                  <a:schemeClr val="accent2"/>
                </a:solidFill>
              </a:rPr>
              <a:t>⇒</a:t>
            </a:r>
            <a:r>
              <a:rPr lang="en-US" altLang="ja-JP" sz="1600" dirty="0" smtClean="0">
                <a:solidFill>
                  <a:schemeClr val="accent2"/>
                </a:solidFill>
              </a:rPr>
              <a:t>ε+0+1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60" name="Text Box 106"/>
          <p:cNvSpPr txBox="1">
            <a:spLocks noChangeArrowheads="1"/>
          </p:cNvSpPr>
          <p:nvPr/>
        </p:nvSpPr>
        <p:spPr bwMode="auto">
          <a:xfrm>
            <a:off x="3202682" y="6021462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φ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　∪ </a:t>
            </a:r>
            <a:r>
              <a:rPr lang="en-US" altLang="ja-JP" sz="1600" dirty="0" smtClean="0">
                <a:solidFill>
                  <a:schemeClr val="accent2"/>
                </a:solidFill>
              </a:rPr>
              <a:t>φ</a:t>
            </a:r>
            <a:r>
              <a:rPr lang="ja-JP" altLang="en-US" sz="1600" dirty="0" smtClean="0">
                <a:solidFill>
                  <a:schemeClr val="accent2"/>
                </a:solidFill>
              </a:rPr>
              <a:t>・・・</a:t>
            </a:r>
            <a:r>
              <a:rPr lang="ja-JP" altLang="en-US" sz="1600" dirty="0">
                <a:solidFill>
                  <a:schemeClr val="accent2"/>
                </a:solidFill>
              </a:rPr>
              <a:t>　　　　</a:t>
            </a:r>
            <a:r>
              <a:rPr lang="ja-JP" altLang="en-US" sz="1600" dirty="0" smtClean="0">
                <a:solidFill>
                  <a:schemeClr val="accent2"/>
                </a:solidFill>
              </a:rPr>
              <a:t>⇒</a:t>
            </a:r>
            <a:r>
              <a:rPr lang="en-US" altLang="ja-JP" sz="1600" dirty="0" smtClean="0">
                <a:solidFill>
                  <a:schemeClr val="accent2"/>
                </a:solidFill>
              </a:rPr>
              <a:t>φ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61" name="Text Box 107"/>
          <p:cNvSpPr txBox="1">
            <a:spLocks noChangeArrowheads="1"/>
          </p:cNvSpPr>
          <p:nvPr/>
        </p:nvSpPr>
        <p:spPr bwMode="auto">
          <a:xfrm>
            <a:off x="970657" y="3717999"/>
            <a:ext cx="3600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>
                <a:solidFill>
                  <a:schemeClr val="accent2"/>
                </a:solidFill>
              </a:rPr>
              <a:t>0    </a:t>
            </a:r>
            <a:r>
              <a:rPr lang="ja-JP" altLang="en-US" sz="1600" dirty="0" smtClean="0">
                <a:solidFill>
                  <a:schemeClr val="accent2"/>
                </a:solidFill>
              </a:rPr>
              <a:t>∪</a:t>
            </a:r>
            <a:r>
              <a:rPr lang="en-US" altLang="ja-JP" sz="1600" dirty="0" smtClean="0">
                <a:solidFill>
                  <a:schemeClr val="accent2"/>
                </a:solidFill>
              </a:rPr>
              <a:t> </a:t>
            </a:r>
            <a:r>
              <a:rPr lang="ja-JP" altLang="en-US" sz="1600" dirty="0">
                <a:solidFill>
                  <a:schemeClr val="accent2"/>
                </a:solidFill>
              </a:rPr>
              <a:t>　 </a:t>
            </a:r>
            <a:r>
              <a:rPr lang="en-US" altLang="ja-JP" sz="1600" dirty="0">
                <a:solidFill>
                  <a:schemeClr val="accent2"/>
                </a:solidFill>
              </a:rPr>
              <a:t>1  </a:t>
            </a:r>
            <a:r>
              <a:rPr lang="en-US" altLang="ja-JP" sz="1600" dirty="0" smtClean="0">
                <a:solidFill>
                  <a:schemeClr val="accent2"/>
                </a:solidFill>
              </a:rPr>
              <a:t>(ε+0+1 </a:t>
            </a:r>
            <a:r>
              <a:rPr lang="en-US" altLang="ja-JP" sz="1600" dirty="0">
                <a:solidFill>
                  <a:schemeClr val="accent2"/>
                </a:solidFill>
              </a:rPr>
              <a:t>)*  </a:t>
            </a:r>
            <a:r>
              <a:rPr lang="en-US" altLang="ja-JP" sz="1600" dirty="0" smtClean="0">
                <a:solidFill>
                  <a:schemeClr val="accent2"/>
                </a:solidFill>
              </a:rPr>
              <a:t>φ⇒0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62" name="Text Box 108"/>
          <p:cNvSpPr txBox="1">
            <a:spLocks noChangeArrowheads="1"/>
          </p:cNvSpPr>
          <p:nvPr/>
        </p:nvSpPr>
        <p:spPr bwMode="auto">
          <a:xfrm>
            <a:off x="4355207" y="3644974"/>
            <a:ext cx="3600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 dirty="0" smtClean="0">
                <a:solidFill>
                  <a:schemeClr val="accent2"/>
                </a:solidFill>
              </a:rPr>
              <a:t>1+00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∪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(01)</a:t>
            </a:r>
            <a:r>
              <a:rPr lang="ja-JP" altLang="en-US" sz="1600" dirty="0" smtClean="0">
                <a:solidFill>
                  <a:schemeClr val="accent2"/>
                </a:solidFill>
              </a:rPr>
              <a:t>（</a:t>
            </a:r>
            <a:r>
              <a:rPr lang="en-US" altLang="ja-JP" sz="1600" dirty="0" smtClean="0">
                <a:solidFill>
                  <a:schemeClr val="accent2"/>
                </a:solidFill>
              </a:rPr>
              <a:t>ε+0+1)</a:t>
            </a:r>
            <a:r>
              <a:rPr lang="ja-JP" altLang="en-US" sz="1600" dirty="0" smtClean="0">
                <a:solidFill>
                  <a:schemeClr val="accent2"/>
                </a:solidFill>
              </a:rPr>
              <a:t>*</a:t>
            </a:r>
            <a:r>
              <a:rPr lang="en-US" altLang="ja-JP" sz="1600" dirty="0" smtClean="0">
                <a:solidFill>
                  <a:schemeClr val="accent2"/>
                </a:solidFill>
              </a:rPr>
              <a:t>φ</a:t>
            </a:r>
            <a:r>
              <a:rPr lang="ja-JP" altLang="en-US" sz="1600" dirty="0">
                <a:solidFill>
                  <a:schemeClr val="accent2"/>
                </a:solidFill>
              </a:rPr>
              <a:t>　　</a:t>
            </a:r>
            <a:r>
              <a:rPr lang="ja-JP" altLang="en-US" sz="1600" dirty="0" smtClean="0">
                <a:solidFill>
                  <a:schemeClr val="accent2"/>
                </a:solidFill>
              </a:rPr>
              <a:t>⇒ </a:t>
            </a:r>
            <a:r>
              <a:rPr lang="en-US" altLang="ja-JP" sz="1600" dirty="0" smtClean="0">
                <a:solidFill>
                  <a:schemeClr val="accent2"/>
                </a:solidFill>
              </a:rPr>
              <a:t>1+00</a:t>
            </a:r>
            <a:endParaRPr lang="en-US" altLang="ja-JP" sz="1600" dirty="0">
              <a:solidFill>
                <a:schemeClr val="accent2"/>
              </a:solidFill>
            </a:endParaRPr>
          </a:p>
        </p:txBody>
      </p:sp>
      <p:sp>
        <p:nvSpPr>
          <p:cNvPr id="63" name="Text Box 109"/>
          <p:cNvSpPr txBox="1">
            <a:spLocks noChangeArrowheads="1"/>
          </p:cNvSpPr>
          <p:nvPr/>
        </p:nvSpPr>
        <p:spPr bwMode="auto">
          <a:xfrm>
            <a:off x="1599307" y="3040137"/>
            <a:ext cx="6356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chemeClr val="accent2"/>
                </a:solidFill>
              </a:rPr>
              <a:t>　　　　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0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∪　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0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</a:t>
            </a:r>
            <a:r>
              <a:rPr lang="en-US" altLang="ja-JP" sz="1600" dirty="0" smtClean="0">
                <a:solidFill>
                  <a:schemeClr val="accent2"/>
                </a:solidFill>
              </a:rPr>
              <a:t>(1+00)</a:t>
            </a:r>
            <a:r>
              <a:rPr lang="ja-JP" altLang="en-US" sz="1600" dirty="0" smtClean="0">
                <a:solidFill>
                  <a:schemeClr val="accent2"/>
                </a:solidFill>
              </a:rPr>
              <a:t>*</a:t>
            </a:r>
            <a:r>
              <a:rPr lang="en-US" altLang="ja-JP" sz="1600" dirty="0" smtClean="0">
                <a:solidFill>
                  <a:schemeClr val="accent2"/>
                </a:solidFill>
              </a:rPr>
              <a:t>(1+00)</a:t>
            </a:r>
            <a:r>
              <a:rPr lang="ja-JP" altLang="en-US" sz="1600" dirty="0" smtClean="0">
                <a:solidFill>
                  <a:schemeClr val="accent2"/>
                </a:solidFill>
              </a:rPr>
              <a:t>　⇒</a:t>
            </a:r>
            <a:r>
              <a:rPr lang="ja-JP" altLang="en-US" sz="1600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dirty="0" smtClean="0">
                <a:solidFill>
                  <a:srgbClr val="FF0000"/>
                </a:solidFill>
              </a:rPr>
              <a:t>0(1+00)</a:t>
            </a:r>
            <a:r>
              <a:rPr lang="ja-JP" altLang="en-US" sz="1600" dirty="0" smtClean="0">
                <a:solidFill>
                  <a:srgbClr val="FF0000"/>
                </a:solidFill>
              </a:rPr>
              <a:t>*　（解答）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61995" y="618973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857056" y="662499"/>
            <a:ext cx="60724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問題２</a:t>
            </a:r>
            <a:endParaRPr lang="ja-JP" alt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　正則</a:t>
            </a:r>
            <a:r>
              <a:rPr lang="ja-JP" altLang="en-US" sz="1600" dirty="0">
                <a:solidFill>
                  <a:srgbClr val="000000"/>
                </a:solidFill>
              </a:rPr>
              <a:t>表現 </a:t>
            </a:r>
            <a:r>
              <a:rPr lang="en-US" altLang="ja-JP" sz="1600" dirty="0">
                <a:solidFill>
                  <a:srgbClr val="000000"/>
                </a:solidFill>
              </a:rPr>
              <a:t>(</a:t>
            </a:r>
            <a:r>
              <a:rPr lang="en-US" altLang="ja-JP" sz="1600" dirty="0" smtClean="0">
                <a:solidFill>
                  <a:srgbClr val="000000"/>
                </a:solidFill>
              </a:rPr>
              <a:t>ab</a:t>
            </a:r>
            <a:r>
              <a:rPr lang="ja-JP" altLang="en-US" sz="1600" dirty="0" smtClean="0">
                <a:solidFill>
                  <a:srgbClr val="000000"/>
                </a:solidFill>
              </a:rPr>
              <a:t>*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a+ba</a:t>
            </a:r>
            <a:r>
              <a:rPr lang="ja-JP" altLang="en-US" sz="1600" dirty="0" smtClean="0">
                <a:solidFill>
                  <a:srgbClr val="000000"/>
                </a:solidFill>
              </a:rPr>
              <a:t>*</a:t>
            </a:r>
            <a:r>
              <a:rPr lang="en-US" altLang="ja-JP" sz="1600" dirty="0" smtClean="0">
                <a:solidFill>
                  <a:srgbClr val="000000"/>
                </a:solidFill>
              </a:rPr>
              <a:t>b)* </a:t>
            </a:r>
            <a:r>
              <a:rPr lang="ja-JP" altLang="en-US" sz="1600" dirty="0">
                <a:solidFill>
                  <a:srgbClr val="000000"/>
                </a:solidFill>
              </a:rPr>
              <a:t>を受理する有限オートマトンを作成せよ</a:t>
            </a:r>
            <a:r>
              <a:rPr lang="ja-JP" altLang="en-US" sz="1600" dirty="0" smtClean="0">
                <a:solidFill>
                  <a:srgbClr val="000000"/>
                </a:solidFill>
              </a:rPr>
              <a:t>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（１）冗長な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動作を持つ有限オートマトン</a:t>
            </a:r>
            <a:r>
              <a:rPr lang="en-US" altLang="ja-JP" sz="1600" b="1" dirty="0" smtClean="0">
                <a:solidFill>
                  <a:srgbClr val="0000FF"/>
                </a:solidFill>
              </a:rPr>
              <a:t>      </a:t>
            </a:r>
            <a:endParaRPr lang="en-US" altLang="ja-JP" sz="1600" b="1" dirty="0">
              <a:solidFill>
                <a:srgbClr val="0000FF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0558" y="433591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演習７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47448" y="23233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その７</a:t>
            </a:r>
            <a:endParaRPr kumimoji="1" lang="ja-JP" alt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716016" y="1393915"/>
            <a:ext cx="41280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（２）冗長な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動作を除去した有限オートマトン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346951" y="210659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3021868" y="2124133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646053" y="2455783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4499493" y="2861223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307165" y="244909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992996" y="2455783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011796" y="2455783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1354360" y="2455783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953333" y="287983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816544" y="388253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>
            <a:stCxn id="35" idx="6"/>
            <a:endCxn id="34" idx="2"/>
          </p:cNvCxnSpPr>
          <p:nvPr/>
        </p:nvCxnSpPr>
        <p:spPr>
          <a:xfrm>
            <a:off x="1570384" y="2563795"/>
            <a:ext cx="4414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2227820" y="2563795"/>
            <a:ext cx="4414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2892495" y="2563795"/>
            <a:ext cx="4414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515950" y="2563795"/>
            <a:ext cx="4414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0" idx="1"/>
          </p:cNvCxnSpPr>
          <p:nvPr/>
        </p:nvCxnSpPr>
        <p:spPr>
          <a:xfrm flipH="1" flipV="1">
            <a:off x="2484784" y="2279562"/>
            <a:ext cx="192905" cy="2078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2853111" y="2281286"/>
            <a:ext cx="220706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3020201" y="4078012"/>
            <a:ext cx="11007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endCxn id="31" idx="1"/>
          </p:cNvCxnSpPr>
          <p:nvPr/>
        </p:nvCxnSpPr>
        <p:spPr>
          <a:xfrm>
            <a:off x="4173135" y="2616796"/>
            <a:ext cx="357994" cy="2760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35" idx="3"/>
          </p:cNvCxnSpPr>
          <p:nvPr/>
        </p:nvCxnSpPr>
        <p:spPr>
          <a:xfrm flipV="1">
            <a:off x="1154632" y="2640171"/>
            <a:ext cx="231364" cy="2680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2578789" y="2238837"/>
            <a:ext cx="44141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1380020" y="2890687"/>
            <a:ext cx="2854660" cy="565212"/>
            <a:chOff x="1645332" y="2647764"/>
            <a:chExt cx="2854660" cy="565212"/>
          </a:xfrm>
        </p:grpSpPr>
        <p:sp>
          <p:nvSpPr>
            <p:cNvPr id="68" name="円/楕円 67"/>
            <p:cNvSpPr/>
            <p:nvPr/>
          </p:nvSpPr>
          <p:spPr>
            <a:xfrm>
              <a:off x="2637923" y="2647764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3312840" y="2665302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937025" y="2996952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3598137" y="2990260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4283968" y="2996952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2302768" y="2996952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1645332" y="2996952"/>
              <a:ext cx="216024" cy="2160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/>
            <p:cNvCxnSpPr>
              <a:stCxn id="74" idx="6"/>
              <a:endCxn id="73" idx="2"/>
            </p:cNvCxnSpPr>
            <p:nvPr/>
          </p:nvCxnSpPr>
          <p:spPr>
            <a:xfrm>
              <a:off x="1861356" y="3104964"/>
              <a:ext cx="441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/>
            <p:nvPr/>
          </p:nvCxnSpPr>
          <p:spPr>
            <a:xfrm>
              <a:off x="2518792" y="3104964"/>
              <a:ext cx="441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/>
            <p:nvPr/>
          </p:nvCxnSpPr>
          <p:spPr>
            <a:xfrm>
              <a:off x="3183467" y="3104964"/>
              <a:ext cx="441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/>
            <p:nvPr/>
          </p:nvCxnSpPr>
          <p:spPr>
            <a:xfrm>
              <a:off x="3806922" y="3104964"/>
              <a:ext cx="441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70" idx="1"/>
            </p:cNvCxnSpPr>
            <p:nvPr/>
          </p:nvCxnSpPr>
          <p:spPr>
            <a:xfrm flipH="1" flipV="1">
              <a:off x="2775756" y="2820731"/>
              <a:ext cx="192905" cy="207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 flipV="1">
              <a:off x="3144083" y="2822455"/>
              <a:ext cx="220706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>
              <a:off x="2869761" y="2780006"/>
              <a:ext cx="441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線矢印コネクタ 84"/>
          <p:cNvCxnSpPr/>
          <p:nvPr/>
        </p:nvCxnSpPr>
        <p:spPr>
          <a:xfrm flipV="1">
            <a:off x="4270746" y="3013348"/>
            <a:ext cx="231364" cy="2680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74" idx="1"/>
          </p:cNvCxnSpPr>
          <p:nvPr/>
        </p:nvCxnSpPr>
        <p:spPr>
          <a:xfrm>
            <a:off x="1138336" y="3035820"/>
            <a:ext cx="273320" cy="2356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21"/>
          <p:cNvSpPr>
            <a:spLocks/>
          </p:cNvSpPr>
          <p:nvPr/>
        </p:nvSpPr>
        <p:spPr bwMode="auto">
          <a:xfrm rot="7059216">
            <a:off x="1690789" y="2725908"/>
            <a:ext cx="348508" cy="1997301"/>
          </a:xfrm>
          <a:custGeom>
            <a:avLst/>
            <a:gdLst>
              <a:gd name="T0" fmla="*/ 0 w 91"/>
              <a:gd name="T1" fmla="*/ 2147483647 h 408"/>
              <a:gd name="T2" fmla="*/ 2147483647 w 91"/>
              <a:gd name="T3" fmla="*/ 2147483647 h 408"/>
              <a:gd name="T4" fmla="*/ 0 w 91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408">
                <a:moveTo>
                  <a:pt x="0" y="408"/>
                </a:moveTo>
                <a:cubicBezTo>
                  <a:pt x="45" y="351"/>
                  <a:pt x="91" y="295"/>
                  <a:pt x="91" y="227"/>
                </a:cubicBezTo>
                <a:cubicBezTo>
                  <a:pt x="91" y="159"/>
                  <a:pt x="45" y="7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 rot="14199438" flipH="1">
            <a:off x="3718895" y="2869985"/>
            <a:ext cx="393245" cy="1732551"/>
          </a:xfrm>
          <a:custGeom>
            <a:avLst/>
            <a:gdLst>
              <a:gd name="T0" fmla="*/ 0 w 91"/>
              <a:gd name="T1" fmla="*/ 2147483647 h 408"/>
              <a:gd name="T2" fmla="*/ 2147483647 w 91"/>
              <a:gd name="T3" fmla="*/ 2147483647 h 408"/>
              <a:gd name="T4" fmla="*/ 0 w 91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408">
                <a:moveTo>
                  <a:pt x="0" y="408"/>
                </a:moveTo>
                <a:cubicBezTo>
                  <a:pt x="45" y="351"/>
                  <a:pt x="91" y="295"/>
                  <a:pt x="91" y="227"/>
                </a:cubicBezTo>
                <a:cubicBezTo>
                  <a:pt x="91" y="159"/>
                  <a:pt x="45" y="7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761348" y="4047683"/>
            <a:ext cx="110072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1488032" y="393967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59906" y="27567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641850" y="22782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587416" y="231354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846006" y="32006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626076" y="19826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076663" y="32377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9128" y="19168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87090" y="30636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081832" y="423337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621956" y="302385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61824" y="256379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247977" y="293743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892495" y="2532172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253480" y="252266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2374466" y="2253249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918155" y="227437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132727" y="299304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248409" y="2458803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310507" y="3286622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2987514" y="325223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945741" y="302385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360722" y="3023851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443593" y="409855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070913" y="4085002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169357" y="353834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255091" y="353834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6404767" y="2666967"/>
            <a:ext cx="432048" cy="3905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6404767" y="4736162"/>
            <a:ext cx="432048" cy="3905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ドーナツ 22"/>
          <p:cNvSpPr/>
          <p:nvPr/>
        </p:nvSpPr>
        <p:spPr>
          <a:xfrm>
            <a:off x="6399921" y="3664416"/>
            <a:ext cx="436894" cy="448072"/>
          </a:xfrm>
          <a:prstGeom prst="donut">
            <a:avLst>
              <a:gd name="adj" fmla="val 117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Freeform 12"/>
          <p:cNvSpPr>
            <a:spLocks/>
          </p:cNvSpPr>
          <p:nvPr/>
        </p:nvSpPr>
        <p:spPr bwMode="auto">
          <a:xfrm rot="10800000" flipV="1">
            <a:off x="6350916" y="2229669"/>
            <a:ext cx="539750" cy="431726"/>
          </a:xfrm>
          <a:custGeom>
            <a:avLst/>
            <a:gdLst>
              <a:gd name="T0" fmla="*/ 2147483647 w 340"/>
              <a:gd name="T1" fmla="*/ 2147483647 h 227"/>
              <a:gd name="T2" fmla="*/ 2147483647 w 340"/>
              <a:gd name="T3" fmla="*/ 2147483647 h 227"/>
              <a:gd name="T4" fmla="*/ 2147483647 w 340"/>
              <a:gd name="T5" fmla="*/ 0 h 227"/>
              <a:gd name="T6" fmla="*/ 2147483647 w 340"/>
              <a:gd name="T7" fmla="*/ 2147483647 h 227"/>
              <a:gd name="T8" fmla="*/ 2147483647 w 340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5" name="Freeform 12"/>
          <p:cNvSpPr>
            <a:spLocks/>
          </p:cNvSpPr>
          <p:nvPr/>
        </p:nvSpPr>
        <p:spPr bwMode="auto">
          <a:xfrm rot="21224452" flipV="1">
            <a:off x="6402622" y="5082174"/>
            <a:ext cx="539750" cy="431726"/>
          </a:xfrm>
          <a:custGeom>
            <a:avLst/>
            <a:gdLst>
              <a:gd name="T0" fmla="*/ 2147483647 w 340"/>
              <a:gd name="T1" fmla="*/ 2147483647 h 227"/>
              <a:gd name="T2" fmla="*/ 2147483647 w 340"/>
              <a:gd name="T3" fmla="*/ 2147483647 h 227"/>
              <a:gd name="T4" fmla="*/ 2147483647 w 340"/>
              <a:gd name="T5" fmla="*/ 0 h 227"/>
              <a:gd name="T6" fmla="*/ 2147483647 w 340"/>
              <a:gd name="T7" fmla="*/ 2147483647 h 227"/>
              <a:gd name="T8" fmla="*/ 2147483647 w 340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6147796" y="3003532"/>
            <a:ext cx="346460" cy="748146"/>
          </a:xfrm>
          <a:custGeom>
            <a:avLst/>
            <a:gdLst>
              <a:gd name="connsiteX0" fmla="*/ 318751 w 346460"/>
              <a:gd name="connsiteY0" fmla="*/ 748146 h 748146"/>
              <a:gd name="connsiteX1" fmla="*/ 96 w 346460"/>
              <a:gd name="connsiteY1" fmla="*/ 318655 h 748146"/>
              <a:gd name="connsiteX2" fmla="*/ 346460 w 346460"/>
              <a:gd name="connsiteY2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460" h="748146">
                <a:moveTo>
                  <a:pt x="318751" y="748146"/>
                </a:moveTo>
                <a:cubicBezTo>
                  <a:pt x="157114" y="595746"/>
                  <a:pt x="-4522" y="443346"/>
                  <a:pt x="96" y="318655"/>
                </a:cubicBezTo>
                <a:cubicBezTo>
                  <a:pt x="4714" y="193964"/>
                  <a:pt x="175587" y="96982"/>
                  <a:pt x="34646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リーフォーム 127"/>
          <p:cNvSpPr/>
          <p:nvPr/>
        </p:nvSpPr>
        <p:spPr>
          <a:xfrm flipH="1">
            <a:off x="6736909" y="4028583"/>
            <a:ext cx="339754" cy="748146"/>
          </a:xfrm>
          <a:custGeom>
            <a:avLst/>
            <a:gdLst>
              <a:gd name="connsiteX0" fmla="*/ 318751 w 346460"/>
              <a:gd name="connsiteY0" fmla="*/ 748146 h 748146"/>
              <a:gd name="connsiteX1" fmla="*/ 96 w 346460"/>
              <a:gd name="connsiteY1" fmla="*/ 318655 h 748146"/>
              <a:gd name="connsiteX2" fmla="*/ 346460 w 346460"/>
              <a:gd name="connsiteY2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460" h="748146">
                <a:moveTo>
                  <a:pt x="318751" y="748146"/>
                </a:moveTo>
                <a:cubicBezTo>
                  <a:pt x="157114" y="595746"/>
                  <a:pt x="-4522" y="443346"/>
                  <a:pt x="96" y="318655"/>
                </a:cubicBezTo>
                <a:cubicBezTo>
                  <a:pt x="4714" y="193964"/>
                  <a:pt x="175587" y="96982"/>
                  <a:pt x="34646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フリーフォーム 128"/>
          <p:cNvSpPr/>
          <p:nvPr/>
        </p:nvSpPr>
        <p:spPr>
          <a:xfrm rot="10403552" flipH="1">
            <a:off x="6217623" y="4009693"/>
            <a:ext cx="326145" cy="785926"/>
          </a:xfrm>
          <a:custGeom>
            <a:avLst/>
            <a:gdLst>
              <a:gd name="connsiteX0" fmla="*/ 318751 w 346460"/>
              <a:gd name="connsiteY0" fmla="*/ 748146 h 748146"/>
              <a:gd name="connsiteX1" fmla="*/ 96 w 346460"/>
              <a:gd name="connsiteY1" fmla="*/ 318655 h 748146"/>
              <a:gd name="connsiteX2" fmla="*/ 346460 w 346460"/>
              <a:gd name="connsiteY2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460" h="748146">
                <a:moveTo>
                  <a:pt x="318751" y="748146"/>
                </a:moveTo>
                <a:cubicBezTo>
                  <a:pt x="157114" y="595746"/>
                  <a:pt x="-4522" y="443346"/>
                  <a:pt x="96" y="318655"/>
                </a:cubicBezTo>
                <a:cubicBezTo>
                  <a:pt x="4714" y="193964"/>
                  <a:pt x="175587" y="96982"/>
                  <a:pt x="34646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リーフォーム 129"/>
          <p:cNvSpPr/>
          <p:nvPr/>
        </p:nvSpPr>
        <p:spPr>
          <a:xfrm rot="10457231">
            <a:off x="6717436" y="3003532"/>
            <a:ext cx="346460" cy="748146"/>
          </a:xfrm>
          <a:custGeom>
            <a:avLst/>
            <a:gdLst>
              <a:gd name="connsiteX0" fmla="*/ 318751 w 346460"/>
              <a:gd name="connsiteY0" fmla="*/ 748146 h 748146"/>
              <a:gd name="connsiteX1" fmla="*/ 96 w 346460"/>
              <a:gd name="connsiteY1" fmla="*/ 318655 h 748146"/>
              <a:gd name="connsiteX2" fmla="*/ 346460 w 346460"/>
              <a:gd name="connsiteY2" fmla="*/ 0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460" h="748146">
                <a:moveTo>
                  <a:pt x="318751" y="748146"/>
                </a:moveTo>
                <a:cubicBezTo>
                  <a:pt x="157114" y="595746"/>
                  <a:pt x="-4522" y="443346"/>
                  <a:pt x="96" y="318655"/>
                </a:cubicBezTo>
                <a:cubicBezTo>
                  <a:pt x="4714" y="193964"/>
                  <a:pt x="175587" y="96982"/>
                  <a:pt x="34646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523257" y="5542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949097" y="42517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8337" y="37516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142937" y="39004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⇒</a:t>
            </a:r>
            <a:endParaRPr kumimoji="1" lang="ja-JP" altLang="en-US" dirty="0"/>
          </a:p>
        </p:txBody>
      </p:sp>
      <p:sp>
        <p:nvSpPr>
          <p:cNvPr id="135" name="ドーナツ 134"/>
          <p:cNvSpPr/>
          <p:nvPr/>
        </p:nvSpPr>
        <p:spPr>
          <a:xfrm>
            <a:off x="4128923" y="3959955"/>
            <a:ext cx="223209" cy="256539"/>
          </a:xfrm>
          <a:prstGeom prst="donut">
            <a:avLst>
              <a:gd name="adj" fmla="val 117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24523" y="477672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p2</a:t>
            </a:r>
            <a:endParaRPr kumimoji="1" lang="ja-JP" altLang="en-US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6424523" y="271195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p1</a:t>
            </a:r>
            <a:endParaRPr kumimoji="1" lang="ja-JP" alt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424523" y="372035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96336" y="609329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2/2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4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143</Words>
  <Application>Microsoft Office PowerPoint</Application>
  <PresentationFormat>画面に合わせる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標準デザイン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221</cp:revision>
  <cp:lastPrinted>2014-10-29T11:50:07Z</cp:lastPrinted>
  <dcterms:created xsi:type="dcterms:W3CDTF">2006-05-20T12:44:45Z</dcterms:created>
  <dcterms:modified xsi:type="dcterms:W3CDTF">2015-05-31T02:24:20Z</dcterms:modified>
</cp:coreProperties>
</file>