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2" r:id="rId2"/>
    <p:sldId id="293" r:id="rId3"/>
    <p:sldId id="289" r:id="rId4"/>
    <p:sldId id="290" r:id="rId5"/>
    <p:sldId id="291" r:id="rId6"/>
    <p:sldId id="295" r:id="rId7"/>
    <p:sldId id="292" r:id="rId8"/>
    <p:sldId id="281" r:id="rId9"/>
    <p:sldId id="286" r:id="rId10"/>
    <p:sldId id="273" r:id="rId11"/>
    <p:sldId id="283" r:id="rId12"/>
    <p:sldId id="288" r:id="rId13"/>
    <p:sldId id="285" r:id="rId14"/>
  </p:sldIdLst>
  <p:sldSz cx="9144000" cy="6858000" type="screen4x3"/>
  <p:notesSz cx="6888163" cy="100203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明朝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明朝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明朝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明朝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明朝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明朝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明朝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明朝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明朝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CC00"/>
    <a:srgbClr val="996600"/>
    <a:srgbClr val="0066FF"/>
    <a:srgbClr val="FF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2" autoAdjust="0"/>
    <p:restoredTop sz="94660"/>
  </p:normalViewPr>
  <p:slideViewPr>
    <p:cSldViewPr>
      <p:cViewPr varScale="1">
        <p:scale>
          <a:sx n="68" d="100"/>
          <a:sy n="68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2367" tIns="46183" rIns="92367" bIns="46183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2367" tIns="46183" rIns="92367" bIns="46183" rtlCol="0"/>
          <a:lstStyle>
            <a:lvl1pPr algn="r">
              <a:defRPr sz="1200"/>
            </a:lvl1pPr>
          </a:lstStyle>
          <a:p>
            <a:pPr>
              <a:defRPr/>
            </a:pPr>
            <a:fld id="{641A472F-EBEE-49F8-9E3F-743C2CA86AFF}" type="datetimeFigureOut">
              <a:rPr lang="ja-JP" altLang="en-US"/>
              <a:pPr>
                <a:defRPr/>
              </a:pPr>
              <a:t>2015/4/21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2367" tIns="46183" rIns="92367" bIns="4618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2367" tIns="46183" rIns="92367" bIns="46183" rtlCol="0" anchor="b"/>
          <a:lstStyle>
            <a:lvl1pPr algn="r">
              <a:defRPr sz="1200"/>
            </a:lvl1pPr>
          </a:lstStyle>
          <a:p>
            <a:pPr>
              <a:defRPr/>
            </a:pPr>
            <a:fld id="{2275E4DC-E36B-4183-9CA8-36E2787D5A6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1429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3115" tIns="46557" rIns="93115" bIns="46557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3115" tIns="46557" rIns="93115" bIns="46557" rtlCol="0"/>
          <a:lstStyle>
            <a:lvl1pPr algn="r">
              <a:defRPr sz="1200"/>
            </a:lvl1pPr>
          </a:lstStyle>
          <a:p>
            <a:pPr>
              <a:defRPr/>
            </a:pPr>
            <a:fld id="{55B2BAC5-DDD0-4781-AC68-A6F4065C2C78}" type="datetimeFigureOut">
              <a:rPr lang="ja-JP" altLang="en-US"/>
              <a:pPr>
                <a:defRPr/>
              </a:pPr>
              <a:t>2015/4/21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1737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15" tIns="46557" rIns="93115" bIns="46557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7388" y="4759325"/>
            <a:ext cx="5513387" cy="4510088"/>
          </a:xfrm>
          <a:prstGeom prst="rect">
            <a:avLst/>
          </a:prstGeom>
        </p:spPr>
        <p:txBody>
          <a:bodyPr vert="horz" lIns="93115" tIns="46557" rIns="93115" bIns="46557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3115" tIns="46557" rIns="93115" bIns="4655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3115" tIns="46557" rIns="93115" bIns="46557" rtlCol="0" anchor="b"/>
          <a:lstStyle>
            <a:lvl1pPr algn="r">
              <a:defRPr sz="1200"/>
            </a:lvl1pPr>
          </a:lstStyle>
          <a:p>
            <a:pPr>
              <a:defRPr/>
            </a:pPr>
            <a:fld id="{C905C0B9-D1ED-43FF-9D9E-758FE320867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40199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73EF4-66A8-4206-9247-2329266015D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640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15DCE-7959-48CC-9C86-096B52B8F4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1058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7B953-0B5E-4E14-B302-CB83CE27303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661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8EA3C-65F9-49BC-9599-3AAC9329224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826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20B84-5958-4866-92B3-95F1BDB212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626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DECE0-E498-474D-AEFB-730CFB2E7CE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926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24ACC-18DB-42F4-8006-8CFA89F1E3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180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0679E-6ACF-49D9-86AA-6027A424AC1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983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EC19E-BC52-497D-8CBF-69C39E43DA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20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A6AA9-2081-41A9-ADFB-DC5B3738148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27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48621-CD2F-4758-86F7-AC1EE84F84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7964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5CC579BF-94DA-4A09-9D0C-CDC8A89297B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8101013" y="188913"/>
            <a:ext cx="779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その１</a:t>
            </a: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504825" y="620688"/>
            <a:ext cx="838082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１．１</a:t>
            </a:r>
            <a:r>
              <a:rPr lang="ja-JP" altLang="en-US" sz="1800" b="1" dirty="0"/>
              <a:t>　</a:t>
            </a:r>
            <a:r>
              <a:rPr lang="ja-JP" altLang="en-US" sz="1800" b="1" dirty="0" smtClean="0"/>
              <a:t>オートマトン（</a:t>
            </a:r>
            <a:r>
              <a:rPr lang="en-US" altLang="ja-JP" sz="1800" b="1" dirty="0" smtClean="0"/>
              <a:t>automaton</a:t>
            </a:r>
            <a:r>
              <a:rPr lang="ja-JP" altLang="en-US" sz="1800" b="1" dirty="0" smtClean="0"/>
              <a:t>）と</a:t>
            </a:r>
            <a:r>
              <a:rPr lang="ja-JP" altLang="en-US" sz="1800" b="1" dirty="0"/>
              <a:t>は</a:t>
            </a:r>
            <a:endParaRPr lang="en-US" altLang="ja-JP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  </a:t>
            </a:r>
            <a:r>
              <a:rPr lang="ja-JP" altLang="en-US" sz="1800" dirty="0" smtClean="0"/>
              <a:t>あるデータを</a:t>
            </a:r>
            <a:r>
              <a:rPr lang="ja-JP" altLang="en-US" sz="1800" dirty="0"/>
              <a:t>順に</a:t>
            </a:r>
            <a:r>
              <a:rPr lang="ja-JP" altLang="en-US" sz="1800" dirty="0" smtClean="0"/>
              <a:t>読込み（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入力</a:t>
            </a:r>
            <a:r>
              <a:rPr lang="ja-JP" altLang="en-US" sz="1800" dirty="0" smtClean="0"/>
              <a:t>し）、</a:t>
            </a:r>
            <a:r>
              <a:rPr lang="ja-JP" altLang="en-US" sz="1800" dirty="0"/>
              <a:t>読込んだ</a:t>
            </a:r>
            <a:r>
              <a:rPr lang="ja-JP" altLang="en-US" sz="1800" dirty="0" smtClean="0"/>
              <a:t>データに基づいて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処理</a:t>
            </a:r>
            <a:r>
              <a:rPr lang="ja-JP" altLang="en-US" sz="1800" dirty="0" smtClean="0"/>
              <a:t>を順に実行</a:t>
            </a:r>
            <a:r>
              <a:rPr lang="ja-JP" altLang="en-US" sz="1800" dirty="0"/>
              <a:t>し</a:t>
            </a:r>
            <a:r>
              <a:rPr lang="ja-JP" altLang="en-US" sz="1800" b="1" dirty="0" smtClean="0"/>
              <a:t>、</a:t>
            </a:r>
            <a:endParaRPr lang="en-US" altLang="ja-JP" sz="18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　</a:t>
            </a:r>
            <a:r>
              <a:rPr lang="ja-JP" altLang="en-US" sz="1800" b="1" dirty="0" smtClean="0"/>
              <a:t>　</a:t>
            </a:r>
            <a:r>
              <a:rPr lang="ja-JP" altLang="en-US" sz="1800" dirty="0" smtClean="0"/>
              <a:t>処理の結果を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出力</a:t>
            </a:r>
            <a:r>
              <a:rPr lang="ja-JP" altLang="en-US" sz="1800" dirty="0"/>
              <a:t>する</a:t>
            </a:r>
            <a:r>
              <a:rPr lang="ja-JP" altLang="en-US" sz="1800" dirty="0" smtClean="0"/>
              <a:t>デジタルシステムの動作をモデル化して表現するもの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をオートマトンと呼ぶ。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b="1" dirty="0"/>
              <a:t>　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ja-JP" altLang="en-US" sz="1800" b="1" dirty="0" smtClean="0"/>
              <a:t>事例</a:t>
            </a:r>
            <a:r>
              <a:rPr lang="ja-JP" altLang="en-US" sz="1800" dirty="0"/>
              <a:t>　</a:t>
            </a:r>
            <a:r>
              <a:rPr lang="en-US" altLang="ja-JP" sz="1800" dirty="0"/>
              <a:t> 50</a:t>
            </a:r>
            <a:r>
              <a:rPr lang="ja-JP" altLang="en-US" sz="1800" dirty="0"/>
              <a:t>円玉と</a:t>
            </a:r>
            <a:r>
              <a:rPr lang="en-US" altLang="ja-JP" sz="1800" dirty="0"/>
              <a:t>100</a:t>
            </a:r>
            <a:r>
              <a:rPr lang="ja-JP" altLang="en-US" sz="1800" dirty="0"/>
              <a:t>円</a:t>
            </a:r>
            <a:r>
              <a:rPr lang="ja-JP" altLang="en-US" sz="1800" dirty="0" smtClean="0"/>
              <a:t>玉を順に読込んで、</a:t>
            </a:r>
            <a:r>
              <a:rPr lang="en-US" altLang="ja-JP" sz="1800" dirty="0" smtClean="0"/>
              <a:t>100</a:t>
            </a:r>
            <a:r>
              <a:rPr lang="ja-JP" altLang="en-US" sz="1800" dirty="0" smtClean="0"/>
              <a:t>円のジュースを出力したり、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ジュースとお釣り（</a:t>
            </a:r>
            <a:r>
              <a:rPr lang="en-US" altLang="ja-JP" sz="1800" dirty="0" smtClean="0"/>
              <a:t>50</a:t>
            </a:r>
            <a:r>
              <a:rPr lang="ja-JP" altLang="en-US" sz="1800" dirty="0" smtClean="0"/>
              <a:t>円）を出力する自動</a:t>
            </a:r>
            <a:r>
              <a:rPr lang="ja-JP" altLang="en-US" sz="1800" dirty="0"/>
              <a:t>販売機という</a:t>
            </a:r>
            <a:r>
              <a:rPr lang="ja-JP" altLang="en-US" sz="1800" dirty="0" smtClean="0"/>
              <a:t>デジタルシステム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の動作を表現するオートマトン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・</a:t>
            </a:r>
            <a:r>
              <a:rPr lang="ja-JP" altLang="en-US" sz="1800" b="1" dirty="0">
                <a:solidFill>
                  <a:srgbClr val="FF0000"/>
                </a:solidFill>
              </a:rPr>
              <a:t>入力</a:t>
            </a:r>
            <a:r>
              <a:rPr lang="ja-JP" altLang="en-US" sz="1800" dirty="0" smtClean="0"/>
              <a:t>：硬貨（</a:t>
            </a:r>
            <a:r>
              <a:rPr lang="en-US" altLang="ja-JP" sz="1800" dirty="0" smtClean="0"/>
              <a:t>50</a:t>
            </a:r>
            <a:r>
              <a:rPr lang="ja-JP" altLang="en-US" sz="1800" dirty="0" smtClean="0"/>
              <a:t>円玉と</a:t>
            </a:r>
            <a:r>
              <a:rPr lang="en-US" altLang="ja-JP" sz="1800" dirty="0" smtClean="0"/>
              <a:t>100</a:t>
            </a:r>
            <a:r>
              <a:rPr lang="ja-JP" altLang="en-US" sz="1800" dirty="0" smtClean="0"/>
              <a:t>円玉）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・</a:t>
            </a:r>
            <a:r>
              <a:rPr lang="ja-JP" altLang="en-US" sz="1800" b="1" dirty="0">
                <a:solidFill>
                  <a:srgbClr val="FF0000"/>
                </a:solidFill>
              </a:rPr>
              <a:t>処理</a:t>
            </a:r>
            <a:r>
              <a:rPr lang="ja-JP" altLang="en-US" sz="1800" dirty="0" smtClean="0"/>
              <a:t>：投入された合計金額により、自動販売機は、</a:t>
            </a:r>
            <a:r>
              <a:rPr lang="en-US" altLang="ja-JP" sz="1800" dirty="0" smtClean="0"/>
              <a:t>50</a:t>
            </a:r>
            <a:r>
              <a:rPr lang="ja-JP" altLang="en-US" sz="1800" dirty="0" smtClean="0"/>
              <a:t>円</a:t>
            </a:r>
            <a:r>
              <a:rPr lang="ja-JP" altLang="en-US" sz="1800" dirty="0"/>
              <a:t>蓄積</a:t>
            </a:r>
            <a:r>
              <a:rPr lang="ja-JP" altLang="en-US" sz="1800" dirty="0" smtClean="0"/>
              <a:t>された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状態</a:t>
            </a:r>
            <a:r>
              <a:rPr lang="ja-JP" altLang="en-US" sz="1800" dirty="0" smtClean="0"/>
              <a:t>に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なるのか、</a:t>
            </a:r>
            <a:r>
              <a:rPr lang="en-US" altLang="ja-JP" sz="1800" dirty="0" smtClean="0"/>
              <a:t>100</a:t>
            </a:r>
            <a:r>
              <a:rPr lang="ja-JP" altLang="en-US" sz="1800" dirty="0" smtClean="0"/>
              <a:t>円</a:t>
            </a:r>
            <a:r>
              <a:rPr lang="ja-JP" altLang="en-US" sz="1800" dirty="0"/>
              <a:t>蓄積</a:t>
            </a:r>
            <a:r>
              <a:rPr lang="ja-JP" altLang="en-US" sz="1800" dirty="0" smtClean="0"/>
              <a:t>された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状態</a:t>
            </a:r>
            <a:r>
              <a:rPr lang="ja-JP" altLang="en-US" sz="1800" dirty="0" smtClean="0"/>
              <a:t>になるのかを決定する。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・もし、</a:t>
            </a:r>
            <a:r>
              <a:rPr lang="en-US" altLang="ja-JP" sz="1800" dirty="0" smtClean="0"/>
              <a:t>100</a:t>
            </a:r>
            <a:r>
              <a:rPr lang="ja-JP" altLang="en-US" sz="1800" dirty="0" smtClean="0"/>
              <a:t>円蓄積された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状態</a:t>
            </a:r>
            <a:r>
              <a:rPr lang="ja-JP" altLang="en-US" sz="1800" dirty="0" smtClean="0"/>
              <a:t>になるなら、ジュースを出力し、はじめの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状態</a:t>
            </a:r>
            <a:r>
              <a:rPr lang="ja-JP" altLang="en-US" sz="1800" dirty="0" smtClean="0"/>
              <a:t>に戻る。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・もし、</a:t>
            </a:r>
            <a:r>
              <a:rPr lang="en-US" altLang="ja-JP" sz="1800" dirty="0" smtClean="0"/>
              <a:t>150</a:t>
            </a:r>
            <a:r>
              <a:rPr lang="ja-JP" altLang="en-US" sz="1800" dirty="0" smtClean="0"/>
              <a:t>円蓄積された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状態</a:t>
            </a:r>
            <a:r>
              <a:rPr lang="ja-JP" altLang="en-US" sz="1800" dirty="0" smtClean="0"/>
              <a:t>になるなら、ジュースとつり銭（</a:t>
            </a:r>
            <a:r>
              <a:rPr lang="en-US" altLang="ja-JP" sz="1800" dirty="0" smtClean="0"/>
              <a:t>50</a:t>
            </a:r>
            <a:r>
              <a:rPr lang="ja-JP" altLang="en-US" sz="1800" dirty="0" smtClean="0"/>
              <a:t>円）を　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出力し、はじめの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状態</a:t>
            </a:r>
            <a:r>
              <a:rPr lang="ja-JP" altLang="en-US" sz="1800" dirty="0" smtClean="0"/>
              <a:t>に戻る。　　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・</a:t>
            </a:r>
            <a:r>
              <a:rPr lang="ja-JP" altLang="en-US" sz="1800" b="1" dirty="0">
                <a:solidFill>
                  <a:srgbClr val="FF0000"/>
                </a:solidFill>
              </a:rPr>
              <a:t>出力</a:t>
            </a:r>
            <a:r>
              <a:rPr lang="ja-JP" altLang="en-US" sz="1800" dirty="0"/>
              <a:t>：ジュースや</a:t>
            </a:r>
            <a:r>
              <a:rPr lang="ja-JP" altLang="en-US" sz="1800" dirty="0" smtClean="0"/>
              <a:t>つり銭（</a:t>
            </a:r>
            <a:r>
              <a:rPr lang="en-US" altLang="ja-JP" sz="1800" dirty="0" smtClean="0"/>
              <a:t>50</a:t>
            </a:r>
            <a:r>
              <a:rPr lang="ja-JP" altLang="en-US" sz="1800" dirty="0" smtClean="0"/>
              <a:t>円）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endParaRPr lang="en-US" altLang="ja-JP" sz="1800" dirty="0"/>
          </a:p>
        </p:txBody>
      </p:sp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519113" y="266700"/>
            <a:ext cx="1963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/>
              <a:t>オリエンテーション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0B267-87F2-4D19-9751-C08B2D068631}" type="slidenum">
              <a:rPr lang="en-US" altLang="ja-JP" smtClean="0"/>
              <a:pPr>
                <a:defRPr/>
              </a:pPr>
              <a:t>1</a:t>
            </a:fld>
            <a:r>
              <a:rPr lang="ja-JP" altLang="en-US" dirty="0" smtClean="0"/>
              <a:t>／</a:t>
            </a:r>
            <a:r>
              <a:rPr lang="en-US" altLang="ja-JP" dirty="0" smtClean="0"/>
              <a:t>13</a:t>
            </a:r>
            <a:endParaRPr lang="en-US" alt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8101013" y="188913"/>
            <a:ext cx="779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その１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10</a:t>
            </a:r>
            <a:endParaRPr lang="en-US" altLang="ja-JP" dirty="0"/>
          </a:p>
        </p:txBody>
      </p:sp>
      <p:sp>
        <p:nvSpPr>
          <p:cNvPr id="6148" name="テキスト ボックス 2"/>
          <p:cNvSpPr txBox="1">
            <a:spLocks noChangeArrowheads="1"/>
          </p:cNvSpPr>
          <p:nvPr/>
        </p:nvSpPr>
        <p:spPr bwMode="auto">
          <a:xfrm>
            <a:off x="852488" y="549275"/>
            <a:ext cx="3468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>
                <a:ea typeface="ＭＳ 明朝" charset="-128"/>
              </a:rPr>
              <a:t>（２）プッシュダウンオートマトン</a:t>
            </a:r>
            <a:endParaRPr lang="en-US" altLang="ja-JP" sz="1600" b="1">
              <a:ea typeface="ＭＳ 明朝" charset="-128"/>
            </a:endParaRPr>
          </a:p>
        </p:txBody>
      </p:sp>
      <p:sp>
        <p:nvSpPr>
          <p:cNvPr id="6149" name="テキスト ボックス 3"/>
          <p:cNvSpPr txBox="1">
            <a:spLocks noChangeArrowheads="1"/>
          </p:cNvSpPr>
          <p:nvPr/>
        </p:nvSpPr>
        <p:spPr bwMode="auto">
          <a:xfrm>
            <a:off x="735013" y="1146175"/>
            <a:ext cx="2852737" cy="1076325"/>
          </a:xfrm>
          <a:prstGeom prst="rect">
            <a:avLst/>
          </a:prstGeom>
          <a:noFill/>
          <a:ln w="222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>
                <a:solidFill>
                  <a:srgbClr val="0066FF"/>
                </a:solidFill>
                <a:ea typeface="ＭＳ 明朝" charset="-128"/>
              </a:rPr>
              <a:t>制御部</a:t>
            </a:r>
            <a:endParaRPr lang="en-US" altLang="ja-JP" sz="1600" b="1">
              <a:solidFill>
                <a:srgbClr val="0066FF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ea typeface="ＭＳ 明朝" charset="-128"/>
              </a:rPr>
              <a:t>・演算（出力、遷移先状態）</a:t>
            </a:r>
            <a:endParaRPr lang="en-US" altLang="ja-JP" sz="160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ea typeface="ＭＳ 明朝" charset="-128"/>
              </a:rPr>
              <a:t>・</a:t>
            </a:r>
            <a:r>
              <a:rPr lang="ja-JP" altLang="en-US" sz="1600" b="1">
                <a:solidFill>
                  <a:srgbClr val="FF0000"/>
                </a:solidFill>
                <a:ea typeface="ＭＳ 明朝" charset="-128"/>
              </a:rPr>
              <a:t>状態記憶</a:t>
            </a:r>
            <a:endParaRPr lang="en-US" altLang="ja-JP" sz="1600" b="1">
              <a:solidFill>
                <a:srgbClr val="FF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ea typeface="ＭＳ 明朝" charset="-128"/>
              </a:rPr>
              <a:t>                             </a:t>
            </a:r>
          </a:p>
        </p:txBody>
      </p:sp>
      <p:grpSp>
        <p:nvGrpSpPr>
          <p:cNvPr id="6150" name="グループ化 10"/>
          <p:cNvGrpSpPr>
            <a:grpSpLocks/>
          </p:cNvGrpSpPr>
          <p:nvPr/>
        </p:nvGrpSpPr>
        <p:grpSpPr bwMode="auto">
          <a:xfrm>
            <a:off x="1284288" y="2724150"/>
            <a:ext cx="1963737" cy="431800"/>
            <a:chOff x="1553635" y="3810938"/>
            <a:chExt cx="1963921" cy="432048"/>
          </a:xfrm>
        </p:grpSpPr>
        <p:sp>
          <p:nvSpPr>
            <p:cNvPr id="10" name="正方形/長方形 9"/>
            <p:cNvSpPr/>
            <p:nvPr/>
          </p:nvSpPr>
          <p:spPr>
            <a:xfrm>
              <a:off x="1553635" y="3810938"/>
              <a:ext cx="393737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947372" y="3810938"/>
              <a:ext cx="392149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123819" y="3810938"/>
              <a:ext cx="393737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731670" y="3810938"/>
              <a:ext cx="392149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339521" y="3810938"/>
              <a:ext cx="393737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cxnSp>
        <p:nvCxnSpPr>
          <p:cNvPr id="13" name="直線矢印コネクタ 12"/>
          <p:cNvCxnSpPr>
            <a:stCxn id="14" idx="0"/>
          </p:cNvCxnSpPr>
          <p:nvPr/>
        </p:nvCxnSpPr>
        <p:spPr>
          <a:xfrm flipV="1">
            <a:off x="1874838" y="2195513"/>
            <a:ext cx="0" cy="5286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2" name="テキスト ボックス 17"/>
          <p:cNvSpPr txBox="1">
            <a:spLocks noChangeArrowheads="1"/>
          </p:cNvSpPr>
          <p:nvPr/>
        </p:nvSpPr>
        <p:spPr bwMode="auto">
          <a:xfrm>
            <a:off x="73025" y="2770188"/>
            <a:ext cx="12112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>
                <a:solidFill>
                  <a:srgbClr val="0066FF"/>
                </a:solidFill>
                <a:ea typeface="ＭＳ 明朝" charset="-128"/>
              </a:rPr>
              <a:t>入力データ</a:t>
            </a:r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3648075" y="1485900"/>
            <a:ext cx="6159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4" name="テキスト ボックス 23"/>
          <p:cNvSpPr txBox="1">
            <a:spLocks noChangeArrowheads="1"/>
          </p:cNvSpPr>
          <p:nvPr/>
        </p:nvSpPr>
        <p:spPr bwMode="auto">
          <a:xfrm>
            <a:off x="4249738" y="1316038"/>
            <a:ext cx="15732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>
                <a:solidFill>
                  <a:srgbClr val="0066FF"/>
                </a:solidFill>
                <a:ea typeface="ＭＳ 明朝" charset="-128"/>
              </a:rPr>
              <a:t>出力データ</a:t>
            </a:r>
          </a:p>
        </p:txBody>
      </p:sp>
      <p:sp>
        <p:nvSpPr>
          <p:cNvPr id="21" name="右矢印 20"/>
          <p:cNvSpPr/>
          <p:nvPr/>
        </p:nvSpPr>
        <p:spPr>
          <a:xfrm>
            <a:off x="2017713" y="2427288"/>
            <a:ext cx="287337" cy="193675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156" name="テキスト ボックス 21"/>
          <p:cNvSpPr txBox="1">
            <a:spLocks noChangeArrowheads="1"/>
          </p:cNvSpPr>
          <p:nvPr/>
        </p:nvSpPr>
        <p:spPr bwMode="auto">
          <a:xfrm>
            <a:off x="1692275" y="2778125"/>
            <a:ext cx="1538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ea typeface="ＭＳ 明朝" charset="-128"/>
              </a:rPr>
              <a:t>a</a:t>
            </a:r>
            <a:r>
              <a:rPr lang="ja-JP" altLang="en-US" sz="1600">
                <a:ea typeface="ＭＳ 明朝" charset="-128"/>
              </a:rPr>
              <a:t>　 </a:t>
            </a:r>
            <a:r>
              <a:rPr lang="en-US" altLang="ja-JP" sz="1600">
                <a:ea typeface="ＭＳ 明朝" charset="-128"/>
              </a:rPr>
              <a:t>a      b     a</a:t>
            </a:r>
            <a:endParaRPr lang="ja-JP" altLang="en-US" sz="1600">
              <a:ea typeface="ＭＳ 明朝" charset="-128"/>
            </a:endParaRPr>
          </a:p>
        </p:txBody>
      </p:sp>
      <p:sp>
        <p:nvSpPr>
          <p:cNvPr id="6157" name="テキスト ボックス 22"/>
          <p:cNvSpPr txBox="1">
            <a:spLocks noChangeArrowheads="1"/>
          </p:cNvSpPr>
          <p:nvPr/>
        </p:nvSpPr>
        <p:spPr bwMode="auto">
          <a:xfrm>
            <a:off x="4468813" y="4668838"/>
            <a:ext cx="5349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ea typeface="ＭＳ 明朝" charset="-128"/>
              </a:rPr>
              <a:t>p</a:t>
            </a:r>
            <a:r>
              <a:rPr lang="en-US" altLang="ja-JP" sz="1600" baseline="-25000">
                <a:ea typeface="ＭＳ 明朝" charset="-128"/>
              </a:rPr>
              <a:t>0</a:t>
            </a:r>
            <a:r>
              <a:rPr lang="en-US" altLang="ja-JP" sz="1600">
                <a:ea typeface="ＭＳ 明朝" charset="-128"/>
              </a:rPr>
              <a:t>/x</a:t>
            </a:r>
            <a:endParaRPr lang="ja-JP" altLang="en-US" sz="1600">
              <a:ea typeface="ＭＳ 明朝" charset="-128"/>
            </a:endParaRPr>
          </a:p>
        </p:txBody>
      </p:sp>
      <p:sp>
        <p:nvSpPr>
          <p:cNvPr id="6158" name="テキスト ボックス 24"/>
          <p:cNvSpPr txBox="1">
            <a:spLocks noChangeArrowheads="1"/>
          </p:cNvSpPr>
          <p:nvPr/>
        </p:nvSpPr>
        <p:spPr bwMode="auto">
          <a:xfrm>
            <a:off x="5678488" y="4668838"/>
            <a:ext cx="4587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ea typeface="ＭＳ 明朝" charset="-128"/>
              </a:rPr>
              <a:t>q/y</a:t>
            </a:r>
            <a:endParaRPr lang="ja-JP" altLang="en-US" sz="1600">
              <a:ea typeface="ＭＳ 明朝" charset="-128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4437063" y="4600575"/>
            <a:ext cx="504825" cy="5032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5678488" y="4600575"/>
            <a:ext cx="504825" cy="5032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28" name="直線矢印コネクタ 27"/>
          <p:cNvCxnSpPr>
            <a:stCxn id="26" idx="6"/>
            <a:endCxn id="30" idx="2"/>
          </p:cNvCxnSpPr>
          <p:nvPr/>
        </p:nvCxnSpPr>
        <p:spPr>
          <a:xfrm>
            <a:off x="4941888" y="4852988"/>
            <a:ext cx="736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2" name="テキスト ボックス 33"/>
          <p:cNvSpPr txBox="1">
            <a:spLocks noChangeArrowheads="1"/>
          </p:cNvSpPr>
          <p:nvPr/>
        </p:nvSpPr>
        <p:spPr bwMode="auto">
          <a:xfrm>
            <a:off x="4941888" y="4364038"/>
            <a:ext cx="8683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err="1">
                <a:solidFill>
                  <a:srgbClr val="FF0000"/>
                </a:solidFill>
                <a:ea typeface="ＭＳ 明朝" charset="-128"/>
              </a:rPr>
              <a:t>a</a:t>
            </a:r>
            <a:r>
              <a:rPr lang="en-US" altLang="ja-JP" sz="1600" dirty="0" err="1">
                <a:ea typeface="ＭＳ 明朝" charset="-128"/>
              </a:rPr>
              <a:t>,</a:t>
            </a:r>
            <a:r>
              <a:rPr lang="en-US" altLang="ja-JP" sz="1600" dirty="0" err="1">
                <a:solidFill>
                  <a:srgbClr val="FF0000"/>
                </a:solidFill>
                <a:ea typeface="ＭＳ 明朝" charset="-128"/>
              </a:rPr>
              <a:t>Z</a:t>
            </a:r>
            <a:r>
              <a:rPr lang="en-US" altLang="ja-JP" sz="1600" dirty="0">
                <a:ea typeface="ＭＳ 明朝" charset="-128"/>
              </a:rPr>
              <a:t>/AB</a:t>
            </a:r>
            <a:r>
              <a:rPr lang="ja-JP" altLang="en-US" sz="1600" dirty="0">
                <a:ea typeface="ＭＳ 明朝" charset="-128"/>
              </a:rPr>
              <a:t> </a:t>
            </a:r>
          </a:p>
        </p:txBody>
      </p:sp>
      <p:grpSp>
        <p:nvGrpSpPr>
          <p:cNvPr id="6163" name="グループ化 4"/>
          <p:cNvGrpSpPr>
            <a:grpSpLocks/>
          </p:cNvGrpSpPr>
          <p:nvPr/>
        </p:nvGrpSpPr>
        <p:grpSpPr bwMode="auto">
          <a:xfrm>
            <a:off x="4446588" y="2247900"/>
            <a:ext cx="431800" cy="1177925"/>
            <a:chOff x="4104562" y="3555856"/>
            <a:chExt cx="432048" cy="1177457"/>
          </a:xfrm>
        </p:grpSpPr>
        <p:sp>
          <p:nvSpPr>
            <p:cNvPr id="32" name="正方形/長方形 31"/>
            <p:cNvSpPr/>
            <p:nvPr/>
          </p:nvSpPr>
          <p:spPr>
            <a:xfrm rot="5400000">
              <a:off x="4123814" y="4320517"/>
              <a:ext cx="393544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5400000">
              <a:off x="4123814" y="3926974"/>
              <a:ext cx="393544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 rot="5400000">
              <a:off x="4123814" y="3536604"/>
              <a:ext cx="393544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617913" y="1766888"/>
            <a:ext cx="11160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4733925" y="1766888"/>
            <a:ext cx="0" cy="560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4518025" y="2047875"/>
            <a:ext cx="0" cy="279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3627438" y="2063750"/>
            <a:ext cx="8905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8" name="テキスト ボックス 39"/>
          <p:cNvSpPr txBox="1">
            <a:spLocks noChangeArrowheads="1"/>
          </p:cNvSpPr>
          <p:nvPr/>
        </p:nvSpPr>
        <p:spPr bwMode="auto">
          <a:xfrm>
            <a:off x="4572000" y="1590387"/>
            <a:ext cx="2666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>
                <a:solidFill>
                  <a:srgbClr val="FF0000"/>
                </a:solidFill>
                <a:ea typeface="ＭＳ 明朝" charset="-128"/>
              </a:rPr>
              <a:t>　スタック記号</a:t>
            </a:r>
            <a:endParaRPr lang="en-US" altLang="ja-JP" sz="1600" b="1" dirty="0" smtClean="0">
              <a:solidFill>
                <a:srgbClr val="FF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>
                <a:solidFill>
                  <a:srgbClr val="FF0000"/>
                </a:solidFill>
                <a:ea typeface="ＭＳ 明朝" charset="-128"/>
              </a:rPr>
              <a:t>　（プッシュダウン記号）</a:t>
            </a:r>
            <a:endParaRPr lang="ja-JP" altLang="en-US" sz="1600" b="1" dirty="0">
              <a:solidFill>
                <a:srgbClr val="FF0000"/>
              </a:solidFill>
              <a:ea typeface="ＭＳ 明朝" charset="-128"/>
            </a:endParaRPr>
          </a:p>
        </p:txBody>
      </p:sp>
      <p:sp>
        <p:nvSpPr>
          <p:cNvPr id="6169" name="テキスト ボックス 44"/>
          <p:cNvSpPr txBox="1">
            <a:spLocks noChangeArrowheads="1"/>
          </p:cNvSpPr>
          <p:nvPr/>
        </p:nvSpPr>
        <p:spPr bwMode="auto">
          <a:xfrm>
            <a:off x="5724525" y="5948363"/>
            <a:ext cx="412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ea typeface="ＭＳ 明朝" charset="-128"/>
              </a:rPr>
              <a:t>r/z</a:t>
            </a:r>
            <a:endParaRPr lang="ja-JP" altLang="en-US" sz="1600">
              <a:ea typeface="ＭＳ 明朝" charset="-128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5724525" y="5880100"/>
            <a:ext cx="503238" cy="5032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43" name="直線矢印コネクタ 42"/>
          <p:cNvCxnSpPr>
            <a:stCxn id="26" idx="5"/>
            <a:endCxn id="46" idx="1"/>
          </p:cNvCxnSpPr>
          <p:nvPr/>
        </p:nvCxnSpPr>
        <p:spPr>
          <a:xfrm>
            <a:off x="4867275" y="5030788"/>
            <a:ext cx="930275" cy="922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2" name="テキスト ボックス 48"/>
          <p:cNvSpPr txBox="1">
            <a:spLocks noChangeArrowheads="1"/>
          </p:cNvSpPr>
          <p:nvPr/>
        </p:nvSpPr>
        <p:spPr bwMode="auto">
          <a:xfrm>
            <a:off x="5218113" y="5153025"/>
            <a:ext cx="698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err="1">
                <a:solidFill>
                  <a:srgbClr val="0066FF"/>
                </a:solidFill>
                <a:ea typeface="ＭＳ 明朝" charset="-128"/>
              </a:rPr>
              <a:t>a</a:t>
            </a:r>
            <a:r>
              <a:rPr lang="en-US" altLang="ja-JP" sz="1600" dirty="0" err="1">
                <a:ea typeface="ＭＳ 明朝" charset="-128"/>
              </a:rPr>
              <a:t>,</a:t>
            </a:r>
            <a:r>
              <a:rPr lang="en-US" altLang="ja-JP" sz="1600" dirty="0" err="1">
                <a:solidFill>
                  <a:srgbClr val="0066FF"/>
                </a:solidFill>
                <a:ea typeface="ＭＳ 明朝" charset="-128"/>
              </a:rPr>
              <a:t>A</a:t>
            </a:r>
            <a:r>
              <a:rPr lang="en-US" altLang="ja-JP" sz="1600" dirty="0">
                <a:ea typeface="ＭＳ 明朝" charset="-128"/>
              </a:rPr>
              <a:t>/ε</a:t>
            </a:r>
            <a:r>
              <a:rPr lang="ja-JP" altLang="en-US" sz="1600" dirty="0">
                <a:ea typeface="ＭＳ 明朝" charset="-128"/>
              </a:rPr>
              <a:t> </a:t>
            </a:r>
          </a:p>
        </p:txBody>
      </p:sp>
      <p:sp>
        <p:nvSpPr>
          <p:cNvPr id="6173" name="テキスト ボックス 43"/>
          <p:cNvSpPr txBox="1">
            <a:spLocks noChangeArrowheads="1"/>
          </p:cNvSpPr>
          <p:nvPr/>
        </p:nvSpPr>
        <p:spPr bwMode="auto">
          <a:xfrm>
            <a:off x="6137275" y="3468688"/>
            <a:ext cx="2919413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ea typeface="ＭＳ 明朝" charset="-128"/>
              </a:rPr>
              <a:t>状態が</a:t>
            </a:r>
            <a:r>
              <a:rPr lang="en-US" altLang="ja-JP" sz="1600">
                <a:ea typeface="ＭＳ 明朝" charset="-128"/>
              </a:rPr>
              <a:t>p0</a:t>
            </a:r>
            <a:r>
              <a:rPr lang="ja-JP" altLang="en-US" sz="1600">
                <a:ea typeface="ＭＳ 明朝" charset="-128"/>
              </a:rPr>
              <a:t>のとき、</a:t>
            </a:r>
            <a:r>
              <a:rPr lang="en-US" altLang="ja-JP" sz="1600">
                <a:ea typeface="ＭＳ 明朝" charset="-128"/>
              </a:rPr>
              <a:t>x</a:t>
            </a:r>
            <a:r>
              <a:rPr lang="ja-JP" altLang="en-US" sz="1600">
                <a:ea typeface="ＭＳ 明朝" charset="-128"/>
              </a:rPr>
              <a:t>を出力</a:t>
            </a:r>
            <a:endParaRPr lang="en-US" altLang="ja-JP" sz="160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ea typeface="ＭＳ 明朝" charset="-128"/>
              </a:rPr>
              <a:t>した後、</a:t>
            </a:r>
            <a:endParaRPr lang="en-US" altLang="ja-JP" sz="160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ea typeface="ＭＳ 明朝" charset="-128"/>
              </a:rPr>
              <a:t>①入力</a:t>
            </a:r>
            <a:r>
              <a:rPr lang="en-US" altLang="ja-JP" sz="1600">
                <a:ea typeface="ＭＳ 明朝" charset="-128"/>
              </a:rPr>
              <a:t>a</a:t>
            </a:r>
            <a:r>
              <a:rPr lang="ja-JP" altLang="en-US" sz="1600">
                <a:ea typeface="ＭＳ 明朝" charset="-128"/>
              </a:rPr>
              <a:t>を読込んだとき、</a:t>
            </a:r>
            <a:endParaRPr lang="en-US" altLang="ja-JP" sz="160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ea typeface="ＭＳ 明朝" charset="-128"/>
              </a:rPr>
              <a:t>　プッシュダウンスタックの</a:t>
            </a:r>
            <a:endParaRPr lang="en-US" altLang="ja-JP" sz="160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ea typeface="ＭＳ 明朝" charset="-128"/>
              </a:rPr>
              <a:t>　トップが</a:t>
            </a:r>
            <a:r>
              <a:rPr lang="en-US" altLang="ja-JP" sz="1600">
                <a:ea typeface="ＭＳ 明朝" charset="-128"/>
              </a:rPr>
              <a:t>Z</a:t>
            </a:r>
            <a:r>
              <a:rPr lang="ja-JP" altLang="en-US" sz="1600">
                <a:ea typeface="ＭＳ 明朝" charset="-128"/>
              </a:rPr>
              <a:t>のとき</a:t>
            </a:r>
            <a:r>
              <a:rPr lang="en-US" altLang="ja-JP" sz="1600">
                <a:ea typeface="ＭＳ 明朝" charset="-128"/>
              </a:rPr>
              <a:t>Z</a:t>
            </a:r>
            <a:r>
              <a:rPr lang="ja-JP" altLang="en-US" sz="1600">
                <a:ea typeface="ＭＳ 明朝" charset="-128"/>
              </a:rPr>
              <a:t>を取出し</a:t>
            </a:r>
            <a:endParaRPr lang="en-US" altLang="ja-JP" sz="160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ea typeface="ＭＳ 明朝" charset="-128"/>
              </a:rPr>
              <a:t>　て、</a:t>
            </a:r>
            <a:r>
              <a:rPr lang="en-US" altLang="ja-JP" sz="1600">
                <a:ea typeface="ＭＳ 明朝" charset="-128"/>
              </a:rPr>
              <a:t>A</a:t>
            </a:r>
            <a:r>
              <a:rPr lang="ja-JP" altLang="en-US" sz="1600">
                <a:ea typeface="ＭＳ 明朝" charset="-128"/>
              </a:rPr>
              <a:t>を置き、次に</a:t>
            </a:r>
            <a:r>
              <a:rPr lang="en-US" altLang="ja-JP" sz="1600">
                <a:ea typeface="ＭＳ 明朝" charset="-128"/>
              </a:rPr>
              <a:t>A</a:t>
            </a:r>
            <a:r>
              <a:rPr lang="ja-JP" altLang="en-US" sz="1600">
                <a:ea typeface="ＭＳ 明朝" charset="-128"/>
              </a:rPr>
              <a:t>の上に</a:t>
            </a:r>
            <a:endParaRPr lang="en-US" altLang="ja-JP" sz="160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ea typeface="ＭＳ 明朝" charset="-128"/>
              </a:rPr>
              <a:t>　</a:t>
            </a:r>
            <a:r>
              <a:rPr lang="en-US" altLang="ja-JP" sz="1600">
                <a:ea typeface="ＭＳ 明朝" charset="-128"/>
              </a:rPr>
              <a:t>B</a:t>
            </a:r>
            <a:r>
              <a:rPr lang="ja-JP" altLang="en-US" sz="1600">
                <a:ea typeface="ＭＳ 明朝" charset="-128"/>
              </a:rPr>
              <a:t>を置く。そして、状態</a:t>
            </a:r>
            <a:r>
              <a:rPr lang="en-US" altLang="ja-JP" sz="1600">
                <a:ea typeface="ＭＳ 明朝" charset="-128"/>
              </a:rPr>
              <a:t>q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ea typeface="ＭＳ 明朝" charset="-128"/>
              </a:rPr>
              <a:t>　に状態推移し</a:t>
            </a:r>
            <a:r>
              <a:rPr lang="en-US" altLang="ja-JP" sz="1600">
                <a:ea typeface="ＭＳ 明朝" charset="-128"/>
              </a:rPr>
              <a:t>y</a:t>
            </a:r>
            <a:r>
              <a:rPr lang="ja-JP" altLang="en-US" sz="1600">
                <a:ea typeface="ＭＳ 明朝" charset="-128"/>
              </a:rPr>
              <a:t>を出力する</a:t>
            </a:r>
            <a:endParaRPr lang="en-US" altLang="ja-JP" sz="160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ea typeface="ＭＳ 明朝" charset="-128"/>
              </a:rPr>
              <a:t>②入力</a:t>
            </a:r>
            <a:r>
              <a:rPr lang="en-US" altLang="ja-JP" sz="1600">
                <a:ea typeface="ＭＳ 明朝" charset="-128"/>
              </a:rPr>
              <a:t>a</a:t>
            </a:r>
            <a:r>
              <a:rPr lang="ja-JP" altLang="en-US" sz="1600">
                <a:ea typeface="ＭＳ 明朝" charset="-128"/>
              </a:rPr>
              <a:t>を読込んだとき、</a:t>
            </a:r>
            <a:endParaRPr lang="en-US" altLang="ja-JP" sz="160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ea typeface="ＭＳ 明朝" charset="-128"/>
              </a:rPr>
              <a:t>　プッシュダウンスタックの</a:t>
            </a:r>
            <a:endParaRPr lang="en-US" altLang="ja-JP" sz="160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ea typeface="ＭＳ 明朝" charset="-128"/>
              </a:rPr>
              <a:t>　トップが</a:t>
            </a:r>
            <a:r>
              <a:rPr lang="en-US" altLang="ja-JP" sz="1600">
                <a:ea typeface="ＭＳ 明朝" charset="-128"/>
              </a:rPr>
              <a:t>A</a:t>
            </a:r>
            <a:r>
              <a:rPr lang="ja-JP" altLang="en-US" sz="1600">
                <a:ea typeface="ＭＳ 明朝" charset="-128"/>
              </a:rPr>
              <a:t>のとき・・・</a:t>
            </a:r>
            <a:endParaRPr lang="en-US" altLang="ja-JP" sz="1600">
              <a:ea typeface="ＭＳ 明朝" charset="-128"/>
            </a:endParaRPr>
          </a:p>
        </p:txBody>
      </p:sp>
      <p:sp>
        <p:nvSpPr>
          <p:cNvPr id="6174" name="テキスト ボックス 51"/>
          <p:cNvSpPr txBox="1">
            <a:spLocks noChangeArrowheads="1"/>
          </p:cNvSpPr>
          <p:nvPr/>
        </p:nvSpPr>
        <p:spPr bwMode="auto">
          <a:xfrm>
            <a:off x="3351213" y="2778125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ea typeface="ＭＳ 明朝" charset="-128"/>
              </a:rPr>
              <a:t>・・・</a:t>
            </a:r>
          </a:p>
        </p:txBody>
      </p:sp>
      <p:sp>
        <p:nvSpPr>
          <p:cNvPr id="6175" name="テキスト ボックス 46"/>
          <p:cNvSpPr txBox="1">
            <a:spLocks noChangeArrowheads="1"/>
          </p:cNvSpPr>
          <p:nvPr/>
        </p:nvSpPr>
        <p:spPr bwMode="auto">
          <a:xfrm>
            <a:off x="5008563" y="2351088"/>
            <a:ext cx="2441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>
                <a:solidFill>
                  <a:srgbClr val="0066FF"/>
                </a:solidFill>
                <a:ea typeface="ＭＳ 明朝" charset="-128"/>
              </a:rPr>
              <a:t>プッシュダウンスタック</a:t>
            </a:r>
          </a:p>
        </p:txBody>
      </p:sp>
      <p:sp>
        <p:nvSpPr>
          <p:cNvPr id="6176" name="テキスト ボックス 49"/>
          <p:cNvSpPr txBox="1">
            <a:spLocks noChangeArrowheads="1"/>
          </p:cNvSpPr>
          <p:nvPr/>
        </p:nvSpPr>
        <p:spPr bwMode="auto">
          <a:xfrm>
            <a:off x="5113338" y="2593975"/>
            <a:ext cx="3090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>
                <a:ea typeface="ＭＳ 明朝" charset="-128"/>
              </a:rPr>
              <a:t>状態だけでなくプッシュウダウン</a:t>
            </a:r>
            <a:endParaRPr lang="en-US" altLang="ja-JP" sz="140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>
                <a:ea typeface="ＭＳ 明朝" charset="-128"/>
              </a:rPr>
              <a:t>記号も記憶できる</a:t>
            </a:r>
          </a:p>
        </p:txBody>
      </p:sp>
      <p:sp>
        <p:nvSpPr>
          <p:cNvPr id="6177" name="テキスト ボックス 2"/>
          <p:cNvSpPr txBox="1">
            <a:spLocks noChangeArrowheads="1"/>
          </p:cNvSpPr>
          <p:nvPr/>
        </p:nvSpPr>
        <p:spPr bwMode="auto">
          <a:xfrm>
            <a:off x="4518025" y="2687638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ea typeface="ＭＳ 明朝" charset="-128"/>
              </a:rPr>
              <a:t>Z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2070100" y="1701800"/>
            <a:ext cx="477838" cy="361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4659313" y="3116263"/>
            <a:ext cx="0" cy="26987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0" name="テキスト ボックス 23"/>
          <p:cNvSpPr txBox="1">
            <a:spLocks noChangeArrowheads="1"/>
          </p:cNvSpPr>
          <p:nvPr/>
        </p:nvSpPr>
        <p:spPr bwMode="auto">
          <a:xfrm>
            <a:off x="622300" y="2312988"/>
            <a:ext cx="121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>
                <a:solidFill>
                  <a:srgbClr val="0066FF"/>
                </a:solidFill>
                <a:ea typeface="ＭＳ 明朝" charset="-128"/>
              </a:rPr>
              <a:t>読取ヘッド</a:t>
            </a:r>
            <a:endParaRPr lang="en-US" altLang="ja-JP" sz="1600" b="1">
              <a:solidFill>
                <a:srgbClr val="0066FF"/>
              </a:solidFill>
              <a:ea typeface="ＭＳ 明朝" charset="-128"/>
            </a:endParaRPr>
          </a:p>
        </p:txBody>
      </p:sp>
      <p:sp>
        <p:nvSpPr>
          <p:cNvPr id="6181" name="テキスト ボックス 3"/>
          <p:cNvSpPr txBox="1">
            <a:spLocks noChangeArrowheads="1"/>
          </p:cNvSpPr>
          <p:nvPr/>
        </p:nvSpPr>
        <p:spPr bwMode="auto">
          <a:xfrm>
            <a:off x="741363" y="3405188"/>
            <a:ext cx="3402012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・状態の集合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Q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＝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{p</a:t>
            </a:r>
            <a:r>
              <a:rPr lang="en-US" altLang="ja-JP" sz="1600" baseline="-25000" dirty="0">
                <a:solidFill>
                  <a:srgbClr val="000000"/>
                </a:solidFill>
                <a:ea typeface="ＭＳ 明朝" charset="-128"/>
              </a:rPr>
              <a:t>0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,q,r}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・初期状態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p</a:t>
            </a:r>
            <a:r>
              <a:rPr lang="en-US" altLang="ja-JP" sz="1600" baseline="-25000" dirty="0">
                <a:solidFill>
                  <a:srgbClr val="000000"/>
                </a:solidFill>
                <a:ea typeface="ＭＳ 明朝" charset="-128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・スタック記号の集合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Γ={Z</a:t>
            </a:r>
            <a:r>
              <a:rPr lang="en-US" altLang="ja-JP" sz="1600" baseline="-25000" dirty="0">
                <a:solidFill>
                  <a:srgbClr val="000000"/>
                </a:solidFill>
                <a:ea typeface="ＭＳ 明朝" charset="-128"/>
              </a:rPr>
              <a:t>0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,A,B}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・初期スタック記号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Z</a:t>
            </a:r>
            <a:r>
              <a:rPr lang="en-US" altLang="ja-JP" sz="1600" baseline="-25000" dirty="0">
                <a:solidFill>
                  <a:srgbClr val="000000"/>
                </a:solidFill>
                <a:ea typeface="ＭＳ 明朝" charset="-128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・入力記号の集合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Σ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＝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{</a:t>
            </a:r>
            <a:r>
              <a:rPr lang="en-US" altLang="ja-JP" sz="1600" dirty="0" err="1">
                <a:solidFill>
                  <a:srgbClr val="000000"/>
                </a:solidFill>
                <a:ea typeface="ＭＳ 明朝" charset="-128"/>
              </a:rPr>
              <a:t>a,b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・演算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①出力記号の集合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Δ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＝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{</a:t>
            </a:r>
            <a:r>
              <a:rPr lang="en-US" altLang="ja-JP" sz="1600" dirty="0" err="1">
                <a:solidFill>
                  <a:srgbClr val="000000"/>
                </a:solidFill>
                <a:ea typeface="ＭＳ 明朝" charset="-128"/>
              </a:rPr>
              <a:t>x,y,z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②状態推移関数 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δ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 δ((p</a:t>
            </a:r>
            <a:r>
              <a:rPr lang="en-US" altLang="ja-JP" sz="1600" baseline="-25000" dirty="0">
                <a:solidFill>
                  <a:srgbClr val="000000"/>
                </a:solidFill>
                <a:ea typeface="ＭＳ 明朝" charset="-128"/>
              </a:rPr>
              <a:t>0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,</a:t>
            </a:r>
            <a:r>
              <a:rPr lang="en-US" altLang="ja-JP" sz="1600" dirty="0">
                <a:solidFill>
                  <a:srgbClr val="FF0000"/>
                </a:solidFill>
                <a:ea typeface="ＭＳ 明朝" charset="-128"/>
              </a:rPr>
              <a:t>Z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),</a:t>
            </a:r>
            <a:r>
              <a:rPr lang="en-US" altLang="ja-JP" sz="1600" b="1" dirty="0">
                <a:solidFill>
                  <a:srgbClr val="FF0000"/>
                </a:solidFill>
                <a:ea typeface="ＭＳ 明朝" charset="-128"/>
              </a:rPr>
              <a:t>a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)=(</a:t>
            </a:r>
            <a:r>
              <a:rPr lang="en-US" altLang="ja-JP" sz="1600" dirty="0" err="1">
                <a:solidFill>
                  <a:srgbClr val="000000"/>
                </a:solidFill>
                <a:ea typeface="ＭＳ 明朝" charset="-128"/>
              </a:rPr>
              <a:t>q,AB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        δ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((p</a:t>
            </a:r>
            <a:r>
              <a:rPr lang="en-US" altLang="ja-JP" sz="1600" baseline="-25000" dirty="0" smtClean="0">
                <a:solidFill>
                  <a:srgbClr val="000000"/>
                </a:solidFill>
                <a:ea typeface="ＭＳ 明朝" charset="-128"/>
              </a:rPr>
              <a:t>0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,</a:t>
            </a:r>
            <a:r>
              <a:rPr lang="en-US" altLang="ja-JP" sz="1600" dirty="0" smtClean="0">
                <a:solidFill>
                  <a:srgbClr val="0066FF"/>
                </a:solidFill>
                <a:ea typeface="ＭＳ 明朝" charset="-128"/>
              </a:rPr>
              <a:t>A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),</a:t>
            </a:r>
            <a:r>
              <a:rPr lang="en-US" altLang="ja-JP" sz="1600" b="1" dirty="0">
                <a:solidFill>
                  <a:srgbClr val="0066FF"/>
                </a:solidFill>
                <a:ea typeface="ＭＳ 明朝" charset="-128"/>
              </a:rPr>
              <a:t>a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)=(</a:t>
            </a:r>
            <a:r>
              <a:rPr lang="en-US" altLang="ja-JP" sz="1600" dirty="0" err="1">
                <a:solidFill>
                  <a:srgbClr val="000000"/>
                </a:solidFill>
                <a:ea typeface="ＭＳ 明朝" charset="-128"/>
              </a:rPr>
              <a:t>r,ε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・出力関数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　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λ(p</a:t>
            </a:r>
            <a:r>
              <a:rPr lang="en-US" altLang="ja-JP" sz="1600" baseline="-25000" dirty="0">
                <a:solidFill>
                  <a:srgbClr val="000000"/>
                </a:solidFill>
                <a:ea typeface="ＭＳ 明朝" charset="-128"/>
              </a:rPr>
              <a:t>0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)=x, λ(q)=y, λ(r)=z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</p:txBody>
      </p:sp>
      <p:sp>
        <p:nvSpPr>
          <p:cNvPr id="6182" name="テキスト ボックス 2"/>
          <p:cNvSpPr txBox="1">
            <a:spLocks noChangeArrowheads="1"/>
          </p:cNvSpPr>
          <p:nvPr/>
        </p:nvSpPr>
        <p:spPr bwMode="auto">
          <a:xfrm>
            <a:off x="4446588" y="3429000"/>
            <a:ext cx="43180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ea typeface="ＭＳ 明朝" charset="-128"/>
              </a:rPr>
              <a:t>Z</a:t>
            </a:r>
            <a:r>
              <a:rPr lang="en-US" altLang="ja-JP" sz="1600" baseline="-25000">
                <a:ea typeface="ＭＳ 明朝" charset="-128"/>
              </a:rPr>
              <a:t>0</a:t>
            </a:r>
            <a:endParaRPr lang="ja-JP" altLang="en-US" sz="1600" baseline="-25000">
              <a:ea typeface="ＭＳ 明朝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7230" y="5950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状態とスタックで</a:t>
            </a:r>
            <a:endParaRPr kumimoji="1" lang="en-US" altLang="ja-JP" b="1" dirty="0" smtClean="0">
              <a:solidFill>
                <a:srgbClr val="00B050"/>
              </a:solidFill>
            </a:endParaRPr>
          </a:p>
          <a:p>
            <a:r>
              <a:rPr lang="ja-JP" altLang="en-US" b="1" dirty="0">
                <a:solidFill>
                  <a:srgbClr val="00B050"/>
                </a:solidFill>
              </a:rPr>
              <a:t>計算状況</a:t>
            </a:r>
            <a:r>
              <a:rPr lang="ja-JP" altLang="en-US" b="1" dirty="0" smtClean="0">
                <a:solidFill>
                  <a:srgbClr val="00B050"/>
                </a:solidFill>
              </a:rPr>
              <a:t>を記憶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56222" y="6400434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Γ</a:t>
            </a:r>
            <a:r>
              <a:rPr lang="ja-JP" altLang="en-US" dirty="0" smtClean="0"/>
              <a:t>：ガンマの大文字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8101013" y="188913"/>
            <a:ext cx="779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00000"/>
                </a:solidFill>
              </a:rPr>
              <a:t>その１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623050" y="63690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7172" name="テキスト ボックス 2"/>
          <p:cNvSpPr txBox="1">
            <a:spLocks noChangeArrowheads="1"/>
          </p:cNvSpPr>
          <p:nvPr/>
        </p:nvSpPr>
        <p:spPr bwMode="auto">
          <a:xfrm>
            <a:off x="193944" y="784762"/>
            <a:ext cx="2647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>
                <a:solidFill>
                  <a:srgbClr val="000000"/>
                </a:solidFill>
                <a:ea typeface="ＭＳ 明朝" charset="-128"/>
              </a:rPr>
              <a:t>（３）チューリングマシン</a:t>
            </a:r>
            <a:endParaRPr lang="en-US" altLang="ja-JP" sz="1600" b="1" dirty="0">
              <a:solidFill>
                <a:srgbClr val="000000"/>
              </a:solidFill>
              <a:ea typeface="ＭＳ 明朝" charset="-128"/>
            </a:endParaRPr>
          </a:p>
        </p:txBody>
      </p:sp>
      <p:sp>
        <p:nvSpPr>
          <p:cNvPr id="7173" name="テキスト ボックス 3"/>
          <p:cNvSpPr txBox="1">
            <a:spLocks noChangeArrowheads="1"/>
          </p:cNvSpPr>
          <p:nvPr/>
        </p:nvSpPr>
        <p:spPr bwMode="auto">
          <a:xfrm>
            <a:off x="1485900" y="2565400"/>
            <a:ext cx="2852738" cy="1077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solidFill>
                  <a:srgbClr val="0066FF"/>
                </a:solidFill>
                <a:ea typeface="ＭＳ 明朝" charset="-128"/>
              </a:rPr>
              <a:t>制御部</a:t>
            </a:r>
            <a:endParaRPr lang="en-US" altLang="ja-JP" sz="1600">
              <a:solidFill>
                <a:srgbClr val="0066FF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solidFill>
                  <a:srgbClr val="000000"/>
                </a:solidFill>
                <a:ea typeface="ＭＳ 明朝" charset="-128"/>
              </a:rPr>
              <a:t>・演算（出力、遷移先状態）</a:t>
            </a:r>
            <a:endParaRPr lang="en-US" altLang="ja-JP" sz="160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solidFill>
                  <a:srgbClr val="000000"/>
                </a:solidFill>
                <a:ea typeface="ＭＳ 明朝" charset="-128"/>
              </a:rPr>
              <a:t>・状態記憶</a:t>
            </a:r>
            <a:endParaRPr lang="en-US" altLang="ja-JP" sz="160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>
              <a:solidFill>
                <a:srgbClr val="000000"/>
              </a:solidFill>
              <a:ea typeface="ＭＳ 明朝" charset="-128"/>
            </a:endParaRPr>
          </a:p>
        </p:txBody>
      </p:sp>
      <p:sp>
        <p:nvSpPr>
          <p:cNvPr id="7174" name="テキスト ボックス 23"/>
          <p:cNvSpPr txBox="1">
            <a:spLocks noChangeArrowheads="1"/>
          </p:cNvSpPr>
          <p:nvPr/>
        </p:nvSpPr>
        <p:spPr bwMode="auto">
          <a:xfrm>
            <a:off x="1087438" y="1273175"/>
            <a:ext cx="4564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solidFill>
                  <a:srgbClr val="0066FF"/>
                </a:solidFill>
                <a:ea typeface="ＭＳ 明朝" charset="-128"/>
              </a:rPr>
              <a:t>入力データと出力データ（テープに格納）</a:t>
            </a:r>
          </a:p>
        </p:txBody>
      </p:sp>
      <p:grpSp>
        <p:nvGrpSpPr>
          <p:cNvPr id="7175" name="グループ化 40"/>
          <p:cNvGrpSpPr>
            <a:grpSpLocks/>
          </p:cNvGrpSpPr>
          <p:nvPr/>
        </p:nvGrpSpPr>
        <p:grpSpPr bwMode="auto">
          <a:xfrm>
            <a:off x="425450" y="1700213"/>
            <a:ext cx="1963738" cy="433387"/>
            <a:chOff x="1553635" y="3810938"/>
            <a:chExt cx="1963921" cy="432048"/>
          </a:xfrm>
        </p:grpSpPr>
        <p:sp>
          <p:nvSpPr>
            <p:cNvPr id="42" name="正方形/長方形 41"/>
            <p:cNvSpPr/>
            <p:nvPr/>
          </p:nvSpPr>
          <p:spPr>
            <a:xfrm>
              <a:off x="1553635" y="3810938"/>
              <a:ext cx="393737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947372" y="3810938"/>
              <a:ext cx="39215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3123819" y="3810938"/>
              <a:ext cx="393737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2731670" y="3810938"/>
              <a:ext cx="39215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2339521" y="3810938"/>
              <a:ext cx="393737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176" name="グループ化 52"/>
          <p:cNvGrpSpPr>
            <a:grpSpLocks/>
          </p:cNvGrpSpPr>
          <p:nvPr/>
        </p:nvGrpSpPr>
        <p:grpSpPr bwMode="auto">
          <a:xfrm>
            <a:off x="2389188" y="1700213"/>
            <a:ext cx="1963737" cy="431800"/>
            <a:chOff x="1553635" y="3810938"/>
            <a:chExt cx="1963921" cy="432048"/>
          </a:xfrm>
        </p:grpSpPr>
        <p:sp>
          <p:nvSpPr>
            <p:cNvPr id="54" name="正方形/長方形 53"/>
            <p:cNvSpPr/>
            <p:nvPr/>
          </p:nvSpPr>
          <p:spPr>
            <a:xfrm>
              <a:off x="1553635" y="3810938"/>
              <a:ext cx="393737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947372" y="3810938"/>
              <a:ext cx="392149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3123819" y="3810938"/>
              <a:ext cx="393737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2731670" y="3810938"/>
              <a:ext cx="392149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2339521" y="3810938"/>
              <a:ext cx="393737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8" name="直線矢印コネクタ 7"/>
          <p:cNvCxnSpPr/>
          <p:nvPr/>
        </p:nvCxnSpPr>
        <p:spPr>
          <a:xfrm>
            <a:off x="2571750" y="2133600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矢印 58"/>
          <p:cNvSpPr/>
          <p:nvPr/>
        </p:nvSpPr>
        <p:spPr>
          <a:xfrm>
            <a:off x="2770188" y="2233613"/>
            <a:ext cx="288925" cy="195262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60" name="右矢印 59"/>
          <p:cNvSpPr/>
          <p:nvPr/>
        </p:nvSpPr>
        <p:spPr>
          <a:xfrm rot="10800000">
            <a:off x="2130425" y="2235200"/>
            <a:ext cx="288925" cy="193675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7180" name="テキスト ボックス 26"/>
          <p:cNvSpPr txBox="1">
            <a:spLocks noChangeArrowheads="1"/>
          </p:cNvSpPr>
          <p:nvPr/>
        </p:nvSpPr>
        <p:spPr bwMode="auto">
          <a:xfrm>
            <a:off x="4478338" y="1562100"/>
            <a:ext cx="428835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プッシュダウンスタックの代わり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にテープを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使用する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・読出書込ヘッドは左右に移動可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・読出、書込、消去ができる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951163" y="3181350"/>
            <a:ext cx="477837" cy="361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182" name="テキスト ボックス 2"/>
          <p:cNvSpPr txBox="1">
            <a:spLocks noChangeArrowheads="1"/>
          </p:cNvSpPr>
          <p:nvPr/>
        </p:nvSpPr>
        <p:spPr bwMode="auto">
          <a:xfrm>
            <a:off x="439738" y="1747838"/>
            <a:ext cx="3968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ea typeface="ＭＳ 明朝" charset="-128"/>
              </a:rPr>
              <a:t>空  空    </a:t>
            </a:r>
            <a:r>
              <a:rPr lang="en-US" altLang="ja-JP" sz="1600">
                <a:ea typeface="ＭＳ 明朝" charset="-128"/>
              </a:rPr>
              <a:t>a</a:t>
            </a:r>
            <a:r>
              <a:rPr lang="en-US" altLang="ja-JP" sz="1600" baseline="-25000">
                <a:ea typeface="ＭＳ 明朝" charset="-128"/>
              </a:rPr>
              <a:t>1 </a:t>
            </a:r>
            <a:r>
              <a:rPr lang="en-US" altLang="ja-JP" sz="1600">
                <a:ea typeface="ＭＳ 明朝" charset="-128"/>
              </a:rPr>
              <a:t>   a</a:t>
            </a:r>
            <a:r>
              <a:rPr lang="en-US" altLang="ja-JP" sz="1600" baseline="-25000">
                <a:ea typeface="ＭＳ 明朝" charset="-128"/>
              </a:rPr>
              <a:t>2</a:t>
            </a:r>
            <a:r>
              <a:rPr lang="en-US" altLang="ja-JP" sz="1600">
                <a:ea typeface="ＭＳ 明朝" charset="-128"/>
              </a:rPr>
              <a:t>   </a:t>
            </a:r>
            <a:r>
              <a:rPr lang="ja-JP" altLang="en-US" sz="1600">
                <a:ea typeface="ＭＳ 明朝" charset="-128"/>
              </a:rPr>
              <a:t>・・ </a:t>
            </a:r>
            <a:r>
              <a:rPr lang="en-US" altLang="ja-JP" sz="1600">
                <a:ea typeface="ＭＳ 明朝" charset="-128"/>
              </a:rPr>
              <a:t>a</a:t>
            </a:r>
            <a:r>
              <a:rPr lang="en-US" altLang="ja-JP" sz="1600" baseline="-25000">
                <a:ea typeface="ＭＳ 明朝" charset="-128"/>
              </a:rPr>
              <a:t>i </a:t>
            </a:r>
            <a:r>
              <a:rPr lang="en-US" altLang="ja-JP" sz="1600">
                <a:ea typeface="ＭＳ 明朝" charset="-128"/>
              </a:rPr>
              <a:t>  </a:t>
            </a:r>
            <a:r>
              <a:rPr lang="ja-JP" altLang="en-US" sz="1600">
                <a:ea typeface="ＭＳ 明朝" charset="-128"/>
              </a:rPr>
              <a:t>・・ </a:t>
            </a:r>
            <a:r>
              <a:rPr lang="en-US" altLang="ja-JP" sz="1600">
                <a:ea typeface="ＭＳ 明朝" charset="-128"/>
              </a:rPr>
              <a:t>a</a:t>
            </a:r>
            <a:r>
              <a:rPr lang="en-US" altLang="ja-JP" sz="1600" baseline="-25000">
                <a:ea typeface="ＭＳ 明朝" charset="-128"/>
              </a:rPr>
              <a:t>n</a:t>
            </a:r>
            <a:r>
              <a:rPr lang="ja-JP" altLang="en-US" sz="1600" baseline="-25000">
                <a:ea typeface="ＭＳ 明朝" charset="-128"/>
              </a:rPr>
              <a:t> </a:t>
            </a:r>
            <a:r>
              <a:rPr lang="ja-JP" altLang="en-US" sz="1600">
                <a:ea typeface="ＭＳ 明朝" charset="-128"/>
              </a:rPr>
              <a:t>  空　空</a:t>
            </a:r>
          </a:p>
        </p:txBody>
      </p:sp>
      <p:sp>
        <p:nvSpPr>
          <p:cNvPr id="7183" name="テキスト ボックス 2"/>
          <p:cNvSpPr txBox="1">
            <a:spLocks noChangeArrowheads="1"/>
          </p:cNvSpPr>
          <p:nvPr/>
        </p:nvSpPr>
        <p:spPr bwMode="auto">
          <a:xfrm>
            <a:off x="709613" y="3860800"/>
            <a:ext cx="8255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                  状態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、テープの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内容、　　　読出・書込ヘッドの位置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　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計算状況 （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p,</a:t>
            </a:r>
            <a:r>
              <a:rPr lang="ja-JP" altLang="en-US" sz="1600" dirty="0">
                <a:ea typeface="ＭＳ 明朝" charset="-128"/>
              </a:rPr>
              <a:t> 　</a:t>
            </a:r>
            <a:r>
              <a:rPr lang="en-US" altLang="ja-JP" sz="1600" dirty="0">
                <a:ea typeface="ＭＳ 明朝" charset="-128"/>
              </a:rPr>
              <a:t>a</a:t>
            </a:r>
            <a:r>
              <a:rPr lang="en-US" altLang="ja-JP" sz="1600" baseline="-25000" dirty="0">
                <a:ea typeface="ＭＳ 明朝" charset="-128"/>
              </a:rPr>
              <a:t>1,</a:t>
            </a:r>
            <a:r>
              <a:rPr lang="en-US" altLang="ja-JP" sz="1600" dirty="0">
                <a:ea typeface="ＭＳ 明朝" charset="-128"/>
              </a:rPr>
              <a:t>a</a:t>
            </a:r>
            <a:r>
              <a:rPr lang="en-US" altLang="ja-JP" sz="1600" baseline="-25000" dirty="0">
                <a:ea typeface="ＭＳ 明朝" charset="-128"/>
              </a:rPr>
              <a:t>2,</a:t>
            </a:r>
            <a:r>
              <a:rPr lang="ja-JP" altLang="en-US" sz="1600" dirty="0">
                <a:ea typeface="ＭＳ 明朝" charset="-128"/>
              </a:rPr>
              <a:t>・・ </a:t>
            </a:r>
            <a:r>
              <a:rPr lang="en-US" altLang="ja-JP" sz="1600" dirty="0" err="1">
                <a:ea typeface="ＭＳ 明朝" charset="-128"/>
              </a:rPr>
              <a:t>a</a:t>
            </a:r>
            <a:r>
              <a:rPr lang="en-US" altLang="ja-JP" sz="1600" baseline="-25000" dirty="0" err="1">
                <a:ea typeface="ＭＳ 明朝" charset="-128"/>
              </a:rPr>
              <a:t>i</a:t>
            </a:r>
            <a:r>
              <a:rPr lang="en-US" altLang="ja-JP" sz="1600" baseline="-25000" dirty="0">
                <a:ea typeface="ＭＳ 明朝" charset="-128"/>
              </a:rPr>
              <a:t> </a:t>
            </a:r>
            <a:r>
              <a:rPr lang="en-US" altLang="ja-JP" sz="1600" dirty="0">
                <a:ea typeface="ＭＳ 明朝" charset="-128"/>
              </a:rPr>
              <a:t>  </a:t>
            </a:r>
            <a:r>
              <a:rPr lang="ja-JP" altLang="en-US" sz="1600" dirty="0">
                <a:ea typeface="ＭＳ 明朝" charset="-128"/>
              </a:rPr>
              <a:t>・・ </a:t>
            </a:r>
            <a:r>
              <a:rPr lang="en-US" altLang="ja-JP" sz="1600" dirty="0">
                <a:ea typeface="ＭＳ 明朝" charset="-128"/>
              </a:rPr>
              <a:t>a</a:t>
            </a:r>
            <a:r>
              <a:rPr lang="en-US" altLang="ja-JP" sz="1600" baseline="-25000" dirty="0">
                <a:ea typeface="ＭＳ 明朝" charset="-128"/>
              </a:rPr>
              <a:t>n</a:t>
            </a:r>
            <a:r>
              <a:rPr lang="ja-JP" altLang="en-US" sz="1600" baseline="-25000" dirty="0">
                <a:ea typeface="ＭＳ 明朝" charset="-128"/>
              </a:rPr>
              <a:t> 、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 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</a:t>
            </a:r>
            <a:r>
              <a:rPr lang="en-US" altLang="ja-JP" sz="1600" dirty="0" err="1">
                <a:solidFill>
                  <a:srgbClr val="000000"/>
                </a:solidFill>
                <a:ea typeface="ＭＳ 明朝" charset="-128"/>
              </a:rPr>
              <a:t>i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）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チューリングマシンの動作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①状態を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p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から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q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に変え、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②入力記号</a:t>
            </a:r>
            <a:r>
              <a:rPr lang="en-US" altLang="ja-JP" sz="1600" dirty="0" err="1">
                <a:solidFill>
                  <a:srgbClr val="000000"/>
                </a:solidFill>
                <a:ea typeface="ＭＳ 明朝" charset="-128"/>
              </a:rPr>
              <a:t>ai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を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b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に書換え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,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読出書込ヘッドを一区間右に移す（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R</a:t>
            </a:r>
            <a:r>
              <a:rPr lang="ja-JP" altLang="en-US" sz="1600" dirty="0" err="1">
                <a:solidFill>
                  <a:srgbClr val="000000"/>
                </a:solidFill>
                <a:ea typeface="ＭＳ 明朝" charset="-128"/>
              </a:rPr>
              <a:t>、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左に移すときは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L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）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δ(</a:t>
            </a:r>
            <a:r>
              <a:rPr lang="en-US" altLang="ja-JP" sz="1600" dirty="0" err="1">
                <a:solidFill>
                  <a:srgbClr val="000000"/>
                </a:solidFill>
                <a:ea typeface="ＭＳ 明朝" charset="-128"/>
              </a:rPr>
              <a:t>p,a</a:t>
            </a:r>
            <a:r>
              <a:rPr lang="en-US" altLang="ja-JP" sz="1600" baseline="-25000" dirty="0" err="1">
                <a:solidFill>
                  <a:srgbClr val="000000"/>
                </a:solidFill>
                <a:ea typeface="ＭＳ 明朝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)=(</a:t>
            </a:r>
            <a:r>
              <a:rPr lang="en-US" altLang="ja-JP" sz="1600" dirty="0" err="1">
                <a:solidFill>
                  <a:srgbClr val="000000"/>
                </a:solidFill>
                <a:ea typeface="ＭＳ 明朝" charset="-128"/>
              </a:rPr>
              <a:t>q,b,R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)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　すなわち、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　（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p,</a:t>
            </a:r>
            <a:r>
              <a:rPr lang="ja-JP" altLang="en-US" sz="1600" dirty="0">
                <a:ea typeface="ＭＳ 明朝" charset="-128"/>
              </a:rPr>
              <a:t> </a:t>
            </a:r>
            <a:r>
              <a:rPr lang="en-US" altLang="ja-JP" sz="1600" dirty="0">
                <a:ea typeface="ＭＳ 明朝" charset="-128"/>
              </a:rPr>
              <a:t>a</a:t>
            </a:r>
            <a:r>
              <a:rPr lang="en-US" altLang="ja-JP" sz="1600" baseline="-25000" dirty="0">
                <a:ea typeface="ＭＳ 明朝" charset="-128"/>
              </a:rPr>
              <a:t>1,</a:t>
            </a:r>
            <a:r>
              <a:rPr lang="en-US" altLang="ja-JP" sz="1600" dirty="0">
                <a:ea typeface="ＭＳ 明朝" charset="-128"/>
              </a:rPr>
              <a:t>a</a:t>
            </a:r>
            <a:r>
              <a:rPr lang="en-US" altLang="ja-JP" sz="1600" baseline="-25000" dirty="0">
                <a:ea typeface="ＭＳ 明朝" charset="-128"/>
              </a:rPr>
              <a:t>2,</a:t>
            </a:r>
            <a:r>
              <a:rPr lang="ja-JP" altLang="en-US" sz="1600" dirty="0">
                <a:ea typeface="ＭＳ 明朝" charset="-128"/>
              </a:rPr>
              <a:t>・・ </a:t>
            </a:r>
            <a:r>
              <a:rPr lang="en-US" altLang="ja-JP" sz="1600" dirty="0" err="1">
                <a:ea typeface="ＭＳ 明朝" charset="-128"/>
              </a:rPr>
              <a:t>a</a:t>
            </a:r>
            <a:r>
              <a:rPr lang="en-US" altLang="ja-JP" sz="1600" baseline="-25000" dirty="0" err="1">
                <a:ea typeface="ＭＳ 明朝" charset="-128"/>
              </a:rPr>
              <a:t>i</a:t>
            </a:r>
            <a:r>
              <a:rPr lang="en-US" altLang="ja-JP" sz="1600" baseline="-25000" dirty="0">
                <a:ea typeface="ＭＳ 明朝" charset="-128"/>
              </a:rPr>
              <a:t> </a:t>
            </a:r>
            <a:r>
              <a:rPr lang="en-US" altLang="ja-JP" sz="1600" dirty="0">
                <a:ea typeface="ＭＳ 明朝" charset="-128"/>
              </a:rPr>
              <a:t>  </a:t>
            </a:r>
            <a:r>
              <a:rPr lang="ja-JP" altLang="en-US" sz="1600" dirty="0">
                <a:ea typeface="ＭＳ 明朝" charset="-128"/>
              </a:rPr>
              <a:t>・・ </a:t>
            </a:r>
            <a:r>
              <a:rPr lang="en-US" altLang="ja-JP" sz="1600" dirty="0">
                <a:ea typeface="ＭＳ 明朝" charset="-128"/>
              </a:rPr>
              <a:t>a</a:t>
            </a:r>
            <a:r>
              <a:rPr lang="en-US" altLang="ja-JP" sz="1600" baseline="-25000" dirty="0">
                <a:ea typeface="ＭＳ 明朝" charset="-128"/>
              </a:rPr>
              <a:t>n</a:t>
            </a:r>
            <a:r>
              <a:rPr lang="ja-JP" altLang="en-US" sz="1600" baseline="-25000" dirty="0">
                <a:ea typeface="ＭＳ 明朝" charset="-128"/>
              </a:rPr>
              <a:t> </a:t>
            </a:r>
            <a:r>
              <a:rPr lang="en-US" altLang="ja-JP" sz="1600" baseline="-25000" dirty="0">
                <a:ea typeface="ＭＳ 明朝" charset="-128"/>
              </a:rPr>
              <a:t>,</a:t>
            </a:r>
            <a:r>
              <a:rPr lang="ja-JP" altLang="en-US" sz="1600" baseline="-25000" dirty="0">
                <a:ea typeface="ＭＳ 明朝" charset="-128"/>
              </a:rPr>
              <a:t>　</a:t>
            </a:r>
            <a:r>
              <a:rPr lang="en-US" altLang="ja-JP" sz="1600" dirty="0" err="1">
                <a:solidFill>
                  <a:srgbClr val="000000"/>
                </a:solidFill>
                <a:ea typeface="ＭＳ 明朝" charset="-128"/>
              </a:rPr>
              <a:t>i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）　　（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q,</a:t>
            </a:r>
            <a:r>
              <a:rPr lang="ja-JP" altLang="en-US" sz="1600" dirty="0">
                <a:ea typeface="ＭＳ 明朝" charset="-128"/>
              </a:rPr>
              <a:t> </a:t>
            </a:r>
            <a:r>
              <a:rPr lang="en-US" altLang="ja-JP" sz="1600" dirty="0">
                <a:ea typeface="ＭＳ 明朝" charset="-128"/>
              </a:rPr>
              <a:t>a</a:t>
            </a:r>
            <a:r>
              <a:rPr lang="en-US" altLang="ja-JP" sz="1600" baseline="-25000" dirty="0">
                <a:ea typeface="ＭＳ 明朝" charset="-128"/>
              </a:rPr>
              <a:t>1,</a:t>
            </a:r>
            <a:r>
              <a:rPr lang="en-US" altLang="ja-JP" sz="1600" dirty="0">
                <a:ea typeface="ＭＳ 明朝" charset="-128"/>
              </a:rPr>
              <a:t>a</a:t>
            </a:r>
            <a:r>
              <a:rPr lang="en-US" altLang="ja-JP" sz="1600" baseline="-25000" dirty="0">
                <a:ea typeface="ＭＳ 明朝" charset="-128"/>
              </a:rPr>
              <a:t>2,</a:t>
            </a:r>
            <a:r>
              <a:rPr lang="ja-JP" altLang="en-US" sz="1600" dirty="0">
                <a:ea typeface="ＭＳ 明朝" charset="-128"/>
              </a:rPr>
              <a:t>・・ </a:t>
            </a:r>
            <a:r>
              <a:rPr lang="en-US" altLang="ja-JP" sz="1600" dirty="0">
                <a:ea typeface="ＭＳ 明朝" charset="-128"/>
              </a:rPr>
              <a:t>b  </a:t>
            </a:r>
            <a:r>
              <a:rPr lang="ja-JP" altLang="en-US" sz="1600" dirty="0">
                <a:ea typeface="ＭＳ 明朝" charset="-128"/>
              </a:rPr>
              <a:t>・・ </a:t>
            </a:r>
            <a:r>
              <a:rPr lang="en-US" altLang="ja-JP" sz="1600" dirty="0">
                <a:ea typeface="ＭＳ 明朝" charset="-128"/>
              </a:rPr>
              <a:t>a</a:t>
            </a:r>
            <a:r>
              <a:rPr lang="en-US" altLang="ja-JP" sz="1600" baseline="-25000" dirty="0">
                <a:ea typeface="ＭＳ 明朝" charset="-128"/>
              </a:rPr>
              <a:t>n</a:t>
            </a:r>
            <a:r>
              <a:rPr lang="ja-JP" altLang="en-US" sz="1600" baseline="-25000" dirty="0">
                <a:ea typeface="ＭＳ 明朝" charset="-128"/>
              </a:rPr>
              <a:t> </a:t>
            </a:r>
            <a:r>
              <a:rPr lang="en-US" altLang="ja-JP" sz="1600" baseline="-25000" dirty="0">
                <a:ea typeface="ＭＳ 明朝" charset="-128"/>
              </a:rPr>
              <a:t>,</a:t>
            </a:r>
            <a:r>
              <a:rPr lang="ja-JP" altLang="en-US" sz="1600" baseline="-25000" dirty="0">
                <a:ea typeface="ＭＳ 明朝" charset="-128"/>
              </a:rPr>
              <a:t>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i+1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）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③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δ(</a:t>
            </a:r>
            <a:r>
              <a:rPr lang="en-US" altLang="ja-JP" sz="1600" dirty="0" err="1">
                <a:solidFill>
                  <a:srgbClr val="000000"/>
                </a:solidFill>
                <a:ea typeface="ＭＳ 明朝" charset="-128"/>
              </a:rPr>
              <a:t>p,a</a:t>
            </a:r>
            <a:r>
              <a:rPr lang="en-US" altLang="ja-JP" sz="1600" baseline="-25000" dirty="0" err="1">
                <a:solidFill>
                  <a:srgbClr val="000000"/>
                </a:solidFill>
                <a:ea typeface="ＭＳ 明朝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)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が定義されていないとき、チューリングマシンは停止する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995488" y="4127500"/>
            <a:ext cx="152400" cy="287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4768850" y="4235450"/>
            <a:ext cx="144463" cy="187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中かっこ 5"/>
          <p:cNvSpPr/>
          <p:nvPr/>
        </p:nvSpPr>
        <p:spPr>
          <a:xfrm rot="16200000">
            <a:off x="3344862" y="3262313"/>
            <a:ext cx="244475" cy="20764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4156075" y="5805488"/>
            <a:ext cx="0" cy="360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156075" y="5984875"/>
            <a:ext cx="182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8101013" y="188913"/>
            <a:ext cx="779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00000"/>
                </a:solidFill>
              </a:rPr>
              <a:t>その１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357144" y="5933222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rgbClr val="000000"/>
                </a:solidFill>
              </a:rPr>
              <a:t>12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8196" name="テキスト ボックス 4"/>
          <p:cNvSpPr txBox="1">
            <a:spLocks noChangeArrowheads="1"/>
          </p:cNvSpPr>
          <p:nvPr/>
        </p:nvSpPr>
        <p:spPr bwMode="auto">
          <a:xfrm>
            <a:off x="323528" y="654050"/>
            <a:ext cx="8632491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 smtClean="0">
                <a:solidFill>
                  <a:srgbClr val="000000"/>
                </a:solidFill>
                <a:ea typeface="ＭＳ 明朝" charset="-128"/>
              </a:rPr>
              <a:t>1.2</a:t>
            </a:r>
            <a:r>
              <a:rPr lang="ja-JP" altLang="en-US" sz="1600" b="1" dirty="0">
                <a:solidFill>
                  <a:srgbClr val="000000"/>
                </a:solidFill>
                <a:ea typeface="ＭＳ 明朝" charset="-128"/>
              </a:rPr>
              <a:t>　形式</a:t>
            </a:r>
            <a:r>
              <a:rPr lang="ja-JP" altLang="en-US" sz="1600" b="1" dirty="0" smtClean="0">
                <a:solidFill>
                  <a:srgbClr val="000000"/>
                </a:solidFill>
                <a:ea typeface="ＭＳ 明朝" charset="-128"/>
              </a:rPr>
              <a:t>言語</a:t>
            </a:r>
            <a:endParaRPr lang="en-US" altLang="ja-JP" sz="1600" b="1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b="1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言語　　　自然言語（日本語、英語、フランス語・・・）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　　　　プログラミング言語（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C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言語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、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Java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言語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・・・）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　　　　分野特化の言語（電子回路記述言語、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建築</a:t>
            </a:r>
            <a:r>
              <a:rPr lang="ja-JP" altLang="en-US" sz="1600" dirty="0" smtClean="0">
                <a:ea typeface="ＭＳ 明朝" charset="-128"/>
              </a:rPr>
              <a:t>設計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記述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言語・・・）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　　　　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形式言語：形式文法と呼ばれる文法（例　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C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言語の文法）を繰返し適用する</a:t>
            </a:r>
            <a:endParaRPr lang="en-US" altLang="ja-JP" sz="1600" dirty="0" smtClean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　　　　　　　　　ことによって構成される言語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形式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言語を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考える準備</a:t>
            </a:r>
            <a:endParaRPr lang="en-US" altLang="ja-JP" sz="1600" dirty="0" smtClean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　・「文」は「単語」を「文法」に従って並べたもの</a:t>
            </a:r>
            <a:endParaRPr lang="en-US" altLang="ja-JP" sz="1600" dirty="0" smtClean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　・「単語」を「入力記号」と呼ぶ。入力記号は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アルファベットの前の文字（</a:t>
            </a:r>
            <a:r>
              <a:rPr lang="en-US" altLang="ja-JP" sz="1600" dirty="0" err="1">
                <a:solidFill>
                  <a:srgbClr val="000000"/>
                </a:solidFill>
                <a:ea typeface="ＭＳ 明朝" charset="-128"/>
              </a:rPr>
              <a:t>a,b,c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など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）</a:t>
            </a:r>
            <a:endParaRPr lang="en-US" altLang="ja-JP" sz="1600" dirty="0" smtClean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　　　を用いて表す。</a:t>
            </a:r>
            <a:endParaRPr lang="en-US" altLang="ja-JP" sz="1600" dirty="0" smtClean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　・「単語」の集合を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Σ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と記述する。</a:t>
            </a:r>
            <a:endParaRPr lang="en-US" altLang="ja-JP" sz="1600" dirty="0" smtClean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　　　例　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Σ={</a:t>
            </a:r>
            <a:r>
              <a:rPr lang="en-US" altLang="ja-JP" sz="1600" dirty="0" err="1" smtClean="0">
                <a:solidFill>
                  <a:srgbClr val="000000"/>
                </a:solidFill>
                <a:ea typeface="ＭＳ 明朝" charset="-128"/>
              </a:rPr>
              <a:t>a,b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}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　単語には入力記号</a:t>
            </a:r>
            <a:r>
              <a:rPr lang="en-US" altLang="ja-JP" sz="1600" dirty="0" err="1" smtClean="0">
                <a:solidFill>
                  <a:srgbClr val="000000"/>
                </a:solidFill>
                <a:ea typeface="ＭＳ 明朝" charset="-128"/>
              </a:rPr>
              <a:t>a,b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があることを示す。 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Σ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は有限集合。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　・文法に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従って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並べられた単語の並び（すなわち、文）を入力記号列とよぶ。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　　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　入力記号列はアルファベットの後ろ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文字（</a:t>
            </a:r>
            <a:r>
              <a:rPr lang="en-US" altLang="ja-JP" sz="1600" dirty="0" err="1">
                <a:solidFill>
                  <a:srgbClr val="000000"/>
                </a:solidFill>
                <a:ea typeface="ＭＳ 明朝" charset="-128"/>
              </a:rPr>
              <a:t>w,x,y,z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など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）を使用して表す。</a:t>
            </a:r>
            <a:endParaRPr lang="en-US" altLang="ja-JP" sz="1600" dirty="0" smtClean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　　　例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1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　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w=</a:t>
            </a:r>
            <a:r>
              <a:rPr lang="en-US" altLang="ja-JP" sz="1600" dirty="0" err="1" smtClean="0">
                <a:solidFill>
                  <a:srgbClr val="000000"/>
                </a:solidFill>
                <a:ea typeface="ＭＳ 明朝" charset="-128"/>
              </a:rPr>
              <a:t>aaba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 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w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は</a:t>
            </a:r>
            <a:r>
              <a:rPr lang="en-US" altLang="ja-JP" sz="1600" dirty="0" err="1" smtClean="0">
                <a:solidFill>
                  <a:srgbClr val="000000"/>
                </a:solidFill>
                <a:ea typeface="ＭＳ 明朝" charset="-128"/>
              </a:rPr>
              <a:t>aaba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の順に単語が並んだ入力記号列である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</a:t>
            </a:r>
            <a:endParaRPr lang="en-US" altLang="ja-JP" sz="1600" dirty="0" smtClean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　　　例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2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　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w=ε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（空記号）　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w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は空記号の場合もある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　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・入力記号列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の長さ　　 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|w|=4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</a:t>
            </a:r>
            <a:r>
              <a:rPr lang="ja-JP" altLang="en-US" sz="1600" b="1" dirty="0">
                <a:solidFill>
                  <a:srgbClr val="FF0000"/>
                </a:solidFill>
                <a:ea typeface="ＭＳ 明朝" charset="-128"/>
              </a:rPr>
              <a:t>          </a:t>
            </a:r>
            <a:r>
              <a:rPr lang="en-US" altLang="ja-JP" sz="1600" dirty="0" smtClean="0">
                <a:ea typeface="ＭＳ 明朝" charset="-128"/>
              </a:rPr>
              <a:t>|ε</a:t>
            </a:r>
            <a:r>
              <a:rPr lang="en-US" altLang="ja-JP" sz="1600" dirty="0">
                <a:ea typeface="ＭＳ 明朝" charset="-128"/>
              </a:rPr>
              <a:t>|=0</a:t>
            </a:r>
          </a:p>
        </p:txBody>
      </p:sp>
      <p:cxnSp>
        <p:nvCxnSpPr>
          <p:cNvPr id="6" name="直線コネクタ 5"/>
          <p:cNvCxnSpPr/>
          <p:nvPr/>
        </p:nvCxnSpPr>
        <p:spPr>
          <a:xfrm>
            <a:off x="1107145" y="1557338"/>
            <a:ext cx="0" cy="935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882650" y="1557338"/>
            <a:ext cx="4489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107145" y="2024856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107145" y="2494768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385015" y="1772817"/>
            <a:ext cx="5995297" cy="100811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5029" y="20773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形式言語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8101013" y="188913"/>
            <a:ext cx="779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00000"/>
                </a:solidFill>
              </a:rPr>
              <a:t>その１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rgbClr val="000000"/>
                </a:solidFill>
              </a:rPr>
              <a:t>13/13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9220" name="テキスト ボックス 2"/>
          <p:cNvSpPr txBox="1">
            <a:spLocks noChangeArrowheads="1"/>
          </p:cNvSpPr>
          <p:nvPr/>
        </p:nvSpPr>
        <p:spPr bwMode="auto">
          <a:xfrm>
            <a:off x="887412" y="581196"/>
            <a:ext cx="7322838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・記号列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</a:t>
            </a:r>
            <a:r>
              <a:rPr lang="en-US" altLang="ja-JP" sz="1600" dirty="0">
                <a:solidFill>
                  <a:srgbClr val="0033CC"/>
                </a:solidFill>
                <a:ea typeface="ＭＳ 明朝" charset="-128"/>
              </a:rPr>
              <a:t>x=a</a:t>
            </a:r>
            <a:r>
              <a:rPr lang="en-US" altLang="ja-JP" sz="1600" baseline="-25000" dirty="0">
                <a:solidFill>
                  <a:srgbClr val="0033CC"/>
                </a:solidFill>
                <a:ea typeface="ＭＳ 明朝" charset="-128"/>
              </a:rPr>
              <a:t>1</a:t>
            </a:r>
            <a:r>
              <a:rPr lang="en-US" altLang="ja-JP" sz="1600" dirty="0">
                <a:solidFill>
                  <a:srgbClr val="0033CC"/>
                </a:solidFill>
                <a:ea typeface="ＭＳ 明朝" charset="-128"/>
              </a:rPr>
              <a:t>,</a:t>
            </a:r>
            <a:r>
              <a:rPr lang="ja-JP" altLang="en-US" sz="1600" dirty="0">
                <a:solidFill>
                  <a:srgbClr val="0033CC"/>
                </a:solidFill>
                <a:ea typeface="ＭＳ 明朝" charset="-128"/>
              </a:rPr>
              <a:t>・・・</a:t>
            </a:r>
            <a:r>
              <a:rPr lang="en-US" altLang="ja-JP" sz="1600" dirty="0">
                <a:solidFill>
                  <a:srgbClr val="0033CC"/>
                </a:solidFill>
                <a:ea typeface="ＭＳ 明朝" charset="-128"/>
              </a:rPr>
              <a:t>a</a:t>
            </a:r>
            <a:r>
              <a:rPr lang="en-US" altLang="ja-JP" sz="1600" baseline="-25000" dirty="0">
                <a:solidFill>
                  <a:srgbClr val="0033CC"/>
                </a:solidFill>
                <a:ea typeface="ＭＳ 明朝" charset="-128"/>
              </a:rPr>
              <a:t>n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　、　</a:t>
            </a:r>
            <a:r>
              <a:rPr lang="en-US" altLang="ja-JP" sz="1600" dirty="0">
                <a:solidFill>
                  <a:srgbClr val="00CC00"/>
                </a:solidFill>
                <a:ea typeface="ＭＳ 明朝" charset="-128"/>
              </a:rPr>
              <a:t>y=b</a:t>
            </a:r>
            <a:r>
              <a:rPr lang="en-US" altLang="ja-JP" sz="1600" baseline="-25000" dirty="0">
                <a:solidFill>
                  <a:srgbClr val="00CC00"/>
                </a:solidFill>
                <a:ea typeface="ＭＳ 明朝" charset="-128"/>
              </a:rPr>
              <a:t>1</a:t>
            </a:r>
            <a:r>
              <a:rPr lang="en-US" altLang="ja-JP" sz="1600" dirty="0">
                <a:solidFill>
                  <a:srgbClr val="00CC00"/>
                </a:solidFill>
                <a:ea typeface="ＭＳ 明朝" charset="-128"/>
              </a:rPr>
              <a:t>,</a:t>
            </a:r>
            <a:r>
              <a:rPr lang="ja-JP" altLang="en-US" sz="1600" dirty="0">
                <a:solidFill>
                  <a:srgbClr val="00CC00"/>
                </a:solidFill>
                <a:ea typeface="ＭＳ 明朝" charset="-128"/>
              </a:rPr>
              <a:t>・・・</a:t>
            </a:r>
            <a:r>
              <a:rPr lang="en-US" altLang="ja-JP" sz="1600" dirty="0" err="1">
                <a:solidFill>
                  <a:srgbClr val="00CC00"/>
                </a:solidFill>
                <a:ea typeface="ＭＳ 明朝" charset="-128"/>
              </a:rPr>
              <a:t>b</a:t>
            </a:r>
            <a:r>
              <a:rPr lang="en-US" altLang="ja-JP" sz="1600" baseline="-25000" dirty="0" err="1">
                <a:solidFill>
                  <a:srgbClr val="00CC00"/>
                </a:solidFill>
                <a:ea typeface="ＭＳ 明朝" charset="-128"/>
              </a:rPr>
              <a:t>m</a:t>
            </a:r>
            <a:endParaRPr lang="en-US" altLang="ja-JP" sz="1600" baseline="-25000" dirty="0">
              <a:solidFill>
                <a:srgbClr val="00CC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・記号列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x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と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y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の連接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　　　</a:t>
            </a:r>
            <a:r>
              <a:rPr lang="en-US" altLang="ja-JP" sz="1600" dirty="0" err="1" smtClean="0">
                <a:solidFill>
                  <a:srgbClr val="0033CC"/>
                </a:solidFill>
                <a:ea typeface="ＭＳ 明朝" charset="-128"/>
              </a:rPr>
              <a:t>x</a:t>
            </a:r>
            <a:r>
              <a:rPr lang="en-US" altLang="ja-JP" sz="1600" dirty="0" err="1" smtClean="0">
                <a:solidFill>
                  <a:srgbClr val="000000"/>
                </a:solidFill>
                <a:ea typeface="ＭＳ 明朝" charset="-128"/>
              </a:rPr>
              <a:t>y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=</a:t>
            </a:r>
            <a:r>
              <a:rPr lang="en-US" altLang="ja-JP" sz="1600" dirty="0" smtClean="0">
                <a:solidFill>
                  <a:srgbClr val="0033CC"/>
                </a:solidFill>
                <a:ea typeface="ＭＳ 明朝" charset="-128"/>
              </a:rPr>
              <a:t>a</a:t>
            </a:r>
            <a:r>
              <a:rPr lang="en-US" altLang="ja-JP" sz="1600" baseline="-25000" dirty="0" smtClean="0">
                <a:solidFill>
                  <a:srgbClr val="0033CC"/>
                </a:solidFill>
                <a:ea typeface="ＭＳ 明朝" charset="-128"/>
              </a:rPr>
              <a:t>1</a:t>
            </a:r>
            <a:r>
              <a:rPr lang="ja-JP" altLang="en-US" sz="1600" dirty="0" smtClean="0">
                <a:solidFill>
                  <a:srgbClr val="0033CC"/>
                </a:solidFill>
                <a:ea typeface="ＭＳ 明朝" charset="-128"/>
              </a:rPr>
              <a:t>・</a:t>
            </a:r>
            <a:r>
              <a:rPr lang="ja-JP" altLang="en-US" sz="1600" dirty="0">
                <a:solidFill>
                  <a:srgbClr val="0033CC"/>
                </a:solidFill>
                <a:ea typeface="ＭＳ 明朝" charset="-128"/>
              </a:rPr>
              <a:t>・・</a:t>
            </a:r>
            <a:r>
              <a:rPr lang="en-US" altLang="ja-JP" sz="1600" dirty="0" smtClean="0">
                <a:solidFill>
                  <a:srgbClr val="0033CC"/>
                </a:solidFill>
                <a:ea typeface="ＭＳ 明朝" charset="-128"/>
              </a:rPr>
              <a:t>a</a:t>
            </a:r>
            <a:r>
              <a:rPr lang="en-US" altLang="ja-JP" sz="1600" baseline="-25000" dirty="0" smtClean="0">
                <a:solidFill>
                  <a:srgbClr val="0033CC"/>
                </a:solidFill>
                <a:ea typeface="ＭＳ 明朝" charset="-128"/>
              </a:rPr>
              <a:t>n</a:t>
            </a:r>
            <a:r>
              <a:rPr lang="en-US" altLang="ja-JP" sz="1600" dirty="0" smtClean="0">
                <a:solidFill>
                  <a:srgbClr val="00CC00"/>
                </a:solidFill>
                <a:ea typeface="ＭＳ 明朝" charset="-128"/>
              </a:rPr>
              <a:t>b</a:t>
            </a:r>
            <a:r>
              <a:rPr lang="en-US" altLang="ja-JP" sz="1600" baseline="-25000" dirty="0" smtClean="0">
                <a:solidFill>
                  <a:srgbClr val="00CC00"/>
                </a:solidFill>
                <a:ea typeface="ＭＳ 明朝" charset="-128"/>
              </a:rPr>
              <a:t>1</a:t>
            </a:r>
            <a:r>
              <a:rPr lang="ja-JP" altLang="en-US" sz="1600" dirty="0" smtClean="0">
                <a:solidFill>
                  <a:srgbClr val="00CC00"/>
                </a:solidFill>
                <a:ea typeface="ＭＳ 明朝" charset="-128"/>
              </a:rPr>
              <a:t>・</a:t>
            </a:r>
            <a:r>
              <a:rPr lang="ja-JP" altLang="en-US" sz="1600" dirty="0">
                <a:solidFill>
                  <a:srgbClr val="00CC00"/>
                </a:solidFill>
                <a:ea typeface="ＭＳ 明朝" charset="-128"/>
              </a:rPr>
              <a:t>・・</a:t>
            </a:r>
            <a:r>
              <a:rPr lang="en-US" altLang="ja-JP" sz="1600" dirty="0" err="1">
                <a:solidFill>
                  <a:srgbClr val="00CC00"/>
                </a:solidFill>
                <a:ea typeface="ＭＳ 明朝" charset="-128"/>
              </a:rPr>
              <a:t>b</a:t>
            </a:r>
            <a:r>
              <a:rPr lang="en-US" altLang="ja-JP" sz="1600" baseline="-25000" dirty="0" err="1">
                <a:solidFill>
                  <a:srgbClr val="00CC00"/>
                </a:solidFill>
                <a:ea typeface="ＭＳ 明朝" charset="-128"/>
              </a:rPr>
              <a:t>m</a:t>
            </a:r>
            <a:endParaRPr lang="en-US" altLang="ja-JP" sz="1600" baseline="-25000" dirty="0">
              <a:solidFill>
                <a:srgbClr val="00CC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・記号列　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w=xyz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　において、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ea typeface="ＭＳ 明朝" charset="-128"/>
              </a:rPr>
              <a:t>x,y,z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は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w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の部分記号列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　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x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は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w</a:t>
            </a:r>
            <a:r>
              <a:rPr lang="ja-JP" altLang="en-US" sz="1600" dirty="0" err="1">
                <a:solidFill>
                  <a:srgbClr val="000000"/>
                </a:solidFill>
                <a:ea typeface="ＭＳ 明朝" charset="-128"/>
              </a:rPr>
              <a:t>の接頭辞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z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は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w</a:t>
            </a:r>
            <a:r>
              <a:rPr lang="ja-JP" altLang="en-US" sz="1600" dirty="0" err="1">
                <a:solidFill>
                  <a:srgbClr val="000000"/>
                </a:solidFill>
                <a:ea typeface="ＭＳ 明朝" charset="-128"/>
              </a:rPr>
              <a:t>の接尾辞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　　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　　</a:t>
            </a:r>
            <a:r>
              <a:rPr lang="en-US" altLang="ja-JP" sz="1600" dirty="0" err="1" smtClean="0">
                <a:solidFill>
                  <a:srgbClr val="000000"/>
                </a:solidFill>
                <a:ea typeface="ＭＳ 明朝" charset="-128"/>
              </a:rPr>
              <a:t>yz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≠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ε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とき、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x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は真の接頭辞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・記号列　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w=</a:t>
            </a:r>
            <a:r>
              <a:rPr lang="en-US" altLang="ja-JP" sz="1600" dirty="0" err="1" smtClean="0">
                <a:solidFill>
                  <a:srgbClr val="000000"/>
                </a:solidFill>
                <a:ea typeface="ＭＳ 明朝" charset="-128"/>
              </a:rPr>
              <a:t>aaaa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のとき、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w=a</a:t>
            </a:r>
            <a:r>
              <a:rPr lang="en-US" altLang="ja-JP" sz="1600" baseline="30000" dirty="0">
                <a:solidFill>
                  <a:srgbClr val="000000"/>
                </a:solidFill>
                <a:ea typeface="ＭＳ 明朝" charset="-128"/>
              </a:rPr>
              <a:t>4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と記述する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・スター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閉包　</a:t>
            </a:r>
            <a:r>
              <a:rPr lang="ja-JP" altLang="en-US" sz="1600" dirty="0">
                <a:solidFill>
                  <a:srgbClr val="FF0000"/>
                </a:solidFill>
                <a:ea typeface="ＭＳ 明朝" charset="-128"/>
              </a:rPr>
              <a:t>＊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記号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　　　　　　　　　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0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個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1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個　２個　　　　３個　　　・・・</a:t>
            </a:r>
            <a:r>
              <a:rPr lang="ja-JP" altLang="en-US" sz="2000" dirty="0">
                <a:solidFill>
                  <a:srgbClr val="000000"/>
                </a:solidFill>
                <a:ea typeface="ＭＳ 明朝" charset="-128"/>
              </a:rPr>
              <a:t>∞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個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Σ={0,1}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のとき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Σ</a:t>
            </a:r>
            <a:r>
              <a:rPr lang="ja-JP" altLang="en-US" sz="1600" dirty="0">
                <a:solidFill>
                  <a:srgbClr val="FF0000"/>
                </a:solidFill>
                <a:ea typeface="ＭＳ 明朝" charset="-128"/>
              </a:rPr>
              <a:t>*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={ε,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0,1,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00,01,10,11,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000,001,010,100,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・・・・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・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Σ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*の中から、ある特定の条件（特定の文法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G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）を満たす記号列だけを集めた</a:t>
            </a:r>
            <a:endParaRPr lang="en-US" altLang="ja-JP" sz="1600" dirty="0" smtClean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集合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L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を、文法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G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を満たす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Σ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上の言語と呼ぶ。</a:t>
            </a:r>
            <a:endParaRPr lang="en-US" altLang="ja-JP" sz="1600" dirty="0" smtClean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⇒文法を指定することにより、言語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L</a:t>
            </a:r>
            <a:r>
              <a:rPr lang="ja-JP" altLang="en-US" sz="1600" dirty="0" smtClean="0">
                <a:solidFill>
                  <a:srgbClr val="000000"/>
                </a:solidFill>
                <a:ea typeface="ＭＳ 明朝" charset="-128"/>
              </a:rPr>
              <a:t>を規定する。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 dirty="0">
              <a:solidFill>
                <a:srgbClr val="000000"/>
              </a:solidFill>
              <a:ea typeface="ＭＳ 明朝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 flipH="1">
            <a:off x="3332798" y="4365104"/>
            <a:ext cx="71438" cy="287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3816350" y="4329056"/>
            <a:ext cx="71438" cy="287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508634" y="4343124"/>
            <a:ext cx="122237" cy="287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716588" y="4329056"/>
            <a:ext cx="360362" cy="288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番号プレースホルダー 3"/>
          <p:cNvSpPr txBox="1">
            <a:spLocks noGrp="1"/>
          </p:cNvSpPr>
          <p:nvPr/>
        </p:nvSpPr>
        <p:spPr bwMode="auto">
          <a:xfrm>
            <a:off x="6408738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ja-JP" sz="1400" baseline="0" dirty="0"/>
              <a:t>2</a:t>
            </a:r>
          </a:p>
        </p:txBody>
      </p:sp>
      <p:pic>
        <p:nvPicPr>
          <p:cNvPr id="14339" name="Picture 8" descr="C:\Users\takeuchi.SDL2\AppData\Local\Microsoft\Windows\Temporary Internet Files\Content.IE5\95FZWWFW\MC90043692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3429000"/>
            <a:ext cx="23114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コンテンツ プレースホルダー 6"/>
          <p:cNvSpPr>
            <a:spLocks noGrp="1"/>
          </p:cNvSpPr>
          <p:nvPr>
            <p:ph idx="1"/>
          </p:nvPr>
        </p:nvSpPr>
        <p:spPr>
          <a:xfrm>
            <a:off x="324992" y="548680"/>
            <a:ext cx="8568183" cy="4525962"/>
          </a:xfrm>
        </p:spPr>
        <p:txBody>
          <a:bodyPr/>
          <a:lstStyle/>
          <a:p>
            <a:pPr>
              <a:buFontTx/>
              <a:buNone/>
            </a:pPr>
            <a:r>
              <a:rPr lang="ja-JP" altLang="en-US" dirty="0" smtClean="0">
                <a:solidFill>
                  <a:srgbClr val="CC0000"/>
                </a:solidFill>
              </a:rPr>
              <a:t>ジュース自動販売機の動作の表現</a:t>
            </a:r>
            <a:endParaRPr lang="en-US" altLang="ja-JP" dirty="0" smtClean="0">
              <a:solidFill>
                <a:srgbClr val="CC0000"/>
              </a:solidFill>
            </a:endParaRPr>
          </a:p>
          <a:p>
            <a:pPr>
              <a:buFontTx/>
              <a:buNone/>
            </a:pPr>
            <a:endParaRPr lang="en-US" altLang="ja-JP" dirty="0" smtClean="0">
              <a:solidFill>
                <a:srgbClr val="CC0000"/>
              </a:solidFill>
            </a:endParaRPr>
          </a:p>
          <a:p>
            <a:pPr>
              <a:buFontTx/>
              <a:buNone/>
            </a:pPr>
            <a:r>
              <a:rPr lang="ja-JP" altLang="en-US" sz="2400" b="1" dirty="0" smtClean="0"/>
              <a:t>  ・使える硬貨</a:t>
            </a:r>
            <a:r>
              <a:rPr lang="ja-JP" altLang="en-US" sz="2400" dirty="0" smtClean="0"/>
              <a:t>： </a:t>
            </a:r>
            <a:r>
              <a:rPr lang="en-US" altLang="ja-JP" sz="2400" dirty="0" smtClean="0"/>
              <a:t>50</a:t>
            </a:r>
            <a:r>
              <a:rPr lang="ja-JP" altLang="en-US" sz="2400" dirty="0" smtClean="0"/>
              <a:t>円玉と</a:t>
            </a:r>
            <a:r>
              <a:rPr lang="en-US" altLang="ja-JP" sz="2400" dirty="0" smtClean="0"/>
              <a:t>100</a:t>
            </a:r>
            <a:r>
              <a:rPr lang="ja-JP" altLang="en-US" sz="2400" dirty="0" smtClean="0"/>
              <a:t>円玉のみ</a:t>
            </a:r>
            <a:endParaRPr lang="en-US" altLang="ja-JP" sz="2400" dirty="0" smtClean="0"/>
          </a:p>
          <a:p>
            <a:pPr>
              <a:buFontTx/>
              <a:buNone/>
            </a:pPr>
            <a:r>
              <a:rPr lang="ja-JP" altLang="en-US" sz="2400" b="1" dirty="0"/>
              <a:t>　</a:t>
            </a:r>
            <a:r>
              <a:rPr lang="ja-JP" altLang="en-US" sz="2400" b="1" dirty="0" smtClean="0"/>
              <a:t>・購入できるもの</a:t>
            </a:r>
            <a:r>
              <a:rPr lang="ja-JP" altLang="en-US" sz="2400" dirty="0" smtClean="0"/>
              <a:t>： 値段が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本</a:t>
            </a:r>
            <a:r>
              <a:rPr lang="en-US" altLang="ja-JP" sz="2400" dirty="0" smtClean="0"/>
              <a:t>100</a:t>
            </a:r>
            <a:r>
              <a:rPr lang="ja-JP" altLang="en-US" sz="2400" dirty="0" smtClean="0"/>
              <a:t>円のジュース（種類は１種類）</a:t>
            </a:r>
          </a:p>
        </p:txBody>
      </p:sp>
      <p:pic>
        <p:nvPicPr>
          <p:cNvPr id="14342" name="Picture 3" descr="C:\Users\oyama\Desktop\50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94518">
            <a:off x="2049463" y="2995240"/>
            <a:ext cx="69056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4" descr="C:\Users\oyama\Desktop\100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6698">
            <a:off x="2127250" y="3762003"/>
            <a:ext cx="738188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フリーフォーム 1"/>
          <p:cNvSpPr/>
          <p:nvPr/>
        </p:nvSpPr>
        <p:spPr>
          <a:xfrm rot="1341689">
            <a:off x="1739900" y="3798515"/>
            <a:ext cx="233363" cy="460375"/>
          </a:xfrm>
          <a:custGeom>
            <a:avLst/>
            <a:gdLst>
              <a:gd name="connsiteX0" fmla="*/ 425669 w 425669"/>
              <a:gd name="connsiteY0" fmla="*/ 0 h 220717"/>
              <a:gd name="connsiteX1" fmla="*/ 173420 w 425669"/>
              <a:gd name="connsiteY1" fmla="*/ 78828 h 220717"/>
              <a:gd name="connsiteX2" fmla="*/ 0 w 425669"/>
              <a:gd name="connsiteY2" fmla="*/ 220717 h 2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669" h="220717">
                <a:moveTo>
                  <a:pt x="425669" y="0"/>
                </a:moveTo>
                <a:cubicBezTo>
                  <a:pt x="335017" y="21021"/>
                  <a:pt x="244365" y="42042"/>
                  <a:pt x="173420" y="78828"/>
                </a:cubicBezTo>
                <a:cubicBezTo>
                  <a:pt x="102475" y="115614"/>
                  <a:pt x="51237" y="168165"/>
                  <a:pt x="0" y="220717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1" name="フリーフォーム 10"/>
          <p:cNvSpPr/>
          <p:nvPr/>
        </p:nvSpPr>
        <p:spPr>
          <a:xfrm rot="15525825">
            <a:off x="1698625" y="4966915"/>
            <a:ext cx="438150" cy="495300"/>
          </a:xfrm>
          <a:custGeom>
            <a:avLst/>
            <a:gdLst>
              <a:gd name="connsiteX0" fmla="*/ 425669 w 425669"/>
              <a:gd name="connsiteY0" fmla="*/ 0 h 220717"/>
              <a:gd name="connsiteX1" fmla="*/ 173420 w 425669"/>
              <a:gd name="connsiteY1" fmla="*/ 78828 h 220717"/>
              <a:gd name="connsiteX2" fmla="*/ 0 w 425669"/>
              <a:gd name="connsiteY2" fmla="*/ 220717 h 2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669" h="220717">
                <a:moveTo>
                  <a:pt x="425669" y="0"/>
                </a:moveTo>
                <a:cubicBezTo>
                  <a:pt x="335017" y="21021"/>
                  <a:pt x="244365" y="42042"/>
                  <a:pt x="173420" y="78828"/>
                </a:cubicBezTo>
                <a:cubicBezTo>
                  <a:pt x="102475" y="115614"/>
                  <a:pt x="51237" y="168165"/>
                  <a:pt x="0" y="220717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pic>
        <p:nvPicPr>
          <p:cNvPr id="14346" name="Picture 6" descr="C:\Users\oyama\Desktop\jui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868490"/>
            <a:ext cx="441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テキスト ボックス 16"/>
          <p:cNvSpPr txBox="1"/>
          <p:nvPr/>
        </p:nvSpPr>
        <p:spPr bwMode="auto">
          <a:xfrm>
            <a:off x="1331913" y="5547940"/>
            <a:ext cx="23034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ja-JP" baseline="0" dirty="0">
                <a:latin typeface="+mn-ea"/>
                <a:ea typeface="+mn-ea"/>
              </a:rPr>
              <a:t>100</a:t>
            </a:r>
            <a:r>
              <a:rPr lang="ja-JP" altLang="en-US" baseline="0" dirty="0">
                <a:latin typeface="+mn-ea"/>
                <a:ea typeface="+mn-ea"/>
              </a:rPr>
              <a:t>円のジュース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3328988" y="2780928"/>
            <a:ext cx="5564187" cy="2849562"/>
          </a:xfrm>
          <a:prstGeom prst="roundRect">
            <a:avLst>
              <a:gd name="adj" fmla="val 112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左中かっこ 18"/>
          <p:cNvSpPr/>
          <p:nvPr/>
        </p:nvSpPr>
        <p:spPr>
          <a:xfrm>
            <a:off x="2987675" y="2780928"/>
            <a:ext cx="650875" cy="2849562"/>
          </a:xfrm>
          <a:prstGeom prst="leftBrace">
            <a:avLst>
              <a:gd name="adj1" fmla="val 44219"/>
              <a:gd name="adj2" fmla="val 44498"/>
            </a:avLst>
          </a:prstGeom>
          <a:solidFill>
            <a:schemeClr val="bg1"/>
          </a:solidFill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ja-JP" altLang="en-US"/>
          </a:p>
        </p:txBody>
      </p:sp>
      <p:sp>
        <p:nvSpPr>
          <p:cNvPr id="14350" name="正方形/長方形 19"/>
          <p:cNvSpPr>
            <a:spLocks noChangeArrowheads="1"/>
          </p:cNvSpPr>
          <p:nvPr/>
        </p:nvSpPr>
        <p:spPr bwMode="auto">
          <a:xfrm>
            <a:off x="3397250" y="2825378"/>
            <a:ext cx="542766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aseline="0">
                <a:latin typeface="ＭＳ Ｐゴシック" charset="-128"/>
              </a:rPr>
              <a:t>① </a:t>
            </a:r>
            <a:r>
              <a:rPr lang="en-US" altLang="ja-JP" sz="2400" baseline="0">
                <a:latin typeface="ＭＳ Ｐゴシック" charset="-128"/>
              </a:rPr>
              <a:t>100</a:t>
            </a:r>
            <a:r>
              <a:rPr lang="ja-JP" altLang="en-US" sz="2400" baseline="0">
                <a:latin typeface="ＭＳ Ｐゴシック" charset="-128"/>
              </a:rPr>
              <a:t>円玉を投入すると，ジュース</a:t>
            </a:r>
            <a:r>
              <a:rPr lang="en-US" altLang="ja-JP" sz="2400" baseline="0">
                <a:latin typeface="ＭＳ Ｐゴシック" charset="-128"/>
              </a:rPr>
              <a:t>1</a:t>
            </a:r>
            <a:r>
              <a:rPr lang="ja-JP" altLang="en-US" sz="2400" baseline="0">
                <a:latin typeface="ＭＳ Ｐゴシック" charset="-128"/>
              </a:rPr>
              <a:t>本</a:t>
            </a:r>
            <a:endParaRPr lang="en-US" altLang="ja-JP" sz="2400" baseline="0">
              <a:latin typeface="ＭＳ Ｐゴシック" charset="-128"/>
            </a:endParaRPr>
          </a:p>
          <a:p>
            <a:pPr eaLnBrk="1" hangingPunct="1"/>
            <a:r>
              <a:rPr lang="ja-JP" altLang="en-US" sz="2400" baseline="0">
                <a:latin typeface="ＭＳ Ｐゴシック" charset="-128"/>
              </a:rPr>
              <a:t>　　を出す</a:t>
            </a:r>
            <a:endParaRPr lang="en-US" altLang="ja-JP" sz="2400" baseline="0">
              <a:latin typeface="ＭＳ Ｐゴシック" charset="-128"/>
            </a:endParaRPr>
          </a:p>
          <a:p>
            <a:pPr eaLnBrk="1" hangingPunct="1"/>
            <a:r>
              <a:rPr lang="ja-JP" altLang="en-US" sz="2400" baseline="0">
                <a:latin typeface="ＭＳ Ｐゴシック" charset="-128"/>
              </a:rPr>
              <a:t>② </a:t>
            </a:r>
            <a:r>
              <a:rPr lang="en-US" altLang="ja-JP" sz="2400" baseline="0">
                <a:latin typeface="ＭＳ Ｐゴシック" charset="-128"/>
              </a:rPr>
              <a:t>50</a:t>
            </a:r>
            <a:r>
              <a:rPr lang="ja-JP" altLang="en-US" sz="2400" baseline="0">
                <a:latin typeface="ＭＳ Ｐゴシック" charset="-128"/>
              </a:rPr>
              <a:t>円玉を</a:t>
            </a:r>
            <a:r>
              <a:rPr lang="en-US" altLang="ja-JP" sz="2400" baseline="0">
                <a:latin typeface="ＭＳ Ｐゴシック" charset="-128"/>
              </a:rPr>
              <a:t>2</a:t>
            </a:r>
            <a:r>
              <a:rPr lang="ja-JP" altLang="en-US" sz="2400" baseline="0">
                <a:latin typeface="ＭＳ Ｐゴシック" charset="-128"/>
              </a:rPr>
              <a:t>回投入すると，ジュース</a:t>
            </a:r>
            <a:r>
              <a:rPr lang="en-US" altLang="ja-JP" sz="2400" baseline="0">
                <a:latin typeface="ＭＳ Ｐゴシック" charset="-128"/>
              </a:rPr>
              <a:t>1</a:t>
            </a:r>
          </a:p>
          <a:p>
            <a:pPr eaLnBrk="1" hangingPunct="1"/>
            <a:r>
              <a:rPr lang="ja-JP" altLang="en-US" sz="2400" baseline="0">
                <a:latin typeface="ＭＳ Ｐゴシック" charset="-128"/>
              </a:rPr>
              <a:t>　　本を出す</a:t>
            </a:r>
            <a:endParaRPr lang="en-US" altLang="ja-JP" sz="2400" baseline="0">
              <a:latin typeface="ＭＳ Ｐゴシック" charset="-128"/>
            </a:endParaRPr>
          </a:p>
          <a:p>
            <a:pPr eaLnBrk="1" hangingPunct="1"/>
            <a:r>
              <a:rPr lang="ja-JP" altLang="en-US" sz="2400" baseline="0">
                <a:latin typeface="ＭＳ Ｐゴシック" charset="-128"/>
              </a:rPr>
              <a:t>③ 間違えて，</a:t>
            </a:r>
            <a:r>
              <a:rPr lang="en-US" altLang="ja-JP" sz="2400" baseline="0">
                <a:latin typeface="ＭＳ Ｐゴシック" charset="-128"/>
              </a:rPr>
              <a:t>50</a:t>
            </a:r>
            <a:r>
              <a:rPr lang="ja-JP" altLang="en-US" sz="2400" baseline="0">
                <a:latin typeface="ＭＳ Ｐゴシック" charset="-128"/>
              </a:rPr>
              <a:t>円玉を投入し，後で</a:t>
            </a:r>
            <a:r>
              <a:rPr lang="en-US" altLang="ja-JP" sz="2400" baseline="0">
                <a:latin typeface="ＭＳ Ｐゴシック" charset="-128"/>
              </a:rPr>
              <a:t>100</a:t>
            </a:r>
          </a:p>
          <a:p>
            <a:pPr eaLnBrk="1" hangingPunct="1"/>
            <a:r>
              <a:rPr lang="ja-JP" altLang="en-US" sz="2400" baseline="0">
                <a:latin typeface="ＭＳ Ｐゴシック" charset="-128"/>
              </a:rPr>
              <a:t>　　円玉を投入すると，ジュース</a:t>
            </a:r>
            <a:r>
              <a:rPr lang="en-US" altLang="ja-JP" sz="2400" baseline="0">
                <a:latin typeface="ＭＳ Ｐゴシック" charset="-128"/>
              </a:rPr>
              <a:t>1</a:t>
            </a:r>
            <a:r>
              <a:rPr lang="ja-JP" altLang="en-US" sz="2400" baseline="0">
                <a:latin typeface="ＭＳ Ｐゴシック" charset="-128"/>
              </a:rPr>
              <a:t>本とお</a:t>
            </a:r>
            <a:endParaRPr lang="en-US" altLang="ja-JP" sz="2400" baseline="0">
              <a:latin typeface="ＭＳ Ｐゴシック" charset="-128"/>
            </a:endParaRPr>
          </a:p>
          <a:p>
            <a:pPr eaLnBrk="1" hangingPunct="1"/>
            <a:r>
              <a:rPr lang="ja-JP" altLang="en-US" sz="2400" baseline="0">
                <a:latin typeface="ＭＳ Ｐゴシック" charset="-128"/>
              </a:rPr>
              <a:t>　　釣りの</a:t>
            </a:r>
            <a:r>
              <a:rPr lang="en-US" altLang="ja-JP" sz="2400" baseline="0">
                <a:latin typeface="ＭＳ Ｐゴシック" charset="-128"/>
              </a:rPr>
              <a:t>50</a:t>
            </a:r>
            <a:r>
              <a:rPr lang="ja-JP" altLang="en-US" sz="2400" baseline="0">
                <a:latin typeface="ＭＳ Ｐゴシック" charset="-128"/>
              </a:rPr>
              <a:t>円玉を出す</a:t>
            </a:r>
            <a:endParaRPr lang="en-US" altLang="ja-JP" sz="2400" baseline="0">
              <a:latin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17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コンテンツ プレースホルダー 34"/>
          <p:cNvSpPr>
            <a:spLocks noGrp="1"/>
          </p:cNvSpPr>
          <p:nvPr>
            <p:ph idx="1"/>
          </p:nvPr>
        </p:nvSpPr>
        <p:spPr>
          <a:xfrm>
            <a:off x="250825" y="1484313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ja-JP" altLang="en-US" dirty="0" smtClean="0"/>
              <a:t>　　　　</a:t>
            </a:r>
            <a:endParaRPr lang="en-US" altLang="ja-JP" dirty="0" smtClean="0"/>
          </a:p>
        </p:txBody>
      </p:sp>
      <p:sp>
        <p:nvSpPr>
          <p:cNvPr id="17411" name="スライド番号プレースホルダー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ja-JP" sz="1400" baseline="0" dirty="0" smtClean="0"/>
              <a:t>3</a:t>
            </a:r>
            <a:endParaRPr lang="en-US" altLang="ja-JP" sz="1400" baseline="0" dirty="0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900113" y="2420938"/>
            <a:ext cx="7786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 baseline="0"/>
              <a:t>手順</a:t>
            </a:r>
            <a:r>
              <a:rPr lang="en-US" altLang="ja-JP" sz="2400" b="1" baseline="0"/>
              <a:t>1</a:t>
            </a:r>
            <a:r>
              <a:rPr lang="ja-JP" altLang="en-US" sz="2400" baseline="0"/>
              <a:t>：状態名（「</a:t>
            </a:r>
            <a:r>
              <a:rPr lang="en-US" altLang="ja-JP" sz="2400" baseline="0">
                <a:solidFill>
                  <a:srgbClr val="FF0000"/>
                </a:solidFill>
              </a:rPr>
              <a:t>0</a:t>
            </a:r>
            <a:r>
              <a:rPr lang="ja-JP" altLang="en-US" sz="2400" baseline="0">
                <a:solidFill>
                  <a:srgbClr val="FF0000"/>
                </a:solidFill>
              </a:rPr>
              <a:t>円</a:t>
            </a:r>
            <a:r>
              <a:rPr lang="ja-JP" altLang="en-US" sz="2400" baseline="0"/>
              <a:t>」と「</a:t>
            </a:r>
            <a:r>
              <a:rPr lang="en-US" altLang="ja-JP" sz="2400" baseline="0">
                <a:solidFill>
                  <a:srgbClr val="0000FF"/>
                </a:solidFill>
              </a:rPr>
              <a:t>50</a:t>
            </a:r>
            <a:r>
              <a:rPr lang="ja-JP" altLang="en-US" sz="2400" baseline="0">
                <a:solidFill>
                  <a:srgbClr val="0000FF"/>
                </a:solidFill>
              </a:rPr>
              <a:t>円</a:t>
            </a:r>
            <a:r>
              <a:rPr lang="ja-JP" altLang="en-US" sz="2400" baseline="0"/>
              <a:t>」）を書いて　　　　で囲む</a:t>
            </a:r>
          </a:p>
        </p:txBody>
      </p:sp>
      <p:sp>
        <p:nvSpPr>
          <p:cNvPr id="27" name="円/楕円 26"/>
          <p:cNvSpPr/>
          <p:nvPr/>
        </p:nvSpPr>
        <p:spPr>
          <a:xfrm>
            <a:off x="1870075" y="3305175"/>
            <a:ext cx="1296988" cy="993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400" b="1" baseline="0" dirty="0">
                <a:solidFill>
                  <a:srgbClr val="FF0000"/>
                </a:solidFill>
                <a:latin typeface="+mn-ea"/>
              </a:rPr>
              <a:t>0</a:t>
            </a:r>
            <a:r>
              <a:rPr lang="ja-JP" altLang="en-US" sz="2400" b="1" baseline="0" dirty="0">
                <a:solidFill>
                  <a:srgbClr val="FF0000"/>
                </a:solidFill>
                <a:latin typeface="+mn-ea"/>
              </a:rPr>
              <a:t>円</a:t>
            </a:r>
          </a:p>
        </p:txBody>
      </p:sp>
      <p:sp>
        <p:nvSpPr>
          <p:cNvPr id="28" name="円/楕円 27"/>
          <p:cNvSpPr/>
          <p:nvPr/>
        </p:nvSpPr>
        <p:spPr>
          <a:xfrm>
            <a:off x="3995738" y="3284538"/>
            <a:ext cx="1295400" cy="1014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400" b="1" baseline="0" dirty="0">
                <a:solidFill>
                  <a:srgbClr val="0000FF"/>
                </a:solidFill>
                <a:latin typeface="+mn-ea"/>
              </a:rPr>
              <a:t>50</a:t>
            </a:r>
            <a:r>
              <a:rPr lang="ja-JP" altLang="en-US" sz="2400" b="1" baseline="0" dirty="0">
                <a:solidFill>
                  <a:srgbClr val="0000FF"/>
                </a:solidFill>
                <a:latin typeface="+mn-ea"/>
              </a:rPr>
              <a:t>円</a:t>
            </a:r>
          </a:p>
        </p:txBody>
      </p:sp>
      <p:sp>
        <p:nvSpPr>
          <p:cNvPr id="29" name="右矢印 28"/>
          <p:cNvSpPr>
            <a:spLocks noChangeArrowheads="1"/>
          </p:cNvSpPr>
          <p:nvPr/>
        </p:nvSpPr>
        <p:spPr bwMode="auto">
          <a:xfrm rot="2876769">
            <a:off x="1681163" y="3113087"/>
            <a:ext cx="431800" cy="358775"/>
          </a:xfrm>
          <a:prstGeom prst="rightArrow">
            <a:avLst>
              <a:gd name="adj1" fmla="val 50000"/>
              <a:gd name="adj2" fmla="val 50003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6300788" y="2492375"/>
            <a:ext cx="577850" cy="373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>
              <a:latin typeface="+mn-ea"/>
            </a:endParaRPr>
          </a:p>
        </p:txBody>
      </p:sp>
      <p:sp>
        <p:nvSpPr>
          <p:cNvPr id="17417" name="正方形/長方形 1"/>
          <p:cNvSpPr>
            <a:spLocks noChangeArrowheads="1"/>
          </p:cNvSpPr>
          <p:nvPr/>
        </p:nvSpPr>
        <p:spPr bwMode="auto">
          <a:xfrm>
            <a:off x="900113" y="4581525"/>
            <a:ext cx="472757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baseline="0" dirty="0"/>
              <a:t>・自動販売機の状態は，お金が貯まって</a:t>
            </a:r>
            <a:endParaRPr lang="en-US" altLang="ja-JP" baseline="0" dirty="0"/>
          </a:p>
          <a:p>
            <a:pPr eaLnBrk="1" hangingPunct="1"/>
            <a:r>
              <a:rPr lang="ja-JP" altLang="en-US" baseline="0" dirty="0"/>
              <a:t>　いない状態（</a:t>
            </a:r>
            <a:r>
              <a:rPr lang="en-US" altLang="ja-JP" baseline="0" dirty="0">
                <a:solidFill>
                  <a:srgbClr val="FF0000"/>
                </a:solidFill>
              </a:rPr>
              <a:t>0</a:t>
            </a:r>
            <a:r>
              <a:rPr lang="ja-JP" altLang="en-US" baseline="0" dirty="0">
                <a:solidFill>
                  <a:srgbClr val="FF0000"/>
                </a:solidFill>
              </a:rPr>
              <a:t>円</a:t>
            </a:r>
            <a:r>
              <a:rPr lang="ja-JP" altLang="en-US" baseline="0" dirty="0"/>
              <a:t>）と</a:t>
            </a:r>
            <a:r>
              <a:rPr lang="en-US" altLang="ja-JP" baseline="0" dirty="0"/>
              <a:t>50</a:t>
            </a:r>
            <a:r>
              <a:rPr lang="ja-JP" altLang="en-US" baseline="0" dirty="0"/>
              <a:t>円貯まっている</a:t>
            </a:r>
            <a:endParaRPr lang="en-US" altLang="ja-JP" baseline="0" dirty="0"/>
          </a:p>
          <a:p>
            <a:pPr eaLnBrk="1" hangingPunct="1"/>
            <a:r>
              <a:rPr lang="ja-JP" altLang="en-US" baseline="0" dirty="0"/>
              <a:t>　状態（</a:t>
            </a:r>
            <a:r>
              <a:rPr lang="en-US" altLang="ja-JP" baseline="0" dirty="0">
                <a:solidFill>
                  <a:srgbClr val="3333CC"/>
                </a:solidFill>
              </a:rPr>
              <a:t>50</a:t>
            </a:r>
            <a:r>
              <a:rPr lang="ja-JP" altLang="en-US" baseline="0" dirty="0">
                <a:solidFill>
                  <a:srgbClr val="3333CC"/>
                </a:solidFill>
              </a:rPr>
              <a:t>円</a:t>
            </a:r>
            <a:r>
              <a:rPr lang="ja-JP" altLang="en-US" baseline="0" dirty="0"/>
              <a:t>）の２つ</a:t>
            </a:r>
            <a:endParaRPr lang="en-US" altLang="ja-JP" baseline="0" dirty="0"/>
          </a:p>
          <a:p>
            <a:pPr eaLnBrk="1" hangingPunct="1">
              <a:spcBef>
                <a:spcPts val="600"/>
              </a:spcBef>
            </a:pPr>
            <a:r>
              <a:rPr lang="ja-JP" altLang="en-US" baseline="0" dirty="0"/>
              <a:t>・スタート時の状態（</a:t>
            </a:r>
            <a:r>
              <a:rPr lang="ja-JP" altLang="en-US" b="1" baseline="0" dirty="0">
                <a:solidFill>
                  <a:srgbClr val="FF0000"/>
                </a:solidFill>
              </a:rPr>
              <a:t>初期状態</a:t>
            </a:r>
            <a:r>
              <a:rPr lang="ja-JP" altLang="en-US" baseline="0" dirty="0"/>
              <a:t>）には　　　　</a:t>
            </a:r>
            <a:endParaRPr lang="en-US" altLang="ja-JP" baseline="0" dirty="0"/>
          </a:p>
          <a:p>
            <a:pPr eaLnBrk="1" hangingPunct="1">
              <a:spcBef>
                <a:spcPts val="600"/>
              </a:spcBef>
            </a:pPr>
            <a:r>
              <a:rPr lang="ja-JP" altLang="en-US" baseline="0" dirty="0"/>
              <a:t>　をつける</a:t>
            </a:r>
            <a:endParaRPr lang="en-US" altLang="ja-JP" baseline="0" dirty="0"/>
          </a:p>
        </p:txBody>
      </p:sp>
      <p:sp>
        <p:nvSpPr>
          <p:cNvPr id="32" name="右矢印 31"/>
          <p:cNvSpPr>
            <a:spLocks noChangeArrowheads="1"/>
          </p:cNvSpPr>
          <p:nvPr/>
        </p:nvSpPr>
        <p:spPr bwMode="auto">
          <a:xfrm rot="2876769">
            <a:off x="4822826" y="5626100"/>
            <a:ext cx="431800" cy="358775"/>
          </a:xfrm>
          <a:prstGeom prst="rightArrow">
            <a:avLst>
              <a:gd name="adj1" fmla="val 50000"/>
              <a:gd name="adj2" fmla="val 50003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421" name="タイトル 33"/>
          <p:cNvSpPr>
            <a:spLocks noGrp="1"/>
          </p:cNvSpPr>
          <p:nvPr>
            <p:ph type="title"/>
          </p:nvPr>
        </p:nvSpPr>
        <p:spPr>
          <a:xfrm>
            <a:off x="528638" y="908720"/>
            <a:ext cx="8229600" cy="720725"/>
          </a:xfrm>
        </p:spPr>
        <p:txBody>
          <a:bodyPr/>
          <a:lstStyle/>
          <a:p>
            <a:pPr algn="l"/>
            <a:r>
              <a:rPr lang="ja-JP" altLang="en-US" sz="2800" dirty="0" smtClean="0">
                <a:solidFill>
                  <a:srgbClr val="CC0000"/>
                </a:solidFill>
              </a:rPr>
              <a:t>ジュース自動</a:t>
            </a:r>
            <a:r>
              <a:rPr lang="ja-JP" altLang="en-US" sz="2800" dirty="0">
                <a:solidFill>
                  <a:srgbClr val="CC0000"/>
                </a:solidFill>
              </a:rPr>
              <a:t>販売機の動作の表現</a:t>
            </a:r>
            <a:endParaRPr lang="ja-JP" altLang="en-US" sz="28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749937" y="3206969"/>
            <a:ext cx="3214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CC00"/>
                </a:solidFill>
              </a:rPr>
              <a:t>100</a:t>
            </a:r>
            <a:r>
              <a:rPr kumimoji="1" lang="ja-JP" altLang="en-US" sz="2400" dirty="0" smtClean="0">
                <a:solidFill>
                  <a:srgbClr val="00CC00"/>
                </a:solidFill>
              </a:rPr>
              <a:t>円たまって</a:t>
            </a:r>
            <a:endParaRPr kumimoji="1" lang="en-US" altLang="ja-JP" sz="2400" dirty="0" smtClean="0">
              <a:solidFill>
                <a:srgbClr val="00CC00"/>
              </a:solidFill>
            </a:endParaRPr>
          </a:p>
          <a:p>
            <a:r>
              <a:rPr kumimoji="1" lang="ja-JP" altLang="en-US" sz="2400" dirty="0" smtClean="0">
                <a:solidFill>
                  <a:srgbClr val="00CC00"/>
                </a:solidFill>
              </a:rPr>
              <a:t>いる状態はない。</a:t>
            </a:r>
            <a:endParaRPr kumimoji="1" lang="en-US" altLang="ja-JP" sz="2400" dirty="0" smtClean="0">
              <a:solidFill>
                <a:srgbClr val="00CC00"/>
              </a:solidFill>
            </a:endParaRPr>
          </a:p>
          <a:p>
            <a:r>
              <a:rPr lang="ja-JP" altLang="en-US" sz="2400" dirty="0" smtClean="0">
                <a:solidFill>
                  <a:srgbClr val="00CC00"/>
                </a:solidFill>
              </a:rPr>
              <a:t>なぜ！</a:t>
            </a:r>
            <a:endParaRPr kumimoji="1" lang="ja-JP" altLang="en-US" sz="2400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スライド番号プレースホルダー 3"/>
          <p:cNvSpPr txBox="1">
            <a:spLocks noGrp="1"/>
          </p:cNvSpPr>
          <p:nvPr/>
        </p:nvSpPr>
        <p:spPr bwMode="auto">
          <a:xfrm>
            <a:off x="6588125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ja-JP" sz="1400" baseline="0" dirty="0" smtClean="0"/>
              <a:t>4</a:t>
            </a:r>
            <a:endParaRPr lang="en-US" altLang="ja-JP" sz="1400" baseline="0" dirty="0"/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466725" y="1268760"/>
            <a:ext cx="84978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079500" indent="-10795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 baseline="0" dirty="0"/>
              <a:t>手順</a:t>
            </a:r>
            <a:r>
              <a:rPr lang="en-US" altLang="ja-JP" sz="2400" b="1" baseline="0" dirty="0"/>
              <a:t>2</a:t>
            </a:r>
            <a:r>
              <a:rPr lang="ja-JP" altLang="en-US" sz="2400" baseline="0" dirty="0"/>
              <a:t>： </a:t>
            </a:r>
            <a:r>
              <a:rPr lang="en-US" altLang="ja-JP" sz="2400" baseline="0" dirty="0"/>
              <a:t>0</a:t>
            </a:r>
            <a:r>
              <a:rPr lang="ja-JP" altLang="en-US" sz="2400" baseline="0" dirty="0"/>
              <a:t>円と</a:t>
            </a:r>
            <a:r>
              <a:rPr lang="en-US" altLang="ja-JP" sz="2400" baseline="0" dirty="0"/>
              <a:t>50</a:t>
            </a:r>
            <a:r>
              <a:rPr lang="ja-JP" altLang="en-US" sz="2400" baseline="0" dirty="0"/>
              <a:t>円の各状態において，硬貨が投入されたとき</a:t>
            </a:r>
            <a:endParaRPr lang="en-US" altLang="ja-JP" sz="2400" baseline="0" dirty="0"/>
          </a:p>
          <a:p>
            <a:pPr eaLnBrk="1" hangingPunct="1"/>
            <a:r>
              <a:rPr lang="ja-JP" altLang="en-US" sz="2400" baseline="0" dirty="0"/>
              <a:t>　　　　　自動販売機がどの状態に</a:t>
            </a:r>
            <a:r>
              <a:rPr lang="ja-JP" altLang="en-US" sz="2400" b="1" baseline="0" dirty="0" smtClean="0"/>
              <a:t>移る（遷移する）</a:t>
            </a:r>
            <a:r>
              <a:rPr lang="ja-JP" altLang="en-US" sz="2400" baseline="0" dirty="0" smtClean="0"/>
              <a:t>か</a:t>
            </a:r>
            <a:r>
              <a:rPr lang="ja-JP" altLang="en-US" sz="2400" baseline="0" dirty="0"/>
              <a:t>，矢印</a:t>
            </a:r>
            <a:r>
              <a:rPr lang="ja-JP" altLang="en-US" sz="2400" baseline="0" dirty="0" smtClean="0"/>
              <a:t>の</a:t>
            </a:r>
            <a:endParaRPr lang="en-US" altLang="ja-JP" sz="2400" baseline="0" dirty="0" smtClean="0"/>
          </a:p>
          <a:p>
            <a:pPr eaLnBrk="1" hangingPunct="1"/>
            <a:r>
              <a:rPr lang="ja-JP" altLang="en-US" sz="2400" baseline="0" dirty="0"/>
              <a:t>　</a:t>
            </a:r>
            <a:r>
              <a:rPr lang="ja-JP" altLang="en-US" sz="2400" baseline="0" dirty="0" smtClean="0"/>
              <a:t>　　　　線</a:t>
            </a:r>
            <a:r>
              <a:rPr lang="ja-JP" altLang="en-US" sz="2400" baseline="0" dirty="0"/>
              <a:t>を引く</a:t>
            </a:r>
            <a:endParaRPr lang="en-US" altLang="ja-JP" sz="2400" baseline="0" dirty="0"/>
          </a:p>
        </p:txBody>
      </p:sp>
      <p:sp>
        <p:nvSpPr>
          <p:cNvPr id="14" name="円弧 13"/>
          <p:cNvSpPr/>
          <p:nvPr/>
        </p:nvSpPr>
        <p:spPr>
          <a:xfrm>
            <a:off x="3263900" y="3498850"/>
            <a:ext cx="1928813" cy="1069975"/>
          </a:xfrm>
          <a:prstGeom prst="arc">
            <a:avLst>
              <a:gd name="adj1" fmla="val 11092534"/>
              <a:gd name="adj2" fmla="val 21497116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21" name="円弧 20"/>
          <p:cNvSpPr/>
          <p:nvPr/>
        </p:nvSpPr>
        <p:spPr>
          <a:xfrm>
            <a:off x="3319463" y="4114800"/>
            <a:ext cx="1150937" cy="688975"/>
          </a:xfrm>
          <a:prstGeom prst="arc">
            <a:avLst>
              <a:gd name="adj1" fmla="val 13408666"/>
              <a:gd name="adj2" fmla="val 8201961"/>
            </a:avLst>
          </a:prstGeom>
          <a:ln w="38100" cap="flat" cmpd="sng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23" name="円/楕円 22"/>
          <p:cNvSpPr/>
          <p:nvPr/>
        </p:nvSpPr>
        <p:spPr>
          <a:xfrm>
            <a:off x="2398713" y="3944938"/>
            <a:ext cx="1296987" cy="993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400" b="1" baseline="0" dirty="0">
                <a:solidFill>
                  <a:srgbClr val="FF0000"/>
                </a:solidFill>
                <a:latin typeface="+mn-ea"/>
              </a:rPr>
              <a:t>0</a:t>
            </a:r>
            <a:r>
              <a:rPr lang="ja-JP" altLang="en-US" sz="2400" b="1" baseline="0" dirty="0">
                <a:solidFill>
                  <a:srgbClr val="FF0000"/>
                </a:solidFill>
                <a:latin typeface="+mn-ea"/>
              </a:rPr>
              <a:t>円</a:t>
            </a:r>
          </a:p>
        </p:txBody>
      </p:sp>
      <p:sp>
        <p:nvSpPr>
          <p:cNvPr id="24" name="円/楕円 23"/>
          <p:cNvSpPr/>
          <p:nvPr/>
        </p:nvSpPr>
        <p:spPr>
          <a:xfrm>
            <a:off x="4860925" y="3924300"/>
            <a:ext cx="1295400" cy="10144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400" b="1" baseline="0" dirty="0">
                <a:solidFill>
                  <a:srgbClr val="0000FF"/>
                </a:solidFill>
                <a:latin typeface="+mn-ea"/>
              </a:rPr>
              <a:t>50</a:t>
            </a:r>
            <a:r>
              <a:rPr lang="ja-JP" altLang="en-US" sz="2400" b="1" baseline="0" dirty="0">
                <a:solidFill>
                  <a:srgbClr val="0000FF"/>
                </a:solidFill>
                <a:latin typeface="+mn-ea"/>
              </a:rPr>
              <a:t>円</a:t>
            </a:r>
          </a:p>
        </p:txBody>
      </p:sp>
      <p:sp>
        <p:nvSpPr>
          <p:cNvPr id="25" name="右矢印 24"/>
          <p:cNvSpPr>
            <a:spLocks noChangeArrowheads="1"/>
          </p:cNvSpPr>
          <p:nvPr/>
        </p:nvSpPr>
        <p:spPr bwMode="auto">
          <a:xfrm rot="2876769">
            <a:off x="2182813" y="3744912"/>
            <a:ext cx="431800" cy="358775"/>
          </a:xfrm>
          <a:prstGeom prst="rightArrow">
            <a:avLst>
              <a:gd name="adj1" fmla="val 50000"/>
              <a:gd name="adj2" fmla="val 50003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anchor="ctr"/>
          <a:lstStyle/>
          <a:p>
            <a:pPr>
              <a:defRPr/>
            </a:pPr>
            <a:endParaRPr lang="ja-JP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441" name="正方形/長方形 2"/>
          <p:cNvSpPr>
            <a:spLocks noChangeArrowheads="1"/>
          </p:cNvSpPr>
          <p:nvPr/>
        </p:nvSpPr>
        <p:spPr bwMode="auto">
          <a:xfrm>
            <a:off x="1258888" y="5221288"/>
            <a:ext cx="697071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eaLnBrk="1" hangingPunct="1">
              <a:spcAft>
                <a:spcPts val="600"/>
              </a:spcAft>
            </a:pPr>
            <a:r>
              <a:rPr lang="ja-JP" altLang="en-US" baseline="0" dirty="0"/>
              <a:t>①</a:t>
            </a:r>
            <a:r>
              <a:rPr lang="en-US" altLang="ja-JP" baseline="0" dirty="0"/>
              <a:t>50</a:t>
            </a:r>
            <a:r>
              <a:rPr lang="ja-JP" altLang="en-US" baseline="0" dirty="0"/>
              <a:t>円投入されると，</a:t>
            </a:r>
            <a:r>
              <a:rPr lang="en-US" altLang="ja-JP" b="1" baseline="0" dirty="0">
                <a:solidFill>
                  <a:srgbClr val="0000FF"/>
                </a:solidFill>
              </a:rPr>
              <a:t>50</a:t>
            </a:r>
            <a:r>
              <a:rPr lang="ja-JP" altLang="en-US" b="1" baseline="0" dirty="0">
                <a:solidFill>
                  <a:srgbClr val="0000FF"/>
                </a:solidFill>
              </a:rPr>
              <a:t>円</a:t>
            </a:r>
            <a:r>
              <a:rPr lang="ja-JP" altLang="en-US" baseline="0" dirty="0"/>
              <a:t>の状態に</a:t>
            </a:r>
            <a:r>
              <a:rPr lang="ja-JP" altLang="en-US" b="1" baseline="0" dirty="0" smtClean="0"/>
              <a:t>移る</a:t>
            </a:r>
            <a:r>
              <a:rPr lang="ja-JP" altLang="en-US" baseline="0" dirty="0" smtClean="0"/>
              <a:t>（</a:t>
            </a:r>
            <a:r>
              <a:rPr lang="ja-JP" altLang="en-US" b="1" baseline="0" dirty="0" smtClean="0"/>
              <a:t>遷移する</a:t>
            </a:r>
            <a:r>
              <a:rPr lang="ja-JP" altLang="en-US" baseline="0" dirty="0" smtClean="0"/>
              <a:t>）</a:t>
            </a:r>
            <a:endParaRPr lang="en-US" altLang="ja-JP" baseline="0" dirty="0"/>
          </a:p>
          <a:p>
            <a:pPr lvl="1" eaLnBrk="1" hangingPunct="1">
              <a:spcAft>
                <a:spcPts val="600"/>
              </a:spcAft>
            </a:pPr>
            <a:r>
              <a:rPr lang="ja-JP" altLang="en-US" baseline="0" dirty="0"/>
              <a:t>②</a:t>
            </a:r>
            <a:r>
              <a:rPr lang="en-US" altLang="ja-JP" baseline="0" dirty="0"/>
              <a:t>100</a:t>
            </a:r>
            <a:r>
              <a:rPr lang="ja-JP" altLang="en-US" baseline="0" dirty="0"/>
              <a:t>円投入されると，ジュースを出して</a:t>
            </a:r>
            <a:r>
              <a:rPr lang="en-US" altLang="ja-JP" b="1" baseline="0" dirty="0">
                <a:solidFill>
                  <a:srgbClr val="FF0000"/>
                </a:solidFill>
              </a:rPr>
              <a:t>0</a:t>
            </a:r>
            <a:r>
              <a:rPr lang="ja-JP" altLang="en-US" b="1" baseline="0" dirty="0">
                <a:solidFill>
                  <a:srgbClr val="FF0000"/>
                </a:solidFill>
              </a:rPr>
              <a:t>円</a:t>
            </a:r>
            <a:r>
              <a:rPr lang="ja-JP" altLang="en-US" baseline="0" dirty="0"/>
              <a:t>の状態</a:t>
            </a:r>
            <a:r>
              <a:rPr lang="ja-JP" altLang="en-US" baseline="0" dirty="0" smtClean="0"/>
              <a:t>に</a:t>
            </a:r>
            <a:endParaRPr lang="en-US" altLang="ja-JP" baseline="0" dirty="0" smtClean="0"/>
          </a:p>
          <a:p>
            <a:pPr lvl="1" eaLnBrk="1" hangingPunct="1">
              <a:spcAft>
                <a:spcPts val="600"/>
              </a:spcAft>
            </a:pPr>
            <a:r>
              <a:rPr lang="ja-JP" altLang="en-US" baseline="0" dirty="0"/>
              <a:t>　</a:t>
            </a:r>
            <a:r>
              <a:rPr lang="ja-JP" altLang="en-US" b="1" baseline="0" dirty="0" smtClean="0"/>
              <a:t>　移る</a:t>
            </a:r>
            <a:r>
              <a:rPr lang="ja-JP" altLang="en-US" baseline="0" dirty="0" smtClean="0"/>
              <a:t>（</a:t>
            </a:r>
            <a:r>
              <a:rPr lang="ja-JP" altLang="en-US" b="1" baseline="0" dirty="0" smtClean="0"/>
              <a:t>遷移する</a:t>
            </a:r>
            <a:r>
              <a:rPr lang="ja-JP" altLang="en-US" baseline="0" dirty="0" smtClean="0"/>
              <a:t>）</a:t>
            </a:r>
            <a:endParaRPr lang="en-US" altLang="ja-JP" baseline="0" dirty="0"/>
          </a:p>
        </p:txBody>
      </p:sp>
      <p:sp>
        <p:nvSpPr>
          <p:cNvPr id="33" name="テキスト ボックス 32"/>
          <p:cNvSpPr txBox="1"/>
          <p:nvPr/>
        </p:nvSpPr>
        <p:spPr bwMode="auto">
          <a:xfrm>
            <a:off x="3132138" y="33559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ja-JP" altLang="en-US" baseline="0" dirty="0">
                <a:latin typeface="+mn-ea"/>
                <a:ea typeface="+mn-ea"/>
              </a:rPr>
              <a:t>①</a:t>
            </a:r>
          </a:p>
        </p:txBody>
      </p:sp>
      <p:sp>
        <p:nvSpPr>
          <p:cNvPr id="36" name="テキスト ボックス 35"/>
          <p:cNvSpPr txBox="1"/>
          <p:nvPr/>
        </p:nvSpPr>
        <p:spPr bwMode="auto">
          <a:xfrm>
            <a:off x="3635375" y="37163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ja-JP" altLang="en-US" baseline="0" dirty="0">
                <a:latin typeface="+mn-ea"/>
                <a:ea typeface="+mn-ea"/>
              </a:rPr>
              <a:t>②</a:t>
            </a:r>
          </a:p>
        </p:txBody>
      </p:sp>
      <p:sp>
        <p:nvSpPr>
          <p:cNvPr id="2" name="テキスト ボックス 1"/>
          <p:cNvSpPr txBox="1"/>
          <p:nvPr/>
        </p:nvSpPr>
        <p:spPr bwMode="auto">
          <a:xfrm>
            <a:off x="1047750" y="2669451"/>
            <a:ext cx="49087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ja-JP" altLang="en-US" sz="2400" b="1" baseline="0" dirty="0">
                <a:latin typeface="+mn-ea"/>
                <a:ea typeface="+mn-ea"/>
              </a:rPr>
              <a:t>（</a:t>
            </a:r>
            <a:r>
              <a:rPr lang="en-US" altLang="ja-JP" sz="2400" b="1" baseline="0" dirty="0">
                <a:latin typeface="+mn-ea"/>
                <a:ea typeface="+mn-ea"/>
              </a:rPr>
              <a:t>A)</a:t>
            </a:r>
            <a:r>
              <a:rPr lang="en-US" altLang="ja-JP" sz="2400" b="1" baseline="0" dirty="0"/>
              <a:t> </a:t>
            </a:r>
            <a:r>
              <a:rPr lang="ja-JP" altLang="en-US" sz="2400" b="1" baseline="0" dirty="0"/>
              <a:t>「</a:t>
            </a:r>
            <a:r>
              <a:rPr lang="en-US" altLang="ja-JP" sz="2400" b="1" baseline="0" dirty="0">
                <a:solidFill>
                  <a:srgbClr val="FF0000"/>
                </a:solidFill>
              </a:rPr>
              <a:t>0</a:t>
            </a:r>
            <a:r>
              <a:rPr lang="ja-JP" altLang="en-US" sz="2400" b="1" baseline="0" dirty="0">
                <a:solidFill>
                  <a:srgbClr val="FF0000"/>
                </a:solidFill>
              </a:rPr>
              <a:t>円</a:t>
            </a:r>
            <a:r>
              <a:rPr lang="ja-JP" altLang="en-US" sz="2400" b="1" baseline="0" dirty="0"/>
              <a:t>」の</a:t>
            </a:r>
            <a:r>
              <a:rPr lang="ja-JP" altLang="en-US" sz="2400" b="1" baseline="0" dirty="0" smtClean="0"/>
              <a:t>状態にいると考える</a:t>
            </a:r>
            <a:endParaRPr lang="en-US" altLang="ja-JP" sz="2400" b="1" baseline="0" dirty="0"/>
          </a:p>
          <a:p>
            <a:pPr>
              <a:defRPr/>
            </a:pPr>
            <a:endParaRPr lang="ja-JP" altLang="en-US" baseline="0" dirty="0">
              <a:latin typeface="+mn-ea"/>
              <a:ea typeface="+mn-ea"/>
            </a:endParaRPr>
          </a:p>
        </p:txBody>
      </p:sp>
      <p:sp>
        <p:nvSpPr>
          <p:cNvPr id="18445" name="タイトル 33"/>
          <p:cNvSpPr>
            <a:spLocks noGrp="1"/>
          </p:cNvSpPr>
          <p:nvPr>
            <p:ph type="title"/>
          </p:nvPr>
        </p:nvSpPr>
        <p:spPr>
          <a:xfrm>
            <a:off x="468313" y="476672"/>
            <a:ext cx="8229600" cy="720725"/>
          </a:xfrm>
        </p:spPr>
        <p:txBody>
          <a:bodyPr/>
          <a:lstStyle/>
          <a:p>
            <a:pPr algn="l"/>
            <a:r>
              <a:rPr lang="ja-JP" altLang="en-US" sz="2800" dirty="0" smtClean="0">
                <a:solidFill>
                  <a:srgbClr val="CC0000"/>
                </a:solidFill>
              </a:rPr>
              <a:t>ジュース自動</a:t>
            </a:r>
            <a:r>
              <a:rPr lang="ja-JP" altLang="en-US" sz="2800" dirty="0">
                <a:solidFill>
                  <a:srgbClr val="CC0000"/>
                </a:solidFill>
              </a:rPr>
              <a:t>販売機の動作の表現</a:t>
            </a:r>
            <a:endParaRPr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972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番号プレースホルダー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ja-JP" sz="1400" baseline="0" dirty="0" smtClean="0"/>
              <a:t>5</a:t>
            </a:r>
            <a:endParaRPr lang="en-US" altLang="ja-JP" sz="1400" baseline="0" dirty="0"/>
          </a:p>
        </p:txBody>
      </p:sp>
      <p:sp>
        <p:nvSpPr>
          <p:cNvPr id="14" name="円弧 13"/>
          <p:cNvSpPr/>
          <p:nvPr/>
        </p:nvSpPr>
        <p:spPr>
          <a:xfrm>
            <a:off x="3222625" y="2214563"/>
            <a:ext cx="1928813" cy="1069975"/>
          </a:xfrm>
          <a:prstGeom prst="arc">
            <a:avLst>
              <a:gd name="adj1" fmla="val 1363122"/>
              <a:gd name="adj2" fmla="val 9479881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23" name="円/楕円 22"/>
          <p:cNvSpPr/>
          <p:nvPr/>
        </p:nvSpPr>
        <p:spPr>
          <a:xfrm>
            <a:off x="2263775" y="2209800"/>
            <a:ext cx="1296988" cy="993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400" b="1" baseline="0" dirty="0">
                <a:solidFill>
                  <a:srgbClr val="FF0000"/>
                </a:solidFill>
                <a:latin typeface="+mn-ea"/>
              </a:rPr>
              <a:t>0</a:t>
            </a:r>
            <a:r>
              <a:rPr lang="ja-JP" altLang="en-US" sz="2400" b="1" baseline="0" dirty="0">
                <a:solidFill>
                  <a:srgbClr val="FF0000"/>
                </a:solidFill>
                <a:latin typeface="+mn-ea"/>
              </a:rPr>
              <a:t>円</a:t>
            </a:r>
          </a:p>
        </p:txBody>
      </p:sp>
      <p:sp>
        <p:nvSpPr>
          <p:cNvPr id="24" name="円/楕円 23"/>
          <p:cNvSpPr/>
          <p:nvPr/>
        </p:nvSpPr>
        <p:spPr>
          <a:xfrm>
            <a:off x="4725988" y="2189163"/>
            <a:ext cx="1295400" cy="1014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400" b="1" baseline="0" dirty="0">
                <a:solidFill>
                  <a:srgbClr val="0000FF"/>
                </a:solidFill>
                <a:latin typeface="+mn-ea"/>
              </a:rPr>
              <a:t>50</a:t>
            </a:r>
            <a:r>
              <a:rPr lang="ja-JP" altLang="en-US" sz="2400" b="1" baseline="0" dirty="0">
                <a:solidFill>
                  <a:srgbClr val="0000FF"/>
                </a:solidFill>
                <a:latin typeface="+mn-ea"/>
              </a:rPr>
              <a:t>円</a:t>
            </a:r>
          </a:p>
        </p:txBody>
      </p:sp>
      <p:sp>
        <p:nvSpPr>
          <p:cNvPr id="25" name="右矢印 24"/>
          <p:cNvSpPr>
            <a:spLocks noChangeArrowheads="1"/>
          </p:cNvSpPr>
          <p:nvPr/>
        </p:nvSpPr>
        <p:spPr bwMode="auto">
          <a:xfrm rot="2308889">
            <a:off x="1979613" y="2162175"/>
            <a:ext cx="431800" cy="352425"/>
          </a:xfrm>
          <a:prstGeom prst="rightArrow">
            <a:avLst>
              <a:gd name="adj1" fmla="val 50000"/>
              <a:gd name="adj2" fmla="val 50904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>
              <a:defRPr/>
            </a:pPr>
            <a:endParaRPr lang="ja-JP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463" name="正方形/長方形 2"/>
          <p:cNvSpPr>
            <a:spLocks noChangeArrowheads="1"/>
          </p:cNvSpPr>
          <p:nvPr/>
        </p:nvSpPr>
        <p:spPr bwMode="auto">
          <a:xfrm>
            <a:off x="747713" y="3322638"/>
            <a:ext cx="77755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eaLnBrk="1" hangingPunct="1">
              <a:spcAft>
                <a:spcPts val="600"/>
              </a:spcAft>
            </a:pPr>
            <a:r>
              <a:rPr lang="ja-JP" altLang="en-US" sz="1800" baseline="0"/>
              <a:t>③さらに</a:t>
            </a:r>
            <a:r>
              <a:rPr lang="en-US" altLang="ja-JP" sz="1800" baseline="0"/>
              <a:t>50</a:t>
            </a:r>
            <a:r>
              <a:rPr lang="ja-JP" altLang="en-US" sz="1800" baseline="0"/>
              <a:t>円投入されると，ジュースを出して</a:t>
            </a:r>
            <a:r>
              <a:rPr lang="en-US" altLang="ja-JP" sz="1800" b="1" baseline="0">
                <a:solidFill>
                  <a:srgbClr val="FF0000"/>
                </a:solidFill>
              </a:rPr>
              <a:t>0</a:t>
            </a:r>
            <a:r>
              <a:rPr lang="ja-JP" altLang="en-US" sz="1800" b="1" baseline="0">
                <a:solidFill>
                  <a:srgbClr val="FF0000"/>
                </a:solidFill>
              </a:rPr>
              <a:t>円</a:t>
            </a:r>
            <a:r>
              <a:rPr lang="ja-JP" altLang="en-US" sz="1800" baseline="0"/>
              <a:t>の状態に移る</a:t>
            </a:r>
            <a:endParaRPr lang="en-US" altLang="ja-JP" sz="1800" baseline="0"/>
          </a:p>
          <a:p>
            <a:pPr lvl="1" eaLnBrk="1" hangingPunct="1">
              <a:lnSpc>
                <a:spcPct val="105000"/>
              </a:lnSpc>
            </a:pPr>
            <a:r>
              <a:rPr lang="ja-JP" altLang="en-US" sz="1800" baseline="0"/>
              <a:t>④さらに</a:t>
            </a:r>
            <a:r>
              <a:rPr lang="en-US" altLang="ja-JP" sz="1800" baseline="0"/>
              <a:t>100</a:t>
            </a:r>
            <a:r>
              <a:rPr lang="ja-JP" altLang="en-US" sz="1800" baseline="0"/>
              <a:t>円投入されると，ジュースとお釣りを出して</a:t>
            </a:r>
            <a:r>
              <a:rPr lang="en-US" altLang="ja-JP" sz="1800" b="1" baseline="0">
                <a:solidFill>
                  <a:srgbClr val="FF0000"/>
                </a:solidFill>
              </a:rPr>
              <a:t>0</a:t>
            </a:r>
            <a:r>
              <a:rPr lang="ja-JP" altLang="en-US" sz="1800" b="1" baseline="0">
                <a:solidFill>
                  <a:srgbClr val="FF0000"/>
                </a:solidFill>
              </a:rPr>
              <a:t>円</a:t>
            </a:r>
            <a:r>
              <a:rPr lang="ja-JP" altLang="en-US" sz="1800" baseline="0"/>
              <a:t>の状態に移る</a:t>
            </a:r>
            <a:endParaRPr lang="en-US" altLang="ja-JP" sz="1800" baseline="0"/>
          </a:p>
        </p:txBody>
      </p:sp>
      <p:sp>
        <p:nvSpPr>
          <p:cNvPr id="13" name="円弧 12"/>
          <p:cNvSpPr/>
          <p:nvPr/>
        </p:nvSpPr>
        <p:spPr>
          <a:xfrm>
            <a:off x="3286125" y="1654175"/>
            <a:ext cx="1660525" cy="1069975"/>
          </a:xfrm>
          <a:prstGeom prst="arc">
            <a:avLst>
              <a:gd name="adj1" fmla="val 1854909"/>
              <a:gd name="adj2" fmla="val 8558749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2" name="テキスト ボックス 1"/>
          <p:cNvSpPr txBox="1"/>
          <p:nvPr/>
        </p:nvSpPr>
        <p:spPr bwMode="auto">
          <a:xfrm>
            <a:off x="3967163" y="23002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ja-JP" altLang="en-US" baseline="0" dirty="0">
                <a:latin typeface="+mn-ea"/>
                <a:ea typeface="+mn-ea"/>
              </a:rPr>
              <a:t>③</a:t>
            </a:r>
          </a:p>
        </p:txBody>
      </p:sp>
      <p:sp>
        <p:nvSpPr>
          <p:cNvPr id="15" name="テキスト ボックス 14"/>
          <p:cNvSpPr txBox="1"/>
          <p:nvPr/>
        </p:nvSpPr>
        <p:spPr bwMode="auto">
          <a:xfrm>
            <a:off x="4025900" y="28067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ja-JP" altLang="en-US" baseline="0" dirty="0">
                <a:latin typeface="+mn-ea"/>
                <a:ea typeface="+mn-ea"/>
              </a:rPr>
              <a:t>④</a:t>
            </a:r>
          </a:p>
        </p:txBody>
      </p:sp>
      <p:sp>
        <p:nvSpPr>
          <p:cNvPr id="20" name="円/楕円 19"/>
          <p:cNvSpPr/>
          <p:nvPr/>
        </p:nvSpPr>
        <p:spPr>
          <a:xfrm>
            <a:off x="2392363" y="5356225"/>
            <a:ext cx="1296987" cy="993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400" b="1" baseline="0" dirty="0">
                <a:solidFill>
                  <a:srgbClr val="FF0000"/>
                </a:solidFill>
                <a:latin typeface="+mn-ea"/>
              </a:rPr>
              <a:t>0</a:t>
            </a:r>
            <a:r>
              <a:rPr lang="ja-JP" altLang="en-US" sz="2400" b="1" baseline="0" dirty="0">
                <a:solidFill>
                  <a:srgbClr val="FF0000"/>
                </a:solidFill>
                <a:latin typeface="+mn-ea"/>
              </a:rPr>
              <a:t>円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4857750" y="5335588"/>
            <a:ext cx="1295400" cy="1014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400" b="1" baseline="0" dirty="0">
                <a:solidFill>
                  <a:srgbClr val="0000FF"/>
                </a:solidFill>
                <a:latin typeface="+mn-ea"/>
              </a:rPr>
              <a:t>50</a:t>
            </a:r>
            <a:r>
              <a:rPr lang="ja-JP" altLang="en-US" sz="2400" b="1" baseline="0" dirty="0">
                <a:solidFill>
                  <a:srgbClr val="0000FF"/>
                </a:solidFill>
                <a:latin typeface="+mn-ea"/>
              </a:rPr>
              <a:t>円</a:t>
            </a:r>
          </a:p>
        </p:txBody>
      </p:sp>
      <p:sp>
        <p:nvSpPr>
          <p:cNvPr id="22" name="右矢印 21"/>
          <p:cNvSpPr>
            <a:spLocks noChangeArrowheads="1"/>
          </p:cNvSpPr>
          <p:nvPr/>
        </p:nvSpPr>
        <p:spPr bwMode="auto">
          <a:xfrm rot="2876769">
            <a:off x="2176463" y="5156200"/>
            <a:ext cx="431800" cy="358775"/>
          </a:xfrm>
          <a:prstGeom prst="rightArrow">
            <a:avLst>
              <a:gd name="adj1" fmla="val 50000"/>
              <a:gd name="adj2" fmla="val 50003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anchor="ctr"/>
          <a:lstStyle/>
          <a:p>
            <a:pPr>
              <a:defRPr/>
            </a:pPr>
            <a:endParaRPr lang="ja-JP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円弧 27"/>
          <p:cNvSpPr/>
          <p:nvPr/>
        </p:nvSpPr>
        <p:spPr>
          <a:xfrm>
            <a:off x="3240088" y="4943475"/>
            <a:ext cx="1976437" cy="1008063"/>
          </a:xfrm>
          <a:prstGeom prst="arc">
            <a:avLst>
              <a:gd name="adj1" fmla="val 11092534"/>
              <a:gd name="adj2" fmla="val 21497116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29" name="円弧 28"/>
          <p:cNvSpPr/>
          <p:nvPr/>
        </p:nvSpPr>
        <p:spPr>
          <a:xfrm>
            <a:off x="3341688" y="5187950"/>
            <a:ext cx="790575" cy="593725"/>
          </a:xfrm>
          <a:prstGeom prst="arc">
            <a:avLst>
              <a:gd name="adj1" fmla="val 11651277"/>
              <a:gd name="adj2" fmla="val 5567388"/>
            </a:avLst>
          </a:prstGeom>
          <a:ln w="38100" cap="flat" cmpd="sng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9472" name="正方形/長方形 2"/>
          <p:cNvSpPr>
            <a:spLocks noChangeArrowheads="1"/>
          </p:cNvSpPr>
          <p:nvPr/>
        </p:nvSpPr>
        <p:spPr bwMode="auto">
          <a:xfrm>
            <a:off x="827088" y="4292600"/>
            <a:ext cx="6049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ja-JP" altLang="en-US" sz="2400" b="1" baseline="0"/>
              <a:t>（</a:t>
            </a:r>
            <a:r>
              <a:rPr lang="en-US" altLang="ja-JP" sz="2400" b="1" baseline="0"/>
              <a:t>C</a:t>
            </a:r>
            <a:r>
              <a:rPr lang="ja-JP" altLang="en-US" sz="2400" b="1" baseline="0"/>
              <a:t>）　（</a:t>
            </a:r>
            <a:r>
              <a:rPr lang="en-US" altLang="ja-JP" sz="2400" b="1" baseline="0"/>
              <a:t>A</a:t>
            </a:r>
            <a:r>
              <a:rPr lang="ja-JP" altLang="en-US" sz="2400" b="1" baseline="0"/>
              <a:t>）と（</a:t>
            </a:r>
            <a:r>
              <a:rPr lang="en-US" altLang="ja-JP" sz="2400" b="1" baseline="0"/>
              <a:t>B</a:t>
            </a:r>
            <a:r>
              <a:rPr lang="ja-JP" altLang="en-US" sz="2400" b="1" baseline="0"/>
              <a:t>）の結果を合わせる</a:t>
            </a:r>
            <a:endParaRPr lang="en-US" altLang="ja-JP" sz="2400" b="1" baseline="0"/>
          </a:p>
        </p:txBody>
      </p:sp>
      <p:sp>
        <p:nvSpPr>
          <p:cNvPr id="30" name="円弧 29"/>
          <p:cNvSpPr/>
          <p:nvPr/>
        </p:nvSpPr>
        <p:spPr>
          <a:xfrm>
            <a:off x="3338513" y="5383213"/>
            <a:ext cx="1928812" cy="1069975"/>
          </a:xfrm>
          <a:prstGeom prst="arc">
            <a:avLst>
              <a:gd name="adj1" fmla="val 1363122"/>
              <a:gd name="adj2" fmla="val 9479881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31" name="円弧 30"/>
          <p:cNvSpPr/>
          <p:nvPr/>
        </p:nvSpPr>
        <p:spPr>
          <a:xfrm>
            <a:off x="3411538" y="5054600"/>
            <a:ext cx="1660525" cy="1069975"/>
          </a:xfrm>
          <a:prstGeom prst="arc">
            <a:avLst>
              <a:gd name="adj1" fmla="val 1854909"/>
              <a:gd name="adj2" fmla="val 8558749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9475" name="正方形/長方形 2"/>
          <p:cNvSpPr>
            <a:spLocks noChangeArrowheads="1"/>
          </p:cNvSpPr>
          <p:nvPr/>
        </p:nvSpPr>
        <p:spPr bwMode="auto">
          <a:xfrm>
            <a:off x="906463" y="1344613"/>
            <a:ext cx="4639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ja-JP" altLang="en-US" sz="2400" b="1" baseline="0" dirty="0"/>
              <a:t>（</a:t>
            </a:r>
            <a:r>
              <a:rPr lang="en-US" altLang="ja-JP" sz="2400" b="1" baseline="0" dirty="0"/>
              <a:t>B</a:t>
            </a:r>
            <a:r>
              <a:rPr lang="ja-JP" altLang="en-US" sz="2400" b="1" baseline="0" dirty="0"/>
              <a:t>）</a:t>
            </a:r>
            <a:r>
              <a:rPr lang="en-US" altLang="ja-JP" sz="2400" b="1" baseline="0" dirty="0"/>
              <a:t> </a:t>
            </a:r>
            <a:r>
              <a:rPr lang="ja-JP" altLang="en-US" sz="2400" b="1" baseline="0" dirty="0"/>
              <a:t>「</a:t>
            </a:r>
            <a:r>
              <a:rPr lang="en-US" altLang="ja-JP" sz="2400" b="1" baseline="0" dirty="0">
                <a:solidFill>
                  <a:srgbClr val="0000FF"/>
                </a:solidFill>
              </a:rPr>
              <a:t>50</a:t>
            </a:r>
            <a:r>
              <a:rPr lang="ja-JP" altLang="en-US" sz="2400" b="1" baseline="0" dirty="0">
                <a:solidFill>
                  <a:srgbClr val="0000FF"/>
                </a:solidFill>
              </a:rPr>
              <a:t>円</a:t>
            </a:r>
            <a:r>
              <a:rPr lang="ja-JP" altLang="en-US" sz="2400" b="1" baseline="0" dirty="0"/>
              <a:t>」の状態</a:t>
            </a:r>
            <a:r>
              <a:rPr lang="ja-JP" altLang="en-US" sz="2400" b="1" baseline="0" dirty="0" smtClean="0"/>
              <a:t>にいると考える</a:t>
            </a:r>
            <a:endParaRPr lang="en-US" altLang="ja-JP" sz="2400" b="1" baseline="0" dirty="0"/>
          </a:p>
        </p:txBody>
      </p:sp>
      <p:sp>
        <p:nvSpPr>
          <p:cNvPr id="26" name="テキスト ボックス 25"/>
          <p:cNvSpPr txBox="1"/>
          <p:nvPr/>
        </p:nvSpPr>
        <p:spPr bwMode="auto">
          <a:xfrm>
            <a:off x="3468688" y="4656138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ja-JP" altLang="en-US" baseline="0" dirty="0">
                <a:latin typeface="+mn-ea"/>
                <a:ea typeface="+mn-ea"/>
              </a:rPr>
              <a:t>①</a:t>
            </a:r>
          </a:p>
        </p:txBody>
      </p:sp>
      <p:sp>
        <p:nvSpPr>
          <p:cNvPr id="27" name="テキスト ボックス 26"/>
          <p:cNvSpPr txBox="1"/>
          <p:nvPr/>
        </p:nvSpPr>
        <p:spPr bwMode="auto">
          <a:xfrm>
            <a:off x="4060825" y="5189538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ja-JP" altLang="en-US" baseline="0" dirty="0">
                <a:latin typeface="+mn-ea"/>
                <a:ea typeface="+mn-ea"/>
              </a:rPr>
              <a:t>②</a:t>
            </a:r>
          </a:p>
        </p:txBody>
      </p:sp>
      <p:sp>
        <p:nvSpPr>
          <p:cNvPr id="32" name="テキスト ボックス 31"/>
          <p:cNvSpPr txBox="1"/>
          <p:nvPr/>
        </p:nvSpPr>
        <p:spPr bwMode="auto">
          <a:xfrm>
            <a:off x="4081463" y="5773738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ja-JP" altLang="en-US" baseline="0" dirty="0">
                <a:latin typeface="+mn-ea"/>
                <a:ea typeface="+mn-ea"/>
              </a:rPr>
              <a:t>③</a:t>
            </a:r>
          </a:p>
        </p:txBody>
      </p:sp>
      <p:sp>
        <p:nvSpPr>
          <p:cNvPr id="33" name="テキスト ボックス 32"/>
          <p:cNvSpPr txBox="1"/>
          <p:nvPr/>
        </p:nvSpPr>
        <p:spPr bwMode="auto">
          <a:xfrm>
            <a:off x="4114800" y="6092825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ja-JP" altLang="en-US" baseline="0" dirty="0">
                <a:latin typeface="+mn-ea"/>
                <a:ea typeface="+mn-ea"/>
              </a:rPr>
              <a:t>④</a:t>
            </a:r>
          </a:p>
        </p:txBody>
      </p:sp>
      <p:sp>
        <p:nvSpPr>
          <p:cNvPr id="34" name="タイトル 33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720725"/>
          </a:xfrm>
        </p:spPr>
        <p:txBody>
          <a:bodyPr/>
          <a:lstStyle/>
          <a:p>
            <a:pPr algn="l"/>
            <a:r>
              <a:rPr lang="ja-JP" altLang="en-US" sz="2800" dirty="0" smtClean="0">
                <a:solidFill>
                  <a:srgbClr val="CC0000"/>
                </a:solidFill>
              </a:rPr>
              <a:t>ジュース自動</a:t>
            </a:r>
            <a:r>
              <a:rPr lang="ja-JP" altLang="en-US" sz="2800" dirty="0">
                <a:solidFill>
                  <a:srgbClr val="CC0000"/>
                </a:solidFill>
              </a:rPr>
              <a:t>販売機の動作の表現</a:t>
            </a:r>
            <a:endParaRPr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510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番号プレースホルダー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ja-JP" sz="1400" baseline="0" dirty="0"/>
              <a:t>6</a:t>
            </a:r>
          </a:p>
        </p:txBody>
      </p:sp>
      <p:sp>
        <p:nvSpPr>
          <p:cNvPr id="20" name="円/楕円 19"/>
          <p:cNvSpPr/>
          <p:nvPr/>
        </p:nvSpPr>
        <p:spPr>
          <a:xfrm>
            <a:off x="1999457" y="2465908"/>
            <a:ext cx="1296987" cy="993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400" b="1" baseline="0" dirty="0">
                <a:solidFill>
                  <a:srgbClr val="FF0000"/>
                </a:solidFill>
                <a:latin typeface="+mn-ea"/>
              </a:rPr>
              <a:t>0</a:t>
            </a:r>
            <a:r>
              <a:rPr lang="ja-JP" altLang="en-US" sz="2400" b="1" baseline="0" dirty="0">
                <a:solidFill>
                  <a:srgbClr val="FF0000"/>
                </a:solidFill>
                <a:latin typeface="+mn-ea"/>
              </a:rPr>
              <a:t>円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4464844" y="2445271"/>
            <a:ext cx="1295400" cy="1014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400" b="1" baseline="0" dirty="0">
                <a:solidFill>
                  <a:srgbClr val="0000FF"/>
                </a:solidFill>
                <a:latin typeface="+mn-ea"/>
              </a:rPr>
              <a:t>50</a:t>
            </a:r>
            <a:r>
              <a:rPr lang="ja-JP" altLang="en-US" sz="2400" b="1" baseline="0" dirty="0">
                <a:solidFill>
                  <a:srgbClr val="0000FF"/>
                </a:solidFill>
                <a:latin typeface="+mn-ea"/>
              </a:rPr>
              <a:t>円</a:t>
            </a:r>
          </a:p>
        </p:txBody>
      </p:sp>
      <p:sp>
        <p:nvSpPr>
          <p:cNvPr id="22" name="右矢印 21"/>
          <p:cNvSpPr>
            <a:spLocks noChangeArrowheads="1"/>
          </p:cNvSpPr>
          <p:nvPr/>
        </p:nvSpPr>
        <p:spPr bwMode="auto">
          <a:xfrm rot="2876769">
            <a:off x="1783557" y="2265883"/>
            <a:ext cx="431800" cy="358775"/>
          </a:xfrm>
          <a:prstGeom prst="rightArrow">
            <a:avLst>
              <a:gd name="adj1" fmla="val 50000"/>
              <a:gd name="adj2" fmla="val 50003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anchor="ctr"/>
          <a:lstStyle/>
          <a:p>
            <a:pPr>
              <a:defRPr/>
            </a:pPr>
            <a:endParaRPr lang="ja-JP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円弧 27"/>
          <p:cNvSpPr/>
          <p:nvPr/>
        </p:nvSpPr>
        <p:spPr>
          <a:xfrm>
            <a:off x="2847182" y="2053158"/>
            <a:ext cx="1976437" cy="1008063"/>
          </a:xfrm>
          <a:prstGeom prst="arc">
            <a:avLst>
              <a:gd name="adj1" fmla="val 11092534"/>
              <a:gd name="adj2" fmla="val 21497116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29" name="円弧 28"/>
          <p:cNvSpPr/>
          <p:nvPr/>
        </p:nvSpPr>
        <p:spPr>
          <a:xfrm>
            <a:off x="2948782" y="2297633"/>
            <a:ext cx="790575" cy="593725"/>
          </a:xfrm>
          <a:prstGeom prst="arc">
            <a:avLst>
              <a:gd name="adj1" fmla="val 11651277"/>
              <a:gd name="adj2" fmla="val 5567388"/>
            </a:avLst>
          </a:prstGeom>
          <a:ln w="38100" cap="flat" cmpd="sng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30" name="円弧 29"/>
          <p:cNvSpPr/>
          <p:nvPr/>
        </p:nvSpPr>
        <p:spPr>
          <a:xfrm>
            <a:off x="2945607" y="2492896"/>
            <a:ext cx="1928812" cy="1069975"/>
          </a:xfrm>
          <a:prstGeom prst="arc">
            <a:avLst>
              <a:gd name="adj1" fmla="val 1363122"/>
              <a:gd name="adj2" fmla="val 9479881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31" name="円弧 30"/>
          <p:cNvSpPr/>
          <p:nvPr/>
        </p:nvSpPr>
        <p:spPr>
          <a:xfrm>
            <a:off x="3018632" y="2164283"/>
            <a:ext cx="1660525" cy="1069975"/>
          </a:xfrm>
          <a:prstGeom prst="arc">
            <a:avLst>
              <a:gd name="adj1" fmla="val 1854909"/>
              <a:gd name="adj2" fmla="val 8558749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 bwMode="auto">
          <a:xfrm>
            <a:off x="3075782" y="1765821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ja-JP" altLang="en-US" baseline="0" dirty="0">
                <a:latin typeface="+mn-ea"/>
                <a:ea typeface="+mn-ea"/>
              </a:rPr>
              <a:t>①</a:t>
            </a:r>
          </a:p>
        </p:txBody>
      </p:sp>
      <p:sp>
        <p:nvSpPr>
          <p:cNvPr id="27" name="テキスト ボックス 26"/>
          <p:cNvSpPr txBox="1"/>
          <p:nvPr/>
        </p:nvSpPr>
        <p:spPr bwMode="auto">
          <a:xfrm>
            <a:off x="3667919" y="2299221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ja-JP" altLang="en-US" baseline="0" dirty="0">
                <a:latin typeface="+mn-ea"/>
                <a:ea typeface="+mn-ea"/>
              </a:rPr>
              <a:t>②</a:t>
            </a:r>
          </a:p>
        </p:txBody>
      </p:sp>
      <p:sp>
        <p:nvSpPr>
          <p:cNvPr id="32" name="テキスト ボックス 31"/>
          <p:cNvSpPr txBox="1"/>
          <p:nvPr/>
        </p:nvSpPr>
        <p:spPr bwMode="auto">
          <a:xfrm>
            <a:off x="3688557" y="2883421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ja-JP" altLang="en-US" baseline="0" dirty="0">
                <a:latin typeface="+mn-ea"/>
                <a:ea typeface="+mn-ea"/>
              </a:rPr>
              <a:t>③</a:t>
            </a:r>
          </a:p>
        </p:txBody>
      </p:sp>
      <p:sp>
        <p:nvSpPr>
          <p:cNvPr id="33" name="テキスト ボックス 32"/>
          <p:cNvSpPr txBox="1"/>
          <p:nvPr/>
        </p:nvSpPr>
        <p:spPr bwMode="auto">
          <a:xfrm>
            <a:off x="3721894" y="3202508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ja-JP" altLang="en-US" baseline="0" dirty="0">
                <a:latin typeface="+mn-ea"/>
                <a:ea typeface="+mn-ea"/>
              </a:rPr>
              <a:t>④</a:t>
            </a:r>
          </a:p>
        </p:txBody>
      </p:sp>
      <p:sp>
        <p:nvSpPr>
          <p:cNvPr id="34" name="タイトル 33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720725"/>
          </a:xfrm>
        </p:spPr>
        <p:txBody>
          <a:bodyPr/>
          <a:lstStyle/>
          <a:p>
            <a:pPr algn="l"/>
            <a:r>
              <a:rPr lang="ja-JP" altLang="en-US" sz="2800" dirty="0" smtClean="0">
                <a:solidFill>
                  <a:srgbClr val="CC0000"/>
                </a:solidFill>
              </a:rPr>
              <a:t>ジュース自動</a:t>
            </a:r>
            <a:r>
              <a:rPr lang="ja-JP" altLang="en-US" sz="2800" dirty="0">
                <a:solidFill>
                  <a:srgbClr val="CC0000"/>
                </a:solidFill>
              </a:rPr>
              <a:t>販売機の動作の表現</a:t>
            </a:r>
            <a:endParaRPr lang="ja-JP" altLang="en-US" sz="28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84601" y="4149080"/>
            <a:ext cx="5235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00B050"/>
                </a:solidFill>
              </a:rPr>
              <a:t>ところで、</a:t>
            </a:r>
            <a:endParaRPr kumimoji="1" lang="en-US" altLang="ja-JP" sz="2400" b="1" dirty="0" smtClean="0">
              <a:solidFill>
                <a:srgbClr val="00B050"/>
              </a:solidFill>
            </a:endParaRPr>
          </a:p>
          <a:p>
            <a:r>
              <a:rPr kumimoji="1" lang="en-US" altLang="ja-JP" sz="2400" b="1" dirty="0" smtClean="0">
                <a:solidFill>
                  <a:srgbClr val="00B050"/>
                </a:solidFill>
              </a:rPr>
              <a:t>100</a:t>
            </a:r>
            <a:r>
              <a:rPr kumimoji="1" lang="ja-JP" altLang="en-US" sz="2400" b="1" dirty="0" smtClean="0">
                <a:solidFill>
                  <a:srgbClr val="00B050"/>
                </a:solidFill>
              </a:rPr>
              <a:t>円状態や</a:t>
            </a:r>
            <a:r>
              <a:rPr kumimoji="1" lang="en-US" altLang="ja-JP" sz="2400" b="1" dirty="0" smtClean="0">
                <a:solidFill>
                  <a:srgbClr val="00B050"/>
                </a:solidFill>
              </a:rPr>
              <a:t>150</a:t>
            </a:r>
            <a:r>
              <a:rPr kumimoji="1" lang="ja-JP" altLang="en-US" sz="2400" b="1" dirty="0" smtClean="0">
                <a:solidFill>
                  <a:srgbClr val="00B050"/>
                </a:solidFill>
              </a:rPr>
              <a:t>円状態はないのか？</a:t>
            </a:r>
            <a:endParaRPr kumimoji="1"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880796" y="4149081"/>
            <a:ext cx="5571523" cy="1008112"/>
          </a:xfrm>
          <a:prstGeom prst="roundRect">
            <a:avLst>
              <a:gd name="adj" fmla="val 874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2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スライド番号プレースホルダー 3"/>
          <p:cNvSpPr txBox="1">
            <a:spLocks noGrp="1"/>
          </p:cNvSpPr>
          <p:nvPr/>
        </p:nvSpPr>
        <p:spPr bwMode="auto">
          <a:xfrm>
            <a:off x="6607175" y="63595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ja-JP" sz="1400" baseline="0" dirty="0"/>
              <a:t>7</a:t>
            </a:r>
            <a:endParaRPr lang="en-US" altLang="ja-JP" sz="1400" baseline="0" dirty="0" smtClean="0"/>
          </a:p>
          <a:p>
            <a:pPr algn="r" eaLnBrk="1" hangingPunct="1"/>
            <a:endParaRPr lang="en-US" altLang="ja-JP" sz="1400" baseline="0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473074" y="1216026"/>
            <a:ext cx="82089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 baseline="0" dirty="0"/>
              <a:t>手順</a:t>
            </a:r>
            <a:r>
              <a:rPr lang="en-US" altLang="ja-JP" sz="2400" b="1" baseline="0" dirty="0"/>
              <a:t>3</a:t>
            </a:r>
            <a:r>
              <a:rPr lang="ja-JP" altLang="en-US" sz="2400" baseline="0" dirty="0"/>
              <a:t>：矢印の線上に，動作（</a:t>
            </a:r>
            <a:r>
              <a:rPr lang="ja-JP" altLang="en-US" sz="2400" b="1" baseline="0" dirty="0">
                <a:solidFill>
                  <a:srgbClr val="C00000"/>
                </a:solidFill>
              </a:rPr>
              <a:t>開始条件</a:t>
            </a:r>
            <a:r>
              <a:rPr lang="ja-JP" altLang="en-US" sz="2400" baseline="0" dirty="0"/>
              <a:t>と</a:t>
            </a:r>
            <a:r>
              <a:rPr lang="ja-JP" altLang="en-US" sz="2400" b="1" baseline="0" dirty="0">
                <a:solidFill>
                  <a:srgbClr val="00B050"/>
                </a:solidFill>
              </a:rPr>
              <a:t>動作内容</a:t>
            </a:r>
            <a:r>
              <a:rPr lang="ja-JP" altLang="en-US" sz="2400" baseline="0" dirty="0"/>
              <a:t>）を記述する</a:t>
            </a:r>
            <a:endParaRPr lang="en-US" altLang="ja-JP" sz="2400" baseline="0" dirty="0"/>
          </a:p>
        </p:txBody>
      </p:sp>
      <p:sp>
        <p:nvSpPr>
          <p:cNvPr id="14" name="円弧 13"/>
          <p:cNvSpPr/>
          <p:nvPr/>
        </p:nvSpPr>
        <p:spPr>
          <a:xfrm>
            <a:off x="1812925" y="3059956"/>
            <a:ext cx="2628900" cy="1468437"/>
          </a:xfrm>
          <a:prstGeom prst="arc">
            <a:avLst>
              <a:gd name="adj1" fmla="val 602069"/>
              <a:gd name="adj2" fmla="val 10349592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23" name="円/楕円 22"/>
          <p:cNvSpPr/>
          <p:nvPr/>
        </p:nvSpPr>
        <p:spPr>
          <a:xfrm>
            <a:off x="889000" y="3002806"/>
            <a:ext cx="1296988" cy="993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400" b="1" baseline="0" dirty="0">
                <a:solidFill>
                  <a:srgbClr val="FF0000"/>
                </a:solidFill>
                <a:latin typeface="+mn-ea"/>
              </a:rPr>
              <a:t>0</a:t>
            </a:r>
            <a:r>
              <a:rPr lang="ja-JP" altLang="en-US" sz="2400" b="1" baseline="0" dirty="0">
                <a:solidFill>
                  <a:srgbClr val="FF0000"/>
                </a:solidFill>
                <a:latin typeface="+mn-ea"/>
              </a:rPr>
              <a:t>円</a:t>
            </a:r>
          </a:p>
        </p:txBody>
      </p:sp>
      <p:sp>
        <p:nvSpPr>
          <p:cNvPr id="24" name="円/楕円 23"/>
          <p:cNvSpPr>
            <a:spLocks noChangeArrowheads="1"/>
          </p:cNvSpPr>
          <p:nvPr/>
        </p:nvSpPr>
        <p:spPr bwMode="auto">
          <a:xfrm>
            <a:off x="3854450" y="2982168"/>
            <a:ext cx="1295400" cy="1014413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ja-JP" sz="2400" b="1" baseline="0" dirty="0">
                <a:solidFill>
                  <a:srgbClr val="0000FF"/>
                </a:solidFill>
                <a:latin typeface="+mn-ea"/>
                <a:ea typeface="+mn-ea"/>
              </a:rPr>
              <a:t>50</a:t>
            </a:r>
            <a:r>
              <a:rPr lang="ja-JP" altLang="en-US" sz="2400" b="1" baseline="0" dirty="0">
                <a:solidFill>
                  <a:srgbClr val="0000FF"/>
                </a:solidFill>
                <a:latin typeface="+mn-ea"/>
                <a:ea typeface="+mn-ea"/>
              </a:rPr>
              <a:t>円</a:t>
            </a:r>
          </a:p>
        </p:txBody>
      </p:sp>
      <p:sp>
        <p:nvSpPr>
          <p:cNvPr id="25" name="右矢印 24"/>
          <p:cNvSpPr>
            <a:spLocks noChangeArrowheads="1"/>
          </p:cNvSpPr>
          <p:nvPr/>
        </p:nvSpPr>
        <p:spPr bwMode="auto">
          <a:xfrm rot="2876769">
            <a:off x="673101" y="2802780"/>
            <a:ext cx="431800" cy="358775"/>
          </a:xfrm>
          <a:prstGeom prst="rightArrow">
            <a:avLst>
              <a:gd name="adj1" fmla="val 50000"/>
              <a:gd name="adj2" fmla="val 50003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anchor="ctr"/>
          <a:lstStyle/>
          <a:p>
            <a:pPr>
              <a:defRPr/>
            </a:pPr>
            <a:endParaRPr lang="ja-JP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円弧 12"/>
          <p:cNvSpPr/>
          <p:nvPr/>
        </p:nvSpPr>
        <p:spPr>
          <a:xfrm>
            <a:off x="1925638" y="2863106"/>
            <a:ext cx="2263775" cy="1069975"/>
          </a:xfrm>
          <a:prstGeom prst="arc">
            <a:avLst>
              <a:gd name="adj1" fmla="val 1284160"/>
              <a:gd name="adj2" fmla="val 9565313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6" name="円弧 15"/>
          <p:cNvSpPr/>
          <p:nvPr/>
        </p:nvSpPr>
        <p:spPr>
          <a:xfrm>
            <a:off x="1754188" y="2556718"/>
            <a:ext cx="2460625" cy="1069975"/>
          </a:xfrm>
          <a:prstGeom prst="arc">
            <a:avLst>
              <a:gd name="adj1" fmla="val 11092534"/>
              <a:gd name="adj2" fmla="val 21497116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7" name="円弧 16"/>
          <p:cNvSpPr/>
          <p:nvPr/>
        </p:nvSpPr>
        <p:spPr>
          <a:xfrm>
            <a:off x="1838325" y="2834531"/>
            <a:ext cx="790575" cy="593725"/>
          </a:xfrm>
          <a:prstGeom prst="arc">
            <a:avLst>
              <a:gd name="adj1" fmla="val 11651277"/>
              <a:gd name="adj2" fmla="val 5567388"/>
            </a:avLst>
          </a:prstGeom>
          <a:ln w="38100" cap="flat" cmpd="sng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18" name="テキスト ボックス 14"/>
          <p:cNvSpPr txBox="1">
            <a:spLocks noChangeArrowheads="1"/>
          </p:cNvSpPr>
          <p:nvPr/>
        </p:nvSpPr>
        <p:spPr bwMode="auto">
          <a:xfrm>
            <a:off x="2557463" y="2791668"/>
            <a:ext cx="1368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r>
              <a:rPr lang="en-US" altLang="ja-JP" baseline="0" dirty="0" smtClean="0">
                <a:latin typeface="+mn-ea"/>
                <a:ea typeface="+mn-ea"/>
              </a:rPr>
              <a:t>100</a:t>
            </a:r>
            <a:r>
              <a:rPr lang="ja-JP" altLang="en-US" baseline="0" dirty="0" smtClean="0">
                <a:latin typeface="+mn-ea"/>
                <a:ea typeface="+mn-ea"/>
              </a:rPr>
              <a:t>円玉／</a:t>
            </a:r>
            <a:endParaRPr lang="en-US" altLang="ja-JP" baseline="0" dirty="0" smtClean="0">
              <a:latin typeface="+mn-ea"/>
              <a:ea typeface="+mn-ea"/>
            </a:endParaRPr>
          </a:p>
          <a:p>
            <a:pPr algn="ctr" eaLnBrk="1" hangingPunct="1">
              <a:defRPr/>
            </a:pPr>
            <a:r>
              <a:rPr lang="ja-JP" altLang="en-US" baseline="0" dirty="0" smtClean="0">
                <a:latin typeface="+mn-ea"/>
                <a:ea typeface="+mn-ea"/>
              </a:rPr>
              <a:t>ジュース</a:t>
            </a:r>
          </a:p>
        </p:txBody>
      </p:sp>
      <p:sp>
        <p:nvSpPr>
          <p:cNvPr id="19" name="テキスト ボックス 15"/>
          <p:cNvSpPr txBox="1">
            <a:spLocks noChangeArrowheads="1"/>
          </p:cNvSpPr>
          <p:nvPr/>
        </p:nvSpPr>
        <p:spPr bwMode="auto">
          <a:xfrm>
            <a:off x="2157413" y="2132856"/>
            <a:ext cx="2181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baseline="0" dirty="0" smtClean="0">
                <a:latin typeface="+mn-ea"/>
                <a:ea typeface="+mn-ea"/>
              </a:rPr>
              <a:t>50</a:t>
            </a:r>
            <a:r>
              <a:rPr lang="ja-JP" altLang="en-US" baseline="0" dirty="0" smtClean="0">
                <a:latin typeface="+mn-ea"/>
                <a:ea typeface="+mn-ea"/>
              </a:rPr>
              <a:t>円玉／なし</a:t>
            </a:r>
          </a:p>
        </p:txBody>
      </p:sp>
      <p:sp>
        <p:nvSpPr>
          <p:cNvPr id="20" name="テキスト ボックス 3"/>
          <p:cNvSpPr txBox="1">
            <a:spLocks noChangeArrowheads="1"/>
          </p:cNvSpPr>
          <p:nvPr/>
        </p:nvSpPr>
        <p:spPr bwMode="auto">
          <a:xfrm>
            <a:off x="2085975" y="3885456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baseline="0" dirty="0" smtClean="0">
                <a:latin typeface="+mn-ea"/>
                <a:ea typeface="+mn-ea"/>
              </a:rPr>
              <a:t>50</a:t>
            </a:r>
            <a:r>
              <a:rPr lang="ja-JP" altLang="en-US" baseline="0" dirty="0" smtClean="0">
                <a:latin typeface="+mn-ea"/>
                <a:ea typeface="+mn-ea"/>
              </a:rPr>
              <a:t>円玉／ジュース</a:t>
            </a:r>
          </a:p>
        </p:txBody>
      </p:sp>
      <p:sp>
        <p:nvSpPr>
          <p:cNvPr id="21" name="テキスト ボックス 13"/>
          <p:cNvSpPr txBox="1">
            <a:spLocks noChangeArrowheads="1"/>
          </p:cNvSpPr>
          <p:nvPr/>
        </p:nvSpPr>
        <p:spPr bwMode="auto">
          <a:xfrm>
            <a:off x="1766888" y="4542681"/>
            <a:ext cx="32861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000"/>
              </a:lnSpc>
              <a:defRPr/>
            </a:pPr>
            <a:endParaRPr lang="en-US" altLang="ja-JP" baseline="0" dirty="0" smtClean="0">
              <a:latin typeface="+mn-ea"/>
              <a:ea typeface="+mn-ea"/>
            </a:endParaRPr>
          </a:p>
          <a:p>
            <a:pPr eaLnBrk="1" hangingPunct="1">
              <a:lnSpc>
                <a:spcPts val="1000"/>
              </a:lnSpc>
              <a:defRPr/>
            </a:pPr>
            <a:endParaRPr lang="en-US" altLang="ja-JP" baseline="0" dirty="0" smtClean="0">
              <a:latin typeface="+mn-ea"/>
              <a:ea typeface="+mn-ea"/>
            </a:endParaRPr>
          </a:p>
          <a:p>
            <a:pPr eaLnBrk="1" hangingPunct="1">
              <a:lnSpc>
                <a:spcPts val="1000"/>
              </a:lnSpc>
              <a:defRPr/>
            </a:pPr>
            <a:r>
              <a:rPr lang="en-US" altLang="ja-JP" b="1" baseline="0" dirty="0" smtClean="0">
                <a:solidFill>
                  <a:srgbClr val="C00000"/>
                </a:solidFill>
                <a:latin typeface="+mn-ea"/>
                <a:ea typeface="+mn-ea"/>
              </a:rPr>
              <a:t>100</a:t>
            </a:r>
            <a:r>
              <a:rPr lang="ja-JP" altLang="en-US" b="1" baseline="0" dirty="0" smtClean="0">
                <a:solidFill>
                  <a:srgbClr val="C00000"/>
                </a:solidFill>
                <a:latin typeface="+mn-ea"/>
                <a:ea typeface="+mn-ea"/>
              </a:rPr>
              <a:t>円玉</a:t>
            </a:r>
            <a:r>
              <a:rPr lang="ja-JP" altLang="en-US" baseline="0" dirty="0" smtClean="0">
                <a:latin typeface="+mn-ea"/>
                <a:ea typeface="+mn-ea"/>
              </a:rPr>
              <a:t>／</a:t>
            </a:r>
            <a:r>
              <a:rPr lang="ja-JP" altLang="en-US" b="1" baseline="0" dirty="0" smtClean="0">
                <a:solidFill>
                  <a:srgbClr val="008000"/>
                </a:solidFill>
                <a:latin typeface="+mn-ea"/>
                <a:ea typeface="+mn-ea"/>
              </a:rPr>
              <a:t>ジュース，お釣り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5453599" y="2331293"/>
            <a:ext cx="3455988" cy="3185940"/>
          </a:xfrm>
          <a:prstGeom prst="roundRect">
            <a:avLst>
              <a:gd name="adj" fmla="val 874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0497" name="Text Box 26"/>
          <p:cNvSpPr txBox="1">
            <a:spLocks noChangeArrowheads="1"/>
          </p:cNvSpPr>
          <p:nvPr/>
        </p:nvSpPr>
        <p:spPr bwMode="auto">
          <a:xfrm>
            <a:off x="5651500" y="2572594"/>
            <a:ext cx="3168650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aseline="30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Aft>
                <a:spcPts val="1200"/>
              </a:spcAft>
              <a:buFont typeface="Arial" charset="0"/>
              <a:buChar char="•"/>
            </a:pPr>
            <a:r>
              <a:rPr lang="en-US" altLang="ja-JP" sz="1800" baseline="0" dirty="0"/>
              <a:t>0</a:t>
            </a:r>
            <a:r>
              <a:rPr lang="ja-JP" altLang="en-US" sz="1800" baseline="0" dirty="0"/>
              <a:t>円の状態のとき，</a:t>
            </a:r>
            <a:r>
              <a:rPr lang="en-US" altLang="ja-JP" sz="1800" b="1" baseline="0" dirty="0"/>
              <a:t>50</a:t>
            </a:r>
            <a:r>
              <a:rPr lang="ja-JP" altLang="en-US" sz="1800" b="1" baseline="0" dirty="0"/>
              <a:t>円玉</a:t>
            </a:r>
            <a:r>
              <a:rPr lang="ja-JP" altLang="en-US" sz="1800" baseline="0" dirty="0"/>
              <a:t>が投入されたら，どの状態に移る</a:t>
            </a:r>
            <a:r>
              <a:rPr lang="ja-JP" altLang="en-US" sz="1800" baseline="0" dirty="0" smtClean="0"/>
              <a:t>か</a:t>
            </a:r>
            <a:r>
              <a:rPr lang="ja-JP" altLang="en-US" sz="1800" baseline="0" dirty="0"/>
              <a:t>？</a:t>
            </a:r>
            <a:endParaRPr lang="en-US" altLang="ja-JP" sz="1800" baseline="0" dirty="0"/>
          </a:p>
          <a:p>
            <a:pPr eaLnBrk="1" hangingPunct="1">
              <a:spcAft>
                <a:spcPts val="1200"/>
              </a:spcAft>
              <a:buFont typeface="Arial" charset="0"/>
              <a:buChar char="•"/>
            </a:pPr>
            <a:r>
              <a:rPr lang="en-US" altLang="ja-JP" sz="1800" baseline="0" dirty="0"/>
              <a:t>0</a:t>
            </a:r>
            <a:r>
              <a:rPr lang="ja-JP" altLang="en-US" sz="1800" baseline="0" dirty="0"/>
              <a:t>円の状態のとき，</a:t>
            </a:r>
            <a:r>
              <a:rPr lang="en-US" altLang="ja-JP" sz="1800" b="1" baseline="0" dirty="0"/>
              <a:t>50</a:t>
            </a:r>
            <a:r>
              <a:rPr lang="ja-JP" altLang="en-US" sz="1800" b="1" baseline="0" dirty="0"/>
              <a:t>円玉</a:t>
            </a:r>
            <a:r>
              <a:rPr lang="ja-JP" altLang="en-US" sz="1800" baseline="0" dirty="0"/>
              <a:t>，</a:t>
            </a:r>
            <a:r>
              <a:rPr lang="en-US" altLang="ja-JP" sz="1800" b="1" baseline="0" dirty="0"/>
              <a:t>100</a:t>
            </a:r>
            <a:r>
              <a:rPr lang="ja-JP" altLang="en-US" sz="1800" b="1" baseline="0" dirty="0"/>
              <a:t>円玉</a:t>
            </a:r>
            <a:r>
              <a:rPr lang="ja-JP" altLang="en-US" sz="1800" baseline="0" dirty="0"/>
              <a:t>の順に投入されたら，どの状態に移る</a:t>
            </a:r>
            <a:r>
              <a:rPr lang="ja-JP" altLang="en-US" sz="1800" baseline="0" dirty="0" smtClean="0"/>
              <a:t>か</a:t>
            </a:r>
            <a:r>
              <a:rPr lang="ja-JP" altLang="en-US" sz="1800" baseline="0" dirty="0"/>
              <a:t>？</a:t>
            </a:r>
            <a:endParaRPr lang="ja-JP" altLang="en-US" sz="1800" u="sng" baseline="0" dirty="0"/>
          </a:p>
          <a:p>
            <a:pPr eaLnBrk="1" hangingPunct="1">
              <a:spcAft>
                <a:spcPts val="1200"/>
              </a:spcAft>
              <a:buFont typeface="Arial" charset="0"/>
              <a:buChar char="•"/>
            </a:pPr>
            <a:r>
              <a:rPr lang="en-US" altLang="ja-JP" sz="1800" baseline="0" dirty="0"/>
              <a:t>50</a:t>
            </a:r>
            <a:r>
              <a:rPr lang="ja-JP" altLang="en-US" sz="1800" baseline="0" dirty="0"/>
              <a:t>円の状態のとき，</a:t>
            </a:r>
            <a:r>
              <a:rPr lang="en-US" altLang="ja-JP" sz="1800" baseline="0" dirty="0"/>
              <a:t>50</a:t>
            </a:r>
            <a:r>
              <a:rPr lang="ja-JP" altLang="en-US" sz="1800" baseline="0" dirty="0"/>
              <a:t>円玉が投入される場合の</a:t>
            </a:r>
            <a:r>
              <a:rPr lang="ja-JP" altLang="en-US" sz="1800" b="1" baseline="0" dirty="0">
                <a:solidFill>
                  <a:srgbClr val="C00000"/>
                </a:solidFill>
              </a:rPr>
              <a:t>開始条件</a:t>
            </a:r>
            <a:r>
              <a:rPr lang="ja-JP" altLang="en-US" sz="1800" baseline="0" dirty="0"/>
              <a:t>と　</a:t>
            </a:r>
            <a:r>
              <a:rPr lang="ja-JP" altLang="en-US" sz="1800" b="1" baseline="0" dirty="0">
                <a:solidFill>
                  <a:srgbClr val="008000"/>
                </a:solidFill>
              </a:rPr>
              <a:t>動作</a:t>
            </a:r>
            <a:r>
              <a:rPr lang="ja-JP" altLang="en-US" sz="1800" b="1" baseline="0" dirty="0" smtClean="0">
                <a:solidFill>
                  <a:srgbClr val="008000"/>
                </a:solidFill>
              </a:rPr>
              <a:t>内容</a:t>
            </a:r>
            <a:r>
              <a:rPr lang="ja-JP" altLang="en-US" sz="1800" baseline="0" dirty="0" smtClean="0"/>
              <a:t>は？</a:t>
            </a:r>
            <a:endParaRPr lang="ja-JP" altLang="en-US" sz="1800" u="sng" baseline="0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733425" y="5214193"/>
            <a:ext cx="4198938" cy="1003300"/>
          </a:xfrm>
          <a:prstGeom prst="wedgeRoundRectCallout">
            <a:avLst>
              <a:gd name="adj1" fmla="val -197"/>
              <a:gd name="adj2" fmla="val -68112"/>
              <a:gd name="adj3" fmla="val 1666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800" baseline="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 bwMode="auto">
          <a:xfrm>
            <a:off x="889000" y="5242768"/>
            <a:ext cx="3789363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ja-JP" altLang="en-US" sz="1800" b="1" baseline="0" dirty="0">
                <a:latin typeface="+mn-ea"/>
                <a:ea typeface="+mn-ea"/>
              </a:rPr>
              <a:t>動作の説明</a:t>
            </a:r>
            <a:endParaRPr lang="en-US" altLang="ja-JP" sz="1800" b="1" baseline="0" dirty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1800" b="1" baseline="0" dirty="0">
                <a:latin typeface="+mn-ea"/>
                <a:ea typeface="+mn-ea"/>
              </a:rPr>
              <a:t>　・</a:t>
            </a:r>
            <a:r>
              <a:rPr lang="ja-JP" altLang="en-US" sz="1800" b="1" baseline="0" dirty="0">
                <a:solidFill>
                  <a:srgbClr val="C00000"/>
                </a:solidFill>
                <a:latin typeface="+mn-ea"/>
                <a:ea typeface="+mn-ea"/>
              </a:rPr>
              <a:t>開始条件</a:t>
            </a:r>
            <a:r>
              <a:rPr lang="ja-JP" altLang="en-US" sz="1800" b="1" baseline="0" dirty="0">
                <a:latin typeface="+mn-ea"/>
                <a:ea typeface="+mn-ea"/>
              </a:rPr>
              <a:t>：</a:t>
            </a:r>
            <a:r>
              <a:rPr lang="en-US" altLang="ja-JP" sz="1800" b="1" baseline="0" dirty="0">
                <a:latin typeface="+mn-ea"/>
                <a:ea typeface="+mn-ea"/>
              </a:rPr>
              <a:t>100</a:t>
            </a:r>
            <a:r>
              <a:rPr lang="ja-JP" altLang="en-US" sz="1800" b="1" baseline="0" dirty="0">
                <a:latin typeface="+mn-ea"/>
                <a:ea typeface="+mn-ea"/>
              </a:rPr>
              <a:t>円玉が投入される</a:t>
            </a:r>
            <a:endParaRPr lang="en-US" altLang="ja-JP" sz="1800" b="1" baseline="0" dirty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1800" b="1" baseline="0" dirty="0">
                <a:latin typeface="+mn-ea"/>
                <a:ea typeface="+mn-ea"/>
              </a:rPr>
              <a:t>　・</a:t>
            </a:r>
            <a:r>
              <a:rPr lang="ja-JP" altLang="en-US" sz="1800" b="1" baseline="0" dirty="0">
                <a:solidFill>
                  <a:srgbClr val="008000"/>
                </a:solidFill>
                <a:latin typeface="+mn-ea"/>
                <a:ea typeface="+mn-ea"/>
              </a:rPr>
              <a:t>動作内容</a:t>
            </a:r>
            <a:r>
              <a:rPr lang="ja-JP" altLang="en-US" sz="1800" b="1" baseline="0" dirty="0">
                <a:latin typeface="+mn-ea"/>
                <a:ea typeface="+mn-ea"/>
              </a:rPr>
              <a:t>：ジュースとお釣りを出す</a:t>
            </a:r>
          </a:p>
        </p:txBody>
      </p:sp>
      <p:sp>
        <p:nvSpPr>
          <p:cNvPr id="26" name="タイトル 33"/>
          <p:cNvSpPr>
            <a:spLocks noGrp="1"/>
          </p:cNvSpPr>
          <p:nvPr>
            <p:ph type="title"/>
          </p:nvPr>
        </p:nvSpPr>
        <p:spPr>
          <a:xfrm>
            <a:off x="504509" y="495301"/>
            <a:ext cx="8229600" cy="720725"/>
          </a:xfrm>
        </p:spPr>
        <p:txBody>
          <a:bodyPr/>
          <a:lstStyle/>
          <a:p>
            <a:pPr algn="l"/>
            <a:r>
              <a:rPr lang="ja-JP" altLang="en-US" sz="2800" dirty="0" smtClean="0">
                <a:solidFill>
                  <a:srgbClr val="CC0000"/>
                </a:solidFill>
              </a:rPr>
              <a:t>ジュース自動</a:t>
            </a:r>
            <a:r>
              <a:rPr lang="ja-JP" altLang="en-US" sz="2800" dirty="0">
                <a:solidFill>
                  <a:srgbClr val="CC0000"/>
                </a:solidFill>
              </a:rPr>
              <a:t>販売機の動作の表現</a:t>
            </a:r>
            <a:endParaRPr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756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8101013" y="188913"/>
            <a:ext cx="779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00000"/>
                </a:solidFill>
              </a:rPr>
              <a:t>その１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4100" name="テキスト ボックス 2"/>
          <p:cNvSpPr txBox="1">
            <a:spLocks noChangeArrowheads="1"/>
          </p:cNvSpPr>
          <p:nvPr/>
        </p:nvSpPr>
        <p:spPr bwMode="auto">
          <a:xfrm>
            <a:off x="1043608" y="981075"/>
            <a:ext cx="5109091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 dirty="0">
                <a:ea typeface="ＭＳ 明朝" charset="-128"/>
              </a:rPr>
              <a:t>オートマトンの種類</a:t>
            </a:r>
            <a:endParaRPr lang="en-US" altLang="ja-JP" sz="2400" b="1" dirty="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 dirty="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 dirty="0">
                <a:ea typeface="ＭＳ 明朝" charset="-128"/>
              </a:rPr>
              <a:t>（１</a:t>
            </a:r>
            <a:r>
              <a:rPr lang="ja-JP" altLang="en-US" sz="2400" b="1" dirty="0" smtClean="0">
                <a:ea typeface="ＭＳ 明朝" charset="-128"/>
              </a:rPr>
              <a:t>）有限オートマトン</a:t>
            </a:r>
            <a:endParaRPr lang="en-US" altLang="ja-JP" sz="2400" b="1" dirty="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 b="1" dirty="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 dirty="0">
                <a:ea typeface="ＭＳ 明朝" charset="-128"/>
              </a:rPr>
              <a:t>（２）プッシュダウンオートマトン</a:t>
            </a:r>
            <a:endParaRPr lang="en-US" altLang="ja-JP" sz="2400" b="1" dirty="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 b="1" dirty="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 dirty="0">
                <a:ea typeface="ＭＳ 明朝" charset="-128"/>
              </a:rPr>
              <a:t>（３）</a:t>
            </a:r>
            <a:r>
              <a:rPr lang="ja-JP" altLang="en-US" sz="2400" b="1" dirty="0" smtClean="0">
                <a:ea typeface="ＭＳ 明朝" charset="-128"/>
              </a:rPr>
              <a:t>チューリングマシン</a:t>
            </a:r>
            <a:endParaRPr lang="en-US" altLang="ja-JP" sz="2400" b="1" dirty="0" smtClean="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 b="1" dirty="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 dirty="0">
                <a:ea typeface="ＭＳ 明朝" charset="-128"/>
              </a:rPr>
              <a:t>　</a:t>
            </a:r>
            <a:r>
              <a:rPr lang="ja-JP" altLang="en-US" sz="2400" b="1" dirty="0" smtClean="0">
                <a:ea typeface="ＭＳ 明朝" charset="-128"/>
              </a:rPr>
              <a:t>など</a:t>
            </a:r>
            <a:endParaRPr lang="en-US" altLang="ja-JP" sz="2400" b="1" dirty="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>
              <a:ea typeface="ＭＳ 明朝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8101013" y="188913"/>
            <a:ext cx="779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00000"/>
                </a:solidFill>
              </a:rPr>
              <a:t>その１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615164" y="6119949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5124" name="テキスト ボックス 2"/>
          <p:cNvSpPr txBox="1">
            <a:spLocks noChangeArrowheads="1"/>
          </p:cNvSpPr>
          <p:nvPr/>
        </p:nvSpPr>
        <p:spPr bwMode="auto">
          <a:xfrm>
            <a:off x="641350" y="1125538"/>
            <a:ext cx="24593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>
                <a:solidFill>
                  <a:srgbClr val="000000"/>
                </a:solidFill>
                <a:ea typeface="ＭＳ 明朝" charset="-128"/>
              </a:rPr>
              <a:t>（１</a:t>
            </a:r>
            <a:r>
              <a:rPr lang="ja-JP" altLang="en-US" sz="1600" b="1" dirty="0" smtClean="0">
                <a:solidFill>
                  <a:srgbClr val="000000"/>
                </a:solidFill>
                <a:ea typeface="ＭＳ 明朝" charset="-128"/>
              </a:rPr>
              <a:t>）有限オートマトン</a:t>
            </a:r>
            <a:endParaRPr lang="en-US" altLang="ja-JP" sz="1600" b="1" dirty="0">
              <a:solidFill>
                <a:srgbClr val="000000"/>
              </a:solidFill>
              <a:ea typeface="ＭＳ 明朝" charset="-128"/>
            </a:endParaRPr>
          </a:p>
        </p:txBody>
      </p:sp>
      <p:sp>
        <p:nvSpPr>
          <p:cNvPr id="5125" name="テキスト ボックス 3"/>
          <p:cNvSpPr txBox="1">
            <a:spLocks noChangeArrowheads="1"/>
          </p:cNvSpPr>
          <p:nvPr/>
        </p:nvSpPr>
        <p:spPr bwMode="auto">
          <a:xfrm>
            <a:off x="1319213" y="1773238"/>
            <a:ext cx="2852737" cy="1076325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>
                <a:solidFill>
                  <a:srgbClr val="0066FF"/>
                </a:solidFill>
                <a:ea typeface="ＭＳ 明朝" charset="-128"/>
              </a:rPr>
              <a:t>制御部</a:t>
            </a:r>
            <a:endParaRPr lang="en-US" altLang="ja-JP" sz="1600" b="1" dirty="0">
              <a:solidFill>
                <a:srgbClr val="0066FF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・演算（出力、遷移先状態）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・</a:t>
            </a:r>
            <a:r>
              <a:rPr lang="ja-JP" altLang="en-US" sz="1600" b="1" dirty="0">
                <a:solidFill>
                  <a:srgbClr val="FF0000"/>
                </a:solidFill>
                <a:ea typeface="ＭＳ 明朝" charset="-128"/>
              </a:rPr>
              <a:t>状態記憶</a:t>
            </a:r>
            <a:endParaRPr lang="en-US" altLang="ja-JP" sz="1600" b="1" dirty="0">
              <a:solidFill>
                <a:srgbClr val="FF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</p:txBody>
      </p:sp>
      <p:grpSp>
        <p:nvGrpSpPr>
          <p:cNvPr id="5126" name="グループ化 10"/>
          <p:cNvGrpSpPr>
            <a:grpSpLocks/>
          </p:cNvGrpSpPr>
          <p:nvPr/>
        </p:nvGrpSpPr>
        <p:grpSpPr bwMode="auto">
          <a:xfrm>
            <a:off x="1554163" y="3167063"/>
            <a:ext cx="1963737" cy="431800"/>
            <a:chOff x="1553635" y="3810938"/>
            <a:chExt cx="1963921" cy="432048"/>
          </a:xfrm>
        </p:grpSpPr>
        <p:sp>
          <p:nvSpPr>
            <p:cNvPr id="10" name="正方形/長方形 9"/>
            <p:cNvSpPr/>
            <p:nvPr/>
          </p:nvSpPr>
          <p:spPr>
            <a:xfrm>
              <a:off x="1553635" y="3810938"/>
              <a:ext cx="393737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947372" y="3810938"/>
              <a:ext cx="392149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123819" y="3810938"/>
              <a:ext cx="393737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731670" y="3810938"/>
              <a:ext cx="392149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339521" y="3810938"/>
              <a:ext cx="393737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3" name="直線矢印コネクタ 12"/>
          <p:cNvCxnSpPr>
            <a:stCxn id="14" idx="0"/>
          </p:cNvCxnSpPr>
          <p:nvPr/>
        </p:nvCxnSpPr>
        <p:spPr>
          <a:xfrm flipH="1" flipV="1">
            <a:off x="2143125" y="2894013"/>
            <a:ext cx="1588" cy="2730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" name="テキスト ボックス 17"/>
          <p:cNvSpPr txBox="1">
            <a:spLocks noChangeArrowheads="1"/>
          </p:cNvSpPr>
          <p:nvPr/>
        </p:nvSpPr>
        <p:spPr bwMode="auto">
          <a:xfrm>
            <a:off x="247650" y="3211513"/>
            <a:ext cx="12112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>
                <a:solidFill>
                  <a:srgbClr val="0066FF"/>
                </a:solidFill>
                <a:ea typeface="ＭＳ 明朝" charset="-128"/>
              </a:rPr>
              <a:t>入力データ</a:t>
            </a: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4171950" y="2141538"/>
            <a:ext cx="3698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0" name="テキスト ボックス 23"/>
          <p:cNvSpPr txBox="1">
            <a:spLocks noChangeArrowheads="1"/>
          </p:cNvSpPr>
          <p:nvPr/>
        </p:nvSpPr>
        <p:spPr bwMode="auto">
          <a:xfrm>
            <a:off x="4467225" y="1973263"/>
            <a:ext cx="121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>
                <a:solidFill>
                  <a:srgbClr val="0066FF"/>
                </a:solidFill>
                <a:ea typeface="ＭＳ 明朝" charset="-128"/>
              </a:rPr>
              <a:t>出力データ</a:t>
            </a:r>
            <a:endParaRPr lang="en-US" altLang="ja-JP" sz="1600" b="1">
              <a:solidFill>
                <a:srgbClr val="0066FF"/>
              </a:solidFill>
              <a:ea typeface="ＭＳ 明朝" charset="-128"/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2308225" y="2932113"/>
            <a:ext cx="288925" cy="193675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5132" name="テキスト ボックス 21"/>
          <p:cNvSpPr txBox="1">
            <a:spLocks noChangeArrowheads="1"/>
          </p:cNvSpPr>
          <p:nvPr/>
        </p:nvSpPr>
        <p:spPr bwMode="auto">
          <a:xfrm>
            <a:off x="2009775" y="3208338"/>
            <a:ext cx="1397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rgbClr val="000000"/>
                </a:solidFill>
                <a:ea typeface="ＭＳ 明朝" charset="-128"/>
              </a:rPr>
              <a:t>a</a:t>
            </a:r>
            <a:r>
              <a:rPr lang="ja-JP" altLang="en-US" sz="1600">
                <a:solidFill>
                  <a:srgbClr val="000000"/>
                </a:solidFill>
                <a:ea typeface="ＭＳ 明朝" charset="-128"/>
              </a:rPr>
              <a:t>　</a:t>
            </a:r>
            <a:r>
              <a:rPr lang="en-US" altLang="ja-JP" sz="1600">
                <a:solidFill>
                  <a:srgbClr val="000000"/>
                </a:solidFill>
                <a:ea typeface="ＭＳ 明朝" charset="-128"/>
              </a:rPr>
              <a:t>a</a:t>
            </a:r>
            <a:r>
              <a:rPr lang="ja-JP" altLang="en-US" sz="1600">
                <a:solidFill>
                  <a:srgbClr val="000000"/>
                </a:solidFill>
                <a:ea typeface="ＭＳ 明朝" charset="-128"/>
              </a:rPr>
              <a:t>　 </a:t>
            </a:r>
            <a:r>
              <a:rPr lang="en-US" altLang="ja-JP" sz="1600">
                <a:solidFill>
                  <a:srgbClr val="000000"/>
                </a:solidFill>
                <a:ea typeface="ＭＳ 明朝" charset="-128"/>
              </a:rPr>
              <a:t>b     a</a:t>
            </a:r>
            <a:endParaRPr lang="ja-JP" altLang="en-US" sz="1600">
              <a:solidFill>
                <a:srgbClr val="000000"/>
              </a:solidFill>
              <a:ea typeface="ＭＳ 明朝" charset="-128"/>
            </a:endParaRPr>
          </a:p>
        </p:txBody>
      </p:sp>
      <p:sp>
        <p:nvSpPr>
          <p:cNvPr id="5133" name="テキスト ボックス 22"/>
          <p:cNvSpPr txBox="1">
            <a:spLocks noChangeArrowheads="1"/>
          </p:cNvSpPr>
          <p:nvPr/>
        </p:nvSpPr>
        <p:spPr bwMode="auto">
          <a:xfrm>
            <a:off x="5710238" y="2049463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rgbClr val="000000"/>
                </a:solidFill>
                <a:ea typeface="ＭＳ 明朝" charset="-128"/>
              </a:rPr>
              <a:t>p</a:t>
            </a:r>
            <a:r>
              <a:rPr lang="en-US" altLang="ja-JP" sz="1600" baseline="-25000">
                <a:solidFill>
                  <a:srgbClr val="000000"/>
                </a:solidFill>
                <a:ea typeface="ＭＳ 明朝" charset="-128"/>
              </a:rPr>
              <a:t>0</a:t>
            </a:r>
            <a:r>
              <a:rPr lang="en-US" altLang="ja-JP" sz="1600">
                <a:solidFill>
                  <a:srgbClr val="000000"/>
                </a:solidFill>
                <a:ea typeface="ＭＳ 明朝" charset="-128"/>
              </a:rPr>
              <a:t>/x</a:t>
            </a:r>
            <a:endParaRPr lang="ja-JP" altLang="en-US" sz="1600">
              <a:solidFill>
                <a:srgbClr val="000000"/>
              </a:solidFill>
              <a:ea typeface="ＭＳ 明朝" charset="-128"/>
            </a:endParaRPr>
          </a:p>
        </p:txBody>
      </p:sp>
      <p:sp>
        <p:nvSpPr>
          <p:cNvPr id="5134" name="テキスト ボックス 24"/>
          <p:cNvSpPr txBox="1">
            <a:spLocks noChangeArrowheads="1"/>
          </p:cNvSpPr>
          <p:nvPr/>
        </p:nvSpPr>
        <p:spPr bwMode="auto">
          <a:xfrm>
            <a:off x="7229065" y="2063750"/>
            <a:ext cx="4587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q/y</a:t>
            </a:r>
            <a:endParaRPr lang="ja-JP" altLang="en-US" sz="1600" dirty="0">
              <a:solidFill>
                <a:srgbClr val="000000"/>
              </a:solidFill>
              <a:ea typeface="ＭＳ 明朝" charset="-128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5678488" y="1979613"/>
            <a:ext cx="504825" cy="50482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6187982" y="2218531"/>
            <a:ext cx="92868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8" name="テキスト ボックス 33"/>
          <p:cNvSpPr txBox="1">
            <a:spLocks noChangeArrowheads="1"/>
          </p:cNvSpPr>
          <p:nvPr/>
        </p:nvSpPr>
        <p:spPr bwMode="auto">
          <a:xfrm>
            <a:off x="6402388" y="1893888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CC00"/>
                </a:solidFill>
                <a:ea typeface="ＭＳ 明朝" charset="-128"/>
              </a:rPr>
              <a:t>a</a:t>
            </a:r>
            <a:endParaRPr lang="ja-JP" altLang="en-US" sz="1600" dirty="0">
              <a:solidFill>
                <a:srgbClr val="00CC00"/>
              </a:solidFill>
              <a:ea typeface="ＭＳ 明朝" charset="-128"/>
            </a:endParaRPr>
          </a:p>
        </p:txBody>
      </p:sp>
      <p:sp>
        <p:nvSpPr>
          <p:cNvPr id="5139" name="テキスト ボックス 34"/>
          <p:cNvSpPr txBox="1">
            <a:spLocks noChangeArrowheads="1"/>
          </p:cNvSpPr>
          <p:nvPr/>
        </p:nvSpPr>
        <p:spPr bwMode="auto">
          <a:xfrm>
            <a:off x="6919913" y="2970213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rgbClr val="000000"/>
                </a:solidFill>
                <a:ea typeface="ＭＳ 明朝" charset="-128"/>
              </a:rPr>
              <a:t>r/z</a:t>
            </a:r>
            <a:endParaRPr lang="ja-JP" altLang="en-US" sz="1600">
              <a:solidFill>
                <a:srgbClr val="000000"/>
              </a:solidFill>
              <a:ea typeface="ＭＳ 明朝" charset="-128"/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6919913" y="2900363"/>
            <a:ext cx="504825" cy="50482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cxnSp>
        <p:nvCxnSpPr>
          <p:cNvPr id="32" name="直線矢印コネクタ 31"/>
          <p:cNvCxnSpPr>
            <a:stCxn id="26" idx="5"/>
            <a:endCxn id="36" idx="1"/>
          </p:cNvCxnSpPr>
          <p:nvPr/>
        </p:nvCxnSpPr>
        <p:spPr>
          <a:xfrm>
            <a:off x="6108700" y="2411413"/>
            <a:ext cx="885825" cy="561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2" name="テキスト ボックス 38"/>
          <p:cNvSpPr txBox="1">
            <a:spLocks noChangeArrowheads="1"/>
          </p:cNvSpPr>
          <p:nvPr/>
        </p:nvSpPr>
        <p:spPr bwMode="auto">
          <a:xfrm>
            <a:off x="6551613" y="2411413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b</a:t>
            </a:r>
            <a:endParaRPr lang="ja-JP" altLang="en-US" sz="1600" dirty="0">
              <a:solidFill>
                <a:srgbClr val="000000"/>
              </a:solidFill>
              <a:ea typeface="ＭＳ 明朝" charset="-128"/>
            </a:endParaRPr>
          </a:p>
        </p:txBody>
      </p:sp>
      <p:sp>
        <p:nvSpPr>
          <p:cNvPr id="5143" name="テキスト ボックス 39"/>
          <p:cNvSpPr txBox="1">
            <a:spLocks noChangeArrowheads="1"/>
          </p:cNvSpPr>
          <p:nvPr/>
        </p:nvSpPr>
        <p:spPr bwMode="auto">
          <a:xfrm>
            <a:off x="3513138" y="3211513"/>
            <a:ext cx="800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solidFill>
                  <a:srgbClr val="000000"/>
                </a:solidFill>
                <a:ea typeface="ＭＳ 明朝" charset="-128"/>
              </a:rPr>
              <a:t>・・・</a:t>
            </a:r>
          </a:p>
        </p:txBody>
      </p:sp>
      <p:sp>
        <p:nvSpPr>
          <p:cNvPr id="5144" name="テキスト ボックス 3"/>
          <p:cNvSpPr txBox="1">
            <a:spLocks noChangeArrowheads="1"/>
          </p:cNvSpPr>
          <p:nvPr/>
        </p:nvSpPr>
        <p:spPr bwMode="auto">
          <a:xfrm>
            <a:off x="852488" y="3759200"/>
            <a:ext cx="3125787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・状態の集合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Q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＝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{p</a:t>
            </a:r>
            <a:r>
              <a:rPr lang="en-US" altLang="ja-JP" sz="1600" baseline="-25000" dirty="0">
                <a:solidFill>
                  <a:srgbClr val="000000"/>
                </a:solidFill>
                <a:ea typeface="ＭＳ 明朝" charset="-128"/>
              </a:rPr>
              <a:t>0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,q,r}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・初期状態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p</a:t>
            </a:r>
            <a:r>
              <a:rPr lang="en-US" altLang="ja-JP" sz="1600" baseline="-25000" dirty="0">
                <a:solidFill>
                  <a:srgbClr val="000000"/>
                </a:solidFill>
                <a:ea typeface="ＭＳ 明朝" charset="-128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・入力記号の集合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Σ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＝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{</a:t>
            </a:r>
            <a:r>
              <a:rPr lang="en-US" altLang="ja-JP" sz="1600" dirty="0" err="1">
                <a:solidFill>
                  <a:srgbClr val="000000"/>
                </a:solidFill>
                <a:ea typeface="ＭＳ 明朝" charset="-128"/>
              </a:rPr>
              <a:t>a,b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・演算</a:t>
            </a: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①出力記号の集合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Δ</a:t>
            </a: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＝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{</a:t>
            </a:r>
            <a:r>
              <a:rPr lang="en-US" altLang="ja-JP" sz="1600" dirty="0" err="1">
                <a:solidFill>
                  <a:srgbClr val="000000"/>
                </a:solidFill>
                <a:ea typeface="ＭＳ 明朝" charset="-128"/>
              </a:rPr>
              <a:t>x,y,z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②状態推移関数 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δ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　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δ(p</a:t>
            </a:r>
            <a:r>
              <a:rPr lang="en-US" altLang="ja-JP" sz="1600" baseline="-25000" dirty="0">
                <a:solidFill>
                  <a:srgbClr val="000000"/>
                </a:solidFill>
                <a:ea typeface="ＭＳ 明朝" charset="-128"/>
              </a:rPr>
              <a:t>0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,a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)=</a:t>
            </a:r>
            <a:r>
              <a:rPr lang="en-US" altLang="ja-JP" sz="1600" dirty="0" smtClean="0">
                <a:ea typeface="ＭＳ 明朝" charset="-128"/>
              </a:rPr>
              <a:t>q</a:t>
            </a:r>
            <a:r>
              <a:rPr lang="en-US" altLang="ja-JP" sz="1600" dirty="0" smtClean="0">
                <a:solidFill>
                  <a:srgbClr val="000000"/>
                </a:solidFill>
                <a:ea typeface="ＭＳ 明朝" charset="-128"/>
              </a:rPr>
              <a:t>, 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δ(p</a:t>
            </a:r>
            <a:r>
              <a:rPr lang="en-US" altLang="ja-JP" sz="1600" baseline="-25000" dirty="0">
                <a:solidFill>
                  <a:srgbClr val="000000"/>
                </a:solidFill>
                <a:ea typeface="ＭＳ 明朝" charset="-128"/>
              </a:rPr>
              <a:t>0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,b)=r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・出力関数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  <a:ea typeface="ＭＳ 明朝" charset="-128"/>
              </a:rPr>
              <a:t>　　　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λ(p</a:t>
            </a:r>
            <a:r>
              <a:rPr lang="en-US" altLang="ja-JP" sz="1600" baseline="-25000" dirty="0">
                <a:solidFill>
                  <a:srgbClr val="000000"/>
                </a:solidFill>
                <a:ea typeface="ＭＳ 明朝" charset="-128"/>
              </a:rPr>
              <a:t>0</a:t>
            </a:r>
            <a:r>
              <a:rPr lang="en-US" altLang="ja-JP" sz="1600" dirty="0">
                <a:solidFill>
                  <a:srgbClr val="000000"/>
                </a:solidFill>
                <a:ea typeface="ＭＳ 明朝" charset="-128"/>
              </a:rPr>
              <a:t>)=x, λ(q)=y, λ(r)=z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>
              <a:solidFill>
                <a:srgbClr val="000000"/>
              </a:solidFill>
              <a:ea typeface="ＭＳ 明朝" charset="-128"/>
            </a:endParaRPr>
          </a:p>
        </p:txBody>
      </p:sp>
      <p:sp>
        <p:nvSpPr>
          <p:cNvPr id="5145" name="テキスト ボックス 4"/>
          <p:cNvSpPr txBox="1">
            <a:spLocks noChangeArrowheads="1"/>
          </p:cNvSpPr>
          <p:nvPr/>
        </p:nvSpPr>
        <p:spPr bwMode="auto">
          <a:xfrm>
            <a:off x="657225" y="654050"/>
            <a:ext cx="20304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>
                <a:solidFill>
                  <a:srgbClr val="000000"/>
                </a:solidFill>
                <a:ea typeface="ＭＳ 明朝" charset="-128"/>
              </a:rPr>
              <a:t>オートマトンの事例</a:t>
            </a:r>
          </a:p>
        </p:txBody>
      </p:sp>
      <p:sp>
        <p:nvSpPr>
          <p:cNvPr id="5146" name="テキスト ボックス 2"/>
          <p:cNvSpPr txBox="1">
            <a:spLocks noChangeArrowheads="1"/>
          </p:cNvSpPr>
          <p:nvPr/>
        </p:nvSpPr>
        <p:spPr bwMode="auto">
          <a:xfrm>
            <a:off x="4992688" y="3160713"/>
            <a:ext cx="1209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solidFill>
                  <a:srgbClr val="000000"/>
                </a:solidFill>
                <a:ea typeface="ＭＳ 明朝" charset="-128"/>
              </a:rPr>
              <a:t>読み方は？</a:t>
            </a:r>
          </a:p>
        </p:txBody>
      </p:sp>
      <p:sp>
        <p:nvSpPr>
          <p:cNvPr id="4" name="爆発 2 3"/>
          <p:cNvSpPr/>
          <p:nvPr/>
        </p:nvSpPr>
        <p:spPr>
          <a:xfrm>
            <a:off x="4673600" y="2844800"/>
            <a:ext cx="1847850" cy="914400"/>
          </a:xfrm>
          <a:prstGeom prst="irregularSeal2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28938" y="2389188"/>
            <a:ext cx="477837" cy="361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5149" name="テキスト ボックス 4"/>
          <p:cNvSpPr txBox="1">
            <a:spLocks noChangeArrowheads="1"/>
          </p:cNvSpPr>
          <p:nvPr/>
        </p:nvSpPr>
        <p:spPr bwMode="auto">
          <a:xfrm>
            <a:off x="4067944" y="3760788"/>
            <a:ext cx="5109091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ea typeface="ＭＳ 明朝" charset="-128"/>
              </a:rPr>
              <a:t>・状態</a:t>
            </a:r>
            <a:r>
              <a:rPr lang="ja-JP" altLang="en-US" sz="1600" dirty="0" err="1">
                <a:ea typeface="ＭＳ 明朝" charset="-128"/>
              </a:rPr>
              <a:t>ｐ</a:t>
            </a:r>
            <a:r>
              <a:rPr lang="en-US" altLang="ja-JP" sz="1600" baseline="-25000" dirty="0">
                <a:ea typeface="ＭＳ 明朝" charset="-128"/>
              </a:rPr>
              <a:t>0</a:t>
            </a:r>
            <a:r>
              <a:rPr lang="ja-JP" altLang="en-US" sz="1600" dirty="0">
                <a:ea typeface="ＭＳ 明朝" charset="-128"/>
              </a:rPr>
              <a:t>では、</a:t>
            </a:r>
            <a:endParaRPr lang="en-US" altLang="ja-JP" sz="1600" dirty="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ea typeface="ＭＳ 明朝" charset="-128"/>
              </a:rPr>
              <a:t>　　　</a:t>
            </a:r>
            <a:r>
              <a:rPr lang="ja-JP" altLang="en-US" sz="1600" dirty="0" err="1">
                <a:ea typeface="ＭＳ 明朝" charset="-128"/>
              </a:rPr>
              <a:t>ｘ</a:t>
            </a:r>
            <a:r>
              <a:rPr lang="ja-JP" altLang="en-US" sz="1600" dirty="0">
                <a:ea typeface="ＭＳ 明朝" charset="-128"/>
              </a:rPr>
              <a:t>を出力し、</a:t>
            </a:r>
            <a:endParaRPr lang="en-US" altLang="ja-JP" sz="1600" dirty="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ea typeface="ＭＳ 明朝" charset="-128"/>
              </a:rPr>
              <a:t>　　　入力が</a:t>
            </a:r>
            <a:r>
              <a:rPr lang="en-US" altLang="ja-JP" sz="1600" dirty="0">
                <a:solidFill>
                  <a:srgbClr val="00CC00"/>
                </a:solidFill>
                <a:ea typeface="ＭＳ 明朝" charset="-128"/>
              </a:rPr>
              <a:t>a</a:t>
            </a:r>
            <a:r>
              <a:rPr lang="ja-JP" altLang="en-US" sz="1600" dirty="0">
                <a:ea typeface="ＭＳ 明朝" charset="-128"/>
              </a:rPr>
              <a:t>の時、状態</a:t>
            </a:r>
            <a:r>
              <a:rPr lang="en-US" altLang="ja-JP" sz="1600" dirty="0">
                <a:ea typeface="ＭＳ 明朝" charset="-128"/>
              </a:rPr>
              <a:t>q</a:t>
            </a:r>
            <a:r>
              <a:rPr lang="ja-JP" altLang="en-US" sz="1600" dirty="0">
                <a:ea typeface="ＭＳ 明朝" charset="-128"/>
              </a:rPr>
              <a:t>に状態推移する</a:t>
            </a:r>
            <a:endParaRPr lang="en-US" altLang="ja-JP" sz="1600" dirty="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ea typeface="ＭＳ 明朝" charset="-128"/>
              </a:rPr>
              <a:t>　　　入力が</a:t>
            </a:r>
            <a:r>
              <a:rPr lang="en-US" altLang="ja-JP" sz="1600" dirty="0">
                <a:ea typeface="ＭＳ 明朝" charset="-128"/>
              </a:rPr>
              <a:t>b</a:t>
            </a:r>
            <a:r>
              <a:rPr lang="ja-JP" altLang="en-US" sz="1600" dirty="0">
                <a:ea typeface="ＭＳ 明朝" charset="-128"/>
              </a:rPr>
              <a:t>の時、状態</a:t>
            </a:r>
            <a:r>
              <a:rPr lang="en-US" altLang="ja-JP" sz="1600" dirty="0">
                <a:ea typeface="ＭＳ 明朝" charset="-128"/>
              </a:rPr>
              <a:t>r</a:t>
            </a:r>
            <a:r>
              <a:rPr lang="ja-JP" altLang="en-US" sz="1600" dirty="0">
                <a:ea typeface="ＭＳ 明朝" charset="-128"/>
              </a:rPr>
              <a:t>に状態推移する</a:t>
            </a:r>
            <a:endParaRPr lang="en-US" altLang="ja-JP" sz="1600" dirty="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ea typeface="ＭＳ 明朝" charset="-128"/>
              </a:rPr>
              <a:t>・状態</a:t>
            </a:r>
            <a:r>
              <a:rPr lang="en-US" altLang="ja-JP" sz="1600" dirty="0">
                <a:ea typeface="ＭＳ 明朝" charset="-128"/>
              </a:rPr>
              <a:t>q</a:t>
            </a:r>
            <a:r>
              <a:rPr lang="ja-JP" altLang="en-US" sz="1600" dirty="0">
                <a:ea typeface="ＭＳ 明朝" charset="-128"/>
              </a:rPr>
              <a:t>では、</a:t>
            </a:r>
            <a:endParaRPr lang="en-US" altLang="ja-JP" sz="1600" dirty="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ea typeface="ＭＳ 明朝" charset="-128"/>
              </a:rPr>
              <a:t>　　　</a:t>
            </a:r>
            <a:r>
              <a:rPr lang="ja-JP" altLang="en-US" sz="1600" dirty="0" err="1">
                <a:ea typeface="ＭＳ 明朝" charset="-128"/>
              </a:rPr>
              <a:t>ｙ</a:t>
            </a:r>
            <a:r>
              <a:rPr lang="ja-JP" altLang="en-US" sz="1600" dirty="0">
                <a:ea typeface="ＭＳ 明朝" charset="-128"/>
              </a:rPr>
              <a:t>を</a:t>
            </a:r>
            <a:r>
              <a:rPr lang="ja-JP" altLang="en-US" sz="1600" dirty="0" smtClean="0">
                <a:ea typeface="ＭＳ 明朝" charset="-128"/>
              </a:rPr>
              <a:t>出力する（次</a:t>
            </a:r>
            <a:r>
              <a:rPr lang="ja-JP" altLang="en-US" sz="1600" dirty="0">
                <a:ea typeface="ＭＳ 明朝" charset="-128"/>
              </a:rPr>
              <a:t>の状態推移</a:t>
            </a:r>
            <a:r>
              <a:rPr lang="ja-JP" altLang="en-US" sz="1600" dirty="0" smtClean="0">
                <a:ea typeface="ＭＳ 明朝" charset="-128"/>
              </a:rPr>
              <a:t>はなし（停止））</a:t>
            </a:r>
            <a:endParaRPr lang="en-US" altLang="ja-JP" sz="1600" dirty="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ea typeface="ＭＳ 明朝" charset="-128"/>
              </a:rPr>
              <a:t>・状態</a:t>
            </a:r>
            <a:r>
              <a:rPr lang="en-US" altLang="ja-JP" sz="1600" dirty="0">
                <a:ea typeface="ＭＳ 明朝" charset="-128"/>
              </a:rPr>
              <a:t>r</a:t>
            </a:r>
            <a:r>
              <a:rPr lang="ja-JP" altLang="en-US" sz="1600" dirty="0">
                <a:ea typeface="ＭＳ 明朝" charset="-128"/>
              </a:rPr>
              <a:t>では、</a:t>
            </a:r>
            <a:endParaRPr lang="en-US" altLang="ja-JP" sz="1600" dirty="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ea typeface="ＭＳ 明朝" charset="-128"/>
              </a:rPr>
              <a:t>　　　</a:t>
            </a:r>
            <a:r>
              <a:rPr lang="ja-JP" altLang="en-US" sz="1600" dirty="0" err="1">
                <a:ea typeface="ＭＳ 明朝" charset="-128"/>
              </a:rPr>
              <a:t>ｚ</a:t>
            </a:r>
            <a:r>
              <a:rPr lang="ja-JP" altLang="en-US" sz="1600" dirty="0">
                <a:ea typeface="ＭＳ 明朝" charset="-128"/>
              </a:rPr>
              <a:t>を</a:t>
            </a:r>
            <a:r>
              <a:rPr lang="ja-JP" altLang="en-US" sz="1600" dirty="0" smtClean="0">
                <a:ea typeface="ＭＳ 明朝" charset="-128"/>
              </a:rPr>
              <a:t>出力し、</a:t>
            </a:r>
            <a:endParaRPr lang="en-US" altLang="ja-JP" sz="1600" dirty="0" smtClean="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ea typeface="ＭＳ 明朝" charset="-128"/>
              </a:rPr>
              <a:t>　</a:t>
            </a:r>
            <a:r>
              <a:rPr lang="ja-JP" altLang="en-US" sz="1600" dirty="0" smtClean="0">
                <a:ea typeface="ＭＳ 明朝" charset="-128"/>
              </a:rPr>
              <a:t>　　入力が</a:t>
            </a:r>
            <a:r>
              <a:rPr lang="en-US" altLang="ja-JP" sz="1600" dirty="0" smtClean="0">
                <a:ea typeface="ＭＳ 明朝" charset="-128"/>
              </a:rPr>
              <a:t>a</a:t>
            </a:r>
            <a:r>
              <a:rPr lang="ja-JP" altLang="en-US" sz="1600" dirty="0" smtClean="0">
                <a:ea typeface="ＭＳ 明朝" charset="-128"/>
              </a:rPr>
              <a:t>の時、・・・に状態推移する</a:t>
            </a:r>
            <a:endParaRPr lang="en-US" altLang="ja-JP" sz="1600" dirty="0" smtClean="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ea typeface="ＭＳ 明朝" charset="-128"/>
              </a:rPr>
              <a:t>　</a:t>
            </a:r>
            <a:r>
              <a:rPr lang="ja-JP" altLang="en-US" sz="1600" dirty="0" smtClean="0">
                <a:ea typeface="ＭＳ 明朝" charset="-128"/>
              </a:rPr>
              <a:t>　　入力が</a:t>
            </a:r>
            <a:r>
              <a:rPr lang="en-US" altLang="ja-JP" sz="1600" dirty="0" smtClean="0">
                <a:ea typeface="ＭＳ 明朝" charset="-128"/>
              </a:rPr>
              <a:t>b</a:t>
            </a:r>
            <a:r>
              <a:rPr lang="ja-JP" altLang="en-US" sz="1600" dirty="0" smtClean="0">
                <a:ea typeface="ＭＳ 明朝" charset="-128"/>
              </a:rPr>
              <a:t>の時、・・・に状態推移する</a:t>
            </a:r>
            <a:endParaRPr lang="en-US" altLang="ja-JP" sz="1600" dirty="0" smtClean="0">
              <a:ea typeface="ＭＳ 明朝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 b="1" dirty="0">
              <a:solidFill>
                <a:srgbClr val="FF0000"/>
              </a:solidFill>
              <a:ea typeface="ＭＳ 明朝" charset="-128"/>
            </a:endParaRPr>
          </a:p>
        </p:txBody>
      </p:sp>
      <p:sp>
        <p:nvSpPr>
          <p:cNvPr id="5150" name="テキスト ボックス 23"/>
          <p:cNvSpPr txBox="1">
            <a:spLocks noChangeArrowheads="1"/>
          </p:cNvSpPr>
          <p:nvPr/>
        </p:nvSpPr>
        <p:spPr bwMode="auto">
          <a:xfrm>
            <a:off x="893763" y="2844800"/>
            <a:ext cx="121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>
                <a:solidFill>
                  <a:srgbClr val="0066FF"/>
                </a:solidFill>
                <a:ea typeface="ＭＳ 明朝" charset="-128"/>
              </a:rPr>
              <a:t>読取ヘッド</a:t>
            </a:r>
            <a:endParaRPr lang="en-US" altLang="ja-JP" sz="1600" b="1">
              <a:solidFill>
                <a:srgbClr val="0066FF"/>
              </a:solidFill>
              <a:ea typeface="ＭＳ 明朝" charset="-128"/>
            </a:endParaRPr>
          </a:p>
        </p:txBody>
      </p:sp>
      <p:sp>
        <p:nvSpPr>
          <p:cNvPr id="5" name="下矢印 4"/>
          <p:cNvSpPr/>
          <p:nvPr/>
        </p:nvSpPr>
        <p:spPr>
          <a:xfrm rot="19772567">
            <a:off x="5586809" y="1696971"/>
            <a:ext cx="199231" cy="339725"/>
          </a:xfrm>
          <a:prstGeom prst="down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9" name="直線矢印コネクタ 8"/>
          <p:cNvCxnSpPr>
            <a:stCxn id="36" idx="6"/>
          </p:cNvCxnSpPr>
          <p:nvPr/>
        </p:nvCxnSpPr>
        <p:spPr>
          <a:xfrm flipV="1">
            <a:off x="7424738" y="2844800"/>
            <a:ext cx="676275" cy="307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7419329" y="3269457"/>
            <a:ext cx="537047" cy="3294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33"/>
          <p:cNvSpPr txBox="1">
            <a:spLocks noChangeArrowheads="1"/>
          </p:cNvSpPr>
          <p:nvPr/>
        </p:nvSpPr>
        <p:spPr bwMode="auto">
          <a:xfrm>
            <a:off x="7524328" y="2708920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FF0000"/>
                </a:solidFill>
                <a:ea typeface="ＭＳ 明朝" charset="-128"/>
              </a:rPr>
              <a:t>a</a:t>
            </a:r>
            <a:endParaRPr lang="ja-JP" altLang="en-US" sz="1600" dirty="0">
              <a:solidFill>
                <a:srgbClr val="FF0000"/>
              </a:solidFill>
              <a:ea typeface="ＭＳ 明朝" charset="-128"/>
            </a:endParaRPr>
          </a:p>
        </p:txBody>
      </p:sp>
      <p:sp>
        <p:nvSpPr>
          <p:cNvPr id="46" name="テキスト ボックス 38"/>
          <p:cNvSpPr txBox="1">
            <a:spLocks noChangeArrowheads="1"/>
          </p:cNvSpPr>
          <p:nvPr/>
        </p:nvSpPr>
        <p:spPr bwMode="auto">
          <a:xfrm>
            <a:off x="7673553" y="3226445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FF0000"/>
                </a:solidFill>
                <a:ea typeface="ＭＳ 明朝" charset="-128"/>
              </a:rPr>
              <a:t>b</a:t>
            </a:r>
            <a:endParaRPr lang="ja-JP" altLang="en-US" sz="1600" dirty="0">
              <a:solidFill>
                <a:srgbClr val="FF0000"/>
              </a:solidFill>
              <a:ea typeface="ＭＳ 明朝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59017" y="13309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初期状態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27081" y="15282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最終</a:t>
            </a:r>
            <a:r>
              <a:rPr lang="ja-JP" altLang="en-US" dirty="0" smtClean="0">
                <a:solidFill>
                  <a:srgbClr val="FF0000"/>
                </a:solidFill>
              </a:rPr>
              <a:t>状態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ドーナツ 26"/>
          <p:cNvSpPr/>
          <p:nvPr/>
        </p:nvSpPr>
        <p:spPr>
          <a:xfrm>
            <a:off x="7116669" y="1914854"/>
            <a:ext cx="641130" cy="611566"/>
          </a:xfrm>
          <a:prstGeom prst="donut">
            <a:avLst>
              <a:gd name="adj" fmla="val 654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24137" y="6390273"/>
            <a:ext cx="7231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6600"/>
                </a:solidFill>
              </a:rPr>
              <a:t>Σ</a:t>
            </a:r>
            <a:r>
              <a:rPr lang="ja-JP" altLang="en-US" dirty="0" smtClean="0"/>
              <a:t>：シグマ　</a:t>
            </a:r>
            <a:r>
              <a:rPr lang="en-US" altLang="ja-JP" b="1" dirty="0" smtClean="0">
                <a:solidFill>
                  <a:srgbClr val="996600"/>
                </a:solidFill>
              </a:rPr>
              <a:t>Δ</a:t>
            </a:r>
            <a:r>
              <a:rPr lang="ja-JP" altLang="en-US" dirty="0" smtClean="0"/>
              <a:t>：デルタの大文字　</a:t>
            </a:r>
            <a:r>
              <a:rPr lang="en-US" altLang="ja-JP" b="1" dirty="0" smtClean="0">
                <a:solidFill>
                  <a:srgbClr val="996600"/>
                </a:solidFill>
              </a:rPr>
              <a:t>δ</a:t>
            </a:r>
            <a:r>
              <a:rPr lang="ja-JP" altLang="en-US" dirty="0" smtClean="0"/>
              <a:t>：デルタの小文字　</a:t>
            </a:r>
            <a:r>
              <a:rPr lang="en-US" altLang="ja-JP" b="1" dirty="0" smtClean="0">
                <a:solidFill>
                  <a:srgbClr val="996600"/>
                </a:solidFill>
              </a:rPr>
              <a:t>λ</a:t>
            </a:r>
            <a:r>
              <a:rPr lang="ja-JP" altLang="en-US" dirty="0" smtClean="0"/>
              <a:t>：ラムダの小文字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117230" y="595025"/>
            <a:ext cx="163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状態で</a:t>
            </a:r>
            <a:r>
              <a:rPr lang="ja-JP" altLang="en-US" b="1" dirty="0" smtClean="0">
                <a:solidFill>
                  <a:srgbClr val="00B050"/>
                </a:solidFill>
              </a:rPr>
              <a:t>計算の</a:t>
            </a:r>
            <a:endParaRPr lang="en-US" altLang="ja-JP" b="1" dirty="0" smtClean="0">
              <a:solidFill>
                <a:srgbClr val="00B050"/>
              </a:solidFill>
            </a:endParaRPr>
          </a:p>
          <a:p>
            <a:r>
              <a:rPr lang="ja-JP" altLang="en-US" b="1" dirty="0" smtClean="0">
                <a:solidFill>
                  <a:srgbClr val="00B050"/>
                </a:solidFill>
              </a:rPr>
              <a:t>推移状況を記憶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649</Words>
  <Application>Microsoft Office PowerPoint</Application>
  <PresentationFormat>画面に合わせる (4:3)</PresentationFormat>
  <Paragraphs>285</Paragraphs>
  <Slides>13</Slides>
  <Notes>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標準デザイン</vt:lpstr>
      <vt:lpstr>PowerPoint プレゼンテーション</vt:lpstr>
      <vt:lpstr>PowerPoint プレゼンテーション</vt:lpstr>
      <vt:lpstr>ジュース自動販売機の動作の表現</vt:lpstr>
      <vt:lpstr>ジュース自動販売機の動作の表現</vt:lpstr>
      <vt:lpstr>ジュース自動販売機の動作の表現</vt:lpstr>
      <vt:lpstr>ジュース自動販売機の動作の表現</vt:lpstr>
      <vt:lpstr>ジュース自動販売機の動作の表現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情報工学科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takeuchi</dc:creator>
  <cp:lastModifiedBy>takeuti</cp:lastModifiedBy>
  <cp:revision>140</cp:revision>
  <cp:lastPrinted>2014-09-17T04:53:51Z</cp:lastPrinted>
  <dcterms:created xsi:type="dcterms:W3CDTF">2008-04-07T12:43:34Z</dcterms:created>
  <dcterms:modified xsi:type="dcterms:W3CDTF">2015-04-21T13:46:36Z</dcterms:modified>
</cp:coreProperties>
</file>