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314" r:id="rId2"/>
    <p:sldId id="315" r:id="rId3"/>
    <p:sldId id="316" r:id="rId4"/>
    <p:sldId id="317" r:id="rId5"/>
    <p:sldId id="310" r:id="rId6"/>
    <p:sldId id="309" r:id="rId7"/>
    <p:sldId id="257" r:id="rId8"/>
    <p:sldId id="296" r:id="rId9"/>
    <p:sldId id="259" r:id="rId10"/>
    <p:sldId id="258" r:id="rId11"/>
    <p:sldId id="311" r:id="rId12"/>
    <p:sldId id="297" r:id="rId13"/>
    <p:sldId id="313" r:id="rId14"/>
    <p:sldId id="312" r:id="rId15"/>
    <p:sldId id="261" r:id="rId16"/>
    <p:sldId id="307" r:id="rId17"/>
    <p:sldId id="262" r:id="rId18"/>
    <p:sldId id="308" r:id="rId19"/>
    <p:sldId id="263" r:id="rId20"/>
    <p:sldId id="265" r:id="rId21"/>
    <p:sldId id="318" r:id="rId22"/>
    <p:sldId id="276" r:id="rId23"/>
    <p:sldId id="286" r:id="rId24"/>
    <p:sldId id="287" r:id="rId25"/>
    <p:sldId id="280" r:id="rId26"/>
    <p:sldId id="321" r:id="rId27"/>
  </p:sldIdLst>
  <p:sldSz cx="9144000" cy="6858000" type="screen4x3"/>
  <p:notesSz cx="6846888" cy="9980613"/>
  <p:defaultTex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9900"/>
    <a:srgbClr val="FF3300"/>
    <a:srgbClr val="009900"/>
    <a:srgbClr val="00CC00"/>
    <a:srgbClr val="FFCC00"/>
    <a:srgbClr val="33CC33"/>
    <a:srgbClr val="663300"/>
    <a:srgbClr val="CCFF99"/>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1" y="0"/>
            <a:ext cx="2965653" cy="499191"/>
          </a:xfrm>
          <a:prstGeom prst="rect">
            <a:avLst/>
          </a:prstGeom>
          <a:noFill/>
          <a:ln w="9525">
            <a:noFill/>
            <a:miter lim="800000"/>
            <a:headEnd/>
            <a:tailEnd/>
          </a:ln>
          <a:effectLst/>
        </p:spPr>
        <p:txBody>
          <a:bodyPr vert="horz" wrap="square" lIns="92176" tIns="46089" rIns="92176" bIns="46089" numCol="1" anchor="t" anchorCtr="0" compatLnSpc="1">
            <a:prstTxWarp prst="textNoShape">
              <a:avLst/>
            </a:prstTxWarp>
          </a:bodyPr>
          <a:lstStyle>
            <a:lvl1pPr defTabSz="921853">
              <a:defRPr sz="1200">
                <a:ea typeface="ＭＳ Ｐゴシック" charset="-128"/>
              </a:defRPr>
            </a:lvl1pPr>
          </a:lstStyle>
          <a:p>
            <a:pPr>
              <a:defRPr/>
            </a:pPr>
            <a:endParaRPr lang="en-US" altLang="ja-JP"/>
          </a:p>
        </p:txBody>
      </p:sp>
      <p:sp>
        <p:nvSpPr>
          <p:cNvPr id="15363" name="Rectangle 3"/>
          <p:cNvSpPr>
            <a:spLocks noGrp="1" noChangeArrowheads="1"/>
          </p:cNvSpPr>
          <p:nvPr>
            <p:ph type="dt" sz="quarter" idx="1"/>
          </p:nvPr>
        </p:nvSpPr>
        <p:spPr bwMode="auto">
          <a:xfrm>
            <a:off x="3879637" y="0"/>
            <a:ext cx="2965653" cy="499191"/>
          </a:xfrm>
          <a:prstGeom prst="rect">
            <a:avLst/>
          </a:prstGeom>
          <a:noFill/>
          <a:ln w="9525">
            <a:noFill/>
            <a:miter lim="800000"/>
            <a:headEnd/>
            <a:tailEnd/>
          </a:ln>
          <a:effectLst/>
        </p:spPr>
        <p:txBody>
          <a:bodyPr vert="horz" wrap="square" lIns="92176" tIns="46089" rIns="92176" bIns="46089" numCol="1" anchor="t" anchorCtr="0" compatLnSpc="1">
            <a:prstTxWarp prst="textNoShape">
              <a:avLst/>
            </a:prstTxWarp>
          </a:bodyPr>
          <a:lstStyle>
            <a:lvl1pPr algn="r" defTabSz="921853">
              <a:defRPr sz="1200">
                <a:ea typeface="ＭＳ Ｐゴシック" charset="-128"/>
              </a:defRPr>
            </a:lvl1pPr>
          </a:lstStyle>
          <a:p>
            <a:pPr>
              <a:defRPr/>
            </a:pPr>
            <a:endParaRPr lang="en-US" altLang="ja-JP"/>
          </a:p>
        </p:txBody>
      </p:sp>
      <p:sp>
        <p:nvSpPr>
          <p:cNvPr id="15364" name="Rectangle 4"/>
          <p:cNvSpPr>
            <a:spLocks noGrp="1" noChangeArrowheads="1"/>
          </p:cNvSpPr>
          <p:nvPr>
            <p:ph type="ftr" sz="quarter" idx="2"/>
          </p:nvPr>
        </p:nvSpPr>
        <p:spPr bwMode="auto">
          <a:xfrm>
            <a:off x="1" y="9479827"/>
            <a:ext cx="2965653" cy="499191"/>
          </a:xfrm>
          <a:prstGeom prst="rect">
            <a:avLst/>
          </a:prstGeom>
          <a:noFill/>
          <a:ln w="9525">
            <a:noFill/>
            <a:miter lim="800000"/>
            <a:headEnd/>
            <a:tailEnd/>
          </a:ln>
          <a:effectLst/>
        </p:spPr>
        <p:txBody>
          <a:bodyPr vert="horz" wrap="square" lIns="92176" tIns="46089" rIns="92176" bIns="46089" numCol="1" anchor="b" anchorCtr="0" compatLnSpc="1">
            <a:prstTxWarp prst="textNoShape">
              <a:avLst/>
            </a:prstTxWarp>
          </a:bodyPr>
          <a:lstStyle>
            <a:lvl1pPr defTabSz="921853">
              <a:defRPr sz="1200">
                <a:ea typeface="ＭＳ Ｐゴシック" charset="-128"/>
              </a:defRPr>
            </a:lvl1pPr>
          </a:lstStyle>
          <a:p>
            <a:pPr>
              <a:defRPr/>
            </a:pPr>
            <a:endParaRPr lang="en-US" altLang="ja-JP"/>
          </a:p>
        </p:txBody>
      </p:sp>
      <p:sp>
        <p:nvSpPr>
          <p:cNvPr id="15365" name="Rectangle 5"/>
          <p:cNvSpPr>
            <a:spLocks noGrp="1" noChangeArrowheads="1"/>
          </p:cNvSpPr>
          <p:nvPr>
            <p:ph type="sldNum" sz="quarter" idx="3"/>
          </p:nvPr>
        </p:nvSpPr>
        <p:spPr bwMode="auto">
          <a:xfrm>
            <a:off x="3879637" y="9479827"/>
            <a:ext cx="2965653" cy="499191"/>
          </a:xfrm>
          <a:prstGeom prst="rect">
            <a:avLst/>
          </a:prstGeom>
          <a:noFill/>
          <a:ln w="9525">
            <a:noFill/>
            <a:miter lim="800000"/>
            <a:headEnd/>
            <a:tailEnd/>
          </a:ln>
          <a:effectLst/>
        </p:spPr>
        <p:txBody>
          <a:bodyPr vert="horz" wrap="square" lIns="92176" tIns="46089" rIns="92176" bIns="46089" numCol="1" anchor="b" anchorCtr="0" compatLnSpc="1">
            <a:prstTxWarp prst="textNoShape">
              <a:avLst/>
            </a:prstTxWarp>
          </a:bodyPr>
          <a:lstStyle>
            <a:lvl1pPr algn="r" defTabSz="921853">
              <a:defRPr sz="1200">
                <a:ea typeface="ＭＳ Ｐゴシック" charset="-128"/>
              </a:defRPr>
            </a:lvl1pPr>
          </a:lstStyle>
          <a:p>
            <a:pPr>
              <a:defRPr/>
            </a:pPr>
            <a:fld id="{4BB618E2-0F74-478D-BD7E-EDB8DCF809CD}" type="slidenum">
              <a:rPr lang="en-US" altLang="ja-JP"/>
              <a:pPr>
                <a:defRPr/>
              </a:pPr>
              <a:t>‹#›</a:t>
            </a:fld>
            <a:endParaRPr lang="en-US" altLang="ja-JP"/>
          </a:p>
        </p:txBody>
      </p:sp>
    </p:spTree>
    <p:extLst>
      <p:ext uri="{BB962C8B-B14F-4D97-AF65-F5344CB8AC3E}">
        <p14:creationId xmlns:p14="http://schemas.microsoft.com/office/powerpoint/2010/main" val="8224921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1" y="0"/>
            <a:ext cx="2965653" cy="499191"/>
          </a:xfrm>
          <a:prstGeom prst="rect">
            <a:avLst/>
          </a:prstGeom>
          <a:noFill/>
          <a:ln w="9525">
            <a:noFill/>
            <a:miter lim="800000"/>
            <a:headEnd/>
            <a:tailEnd/>
          </a:ln>
          <a:effectLst/>
        </p:spPr>
        <p:txBody>
          <a:bodyPr vert="horz" wrap="square" lIns="92176" tIns="46089" rIns="92176" bIns="46089" numCol="1" anchor="t" anchorCtr="0" compatLnSpc="1">
            <a:prstTxWarp prst="textNoShape">
              <a:avLst/>
            </a:prstTxWarp>
          </a:bodyPr>
          <a:lstStyle>
            <a:lvl1pPr defTabSz="921853">
              <a:defRPr sz="1200">
                <a:ea typeface="ＭＳ Ｐゴシック" charset="-128"/>
              </a:defRPr>
            </a:lvl1pPr>
          </a:lstStyle>
          <a:p>
            <a:pPr>
              <a:defRPr/>
            </a:pPr>
            <a:endParaRPr lang="en-US" altLang="ja-JP"/>
          </a:p>
        </p:txBody>
      </p:sp>
      <p:sp>
        <p:nvSpPr>
          <p:cNvPr id="4099" name="Rectangle 3"/>
          <p:cNvSpPr>
            <a:spLocks noGrp="1" noChangeArrowheads="1"/>
          </p:cNvSpPr>
          <p:nvPr>
            <p:ph type="dt" idx="1"/>
          </p:nvPr>
        </p:nvSpPr>
        <p:spPr bwMode="auto">
          <a:xfrm>
            <a:off x="3879637" y="0"/>
            <a:ext cx="2965653" cy="499191"/>
          </a:xfrm>
          <a:prstGeom prst="rect">
            <a:avLst/>
          </a:prstGeom>
          <a:noFill/>
          <a:ln w="9525">
            <a:noFill/>
            <a:miter lim="800000"/>
            <a:headEnd/>
            <a:tailEnd/>
          </a:ln>
          <a:effectLst/>
        </p:spPr>
        <p:txBody>
          <a:bodyPr vert="horz" wrap="square" lIns="92176" tIns="46089" rIns="92176" bIns="46089" numCol="1" anchor="t" anchorCtr="0" compatLnSpc="1">
            <a:prstTxWarp prst="textNoShape">
              <a:avLst/>
            </a:prstTxWarp>
          </a:bodyPr>
          <a:lstStyle>
            <a:lvl1pPr algn="r" defTabSz="921853">
              <a:defRPr sz="1200">
                <a:ea typeface="ＭＳ Ｐゴシック" charset="-128"/>
              </a:defRPr>
            </a:lvl1pPr>
          </a:lstStyle>
          <a:p>
            <a:pPr>
              <a:defRPr/>
            </a:pPr>
            <a:endParaRPr lang="en-US" altLang="ja-JP"/>
          </a:p>
        </p:txBody>
      </p:sp>
      <p:sp>
        <p:nvSpPr>
          <p:cNvPr id="33796" name="Rectangle 4"/>
          <p:cNvSpPr>
            <a:spLocks noGrp="1" noRot="1" noChangeAspect="1" noChangeArrowheads="1" noTextEdit="1"/>
          </p:cNvSpPr>
          <p:nvPr>
            <p:ph type="sldImg" idx="2"/>
          </p:nvPr>
        </p:nvSpPr>
        <p:spPr bwMode="auto">
          <a:xfrm>
            <a:off x="930275" y="747713"/>
            <a:ext cx="4986338" cy="37417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83890" y="4739915"/>
            <a:ext cx="5479108" cy="4492712"/>
          </a:xfrm>
          <a:prstGeom prst="rect">
            <a:avLst/>
          </a:prstGeom>
          <a:noFill/>
          <a:ln w="9525">
            <a:noFill/>
            <a:miter lim="800000"/>
            <a:headEnd/>
            <a:tailEnd/>
          </a:ln>
          <a:effectLst/>
        </p:spPr>
        <p:txBody>
          <a:bodyPr vert="horz" wrap="square" lIns="92176" tIns="46089" rIns="92176" bIns="46089"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4102" name="Rectangle 6"/>
          <p:cNvSpPr>
            <a:spLocks noGrp="1" noChangeArrowheads="1"/>
          </p:cNvSpPr>
          <p:nvPr>
            <p:ph type="ftr" sz="quarter" idx="4"/>
          </p:nvPr>
        </p:nvSpPr>
        <p:spPr bwMode="auto">
          <a:xfrm>
            <a:off x="1" y="9479827"/>
            <a:ext cx="2965653" cy="499191"/>
          </a:xfrm>
          <a:prstGeom prst="rect">
            <a:avLst/>
          </a:prstGeom>
          <a:noFill/>
          <a:ln w="9525">
            <a:noFill/>
            <a:miter lim="800000"/>
            <a:headEnd/>
            <a:tailEnd/>
          </a:ln>
          <a:effectLst/>
        </p:spPr>
        <p:txBody>
          <a:bodyPr vert="horz" wrap="square" lIns="92176" tIns="46089" rIns="92176" bIns="46089" numCol="1" anchor="b" anchorCtr="0" compatLnSpc="1">
            <a:prstTxWarp prst="textNoShape">
              <a:avLst/>
            </a:prstTxWarp>
          </a:bodyPr>
          <a:lstStyle>
            <a:lvl1pPr defTabSz="921853">
              <a:defRPr sz="1200">
                <a:ea typeface="ＭＳ Ｐゴシック" charset="-128"/>
              </a:defRPr>
            </a:lvl1pPr>
          </a:lstStyle>
          <a:p>
            <a:pPr>
              <a:defRPr/>
            </a:pPr>
            <a:endParaRPr lang="en-US" altLang="ja-JP"/>
          </a:p>
        </p:txBody>
      </p:sp>
      <p:sp>
        <p:nvSpPr>
          <p:cNvPr id="4103" name="Rectangle 7"/>
          <p:cNvSpPr>
            <a:spLocks noGrp="1" noChangeArrowheads="1"/>
          </p:cNvSpPr>
          <p:nvPr>
            <p:ph type="sldNum" sz="quarter" idx="5"/>
          </p:nvPr>
        </p:nvSpPr>
        <p:spPr bwMode="auto">
          <a:xfrm>
            <a:off x="3879637" y="9479827"/>
            <a:ext cx="2965653" cy="499191"/>
          </a:xfrm>
          <a:prstGeom prst="rect">
            <a:avLst/>
          </a:prstGeom>
          <a:noFill/>
          <a:ln w="9525">
            <a:noFill/>
            <a:miter lim="800000"/>
            <a:headEnd/>
            <a:tailEnd/>
          </a:ln>
          <a:effectLst/>
        </p:spPr>
        <p:txBody>
          <a:bodyPr vert="horz" wrap="square" lIns="92176" tIns="46089" rIns="92176" bIns="46089" numCol="1" anchor="b" anchorCtr="0" compatLnSpc="1">
            <a:prstTxWarp prst="textNoShape">
              <a:avLst/>
            </a:prstTxWarp>
          </a:bodyPr>
          <a:lstStyle>
            <a:lvl1pPr algn="r" defTabSz="921853">
              <a:defRPr sz="1200">
                <a:ea typeface="ＭＳ Ｐゴシック" charset="-128"/>
              </a:defRPr>
            </a:lvl1pPr>
          </a:lstStyle>
          <a:p>
            <a:pPr>
              <a:defRPr/>
            </a:pPr>
            <a:fld id="{6CE4B222-05DF-4422-A200-F85AD609D1EB}" type="slidenum">
              <a:rPr lang="en-US" altLang="ja-JP"/>
              <a:pPr>
                <a:defRPr/>
              </a:pPr>
              <a:t>‹#›</a:t>
            </a:fld>
            <a:endParaRPr lang="en-US" altLang="ja-JP"/>
          </a:p>
        </p:txBody>
      </p:sp>
    </p:spTree>
    <p:extLst>
      <p:ext uri="{BB962C8B-B14F-4D97-AF65-F5344CB8AC3E}">
        <p14:creationId xmlns:p14="http://schemas.microsoft.com/office/powerpoint/2010/main" val="993845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 サブタイトルの書式設定</a:t>
            </a:r>
            <a:endParaRPr lang="ja-JP"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48323889-B6B8-447C-B95C-2C39F20B9F94}" type="slidenum">
              <a:rPr lang="en-US" altLang="ja-JP"/>
              <a:pPr>
                <a:defRPr/>
              </a:pPr>
              <a:t>‹#›</a:t>
            </a:fld>
            <a:endParaRPr lang="en-US" altLang="ja-JP"/>
          </a:p>
        </p:txBody>
      </p:sp>
    </p:spTree>
    <p:extLst>
      <p:ext uri="{BB962C8B-B14F-4D97-AF65-F5344CB8AC3E}">
        <p14:creationId xmlns:p14="http://schemas.microsoft.com/office/powerpoint/2010/main" val="205127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3B4711C2-BF45-4906-972B-813B91C0843B}" type="slidenum">
              <a:rPr lang="en-US" altLang="ja-JP"/>
              <a:pPr>
                <a:defRPr/>
              </a:pPr>
              <a:t>‹#›</a:t>
            </a:fld>
            <a:endParaRPr lang="en-US" altLang="ja-JP"/>
          </a:p>
        </p:txBody>
      </p:sp>
    </p:spTree>
    <p:extLst>
      <p:ext uri="{BB962C8B-B14F-4D97-AF65-F5344CB8AC3E}">
        <p14:creationId xmlns:p14="http://schemas.microsoft.com/office/powerpoint/2010/main" val="163712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CAC6A265-81B4-4962-B65B-864C6492F43C}" type="slidenum">
              <a:rPr lang="en-US" altLang="ja-JP"/>
              <a:pPr>
                <a:defRPr/>
              </a:pPr>
              <a:t>‹#›</a:t>
            </a:fld>
            <a:endParaRPr lang="en-US" altLang="ja-JP"/>
          </a:p>
        </p:txBody>
      </p:sp>
    </p:spTree>
    <p:extLst>
      <p:ext uri="{BB962C8B-B14F-4D97-AF65-F5344CB8AC3E}">
        <p14:creationId xmlns:p14="http://schemas.microsoft.com/office/powerpoint/2010/main" val="355565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5FD626F8-B3D7-48F4-9E86-BE616282FA7B}" type="slidenum">
              <a:rPr lang="en-US" altLang="ja-JP"/>
              <a:pPr>
                <a:defRPr/>
              </a:pPr>
              <a:t>‹#›</a:t>
            </a:fld>
            <a:endParaRPr lang="en-US" altLang="ja-JP"/>
          </a:p>
        </p:txBody>
      </p:sp>
    </p:spTree>
    <p:extLst>
      <p:ext uri="{BB962C8B-B14F-4D97-AF65-F5344CB8AC3E}">
        <p14:creationId xmlns:p14="http://schemas.microsoft.com/office/powerpoint/2010/main" val="3891622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 テキストの書式設定</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18C97747-231E-493B-B10D-0B8C738C2ED7}" type="slidenum">
              <a:rPr lang="en-US" altLang="ja-JP"/>
              <a:pPr>
                <a:defRPr/>
              </a:pPr>
              <a:t>‹#›</a:t>
            </a:fld>
            <a:endParaRPr lang="en-US" altLang="ja-JP"/>
          </a:p>
        </p:txBody>
      </p:sp>
    </p:spTree>
    <p:extLst>
      <p:ext uri="{BB962C8B-B14F-4D97-AF65-F5344CB8AC3E}">
        <p14:creationId xmlns:p14="http://schemas.microsoft.com/office/powerpoint/2010/main" val="585963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a:defRPr/>
            </a:pPr>
            <a:fld id="{0C6E2F4E-3D41-4F67-ADF2-A4D4ED3B6FA7}" type="slidenum">
              <a:rPr lang="en-US" altLang="ja-JP"/>
              <a:pPr>
                <a:defRPr/>
              </a:pPr>
              <a:t>‹#›</a:t>
            </a:fld>
            <a:endParaRPr lang="en-US" altLang="ja-JP"/>
          </a:p>
        </p:txBody>
      </p:sp>
    </p:spTree>
    <p:extLst>
      <p:ext uri="{BB962C8B-B14F-4D97-AF65-F5344CB8AC3E}">
        <p14:creationId xmlns:p14="http://schemas.microsoft.com/office/powerpoint/2010/main" val="2820010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9" name="Rectangle 6"/>
          <p:cNvSpPr>
            <a:spLocks noGrp="1" noChangeArrowheads="1"/>
          </p:cNvSpPr>
          <p:nvPr>
            <p:ph type="sldNum" sz="quarter" idx="12"/>
          </p:nvPr>
        </p:nvSpPr>
        <p:spPr>
          <a:ln/>
        </p:spPr>
        <p:txBody>
          <a:bodyPr/>
          <a:lstStyle>
            <a:lvl1pPr>
              <a:defRPr/>
            </a:lvl1pPr>
          </a:lstStyle>
          <a:p>
            <a:pPr>
              <a:defRPr/>
            </a:pPr>
            <a:fld id="{C6CAFA1E-BF63-4FD9-A167-1A762AA7B48F}" type="slidenum">
              <a:rPr lang="en-US" altLang="ja-JP"/>
              <a:pPr>
                <a:defRPr/>
              </a:pPr>
              <a:t>‹#›</a:t>
            </a:fld>
            <a:endParaRPr lang="en-US" altLang="ja-JP"/>
          </a:p>
        </p:txBody>
      </p:sp>
    </p:spTree>
    <p:extLst>
      <p:ext uri="{BB962C8B-B14F-4D97-AF65-F5344CB8AC3E}">
        <p14:creationId xmlns:p14="http://schemas.microsoft.com/office/powerpoint/2010/main" val="4228321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2"/>
          </p:nvPr>
        </p:nvSpPr>
        <p:spPr>
          <a:ln/>
        </p:spPr>
        <p:txBody>
          <a:bodyPr/>
          <a:lstStyle>
            <a:lvl1pPr>
              <a:defRPr/>
            </a:lvl1pPr>
          </a:lstStyle>
          <a:p>
            <a:pPr>
              <a:defRPr/>
            </a:pPr>
            <a:fld id="{3BD22CDD-DAC9-4BCC-A871-20549D670289}" type="slidenum">
              <a:rPr lang="en-US" altLang="ja-JP"/>
              <a:pPr>
                <a:defRPr/>
              </a:pPr>
              <a:t>‹#›</a:t>
            </a:fld>
            <a:endParaRPr lang="en-US" altLang="ja-JP"/>
          </a:p>
        </p:txBody>
      </p:sp>
    </p:spTree>
    <p:extLst>
      <p:ext uri="{BB962C8B-B14F-4D97-AF65-F5344CB8AC3E}">
        <p14:creationId xmlns:p14="http://schemas.microsoft.com/office/powerpoint/2010/main" val="3860988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4" name="Rectangle 6"/>
          <p:cNvSpPr>
            <a:spLocks noGrp="1" noChangeArrowheads="1"/>
          </p:cNvSpPr>
          <p:nvPr>
            <p:ph type="sldNum" sz="quarter" idx="12"/>
          </p:nvPr>
        </p:nvSpPr>
        <p:spPr>
          <a:ln/>
        </p:spPr>
        <p:txBody>
          <a:bodyPr/>
          <a:lstStyle>
            <a:lvl1pPr>
              <a:defRPr/>
            </a:lvl1pPr>
          </a:lstStyle>
          <a:p>
            <a:pPr>
              <a:defRPr/>
            </a:pPr>
            <a:fld id="{AAE9D5CF-1A1A-4A6F-805E-5BFDE20991AA}" type="slidenum">
              <a:rPr lang="en-US" altLang="ja-JP"/>
              <a:pPr>
                <a:defRPr/>
              </a:pPr>
              <a:t>‹#›</a:t>
            </a:fld>
            <a:endParaRPr lang="en-US" altLang="ja-JP"/>
          </a:p>
        </p:txBody>
      </p:sp>
    </p:spTree>
    <p:extLst>
      <p:ext uri="{BB962C8B-B14F-4D97-AF65-F5344CB8AC3E}">
        <p14:creationId xmlns:p14="http://schemas.microsoft.com/office/powerpoint/2010/main" val="3612836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a:defRPr/>
            </a:pPr>
            <a:fld id="{2DF2A77F-2CB7-4927-9EF0-0F0777856458}" type="slidenum">
              <a:rPr lang="en-US" altLang="ja-JP"/>
              <a:pPr>
                <a:defRPr/>
              </a:pPr>
              <a:t>‹#›</a:t>
            </a:fld>
            <a:endParaRPr lang="en-US" altLang="ja-JP"/>
          </a:p>
        </p:txBody>
      </p:sp>
    </p:spTree>
    <p:extLst>
      <p:ext uri="{BB962C8B-B14F-4D97-AF65-F5344CB8AC3E}">
        <p14:creationId xmlns:p14="http://schemas.microsoft.com/office/powerpoint/2010/main" val="3100885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a:defRPr/>
            </a:pPr>
            <a:fld id="{5EEF598D-05FF-4897-8BAB-C540259BC5C6}" type="slidenum">
              <a:rPr lang="en-US" altLang="ja-JP"/>
              <a:pPr>
                <a:defRPr/>
              </a:pPr>
              <a:t>‹#›</a:t>
            </a:fld>
            <a:endParaRPr lang="en-US" altLang="ja-JP"/>
          </a:p>
        </p:txBody>
      </p:sp>
    </p:spTree>
    <p:extLst>
      <p:ext uri="{BB962C8B-B14F-4D97-AF65-F5344CB8AC3E}">
        <p14:creationId xmlns:p14="http://schemas.microsoft.com/office/powerpoint/2010/main" val="3948179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ＭＳ Ｐゴシック" charset="-128"/>
              </a:defRPr>
            </a:lvl1pPr>
          </a:lstStyle>
          <a:p>
            <a:pPr>
              <a:defRPr/>
            </a:pPr>
            <a:endParaRPr lang="en-US" altLang="ja-JP"/>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ＭＳ Ｐゴシック" charset="-128"/>
              </a:defRPr>
            </a:lvl1pPr>
          </a:lstStyle>
          <a:p>
            <a:pPr>
              <a:defRPr/>
            </a:pPr>
            <a:endParaRPr lang="en-US" altLang="ja-JP"/>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ＭＳ Ｐゴシック" charset="-128"/>
              </a:defRPr>
            </a:lvl1pPr>
          </a:lstStyle>
          <a:p>
            <a:pPr>
              <a:defRPr/>
            </a:pPr>
            <a:fld id="{4AEFA934-4929-4EAC-8976-49F805F949CB}"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charset="0"/>
          <a:ea typeface="ＭＳ Ｐゴシック" charset="-128"/>
        </a:defRPr>
      </a:lvl2pPr>
      <a:lvl3pPr algn="ctr" rtl="0" eaLnBrk="0" fontAlgn="base" hangingPunct="0">
        <a:spcBef>
          <a:spcPct val="0"/>
        </a:spcBef>
        <a:spcAft>
          <a:spcPct val="0"/>
        </a:spcAft>
        <a:defRPr kumimoji="1" sz="4400">
          <a:solidFill>
            <a:schemeClr val="tx2"/>
          </a:solidFill>
          <a:latin typeface="Arial" charset="0"/>
          <a:ea typeface="ＭＳ Ｐゴシック" charset="-128"/>
        </a:defRPr>
      </a:lvl3pPr>
      <a:lvl4pPr algn="ctr" rtl="0" eaLnBrk="0" fontAlgn="base" hangingPunct="0">
        <a:spcBef>
          <a:spcPct val="0"/>
        </a:spcBef>
        <a:spcAft>
          <a:spcPct val="0"/>
        </a:spcAft>
        <a:defRPr kumimoji="1" sz="4400">
          <a:solidFill>
            <a:schemeClr val="tx2"/>
          </a:solidFill>
          <a:latin typeface="Arial" charset="0"/>
          <a:ea typeface="ＭＳ Ｐゴシック" charset="-128"/>
        </a:defRPr>
      </a:lvl4pPr>
      <a:lvl5pPr algn="ctr" rtl="0" eaLnBrk="0" fontAlgn="base" hangingPunct="0">
        <a:spcBef>
          <a:spcPct val="0"/>
        </a:spcBef>
        <a:spcAft>
          <a:spcPct val="0"/>
        </a:spcAft>
        <a:defRPr kumimoji="1" sz="4400">
          <a:solidFill>
            <a:schemeClr val="tx2"/>
          </a:solidFill>
          <a:latin typeface="Arial" charset="0"/>
          <a:ea typeface="ＭＳ Ｐゴシック" charset="-128"/>
        </a:defRPr>
      </a:lvl5pPr>
      <a:lvl6pPr marL="457200" algn="ctr" rtl="0" fontAlgn="base">
        <a:spcBef>
          <a:spcPct val="0"/>
        </a:spcBef>
        <a:spcAft>
          <a:spcPct val="0"/>
        </a:spcAft>
        <a:defRPr kumimoji="1" sz="4400">
          <a:solidFill>
            <a:schemeClr val="tx2"/>
          </a:solidFill>
          <a:latin typeface="Arial" charset="0"/>
          <a:ea typeface="ＭＳ Ｐゴシック" charset="-128"/>
        </a:defRPr>
      </a:lvl6pPr>
      <a:lvl7pPr marL="914400" algn="ctr" rtl="0" fontAlgn="base">
        <a:spcBef>
          <a:spcPct val="0"/>
        </a:spcBef>
        <a:spcAft>
          <a:spcPct val="0"/>
        </a:spcAft>
        <a:defRPr kumimoji="1" sz="4400">
          <a:solidFill>
            <a:schemeClr val="tx2"/>
          </a:solidFill>
          <a:latin typeface="Arial" charset="0"/>
          <a:ea typeface="ＭＳ Ｐゴシック" charset="-128"/>
        </a:defRPr>
      </a:lvl7pPr>
      <a:lvl8pPr marL="1371600" algn="ctr" rtl="0" fontAlgn="base">
        <a:spcBef>
          <a:spcPct val="0"/>
        </a:spcBef>
        <a:spcAft>
          <a:spcPct val="0"/>
        </a:spcAft>
        <a:defRPr kumimoji="1" sz="4400">
          <a:solidFill>
            <a:schemeClr val="tx2"/>
          </a:solidFill>
          <a:latin typeface="Arial" charset="0"/>
          <a:ea typeface="ＭＳ Ｐゴシック" charset="-128"/>
        </a:defRPr>
      </a:lvl8pPr>
      <a:lvl9pPr marL="1828800" algn="ctr" rtl="0" fontAlgn="base">
        <a:spcBef>
          <a:spcPct val="0"/>
        </a:spcBef>
        <a:spcAft>
          <a:spcPct val="0"/>
        </a:spcAft>
        <a:defRPr kumimoji="1" sz="4400">
          <a:solidFill>
            <a:schemeClr val="tx2"/>
          </a:solidFill>
          <a:latin typeface="Arial" charset="0"/>
          <a:ea typeface="ＭＳ Ｐゴシック"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スライド番号プレースホル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400" dirty="0" smtClean="0"/>
              <a:t>1/26</a:t>
            </a:r>
            <a:endParaRPr lang="en-US" altLang="ja-JP" sz="1400" dirty="0" smtClean="0"/>
          </a:p>
        </p:txBody>
      </p:sp>
      <p:sp>
        <p:nvSpPr>
          <p:cNvPr id="10244" name="Text Box 4"/>
          <p:cNvSpPr txBox="1">
            <a:spLocks noChangeArrowheads="1"/>
          </p:cNvSpPr>
          <p:nvPr/>
        </p:nvSpPr>
        <p:spPr bwMode="auto">
          <a:xfrm>
            <a:off x="749503" y="423347"/>
            <a:ext cx="7528023" cy="618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b="1" dirty="0" smtClean="0"/>
              <a:t>§</a:t>
            </a:r>
            <a:r>
              <a:rPr lang="ja-JP" altLang="en-US" sz="1800" b="1" dirty="0" smtClean="0"/>
              <a:t>２　有限オートマトンと正則表現（正規表現）</a:t>
            </a:r>
            <a:endParaRPr lang="en-US" altLang="ja-JP" sz="1800" b="1" dirty="0" smtClean="0"/>
          </a:p>
          <a:p>
            <a:pPr eaLnBrk="1" hangingPunct="1">
              <a:spcBef>
                <a:spcPct val="0"/>
              </a:spcBef>
              <a:buFontTx/>
              <a:buNone/>
            </a:pPr>
            <a:endParaRPr lang="en-US" altLang="ja-JP" sz="1800" b="1" dirty="0"/>
          </a:p>
          <a:p>
            <a:pPr eaLnBrk="1" hangingPunct="1">
              <a:spcBef>
                <a:spcPct val="0"/>
              </a:spcBef>
              <a:buFontTx/>
              <a:buNone/>
            </a:pPr>
            <a:r>
              <a:rPr lang="en-US" altLang="ja-JP" sz="1800" b="1" dirty="0" smtClean="0"/>
              <a:t>§2.1</a:t>
            </a:r>
            <a:r>
              <a:rPr lang="ja-JP" altLang="en-US" sz="1800" b="1" dirty="0" smtClean="0"/>
              <a:t>　順序機械</a:t>
            </a:r>
            <a:endParaRPr lang="en-US" altLang="ja-JP" sz="1800" b="1" dirty="0" smtClean="0"/>
          </a:p>
          <a:p>
            <a:pPr eaLnBrk="1" hangingPunct="1">
              <a:spcBef>
                <a:spcPct val="0"/>
              </a:spcBef>
              <a:buFontTx/>
              <a:buNone/>
            </a:pPr>
            <a:endParaRPr lang="en-US" altLang="ja-JP" sz="1800" dirty="0" smtClean="0"/>
          </a:p>
          <a:p>
            <a:pPr eaLnBrk="1" hangingPunct="1">
              <a:spcBef>
                <a:spcPct val="0"/>
              </a:spcBef>
              <a:buFontTx/>
              <a:buNone/>
            </a:pPr>
            <a:r>
              <a:rPr lang="ja-JP" altLang="en-US" sz="1800" dirty="0" smtClean="0"/>
              <a:t>　　</a:t>
            </a:r>
            <a:r>
              <a:rPr lang="en-US" altLang="ja-JP" sz="1800" dirty="0" smtClean="0"/>
              <a:t>300</a:t>
            </a:r>
            <a:r>
              <a:rPr lang="ja-JP" altLang="en-US" sz="1800" dirty="0" smtClean="0"/>
              <a:t>円切符だけを販売する、自動券売機の動作の表現を考える。</a:t>
            </a:r>
            <a:endParaRPr lang="en-US" altLang="ja-JP" sz="1800" dirty="0" smtClean="0"/>
          </a:p>
          <a:p>
            <a:pPr eaLnBrk="1" hangingPunct="1">
              <a:spcBef>
                <a:spcPct val="0"/>
              </a:spcBef>
              <a:buFontTx/>
              <a:buNone/>
            </a:pPr>
            <a:r>
              <a:rPr lang="en-US" altLang="ja-JP" sz="1800" dirty="0" smtClean="0"/>
              <a:t>     </a:t>
            </a:r>
            <a:r>
              <a:rPr lang="ja-JP" altLang="en-US" sz="1800" dirty="0" smtClean="0"/>
              <a:t>ただし、使用できる硬貨は</a:t>
            </a:r>
            <a:r>
              <a:rPr lang="en-US" altLang="ja-JP" sz="1800" dirty="0" smtClean="0"/>
              <a:t>100</a:t>
            </a:r>
            <a:r>
              <a:rPr lang="ja-JP" altLang="en-US" sz="1800" dirty="0" smtClean="0"/>
              <a:t>円硬貨のみ。</a:t>
            </a:r>
            <a:endParaRPr lang="en-US" altLang="ja-JP" sz="1800" dirty="0" smtClean="0"/>
          </a:p>
          <a:p>
            <a:pPr eaLnBrk="1" hangingPunct="1">
              <a:spcBef>
                <a:spcPct val="0"/>
              </a:spcBef>
              <a:buFontTx/>
              <a:buNone/>
            </a:pPr>
            <a:endParaRPr lang="en-US" altLang="ja-JP" sz="1800" dirty="0" smtClean="0"/>
          </a:p>
          <a:p>
            <a:pPr eaLnBrk="1" hangingPunct="1">
              <a:spcBef>
                <a:spcPct val="0"/>
              </a:spcBef>
              <a:buFontTx/>
              <a:buNone/>
            </a:pPr>
            <a:r>
              <a:rPr lang="ja-JP" altLang="en-US" sz="1800" dirty="0"/>
              <a:t>　</a:t>
            </a:r>
            <a:r>
              <a:rPr lang="ja-JP" altLang="en-US" sz="1800" dirty="0" smtClean="0"/>
              <a:t>　　　　　これまでに蓄　　今回投入　　　この時実行　　　 これまでに蓄積　　</a:t>
            </a:r>
            <a:endParaRPr lang="en-US" altLang="ja-JP" sz="1800" dirty="0" smtClean="0"/>
          </a:p>
          <a:p>
            <a:pPr eaLnBrk="1" hangingPunct="1">
              <a:spcBef>
                <a:spcPct val="0"/>
              </a:spcBef>
              <a:buFontTx/>
              <a:buNone/>
            </a:pPr>
            <a:r>
              <a:rPr lang="ja-JP" altLang="en-US" sz="1800" dirty="0"/>
              <a:t>　</a:t>
            </a:r>
            <a:r>
              <a:rPr lang="ja-JP" altLang="en-US" sz="1800" dirty="0" smtClean="0"/>
              <a:t>　　　　　</a:t>
            </a:r>
            <a:r>
              <a:rPr lang="ja-JP" altLang="en-US" sz="1800" dirty="0" err="1" smtClean="0"/>
              <a:t>積された</a:t>
            </a:r>
            <a:r>
              <a:rPr lang="ja-JP" altLang="en-US" sz="1800" dirty="0" smtClean="0"/>
              <a:t>硬貨　　される硬貨　　される動作　　　 された硬貨</a:t>
            </a:r>
            <a:endParaRPr lang="en-US" altLang="ja-JP" sz="1800" dirty="0" smtClean="0"/>
          </a:p>
          <a:p>
            <a:pPr eaLnBrk="1" hangingPunct="1">
              <a:spcBef>
                <a:spcPct val="0"/>
              </a:spcBef>
              <a:buFontTx/>
              <a:buNone/>
            </a:pPr>
            <a:r>
              <a:rPr lang="ja-JP" altLang="en-US" sz="1800" dirty="0"/>
              <a:t>　</a:t>
            </a:r>
            <a:r>
              <a:rPr lang="ja-JP" altLang="en-US" sz="1800" dirty="0" smtClean="0"/>
              <a:t>　　　　　　　</a:t>
            </a:r>
            <a:endParaRPr lang="en-US" altLang="ja-JP" sz="1800" dirty="0"/>
          </a:p>
          <a:p>
            <a:pPr eaLnBrk="1" hangingPunct="1">
              <a:spcBef>
                <a:spcPct val="0"/>
              </a:spcBef>
              <a:buFontTx/>
              <a:buNone/>
            </a:pPr>
            <a:r>
              <a:rPr lang="ja-JP" altLang="en-US" sz="1800" dirty="0" smtClean="0"/>
              <a:t>　場合</a:t>
            </a:r>
            <a:r>
              <a:rPr lang="en-US" altLang="ja-JP" sz="1800" dirty="0" smtClean="0"/>
              <a:t>1</a:t>
            </a:r>
            <a:r>
              <a:rPr lang="ja-JP" altLang="en-US" sz="1800" dirty="0" smtClean="0"/>
              <a:t>　　　</a:t>
            </a:r>
            <a:r>
              <a:rPr lang="en-US" altLang="ja-JP" sz="1800" dirty="0" smtClean="0"/>
              <a:t>0</a:t>
            </a:r>
            <a:r>
              <a:rPr lang="ja-JP" altLang="en-US" sz="1800" dirty="0" smtClean="0"/>
              <a:t>円　　　　　　　</a:t>
            </a:r>
            <a:r>
              <a:rPr lang="en-US" altLang="ja-JP" sz="1800" dirty="0" smtClean="0"/>
              <a:t>100</a:t>
            </a:r>
            <a:r>
              <a:rPr lang="ja-JP" altLang="en-US" sz="1800" dirty="0" smtClean="0"/>
              <a:t>円　　　　　なし　　　　　　　　　</a:t>
            </a:r>
            <a:r>
              <a:rPr lang="en-US" altLang="ja-JP" sz="1800" dirty="0" smtClean="0"/>
              <a:t>100</a:t>
            </a:r>
            <a:r>
              <a:rPr lang="ja-JP" altLang="en-US" sz="1800" dirty="0" smtClean="0"/>
              <a:t>円</a:t>
            </a:r>
            <a:endParaRPr lang="en-US" altLang="ja-JP" sz="1800" dirty="0" smtClean="0"/>
          </a:p>
          <a:p>
            <a:pPr eaLnBrk="1" hangingPunct="1">
              <a:spcBef>
                <a:spcPct val="0"/>
              </a:spcBef>
              <a:buFontTx/>
              <a:buNone/>
            </a:pPr>
            <a:r>
              <a:rPr lang="ja-JP" altLang="en-US" sz="1800" dirty="0" smtClean="0"/>
              <a:t>　　　　　　　　</a:t>
            </a:r>
            <a:r>
              <a:rPr lang="ja-JP" altLang="en-US" sz="1800" dirty="0"/>
              <a:t>　</a:t>
            </a:r>
            <a:r>
              <a:rPr lang="ja-JP" altLang="en-US" sz="1800" dirty="0" smtClean="0"/>
              <a:t>　　　　　　　　なし（</a:t>
            </a:r>
            <a:r>
              <a:rPr lang="en-US" altLang="ja-JP" sz="1800" dirty="0" smtClean="0"/>
              <a:t>0</a:t>
            </a:r>
            <a:r>
              <a:rPr lang="ja-JP" altLang="en-US" sz="1800" dirty="0" smtClean="0"/>
              <a:t>円）　　　なし　　　　　　　</a:t>
            </a:r>
            <a:r>
              <a:rPr lang="ja-JP" altLang="en-US" sz="1800" dirty="0"/>
              <a:t>　</a:t>
            </a:r>
            <a:r>
              <a:rPr lang="ja-JP" altLang="en-US" sz="1800" dirty="0" smtClean="0"/>
              <a:t> 　　</a:t>
            </a:r>
            <a:r>
              <a:rPr lang="en-US" altLang="ja-JP" sz="1800" dirty="0" smtClean="0"/>
              <a:t>0</a:t>
            </a:r>
            <a:r>
              <a:rPr lang="ja-JP" altLang="en-US" sz="1800" dirty="0" smtClean="0"/>
              <a:t>円</a:t>
            </a:r>
            <a:endParaRPr lang="en-US" altLang="ja-JP" sz="1800" dirty="0" smtClean="0"/>
          </a:p>
          <a:p>
            <a:pPr eaLnBrk="1" hangingPunct="1">
              <a:spcBef>
                <a:spcPct val="0"/>
              </a:spcBef>
              <a:buFontTx/>
              <a:buNone/>
            </a:pPr>
            <a:endParaRPr lang="en-US" altLang="ja-JP" sz="1800" dirty="0"/>
          </a:p>
          <a:p>
            <a:pPr eaLnBrk="1" hangingPunct="1">
              <a:spcBef>
                <a:spcPct val="0"/>
              </a:spcBef>
              <a:buFontTx/>
              <a:buNone/>
            </a:pPr>
            <a:r>
              <a:rPr lang="ja-JP" altLang="en-US" sz="1800" dirty="0"/>
              <a:t>　</a:t>
            </a:r>
            <a:r>
              <a:rPr lang="ja-JP" altLang="en-US" sz="1800" dirty="0" smtClean="0"/>
              <a:t>場合</a:t>
            </a:r>
            <a:r>
              <a:rPr lang="en-US" altLang="ja-JP" sz="1800" dirty="0" smtClean="0"/>
              <a:t>2</a:t>
            </a:r>
            <a:r>
              <a:rPr lang="ja-JP" altLang="en-US" sz="1800" dirty="0" smtClean="0"/>
              <a:t>　　</a:t>
            </a:r>
            <a:r>
              <a:rPr lang="en-US" altLang="ja-JP" sz="1800" dirty="0" smtClean="0"/>
              <a:t>100</a:t>
            </a:r>
            <a:r>
              <a:rPr lang="ja-JP" altLang="en-US" sz="1800" dirty="0" smtClean="0"/>
              <a:t>円　　　　　　 </a:t>
            </a:r>
            <a:r>
              <a:rPr lang="en-US" altLang="ja-JP" sz="1800" dirty="0" smtClean="0"/>
              <a:t>100</a:t>
            </a:r>
            <a:r>
              <a:rPr lang="ja-JP" altLang="en-US" sz="1800" dirty="0" smtClean="0"/>
              <a:t>円　　　　　なし　　　　　　　　　</a:t>
            </a:r>
            <a:r>
              <a:rPr lang="en-US" altLang="ja-JP" sz="1800" dirty="0" smtClean="0"/>
              <a:t>200</a:t>
            </a:r>
            <a:r>
              <a:rPr lang="ja-JP" altLang="en-US" sz="1800" dirty="0" smtClean="0"/>
              <a:t>円</a:t>
            </a:r>
            <a:endParaRPr lang="en-US" altLang="ja-JP" sz="1800" dirty="0" smtClean="0"/>
          </a:p>
          <a:p>
            <a:pPr eaLnBrk="1" hangingPunct="1">
              <a:spcBef>
                <a:spcPct val="0"/>
              </a:spcBef>
              <a:buFontTx/>
              <a:buNone/>
            </a:pPr>
            <a:r>
              <a:rPr lang="ja-JP" altLang="en-US" sz="1800" dirty="0"/>
              <a:t>　</a:t>
            </a:r>
            <a:r>
              <a:rPr lang="ja-JP" altLang="en-US" sz="1800" dirty="0" smtClean="0"/>
              <a:t>　　　　　　　　　　　　　　　　なし（</a:t>
            </a:r>
            <a:r>
              <a:rPr lang="en-US" altLang="ja-JP" sz="1800" dirty="0" smtClean="0"/>
              <a:t>0</a:t>
            </a:r>
            <a:r>
              <a:rPr lang="ja-JP" altLang="en-US" sz="1800" dirty="0" smtClean="0"/>
              <a:t>円）　　　なし　　　　　　　　　</a:t>
            </a:r>
            <a:r>
              <a:rPr lang="en-US" altLang="ja-JP" sz="1800" dirty="0" smtClean="0"/>
              <a:t>100</a:t>
            </a:r>
            <a:r>
              <a:rPr lang="ja-JP" altLang="en-US" sz="1800" dirty="0" smtClean="0"/>
              <a:t>円</a:t>
            </a:r>
            <a:endParaRPr lang="en-US" altLang="ja-JP" sz="1800" dirty="0" smtClean="0"/>
          </a:p>
          <a:p>
            <a:pPr eaLnBrk="1" hangingPunct="1">
              <a:spcBef>
                <a:spcPct val="0"/>
              </a:spcBef>
              <a:buFontTx/>
              <a:buNone/>
            </a:pPr>
            <a:endParaRPr lang="en-US" altLang="ja-JP" sz="1800" dirty="0"/>
          </a:p>
          <a:p>
            <a:pPr eaLnBrk="1" hangingPunct="1">
              <a:spcBef>
                <a:spcPct val="0"/>
              </a:spcBef>
              <a:buFontTx/>
              <a:buNone/>
            </a:pPr>
            <a:r>
              <a:rPr lang="ja-JP" altLang="en-US" sz="1800" dirty="0" smtClean="0"/>
              <a:t>　場合３　　</a:t>
            </a:r>
            <a:r>
              <a:rPr lang="en-US" altLang="ja-JP" sz="1800" dirty="0" smtClean="0"/>
              <a:t>200</a:t>
            </a:r>
            <a:r>
              <a:rPr lang="ja-JP" altLang="en-US" sz="1800" dirty="0" smtClean="0"/>
              <a:t>円　　　　　　 </a:t>
            </a:r>
            <a:r>
              <a:rPr lang="en-US" altLang="ja-JP" sz="1800" dirty="0" smtClean="0"/>
              <a:t>100</a:t>
            </a:r>
            <a:r>
              <a:rPr lang="ja-JP" altLang="en-US" sz="1800" dirty="0" smtClean="0"/>
              <a:t>円　　  </a:t>
            </a:r>
            <a:r>
              <a:rPr lang="ja-JP" altLang="en-US" sz="1800" dirty="0"/>
              <a:t>・</a:t>
            </a:r>
            <a:r>
              <a:rPr lang="ja-JP" altLang="en-US" sz="1800" dirty="0" smtClean="0"/>
              <a:t>切符排出　　　　　　　</a:t>
            </a:r>
            <a:r>
              <a:rPr lang="en-US" altLang="ja-JP" sz="1800" dirty="0" smtClean="0"/>
              <a:t>0</a:t>
            </a:r>
            <a:r>
              <a:rPr lang="ja-JP" altLang="en-US" sz="1800" dirty="0" smtClean="0"/>
              <a:t>円</a:t>
            </a:r>
            <a:endParaRPr lang="en-US" altLang="ja-JP" sz="1800" dirty="0" smtClean="0"/>
          </a:p>
          <a:p>
            <a:pPr eaLnBrk="1" hangingPunct="1">
              <a:spcBef>
                <a:spcPct val="0"/>
              </a:spcBef>
              <a:buFontTx/>
              <a:buNone/>
            </a:pPr>
            <a:r>
              <a:rPr lang="ja-JP" altLang="en-US" sz="1800" dirty="0"/>
              <a:t>　</a:t>
            </a:r>
            <a:r>
              <a:rPr lang="ja-JP" altLang="en-US" sz="1800" dirty="0" smtClean="0"/>
              <a:t>　　　　　　　　　　　　　　　　　　　　　　　                             蓄積硬貨は</a:t>
            </a:r>
            <a:r>
              <a:rPr lang="en-US" altLang="ja-JP" sz="1800" dirty="0" smtClean="0"/>
              <a:t>0</a:t>
            </a:r>
            <a:r>
              <a:rPr lang="ja-JP" altLang="en-US" sz="1800" dirty="0" smtClean="0"/>
              <a:t>円</a:t>
            </a:r>
            <a:endParaRPr lang="en-US" altLang="ja-JP" sz="1800" dirty="0" smtClean="0"/>
          </a:p>
          <a:p>
            <a:pPr eaLnBrk="1" hangingPunct="1">
              <a:spcBef>
                <a:spcPct val="0"/>
              </a:spcBef>
              <a:buFontTx/>
              <a:buNone/>
            </a:pPr>
            <a:endParaRPr lang="en-US" altLang="ja-JP" sz="1800" dirty="0"/>
          </a:p>
          <a:p>
            <a:pPr eaLnBrk="1" hangingPunct="1">
              <a:spcBef>
                <a:spcPct val="0"/>
              </a:spcBef>
              <a:buFontTx/>
              <a:buNone/>
            </a:pPr>
            <a:r>
              <a:rPr lang="ja-JP" altLang="en-US" sz="1800" dirty="0" smtClean="0"/>
              <a:t>　　　　　　　　　　　　　　　　　　なし（</a:t>
            </a:r>
            <a:r>
              <a:rPr lang="en-US" altLang="ja-JP" sz="1800" dirty="0" smtClean="0"/>
              <a:t>0</a:t>
            </a:r>
            <a:r>
              <a:rPr lang="ja-JP" altLang="en-US" sz="1800" dirty="0" smtClean="0"/>
              <a:t>円）　　なし　　　　　　　　　</a:t>
            </a:r>
            <a:r>
              <a:rPr lang="en-US" altLang="ja-JP" sz="1800" dirty="0" smtClean="0"/>
              <a:t>200</a:t>
            </a:r>
            <a:r>
              <a:rPr lang="ja-JP" altLang="en-US" sz="1800" dirty="0" smtClean="0"/>
              <a:t>円</a:t>
            </a:r>
            <a:endParaRPr lang="en-US" altLang="ja-JP" sz="1800" dirty="0" smtClean="0"/>
          </a:p>
          <a:p>
            <a:pPr eaLnBrk="1" hangingPunct="1">
              <a:spcBef>
                <a:spcPct val="0"/>
              </a:spcBef>
              <a:buFontTx/>
              <a:buNone/>
            </a:pPr>
            <a:endParaRPr lang="en-US" altLang="ja-JP" sz="1800" dirty="0" smtClean="0"/>
          </a:p>
          <a:p>
            <a:pPr eaLnBrk="1" hangingPunct="1">
              <a:spcBef>
                <a:spcPct val="0"/>
              </a:spcBef>
              <a:buFontTx/>
              <a:buNone/>
            </a:pPr>
            <a:r>
              <a:rPr lang="ja-JP" altLang="en-US" sz="1800" b="1" dirty="0" smtClean="0"/>
              <a:t>　</a:t>
            </a:r>
            <a:endParaRPr lang="ja-JP" altLang="en-US" sz="1800" dirty="0"/>
          </a:p>
        </p:txBody>
      </p:sp>
      <p:sp>
        <p:nvSpPr>
          <p:cNvPr id="20" name="Text Box 5"/>
          <p:cNvSpPr txBox="1">
            <a:spLocks noChangeArrowheads="1"/>
          </p:cNvSpPr>
          <p:nvPr/>
        </p:nvSpPr>
        <p:spPr bwMode="auto">
          <a:xfrm>
            <a:off x="8043590" y="238681"/>
            <a:ext cx="7857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dirty="0"/>
              <a:t>その２</a:t>
            </a:r>
          </a:p>
        </p:txBody>
      </p:sp>
      <p:cxnSp>
        <p:nvCxnSpPr>
          <p:cNvPr id="6" name="直線コネクタ 5"/>
          <p:cNvCxnSpPr/>
          <p:nvPr/>
        </p:nvCxnSpPr>
        <p:spPr>
          <a:xfrm>
            <a:off x="899592" y="2996952"/>
            <a:ext cx="7143998" cy="0"/>
          </a:xfrm>
          <a:prstGeom prst="line">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a:off x="3131840" y="3478414"/>
            <a:ext cx="4883615" cy="0"/>
          </a:xfrm>
          <a:prstGeom prst="line">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a:xfrm>
            <a:off x="909455" y="3933056"/>
            <a:ext cx="7143998" cy="0"/>
          </a:xfrm>
          <a:prstGeom prst="line">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a:off x="899592" y="4797152"/>
            <a:ext cx="7143998" cy="0"/>
          </a:xfrm>
          <a:prstGeom prst="line">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a:off x="927727" y="6142883"/>
            <a:ext cx="7143998" cy="0"/>
          </a:xfrm>
          <a:prstGeom prst="line">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a:off x="3131840" y="5445224"/>
            <a:ext cx="4911750" cy="0"/>
          </a:xfrm>
          <a:prstGeom prst="line">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a:off x="3131840" y="4308834"/>
            <a:ext cx="4883615" cy="0"/>
          </a:xfrm>
          <a:prstGeom prst="line">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a:off x="909455" y="2348880"/>
            <a:ext cx="7143998" cy="0"/>
          </a:xfrm>
          <a:prstGeom prst="line">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a:off x="1691680" y="2348880"/>
            <a:ext cx="0" cy="3788288"/>
          </a:xfrm>
          <a:prstGeom prst="line">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a:off x="8043590" y="2357620"/>
            <a:ext cx="0" cy="3788288"/>
          </a:xfrm>
          <a:prstGeom prst="line">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a:off x="6156176" y="2348880"/>
            <a:ext cx="0" cy="3788288"/>
          </a:xfrm>
          <a:prstGeom prst="line">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a:off x="4481454" y="2348880"/>
            <a:ext cx="0" cy="3788288"/>
          </a:xfrm>
          <a:prstGeom prst="line">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a:off x="3131840" y="2348880"/>
            <a:ext cx="0" cy="3788288"/>
          </a:xfrm>
          <a:prstGeom prst="line">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a:off x="915357" y="2377016"/>
            <a:ext cx="0" cy="3788288"/>
          </a:xfrm>
          <a:prstGeom prst="line">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1835696" y="6228020"/>
            <a:ext cx="5622052" cy="369332"/>
          </a:xfrm>
          <a:prstGeom prst="rect">
            <a:avLst/>
          </a:prstGeom>
          <a:noFill/>
        </p:spPr>
        <p:txBody>
          <a:bodyPr wrap="none" rtlCol="0">
            <a:spAutoFit/>
          </a:bodyPr>
          <a:lstStyle/>
          <a:p>
            <a:r>
              <a:rPr kumimoji="1" lang="ja-JP" altLang="en-US" b="1" dirty="0" smtClean="0"/>
              <a:t>今の状態</a:t>
            </a:r>
            <a:r>
              <a:rPr kumimoji="1" lang="ja-JP" altLang="en-US" dirty="0" smtClean="0"/>
              <a:t>　　　</a:t>
            </a:r>
            <a:r>
              <a:rPr kumimoji="1" lang="ja-JP" altLang="en-US" b="1" dirty="0" smtClean="0"/>
              <a:t>入力動作</a:t>
            </a:r>
            <a:r>
              <a:rPr kumimoji="1" lang="ja-JP" altLang="en-US" dirty="0" smtClean="0"/>
              <a:t>　　　</a:t>
            </a:r>
            <a:r>
              <a:rPr lang="ja-JP" altLang="en-US" dirty="0" smtClean="0"/>
              <a:t> </a:t>
            </a:r>
            <a:r>
              <a:rPr lang="ja-JP" altLang="en-US" b="1" dirty="0" smtClean="0"/>
              <a:t>出力</a:t>
            </a:r>
            <a:r>
              <a:rPr kumimoji="1" lang="ja-JP" altLang="en-US" b="1" dirty="0" smtClean="0"/>
              <a:t>動作         　</a:t>
            </a:r>
            <a:r>
              <a:rPr lang="ja-JP" altLang="en-US" b="1" dirty="0" smtClean="0"/>
              <a:t>次の状態</a:t>
            </a:r>
            <a:endParaRPr kumimoji="1" lang="en-US" altLang="ja-JP" b="1" dirty="0" smtClean="0"/>
          </a:p>
        </p:txBody>
      </p:sp>
    </p:spTree>
    <p:extLst>
      <p:ext uri="{BB962C8B-B14F-4D97-AF65-F5344CB8AC3E}">
        <p14:creationId xmlns:p14="http://schemas.microsoft.com/office/powerpoint/2010/main" val="16328724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4"/>
          <p:cNvSpPr txBox="1">
            <a:spLocks noChangeArrowheads="1"/>
          </p:cNvSpPr>
          <p:nvPr/>
        </p:nvSpPr>
        <p:spPr bwMode="auto">
          <a:xfrm>
            <a:off x="8243888" y="260350"/>
            <a:ext cx="7857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dirty="0"/>
              <a:t>その２</a:t>
            </a:r>
          </a:p>
        </p:txBody>
      </p:sp>
      <p:sp>
        <p:nvSpPr>
          <p:cNvPr id="15364" name="Text Box 5"/>
          <p:cNvSpPr txBox="1">
            <a:spLocks noChangeArrowheads="1"/>
          </p:cNvSpPr>
          <p:nvPr/>
        </p:nvSpPr>
        <p:spPr bwMode="auto">
          <a:xfrm>
            <a:off x="791316" y="544677"/>
            <a:ext cx="3728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b="1" dirty="0" smtClean="0"/>
              <a:t>§</a:t>
            </a:r>
            <a:r>
              <a:rPr lang="ja-JP" altLang="en-US" sz="1800" b="1" dirty="0" smtClean="0"/>
              <a:t>２．１．２　ムーア型</a:t>
            </a:r>
            <a:r>
              <a:rPr lang="ja-JP" altLang="en-US" sz="1800" b="1" dirty="0"/>
              <a:t>順序機械（</a:t>
            </a:r>
            <a:r>
              <a:rPr lang="en-US" altLang="ja-JP" sz="1800" b="1" dirty="0" smtClean="0">
                <a:solidFill>
                  <a:srgbClr val="FF0000"/>
                </a:solidFill>
              </a:rPr>
              <a:t>M2</a:t>
            </a:r>
            <a:r>
              <a:rPr lang="ja-JP" altLang="en-US" sz="1800" b="1" dirty="0"/>
              <a:t>）</a:t>
            </a:r>
          </a:p>
        </p:txBody>
      </p:sp>
      <p:sp>
        <p:nvSpPr>
          <p:cNvPr id="15370" name="Text Box 28"/>
          <p:cNvSpPr txBox="1">
            <a:spLocks noChangeArrowheads="1"/>
          </p:cNvSpPr>
          <p:nvPr/>
        </p:nvSpPr>
        <p:spPr bwMode="auto">
          <a:xfrm>
            <a:off x="851598" y="928136"/>
            <a:ext cx="6872376" cy="466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None/>
            </a:pPr>
            <a:r>
              <a:rPr lang="ja-JP" altLang="en-US" sz="1800" dirty="0" smtClean="0"/>
              <a:t>　</a:t>
            </a:r>
            <a:r>
              <a:rPr lang="ja-JP" altLang="en-US" sz="1800" b="1" dirty="0"/>
              <a:t>ムーア型順序機械（</a:t>
            </a:r>
            <a:r>
              <a:rPr lang="en-US" altLang="ja-JP" sz="1800" b="1" dirty="0">
                <a:solidFill>
                  <a:srgbClr val="FF0000"/>
                </a:solidFill>
              </a:rPr>
              <a:t>M2</a:t>
            </a:r>
            <a:r>
              <a:rPr lang="ja-JP" altLang="en-US" sz="1800" b="1" dirty="0" smtClean="0"/>
              <a:t>）</a:t>
            </a:r>
            <a:r>
              <a:rPr lang="ja-JP" altLang="en-US" sz="1800" dirty="0" smtClean="0"/>
              <a:t>は、推移完了後にその推移先状態だけによって決まる出力記号を出す方式の順序機械である。</a:t>
            </a:r>
            <a:endParaRPr lang="ja-JP" altLang="en-US" sz="1800" dirty="0"/>
          </a:p>
          <a:p>
            <a:pPr eaLnBrk="1" hangingPunct="1">
              <a:spcBef>
                <a:spcPct val="0"/>
              </a:spcBef>
              <a:buNone/>
            </a:pPr>
            <a:r>
              <a:rPr lang="ja-JP" altLang="en-US" sz="1800" dirty="0"/>
              <a:t>＜</a:t>
            </a:r>
            <a:r>
              <a:rPr lang="en-US" altLang="ja-JP" sz="1800" dirty="0" smtClean="0"/>
              <a:t>M2</a:t>
            </a:r>
            <a:r>
              <a:rPr lang="ja-JP" altLang="en-US" sz="1800" dirty="0" smtClean="0"/>
              <a:t>の</a:t>
            </a:r>
            <a:r>
              <a:rPr lang="ja-JP" altLang="en-US" sz="1800" dirty="0"/>
              <a:t>定義</a:t>
            </a:r>
            <a:r>
              <a:rPr lang="ja-JP" altLang="en-US" sz="1800" dirty="0" smtClean="0"/>
              <a:t>＞</a:t>
            </a:r>
            <a:endParaRPr lang="en-US" altLang="ja-JP" sz="1800" dirty="0"/>
          </a:p>
          <a:p>
            <a:pPr eaLnBrk="1" hangingPunct="1">
              <a:spcBef>
                <a:spcPct val="0"/>
              </a:spcBef>
              <a:buFontTx/>
              <a:buNone/>
            </a:pPr>
            <a:r>
              <a:rPr lang="ja-JP" altLang="en-US" sz="1800" dirty="0" smtClean="0"/>
              <a:t>　</a:t>
            </a:r>
            <a:r>
              <a:rPr lang="en-US" altLang="ja-JP" sz="1800" dirty="0" smtClean="0"/>
              <a:t>M2</a:t>
            </a:r>
            <a:r>
              <a:rPr lang="en-US" altLang="ja-JP" sz="1800" dirty="0"/>
              <a:t>={Q</a:t>
            </a:r>
            <a:r>
              <a:rPr lang="ja-JP" altLang="en-US" sz="1800" dirty="0" err="1"/>
              <a:t>、</a:t>
            </a:r>
            <a:r>
              <a:rPr lang="en-US" altLang="ja-JP" sz="1800" dirty="0"/>
              <a:t>Σ</a:t>
            </a:r>
            <a:r>
              <a:rPr lang="ja-JP" altLang="en-US" sz="1800" dirty="0" err="1" smtClean="0"/>
              <a:t>、</a:t>
            </a:r>
            <a:r>
              <a:rPr lang="ja-JP" altLang="en-US" sz="1800" dirty="0" smtClean="0"/>
              <a:t>⊿ </a:t>
            </a:r>
            <a:r>
              <a:rPr lang="ja-JP" altLang="en-US" sz="1800" dirty="0"/>
              <a:t>、</a:t>
            </a:r>
            <a:r>
              <a:rPr lang="en-US" altLang="ja-JP" sz="1800" dirty="0"/>
              <a:t>δ</a:t>
            </a:r>
            <a:r>
              <a:rPr lang="ja-JP" altLang="en-US" sz="1800" dirty="0" err="1"/>
              <a:t>、</a:t>
            </a:r>
            <a:r>
              <a:rPr lang="en-US" altLang="ja-JP" sz="1800" dirty="0"/>
              <a:t>λ</a:t>
            </a:r>
            <a:r>
              <a:rPr lang="ja-JP" altLang="en-US" sz="1800" dirty="0" err="1"/>
              <a:t>、ｑ</a:t>
            </a:r>
            <a:r>
              <a:rPr lang="en-US" altLang="ja-JP" sz="1800" baseline="-25000" dirty="0"/>
              <a:t>0</a:t>
            </a:r>
            <a:r>
              <a:rPr lang="ja-JP" altLang="en-US" sz="1800" dirty="0"/>
              <a:t>｝</a:t>
            </a:r>
          </a:p>
          <a:p>
            <a:pPr eaLnBrk="1" hangingPunct="1">
              <a:spcBef>
                <a:spcPct val="0"/>
              </a:spcBef>
              <a:buFontTx/>
              <a:buNone/>
            </a:pPr>
            <a:r>
              <a:rPr lang="ja-JP" altLang="en-US" sz="1800" dirty="0" smtClean="0"/>
              <a:t>　１</a:t>
            </a:r>
            <a:r>
              <a:rPr lang="ja-JP" altLang="en-US" sz="1800" dirty="0"/>
              <a:t>．状態の有限集合　</a:t>
            </a:r>
            <a:r>
              <a:rPr lang="en-US" altLang="ja-JP" sz="1800" dirty="0"/>
              <a:t>Q</a:t>
            </a:r>
          </a:p>
          <a:p>
            <a:pPr eaLnBrk="1" hangingPunct="1">
              <a:spcBef>
                <a:spcPct val="0"/>
              </a:spcBef>
              <a:buFontTx/>
              <a:buNone/>
            </a:pPr>
            <a:r>
              <a:rPr lang="ja-JP" altLang="en-US" sz="1800" dirty="0" smtClean="0"/>
              <a:t>　２</a:t>
            </a:r>
            <a:r>
              <a:rPr lang="ja-JP" altLang="en-US" sz="1800" dirty="0"/>
              <a:t>．入力の有限集合　</a:t>
            </a:r>
            <a:r>
              <a:rPr lang="en-US" altLang="ja-JP" sz="1800" dirty="0"/>
              <a:t>Σ</a:t>
            </a:r>
          </a:p>
          <a:p>
            <a:pPr eaLnBrk="1" hangingPunct="1">
              <a:spcBef>
                <a:spcPct val="0"/>
              </a:spcBef>
              <a:buFontTx/>
              <a:buNone/>
            </a:pPr>
            <a:r>
              <a:rPr lang="ja-JP" altLang="en-US" sz="1800" dirty="0" smtClean="0"/>
              <a:t>　３</a:t>
            </a:r>
            <a:r>
              <a:rPr lang="ja-JP" altLang="en-US" sz="1800" dirty="0"/>
              <a:t>．出力の有限集合　⊿</a:t>
            </a:r>
          </a:p>
          <a:p>
            <a:pPr eaLnBrk="1" hangingPunct="1">
              <a:spcBef>
                <a:spcPct val="0"/>
              </a:spcBef>
              <a:buFontTx/>
              <a:buNone/>
            </a:pPr>
            <a:r>
              <a:rPr lang="ja-JP" altLang="en-US" sz="1800" dirty="0" smtClean="0"/>
              <a:t>　４</a:t>
            </a:r>
            <a:r>
              <a:rPr lang="ja-JP" altLang="en-US" sz="1800" dirty="0"/>
              <a:t>．状態推移関数　　 </a:t>
            </a:r>
            <a:r>
              <a:rPr lang="en-US" altLang="ja-JP" sz="1800" dirty="0" smtClean="0"/>
              <a:t>δ</a:t>
            </a:r>
          </a:p>
          <a:p>
            <a:pPr eaLnBrk="1" hangingPunct="1">
              <a:spcBef>
                <a:spcPct val="0"/>
              </a:spcBef>
              <a:buFontTx/>
              <a:buNone/>
            </a:pPr>
            <a:r>
              <a:rPr lang="ja-JP" altLang="en-US" sz="1800" dirty="0" smtClean="0"/>
              <a:t>　　　　　　機械</a:t>
            </a:r>
            <a:r>
              <a:rPr lang="ja-JP" altLang="en-US" sz="1800" dirty="0"/>
              <a:t>の状態　ｐ（∈Ｑ）とそれへの入力ａ（∈</a:t>
            </a:r>
            <a:r>
              <a:rPr lang="en-US" altLang="ja-JP" sz="1800" dirty="0"/>
              <a:t>Σ</a:t>
            </a:r>
            <a:r>
              <a:rPr lang="ja-JP" altLang="en-US" sz="1800" dirty="0"/>
              <a:t>）の全ての</a:t>
            </a:r>
            <a:endParaRPr lang="en-US" altLang="ja-JP" sz="1800" dirty="0"/>
          </a:p>
          <a:p>
            <a:pPr eaLnBrk="1" hangingPunct="1">
              <a:spcBef>
                <a:spcPct val="0"/>
              </a:spcBef>
              <a:buFontTx/>
              <a:buNone/>
            </a:pPr>
            <a:r>
              <a:rPr lang="ja-JP" altLang="en-US" sz="1800" dirty="0"/>
              <a:t>　　　　　　組み合わせに対して、次の時点の状態（推移先状態）</a:t>
            </a:r>
            <a:endParaRPr lang="en-US" altLang="ja-JP" sz="1800" dirty="0"/>
          </a:p>
          <a:p>
            <a:pPr eaLnBrk="1" hangingPunct="1">
              <a:spcBef>
                <a:spcPct val="0"/>
              </a:spcBef>
              <a:buFontTx/>
              <a:buNone/>
            </a:pPr>
            <a:r>
              <a:rPr lang="ja-JP" altLang="en-US" sz="1800" dirty="0"/>
              <a:t>　　　　　　ｑ（∈Ｑ）を</a:t>
            </a:r>
            <a:r>
              <a:rPr lang="en-US" altLang="ja-JP" sz="1800" dirty="0"/>
              <a:t>δ</a:t>
            </a:r>
            <a:r>
              <a:rPr lang="ja-JP" altLang="en-US" sz="1800" dirty="0"/>
              <a:t>（</a:t>
            </a:r>
            <a:r>
              <a:rPr lang="ja-JP" altLang="en-US" sz="1800" dirty="0" err="1"/>
              <a:t>ｐ</a:t>
            </a:r>
            <a:r>
              <a:rPr lang="ja-JP" altLang="en-US" sz="1800" dirty="0"/>
              <a:t>，ａ）＝</a:t>
            </a:r>
            <a:r>
              <a:rPr lang="en-US" altLang="ja-JP" sz="1800" dirty="0"/>
              <a:t>q</a:t>
            </a:r>
            <a:r>
              <a:rPr lang="ja-JP" altLang="en-US" sz="1800" dirty="0"/>
              <a:t>により一意的に決める</a:t>
            </a:r>
            <a:r>
              <a:rPr lang="ja-JP" altLang="en-US" sz="1800" dirty="0" smtClean="0"/>
              <a:t>規則</a:t>
            </a:r>
            <a:endParaRPr lang="en-US" altLang="ja-JP" sz="1800" dirty="0" smtClean="0"/>
          </a:p>
          <a:p>
            <a:pPr eaLnBrk="1" hangingPunct="1">
              <a:spcBef>
                <a:spcPct val="0"/>
              </a:spcBef>
              <a:buFontTx/>
              <a:buNone/>
            </a:pPr>
            <a:r>
              <a:rPr lang="ja-JP" altLang="en-US" sz="1800" dirty="0" smtClean="0"/>
              <a:t>　５</a:t>
            </a:r>
            <a:r>
              <a:rPr lang="ja-JP" altLang="en-US" sz="1800" dirty="0"/>
              <a:t>．出力関数　</a:t>
            </a:r>
            <a:r>
              <a:rPr lang="ja-JP" altLang="en-US" sz="1800" dirty="0" smtClean="0"/>
              <a:t> </a:t>
            </a:r>
            <a:r>
              <a:rPr lang="en-US" altLang="ja-JP" sz="1800" dirty="0" smtClean="0"/>
              <a:t>λ</a:t>
            </a:r>
          </a:p>
          <a:p>
            <a:pPr eaLnBrk="1" hangingPunct="1">
              <a:spcBef>
                <a:spcPct val="0"/>
              </a:spcBef>
              <a:buFontTx/>
              <a:buNone/>
            </a:pPr>
            <a:r>
              <a:rPr lang="ja-JP" altLang="en-US" sz="1800" dirty="0"/>
              <a:t>　　　　　　機械</a:t>
            </a:r>
            <a:r>
              <a:rPr lang="ja-JP" altLang="en-US" sz="1800" dirty="0" smtClean="0"/>
              <a:t>の推移先状態ｐ</a:t>
            </a:r>
            <a:r>
              <a:rPr lang="ja-JP" altLang="en-US" sz="1800" dirty="0"/>
              <a:t>（∈</a:t>
            </a:r>
            <a:r>
              <a:rPr lang="en-US" altLang="ja-JP" sz="1800" dirty="0"/>
              <a:t>Q</a:t>
            </a:r>
            <a:r>
              <a:rPr lang="ja-JP" altLang="en-US" sz="1800" dirty="0" smtClean="0"/>
              <a:t>）に対して、それのみに依存して</a:t>
            </a:r>
            <a:endParaRPr lang="en-US" altLang="ja-JP" sz="1800" dirty="0" smtClean="0"/>
          </a:p>
          <a:p>
            <a:pPr eaLnBrk="1" hangingPunct="1">
              <a:spcBef>
                <a:spcPct val="0"/>
              </a:spcBef>
              <a:buFontTx/>
              <a:buNone/>
            </a:pPr>
            <a:r>
              <a:rPr lang="ja-JP" altLang="en-US" sz="1800" dirty="0"/>
              <a:t>　</a:t>
            </a:r>
            <a:r>
              <a:rPr lang="ja-JP" altLang="en-US" sz="1800" dirty="0" smtClean="0"/>
              <a:t>　　　　　出される出力</a:t>
            </a:r>
            <a:r>
              <a:rPr lang="ja-JP" altLang="en-US" sz="1800" dirty="0"/>
              <a:t>記号ｂ（∈</a:t>
            </a:r>
            <a:r>
              <a:rPr lang="en-US" altLang="ja-JP" sz="1800" dirty="0"/>
              <a:t>Δ</a:t>
            </a:r>
            <a:r>
              <a:rPr lang="ja-JP" altLang="en-US" sz="1800" dirty="0"/>
              <a:t>）を</a:t>
            </a:r>
            <a:r>
              <a:rPr lang="en-US" altLang="ja-JP" sz="1800" dirty="0"/>
              <a:t>λ</a:t>
            </a:r>
            <a:r>
              <a:rPr lang="ja-JP" altLang="en-US" sz="1800" dirty="0"/>
              <a:t>（</a:t>
            </a:r>
            <a:r>
              <a:rPr lang="ja-JP" altLang="en-US" sz="1800" dirty="0" smtClean="0"/>
              <a:t>ｐ）</a:t>
            </a:r>
            <a:r>
              <a:rPr lang="ja-JP" altLang="en-US" sz="1800" dirty="0"/>
              <a:t>＝</a:t>
            </a:r>
            <a:r>
              <a:rPr lang="ja-JP" altLang="en-US" sz="1800" dirty="0" err="1"/>
              <a:t>ｂ</a:t>
            </a:r>
            <a:r>
              <a:rPr lang="ja-JP" altLang="en-US" sz="1800" dirty="0"/>
              <a:t>により一意的</a:t>
            </a:r>
            <a:r>
              <a:rPr lang="ja-JP" altLang="en-US" sz="1800" dirty="0" smtClean="0"/>
              <a:t>に決める</a:t>
            </a:r>
            <a:endParaRPr lang="en-US" altLang="ja-JP" sz="1800" dirty="0" smtClean="0"/>
          </a:p>
          <a:p>
            <a:pPr eaLnBrk="1" hangingPunct="1">
              <a:spcBef>
                <a:spcPct val="0"/>
              </a:spcBef>
              <a:buFontTx/>
              <a:buNone/>
            </a:pPr>
            <a:r>
              <a:rPr lang="ja-JP" altLang="en-US" sz="1800" dirty="0"/>
              <a:t>　</a:t>
            </a:r>
            <a:r>
              <a:rPr lang="ja-JP" altLang="en-US" sz="1800" dirty="0" smtClean="0"/>
              <a:t>　　　　　規則</a:t>
            </a:r>
            <a:endParaRPr lang="en-US" altLang="ja-JP" sz="1800" dirty="0"/>
          </a:p>
          <a:p>
            <a:pPr eaLnBrk="1" hangingPunct="1">
              <a:spcBef>
                <a:spcPct val="0"/>
              </a:spcBef>
              <a:buFontTx/>
              <a:buNone/>
            </a:pPr>
            <a:r>
              <a:rPr lang="ja-JP" altLang="en-US" sz="1800" dirty="0" smtClean="0"/>
              <a:t>　６</a:t>
            </a:r>
            <a:r>
              <a:rPr lang="ja-JP" altLang="en-US" sz="1800" dirty="0"/>
              <a:t>．初期状態　</a:t>
            </a:r>
            <a:r>
              <a:rPr lang="en-US" altLang="ja-JP" sz="1800" dirty="0" smtClean="0"/>
              <a:t>q</a:t>
            </a:r>
            <a:r>
              <a:rPr lang="en-US" altLang="ja-JP" sz="1800" baseline="-25000" dirty="0" smtClean="0"/>
              <a:t>0</a:t>
            </a:r>
            <a:endParaRPr lang="en-US" altLang="ja-JP" sz="1800" baseline="-25000" dirty="0"/>
          </a:p>
          <a:p>
            <a:pPr eaLnBrk="1" hangingPunct="1">
              <a:spcBef>
                <a:spcPct val="0"/>
              </a:spcBef>
              <a:buFontTx/>
              <a:buNone/>
            </a:pPr>
            <a:endParaRPr lang="en-US" altLang="ja-JP" sz="1400" baseline="-25000" dirty="0"/>
          </a:p>
        </p:txBody>
      </p:sp>
      <p:sp>
        <p:nvSpPr>
          <p:cNvPr id="4" name="テキスト ボックス 3"/>
          <p:cNvSpPr txBox="1"/>
          <p:nvPr/>
        </p:nvSpPr>
        <p:spPr>
          <a:xfrm>
            <a:off x="885918" y="5646304"/>
            <a:ext cx="7393371" cy="923330"/>
          </a:xfrm>
          <a:prstGeom prst="rect">
            <a:avLst/>
          </a:prstGeom>
          <a:noFill/>
        </p:spPr>
        <p:txBody>
          <a:bodyPr wrap="none" rtlCol="0">
            <a:spAutoFit/>
          </a:bodyPr>
          <a:lstStyle/>
          <a:p>
            <a:r>
              <a:rPr kumimoji="1" lang="ja-JP" altLang="en-US" b="1" dirty="0" smtClean="0">
                <a:solidFill>
                  <a:srgbClr val="0000FF"/>
                </a:solidFill>
              </a:rPr>
              <a:t>機械が起動されたとき、入力（</a:t>
            </a:r>
            <a:r>
              <a:rPr kumimoji="1" lang="en-US" altLang="ja-JP" b="1" dirty="0" smtClean="0">
                <a:solidFill>
                  <a:srgbClr val="0000FF"/>
                </a:solidFill>
              </a:rPr>
              <a:t>ε</a:t>
            </a:r>
            <a:r>
              <a:rPr kumimoji="1" lang="ja-JP" altLang="en-US" b="1" dirty="0" smtClean="0">
                <a:solidFill>
                  <a:srgbClr val="0000FF"/>
                </a:solidFill>
              </a:rPr>
              <a:t>）があったとして、記憶部は初期状態（</a:t>
            </a:r>
            <a:r>
              <a:rPr kumimoji="1" lang="en-US" altLang="ja-JP" b="1" dirty="0" smtClean="0">
                <a:solidFill>
                  <a:srgbClr val="0000FF"/>
                </a:solidFill>
              </a:rPr>
              <a:t>q</a:t>
            </a:r>
            <a:r>
              <a:rPr kumimoji="1" lang="en-US" altLang="ja-JP" b="1" baseline="-25000" dirty="0" smtClean="0">
                <a:solidFill>
                  <a:srgbClr val="0000FF"/>
                </a:solidFill>
              </a:rPr>
              <a:t>0</a:t>
            </a:r>
            <a:r>
              <a:rPr kumimoji="1" lang="ja-JP" altLang="en-US" b="1" dirty="0" smtClean="0">
                <a:solidFill>
                  <a:srgbClr val="0000FF"/>
                </a:solidFill>
              </a:rPr>
              <a:t>）</a:t>
            </a:r>
            <a:endParaRPr kumimoji="1" lang="en-US" altLang="ja-JP" b="1" dirty="0" smtClean="0">
              <a:solidFill>
                <a:srgbClr val="0000FF"/>
              </a:solidFill>
            </a:endParaRPr>
          </a:p>
          <a:p>
            <a:r>
              <a:rPr lang="ja-JP" altLang="en-US" b="1" dirty="0" smtClean="0">
                <a:solidFill>
                  <a:srgbClr val="0000FF"/>
                </a:solidFill>
              </a:rPr>
              <a:t>に設定され、入力（</a:t>
            </a:r>
            <a:r>
              <a:rPr lang="en-US" altLang="ja-JP" b="1" dirty="0" smtClean="0">
                <a:solidFill>
                  <a:srgbClr val="0000FF"/>
                </a:solidFill>
              </a:rPr>
              <a:t>ε</a:t>
            </a:r>
            <a:r>
              <a:rPr lang="ja-JP" altLang="en-US" b="1" dirty="0" smtClean="0">
                <a:solidFill>
                  <a:srgbClr val="0000FF"/>
                </a:solidFill>
              </a:rPr>
              <a:t>）に対する出力</a:t>
            </a:r>
            <a:r>
              <a:rPr lang="en-US" altLang="ja-JP" b="1" dirty="0" smtClean="0">
                <a:solidFill>
                  <a:srgbClr val="0000FF"/>
                </a:solidFill>
              </a:rPr>
              <a:t>(0)</a:t>
            </a:r>
            <a:r>
              <a:rPr lang="ja-JP" altLang="en-US" b="1" dirty="0" smtClean="0">
                <a:solidFill>
                  <a:srgbClr val="0000FF"/>
                </a:solidFill>
              </a:rPr>
              <a:t>を行い、次の入力を待つ。</a:t>
            </a:r>
            <a:endParaRPr lang="en-US" altLang="ja-JP" b="1" dirty="0" smtClean="0">
              <a:solidFill>
                <a:srgbClr val="0000FF"/>
              </a:solidFill>
            </a:endParaRPr>
          </a:p>
          <a:p>
            <a:r>
              <a:rPr kumimoji="1" lang="ja-JP" altLang="en-US" b="1" dirty="0" smtClean="0">
                <a:solidFill>
                  <a:srgbClr val="00CC00"/>
                </a:solidFill>
              </a:rPr>
              <a:t>比較：ミーリー型順序機械では、空記号列（</a:t>
            </a:r>
            <a:r>
              <a:rPr kumimoji="1" lang="en-US" altLang="ja-JP" b="1" dirty="0" smtClean="0">
                <a:solidFill>
                  <a:srgbClr val="00CC00"/>
                </a:solidFill>
              </a:rPr>
              <a:t>ε</a:t>
            </a:r>
            <a:r>
              <a:rPr kumimoji="1" lang="ja-JP" altLang="en-US" b="1" dirty="0" smtClean="0">
                <a:solidFill>
                  <a:srgbClr val="00CC00"/>
                </a:solidFill>
              </a:rPr>
              <a:t>）の入力に対する出力はない。</a:t>
            </a:r>
            <a:endParaRPr kumimoji="1" lang="ja-JP" altLang="en-US" b="1" dirty="0">
              <a:solidFill>
                <a:srgbClr val="00CC00"/>
              </a:solidFill>
            </a:endParaRPr>
          </a:p>
        </p:txBody>
      </p:sp>
      <p:sp>
        <p:nvSpPr>
          <p:cNvPr id="7" name="スライド番号プレースホルダ 3"/>
          <p:cNvSpPr>
            <a:spLocks noGrp="1"/>
          </p:cNvSpPr>
          <p:nvPr>
            <p:ph type="sldNum" sz="quarter" idx="12"/>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400" dirty="0" smtClean="0"/>
              <a:t>10</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スライド番号プレースホル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400" dirty="0" smtClean="0"/>
              <a:t>11</a:t>
            </a:r>
          </a:p>
        </p:txBody>
      </p:sp>
      <p:sp>
        <p:nvSpPr>
          <p:cNvPr id="15363" name="Text Box 4"/>
          <p:cNvSpPr txBox="1">
            <a:spLocks noChangeArrowheads="1"/>
          </p:cNvSpPr>
          <p:nvPr/>
        </p:nvSpPr>
        <p:spPr bwMode="auto">
          <a:xfrm>
            <a:off x="8243888" y="260350"/>
            <a:ext cx="7857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dirty="0"/>
              <a:t>その２</a:t>
            </a:r>
          </a:p>
        </p:txBody>
      </p:sp>
      <p:sp>
        <p:nvSpPr>
          <p:cNvPr id="15370" name="Text Box 28"/>
          <p:cNvSpPr txBox="1">
            <a:spLocks noChangeArrowheads="1"/>
          </p:cNvSpPr>
          <p:nvPr/>
        </p:nvSpPr>
        <p:spPr bwMode="auto">
          <a:xfrm>
            <a:off x="1991341" y="1700808"/>
            <a:ext cx="2682875" cy="3467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400" dirty="0"/>
              <a:t>M2={Q</a:t>
            </a:r>
            <a:r>
              <a:rPr lang="ja-JP" altLang="en-US" sz="1400" dirty="0" err="1"/>
              <a:t>、</a:t>
            </a:r>
            <a:r>
              <a:rPr lang="en-US" altLang="ja-JP" sz="1400" dirty="0"/>
              <a:t>Σ</a:t>
            </a:r>
            <a:r>
              <a:rPr lang="ja-JP" altLang="en-US" sz="1400" dirty="0" err="1"/>
              <a:t>、</a:t>
            </a:r>
            <a:r>
              <a:rPr lang="ja-JP" altLang="en-US" sz="1400" dirty="0"/>
              <a:t> ⊿ 、</a:t>
            </a:r>
            <a:r>
              <a:rPr lang="en-US" altLang="ja-JP" sz="1400" dirty="0"/>
              <a:t>δ</a:t>
            </a:r>
            <a:r>
              <a:rPr lang="ja-JP" altLang="en-US" sz="1400" dirty="0" err="1"/>
              <a:t>、</a:t>
            </a:r>
            <a:r>
              <a:rPr lang="en-US" altLang="ja-JP" sz="1400" dirty="0"/>
              <a:t>λ</a:t>
            </a:r>
            <a:r>
              <a:rPr lang="ja-JP" altLang="en-US" sz="1400" dirty="0" err="1"/>
              <a:t>、ｑ</a:t>
            </a:r>
            <a:r>
              <a:rPr lang="en-US" altLang="ja-JP" sz="1400" baseline="-25000" dirty="0"/>
              <a:t>0</a:t>
            </a:r>
            <a:r>
              <a:rPr lang="ja-JP" altLang="en-US" sz="1400" dirty="0"/>
              <a:t>｝</a:t>
            </a:r>
          </a:p>
          <a:p>
            <a:pPr eaLnBrk="1" hangingPunct="1">
              <a:spcBef>
                <a:spcPct val="0"/>
              </a:spcBef>
              <a:buFontTx/>
              <a:buNone/>
            </a:pPr>
            <a:r>
              <a:rPr lang="ja-JP" altLang="en-US" sz="1400" dirty="0"/>
              <a:t>１．状態の有限集合　</a:t>
            </a:r>
            <a:r>
              <a:rPr lang="en-US" altLang="ja-JP" sz="1400" dirty="0"/>
              <a:t>Q</a:t>
            </a:r>
          </a:p>
          <a:p>
            <a:pPr eaLnBrk="1" hangingPunct="1">
              <a:spcBef>
                <a:spcPct val="0"/>
              </a:spcBef>
              <a:buFontTx/>
              <a:buNone/>
            </a:pPr>
            <a:r>
              <a:rPr lang="ja-JP" altLang="en-US" sz="1400" dirty="0"/>
              <a:t>２．入力の有限集合　</a:t>
            </a:r>
            <a:r>
              <a:rPr lang="en-US" altLang="ja-JP" sz="1400" dirty="0"/>
              <a:t>Σ</a:t>
            </a:r>
          </a:p>
          <a:p>
            <a:pPr eaLnBrk="1" hangingPunct="1">
              <a:spcBef>
                <a:spcPct val="0"/>
              </a:spcBef>
              <a:buFontTx/>
              <a:buNone/>
            </a:pPr>
            <a:r>
              <a:rPr lang="ja-JP" altLang="en-US" sz="1400" dirty="0"/>
              <a:t>３．出力の有限集合　⊿</a:t>
            </a:r>
          </a:p>
          <a:p>
            <a:pPr eaLnBrk="1" hangingPunct="1">
              <a:spcBef>
                <a:spcPct val="0"/>
              </a:spcBef>
              <a:buFontTx/>
              <a:buNone/>
            </a:pPr>
            <a:r>
              <a:rPr lang="ja-JP" altLang="en-US" sz="1400" dirty="0"/>
              <a:t>４．状態推移関数　　 </a:t>
            </a:r>
            <a:r>
              <a:rPr lang="en-US" altLang="ja-JP" sz="1400" dirty="0"/>
              <a:t>δ</a:t>
            </a:r>
          </a:p>
          <a:p>
            <a:pPr eaLnBrk="1" hangingPunct="1">
              <a:spcBef>
                <a:spcPct val="0"/>
              </a:spcBef>
              <a:buFontTx/>
              <a:buNone/>
            </a:pPr>
            <a:r>
              <a:rPr lang="ja-JP" altLang="en-US" sz="1400" dirty="0"/>
              <a:t>５．出力関数　　　　　 </a:t>
            </a:r>
            <a:r>
              <a:rPr lang="en-US" altLang="ja-JP" sz="1400" dirty="0"/>
              <a:t>λ</a:t>
            </a:r>
          </a:p>
          <a:p>
            <a:pPr eaLnBrk="1" hangingPunct="1">
              <a:spcBef>
                <a:spcPct val="0"/>
              </a:spcBef>
              <a:buFontTx/>
              <a:buNone/>
            </a:pPr>
            <a:r>
              <a:rPr lang="ja-JP" altLang="en-US" sz="1400" dirty="0"/>
              <a:t>６．初期状態　　　　　 </a:t>
            </a:r>
            <a:r>
              <a:rPr lang="en-US" altLang="ja-JP" sz="1400" dirty="0" smtClean="0"/>
              <a:t>q0</a:t>
            </a:r>
            <a:endParaRPr lang="en-US" altLang="ja-JP" sz="1400" baseline="-25000" dirty="0"/>
          </a:p>
          <a:p>
            <a:pPr eaLnBrk="1" hangingPunct="1">
              <a:spcBef>
                <a:spcPct val="0"/>
              </a:spcBef>
              <a:buFontTx/>
              <a:buNone/>
            </a:pPr>
            <a:r>
              <a:rPr lang="en-US" altLang="ja-JP" sz="1400" dirty="0"/>
              <a:t>Q</a:t>
            </a:r>
            <a:r>
              <a:rPr lang="ja-JP" altLang="en-US" sz="1400" dirty="0"/>
              <a:t>＝｛</a:t>
            </a:r>
            <a:r>
              <a:rPr lang="en-US" altLang="ja-JP" sz="1400" dirty="0" err="1"/>
              <a:t>r,s,t</a:t>
            </a:r>
            <a:r>
              <a:rPr lang="en-US" altLang="ja-JP" sz="1400" dirty="0"/>
              <a:t>}</a:t>
            </a:r>
          </a:p>
          <a:p>
            <a:pPr eaLnBrk="1" hangingPunct="1">
              <a:spcBef>
                <a:spcPct val="0"/>
              </a:spcBef>
              <a:buFontTx/>
              <a:buNone/>
            </a:pPr>
            <a:r>
              <a:rPr lang="en-US" altLang="ja-JP" sz="1400" dirty="0"/>
              <a:t>Σ</a:t>
            </a:r>
            <a:r>
              <a:rPr lang="ja-JP" altLang="en-US" sz="1400" dirty="0"/>
              <a:t>＝｛０，１｝</a:t>
            </a:r>
          </a:p>
          <a:p>
            <a:pPr eaLnBrk="1" hangingPunct="1">
              <a:spcBef>
                <a:spcPct val="0"/>
              </a:spcBef>
              <a:buFontTx/>
              <a:buNone/>
            </a:pPr>
            <a:r>
              <a:rPr lang="ja-JP" altLang="en-US" sz="1400" dirty="0"/>
              <a:t>⊿＝｛０，１｝</a:t>
            </a:r>
          </a:p>
          <a:p>
            <a:pPr eaLnBrk="1" hangingPunct="1">
              <a:spcBef>
                <a:spcPct val="0"/>
              </a:spcBef>
              <a:buFontTx/>
              <a:buNone/>
            </a:pPr>
            <a:r>
              <a:rPr lang="en-US" altLang="ja-JP" sz="1400" dirty="0"/>
              <a:t>δ</a:t>
            </a:r>
            <a:r>
              <a:rPr lang="ja-JP" altLang="en-US" sz="1400" dirty="0"/>
              <a:t>（</a:t>
            </a:r>
            <a:r>
              <a:rPr lang="en-US" altLang="ja-JP" sz="1400" dirty="0"/>
              <a:t>r</a:t>
            </a:r>
            <a:r>
              <a:rPr lang="ja-JP" altLang="en-US" sz="1400" dirty="0" err="1"/>
              <a:t>、</a:t>
            </a:r>
            <a:r>
              <a:rPr lang="en-US" altLang="ja-JP" sz="1400" dirty="0"/>
              <a:t>0</a:t>
            </a:r>
            <a:r>
              <a:rPr lang="ja-JP" altLang="en-US" sz="1400" dirty="0"/>
              <a:t>）＝</a:t>
            </a:r>
            <a:r>
              <a:rPr lang="en-US" altLang="ja-JP" sz="1400" dirty="0"/>
              <a:t>r</a:t>
            </a:r>
            <a:r>
              <a:rPr lang="ja-JP" altLang="en-US" sz="1400" dirty="0" err="1"/>
              <a:t>、</a:t>
            </a:r>
            <a:r>
              <a:rPr lang="ja-JP" altLang="en-US" sz="1400" dirty="0"/>
              <a:t> </a:t>
            </a:r>
            <a:r>
              <a:rPr lang="en-US" altLang="ja-JP" sz="1400" dirty="0"/>
              <a:t>δ</a:t>
            </a:r>
            <a:r>
              <a:rPr lang="ja-JP" altLang="en-US" sz="1400" dirty="0"/>
              <a:t>（</a:t>
            </a:r>
            <a:r>
              <a:rPr lang="en-US" altLang="ja-JP" sz="1400" dirty="0"/>
              <a:t>r</a:t>
            </a:r>
            <a:r>
              <a:rPr lang="ja-JP" altLang="en-US" sz="1400" dirty="0" err="1"/>
              <a:t>、</a:t>
            </a:r>
            <a:r>
              <a:rPr lang="en-US" altLang="ja-JP" sz="1400" dirty="0"/>
              <a:t>1</a:t>
            </a:r>
            <a:r>
              <a:rPr lang="ja-JP" altLang="en-US" sz="1400" dirty="0"/>
              <a:t>）＝</a:t>
            </a:r>
            <a:r>
              <a:rPr lang="en-US" altLang="ja-JP" sz="1400" dirty="0"/>
              <a:t>s</a:t>
            </a:r>
            <a:r>
              <a:rPr lang="ja-JP" altLang="en-US" sz="1400" dirty="0" err="1"/>
              <a:t>、</a:t>
            </a:r>
            <a:r>
              <a:rPr lang="ja-JP" altLang="en-US" sz="1400" dirty="0"/>
              <a:t> </a:t>
            </a:r>
          </a:p>
          <a:p>
            <a:pPr eaLnBrk="1" hangingPunct="1">
              <a:spcBef>
                <a:spcPct val="0"/>
              </a:spcBef>
              <a:buFontTx/>
              <a:buNone/>
            </a:pPr>
            <a:r>
              <a:rPr lang="en-US" altLang="ja-JP" sz="1400" dirty="0"/>
              <a:t>δ</a:t>
            </a:r>
            <a:r>
              <a:rPr lang="ja-JP" altLang="en-US" sz="1400" dirty="0"/>
              <a:t>（</a:t>
            </a:r>
            <a:r>
              <a:rPr lang="en-US" altLang="ja-JP" sz="1400" dirty="0"/>
              <a:t>s</a:t>
            </a:r>
            <a:r>
              <a:rPr lang="ja-JP" altLang="en-US" sz="1400" dirty="0" err="1"/>
              <a:t>、</a:t>
            </a:r>
            <a:r>
              <a:rPr lang="en-US" altLang="ja-JP" sz="1400" dirty="0"/>
              <a:t>0</a:t>
            </a:r>
            <a:r>
              <a:rPr lang="ja-JP" altLang="en-US" sz="1400" dirty="0"/>
              <a:t>）＝</a:t>
            </a:r>
            <a:r>
              <a:rPr lang="en-US" altLang="ja-JP" sz="1400" dirty="0"/>
              <a:t>r</a:t>
            </a:r>
            <a:r>
              <a:rPr lang="ja-JP" altLang="en-US" sz="1400" dirty="0" err="1"/>
              <a:t>、</a:t>
            </a:r>
            <a:r>
              <a:rPr lang="ja-JP" altLang="en-US" sz="1400" dirty="0"/>
              <a:t> </a:t>
            </a:r>
            <a:r>
              <a:rPr lang="en-US" altLang="ja-JP" sz="1400" dirty="0"/>
              <a:t>δ</a:t>
            </a:r>
            <a:r>
              <a:rPr lang="ja-JP" altLang="en-US" sz="1400" dirty="0"/>
              <a:t>（</a:t>
            </a:r>
            <a:r>
              <a:rPr lang="en-US" altLang="ja-JP" sz="1400" dirty="0"/>
              <a:t>s</a:t>
            </a:r>
            <a:r>
              <a:rPr lang="ja-JP" altLang="en-US" sz="1400" dirty="0" err="1"/>
              <a:t>、</a:t>
            </a:r>
            <a:r>
              <a:rPr lang="en-US" altLang="ja-JP" sz="1400" dirty="0"/>
              <a:t>1</a:t>
            </a:r>
            <a:r>
              <a:rPr lang="ja-JP" altLang="en-US" sz="1400" dirty="0"/>
              <a:t>）＝</a:t>
            </a:r>
            <a:r>
              <a:rPr lang="en-US" altLang="ja-JP" sz="1400" dirty="0"/>
              <a:t>t</a:t>
            </a:r>
            <a:r>
              <a:rPr lang="ja-JP" altLang="en-US" sz="1400" dirty="0" err="1"/>
              <a:t>、</a:t>
            </a:r>
            <a:endParaRPr lang="ja-JP" altLang="en-US" sz="1400" dirty="0"/>
          </a:p>
          <a:p>
            <a:pPr eaLnBrk="1" hangingPunct="1">
              <a:spcBef>
                <a:spcPct val="0"/>
              </a:spcBef>
              <a:buFontTx/>
              <a:buNone/>
            </a:pPr>
            <a:r>
              <a:rPr lang="en-US" altLang="ja-JP" sz="1400" dirty="0"/>
              <a:t>δ</a:t>
            </a:r>
            <a:r>
              <a:rPr lang="ja-JP" altLang="en-US" sz="1400" dirty="0"/>
              <a:t>（</a:t>
            </a:r>
            <a:r>
              <a:rPr lang="en-US" altLang="ja-JP" sz="1400" dirty="0"/>
              <a:t>t</a:t>
            </a:r>
            <a:r>
              <a:rPr lang="ja-JP" altLang="en-US" sz="1400" dirty="0" err="1"/>
              <a:t>、</a:t>
            </a:r>
            <a:r>
              <a:rPr lang="en-US" altLang="ja-JP" sz="1400" dirty="0"/>
              <a:t>0</a:t>
            </a:r>
            <a:r>
              <a:rPr lang="ja-JP" altLang="en-US" sz="1400" dirty="0"/>
              <a:t>）＝</a:t>
            </a:r>
            <a:r>
              <a:rPr lang="en-US" altLang="ja-JP" sz="1400" dirty="0"/>
              <a:t>r</a:t>
            </a:r>
            <a:r>
              <a:rPr lang="ja-JP" altLang="en-US" sz="1400" dirty="0" err="1"/>
              <a:t>、</a:t>
            </a:r>
            <a:r>
              <a:rPr lang="ja-JP" altLang="en-US" sz="1400" dirty="0"/>
              <a:t> </a:t>
            </a:r>
            <a:r>
              <a:rPr lang="en-US" altLang="ja-JP" sz="1400" dirty="0"/>
              <a:t>δ</a:t>
            </a:r>
            <a:r>
              <a:rPr lang="ja-JP" altLang="en-US" sz="1400" dirty="0"/>
              <a:t>（</a:t>
            </a:r>
            <a:r>
              <a:rPr lang="en-US" altLang="ja-JP" sz="1400" dirty="0"/>
              <a:t>t</a:t>
            </a:r>
            <a:r>
              <a:rPr lang="ja-JP" altLang="en-US" sz="1400" dirty="0" err="1"/>
              <a:t>、</a:t>
            </a:r>
            <a:r>
              <a:rPr lang="en-US" altLang="ja-JP" sz="1400" dirty="0"/>
              <a:t>1</a:t>
            </a:r>
            <a:r>
              <a:rPr lang="ja-JP" altLang="en-US" sz="1400" dirty="0"/>
              <a:t>）＝</a:t>
            </a:r>
            <a:r>
              <a:rPr lang="en-US" altLang="ja-JP" sz="1400" dirty="0" smtClean="0"/>
              <a:t>t</a:t>
            </a:r>
            <a:endParaRPr lang="ja-JP" altLang="en-US" sz="1400" dirty="0"/>
          </a:p>
          <a:p>
            <a:pPr eaLnBrk="1" hangingPunct="1">
              <a:spcBef>
                <a:spcPct val="0"/>
              </a:spcBef>
              <a:buFontTx/>
              <a:buNone/>
            </a:pPr>
            <a:r>
              <a:rPr lang="en-US" altLang="ja-JP" sz="1400" dirty="0"/>
              <a:t>λ</a:t>
            </a:r>
            <a:r>
              <a:rPr lang="ja-JP" altLang="en-US" sz="1400" dirty="0"/>
              <a:t>（</a:t>
            </a:r>
            <a:r>
              <a:rPr lang="en-US" altLang="ja-JP" sz="1400" dirty="0"/>
              <a:t>r</a:t>
            </a:r>
            <a:r>
              <a:rPr lang="ja-JP" altLang="en-US" sz="1400" dirty="0"/>
              <a:t>）</a:t>
            </a:r>
            <a:r>
              <a:rPr lang="ja-JP" altLang="en-US" sz="1400" dirty="0" smtClean="0"/>
              <a:t>＝</a:t>
            </a:r>
            <a:r>
              <a:rPr lang="en-US" altLang="ja-JP" sz="1400" dirty="0" smtClean="0"/>
              <a:t>0</a:t>
            </a:r>
            <a:r>
              <a:rPr lang="ja-JP" altLang="en-US" sz="1400" dirty="0" err="1" smtClean="0"/>
              <a:t>、</a:t>
            </a:r>
            <a:r>
              <a:rPr lang="ja-JP" altLang="en-US" sz="1400" dirty="0" smtClean="0"/>
              <a:t> </a:t>
            </a:r>
            <a:r>
              <a:rPr lang="en-US" altLang="ja-JP" sz="1400" dirty="0"/>
              <a:t>λ</a:t>
            </a:r>
            <a:r>
              <a:rPr lang="ja-JP" altLang="en-US" sz="1400" dirty="0"/>
              <a:t>（</a:t>
            </a:r>
            <a:r>
              <a:rPr lang="en-US" altLang="ja-JP" sz="1400" dirty="0"/>
              <a:t>s</a:t>
            </a:r>
            <a:r>
              <a:rPr lang="ja-JP" altLang="en-US" sz="1400" dirty="0"/>
              <a:t>）＝</a:t>
            </a:r>
            <a:r>
              <a:rPr lang="en-US" altLang="ja-JP" sz="1400" dirty="0"/>
              <a:t>0</a:t>
            </a:r>
            <a:r>
              <a:rPr lang="ja-JP" altLang="en-US" sz="1400" dirty="0" err="1"/>
              <a:t>、</a:t>
            </a:r>
            <a:r>
              <a:rPr lang="ja-JP" altLang="en-US" sz="1400" dirty="0"/>
              <a:t> </a:t>
            </a:r>
            <a:r>
              <a:rPr lang="en-US" altLang="ja-JP" sz="1400" dirty="0"/>
              <a:t>λ</a:t>
            </a:r>
            <a:r>
              <a:rPr lang="ja-JP" altLang="en-US" sz="1400" dirty="0"/>
              <a:t>（</a:t>
            </a:r>
            <a:r>
              <a:rPr lang="en-US" altLang="ja-JP" sz="1400" dirty="0"/>
              <a:t>t</a:t>
            </a:r>
            <a:r>
              <a:rPr lang="ja-JP" altLang="en-US" sz="1400" dirty="0"/>
              <a:t>）＝</a:t>
            </a:r>
            <a:r>
              <a:rPr lang="en-US" altLang="ja-JP" sz="1400" dirty="0"/>
              <a:t>1 </a:t>
            </a:r>
          </a:p>
          <a:p>
            <a:pPr eaLnBrk="1" hangingPunct="1">
              <a:spcBef>
                <a:spcPct val="0"/>
              </a:spcBef>
              <a:buFontTx/>
              <a:buNone/>
            </a:pPr>
            <a:r>
              <a:rPr lang="en-US" altLang="ja-JP" sz="1400" dirty="0"/>
              <a:t>q</a:t>
            </a:r>
            <a:r>
              <a:rPr lang="en-US" altLang="ja-JP" sz="1400" baseline="-25000" dirty="0"/>
              <a:t>0 </a:t>
            </a:r>
            <a:r>
              <a:rPr lang="ja-JP" altLang="en-US" sz="1400" dirty="0"/>
              <a:t>＝</a:t>
            </a:r>
            <a:r>
              <a:rPr lang="en-US" altLang="ja-JP" sz="1400" dirty="0"/>
              <a:t>r</a:t>
            </a:r>
          </a:p>
          <a:p>
            <a:pPr eaLnBrk="1" hangingPunct="1">
              <a:spcBef>
                <a:spcPct val="0"/>
              </a:spcBef>
              <a:buFontTx/>
              <a:buNone/>
            </a:pPr>
            <a:endParaRPr lang="en-US" altLang="ja-JP" sz="1400" baseline="-25000" dirty="0"/>
          </a:p>
        </p:txBody>
      </p:sp>
      <p:cxnSp>
        <p:nvCxnSpPr>
          <p:cNvPr id="3" name="直線コネクタ 2"/>
          <p:cNvCxnSpPr/>
          <p:nvPr/>
        </p:nvCxnSpPr>
        <p:spPr>
          <a:xfrm>
            <a:off x="1991341" y="3242270"/>
            <a:ext cx="2467619" cy="0"/>
          </a:xfrm>
          <a:prstGeom prst="line">
            <a:avLst/>
          </a:prstGeom>
          <a:ln w="6350">
            <a:solidFill>
              <a:srgbClr val="0000FF"/>
            </a:solidFill>
            <a:tailEnd type="none"/>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a:xfrm>
            <a:off x="2087470" y="4759236"/>
            <a:ext cx="2467619" cy="0"/>
          </a:xfrm>
          <a:prstGeom prst="line">
            <a:avLst/>
          </a:prstGeom>
          <a:ln w="6350">
            <a:solidFill>
              <a:srgbClr val="0000FF"/>
            </a:solidFill>
            <a:tailEnd type="none"/>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p:nvPr/>
        </p:nvCxnSpPr>
        <p:spPr>
          <a:xfrm>
            <a:off x="2071058" y="4517741"/>
            <a:ext cx="2467619" cy="0"/>
          </a:xfrm>
          <a:prstGeom prst="line">
            <a:avLst/>
          </a:prstGeom>
          <a:ln w="6350">
            <a:solidFill>
              <a:srgbClr val="0000FF"/>
            </a:solidFill>
            <a:tailEnd type="none"/>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a:xfrm>
            <a:off x="2040578" y="3882350"/>
            <a:ext cx="2467619" cy="0"/>
          </a:xfrm>
          <a:prstGeom prst="line">
            <a:avLst/>
          </a:prstGeom>
          <a:ln w="6350">
            <a:solidFill>
              <a:srgbClr val="0000FF"/>
            </a:solidFill>
            <a:tailEnd type="none"/>
          </a:ln>
        </p:spPr>
        <p:style>
          <a:lnRef idx="1">
            <a:schemeClr val="accent1"/>
          </a:lnRef>
          <a:fillRef idx="0">
            <a:schemeClr val="accent1"/>
          </a:fillRef>
          <a:effectRef idx="0">
            <a:schemeClr val="accent1"/>
          </a:effectRef>
          <a:fontRef idx="minor">
            <a:schemeClr val="tx1"/>
          </a:fontRef>
        </p:style>
      </p:cxnSp>
      <p:sp>
        <p:nvSpPr>
          <p:cNvPr id="4" name="テキスト ボックス 3"/>
          <p:cNvSpPr txBox="1"/>
          <p:nvPr/>
        </p:nvSpPr>
        <p:spPr>
          <a:xfrm>
            <a:off x="683568" y="5168424"/>
            <a:ext cx="7269939" cy="923330"/>
          </a:xfrm>
          <a:prstGeom prst="rect">
            <a:avLst/>
          </a:prstGeom>
          <a:noFill/>
        </p:spPr>
        <p:txBody>
          <a:bodyPr wrap="none" rtlCol="0">
            <a:spAutoFit/>
          </a:bodyPr>
          <a:lstStyle/>
          <a:p>
            <a:r>
              <a:rPr kumimoji="1" lang="ja-JP" altLang="en-US" b="1" dirty="0" smtClean="0">
                <a:solidFill>
                  <a:srgbClr val="0000FF"/>
                </a:solidFill>
              </a:rPr>
              <a:t>機械が起動されたとき（入力が加えられる前）、入力（</a:t>
            </a:r>
            <a:r>
              <a:rPr kumimoji="1" lang="en-US" altLang="ja-JP" b="1" dirty="0" smtClean="0">
                <a:solidFill>
                  <a:srgbClr val="0000FF"/>
                </a:solidFill>
              </a:rPr>
              <a:t>ε</a:t>
            </a:r>
            <a:r>
              <a:rPr kumimoji="1" lang="ja-JP" altLang="en-US" b="1" dirty="0" smtClean="0">
                <a:solidFill>
                  <a:srgbClr val="0000FF"/>
                </a:solidFill>
              </a:rPr>
              <a:t>）があったとして、</a:t>
            </a:r>
            <a:endParaRPr kumimoji="1" lang="en-US" altLang="ja-JP" b="1" dirty="0" smtClean="0">
              <a:solidFill>
                <a:srgbClr val="0000FF"/>
              </a:solidFill>
            </a:endParaRPr>
          </a:p>
          <a:p>
            <a:r>
              <a:rPr kumimoji="1" lang="ja-JP" altLang="en-US" b="1" dirty="0" smtClean="0">
                <a:solidFill>
                  <a:srgbClr val="0000FF"/>
                </a:solidFill>
              </a:rPr>
              <a:t>記憶部は初期状態（</a:t>
            </a:r>
            <a:r>
              <a:rPr kumimoji="1" lang="en-US" altLang="ja-JP" b="1" dirty="0" smtClean="0">
                <a:solidFill>
                  <a:srgbClr val="0000FF"/>
                </a:solidFill>
              </a:rPr>
              <a:t>r</a:t>
            </a:r>
            <a:r>
              <a:rPr kumimoji="1" lang="ja-JP" altLang="en-US" b="1" dirty="0" smtClean="0">
                <a:solidFill>
                  <a:srgbClr val="0000FF"/>
                </a:solidFill>
              </a:rPr>
              <a:t>）に</a:t>
            </a:r>
            <a:r>
              <a:rPr lang="ja-JP" altLang="en-US" b="1" dirty="0" smtClean="0">
                <a:solidFill>
                  <a:srgbClr val="0000FF"/>
                </a:solidFill>
              </a:rPr>
              <a:t>設定され、入力（</a:t>
            </a:r>
            <a:r>
              <a:rPr lang="en-US" altLang="ja-JP" b="1" dirty="0" smtClean="0">
                <a:solidFill>
                  <a:srgbClr val="0000FF"/>
                </a:solidFill>
              </a:rPr>
              <a:t>ε</a:t>
            </a:r>
            <a:r>
              <a:rPr lang="ja-JP" altLang="en-US" b="1" dirty="0" smtClean="0">
                <a:solidFill>
                  <a:srgbClr val="0000FF"/>
                </a:solidFill>
              </a:rPr>
              <a:t>）に対する</a:t>
            </a:r>
            <a:r>
              <a:rPr lang="ja-JP" altLang="en-US" b="1" dirty="0">
                <a:solidFill>
                  <a:srgbClr val="0000FF"/>
                </a:solidFill>
              </a:rPr>
              <a:t>出力として、</a:t>
            </a:r>
            <a:r>
              <a:rPr lang="ja-JP" altLang="en-US" b="1" dirty="0" smtClean="0">
                <a:solidFill>
                  <a:srgbClr val="0000FF"/>
                </a:solidFill>
              </a:rPr>
              <a:t>状態（</a:t>
            </a:r>
            <a:r>
              <a:rPr lang="en-US" altLang="ja-JP" b="1" dirty="0" smtClean="0">
                <a:solidFill>
                  <a:srgbClr val="0000FF"/>
                </a:solidFill>
              </a:rPr>
              <a:t>r</a:t>
            </a:r>
            <a:r>
              <a:rPr lang="ja-JP" altLang="en-US" b="1" dirty="0" smtClean="0">
                <a:solidFill>
                  <a:srgbClr val="0000FF"/>
                </a:solidFill>
              </a:rPr>
              <a:t>）</a:t>
            </a:r>
            <a:endParaRPr lang="en-US" altLang="ja-JP" b="1" dirty="0" smtClean="0">
              <a:solidFill>
                <a:srgbClr val="0000FF"/>
              </a:solidFill>
            </a:endParaRPr>
          </a:p>
          <a:p>
            <a:r>
              <a:rPr lang="ja-JP" altLang="en-US" b="1" dirty="0" smtClean="0">
                <a:solidFill>
                  <a:srgbClr val="0000FF"/>
                </a:solidFill>
              </a:rPr>
              <a:t>に</a:t>
            </a:r>
            <a:r>
              <a:rPr lang="ja-JP" altLang="en-US" b="1" dirty="0">
                <a:solidFill>
                  <a:srgbClr val="0000FF"/>
                </a:solidFill>
              </a:rPr>
              <a:t>おける出力</a:t>
            </a:r>
            <a:r>
              <a:rPr lang="en-US" altLang="ja-JP" b="1" dirty="0">
                <a:solidFill>
                  <a:srgbClr val="0000FF"/>
                </a:solidFill>
              </a:rPr>
              <a:t>0</a:t>
            </a:r>
            <a:r>
              <a:rPr lang="ja-JP" altLang="en-US" b="1" dirty="0">
                <a:solidFill>
                  <a:srgbClr val="0000FF"/>
                </a:solidFill>
              </a:rPr>
              <a:t>が</a:t>
            </a:r>
            <a:r>
              <a:rPr lang="ja-JP" altLang="en-US" b="1" dirty="0" smtClean="0">
                <a:solidFill>
                  <a:srgbClr val="0000FF"/>
                </a:solidFill>
              </a:rPr>
              <a:t>なされ、次の入力を待つ</a:t>
            </a:r>
            <a:endParaRPr kumimoji="1" lang="ja-JP" altLang="en-US" b="1" dirty="0">
              <a:solidFill>
                <a:srgbClr val="0000FF"/>
              </a:solidFill>
            </a:endParaRPr>
          </a:p>
        </p:txBody>
      </p:sp>
      <p:sp>
        <p:nvSpPr>
          <p:cNvPr id="2" name="テキスト ボックス 1"/>
          <p:cNvSpPr txBox="1"/>
          <p:nvPr/>
        </p:nvSpPr>
        <p:spPr>
          <a:xfrm>
            <a:off x="1208410" y="1052736"/>
            <a:ext cx="883575" cy="369332"/>
          </a:xfrm>
          <a:prstGeom prst="rect">
            <a:avLst/>
          </a:prstGeom>
          <a:noFill/>
        </p:spPr>
        <p:txBody>
          <a:bodyPr wrap="none" rtlCol="0">
            <a:spAutoFit/>
          </a:bodyPr>
          <a:lstStyle/>
          <a:p>
            <a:r>
              <a:rPr kumimoji="1" lang="ja-JP" altLang="en-US" dirty="0" smtClean="0"/>
              <a:t>例２．３</a:t>
            </a:r>
            <a:endParaRPr kumimoji="1" lang="ja-JP" altLang="en-US" dirty="0"/>
          </a:p>
        </p:txBody>
      </p:sp>
      <p:sp>
        <p:nvSpPr>
          <p:cNvPr id="5" name="テキスト ボックス 4"/>
          <p:cNvSpPr txBox="1"/>
          <p:nvPr/>
        </p:nvSpPr>
        <p:spPr>
          <a:xfrm>
            <a:off x="5292080" y="2318940"/>
            <a:ext cx="2053767" cy="923330"/>
          </a:xfrm>
          <a:prstGeom prst="rect">
            <a:avLst/>
          </a:prstGeom>
          <a:noFill/>
        </p:spPr>
        <p:txBody>
          <a:bodyPr wrap="none" rtlCol="0">
            <a:spAutoFit/>
          </a:bodyPr>
          <a:lstStyle/>
          <a:p>
            <a:r>
              <a:rPr kumimoji="1" lang="ja-JP" altLang="en-US" dirty="0" smtClean="0"/>
              <a:t>状態が</a:t>
            </a:r>
            <a:r>
              <a:rPr kumimoji="1" lang="en-US" altLang="ja-JP" dirty="0" smtClean="0"/>
              <a:t>r</a:t>
            </a:r>
            <a:r>
              <a:rPr kumimoji="1" lang="ja-JP" altLang="en-US" dirty="0" smtClean="0"/>
              <a:t>のとき、</a:t>
            </a:r>
            <a:endParaRPr kumimoji="1" lang="en-US" altLang="ja-JP" dirty="0" smtClean="0"/>
          </a:p>
          <a:p>
            <a:r>
              <a:rPr lang="ja-JP" altLang="en-US" dirty="0" smtClean="0"/>
              <a:t>入力信号が</a:t>
            </a:r>
            <a:r>
              <a:rPr lang="en-US" altLang="ja-JP" dirty="0" smtClean="0"/>
              <a:t>0</a:t>
            </a:r>
            <a:r>
              <a:rPr lang="ja-JP" altLang="en-US" dirty="0" smtClean="0"/>
              <a:t>なら、</a:t>
            </a:r>
            <a:endParaRPr lang="en-US" altLang="ja-JP" dirty="0" smtClean="0"/>
          </a:p>
          <a:p>
            <a:r>
              <a:rPr kumimoji="1" lang="ja-JP" altLang="en-US" dirty="0"/>
              <a:t>状態</a:t>
            </a:r>
            <a:r>
              <a:rPr kumimoji="1" lang="ja-JP" altLang="en-US" dirty="0" smtClean="0"/>
              <a:t>は</a:t>
            </a:r>
            <a:r>
              <a:rPr kumimoji="1" lang="en-US" altLang="ja-JP" dirty="0" smtClean="0"/>
              <a:t>r</a:t>
            </a:r>
            <a:r>
              <a:rPr kumimoji="1" lang="ja-JP" altLang="en-US" dirty="0" smtClean="0"/>
              <a:t>に推移する</a:t>
            </a:r>
            <a:endParaRPr kumimoji="1" lang="ja-JP" altLang="en-US" dirty="0"/>
          </a:p>
        </p:txBody>
      </p:sp>
      <p:cxnSp>
        <p:nvCxnSpPr>
          <p:cNvPr id="7" name="直線矢印コネクタ 6"/>
          <p:cNvCxnSpPr/>
          <p:nvPr/>
        </p:nvCxnSpPr>
        <p:spPr>
          <a:xfrm flipH="1">
            <a:off x="2335237" y="2492896"/>
            <a:ext cx="2956843" cy="1431990"/>
          </a:xfrm>
          <a:prstGeom prst="straightConnector1">
            <a:avLst/>
          </a:prstGeom>
          <a:ln w="63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a:stCxn id="5" idx="1"/>
          </p:cNvCxnSpPr>
          <p:nvPr/>
        </p:nvCxnSpPr>
        <p:spPr>
          <a:xfrm flipH="1">
            <a:off x="2529841" y="2780605"/>
            <a:ext cx="2762239" cy="1156004"/>
          </a:xfrm>
          <a:prstGeom prst="straightConnector1">
            <a:avLst/>
          </a:prstGeom>
          <a:ln w="63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flipH="1">
            <a:off x="2923557" y="3068960"/>
            <a:ext cx="2368523" cy="865304"/>
          </a:xfrm>
          <a:prstGeom prst="straightConnector1">
            <a:avLst/>
          </a:prstGeom>
          <a:ln w="63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5292080" y="3646765"/>
            <a:ext cx="1630575" cy="646331"/>
          </a:xfrm>
          <a:prstGeom prst="rect">
            <a:avLst/>
          </a:prstGeom>
          <a:noFill/>
        </p:spPr>
        <p:txBody>
          <a:bodyPr wrap="none" rtlCol="0">
            <a:spAutoFit/>
          </a:bodyPr>
          <a:lstStyle/>
          <a:p>
            <a:r>
              <a:rPr kumimoji="1" lang="ja-JP" altLang="en-US" dirty="0" smtClean="0"/>
              <a:t>状態が</a:t>
            </a:r>
            <a:r>
              <a:rPr kumimoji="1" lang="en-US" altLang="ja-JP" dirty="0" smtClean="0"/>
              <a:t>t</a:t>
            </a:r>
            <a:r>
              <a:rPr kumimoji="1" lang="ja-JP" altLang="en-US" dirty="0" smtClean="0"/>
              <a:t>ならば</a:t>
            </a:r>
            <a:endParaRPr kumimoji="1" lang="en-US" altLang="ja-JP" dirty="0" smtClean="0"/>
          </a:p>
          <a:p>
            <a:r>
              <a:rPr lang="ja-JP" altLang="en-US" dirty="0"/>
              <a:t>出力</a:t>
            </a:r>
            <a:r>
              <a:rPr lang="ja-JP" altLang="en-US" dirty="0" smtClean="0"/>
              <a:t>は</a:t>
            </a:r>
            <a:r>
              <a:rPr lang="en-US" altLang="ja-JP" dirty="0" smtClean="0"/>
              <a:t>1</a:t>
            </a:r>
            <a:r>
              <a:rPr lang="ja-JP" altLang="en-US" dirty="0" smtClean="0"/>
              <a:t>である</a:t>
            </a:r>
            <a:endParaRPr kumimoji="1" lang="ja-JP" altLang="en-US" dirty="0"/>
          </a:p>
        </p:txBody>
      </p:sp>
      <p:cxnSp>
        <p:nvCxnSpPr>
          <p:cNvPr id="19" name="直線矢印コネクタ 18"/>
          <p:cNvCxnSpPr/>
          <p:nvPr/>
        </p:nvCxnSpPr>
        <p:spPr>
          <a:xfrm flipH="1">
            <a:off x="3910960" y="3860444"/>
            <a:ext cx="1533521" cy="657297"/>
          </a:xfrm>
          <a:prstGeom prst="straightConnector1">
            <a:avLst/>
          </a:prstGeom>
          <a:ln w="63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flipH="1">
            <a:off x="4260220" y="4103513"/>
            <a:ext cx="1184260" cy="432652"/>
          </a:xfrm>
          <a:prstGeom prst="straightConnector1">
            <a:avLst/>
          </a:prstGeom>
          <a:ln w="63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4789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スライド番号プレースホル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400" dirty="0" smtClean="0"/>
              <a:t>12</a:t>
            </a:r>
          </a:p>
        </p:txBody>
      </p:sp>
      <p:sp>
        <p:nvSpPr>
          <p:cNvPr id="16387" name="Text Box 4"/>
          <p:cNvSpPr txBox="1">
            <a:spLocks noChangeArrowheads="1"/>
          </p:cNvSpPr>
          <p:nvPr/>
        </p:nvSpPr>
        <p:spPr bwMode="auto">
          <a:xfrm>
            <a:off x="8243888" y="260350"/>
            <a:ext cx="7857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dirty="0"/>
              <a:t>その２</a:t>
            </a:r>
          </a:p>
        </p:txBody>
      </p:sp>
      <p:sp>
        <p:nvSpPr>
          <p:cNvPr id="16388" name="Text Box 5"/>
          <p:cNvSpPr txBox="1">
            <a:spLocks noChangeArrowheads="1"/>
          </p:cNvSpPr>
          <p:nvPr/>
        </p:nvSpPr>
        <p:spPr bwMode="auto">
          <a:xfrm>
            <a:off x="813594" y="629682"/>
            <a:ext cx="17139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b="1" dirty="0" smtClean="0"/>
              <a:t>（ａ）状態遷移表</a:t>
            </a:r>
            <a:endParaRPr lang="ja-JP" altLang="en-US" sz="1800" b="1" dirty="0"/>
          </a:p>
        </p:txBody>
      </p:sp>
      <p:sp>
        <p:nvSpPr>
          <p:cNvPr id="16390" name="Text Box 7"/>
          <p:cNvSpPr txBox="1">
            <a:spLocks noChangeArrowheads="1"/>
          </p:cNvSpPr>
          <p:nvPr/>
        </p:nvSpPr>
        <p:spPr bwMode="auto">
          <a:xfrm>
            <a:off x="4459094" y="1302957"/>
            <a:ext cx="2376488" cy="376237"/>
          </a:xfrm>
          <a:prstGeom prst="rect">
            <a:avLst/>
          </a:prstGeom>
          <a:solidFill>
            <a:srgbClr val="FBE8A3"/>
          </a:solidFill>
          <a:ln w="9525">
            <a:solidFill>
              <a:schemeClr val="tx1"/>
            </a:solidFill>
            <a:miter lim="800000"/>
            <a:headEnd/>
            <a:tailEnd/>
          </a:ln>
        </p:spPr>
        <p:txBody>
          <a:bodyPr>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50000"/>
              </a:spcBef>
              <a:buFontTx/>
              <a:buNone/>
            </a:pPr>
            <a:r>
              <a:rPr lang="ja-JP" altLang="en-US" sz="1800" dirty="0"/>
              <a:t>状態推移</a:t>
            </a:r>
            <a:r>
              <a:rPr lang="ja-JP" altLang="en-US" sz="1800" dirty="0">
                <a:solidFill>
                  <a:srgbClr val="FF3300"/>
                </a:solidFill>
              </a:rPr>
              <a:t>表</a:t>
            </a:r>
          </a:p>
        </p:txBody>
      </p:sp>
      <p:sp>
        <p:nvSpPr>
          <p:cNvPr id="16391" name="Text Box 8"/>
          <p:cNvSpPr txBox="1">
            <a:spLocks noChangeArrowheads="1"/>
          </p:cNvSpPr>
          <p:nvPr/>
        </p:nvSpPr>
        <p:spPr bwMode="auto">
          <a:xfrm>
            <a:off x="720149" y="1268760"/>
            <a:ext cx="2376488" cy="376237"/>
          </a:xfrm>
          <a:prstGeom prst="rect">
            <a:avLst/>
          </a:prstGeom>
          <a:solidFill>
            <a:srgbClr val="FBE8A3"/>
          </a:solidFill>
          <a:ln w="9525">
            <a:solidFill>
              <a:schemeClr val="tx1"/>
            </a:solidFill>
            <a:miter lim="800000"/>
            <a:headEnd/>
            <a:tailEnd/>
          </a:ln>
        </p:spPr>
        <p:txBody>
          <a:bodyPr>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50000"/>
              </a:spcBef>
              <a:buFontTx/>
              <a:buNone/>
            </a:pPr>
            <a:r>
              <a:rPr lang="ja-JP" altLang="en-US" sz="1800" dirty="0"/>
              <a:t>状態推移</a:t>
            </a:r>
            <a:r>
              <a:rPr lang="ja-JP" altLang="en-US" sz="1800" dirty="0">
                <a:solidFill>
                  <a:srgbClr val="FF3300"/>
                </a:solidFill>
              </a:rPr>
              <a:t>式</a:t>
            </a:r>
          </a:p>
        </p:txBody>
      </p:sp>
      <p:sp>
        <p:nvSpPr>
          <p:cNvPr id="16392" name="Text Box 20"/>
          <p:cNvSpPr txBox="1">
            <a:spLocks noChangeArrowheads="1"/>
          </p:cNvSpPr>
          <p:nvPr/>
        </p:nvSpPr>
        <p:spPr bwMode="auto">
          <a:xfrm>
            <a:off x="4068390" y="2322132"/>
            <a:ext cx="2220913"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400"/>
              <a:t>　   　　　　次の状態　　出力</a:t>
            </a:r>
          </a:p>
          <a:p>
            <a:pPr eaLnBrk="1" hangingPunct="1">
              <a:spcBef>
                <a:spcPct val="0"/>
              </a:spcBef>
              <a:buFontTx/>
              <a:buNone/>
            </a:pPr>
            <a:r>
              <a:rPr lang="ja-JP" altLang="en-US" sz="1400"/>
              <a:t>現在の　　　入力　　　</a:t>
            </a:r>
          </a:p>
          <a:p>
            <a:pPr eaLnBrk="1" hangingPunct="1">
              <a:spcBef>
                <a:spcPct val="0"/>
              </a:spcBef>
              <a:buFontTx/>
              <a:buNone/>
            </a:pPr>
            <a:r>
              <a:rPr lang="ja-JP" altLang="en-US" sz="1400"/>
              <a:t>状態         </a:t>
            </a:r>
            <a:r>
              <a:rPr lang="en-US" altLang="ja-JP" sz="1400"/>
              <a:t>0       1</a:t>
            </a:r>
          </a:p>
          <a:p>
            <a:pPr eaLnBrk="1" hangingPunct="1">
              <a:spcBef>
                <a:spcPct val="0"/>
              </a:spcBef>
              <a:buFontTx/>
              <a:buNone/>
            </a:pPr>
            <a:r>
              <a:rPr lang="en-US" altLang="ja-JP" sz="1400"/>
              <a:t>    r           r        s          0</a:t>
            </a:r>
          </a:p>
          <a:p>
            <a:pPr eaLnBrk="1" hangingPunct="1">
              <a:spcBef>
                <a:spcPct val="0"/>
              </a:spcBef>
              <a:buFontTx/>
              <a:buNone/>
            </a:pPr>
            <a:r>
              <a:rPr lang="en-US" altLang="ja-JP" sz="1400"/>
              <a:t>    s          r         t          0</a:t>
            </a:r>
          </a:p>
          <a:p>
            <a:pPr eaLnBrk="1" hangingPunct="1">
              <a:spcBef>
                <a:spcPct val="0"/>
              </a:spcBef>
              <a:buFontTx/>
              <a:buNone/>
            </a:pPr>
            <a:r>
              <a:rPr lang="en-US" altLang="ja-JP" sz="1400"/>
              <a:t>    t           r         t          1</a:t>
            </a:r>
          </a:p>
          <a:p>
            <a:pPr eaLnBrk="1" hangingPunct="1">
              <a:spcBef>
                <a:spcPct val="0"/>
              </a:spcBef>
              <a:buFontTx/>
              <a:buNone/>
            </a:pPr>
            <a:endParaRPr lang="en-US" altLang="ja-JP" sz="1400"/>
          </a:p>
        </p:txBody>
      </p:sp>
      <p:sp>
        <p:nvSpPr>
          <p:cNvPr id="16393" name="Line 27"/>
          <p:cNvSpPr>
            <a:spLocks noChangeShapeType="1"/>
          </p:cNvSpPr>
          <p:nvPr/>
        </p:nvSpPr>
        <p:spPr bwMode="auto">
          <a:xfrm>
            <a:off x="3996953" y="3103182"/>
            <a:ext cx="288925" cy="0"/>
          </a:xfrm>
          <a:prstGeom prst="line">
            <a:avLst/>
          </a:prstGeom>
          <a:noFill/>
          <a:ln w="38100" cmpd="dbl">
            <a:solidFill>
              <a:srgbClr val="33CC33"/>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16394" name="Text Box 28"/>
          <p:cNvSpPr txBox="1">
            <a:spLocks noChangeArrowheads="1"/>
          </p:cNvSpPr>
          <p:nvPr/>
        </p:nvSpPr>
        <p:spPr bwMode="auto">
          <a:xfrm>
            <a:off x="772537" y="2176810"/>
            <a:ext cx="2682875" cy="341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400" dirty="0"/>
              <a:t>M2={Q</a:t>
            </a:r>
            <a:r>
              <a:rPr lang="ja-JP" altLang="en-US" sz="1400" dirty="0" err="1"/>
              <a:t>、</a:t>
            </a:r>
            <a:r>
              <a:rPr lang="en-US" altLang="ja-JP" sz="1400" dirty="0"/>
              <a:t>Σ</a:t>
            </a:r>
            <a:r>
              <a:rPr lang="ja-JP" altLang="en-US" sz="1400" dirty="0" err="1"/>
              <a:t>、</a:t>
            </a:r>
            <a:r>
              <a:rPr lang="ja-JP" altLang="en-US" sz="1400" dirty="0"/>
              <a:t> ⊿ 、</a:t>
            </a:r>
            <a:r>
              <a:rPr lang="en-US" altLang="ja-JP" sz="1400" dirty="0"/>
              <a:t>δ</a:t>
            </a:r>
            <a:r>
              <a:rPr lang="ja-JP" altLang="en-US" sz="1400" dirty="0" err="1"/>
              <a:t>、</a:t>
            </a:r>
            <a:r>
              <a:rPr lang="en-US" altLang="ja-JP" sz="1400" dirty="0"/>
              <a:t>λ</a:t>
            </a:r>
            <a:r>
              <a:rPr lang="ja-JP" altLang="en-US" sz="1400" dirty="0" err="1"/>
              <a:t>、ｑ</a:t>
            </a:r>
            <a:r>
              <a:rPr lang="en-US" altLang="ja-JP" sz="1400" baseline="-25000" dirty="0"/>
              <a:t>0</a:t>
            </a:r>
            <a:r>
              <a:rPr lang="ja-JP" altLang="en-US" sz="1400" dirty="0"/>
              <a:t>｝</a:t>
            </a:r>
          </a:p>
          <a:p>
            <a:pPr eaLnBrk="1" hangingPunct="1">
              <a:spcBef>
                <a:spcPct val="0"/>
              </a:spcBef>
              <a:buFontTx/>
              <a:buNone/>
            </a:pPr>
            <a:r>
              <a:rPr lang="ja-JP" altLang="en-US" sz="1400" dirty="0"/>
              <a:t>１．状態の有限集合　</a:t>
            </a:r>
            <a:r>
              <a:rPr lang="en-US" altLang="ja-JP" sz="1400" dirty="0"/>
              <a:t>Q</a:t>
            </a:r>
          </a:p>
          <a:p>
            <a:pPr eaLnBrk="1" hangingPunct="1">
              <a:spcBef>
                <a:spcPct val="0"/>
              </a:spcBef>
              <a:buFontTx/>
              <a:buNone/>
            </a:pPr>
            <a:r>
              <a:rPr lang="ja-JP" altLang="en-US" sz="1400" dirty="0"/>
              <a:t>２．入力の有限集合　</a:t>
            </a:r>
            <a:r>
              <a:rPr lang="en-US" altLang="ja-JP" sz="1400" dirty="0"/>
              <a:t>Σ</a:t>
            </a:r>
          </a:p>
          <a:p>
            <a:pPr eaLnBrk="1" hangingPunct="1">
              <a:spcBef>
                <a:spcPct val="0"/>
              </a:spcBef>
              <a:buFontTx/>
              <a:buNone/>
            </a:pPr>
            <a:r>
              <a:rPr lang="ja-JP" altLang="en-US" sz="1400" dirty="0"/>
              <a:t>３．出力の有限集合　⊿</a:t>
            </a:r>
          </a:p>
          <a:p>
            <a:pPr eaLnBrk="1" hangingPunct="1">
              <a:spcBef>
                <a:spcPct val="0"/>
              </a:spcBef>
              <a:buFontTx/>
              <a:buNone/>
            </a:pPr>
            <a:r>
              <a:rPr lang="ja-JP" altLang="en-US" sz="1400" dirty="0"/>
              <a:t>４．状態推移関数　　 </a:t>
            </a:r>
            <a:r>
              <a:rPr lang="en-US" altLang="ja-JP" sz="1400" dirty="0"/>
              <a:t>δ</a:t>
            </a:r>
          </a:p>
          <a:p>
            <a:pPr eaLnBrk="1" hangingPunct="1">
              <a:spcBef>
                <a:spcPct val="0"/>
              </a:spcBef>
              <a:buFontTx/>
              <a:buNone/>
            </a:pPr>
            <a:r>
              <a:rPr lang="ja-JP" altLang="en-US" sz="1400" dirty="0"/>
              <a:t>５．出力関数　　　　　 </a:t>
            </a:r>
            <a:r>
              <a:rPr lang="en-US" altLang="ja-JP" sz="1400" dirty="0"/>
              <a:t>λ</a:t>
            </a:r>
          </a:p>
          <a:p>
            <a:pPr eaLnBrk="1" hangingPunct="1">
              <a:spcBef>
                <a:spcPct val="0"/>
              </a:spcBef>
              <a:buFontTx/>
              <a:buNone/>
            </a:pPr>
            <a:r>
              <a:rPr lang="ja-JP" altLang="en-US" sz="1400" dirty="0"/>
              <a:t>６．初期状態　　　　　 </a:t>
            </a:r>
            <a:r>
              <a:rPr lang="en-US" altLang="ja-JP" sz="1400" dirty="0"/>
              <a:t>r</a:t>
            </a:r>
            <a:endParaRPr lang="en-US" altLang="ja-JP" sz="1400" baseline="-25000" dirty="0"/>
          </a:p>
          <a:p>
            <a:pPr eaLnBrk="1" hangingPunct="1">
              <a:spcBef>
                <a:spcPct val="0"/>
              </a:spcBef>
              <a:buFontTx/>
              <a:buNone/>
            </a:pPr>
            <a:r>
              <a:rPr lang="en-US" altLang="ja-JP" sz="1400" dirty="0"/>
              <a:t>Q</a:t>
            </a:r>
            <a:r>
              <a:rPr lang="ja-JP" altLang="en-US" sz="1400" dirty="0"/>
              <a:t>＝｛</a:t>
            </a:r>
            <a:r>
              <a:rPr lang="en-US" altLang="ja-JP" sz="1400" dirty="0" err="1"/>
              <a:t>r,s,t</a:t>
            </a:r>
            <a:r>
              <a:rPr lang="en-US" altLang="ja-JP" sz="1400" dirty="0"/>
              <a:t>}</a:t>
            </a:r>
          </a:p>
          <a:p>
            <a:pPr eaLnBrk="1" hangingPunct="1">
              <a:spcBef>
                <a:spcPct val="0"/>
              </a:spcBef>
              <a:buFontTx/>
              <a:buNone/>
            </a:pPr>
            <a:r>
              <a:rPr lang="en-US" altLang="ja-JP" sz="1400" dirty="0"/>
              <a:t>Σ</a:t>
            </a:r>
            <a:r>
              <a:rPr lang="ja-JP" altLang="en-US" sz="1400" dirty="0"/>
              <a:t>＝｛０，１｝</a:t>
            </a:r>
          </a:p>
          <a:p>
            <a:pPr eaLnBrk="1" hangingPunct="1">
              <a:spcBef>
                <a:spcPct val="0"/>
              </a:spcBef>
              <a:buFontTx/>
              <a:buNone/>
            </a:pPr>
            <a:r>
              <a:rPr lang="ja-JP" altLang="en-US" sz="1400" dirty="0"/>
              <a:t>⊿＝｛０，１｝</a:t>
            </a:r>
          </a:p>
          <a:p>
            <a:pPr eaLnBrk="1" hangingPunct="1">
              <a:spcBef>
                <a:spcPct val="0"/>
              </a:spcBef>
              <a:buFontTx/>
              <a:buNone/>
            </a:pPr>
            <a:r>
              <a:rPr lang="en-US" altLang="ja-JP" sz="1400" dirty="0"/>
              <a:t>δ</a:t>
            </a:r>
            <a:r>
              <a:rPr lang="ja-JP" altLang="en-US" sz="1400" dirty="0"/>
              <a:t>（</a:t>
            </a:r>
            <a:r>
              <a:rPr lang="en-US" altLang="ja-JP" sz="1400" dirty="0"/>
              <a:t>r</a:t>
            </a:r>
            <a:r>
              <a:rPr lang="ja-JP" altLang="en-US" sz="1400" dirty="0" err="1"/>
              <a:t>、</a:t>
            </a:r>
            <a:r>
              <a:rPr lang="en-US" altLang="ja-JP" sz="1400" dirty="0"/>
              <a:t>0</a:t>
            </a:r>
            <a:r>
              <a:rPr lang="ja-JP" altLang="en-US" sz="1400" dirty="0"/>
              <a:t>）＝</a:t>
            </a:r>
            <a:r>
              <a:rPr lang="en-US" altLang="ja-JP" sz="1400" dirty="0"/>
              <a:t>r</a:t>
            </a:r>
            <a:r>
              <a:rPr lang="ja-JP" altLang="en-US" sz="1400" dirty="0" err="1"/>
              <a:t>、</a:t>
            </a:r>
            <a:r>
              <a:rPr lang="ja-JP" altLang="en-US" sz="1400" dirty="0"/>
              <a:t> </a:t>
            </a:r>
            <a:r>
              <a:rPr lang="en-US" altLang="ja-JP" sz="1400" dirty="0"/>
              <a:t>δ</a:t>
            </a:r>
            <a:r>
              <a:rPr lang="ja-JP" altLang="en-US" sz="1400" dirty="0"/>
              <a:t>（</a:t>
            </a:r>
            <a:r>
              <a:rPr lang="en-US" altLang="ja-JP" sz="1400" dirty="0"/>
              <a:t>r</a:t>
            </a:r>
            <a:r>
              <a:rPr lang="ja-JP" altLang="en-US" sz="1400" dirty="0" err="1"/>
              <a:t>、</a:t>
            </a:r>
            <a:r>
              <a:rPr lang="en-US" altLang="ja-JP" sz="1400" dirty="0"/>
              <a:t>1</a:t>
            </a:r>
            <a:r>
              <a:rPr lang="ja-JP" altLang="en-US" sz="1400" dirty="0"/>
              <a:t>）＝</a:t>
            </a:r>
            <a:r>
              <a:rPr lang="en-US" altLang="ja-JP" sz="1400" dirty="0"/>
              <a:t>s</a:t>
            </a:r>
            <a:r>
              <a:rPr lang="ja-JP" altLang="en-US" sz="1400" dirty="0" err="1"/>
              <a:t>、</a:t>
            </a:r>
            <a:r>
              <a:rPr lang="ja-JP" altLang="en-US" sz="1400" dirty="0"/>
              <a:t> </a:t>
            </a:r>
          </a:p>
          <a:p>
            <a:pPr eaLnBrk="1" hangingPunct="1">
              <a:spcBef>
                <a:spcPct val="0"/>
              </a:spcBef>
              <a:buFontTx/>
              <a:buNone/>
            </a:pPr>
            <a:r>
              <a:rPr lang="en-US" altLang="ja-JP" sz="1400" dirty="0"/>
              <a:t>δ</a:t>
            </a:r>
            <a:r>
              <a:rPr lang="ja-JP" altLang="en-US" sz="1400" dirty="0"/>
              <a:t>（</a:t>
            </a:r>
            <a:r>
              <a:rPr lang="en-US" altLang="ja-JP" sz="1400" dirty="0"/>
              <a:t>s</a:t>
            </a:r>
            <a:r>
              <a:rPr lang="ja-JP" altLang="en-US" sz="1400" dirty="0" err="1"/>
              <a:t>、</a:t>
            </a:r>
            <a:r>
              <a:rPr lang="en-US" altLang="ja-JP" sz="1400" dirty="0"/>
              <a:t>0</a:t>
            </a:r>
            <a:r>
              <a:rPr lang="ja-JP" altLang="en-US" sz="1400" dirty="0"/>
              <a:t>）＝</a:t>
            </a:r>
            <a:r>
              <a:rPr lang="en-US" altLang="ja-JP" sz="1400" dirty="0"/>
              <a:t>r</a:t>
            </a:r>
            <a:r>
              <a:rPr lang="ja-JP" altLang="en-US" sz="1400" dirty="0" err="1"/>
              <a:t>、</a:t>
            </a:r>
            <a:r>
              <a:rPr lang="ja-JP" altLang="en-US" sz="1400" dirty="0"/>
              <a:t> </a:t>
            </a:r>
            <a:r>
              <a:rPr lang="en-US" altLang="ja-JP" sz="1400" dirty="0"/>
              <a:t>δ</a:t>
            </a:r>
            <a:r>
              <a:rPr lang="ja-JP" altLang="en-US" sz="1400" dirty="0"/>
              <a:t>（</a:t>
            </a:r>
            <a:r>
              <a:rPr lang="en-US" altLang="ja-JP" sz="1400" dirty="0"/>
              <a:t>s</a:t>
            </a:r>
            <a:r>
              <a:rPr lang="ja-JP" altLang="en-US" sz="1400" dirty="0" err="1"/>
              <a:t>、</a:t>
            </a:r>
            <a:r>
              <a:rPr lang="en-US" altLang="ja-JP" sz="1400" dirty="0"/>
              <a:t>1</a:t>
            </a:r>
            <a:r>
              <a:rPr lang="ja-JP" altLang="en-US" sz="1400" dirty="0"/>
              <a:t>）＝</a:t>
            </a:r>
            <a:r>
              <a:rPr lang="en-US" altLang="ja-JP" sz="1400" dirty="0"/>
              <a:t>t</a:t>
            </a:r>
            <a:r>
              <a:rPr lang="ja-JP" altLang="en-US" sz="1400" dirty="0" err="1"/>
              <a:t>、</a:t>
            </a:r>
            <a:endParaRPr lang="ja-JP" altLang="en-US" sz="1400" dirty="0"/>
          </a:p>
          <a:p>
            <a:pPr eaLnBrk="1" hangingPunct="1">
              <a:spcBef>
                <a:spcPct val="0"/>
              </a:spcBef>
              <a:buFontTx/>
              <a:buNone/>
            </a:pPr>
            <a:r>
              <a:rPr lang="en-US" altLang="ja-JP" sz="1400" dirty="0"/>
              <a:t>δ</a:t>
            </a:r>
            <a:r>
              <a:rPr lang="ja-JP" altLang="en-US" sz="1400" dirty="0"/>
              <a:t>（</a:t>
            </a:r>
            <a:r>
              <a:rPr lang="en-US" altLang="ja-JP" sz="1400" dirty="0"/>
              <a:t>t</a:t>
            </a:r>
            <a:r>
              <a:rPr lang="ja-JP" altLang="en-US" sz="1400" dirty="0" err="1"/>
              <a:t>、</a:t>
            </a:r>
            <a:r>
              <a:rPr lang="en-US" altLang="ja-JP" sz="1400" dirty="0"/>
              <a:t>0</a:t>
            </a:r>
            <a:r>
              <a:rPr lang="ja-JP" altLang="en-US" sz="1400" dirty="0"/>
              <a:t>）＝</a:t>
            </a:r>
            <a:r>
              <a:rPr lang="en-US" altLang="ja-JP" sz="1400" dirty="0"/>
              <a:t>r</a:t>
            </a:r>
            <a:r>
              <a:rPr lang="ja-JP" altLang="en-US" sz="1400" dirty="0" err="1"/>
              <a:t>、</a:t>
            </a:r>
            <a:r>
              <a:rPr lang="ja-JP" altLang="en-US" sz="1400" dirty="0"/>
              <a:t> </a:t>
            </a:r>
            <a:r>
              <a:rPr lang="en-US" altLang="ja-JP" sz="1400" dirty="0"/>
              <a:t>δ</a:t>
            </a:r>
            <a:r>
              <a:rPr lang="ja-JP" altLang="en-US" sz="1400" dirty="0"/>
              <a:t>（</a:t>
            </a:r>
            <a:r>
              <a:rPr lang="en-US" altLang="ja-JP" sz="1400" dirty="0"/>
              <a:t>t</a:t>
            </a:r>
            <a:r>
              <a:rPr lang="ja-JP" altLang="en-US" sz="1400" dirty="0" err="1"/>
              <a:t>、</a:t>
            </a:r>
            <a:r>
              <a:rPr lang="en-US" altLang="ja-JP" sz="1400" dirty="0"/>
              <a:t>1</a:t>
            </a:r>
            <a:r>
              <a:rPr lang="ja-JP" altLang="en-US" sz="1400" dirty="0"/>
              <a:t>）＝</a:t>
            </a:r>
            <a:r>
              <a:rPr lang="en-US" altLang="ja-JP" sz="1400" dirty="0"/>
              <a:t>t</a:t>
            </a:r>
            <a:r>
              <a:rPr lang="ja-JP" altLang="en-US" sz="1400" dirty="0" err="1"/>
              <a:t>、</a:t>
            </a:r>
            <a:endParaRPr lang="ja-JP" altLang="en-US" sz="1400" dirty="0"/>
          </a:p>
          <a:p>
            <a:pPr eaLnBrk="1" hangingPunct="1">
              <a:spcBef>
                <a:spcPct val="0"/>
              </a:spcBef>
              <a:buFontTx/>
              <a:buNone/>
            </a:pPr>
            <a:r>
              <a:rPr lang="en-US" altLang="ja-JP" sz="1400" dirty="0"/>
              <a:t>λ</a:t>
            </a:r>
            <a:r>
              <a:rPr lang="ja-JP" altLang="en-US" sz="1400" dirty="0"/>
              <a:t>（</a:t>
            </a:r>
            <a:r>
              <a:rPr lang="en-US" altLang="ja-JP" sz="1400" dirty="0"/>
              <a:t>r</a:t>
            </a:r>
            <a:r>
              <a:rPr lang="ja-JP" altLang="en-US" sz="1400" dirty="0"/>
              <a:t>）＝０、 </a:t>
            </a:r>
            <a:r>
              <a:rPr lang="en-US" altLang="ja-JP" sz="1400" dirty="0"/>
              <a:t>λ</a:t>
            </a:r>
            <a:r>
              <a:rPr lang="ja-JP" altLang="en-US" sz="1400" dirty="0"/>
              <a:t>（</a:t>
            </a:r>
            <a:r>
              <a:rPr lang="en-US" altLang="ja-JP" sz="1400" dirty="0"/>
              <a:t>s</a:t>
            </a:r>
            <a:r>
              <a:rPr lang="ja-JP" altLang="en-US" sz="1400" dirty="0"/>
              <a:t>）＝</a:t>
            </a:r>
            <a:r>
              <a:rPr lang="en-US" altLang="ja-JP" sz="1400" dirty="0"/>
              <a:t>0</a:t>
            </a:r>
            <a:r>
              <a:rPr lang="ja-JP" altLang="en-US" sz="1400" dirty="0" err="1"/>
              <a:t>、</a:t>
            </a:r>
            <a:r>
              <a:rPr lang="ja-JP" altLang="en-US" sz="1400" dirty="0"/>
              <a:t> </a:t>
            </a:r>
            <a:r>
              <a:rPr lang="en-US" altLang="ja-JP" sz="1400" dirty="0"/>
              <a:t>λ</a:t>
            </a:r>
            <a:r>
              <a:rPr lang="ja-JP" altLang="en-US" sz="1400" dirty="0"/>
              <a:t>（</a:t>
            </a:r>
            <a:r>
              <a:rPr lang="en-US" altLang="ja-JP" sz="1400" dirty="0"/>
              <a:t>t</a:t>
            </a:r>
            <a:r>
              <a:rPr lang="ja-JP" altLang="en-US" sz="1400" dirty="0"/>
              <a:t>）＝</a:t>
            </a:r>
            <a:r>
              <a:rPr lang="en-US" altLang="ja-JP" sz="1400" dirty="0"/>
              <a:t>1 </a:t>
            </a:r>
          </a:p>
          <a:p>
            <a:pPr eaLnBrk="1" hangingPunct="1">
              <a:spcBef>
                <a:spcPct val="0"/>
              </a:spcBef>
              <a:buFontTx/>
              <a:buNone/>
            </a:pPr>
            <a:r>
              <a:rPr lang="en-US" altLang="ja-JP" sz="1400" dirty="0"/>
              <a:t>q</a:t>
            </a:r>
            <a:r>
              <a:rPr lang="en-US" altLang="ja-JP" sz="1400" baseline="-25000" dirty="0"/>
              <a:t>0 </a:t>
            </a:r>
            <a:r>
              <a:rPr lang="ja-JP" altLang="en-US" sz="1400" dirty="0"/>
              <a:t>＝</a:t>
            </a:r>
            <a:r>
              <a:rPr lang="en-US" altLang="ja-JP" sz="1400" dirty="0"/>
              <a:t>r</a:t>
            </a:r>
          </a:p>
          <a:p>
            <a:pPr eaLnBrk="1" hangingPunct="1">
              <a:spcBef>
                <a:spcPct val="0"/>
              </a:spcBef>
              <a:buFontTx/>
              <a:buNone/>
            </a:pPr>
            <a:endParaRPr lang="en-US" altLang="ja-JP" sz="1400" baseline="-25000" dirty="0"/>
          </a:p>
        </p:txBody>
      </p:sp>
      <p:sp>
        <p:nvSpPr>
          <p:cNvPr id="16397" name="Line 37"/>
          <p:cNvSpPr>
            <a:spLocks noChangeShapeType="1"/>
          </p:cNvSpPr>
          <p:nvPr/>
        </p:nvSpPr>
        <p:spPr bwMode="auto">
          <a:xfrm>
            <a:off x="3923928" y="3017457"/>
            <a:ext cx="24495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6398" name="Line 38"/>
          <p:cNvSpPr>
            <a:spLocks noChangeShapeType="1"/>
          </p:cNvSpPr>
          <p:nvPr/>
        </p:nvSpPr>
        <p:spPr bwMode="auto">
          <a:xfrm>
            <a:off x="3923928" y="3679444"/>
            <a:ext cx="24495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6399" name="Line 40"/>
          <p:cNvSpPr>
            <a:spLocks noChangeShapeType="1"/>
          </p:cNvSpPr>
          <p:nvPr/>
        </p:nvSpPr>
        <p:spPr bwMode="auto">
          <a:xfrm>
            <a:off x="3923928" y="2311019"/>
            <a:ext cx="24495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6400" name="Line 41"/>
          <p:cNvSpPr>
            <a:spLocks noChangeShapeType="1"/>
          </p:cNvSpPr>
          <p:nvPr/>
        </p:nvSpPr>
        <p:spPr bwMode="auto">
          <a:xfrm>
            <a:off x="3923928" y="2311019"/>
            <a:ext cx="0" cy="13684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6401" name="Line 42"/>
          <p:cNvSpPr>
            <a:spLocks noChangeShapeType="1"/>
          </p:cNvSpPr>
          <p:nvPr/>
        </p:nvSpPr>
        <p:spPr bwMode="auto">
          <a:xfrm>
            <a:off x="4789115" y="2311019"/>
            <a:ext cx="0" cy="13684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6402" name="Line 43"/>
          <p:cNvSpPr>
            <a:spLocks noChangeShapeType="1"/>
          </p:cNvSpPr>
          <p:nvPr/>
        </p:nvSpPr>
        <p:spPr bwMode="auto">
          <a:xfrm>
            <a:off x="5797178" y="2311019"/>
            <a:ext cx="0" cy="13684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6403" name="Line 44"/>
          <p:cNvSpPr>
            <a:spLocks noChangeShapeType="1"/>
          </p:cNvSpPr>
          <p:nvPr/>
        </p:nvSpPr>
        <p:spPr bwMode="auto">
          <a:xfrm>
            <a:off x="6373440" y="2311019"/>
            <a:ext cx="0" cy="13684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6404" name="Line 45"/>
          <p:cNvSpPr>
            <a:spLocks noChangeShapeType="1"/>
          </p:cNvSpPr>
          <p:nvPr/>
        </p:nvSpPr>
        <p:spPr bwMode="auto">
          <a:xfrm>
            <a:off x="4789115" y="2599944"/>
            <a:ext cx="10080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cxnSp>
        <p:nvCxnSpPr>
          <p:cNvPr id="38" name="直線コネクタ 37"/>
          <p:cNvCxnSpPr/>
          <p:nvPr/>
        </p:nvCxnSpPr>
        <p:spPr>
          <a:xfrm>
            <a:off x="720149" y="3723035"/>
            <a:ext cx="23764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707449" y="4345335"/>
            <a:ext cx="23764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a:xfrm>
            <a:off x="739324" y="4994395"/>
            <a:ext cx="23764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p:nvPr/>
        </p:nvCxnSpPr>
        <p:spPr>
          <a:xfrm>
            <a:off x="753831" y="5263391"/>
            <a:ext cx="23764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テキスト ボックス 2"/>
          <p:cNvSpPr txBox="1"/>
          <p:nvPr/>
        </p:nvSpPr>
        <p:spPr>
          <a:xfrm>
            <a:off x="4745526" y="1941687"/>
            <a:ext cx="736099" cy="369332"/>
          </a:xfrm>
          <a:prstGeom prst="rect">
            <a:avLst/>
          </a:prstGeom>
          <a:noFill/>
        </p:spPr>
        <p:txBody>
          <a:bodyPr wrap="none" rtlCol="0">
            <a:spAutoFit/>
          </a:bodyPr>
          <a:lstStyle/>
          <a:p>
            <a:r>
              <a:rPr kumimoji="1" lang="ja-JP" altLang="en-US" dirty="0" smtClean="0"/>
              <a:t>表</a:t>
            </a:r>
            <a:r>
              <a:rPr kumimoji="1" lang="en-US" altLang="ja-JP" dirty="0" smtClean="0"/>
              <a:t>2.2</a:t>
            </a:r>
            <a:endParaRPr kumimoji="1" lang="ja-JP" altLang="en-US" dirty="0"/>
          </a:p>
        </p:txBody>
      </p:sp>
      <p:sp>
        <p:nvSpPr>
          <p:cNvPr id="46" name="テキスト ボックス 45"/>
          <p:cNvSpPr txBox="1"/>
          <p:nvPr/>
        </p:nvSpPr>
        <p:spPr>
          <a:xfrm>
            <a:off x="3550135" y="4390029"/>
            <a:ext cx="5086649" cy="1200329"/>
          </a:xfrm>
          <a:prstGeom prst="rect">
            <a:avLst/>
          </a:prstGeom>
          <a:noFill/>
        </p:spPr>
        <p:txBody>
          <a:bodyPr wrap="none" rtlCol="0">
            <a:spAutoFit/>
          </a:bodyPr>
          <a:lstStyle/>
          <a:p>
            <a:r>
              <a:rPr lang="ja-JP" altLang="en-US" b="1" dirty="0">
                <a:solidFill>
                  <a:srgbClr val="0000FF"/>
                </a:solidFill>
              </a:rPr>
              <a:t>機械が起動されたとき（入力が加えられる前）</a:t>
            </a:r>
            <a:r>
              <a:rPr lang="ja-JP" altLang="en-US" b="1" dirty="0" smtClean="0">
                <a:solidFill>
                  <a:srgbClr val="0000FF"/>
                </a:solidFill>
              </a:rPr>
              <a:t>、</a:t>
            </a:r>
            <a:endParaRPr lang="en-US" altLang="ja-JP" b="1" dirty="0" smtClean="0">
              <a:solidFill>
                <a:srgbClr val="0000FF"/>
              </a:solidFill>
            </a:endParaRPr>
          </a:p>
          <a:p>
            <a:r>
              <a:rPr lang="ja-JP" altLang="en-US" b="1" dirty="0" smtClean="0">
                <a:solidFill>
                  <a:srgbClr val="0000FF"/>
                </a:solidFill>
              </a:rPr>
              <a:t>入力</a:t>
            </a:r>
            <a:r>
              <a:rPr lang="ja-JP" altLang="en-US" b="1" dirty="0">
                <a:solidFill>
                  <a:srgbClr val="0000FF"/>
                </a:solidFill>
              </a:rPr>
              <a:t>（</a:t>
            </a:r>
            <a:r>
              <a:rPr lang="en-US" altLang="ja-JP" b="1" dirty="0">
                <a:solidFill>
                  <a:srgbClr val="0000FF"/>
                </a:solidFill>
              </a:rPr>
              <a:t>ε</a:t>
            </a:r>
            <a:r>
              <a:rPr lang="ja-JP" altLang="en-US" b="1" dirty="0">
                <a:solidFill>
                  <a:srgbClr val="0000FF"/>
                </a:solidFill>
              </a:rPr>
              <a:t>）があったとして</a:t>
            </a:r>
            <a:r>
              <a:rPr lang="ja-JP" altLang="en-US" b="1" dirty="0" smtClean="0">
                <a:solidFill>
                  <a:srgbClr val="0000FF"/>
                </a:solidFill>
              </a:rPr>
              <a:t>、記憶部</a:t>
            </a:r>
            <a:r>
              <a:rPr lang="ja-JP" altLang="en-US" b="1" dirty="0">
                <a:solidFill>
                  <a:srgbClr val="0000FF"/>
                </a:solidFill>
              </a:rPr>
              <a:t>は初期状態（</a:t>
            </a:r>
            <a:r>
              <a:rPr lang="en-US" altLang="ja-JP" b="1" dirty="0">
                <a:solidFill>
                  <a:srgbClr val="0000FF"/>
                </a:solidFill>
              </a:rPr>
              <a:t>r</a:t>
            </a:r>
            <a:r>
              <a:rPr lang="ja-JP" altLang="en-US" b="1" dirty="0" smtClean="0">
                <a:solidFill>
                  <a:srgbClr val="0000FF"/>
                </a:solidFill>
              </a:rPr>
              <a:t>）</a:t>
            </a:r>
            <a:endParaRPr lang="en-US" altLang="ja-JP" b="1" dirty="0" smtClean="0">
              <a:solidFill>
                <a:srgbClr val="0000FF"/>
              </a:solidFill>
            </a:endParaRPr>
          </a:p>
          <a:p>
            <a:r>
              <a:rPr lang="ja-JP" altLang="en-US" b="1" dirty="0" smtClean="0">
                <a:solidFill>
                  <a:srgbClr val="0000FF"/>
                </a:solidFill>
              </a:rPr>
              <a:t>に</a:t>
            </a:r>
            <a:r>
              <a:rPr lang="ja-JP" altLang="en-US" b="1" dirty="0">
                <a:solidFill>
                  <a:srgbClr val="0000FF"/>
                </a:solidFill>
              </a:rPr>
              <a:t>設定され、入力（</a:t>
            </a:r>
            <a:r>
              <a:rPr lang="en-US" altLang="ja-JP" b="1" dirty="0">
                <a:solidFill>
                  <a:srgbClr val="0000FF"/>
                </a:solidFill>
              </a:rPr>
              <a:t>ε</a:t>
            </a:r>
            <a:r>
              <a:rPr lang="ja-JP" altLang="en-US" b="1" dirty="0">
                <a:solidFill>
                  <a:srgbClr val="0000FF"/>
                </a:solidFill>
              </a:rPr>
              <a:t>）に対する出力として、状態（</a:t>
            </a:r>
            <a:r>
              <a:rPr lang="en-US" altLang="ja-JP" b="1" dirty="0">
                <a:solidFill>
                  <a:srgbClr val="0000FF"/>
                </a:solidFill>
              </a:rPr>
              <a:t>r</a:t>
            </a:r>
            <a:r>
              <a:rPr lang="ja-JP" altLang="en-US" b="1" dirty="0">
                <a:solidFill>
                  <a:srgbClr val="0000FF"/>
                </a:solidFill>
              </a:rPr>
              <a:t>）</a:t>
            </a:r>
            <a:endParaRPr lang="en-US" altLang="ja-JP" b="1" dirty="0">
              <a:solidFill>
                <a:srgbClr val="0000FF"/>
              </a:solidFill>
            </a:endParaRPr>
          </a:p>
          <a:p>
            <a:r>
              <a:rPr lang="ja-JP" altLang="en-US" b="1" dirty="0">
                <a:solidFill>
                  <a:srgbClr val="0000FF"/>
                </a:solidFill>
              </a:rPr>
              <a:t>における出力</a:t>
            </a:r>
            <a:r>
              <a:rPr lang="en-US" altLang="ja-JP" b="1" dirty="0">
                <a:solidFill>
                  <a:srgbClr val="0000FF"/>
                </a:solidFill>
              </a:rPr>
              <a:t>0</a:t>
            </a:r>
            <a:r>
              <a:rPr lang="ja-JP" altLang="en-US" b="1" dirty="0">
                <a:solidFill>
                  <a:srgbClr val="0000FF"/>
                </a:solidFill>
              </a:rPr>
              <a:t>がなされ、次の入力を</a:t>
            </a:r>
            <a:r>
              <a:rPr lang="ja-JP" altLang="en-US" b="1" dirty="0" smtClean="0">
                <a:solidFill>
                  <a:srgbClr val="0000FF"/>
                </a:solidFill>
              </a:rPr>
              <a:t>待つ</a:t>
            </a:r>
            <a:endParaRPr lang="ja-JP" altLang="en-US" b="1" dirty="0">
              <a:solidFill>
                <a:srgbClr val="0000FF"/>
              </a:solidFill>
            </a:endParaRPr>
          </a:p>
        </p:txBody>
      </p:sp>
      <p:sp>
        <p:nvSpPr>
          <p:cNvPr id="2" name="テキスト ボックス 1"/>
          <p:cNvSpPr txBox="1"/>
          <p:nvPr/>
        </p:nvSpPr>
        <p:spPr>
          <a:xfrm>
            <a:off x="7164288" y="1811395"/>
            <a:ext cx="934936" cy="369332"/>
          </a:xfrm>
          <a:prstGeom prst="rect">
            <a:avLst/>
          </a:prstGeom>
          <a:noFill/>
        </p:spPr>
        <p:txBody>
          <a:bodyPr wrap="none" rtlCol="0">
            <a:spAutoFit/>
          </a:bodyPr>
          <a:lstStyle/>
          <a:p>
            <a:r>
              <a:rPr kumimoji="1" lang="en-US" altLang="ja-JP" dirty="0" smtClean="0"/>
              <a:t>δ(r,0)=r</a:t>
            </a:r>
            <a:endParaRPr kumimoji="1" lang="ja-JP" altLang="en-US" dirty="0"/>
          </a:p>
        </p:txBody>
      </p:sp>
      <p:sp>
        <p:nvSpPr>
          <p:cNvPr id="4" name="テキスト ボックス 3"/>
          <p:cNvSpPr txBox="1"/>
          <p:nvPr/>
        </p:nvSpPr>
        <p:spPr>
          <a:xfrm>
            <a:off x="7155011" y="3886547"/>
            <a:ext cx="793807" cy="369332"/>
          </a:xfrm>
          <a:prstGeom prst="rect">
            <a:avLst/>
          </a:prstGeom>
          <a:noFill/>
        </p:spPr>
        <p:txBody>
          <a:bodyPr wrap="none" rtlCol="0">
            <a:spAutoFit/>
          </a:bodyPr>
          <a:lstStyle/>
          <a:p>
            <a:r>
              <a:rPr kumimoji="1" lang="en-US" altLang="ja-JP" dirty="0" smtClean="0"/>
              <a:t>λ(r)=0</a:t>
            </a:r>
            <a:endParaRPr kumimoji="1" lang="ja-JP" altLang="en-US" dirty="0"/>
          </a:p>
        </p:txBody>
      </p:sp>
      <p:sp>
        <p:nvSpPr>
          <p:cNvPr id="6" name="フリーフォーム 5"/>
          <p:cNvSpPr/>
          <p:nvPr/>
        </p:nvSpPr>
        <p:spPr>
          <a:xfrm>
            <a:off x="1406769" y="3123028"/>
            <a:ext cx="2504049" cy="2407014"/>
          </a:xfrm>
          <a:custGeom>
            <a:avLst/>
            <a:gdLst>
              <a:gd name="connsiteX0" fmla="*/ 0 w 2504049"/>
              <a:gd name="connsiteY0" fmla="*/ 2236763 h 2407014"/>
              <a:gd name="connsiteX1" fmla="*/ 647114 w 2504049"/>
              <a:gd name="connsiteY1" fmla="*/ 2405575 h 2407014"/>
              <a:gd name="connsiteX2" fmla="*/ 1392702 w 2504049"/>
              <a:gd name="connsiteY2" fmla="*/ 2152357 h 2407014"/>
              <a:gd name="connsiteX3" fmla="*/ 1941342 w 2504049"/>
              <a:gd name="connsiteY3" fmla="*/ 1167618 h 2407014"/>
              <a:gd name="connsiteX4" fmla="*/ 2236763 w 2504049"/>
              <a:gd name="connsiteY4" fmla="*/ 393895 h 2407014"/>
              <a:gd name="connsiteX5" fmla="*/ 2391508 w 2504049"/>
              <a:gd name="connsiteY5" fmla="*/ 98474 h 2407014"/>
              <a:gd name="connsiteX6" fmla="*/ 2504049 w 2504049"/>
              <a:gd name="connsiteY6" fmla="*/ 0 h 2407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04049" h="2407014">
                <a:moveTo>
                  <a:pt x="0" y="2236763"/>
                </a:moveTo>
                <a:cubicBezTo>
                  <a:pt x="207498" y="2328203"/>
                  <a:pt x="414997" y="2419643"/>
                  <a:pt x="647114" y="2405575"/>
                </a:cubicBezTo>
                <a:cubicBezTo>
                  <a:pt x="879231" y="2391507"/>
                  <a:pt x="1176997" y="2358683"/>
                  <a:pt x="1392702" y="2152357"/>
                </a:cubicBezTo>
                <a:cubicBezTo>
                  <a:pt x="1608407" y="1946031"/>
                  <a:pt x="1800665" y="1460695"/>
                  <a:pt x="1941342" y="1167618"/>
                </a:cubicBezTo>
                <a:cubicBezTo>
                  <a:pt x="2082019" y="874541"/>
                  <a:pt x="2161735" y="572086"/>
                  <a:pt x="2236763" y="393895"/>
                </a:cubicBezTo>
                <a:cubicBezTo>
                  <a:pt x="2311791" y="215704"/>
                  <a:pt x="2346960" y="164123"/>
                  <a:pt x="2391508" y="98474"/>
                </a:cubicBezTo>
                <a:cubicBezTo>
                  <a:pt x="2436056" y="32825"/>
                  <a:pt x="2470052" y="16412"/>
                  <a:pt x="2504049" y="0"/>
                </a:cubicBezTo>
              </a:path>
            </a:pathLst>
          </a:custGeom>
          <a:noFill/>
          <a:ln w="9525">
            <a:solidFill>
              <a:schemeClr val="tx1"/>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フリーフォーム 7"/>
          <p:cNvSpPr/>
          <p:nvPr/>
        </p:nvSpPr>
        <p:spPr>
          <a:xfrm>
            <a:off x="4445391" y="2082018"/>
            <a:ext cx="2996418" cy="984739"/>
          </a:xfrm>
          <a:custGeom>
            <a:avLst/>
            <a:gdLst>
              <a:gd name="connsiteX0" fmla="*/ 2996418 w 2996418"/>
              <a:gd name="connsiteY0" fmla="*/ 0 h 984739"/>
              <a:gd name="connsiteX1" fmla="*/ 2912012 w 2996418"/>
              <a:gd name="connsiteY1" fmla="*/ 126610 h 984739"/>
              <a:gd name="connsiteX2" fmla="*/ 2489981 w 2996418"/>
              <a:gd name="connsiteY2" fmla="*/ 211016 h 984739"/>
              <a:gd name="connsiteX3" fmla="*/ 1125415 w 2996418"/>
              <a:gd name="connsiteY3" fmla="*/ 407964 h 984739"/>
              <a:gd name="connsiteX4" fmla="*/ 492369 w 2996418"/>
              <a:gd name="connsiteY4" fmla="*/ 478302 h 984739"/>
              <a:gd name="connsiteX5" fmla="*/ 225083 w 2996418"/>
              <a:gd name="connsiteY5" fmla="*/ 618979 h 984739"/>
              <a:gd name="connsiteX6" fmla="*/ 0 w 2996418"/>
              <a:gd name="connsiteY6" fmla="*/ 984739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418" h="984739">
                <a:moveTo>
                  <a:pt x="2996418" y="0"/>
                </a:moveTo>
                <a:cubicBezTo>
                  <a:pt x="2996418" y="45720"/>
                  <a:pt x="2996418" y="91441"/>
                  <a:pt x="2912012" y="126610"/>
                </a:cubicBezTo>
                <a:cubicBezTo>
                  <a:pt x="2827606" y="161779"/>
                  <a:pt x="2787747" y="164124"/>
                  <a:pt x="2489981" y="211016"/>
                </a:cubicBezTo>
                <a:cubicBezTo>
                  <a:pt x="2192215" y="257908"/>
                  <a:pt x="1458350" y="363416"/>
                  <a:pt x="1125415" y="407964"/>
                </a:cubicBezTo>
                <a:cubicBezTo>
                  <a:pt x="792480" y="452512"/>
                  <a:pt x="642424" y="443133"/>
                  <a:pt x="492369" y="478302"/>
                </a:cubicBezTo>
                <a:cubicBezTo>
                  <a:pt x="342314" y="513471"/>
                  <a:pt x="307144" y="534573"/>
                  <a:pt x="225083" y="618979"/>
                </a:cubicBezTo>
                <a:cubicBezTo>
                  <a:pt x="143022" y="703385"/>
                  <a:pt x="71511" y="844062"/>
                  <a:pt x="0" y="984739"/>
                </a:cubicBezTo>
              </a:path>
            </a:pathLst>
          </a:custGeom>
          <a:noFill/>
          <a:ln w="9525">
            <a:solidFill>
              <a:schemeClr val="tx1"/>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リーフォーム 10"/>
          <p:cNvSpPr/>
          <p:nvPr/>
        </p:nvSpPr>
        <p:spPr>
          <a:xfrm>
            <a:off x="5134708" y="2152357"/>
            <a:ext cx="2475914" cy="717452"/>
          </a:xfrm>
          <a:custGeom>
            <a:avLst/>
            <a:gdLst>
              <a:gd name="connsiteX0" fmla="*/ 2475914 w 2475914"/>
              <a:gd name="connsiteY0" fmla="*/ 0 h 717452"/>
              <a:gd name="connsiteX1" fmla="*/ 2447778 w 2475914"/>
              <a:gd name="connsiteY1" fmla="*/ 140677 h 717452"/>
              <a:gd name="connsiteX2" fmla="*/ 2307101 w 2475914"/>
              <a:gd name="connsiteY2" fmla="*/ 239151 h 717452"/>
              <a:gd name="connsiteX3" fmla="*/ 1969477 w 2475914"/>
              <a:gd name="connsiteY3" fmla="*/ 337625 h 717452"/>
              <a:gd name="connsiteX4" fmla="*/ 759655 w 2475914"/>
              <a:gd name="connsiteY4" fmla="*/ 548640 h 717452"/>
              <a:gd name="connsiteX5" fmla="*/ 478301 w 2475914"/>
              <a:gd name="connsiteY5" fmla="*/ 590843 h 717452"/>
              <a:gd name="connsiteX6" fmla="*/ 0 w 2475914"/>
              <a:gd name="connsiteY6" fmla="*/ 717452 h 717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75914" h="717452">
                <a:moveTo>
                  <a:pt x="2475914" y="0"/>
                </a:moveTo>
                <a:cubicBezTo>
                  <a:pt x="2475913" y="50409"/>
                  <a:pt x="2475913" y="100819"/>
                  <a:pt x="2447778" y="140677"/>
                </a:cubicBezTo>
                <a:cubicBezTo>
                  <a:pt x="2419643" y="180535"/>
                  <a:pt x="2386818" y="206326"/>
                  <a:pt x="2307101" y="239151"/>
                </a:cubicBezTo>
                <a:cubicBezTo>
                  <a:pt x="2227384" y="271976"/>
                  <a:pt x="2227385" y="286044"/>
                  <a:pt x="1969477" y="337625"/>
                </a:cubicBezTo>
                <a:cubicBezTo>
                  <a:pt x="1711569" y="389206"/>
                  <a:pt x="1008184" y="506437"/>
                  <a:pt x="759655" y="548640"/>
                </a:cubicBezTo>
                <a:cubicBezTo>
                  <a:pt x="511126" y="590843"/>
                  <a:pt x="604910" y="562708"/>
                  <a:pt x="478301" y="590843"/>
                </a:cubicBezTo>
                <a:cubicBezTo>
                  <a:pt x="351692" y="618978"/>
                  <a:pt x="175846" y="668215"/>
                  <a:pt x="0" y="717452"/>
                </a:cubicBezTo>
              </a:path>
            </a:pathLst>
          </a:custGeom>
          <a:noFill/>
          <a:ln w="9525">
            <a:solidFill>
              <a:schemeClr val="tx1"/>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フリーフォーム 11"/>
          <p:cNvSpPr/>
          <p:nvPr/>
        </p:nvSpPr>
        <p:spPr>
          <a:xfrm>
            <a:off x="5120640" y="2208628"/>
            <a:ext cx="2785403" cy="858129"/>
          </a:xfrm>
          <a:custGeom>
            <a:avLst/>
            <a:gdLst>
              <a:gd name="connsiteX0" fmla="*/ 2785403 w 2785403"/>
              <a:gd name="connsiteY0" fmla="*/ 0 h 858129"/>
              <a:gd name="connsiteX1" fmla="*/ 2630658 w 2785403"/>
              <a:gd name="connsiteY1" fmla="*/ 239150 h 858129"/>
              <a:gd name="connsiteX2" fmla="*/ 2180492 w 2785403"/>
              <a:gd name="connsiteY2" fmla="*/ 436098 h 858129"/>
              <a:gd name="connsiteX3" fmla="*/ 1477108 w 2785403"/>
              <a:gd name="connsiteY3" fmla="*/ 576775 h 858129"/>
              <a:gd name="connsiteX4" fmla="*/ 844062 w 2785403"/>
              <a:gd name="connsiteY4" fmla="*/ 661181 h 858129"/>
              <a:gd name="connsiteX5" fmla="*/ 422031 w 2785403"/>
              <a:gd name="connsiteY5" fmla="*/ 731520 h 858129"/>
              <a:gd name="connsiteX6" fmla="*/ 0 w 2785403"/>
              <a:gd name="connsiteY6" fmla="*/ 858129 h 858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85403" h="858129">
                <a:moveTo>
                  <a:pt x="2785403" y="0"/>
                </a:moveTo>
                <a:cubicBezTo>
                  <a:pt x="2758439" y="83233"/>
                  <a:pt x="2731476" y="166467"/>
                  <a:pt x="2630658" y="239150"/>
                </a:cubicBezTo>
                <a:cubicBezTo>
                  <a:pt x="2529840" y="311833"/>
                  <a:pt x="2372750" y="379827"/>
                  <a:pt x="2180492" y="436098"/>
                </a:cubicBezTo>
                <a:cubicBezTo>
                  <a:pt x="1988234" y="492369"/>
                  <a:pt x="1699846" y="539261"/>
                  <a:pt x="1477108" y="576775"/>
                </a:cubicBezTo>
                <a:cubicBezTo>
                  <a:pt x="1254370" y="614289"/>
                  <a:pt x="1019908" y="635390"/>
                  <a:pt x="844062" y="661181"/>
                </a:cubicBezTo>
                <a:cubicBezTo>
                  <a:pt x="668216" y="686972"/>
                  <a:pt x="562708" y="698695"/>
                  <a:pt x="422031" y="731520"/>
                </a:cubicBezTo>
                <a:cubicBezTo>
                  <a:pt x="281354" y="764345"/>
                  <a:pt x="140677" y="811237"/>
                  <a:pt x="0" y="858129"/>
                </a:cubicBezTo>
              </a:path>
            </a:pathLst>
          </a:custGeom>
          <a:noFill/>
          <a:ln w="9525">
            <a:solidFill>
              <a:schemeClr val="tx1"/>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フリーフォーム 12"/>
          <p:cNvSpPr/>
          <p:nvPr/>
        </p:nvSpPr>
        <p:spPr>
          <a:xfrm>
            <a:off x="4473526" y="3207434"/>
            <a:ext cx="2968283" cy="773723"/>
          </a:xfrm>
          <a:custGeom>
            <a:avLst/>
            <a:gdLst>
              <a:gd name="connsiteX0" fmla="*/ 2968283 w 2968283"/>
              <a:gd name="connsiteY0" fmla="*/ 773723 h 773723"/>
              <a:gd name="connsiteX1" fmla="*/ 2813539 w 2968283"/>
              <a:gd name="connsiteY1" fmla="*/ 647114 h 773723"/>
              <a:gd name="connsiteX2" fmla="*/ 2447779 w 2968283"/>
              <a:gd name="connsiteY2" fmla="*/ 520504 h 773723"/>
              <a:gd name="connsiteX3" fmla="*/ 1716259 w 2968283"/>
              <a:gd name="connsiteY3" fmla="*/ 436098 h 773723"/>
              <a:gd name="connsiteX4" fmla="*/ 815926 w 2968283"/>
              <a:gd name="connsiteY4" fmla="*/ 393895 h 773723"/>
              <a:gd name="connsiteX5" fmla="*/ 295422 w 2968283"/>
              <a:gd name="connsiteY5" fmla="*/ 281354 h 773723"/>
              <a:gd name="connsiteX6" fmla="*/ 0 w 2968283"/>
              <a:gd name="connsiteY6" fmla="*/ 0 h 773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68283" h="773723">
                <a:moveTo>
                  <a:pt x="2968283" y="773723"/>
                </a:moveTo>
                <a:cubicBezTo>
                  <a:pt x="2934286" y="731520"/>
                  <a:pt x="2900290" y="689317"/>
                  <a:pt x="2813539" y="647114"/>
                </a:cubicBezTo>
                <a:cubicBezTo>
                  <a:pt x="2726788" y="604911"/>
                  <a:pt x="2630659" y="555673"/>
                  <a:pt x="2447779" y="520504"/>
                </a:cubicBezTo>
                <a:cubicBezTo>
                  <a:pt x="2264899" y="485335"/>
                  <a:pt x="1988235" y="457200"/>
                  <a:pt x="1716259" y="436098"/>
                </a:cubicBezTo>
                <a:cubicBezTo>
                  <a:pt x="1444283" y="414996"/>
                  <a:pt x="1052732" y="419686"/>
                  <a:pt x="815926" y="393895"/>
                </a:cubicBezTo>
                <a:cubicBezTo>
                  <a:pt x="579120" y="368104"/>
                  <a:pt x="431410" y="347003"/>
                  <a:pt x="295422" y="281354"/>
                </a:cubicBezTo>
                <a:cubicBezTo>
                  <a:pt x="159434" y="215705"/>
                  <a:pt x="79717" y="107852"/>
                  <a:pt x="0" y="0"/>
                </a:cubicBezTo>
              </a:path>
            </a:pathLst>
          </a:custGeom>
          <a:noFill/>
          <a:ln w="9525">
            <a:solidFill>
              <a:schemeClr val="tx1"/>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13"/>
          <p:cNvSpPr/>
          <p:nvPr/>
        </p:nvSpPr>
        <p:spPr>
          <a:xfrm>
            <a:off x="6189785" y="3137095"/>
            <a:ext cx="1533378" cy="773723"/>
          </a:xfrm>
          <a:custGeom>
            <a:avLst/>
            <a:gdLst>
              <a:gd name="connsiteX0" fmla="*/ 1533378 w 1533378"/>
              <a:gd name="connsiteY0" fmla="*/ 773723 h 773723"/>
              <a:gd name="connsiteX1" fmla="*/ 1322363 w 1533378"/>
              <a:gd name="connsiteY1" fmla="*/ 478302 h 773723"/>
              <a:gd name="connsiteX2" fmla="*/ 548640 w 1533378"/>
              <a:gd name="connsiteY2" fmla="*/ 182880 h 773723"/>
              <a:gd name="connsiteX3" fmla="*/ 0 w 1533378"/>
              <a:gd name="connsiteY3" fmla="*/ 0 h 773723"/>
            </a:gdLst>
            <a:ahLst/>
            <a:cxnLst>
              <a:cxn ang="0">
                <a:pos x="connsiteX0" y="connsiteY0"/>
              </a:cxn>
              <a:cxn ang="0">
                <a:pos x="connsiteX1" y="connsiteY1"/>
              </a:cxn>
              <a:cxn ang="0">
                <a:pos x="connsiteX2" y="connsiteY2"/>
              </a:cxn>
              <a:cxn ang="0">
                <a:pos x="connsiteX3" y="connsiteY3"/>
              </a:cxn>
            </a:cxnLst>
            <a:rect l="l" t="t" r="r" b="b"/>
            <a:pathLst>
              <a:path w="1533378" h="773723">
                <a:moveTo>
                  <a:pt x="1533378" y="773723"/>
                </a:moveTo>
                <a:cubicBezTo>
                  <a:pt x="1509932" y="675249"/>
                  <a:pt x="1486486" y="576776"/>
                  <a:pt x="1322363" y="478302"/>
                </a:cubicBezTo>
                <a:cubicBezTo>
                  <a:pt x="1158240" y="379828"/>
                  <a:pt x="769034" y="262597"/>
                  <a:pt x="548640" y="182880"/>
                </a:cubicBezTo>
                <a:cubicBezTo>
                  <a:pt x="328246" y="103163"/>
                  <a:pt x="164123" y="51581"/>
                  <a:pt x="0" y="0"/>
                </a:cubicBezTo>
              </a:path>
            </a:pathLst>
          </a:custGeom>
          <a:noFill/>
          <a:ln w="9525">
            <a:solidFill>
              <a:schemeClr val="tx1"/>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スライド番号プレースホル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400" dirty="0" smtClean="0">
                <a:solidFill>
                  <a:srgbClr val="000000"/>
                </a:solidFill>
              </a:rPr>
              <a:t>13</a:t>
            </a:r>
          </a:p>
        </p:txBody>
      </p:sp>
      <p:sp>
        <p:nvSpPr>
          <p:cNvPr id="16387" name="Text Box 4"/>
          <p:cNvSpPr txBox="1">
            <a:spLocks noChangeArrowheads="1"/>
          </p:cNvSpPr>
          <p:nvPr/>
        </p:nvSpPr>
        <p:spPr bwMode="auto">
          <a:xfrm>
            <a:off x="8243888" y="260350"/>
            <a:ext cx="7857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dirty="0">
                <a:solidFill>
                  <a:srgbClr val="000000"/>
                </a:solidFill>
              </a:rPr>
              <a:t>その２</a:t>
            </a:r>
          </a:p>
        </p:txBody>
      </p:sp>
      <p:sp>
        <p:nvSpPr>
          <p:cNvPr id="16388" name="Text Box 5"/>
          <p:cNvSpPr txBox="1">
            <a:spLocks noChangeArrowheads="1"/>
          </p:cNvSpPr>
          <p:nvPr/>
        </p:nvSpPr>
        <p:spPr bwMode="auto">
          <a:xfrm>
            <a:off x="813594" y="629682"/>
            <a:ext cx="17203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b="1" dirty="0" smtClean="0">
                <a:solidFill>
                  <a:srgbClr val="000000"/>
                </a:solidFill>
              </a:rPr>
              <a:t>（ｂ）状態遷移図</a:t>
            </a:r>
            <a:endParaRPr lang="ja-JP" altLang="en-US" sz="1800" b="1" dirty="0">
              <a:solidFill>
                <a:srgbClr val="000000"/>
              </a:solidFill>
            </a:endParaRPr>
          </a:p>
        </p:txBody>
      </p:sp>
      <p:sp>
        <p:nvSpPr>
          <p:cNvPr id="16391" name="Text Box 8"/>
          <p:cNvSpPr txBox="1">
            <a:spLocks noChangeArrowheads="1"/>
          </p:cNvSpPr>
          <p:nvPr/>
        </p:nvSpPr>
        <p:spPr bwMode="auto">
          <a:xfrm>
            <a:off x="720149" y="1268760"/>
            <a:ext cx="2376488" cy="376237"/>
          </a:xfrm>
          <a:prstGeom prst="rect">
            <a:avLst/>
          </a:prstGeom>
          <a:solidFill>
            <a:srgbClr val="FBE8A3"/>
          </a:solidFill>
          <a:ln w="9525">
            <a:solidFill>
              <a:schemeClr val="tx1"/>
            </a:solidFill>
            <a:miter lim="800000"/>
            <a:headEnd/>
            <a:tailEnd/>
          </a:ln>
        </p:spPr>
        <p:txBody>
          <a:bodyPr>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50000"/>
              </a:spcBef>
              <a:buFontTx/>
              <a:buNone/>
            </a:pPr>
            <a:r>
              <a:rPr lang="ja-JP" altLang="en-US" sz="1800" dirty="0">
                <a:solidFill>
                  <a:srgbClr val="000000"/>
                </a:solidFill>
              </a:rPr>
              <a:t>状態推移</a:t>
            </a:r>
            <a:r>
              <a:rPr lang="ja-JP" altLang="en-US" sz="1800" dirty="0">
                <a:solidFill>
                  <a:srgbClr val="FF3300"/>
                </a:solidFill>
              </a:rPr>
              <a:t>式</a:t>
            </a:r>
          </a:p>
        </p:txBody>
      </p:sp>
      <p:sp>
        <p:nvSpPr>
          <p:cNvPr id="16394" name="Text Box 28"/>
          <p:cNvSpPr txBox="1">
            <a:spLocks noChangeArrowheads="1"/>
          </p:cNvSpPr>
          <p:nvPr/>
        </p:nvSpPr>
        <p:spPr bwMode="auto">
          <a:xfrm>
            <a:off x="772537" y="2176810"/>
            <a:ext cx="2682875" cy="341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400" dirty="0">
                <a:solidFill>
                  <a:srgbClr val="000000"/>
                </a:solidFill>
              </a:rPr>
              <a:t>M2={Q</a:t>
            </a:r>
            <a:r>
              <a:rPr lang="ja-JP" altLang="en-US" sz="1400" dirty="0" err="1">
                <a:solidFill>
                  <a:srgbClr val="000000"/>
                </a:solidFill>
              </a:rPr>
              <a:t>、</a:t>
            </a:r>
            <a:r>
              <a:rPr lang="en-US" altLang="ja-JP" sz="1400" dirty="0">
                <a:solidFill>
                  <a:srgbClr val="000000"/>
                </a:solidFill>
              </a:rPr>
              <a:t>Σ</a:t>
            </a:r>
            <a:r>
              <a:rPr lang="ja-JP" altLang="en-US" sz="1400" dirty="0" err="1">
                <a:solidFill>
                  <a:srgbClr val="000000"/>
                </a:solidFill>
              </a:rPr>
              <a:t>、</a:t>
            </a:r>
            <a:r>
              <a:rPr lang="ja-JP" altLang="en-US" sz="1400" dirty="0">
                <a:solidFill>
                  <a:srgbClr val="000000"/>
                </a:solidFill>
              </a:rPr>
              <a:t> ⊿ 、</a:t>
            </a:r>
            <a:r>
              <a:rPr lang="en-US" altLang="ja-JP" sz="1400" dirty="0">
                <a:solidFill>
                  <a:srgbClr val="000000"/>
                </a:solidFill>
              </a:rPr>
              <a:t>δ</a:t>
            </a:r>
            <a:r>
              <a:rPr lang="ja-JP" altLang="en-US" sz="1400" dirty="0" err="1">
                <a:solidFill>
                  <a:srgbClr val="000000"/>
                </a:solidFill>
              </a:rPr>
              <a:t>、</a:t>
            </a:r>
            <a:r>
              <a:rPr lang="en-US" altLang="ja-JP" sz="1400" dirty="0">
                <a:solidFill>
                  <a:srgbClr val="000000"/>
                </a:solidFill>
              </a:rPr>
              <a:t>λ</a:t>
            </a:r>
            <a:r>
              <a:rPr lang="ja-JP" altLang="en-US" sz="1400" dirty="0" err="1">
                <a:solidFill>
                  <a:srgbClr val="000000"/>
                </a:solidFill>
              </a:rPr>
              <a:t>、ｑ</a:t>
            </a:r>
            <a:r>
              <a:rPr lang="en-US" altLang="ja-JP" sz="1400" baseline="-25000" dirty="0">
                <a:solidFill>
                  <a:srgbClr val="000000"/>
                </a:solidFill>
              </a:rPr>
              <a:t>0</a:t>
            </a:r>
            <a:r>
              <a:rPr lang="ja-JP" altLang="en-US" sz="1400" dirty="0">
                <a:solidFill>
                  <a:srgbClr val="000000"/>
                </a:solidFill>
              </a:rPr>
              <a:t>｝</a:t>
            </a:r>
          </a:p>
          <a:p>
            <a:pPr eaLnBrk="1" hangingPunct="1">
              <a:spcBef>
                <a:spcPct val="0"/>
              </a:spcBef>
              <a:buFontTx/>
              <a:buNone/>
            </a:pPr>
            <a:r>
              <a:rPr lang="ja-JP" altLang="en-US" sz="1400" dirty="0">
                <a:solidFill>
                  <a:srgbClr val="000000"/>
                </a:solidFill>
              </a:rPr>
              <a:t>１．状態の有限集合　</a:t>
            </a:r>
            <a:r>
              <a:rPr lang="en-US" altLang="ja-JP" sz="1400" dirty="0">
                <a:solidFill>
                  <a:srgbClr val="000000"/>
                </a:solidFill>
              </a:rPr>
              <a:t>Q</a:t>
            </a:r>
          </a:p>
          <a:p>
            <a:pPr eaLnBrk="1" hangingPunct="1">
              <a:spcBef>
                <a:spcPct val="0"/>
              </a:spcBef>
              <a:buFontTx/>
              <a:buNone/>
            </a:pPr>
            <a:r>
              <a:rPr lang="ja-JP" altLang="en-US" sz="1400" dirty="0">
                <a:solidFill>
                  <a:srgbClr val="000000"/>
                </a:solidFill>
              </a:rPr>
              <a:t>２．入力の有限集合　</a:t>
            </a:r>
            <a:r>
              <a:rPr lang="en-US" altLang="ja-JP" sz="1400" dirty="0">
                <a:solidFill>
                  <a:srgbClr val="000000"/>
                </a:solidFill>
              </a:rPr>
              <a:t>Σ</a:t>
            </a:r>
          </a:p>
          <a:p>
            <a:pPr eaLnBrk="1" hangingPunct="1">
              <a:spcBef>
                <a:spcPct val="0"/>
              </a:spcBef>
              <a:buFontTx/>
              <a:buNone/>
            </a:pPr>
            <a:r>
              <a:rPr lang="ja-JP" altLang="en-US" sz="1400" dirty="0">
                <a:solidFill>
                  <a:srgbClr val="000000"/>
                </a:solidFill>
              </a:rPr>
              <a:t>３．出力の有限集合　⊿</a:t>
            </a:r>
          </a:p>
          <a:p>
            <a:pPr eaLnBrk="1" hangingPunct="1">
              <a:spcBef>
                <a:spcPct val="0"/>
              </a:spcBef>
              <a:buFontTx/>
              <a:buNone/>
            </a:pPr>
            <a:r>
              <a:rPr lang="ja-JP" altLang="en-US" sz="1400" dirty="0">
                <a:solidFill>
                  <a:srgbClr val="000000"/>
                </a:solidFill>
              </a:rPr>
              <a:t>４．状態推移関数　　 </a:t>
            </a:r>
            <a:r>
              <a:rPr lang="en-US" altLang="ja-JP" sz="1400" dirty="0">
                <a:solidFill>
                  <a:srgbClr val="000000"/>
                </a:solidFill>
              </a:rPr>
              <a:t>δ</a:t>
            </a:r>
          </a:p>
          <a:p>
            <a:pPr eaLnBrk="1" hangingPunct="1">
              <a:spcBef>
                <a:spcPct val="0"/>
              </a:spcBef>
              <a:buFontTx/>
              <a:buNone/>
            </a:pPr>
            <a:r>
              <a:rPr lang="ja-JP" altLang="en-US" sz="1400" dirty="0">
                <a:solidFill>
                  <a:srgbClr val="000000"/>
                </a:solidFill>
              </a:rPr>
              <a:t>５．出力関数　　　　　 </a:t>
            </a:r>
            <a:r>
              <a:rPr lang="en-US" altLang="ja-JP" sz="1400" dirty="0">
                <a:solidFill>
                  <a:srgbClr val="000000"/>
                </a:solidFill>
              </a:rPr>
              <a:t>λ</a:t>
            </a:r>
          </a:p>
          <a:p>
            <a:pPr eaLnBrk="1" hangingPunct="1">
              <a:spcBef>
                <a:spcPct val="0"/>
              </a:spcBef>
              <a:buFontTx/>
              <a:buNone/>
            </a:pPr>
            <a:r>
              <a:rPr lang="ja-JP" altLang="en-US" sz="1400" dirty="0">
                <a:solidFill>
                  <a:srgbClr val="000000"/>
                </a:solidFill>
              </a:rPr>
              <a:t>６．初期状態　　　　　 </a:t>
            </a:r>
            <a:r>
              <a:rPr lang="en-US" altLang="ja-JP" sz="1400" dirty="0">
                <a:solidFill>
                  <a:srgbClr val="000000"/>
                </a:solidFill>
              </a:rPr>
              <a:t>r</a:t>
            </a:r>
            <a:endParaRPr lang="en-US" altLang="ja-JP" sz="1400" baseline="-25000" dirty="0">
              <a:solidFill>
                <a:srgbClr val="000000"/>
              </a:solidFill>
            </a:endParaRPr>
          </a:p>
          <a:p>
            <a:pPr eaLnBrk="1" hangingPunct="1">
              <a:spcBef>
                <a:spcPct val="0"/>
              </a:spcBef>
              <a:buFontTx/>
              <a:buNone/>
            </a:pPr>
            <a:r>
              <a:rPr lang="en-US" altLang="ja-JP" sz="1400" dirty="0">
                <a:solidFill>
                  <a:srgbClr val="000000"/>
                </a:solidFill>
              </a:rPr>
              <a:t>Q</a:t>
            </a:r>
            <a:r>
              <a:rPr lang="ja-JP" altLang="en-US" sz="1400" dirty="0">
                <a:solidFill>
                  <a:srgbClr val="000000"/>
                </a:solidFill>
              </a:rPr>
              <a:t>＝｛</a:t>
            </a:r>
            <a:r>
              <a:rPr lang="en-US" altLang="ja-JP" sz="1400" dirty="0" err="1">
                <a:solidFill>
                  <a:srgbClr val="000000"/>
                </a:solidFill>
              </a:rPr>
              <a:t>r,s,t</a:t>
            </a:r>
            <a:r>
              <a:rPr lang="en-US" altLang="ja-JP" sz="1400" dirty="0">
                <a:solidFill>
                  <a:srgbClr val="000000"/>
                </a:solidFill>
              </a:rPr>
              <a:t>}</a:t>
            </a:r>
          </a:p>
          <a:p>
            <a:pPr eaLnBrk="1" hangingPunct="1">
              <a:spcBef>
                <a:spcPct val="0"/>
              </a:spcBef>
              <a:buFontTx/>
              <a:buNone/>
            </a:pPr>
            <a:r>
              <a:rPr lang="en-US" altLang="ja-JP" sz="1400" dirty="0">
                <a:solidFill>
                  <a:srgbClr val="000000"/>
                </a:solidFill>
              </a:rPr>
              <a:t>Σ</a:t>
            </a:r>
            <a:r>
              <a:rPr lang="ja-JP" altLang="en-US" sz="1400" dirty="0">
                <a:solidFill>
                  <a:srgbClr val="000000"/>
                </a:solidFill>
              </a:rPr>
              <a:t>＝｛０，１｝</a:t>
            </a:r>
          </a:p>
          <a:p>
            <a:pPr eaLnBrk="1" hangingPunct="1">
              <a:spcBef>
                <a:spcPct val="0"/>
              </a:spcBef>
              <a:buFontTx/>
              <a:buNone/>
            </a:pPr>
            <a:r>
              <a:rPr lang="ja-JP" altLang="en-US" sz="1400" dirty="0">
                <a:solidFill>
                  <a:srgbClr val="000000"/>
                </a:solidFill>
              </a:rPr>
              <a:t>⊿＝｛０，１｝</a:t>
            </a:r>
          </a:p>
          <a:p>
            <a:pPr eaLnBrk="1" hangingPunct="1">
              <a:spcBef>
                <a:spcPct val="0"/>
              </a:spcBef>
              <a:buFontTx/>
              <a:buNone/>
            </a:pPr>
            <a:r>
              <a:rPr lang="en-US" altLang="ja-JP" sz="1400" dirty="0">
                <a:solidFill>
                  <a:srgbClr val="000000"/>
                </a:solidFill>
              </a:rPr>
              <a:t>δ</a:t>
            </a:r>
            <a:r>
              <a:rPr lang="ja-JP" altLang="en-US" sz="1400" dirty="0">
                <a:solidFill>
                  <a:srgbClr val="000000"/>
                </a:solidFill>
              </a:rPr>
              <a:t>（</a:t>
            </a:r>
            <a:r>
              <a:rPr lang="en-US" altLang="ja-JP" sz="1400" dirty="0">
                <a:solidFill>
                  <a:srgbClr val="000000"/>
                </a:solidFill>
              </a:rPr>
              <a:t>r</a:t>
            </a:r>
            <a:r>
              <a:rPr lang="ja-JP" altLang="en-US" sz="1400" dirty="0" err="1">
                <a:solidFill>
                  <a:srgbClr val="000000"/>
                </a:solidFill>
              </a:rPr>
              <a:t>、</a:t>
            </a:r>
            <a:r>
              <a:rPr lang="en-US" altLang="ja-JP" sz="1400" dirty="0">
                <a:solidFill>
                  <a:srgbClr val="000000"/>
                </a:solidFill>
              </a:rPr>
              <a:t>0</a:t>
            </a:r>
            <a:r>
              <a:rPr lang="ja-JP" altLang="en-US" sz="1400" dirty="0">
                <a:solidFill>
                  <a:srgbClr val="000000"/>
                </a:solidFill>
              </a:rPr>
              <a:t>）＝</a:t>
            </a:r>
            <a:r>
              <a:rPr lang="en-US" altLang="ja-JP" sz="1400" dirty="0">
                <a:solidFill>
                  <a:srgbClr val="000000"/>
                </a:solidFill>
              </a:rPr>
              <a:t>r</a:t>
            </a:r>
            <a:r>
              <a:rPr lang="ja-JP" altLang="en-US" sz="1400" dirty="0" err="1">
                <a:solidFill>
                  <a:srgbClr val="000000"/>
                </a:solidFill>
              </a:rPr>
              <a:t>、</a:t>
            </a:r>
            <a:r>
              <a:rPr lang="ja-JP" altLang="en-US" sz="1400" dirty="0">
                <a:solidFill>
                  <a:srgbClr val="000000"/>
                </a:solidFill>
              </a:rPr>
              <a:t> </a:t>
            </a:r>
            <a:r>
              <a:rPr lang="en-US" altLang="ja-JP" sz="1400" dirty="0">
                <a:solidFill>
                  <a:srgbClr val="000000"/>
                </a:solidFill>
              </a:rPr>
              <a:t>δ</a:t>
            </a:r>
            <a:r>
              <a:rPr lang="ja-JP" altLang="en-US" sz="1400" dirty="0">
                <a:solidFill>
                  <a:srgbClr val="000000"/>
                </a:solidFill>
              </a:rPr>
              <a:t>（</a:t>
            </a:r>
            <a:r>
              <a:rPr lang="en-US" altLang="ja-JP" sz="1400" dirty="0">
                <a:solidFill>
                  <a:srgbClr val="000000"/>
                </a:solidFill>
              </a:rPr>
              <a:t>r</a:t>
            </a:r>
            <a:r>
              <a:rPr lang="ja-JP" altLang="en-US" sz="1400" dirty="0" err="1">
                <a:solidFill>
                  <a:srgbClr val="000000"/>
                </a:solidFill>
              </a:rPr>
              <a:t>、</a:t>
            </a:r>
            <a:r>
              <a:rPr lang="en-US" altLang="ja-JP" sz="1400" dirty="0">
                <a:solidFill>
                  <a:srgbClr val="000000"/>
                </a:solidFill>
              </a:rPr>
              <a:t>1</a:t>
            </a:r>
            <a:r>
              <a:rPr lang="ja-JP" altLang="en-US" sz="1400" dirty="0">
                <a:solidFill>
                  <a:srgbClr val="000000"/>
                </a:solidFill>
              </a:rPr>
              <a:t>）＝</a:t>
            </a:r>
            <a:r>
              <a:rPr lang="en-US" altLang="ja-JP" sz="1400" dirty="0">
                <a:solidFill>
                  <a:srgbClr val="000000"/>
                </a:solidFill>
              </a:rPr>
              <a:t>s</a:t>
            </a:r>
            <a:r>
              <a:rPr lang="ja-JP" altLang="en-US" sz="1400" dirty="0" err="1">
                <a:solidFill>
                  <a:srgbClr val="000000"/>
                </a:solidFill>
              </a:rPr>
              <a:t>、</a:t>
            </a:r>
            <a:r>
              <a:rPr lang="ja-JP" altLang="en-US" sz="1400" dirty="0">
                <a:solidFill>
                  <a:srgbClr val="000000"/>
                </a:solidFill>
              </a:rPr>
              <a:t> </a:t>
            </a:r>
          </a:p>
          <a:p>
            <a:pPr eaLnBrk="1" hangingPunct="1">
              <a:spcBef>
                <a:spcPct val="0"/>
              </a:spcBef>
              <a:buFontTx/>
              <a:buNone/>
            </a:pPr>
            <a:r>
              <a:rPr lang="en-US" altLang="ja-JP" sz="1400" dirty="0">
                <a:solidFill>
                  <a:srgbClr val="000000"/>
                </a:solidFill>
              </a:rPr>
              <a:t>δ</a:t>
            </a:r>
            <a:r>
              <a:rPr lang="ja-JP" altLang="en-US" sz="1400" dirty="0">
                <a:solidFill>
                  <a:srgbClr val="000000"/>
                </a:solidFill>
              </a:rPr>
              <a:t>（</a:t>
            </a:r>
            <a:r>
              <a:rPr lang="en-US" altLang="ja-JP" sz="1400" dirty="0">
                <a:solidFill>
                  <a:srgbClr val="000000"/>
                </a:solidFill>
              </a:rPr>
              <a:t>s</a:t>
            </a:r>
            <a:r>
              <a:rPr lang="ja-JP" altLang="en-US" sz="1400" dirty="0" err="1">
                <a:solidFill>
                  <a:srgbClr val="000000"/>
                </a:solidFill>
              </a:rPr>
              <a:t>、</a:t>
            </a:r>
            <a:r>
              <a:rPr lang="en-US" altLang="ja-JP" sz="1400" dirty="0">
                <a:solidFill>
                  <a:srgbClr val="000000"/>
                </a:solidFill>
              </a:rPr>
              <a:t>0</a:t>
            </a:r>
            <a:r>
              <a:rPr lang="ja-JP" altLang="en-US" sz="1400" dirty="0">
                <a:solidFill>
                  <a:srgbClr val="000000"/>
                </a:solidFill>
              </a:rPr>
              <a:t>）＝</a:t>
            </a:r>
            <a:r>
              <a:rPr lang="en-US" altLang="ja-JP" sz="1400" dirty="0">
                <a:solidFill>
                  <a:srgbClr val="000000"/>
                </a:solidFill>
              </a:rPr>
              <a:t>r</a:t>
            </a:r>
            <a:r>
              <a:rPr lang="ja-JP" altLang="en-US" sz="1400" dirty="0" err="1">
                <a:solidFill>
                  <a:srgbClr val="000000"/>
                </a:solidFill>
              </a:rPr>
              <a:t>、</a:t>
            </a:r>
            <a:r>
              <a:rPr lang="ja-JP" altLang="en-US" sz="1400" dirty="0">
                <a:solidFill>
                  <a:srgbClr val="000000"/>
                </a:solidFill>
              </a:rPr>
              <a:t> </a:t>
            </a:r>
            <a:r>
              <a:rPr lang="en-US" altLang="ja-JP" sz="1400" dirty="0">
                <a:solidFill>
                  <a:srgbClr val="000000"/>
                </a:solidFill>
              </a:rPr>
              <a:t>δ</a:t>
            </a:r>
            <a:r>
              <a:rPr lang="ja-JP" altLang="en-US" sz="1400" dirty="0">
                <a:solidFill>
                  <a:srgbClr val="000000"/>
                </a:solidFill>
              </a:rPr>
              <a:t>（</a:t>
            </a:r>
            <a:r>
              <a:rPr lang="en-US" altLang="ja-JP" sz="1400" dirty="0">
                <a:solidFill>
                  <a:srgbClr val="000000"/>
                </a:solidFill>
              </a:rPr>
              <a:t>s</a:t>
            </a:r>
            <a:r>
              <a:rPr lang="ja-JP" altLang="en-US" sz="1400" dirty="0" err="1">
                <a:solidFill>
                  <a:srgbClr val="000000"/>
                </a:solidFill>
              </a:rPr>
              <a:t>、</a:t>
            </a:r>
            <a:r>
              <a:rPr lang="en-US" altLang="ja-JP" sz="1400" dirty="0">
                <a:solidFill>
                  <a:srgbClr val="000000"/>
                </a:solidFill>
              </a:rPr>
              <a:t>1</a:t>
            </a:r>
            <a:r>
              <a:rPr lang="ja-JP" altLang="en-US" sz="1400" dirty="0">
                <a:solidFill>
                  <a:srgbClr val="000000"/>
                </a:solidFill>
              </a:rPr>
              <a:t>）＝</a:t>
            </a:r>
            <a:r>
              <a:rPr lang="en-US" altLang="ja-JP" sz="1400" dirty="0">
                <a:solidFill>
                  <a:srgbClr val="000000"/>
                </a:solidFill>
              </a:rPr>
              <a:t>t</a:t>
            </a:r>
            <a:r>
              <a:rPr lang="ja-JP" altLang="en-US" sz="1400" dirty="0" err="1">
                <a:solidFill>
                  <a:srgbClr val="000000"/>
                </a:solidFill>
              </a:rPr>
              <a:t>、</a:t>
            </a:r>
            <a:endParaRPr lang="ja-JP" altLang="en-US" sz="1400" dirty="0">
              <a:solidFill>
                <a:srgbClr val="000000"/>
              </a:solidFill>
            </a:endParaRPr>
          </a:p>
          <a:p>
            <a:pPr eaLnBrk="1" hangingPunct="1">
              <a:spcBef>
                <a:spcPct val="0"/>
              </a:spcBef>
              <a:buFontTx/>
              <a:buNone/>
            </a:pPr>
            <a:r>
              <a:rPr lang="en-US" altLang="ja-JP" sz="1400" dirty="0">
                <a:solidFill>
                  <a:srgbClr val="000000"/>
                </a:solidFill>
              </a:rPr>
              <a:t>δ</a:t>
            </a:r>
            <a:r>
              <a:rPr lang="ja-JP" altLang="en-US" sz="1400" dirty="0">
                <a:solidFill>
                  <a:srgbClr val="000000"/>
                </a:solidFill>
              </a:rPr>
              <a:t>（</a:t>
            </a:r>
            <a:r>
              <a:rPr lang="en-US" altLang="ja-JP" sz="1400" dirty="0">
                <a:solidFill>
                  <a:srgbClr val="000000"/>
                </a:solidFill>
              </a:rPr>
              <a:t>t</a:t>
            </a:r>
            <a:r>
              <a:rPr lang="ja-JP" altLang="en-US" sz="1400" dirty="0" err="1">
                <a:solidFill>
                  <a:srgbClr val="000000"/>
                </a:solidFill>
              </a:rPr>
              <a:t>、</a:t>
            </a:r>
            <a:r>
              <a:rPr lang="en-US" altLang="ja-JP" sz="1400" dirty="0">
                <a:solidFill>
                  <a:srgbClr val="000000"/>
                </a:solidFill>
              </a:rPr>
              <a:t>0</a:t>
            </a:r>
            <a:r>
              <a:rPr lang="ja-JP" altLang="en-US" sz="1400" dirty="0">
                <a:solidFill>
                  <a:srgbClr val="000000"/>
                </a:solidFill>
              </a:rPr>
              <a:t>）＝</a:t>
            </a:r>
            <a:r>
              <a:rPr lang="en-US" altLang="ja-JP" sz="1400" dirty="0">
                <a:solidFill>
                  <a:srgbClr val="000000"/>
                </a:solidFill>
              </a:rPr>
              <a:t>r</a:t>
            </a:r>
            <a:r>
              <a:rPr lang="ja-JP" altLang="en-US" sz="1400" dirty="0" err="1">
                <a:solidFill>
                  <a:srgbClr val="000000"/>
                </a:solidFill>
              </a:rPr>
              <a:t>、</a:t>
            </a:r>
            <a:r>
              <a:rPr lang="ja-JP" altLang="en-US" sz="1400" dirty="0">
                <a:solidFill>
                  <a:srgbClr val="000000"/>
                </a:solidFill>
              </a:rPr>
              <a:t> </a:t>
            </a:r>
            <a:r>
              <a:rPr lang="en-US" altLang="ja-JP" sz="1400" dirty="0">
                <a:solidFill>
                  <a:srgbClr val="000000"/>
                </a:solidFill>
              </a:rPr>
              <a:t>δ</a:t>
            </a:r>
            <a:r>
              <a:rPr lang="ja-JP" altLang="en-US" sz="1400" dirty="0">
                <a:solidFill>
                  <a:srgbClr val="000000"/>
                </a:solidFill>
              </a:rPr>
              <a:t>（</a:t>
            </a:r>
            <a:r>
              <a:rPr lang="en-US" altLang="ja-JP" sz="1400" dirty="0">
                <a:solidFill>
                  <a:srgbClr val="000000"/>
                </a:solidFill>
              </a:rPr>
              <a:t>t</a:t>
            </a:r>
            <a:r>
              <a:rPr lang="ja-JP" altLang="en-US" sz="1400" dirty="0" err="1">
                <a:solidFill>
                  <a:srgbClr val="000000"/>
                </a:solidFill>
              </a:rPr>
              <a:t>、</a:t>
            </a:r>
            <a:r>
              <a:rPr lang="en-US" altLang="ja-JP" sz="1400" dirty="0">
                <a:solidFill>
                  <a:srgbClr val="000000"/>
                </a:solidFill>
              </a:rPr>
              <a:t>1</a:t>
            </a:r>
            <a:r>
              <a:rPr lang="ja-JP" altLang="en-US" sz="1400" dirty="0">
                <a:solidFill>
                  <a:srgbClr val="000000"/>
                </a:solidFill>
              </a:rPr>
              <a:t>）＝</a:t>
            </a:r>
            <a:r>
              <a:rPr lang="en-US" altLang="ja-JP" sz="1400" dirty="0">
                <a:solidFill>
                  <a:srgbClr val="000000"/>
                </a:solidFill>
              </a:rPr>
              <a:t>t</a:t>
            </a:r>
            <a:r>
              <a:rPr lang="ja-JP" altLang="en-US" sz="1400" dirty="0" err="1">
                <a:solidFill>
                  <a:srgbClr val="000000"/>
                </a:solidFill>
              </a:rPr>
              <a:t>、</a:t>
            </a:r>
            <a:endParaRPr lang="ja-JP" altLang="en-US" sz="1400" dirty="0">
              <a:solidFill>
                <a:srgbClr val="000000"/>
              </a:solidFill>
            </a:endParaRPr>
          </a:p>
          <a:p>
            <a:pPr eaLnBrk="1" hangingPunct="1">
              <a:spcBef>
                <a:spcPct val="0"/>
              </a:spcBef>
              <a:buFontTx/>
              <a:buNone/>
            </a:pPr>
            <a:r>
              <a:rPr lang="en-US" altLang="ja-JP" sz="1400" dirty="0">
                <a:solidFill>
                  <a:srgbClr val="000000"/>
                </a:solidFill>
              </a:rPr>
              <a:t>λ</a:t>
            </a:r>
            <a:r>
              <a:rPr lang="ja-JP" altLang="en-US" sz="1400" dirty="0">
                <a:solidFill>
                  <a:srgbClr val="000000"/>
                </a:solidFill>
              </a:rPr>
              <a:t>（</a:t>
            </a:r>
            <a:r>
              <a:rPr lang="en-US" altLang="ja-JP" sz="1400" dirty="0">
                <a:solidFill>
                  <a:srgbClr val="000000"/>
                </a:solidFill>
              </a:rPr>
              <a:t>r</a:t>
            </a:r>
            <a:r>
              <a:rPr lang="ja-JP" altLang="en-US" sz="1400" dirty="0">
                <a:solidFill>
                  <a:srgbClr val="000000"/>
                </a:solidFill>
              </a:rPr>
              <a:t>）＝０、 </a:t>
            </a:r>
            <a:r>
              <a:rPr lang="en-US" altLang="ja-JP" sz="1400" dirty="0">
                <a:solidFill>
                  <a:srgbClr val="000000"/>
                </a:solidFill>
              </a:rPr>
              <a:t>λ</a:t>
            </a:r>
            <a:r>
              <a:rPr lang="ja-JP" altLang="en-US" sz="1400" dirty="0">
                <a:solidFill>
                  <a:srgbClr val="000000"/>
                </a:solidFill>
              </a:rPr>
              <a:t>（</a:t>
            </a:r>
            <a:r>
              <a:rPr lang="en-US" altLang="ja-JP" sz="1400" dirty="0">
                <a:solidFill>
                  <a:srgbClr val="000000"/>
                </a:solidFill>
              </a:rPr>
              <a:t>s</a:t>
            </a:r>
            <a:r>
              <a:rPr lang="ja-JP" altLang="en-US" sz="1400" dirty="0">
                <a:solidFill>
                  <a:srgbClr val="000000"/>
                </a:solidFill>
              </a:rPr>
              <a:t>）＝</a:t>
            </a:r>
            <a:r>
              <a:rPr lang="en-US" altLang="ja-JP" sz="1400" dirty="0">
                <a:solidFill>
                  <a:srgbClr val="000000"/>
                </a:solidFill>
              </a:rPr>
              <a:t>0</a:t>
            </a:r>
            <a:r>
              <a:rPr lang="ja-JP" altLang="en-US" sz="1400" dirty="0" err="1">
                <a:solidFill>
                  <a:srgbClr val="000000"/>
                </a:solidFill>
              </a:rPr>
              <a:t>、</a:t>
            </a:r>
            <a:r>
              <a:rPr lang="ja-JP" altLang="en-US" sz="1400" dirty="0">
                <a:solidFill>
                  <a:srgbClr val="000000"/>
                </a:solidFill>
              </a:rPr>
              <a:t> </a:t>
            </a:r>
            <a:r>
              <a:rPr lang="en-US" altLang="ja-JP" sz="1400" dirty="0">
                <a:solidFill>
                  <a:srgbClr val="000000"/>
                </a:solidFill>
              </a:rPr>
              <a:t>λ</a:t>
            </a:r>
            <a:r>
              <a:rPr lang="ja-JP" altLang="en-US" sz="1400" dirty="0">
                <a:solidFill>
                  <a:srgbClr val="000000"/>
                </a:solidFill>
              </a:rPr>
              <a:t>（</a:t>
            </a:r>
            <a:r>
              <a:rPr lang="en-US" altLang="ja-JP" sz="1400" dirty="0">
                <a:solidFill>
                  <a:srgbClr val="000000"/>
                </a:solidFill>
              </a:rPr>
              <a:t>t</a:t>
            </a:r>
            <a:r>
              <a:rPr lang="ja-JP" altLang="en-US" sz="1400" dirty="0">
                <a:solidFill>
                  <a:srgbClr val="000000"/>
                </a:solidFill>
              </a:rPr>
              <a:t>）＝</a:t>
            </a:r>
            <a:r>
              <a:rPr lang="en-US" altLang="ja-JP" sz="1400" dirty="0">
                <a:solidFill>
                  <a:srgbClr val="000000"/>
                </a:solidFill>
              </a:rPr>
              <a:t>1 </a:t>
            </a:r>
          </a:p>
          <a:p>
            <a:pPr eaLnBrk="1" hangingPunct="1">
              <a:spcBef>
                <a:spcPct val="0"/>
              </a:spcBef>
              <a:buFontTx/>
              <a:buNone/>
            </a:pPr>
            <a:r>
              <a:rPr lang="en-US" altLang="ja-JP" sz="1400" dirty="0">
                <a:solidFill>
                  <a:srgbClr val="000000"/>
                </a:solidFill>
              </a:rPr>
              <a:t>q</a:t>
            </a:r>
            <a:r>
              <a:rPr lang="en-US" altLang="ja-JP" sz="1400" baseline="-25000" dirty="0">
                <a:solidFill>
                  <a:srgbClr val="000000"/>
                </a:solidFill>
              </a:rPr>
              <a:t>0 </a:t>
            </a:r>
            <a:r>
              <a:rPr lang="ja-JP" altLang="en-US" sz="1400" dirty="0">
                <a:solidFill>
                  <a:srgbClr val="000000"/>
                </a:solidFill>
              </a:rPr>
              <a:t>＝</a:t>
            </a:r>
            <a:r>
              <a:rPr lang="en-US" altLang="ja-JP" sz="1400" dirty="0">
                <a:solidFill>
                  <a:srgbClr val="000000"/>
                </a:solidFill>
              </a:rPr>
              <a:t>r</a:t>
            </a:r>
          </a:p>
          <a:p>
            <a:pPr eaLnBrk="1" hangingPunct="1">
              <a:spcBef>
                <a:spcPct val="0"/>
              </a:spcBef>
              <a:buFontTx/>
              <a:buNone/>
            </a:pPr>
            <a:endParaRPr lang="en-US" altLang="ja-JP" sz="1400" baseline="-25000" dirty="0">
              <a:solidFill>
                <a:srgbClr val="000000"/>
              </a:solidFill>
            </a:endParaRPr>
          </a:p>
        </p:txBody>
      </p:sp>
      <p:cxnSp>
        <p:nvCxnSpPr>
          <p:cNvPr id="38" name="直線コネクタ 37"/>
          <p:cNvCxnSpPr/>
          <p:nvPr/>
        </p:nvCxnSpPr>
        <p:spPr>
          <a:xfrm>
            <a:off x="720149" y="3723035"/>
            <a:ext cx="23764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707449" y="4345335"/>
            <a:ext cx="23764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a:xfrm>
            <a:off x="739324" y="4994395"/>
            <a:ext cx="23764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p:nvPr/>
        </p:nvCxnSpPr>
        <p:spPr>
          <a:xfrm>
            <a:off x="753831" y="5263391"/>
            <a:ext cx="23764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7" name="Group 19"/>
          <p:cNvGrpSpPr>
            <a:grpSpLocks/>
          </p:cNvGrpSpPr>
          <p:nvPr/>
        </p:nvGrpSpPr>
        <p:grpSpPr bwMode="auto">
          <a:xfrm>
            <a:off x="4860032" y="2007220"/>
            <a:ext cx="2400300" cy="2501900"/>
            <a:chOff x="113" y="1752"/>
            <a:chExt cx="1512" cy="1576"/>
          </a:xfrm>
        </p:grpSpPr>
        <p:sp>
          <p:nvSpPr>
            <p:cNvPr id="28" name="Oval 20"/>
            <p:cNvSpPr>
              <a:spLocks noChangeArrowheads="1"/>
            </p:cNvSpPr>
            <p:nvPr/>
          </p:nvSpPr>
          <p:spPr bwMode="auto">
            <a:xfrm>
              <a:off x="385" y="2024"/>
              <a:ext cx="296" cy="25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FontTx/>
                <a:buNone/>
              </a:pPr>
              <a:r>
                <a:rPr lang="en-US" altLang="ja-JP" sz="1800">
                  <a:solidFill>
                    <a:srgbClr val="000000"/>
                  </a:solidFill>
                </a:rPr>
                <a:t>r/0</a:t>
              </a:r>
            </a:p>
          </p:txBody>
        </p:sp>
        <p:sp>
          <p:nvSpPr>
            <p:cNvPr id="29" name="Oval 21"/>
            <p:cNvSpPr>
              <a:spLocks noChangeArrowheads="1"/>
            </p:cNvSpPr>
            <p:nvPr/>
          </p:nvSpPr>
          <p:spPr bwMode="auto">
            <a:xfrm>
              <a:off x="1020" y="2795"/>
              <a:ext cx="296" cy="25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FontTx/>
                <a:buNone/>
              </a:pPr>
              <a:r>
                <a:rPr lang="en-US" altLang="ja-JP" sz="1800" b="1">
                  <a:solidFill>
                    <a:srgbClr val="000000"/>
                  </a:solidFill>
                </a:rPr>
                <a:t>t/1</a:t>
              </a:r>
            </a:p>
          </p:txBody>
        </p:sp>
        <p:sp>
          <p:nvSpPr>
            <p:cNvPr id="30" name="Freeform 22"/>
            <p:cNvSpPr>
              <a:spLocks/>
            </p:cNvSpPr>
            <p:nvPr/>
          </p:nvSpPr>
          <p:spPr bwMode="auto">
            <a:xfrm>
              <a:off x="113" y="1933"/>
              <a:ext cx="351" cy="495"/>
            </a:xfrm>
            <a:custGeom>
              <a:avLst/>
              <a:gdLst>
                <a:gd name="T0" fmla="*/ 128 w 377"/>
                <a:gd name="T1" fmla="*/ 174 h 522"/>
                <a:gd name="T2" fmla="*/ 66 w 377"/>
                <a:gd name="T3" fmla="*/ 234 h 522"/>
                <a:gd name="T4" fmla="*/ 20 w 377"/>
                <a:gd name="T5" fmla="*/ 174 h 522"/>
                <a:gd name="T6" fmla="*/ 7 w 377"/>
                <a:gd name="T7" fmla="*/ 113 h 522"/>
                <a:gd name="T8" fmla="*/ 52 w 377"/>
                <a:gd name="T9" fmla="*/ 9 h 522"/>
                <a:gd name="T10" fmla="*/ 115 w 377"/>
                <a:gd name="T11" fmla="*/ 52 h 522"/>
                <a:gd name="T12" fmla="*/ 0 60000 65536"/>
                <a:gd name="T13" fmla="*/ 0 60000 65536"/>
                <a:gd name="T14" fmla="*/ 0 60000 65536"/>
                <a:gd name="T15" fmla="*/ 0 60000 65536"/>
                <a:gd name="T16" fmla="*/ 0 60000 65536"/>
                <a:gd name="T17" fmla="*/ 0 60000 65536"/>
                <a:gd name="T18" fmla="*/ 0 w 377"/>
                <a:gd name="T19" fmla="*/ 0 h 522"/>
                <a:gd name="T20" fmla="*/ 377 w 377"/>
                <a:gd name="T21" fmla="*/ 522 h 522"/>
              </a:gdLst>
              <a:ahLst/>
              <a:cxnLst>
                <a:cxn ang="T12">
                  <a:pos x="T0" y="T1"/>
                </a:cxn>
                <a:cxn ang="T13">
                  <a:pos x="T2" y="T3"/>
                </a:cxn>
                <a:cxn ang="T14">
                  <a:pos x="T4" y="T5"/>
                </a:cxn>
                <a:cxn ang="T15">
                  <a:pos x="T6" y="T7"/>
                </a:cxn>
                <a:cxn ang="T16">
                  <a:pos x="T8" y="T9"/>
                </a:cxn>
                <a:cxn ang="T17">
                  <a:pos x="T10" y="T11"/>
                </a:cxn>
              </a:cxnLst>
              <a:rect l="T18" t="T19" r="T20" b="T21"/>
              <a:pathLst>
                <a:path w="377" h="522">
                  <a:moveTo>
                    <a:pt x="377" y="386"/>
                  </a:moveTo>
                  <a:cubicBezTo>
                    <a:pt x="313" y="454"/>
                    <a:pt x="249" y="522"/>
                    <a:pt x="196" y="522"/>
                  </a:cubicBezTo>
                  <a:cubicBezTo>
                    <a:pt x="143" y="522"/>
                    <a:pt x="90" y="431"/>
                    <a:pt x="60" y="386"/>
                  </a:cubicBezTo>
                  <a:cubicBezTo>
                    <a:pt x="30" y="341"/>
                    <a:pt x="0" y="310"/>
                    <a:pt x="15" y="250"/>
                  </a:cubicBezTo>
                  <a:cubicBezTo>
                    <a:pt x="30" y="190"/>
                    <a:pt x="98" y="46"/>
                    <a:pt x="151" y="23"/>
                  </a:cubicBezTo>
                  <a:cubicBezTo>
                    <a:pt x="204" y="0"/>
                    <a:pt x="268" y="57"/>
                    <a:pt x="332" y="114"/>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solidFill>
                  <a:srgbClr val="000000"/>
                </a:solidFill>
              </a:endParaRPr>
            </a:p>
          </p:txBody>
        </p:sp>
        <p:sp>
          <p:nvSpPr>
            <p:cNvPr id="31" name="Freeform 23"/>
            <p:cNvSpPr>
              <a:spLocks/>
            </p:cNvSpPr>
            <p:nvPr/>
          </p:nvSpPr>
          <p:spPr bwMode="auto">
            <a:xfrm rot="-5023993">
              <a:off x="956" y="2904"/>
              <a:ext cx="352" cy="495"/>
            </a:xfrm>
            <a:custGeom>
              <a:avLst/>
              <a:gdLst>
                <a:gd name="T0" fmla="*/ 134 w 377"/>
                <a:gd name="T1" fmla="*/ 174 h 522"/>
                <a:gd name="T2" fmla="*/ 70 w 377"/>
                <a:gd name="T3" fmla="*/ 234 h 522"/>
                <a:gd name="T4" fmla="*/ 21 w 377"/>
                <a:gd name="T5" fmla="*/ 174 h 522"/>
                <a:gd name="T6" fmla="*/ 7 w 377"/>
                <a:gd name="T7" fmla="*/ 113 h 522"/>
                <a:gd name="T8" fmla="*/ 54 w 377"/>
                <a:gd name="T9" fmla="*/ 9 h 522"/>
                <a:gd name="T10" fmla="*/ 117 w 377"/>
                <a:gd name="T11" fmla="*/ 52 h 522"/>
                <a:gd name="T12" fmla="*/ 0 60000 65536"/>
                <a:gd name="T13" fmla="*/ 0 60000 65536"/>
                <a:gd name="T14" fmla="*/ 0 60000 65536"/>
                <a:gd name="T15" fmla="*/ 0 60000 65536"/>
                <a:gd name="T16" fmla="*/ 0 60000 65536"/>
                <a:gd name="T17" fmla="*/ 0 60000 65536"/>
                <a:gd name="T18" fmla="*/ 0 w 377"/>
                <a:gd name="T19" fmla="*/ 0 h 522"/>
                <a:gd name="T20" fmla="*/ 377 w 377"/>
                <a:gd name="T21" fmla="*/ 522 h 522"/>
              </a:gdLst>
              <a:ahLst/>
              <a:cxnLst>
                <a:cxn ang="T12">
                  <a:pos x="T0" y="T1"/>
                </a:cxn>
                <a:cxn ang="T13">
                  <a:pos x="T2" y="T3"/>
                </a:cxn>
                <a:cxn ang="T14">
                  <a:pos x="T4" y="T5"/>
                </a:cxn>
                <a:cxn ang="T15">
                  <a:pos x="T6" y="T7"/>
                </a:cxn>
                <a:cxn ang="T16">
                  <a:pos x="T8" y="T9"/>
                </a:cxn>
                <a:cxn ang="T17">
                  <a:pos x="T10" y="T11"/>
                </a:cxn>
              </a:cxnLst>
              <a:rect l="T18" t="T19" r="T20" b="T21"/>
              <a:pathLst>
                <a:path w="377" h="522">
                  <a:moveTo>
                    <a:pt x="377" y="386"/>
                  </a:moveTo>
                  <a:cubicBezTo>
                    <a:pt x="313" y="454"/>
                    <a:pt x="249" y="522"/>
                    <a:pt x="196" y="522"/>
                  </a:cubicBezTo>
                  <a:cubicBezTo>
                    <a:pt x="143" y="522"/>
                    <a:pt x="90" y="431"/>
                    <a:pt x="60" y="386"/>
                  </a:cubicBezTo>
                  <a:cubicBezTo>
                    <a:pt x="30" y="341"/>
                    <a:pt x="0" y="310"/>
                    <a:pt x="15" y="250"/>
                  </a:cubicBezTo>
                  <a:cubicBezTo>
                    <a:pt x="30" y="190"/>
                    <a:pt x="98" y="46"/>
                    <a:pt x="151" y="23"/>
                  </a:cubicBezTo>
                  <a:cubicBezTo>
                    <a:pt x="204" y="0"/>
                    <a:pt x="268" y="57"/>
                    <a:pt x="332" y="114"/>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solidFill>
                  <a:srgbClr val="000000"/>
                </a:solidFill>
              </a:endParaRPr>
            </a:p>
          </p:txBody>
        </p:sp>
        <p:sp>
          <p:nvSpPr>
            <p:cNvPr id="32" name="Freeform 24"/>
            <p:cNvSpPr>
              <a:spLocks/>
            </p:cNvSpPr>
            <p:nvPr/>
          </p:nvSpPr>
          <p:spPr bwMode="auto">
            <a:xfrm>
              <a:off x="657" y="1933"/>
              <a:ext cx="681" cy="227"/>
            </a:xfrm>
            <a:custGeom>
              <a:avLst/>
              <a:gdLst>
                <a:gd name="T0" fmla="*/ 0 w 499"/>
                <a:gd name="T1" fmla="*/ 146115 h 143"/>
                <a:gd name="T2" fmla="*/ 23910 w 499"/>
                <a:gd name="T3" fmla="*/ 6885 h 143"/>
                <a:gd name="T4" fmla="*/ 52915 w 499"/>
                <a:gd name="T5" fmla="*/ 100810 h 143"/>
                <a:gd name="T6" fmla="*/ 0 60000 65536"/>
                <a:gd name="T7" fmla="*/ 0 60000 65536"/>
                <a:gd name="T8" fmla="*/ 0 60000 65536"/>
                <a:gd name="T9" fmla="*/ 0 w 499"/>
                <a:gd name="T10" fmla="*/ 0 h 143"/>
                <a:gd name="T11" fmla="*/ 499 w 499"/>
                <a:gd name="T12" fmla="*/ 143 h 143"/>
              </a:gdLst>
              <a:ahLst/>
              <a:cxnLst>
                <a:cxn ang="T6">
                  <a:pos x="T0" y="T1"/>
                </a:cxn>
                <a:cxn ang="T7">
                  <a:pos x="T2" y="T3"/>
                </a:cxn>
                <a:cxn ang="T8">
                  <a:pos x="T4" y="T5"/>
                </a:cxn>
              </a:cxnLst>
              <a:rect l="T9" t="T10" r="T11" b="T12"/>
              <a:pathLst>
                <a:path w="499" h="143">
                  <a:moveTo>
                    <a:pt x="0" y="143"/>
                  </a:moveTo>
                  <a:cubicBezTo>
                    <a:pt x="71" y="78"/>
                    <a:pt x="143" y="14"/>
                    <a:pt x="226" y="7"/>
                  </a:cubicBezTo>
                  <a:cubicBezTo>
                    <a:pt x="309" y="0"/>
                    <a:pt x="454" y="83"/>
                    <a:pt x="499" y="98"/>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solidFill>
                  <a:srgbClr val="000000"/>
                </a:solidFill>
              </a:endParaRPr>
            </a:p>
          </p:txBody>
        </p:sp>
        <p:sp>
          <p:nvSpPr>
            <p:cNvPr id="33" name="Freeform 25"/>
            <p:cNvSpPr>
              <a:spLocks/>
            </p:cNvSpPr>
            <p:nvPr/>
          </p:nvSpPr>
          <p:spPr bwMode="auto">
            <a:xfrm rot="3018056">
              <a:off x="348" y="2508"/>
              <a:ext cx="800" cy="187"/>
            </a:xfrm>
            <a:custGeom>
              <a:avLst/>
              <a:gdLst>
                <a:gd name="T0" fmla="*/ 176910 w 544"/>
                <a:gd name="T1" fmla="*/ 2323 h 144"/>
                <a:gd name="T2" fmla="*/ 88506 w 544"/>
                <a:gd name="T3" fmla="*/ 6885 h 144"/>
                <a:gd name="T4" fmla="*/ 0 w 544"/>
                <a:gd name="T5" fmla="*/ 0 h 144"/>
                <a:gd name="T6" fmla="*/ 0 60000 65536"/>
                <a:gd name="T7" fmla="*/ 0 60000 65536"/>
                <a:gd name="T8" fmla="*/ 0 60000 65536"/>
                <a:gd name="T9" fmla="*/ 0 w 544"/>
                <a:gd name="T10" fmla="*/ 0 h 144"/>
                <a:gd name="T11" fmla="*/ 544 w 544"/>
                <a:gd name="T12" fmla="*/ 144 h 144"/>
              </a:gdLst>
              <a:ahLst/>
              <a:cxnLst>
                <a:cxn ang="T6">
                  <a:pos x="T0" y="T1"/>
                </a:cxn>
                <a:cxn ang="T7">
                  <a:pos x="T2" y="T3"/>
                </a:cxn>
                <a:cxn ang="T8">
                  <a:pos x="T4" y="T5"/>
                </a:cxn>
              </a:cxnLst>
              <a:rect l="T9" t="T10" r="T11" b="T12"/>
              <a:pathLst>
                <a:path w="544" h="144">
                  <a:moveTo>
                    <a:pt x="544" y="46"/>
                  </a:moveTo>
                  <a:cubicBezTo>
                    <a:pt x="453" y="95"/>
                    <a:pt x="363" y="144"/>
                    <a:pt x="272" y="136"/>
                  </a:cubicBezTo>
                  <a:cubicBezTo>
                    <a:pt x="181" y="128"/>
                    <a:pt x="90" y="64"/>
                    <a:pt x="0" y="0"/>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solidFill>
                  <a:srgbClr val="000000"/>
                </a:solidFill>
              </a:endParaRPr>
            </a:p>
          </p:txBody>
        </p:sp>
        <p:sp>
          <p:nvSpPr>
            <p:cNvPr id="34" name="Text Box 26"/>
            <p:cNvSpPr txBox="1">
              <a:spLocks noChangeArrowheads="1"/>
            </p:cNvSpPr>
            <p:nvPr/>
          </p:nvSpPr>
          <p:spPr bwMode="auto">
            <a:xfrm>
              <a:off x="158" y="17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solidFill>
                    <a:srgbClr val="000000"/>
                  </a:solidFill>
                </a:rPr>
                <a:t>0</a:t>
              </a:r>
            </a:p>
          </p:txBody>
        </p:sp>
        <p:sp>
          <p:nvSpPr>
            <p:cNvPr id="35" name="Text Box 27"/>
            <p:cNvSpPr txBox="1">
              <a:spLocks noChangeArrowheads="1"/>
            </p:cNvSpPr>
            <p:nvPr/>
          </p:nvSpPr>
          <p:spPr bwMode="auto">
            <a:xfrm>
              <a:off x="839" y="21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solidFill>
                    <a:srgbClr val="000000"/>
                  </a:solidFill>
                </a:rPr>
                <a:t>0</a:t>
              </a:r>
            </a:p>
          </p:txBody>
        </p:sp>
        <p:sp>
          <p:nvSpPr>
            <p:cNvPr id="36" name="Text Box 28"/>
            <p:cNvSpPr txBox="1">
              <a:spLocks noChangeArrowheads="1"/>
            </p:cNvSpPr>
            <p:nvPr/>
          </p:nvSpPr>
          <p:spPr bwMode="auto">
            <a:xfrm>
              <a:off x="839" y="17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solidFill>
                    <a:srgbClr val="000000"/>
                  </a:solidFill>
                </a:rPr>
                <a:t>1</a:t>
              </a:r>
            </a:p>
          </p:txBody>
        </p:sp>
        <p:sp>
          <p:nvSpPr>
            <p:cNvPr id="37" name="Line 29"/>
            <p:cNvSpPr>
              <a:spLocks noChangeShapeType="1"/>
            </p:cNvSpPr>
            <p:nvPr/>
          </p:nvSpPr>
          <p:spPr bwMode="auto">
            <a:xfrm>
              <a:off x="521" y="1752"/>
              <a:ext cx="0" cy="226"/>
            </a:xfrm>
            <a:prstGeom prst="line">
              <a:avLst/>
            </a:prstGeom>
            <a:noFill/>
            <a:ln w="38100" cmpd="dbl">
              <a:solidFill>
                <a:srgbClr val="33CC33"/>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solidFill>
                  <a:srgbClr val="000000"/>
                </a:solidFill>
              </a:endParaRPr>
            </a:p>
          </p:txBody>
        </p:sp>
        <p:sp>
          <p:nvSpPr>
            <p:cNvPr id="42" name="Oval 30"/>
            <p:cNvSpPr>
              <a:spLocks noChangeArrowheads="1"/>
            </p:cNvSpPr>
            <p:nvPr/>
          </p:nvSpPr>
          <p:spPr bwMode="auto">
            <a:xfrm>
              <a:off x="1292" y="2024"/>
              <a:ext cx="296" cy="25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FontTx/>
                <a:buNone/>
              </a:pPr>
              <a:r>
                <a:rPr lang="en-US" altLang="ja-JP" sz="1800" b="1">
                  <a:solidFill>
                    <a:srgbClr val="000000"/>
                  </a:solidFill>
                </a:rPr>
                <a:t>s/0</a:t>
              </a:r>
            </a:p>
          </p:txBody>
        </p:sp>
        <p:sp>
          <p:nvSpPr>
            <p:cNvPr id="43" name="Freeform 31"/>
            <p:cNvSpPr>
              <a:spLocks/>
            </p:cNvSpPr>
            <p:nvPr/>
          </p:nvSpPr>
          <p:spPr bwMode="auto">
            <a:xfrm rot="10617469">
              <a:off x="605" y="2160"/>
              <a:ext cx="681" cy="181"/>
            </a:xfrm>
            <a:custGeom>
              <a:avLst/>
              <a:gdLst>
                <a:gd name="T0" fmla="*/ 0 w 499"/>
                <a:gd name="T1" fmla="*/ 4915 h 143"/>
                <a:gd name="T2" fmla="*/ 23910 w 499"/>
                <a:gd name="T3" fmla="*/ 243 h 143"/>
                <a:gd name="T4" fmla="*/ 52915 w 499"/>
                <a:gd name="T5" fmla="*/ 3371 h 143"/>
                <a:gd name="T6" fmla="*/ 0 60000 65536"/>
                <a:gd name="T7" fmla="*/ 0 60000 65536"/>
                <a:gd name="T8" fmla="*/ 0 60000 65536"/>
                <a:gd name="T9" fmla="*/ 0 w 499"/>
                <a:gd name="T10" fmla="*/ 0 h 143"/>
                <a:gd name="T11" fmla="*/ 499 w 499"/>
                <a:gd name="T12" fmla="*/ 143 h 143"/>
              </a:gdLst>
              <a:ahLst/>
              <a:cxnLst>
                <a:cxn ang="T6">
                  <a:pos x="T0" y="T1"/>
                </a:cxn>
                <a:cxn ang="T7">
                  <a:pos x="T2" y="T3"/>
                </a:cxn>
                <a:cxn ang="T8">
                  <a:pos x="T4" y="T5"/>
                </a:cxn>
              </a:cxnLst>
              <a:rect l="T9" t="T10" r="T11" b="T12"/>
              <a:pathLst>
                <a:path w="499" h="143">
                  <a:moveTo>
                    <a:pt x="0" y="143"/>
                  </a:moveTo>
                  <a:cubicBezTo>
                    <a:pt x="71" y="78"/>
                    <a:pt x="143" y="14"/>
                    <a:pt x="226" y="7"/>
                  </a:cubicBezTo>
                  <a:cubicBezTo>
                    <a:pt x="309" y="0"/>
                    <a:pt x="454" y="83"/>
                    <a:pt x="499" y="98"/>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solidFill>
                  <a:srgbClr val="000000"/>
                </a:solidFill>
              </a:endParaRPr>
            </a:p>
          </p:txBody>
        </p:sp>
        <p:sp>
          <p:nvSpPr>
            <p:cNvPr id="44" name="Freeform 32"/>
            <p:cNvSpPr>
              <a:spLocks/>
            </p:cNvSpPr>
            <p:nvPr/>
          </p:nvSpPr>
          <p:spPr bwMode="auto">
            <a:xfrm rot="-4025189">
              <a:off x="1074" y="2506"/>
              <a:ext cx="646" cy="77"/>
            </a:xfrm>
            <a:custGeom>
              <a:avLst/>
              <a:gdLst>
                <a:gd name="T0" fmla="*/ 7168 w 544"/>
                <a:gd name="T1" fmla="*/ 1 h 144"/>
                <a:gd name="T2" fmla="*/ 3580 w 544"/>
                <a:gd name="T3" fmla="*/ 1 h 144"/>
                <a:gd name="T4" fmla="*/ 0 w 544"/>
                <a:gd name="T5" fmla="*/ 0 h 144"/>
                <a:gd name="T6" fmla="*/ 0 60000 65536"/>
                <a:gd name="T7" fmla="*/ 0 60000 65536"/>
                <a:gd name="T8" fmla="*/ 0 60000 65536"/>
                <a:gd name="T9" fmla="*/ 0 w 544"/>
                <a:gd name="T10" fmla="*/ 0 h 144"/>
                <a:gd name="T11" fmla="*/ 544 w 544"/>
                <a:gd name="T12" fmla="*/ 144 h 144"/>
              </a:gdLst>
              <a:ahLst/>
              <a:cxnLst>
                <a:cxn ang="T6">
                  <a:pos x="T0" y="T1"/>
                </a:cxn>
                <a:cxn ang="T7">
                  <a:pos x="T2" y="T3"/>
                </a:cxn>
                <a:cxn ang="T8">
                  <a:pos x="T4" y="T5"/>
                </a:cxn>
              </a:cxnLst>
              <a:rect l="T9" t="T10" r="T11" b="T12"/>
              <a:pathLst>
                <a:path w="544" h="144">
                  <a:moveTo>
                    <a:pt x="544" y="46"/>
                  </a:moveTo>
                  <a:cubicBezTo>
                    <a:pt x="453" y="95"/>
                    <a:pt x="363" y="144"/>
                    <a:pt x="272" y="136"/>
                  </a:cubicBezTo>
                  <a:cubicBezTo>
                    <a:pt x="181" y="128"/>
                    <a:pt x="90" y="64"/>
                    <a:pt x="0" y="0"/>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solidFill>
                  <a:srgbClr val="000000"/>
                </a:solidFill>
              </a:endParaRPr>
            </a:p>
          </p:txBody>
        </p:sp>
        <p:sp>
          <p:nvSpPr>
            <p:cNvPr id="45" name="Text Box 33"/>
            <p:cNvSpPr txBox="1">
              <a:spLocks noChangeArrowheads="1"/>
            </p:cNvSpPr>
            <p:nvPr/>
          </p:nvSpPr>
          <p:spPr bwMode="auto">
            <a:xfrm>
              <a:off x="1429" y="247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solidFill>
                    <a:srgbClr val="000000"/>
                  </a:solidFill>
                </a:rPr>
                <a:t>1</a:t>
              </a:r>
            </a:p>
          </p:txBody>
        </p:sp>
        <p:sp>
          <p:nvSpPr>
            <p:cNvPr id="47" name="Text Box 34"/>
            <p:cNvSpPr txBox="1">
              <a:spLocks noChangeArrowheads="1"/>
            </p:cNvSpPr>
            <p:nvPr/>
          </p:nvSpPr>
          <p:spPr bwMode="auto">
            <a:xfrm>
              <a:off x="671" y="303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dirty="0">
                  <a:solidFill>
                    <a:srgbClr val="000000"/>
                  </a:solidFill>
                </a:rPr>
                <a:t>1</a:t>
              </a:r>
            </a:p>
          </p:txBody>
        </p:sp>
        <p:sp>
          <p:nvSpPr>
            <p:cNvPr id="48" name="Text Box 35"/>
            <p:cNvSpPr txBox="1">
              <a:spLocks noChangeArrowheads="1"/>
            </p:cNvSpPr>
            <p:nvPr/>
          </p:nvSpPr>
          <p:spPr bwMode="auto">
            <a:xfrm>
              <a:off x="521" y="261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solidFill>
                    <a:srgbClr val="000000"/>
                  </a:solidFill>
                </a:rPr>
                <a:t>0</a:t>
              </a:r>
            </a:p>
          </p:txBody>
        </p:sp>
      </p:grpSp>
      <p:sp>
        <p:nvSpPr>
          <p:cNvPr id="49" name="テキスト ボックス 48"/>
          <p:cNvSpPr txBox="1"/>
          <p:nvPr/>
        </p:nvSpPr>
        <p:spPr>
          <a:xfrm>
            <a:off x="5007951" y="4104701"/>
            <a:ext cx="736099" cy="369332"/>
          </a:xfrm>
          <a:prstGeom prst="rect">
            <a:avLst/>
          </a:prstGeom>
          <a:noFill/>
        </p:spPr>
        <p:txBody>
          <a:bodyPr wrap="none" rtlCol="0">
            <a:spAutoFit/>
          </a:bodyPr>
          <a:lstStyle/>
          <a:p>
            <a:r>
              <a:rPr lang="ja-JP" altLang="en-US" dirty="0" smtClean="0">
                <a:solidFill>
                  <a:srgbClr val="000000"/>
                </a:solidFill>
              </a:rPr>
              <a:t>図</a:t>
            </a:r>
            <a:r>
              <a:rPr lang="en-US" altLang="ja-JP" dirty="0" smtClean="0">
                <a:solidFill>
                  <a:srgbClr val="000000"/>
                </a:solidFill>
              </a:rPr>
              <a:t>2.4</a:t>
            </a:r>
            <a:endParaRPr lang="ja-JP" altLang="en-US" dirty="0">
              <a:solidFill>
                <a:srgbClr val="000000"/>
              </a:solidFill>
            </a:endParaRPr>
          </a:p>
        </p:txBody>
      </p:sp>
      <p:sp>
        <p:nvSpPr>
          <p:cNvPr id="50" name="Text Box 8"/>
          <p:cNvSpPr txBox="1">
            <a:spLocks noChangeArrowheads="1"/>
          </p:cNvSpPr>
          <p:nvPr/>
        </p:nvSpPr>
        <p:spPr bwMode="auto">
          <a:xfrm>
            <a:off x="4825107" y="892523"/>
            <a:ext cx="2376488" cy="376237"/>
          </a:xfrm>
          <a:prstGeom prst="rect">
            <a:avLst/>
          </a:prstGeom>
          <a:solidFill>
            <a:srgbClr val="FBE8A3"/>
          </a:solidFill>
          <a:ln w="9525">
            <a:solidFill>
              <a:schemeClr val="tx1"/>
            </a:solidFill>
            <a:miter lim="800000"/>
            <a:headEnd/>
            <a:tailEnd/>
          </a:ln>
        </p:spPr>
        <p:txBody>
          <a:bodyPr>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50000"/>
              </a:spcBef>
              <a:buFontTx/>
              <a:buNone/>
            </a:pPr>
            <a:r>
              <a:rPr lang="ja-JP" altLang="en-US" sz="1800" dirty="0">
                <a:solidFill>
                  <a:srgbClr val="000000"/>
                </a:solidFill>
              </a:rPr>
              <a:t>状態</a:t>
            </a:r>
            <a:r>
              <a:rPr lang="ja-JP" altLang="en-US" sz="1800" dirty="0" smtClean="0">
                <a:solidFill>
                  <a:srgbClr val="000000"/>
                </a:solidFill>
              </a:rPr>
              <a:t>推移</a:t>
            </a:r>
            <a:r>
              <a:rPr lang="ja-JP" altLang="en-US" sz="1800" dirty="0" smtClean="0">
                <a:solidFill>
                  <a:srgbClr val="FF3300"/>
                </a:solidFill>
              </a:rPr>
              <a:t>図</a:t>
            </a:r>
            <a:endParaRPr lang="ja-JP" altLang="en-US" sz="1800" dirty="0">
              <a:solidFill>
                <a:srgbClr val="FF3300"/>
              </a:solidFill>
            </a:endParaRPr>
          </a:p>
        </p:txBody>
      </p:sp>
      <p:sp>
        <p:nvSpPr>
          <p:cNvPr id="51" name="テキスト ボックス 50"/>
          <p:cNvSpPr txBox="1"/>
          <p:nvPr/>
        </p:nvSpPr>
        <p:spPr>
          <a:xfrm>
            <a:off x="3624807" y="4996120"/>
            <a:ext cx="5086649" cy="1200329"/>
          </a:xfrm>
          <a:prstGeom prst="rect">
            <a:avLst/>
          </a:prstGeom>
          <a:noFill/>
        </p:spPr>
        <p:txBody>
          <a:bodyPr wrap="none" rtlCol="0">
            <a:spAutoFit/>
          </a:bodyPr>
          <a:lstStyle/>
          <a:p>
            <a:r>
              <a:rPr lang="ja-JP" altLang="en-US" b="1" dirty="0">
                <a:solidFill>
                  <a:srgbClr val="0000FF"/>
                </a:solidFill>
              </a:rPr>
              <a:t>機械が起動されたとき（入力が加えられる前）</a:t>
            </a:r>
            <a:r>
              <a:rPr lang="ja-JP" altLang="en-US" b="1" dirty="0" smtClean="0">
                <a:solidFill>
                  <a:srgbClr val="0000FF"/>
                </a:solidFill>
              </a:rPr>
              <a:t>、</a:t>
            </a:r>
            <a:endParaRPr lang="en-US" altLang="ja-JP" b="1" dirty="0" smtClean="0">
              <a:solidFill>
                <a:srgbClr val="0000FF"/>
              </a:solidFill>
            </a:endParaRPr>
          </a:p>
          <a:p>
            <a:r>
              <a:rPr lang="ja-JP" altLang="en-US" b="1" dirty="0" smtClean="0">
                <a:solidFill>
                  <a:srgbClr val="0000FF"/>
                </a:solidFill>
              </a:rPr>
              <a:t>入力</a:t>
            </a:r>
            <a:r>
              <a:rPr lang="ja-JP" altLang="en-US" b="1" dirty="0">
                <a:solidFill>
                  <a:srgbClr val="0000FF"/>
                </a:solidFill>
              </a:rPr>
              <a:t>（</a:t>
            </a:r>
            <a:r>
              <a:rPr lang="en-US" altLang="ja-JP" b="1" dirty="0">
                <a:solidFill>
                  <a:srgbClr val="0000FF"/>
                </a:solidFill>
              </a:rPr>
              <a:t>ε</a:t>
            </a:r>
            <a:r>
              <a:rPr lang="ja-JP" altLang="en-US" b="1" dirty="0">
                <a:solidFill>
                  <a:srgbClr val="0000FF"/>
                </a:solidFill>
              </a:rPr>
              <a:t>）があったとして</a:t>
            </a:r>
            <a:r>
              <a:rPr lang="ja-JP" altLang="en-US" b="1" dirty="0" smtClean="0">
                <a:solidFill>
                  <a:srgbClr val="0000FF"/>
                </a:solidFill>
              </a:rPr>
              <a:t>、記憶部</a:t>
            </a:r>
            <a:r>
              <a:rPr lang="ja-JP" altLang="en-US" b="1" dirty="0">
                <a:solidFill>
                  <a:srgbClr val="0000FF"/>
                </a:solidFill>
              </a:rPr>
              <a:t>は初期状態（</a:t>
            </a:r>
            <a:r>
              <a:rPr lang="en-US" altLang="ja-JP" b="1" dirty="0">
                <a:solidFill>
                  <a:srgbClr val="0000FF"/>
                </a:solidFill>
              </a:rPr>
              <a:t>r</a:t>
            </a:r>
            <a:r>
              <a:rPr lang="ja-JP" altLang="en-US" b="1" dirty="0" smtClean="0">
                <a:solidFill>
                  <a:srgbClr val="0000FF"/>
                </a:solidFill>
              </a:rPr>
              <a:t>）</a:t>
            </a:r>
            <a:endParaRPr lang="en-US" altLang="ja-JP" b="1" dirty="0" smtClean="0">
              <a:solidFill>
                <a:srgbClr val="0000FF"/>
              </a:solidFill>
            </a:endParaRPr>
          </a:p>
          <a:p>
            <a:r>
              <a:rPr lang="ja-JP" altLang="en-US" b="1" dirty="0" smtClean="0">
                <a:solidFill>
                  <a:srgbClr val="0000FF"/>
                </a:solidFill>
              </a:rPr>
              <a:t>に</a:t>
            </a:r>
            <a:r>
              <a:rPr lang="ja-JP" altLang="en-US" b="1" dirty="0">
                <a:solidFill>
                  <a:srgbClr val="0000FF"/>
                </a:solidFill>
              </a:rPr>
              <a:t>設定され、入力（</a:t>
            </a:r>
            <a:r>
              <a:rPr lang="en-US" altLang="ja-JP" b="1" dirty="0">
                <a:solidFill>
                  <a:srgbClr val="0000FF"/>
                </a:solidFill>
              </a:rPr>
              <a:t>ε</a:t>
            </a:r>
            <a:r>
              <a:rPr lang="ja-JP" altLang="en-US" b="1" dirty="0">
                <a:solidFill>
                  <a:srgbClr val="0000FF"/>
                </a:solidFill>
              </a:rPr>
              <a:t>）に対する出力として、状態（</a:t>
            </a:r>
            <a:r>
              <a:rPr lang="en-US" altLang="ja-JP" b="1" dirty="0">
                <a:solidFill>
                  <a:srgbClr val="0000FF"/>
                </a:solidFill>
              </a:rPr>
              <a:t>r</a:t>
            </a:r>
            <a:r>
              <a:rPr lang="ja-JP" altLang="en-US" b="1" dirty="0">
                <a:solidFill>
                  <a:srgbClr val="0000FF"/>
                </a:solidFill>
              </a:rPr>
              <a:t>）</a:t>
            </a:r>
            <a:endParaRPr lang="en-US" altLang="ja-JP" b="1" dirty="0">
              <a:solidFill>
                <a:srgbClr val="0000FF"/>
              </a:solidFill>
            </a:endParaRPr>
          </a:p>
          <a:p>
            <a:r>
              <a:rPr lang="ja-JP" altLang="en-US" b="1" dirty="0">
                <a:solidFill>
                  <a:srgbClr val="0000FF"/>
                </a:solidFill>
              </a:rPr>
              <a:t>における出力</a:t>
            </a:r>
            <a:r>
              <a:rPr lang="en-US" altLang="ja-JP" b="1" dirty="0">
                <a:solidFill>
                  <a:srgbClr val="0000FF"/>
                </a:solidFill>
              </a:rPr>
              <a:t>0</a:t>
            </a:r>
            <a:r>
              <a:rPr lang="ja-JP" altLang="en-US" b="1" dirty="0">
                <a:solidFill>
                  <a:srgbClr val="0000FF"/>
                </a:solidFill>
              </a:rPr>
              <a:t>がなされ、次の入力を</a:t>
            </a:r>
            <a:r>
              <a:rPr lang="ja-JP" altLang="en-US" b="1" dirty="0" smtClean="0">
                <a:solidFill>
                  <a:srgbClr val="0000FF"/>
                </a:solidFill>
              </a:rPr>
              <a:t>待つ</a:t>
            </a:r>
            <a:endParaRPr lang="ja-JP" altLang="en-US" b="1" dirty="0">
              <a:solidFill>
                <a:srgbClr val="0000FF"/>
              </a:solidFill>
            </a:endParaRPr>
          </a:p>
        </p:txBody>
      </p:sp>
      <p:sp>
        <p:nvSpPr>
          <p:cNvPr id="2" name="テキスト ボックス 1"/>
          <p:cNvSpPr txBox="1"/>
          <p:nvPr/>
        </p:nvSpPr>
        <p:spPr>
          <a:xfrm>
            <a:off x="4639175" y="1637888"/>
            <a:ext cx="793807" cy="369332"/>
          </a:xfrm>
          <a:prstGeom prst="rect">
            <a:avLst/>
          </a:prstGeom>
          <a:noFill/>
        </p:spPr>
        <p:txBody>
          <a:bodyPr wrap="none" rtlCol="0">
            <a:spAutoFit/>
          </a:bodyPr>
          <a:lstStyle/>
          <a:p>
            <a:r>
              <a:rPr kumimoji="1" lang="en-US" altLang="ja-JP" dirty="0" smtClean="0"/>
              <a:t>λ(r)=0</a:t>
            </a:r>
            <a:endParaRPr kumimoji="1" lang="ja-JP" altLang="en-US" dirty="0"/>
          </a:p>
        </p:txBody>
      </p:sp>
      <p:sp>
        <p:nvSpPr>
          <p:cNvPr id="3" name="テキスト ボックス 2"/>
          <p:cNvSpPr txBox="1"/>
          <p:nvPr/>
        </p:nvSpPr>
        <p:spPr>
          <a:xfrm>
            <a:off x="3996599" y="3585911"/>
            <a:ext cx="934871" cy="369332"/>
          </a:xfrm>
          <a:prstGeom prst="rect">
            <a:avLst/>
          </a:prstGeom>
          <a:noFill/>
        </p:spPr>
        <p:txBody>
          <a:bodyPr wrap="none" rtlCol="0">
            <a:spAutoFit/>
          </a:bodyPr>
          <a:lstStyle/>
          <a:p>
            <a:r>
              <a:rPr kumimoji="1" lang="en-US" altLang="ja-JP" dirty="0" smtClean="0"/>
              <a:t>δ</a:t>
            </a:r>
            <a:r>
              <a:rPr lang="en-US" altLang="ja-JP" dirty="0"/>
              <a:t>(t,0)=r</a:t>
            </a:r>
            <a:endParaRPr kumimoji="1" lang="ja-JP" altLang="en-US" dirty="0"/>
          </a:p>
        </p:txBody>
      </p:sp>
      <p:cxnSp>
        <p:nvCxnSpPr>
          <p:cNvPr id="5" name="直線矢印コネクタ 4"/>
          <p:cNvCxnSpPr/>
          <p:nvPr/>
        </p:nvCxnSpPr>
        <p:spPr>
          <a:xfrm>
            <a:off x="5036079" y="1945689"/>
            <a:ext cx="396903" cy="619215"/>
          </a:xfrm>
          <a:prstGeom prst="straightConnector1">
            <a:avLst/>
          </a:prstGeom>
          <a:ln w="63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7" name="直線矢印コネクタ 6"/>
          <p:cNvCxnSpPr/>
          <p:nvPr/>
        </p:nvCxnSpPr>
        <p:spPr>
          <a:xfrm>
            <a:off x="5291832" y="1945689"/>
            <a:ext cx="342387" cy="619215"/>
          </a:xfrm>
          <a:prstGeom prst="straightConnector1">
            <a:avLst/>
          </a:prstGeom>
          <a:ln w="63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endCxn id="28" idx="3"/>
          </p:cNvCxnSpPr>
          <p:nvPr/>
        </p:nvCxnSpPr>
        <p:spPr>
          <a:xfrm flipV="1">
            <a:off x="4825107" y="2788614"/>
            <a:ext cx="535540" cy="874370"/>
          </a:xfrm>
          <a:prstGeom prst="straightConnector1">
            <a:avLst/>
          </a:prstGeom>
          <a:ln w="63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2" name="フリーフォーム 11"/>
          <p:cNvSpPr/>
          <p:nvPr/>
        </p:nvSpPr>
        <p:spPr>
          <a:xfrm>
            <a:off x="4473526" y="3699803"/>
            <a:ext cx="1139483" cy="313225"/>
          </a:xfrm>
          <a:custGeom>
            <a:avLst/>
            <a:gdLst>
              <a:gd name="connsiteX0" fmla="*/ 0 w 1139483"/>
              <a:gd name="connsiteY0" fmla="*/ 225083 h 313225"/>
              <a:gd name="connsiteX1" fmla="*/ 196948 w 1139483"/>
              <a:gd name="connsiteY1" fmla="*/ 309489 h 313225"/>
              <a:gd name="connsiteX2" fmla="*/ 675249 w 1139483"/>
              <a:gd name="connsiteY2" fmla="*/ 267286 h 313225"/>
              <a:gd name="connsiteX3" fmla="*/ 1139483 w 1139483"/>
              <a:gd name="connsiteY3" fmla="*/ 0 h 313225"/>
            </a:gdLst>
            <a:ahLst/>
            <a:cxnLst>
              <a:cxn ang="0">
                <a:pos x="connsiteX0" y="connsiteY0"/>
              </a:cxn>
              <a:cxn ang="0">
                <a:pos x="connsiteX1" y="connsiteY1"/>
              </a:cxn>
              <a:cxn ang="0">
                <a:pos x="connsiteX2" y="connsiteY2"/>
              </a:cxn>
              <a:cxn ang="0">
                <a:pos x="connsiteX3" y="connsiteY3"/>
              </a:cxn>
            </a:cxnLst>
            <a:rect l="l" t="t" r="r" b="b"/>
            <a:pathLst>
              <a:path w="1139483" h="313225">
                <a:moveTo>
                  <a:pt x="0" y="225083"/>
                </a:moveTo>
                <a:cubicBezTo>
                  <a:pt x="42203" y="263769"/>
                  <a:pt x="84407" y="302455"/>
                  <a:pt x="196948" y="309489"/>
                </a:cubicBezTo>
                <a:cubicBezTo>
                  <a:pt x="309490" y="316523"/>
                  <a:pt x="518160" y="318867"/>
                  <a:pt x="675249" y="267286"/>
                </a:cubicBezTo>
                <a:cubicBezTo>
                  <a:pt x="832338" y="215705"/>
                  <a:pt x="985910" y="107852"/>
                  <a:pt x="1139483" y="0"/>
                </a:cubicBezTo>
              </a:path>
            </a:pathLst>
          </a:custGeom>
          <a:noFill/>
          <a:ln w="6350">
            <a:solidFill>
              <a:schemeClr val="tx1"/>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フリーフォーム 12"/>
          <p:cNvSpPr/>
          <p:nvPr/>
        </p:nvSpPr>
        <p:spPr>
          <a:xfrm>
            <a:off x="4290646" y="3910818"/>
            <a:ext cx="2082019" cy="383388"/>
          </a:xfrm>
          <a:custGeom>
            <a:avLst/>
            <a:gdLst>
              <a:gd name="connsiteX0" fmla="*/ 0 w 2082019"/>
              <a:gd name="connsiteY0" fmla="*/ 14068 h 383388"/>
              <a:gd name="connsiteX1" fmla="*/ 112542 w 2082019"/>
              <a:gd name="connsiteY1" fmla="*/ 239151 h 383388"/>
              <a:gd name="connsiteX2" fmla="*/ 407963 w 2082019"/>
              <a:gd name="connsiteY2" fmla="*/ 365760 h 383388"/>
              <a:gd name="connsiteX3" fmla="*/ 689317 w 2082019"/>
              <a:gd name="connsiteY3" fmla="*/ 365760 h 383388"/>
              <a:gd name="connsiteX4" fmla="*/ 1322363 w 2082019"/>
              <a:gd name="connsiteY4" fmla="*/ 211016 h 383388"/>
              <a:gd name="connsiteX5" fmla="*/ 2082019 w 2082019"/>
              <a:gd name="connsiteY5" fmla="*/ 0 h 383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82019" h="383388">
                <a:moveTo>
                  <a:pt x="0" y="14068"/>
                </a:moveTo>
                <a:cubicBezTo>
                  <a:pt x="22274" y="97302"/>
                  <a:pt x="44548" y="180536"/>
                  <a:pt x="112542" y="239151"/>
                </a:cubicBezTo>
                <a:cubicBezTo>
                  <a:pt x="180536" y="297766"/>
                  <a:pt x="311834" y="344659"/>
                  <a:pt x="407963" y="365760"/>
                </a:cubicBezTo>
                <a:cubicBezTo>
                  <a:pt x="504092" y="386861"/>
                  <a:pt x="536917" y="391551"/>
                  <a:pt x="689317" y="365760"/>
                </a:cubicBezTo>
                <a:cubicBezTo>
                  <a:pt x="841717" y="339969"/>
                  <a:pt x="1090246" y="271976"/>
                  <a:pt x="1322363" y="211016"/>
                </a:cubicBezTo>
                <a:cubicBezTo>
                  <a:pt x="1554480" y="150056"/>
                  <a:pt x="1818249" y="75028"/>
                  <a:pt x="2082019" y="0"/>
                </a:cubicBezTo>
              </a:path>
            </a:pathLst>
          </a:custGeom>
          <a:noFill/>
          <a:ln w="6350">
            <a:solidFill>
              <a:schemeClr val="tx1"/>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25663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ext Box 4"/>
          <p:cNvSpPr txBox="1">
            <a:spLocks noChangeArrowheads="1"/>
          </p:cNvSpPr>
          <p:nvPr/>
        </p:nvSpPr>
        <p:spPr bwMode="auto">
          <a:xfrm>
            <a:off x="8243888" y="260350"/>
            <a:ext cx="7857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dirty="0">
                <a:solidFill>
                  <a:srgbClr val="000000"/>
                </a:solidFill>
              </a:rPr>
              <a:t>その２</a:t>
            </a:r>
          </a:p>
        </p:txBody>
      </p:sp>
      <p:sp>
        <p:nvSpPr>
          <p:cNvPr id="17412" name="Text Box 5"/>
          <p:cNvSpPr txBox="1">
            <a:spLocks noChangeArrowheads="1"/>
          </p:cNvSpPr>
          <p:nvPr/>
        </p:nvSpPr>
        <p:spPr bwMode="auto">
          <a:xfrm>
            <a:off x="2738878" y="803276"/>
            <a:ext cx="6067425"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dirty="0">
                <a:solidFill>
                  <a:srgbClr val="000000"/>
                </a:solidFill>
              </a:rPr>
              <a:t>ムーア型順序機械</a:t>
            </a:r>
            <a:r>
              <a:rPr lang="en-US" altLang="ja-JP" sz="1800" dirty="0">
                <a:solidFill>
                  <a:srgbClr val="000000"/>
                </a:solidFill>
              </a:rPr>
              <a:t>M2</a:t>
            </a:r>
            <a:r>
              <a:rPr lang="ja-JP" altLang="en-US" sz="1800" dirty="0">
                <a:solidFill>
                  <a:srgbClr val="000000"/>
                </a:solidFill>
              </a:rPr>
              <a:t>に、入力データ　</a:t>
            </a:r>
            <a:r>
              <a:rPr lang="en-US" altLang="ja-JP" sz="1800" dirty="0">
                <a:solidFill>
                  <a:srgbClr val="000000"/>
                </a:solidFill>
              </a:rPr>
              <a:t>0 1 1 0 0 0 1 1</a:t>
            </a:r>
            <a:r>
              <a:rPr lang="ja-JP" altLang="en-US" sz="1800" dirty="0">
                <a:solidFill>
                  <a:srgbClr val="000000"/>
                </a:solidFill>
              </a:rPr>
              <a:t>　を</a:t>
            </a:r>
          </a:p>
          <a:p>
            <a:pPr eaLnBrk="1" hangingPunct="1">
              <a:spcBef>
                <a:spcPct val="0"/>
              </a:spcBef>
              <a:buFontTx/>
              <a:buNone/>
            </a:pPr>
            <a:r>
              <a:rPr lang="ja-JP" altLang="en-US" sz="1800" dirty="0">
                <a:solidFill>
                  <a:srgbClr val="000000"/>
                </a:solidFill>
              </a:rPr>
              <a:t>加えたとき、状態の推移と出力データを下線部に記入せよ。</a:t>
            </a:r>
          </a:p>
          <a:p>
            <a:pPr eaLnBrk="1" hangingPunct="1">
              <a:spcBef>
                <a:spcPct val="0"/>
              </a:spcBef>
              <a:buFontTx/>
              <a:buNone/>
            </a:pPr>
            <a:endParaRPr lang="ja-JP" altLang="en-US" sz="1800" dirty="0">
              <a:solidFill>
                <a:srgbClr val="000000"/>
              </a:solidFill>
            </a:endParaRPr>
          </a:p>
          <a:p>
            <a:pPr eaLnBrk="1" hangingPunct="1">
              <a:spcBef>
                <a:spcPct val="0"/>
              </a:spcBef>
              <a:buFontTx/>
              <a:buNone/>
            </a:pPr>
            <a:r>
              <a:rPr lang="ja-JP" altLang="en-US" sz="1800" dirty="0">
                <a:solidFill>
                  <a:srgbClr val="000000"/>
                </a:solidFill>
              </a:rPr>
              <a:t>　　　　　　　</a:t>
            </a:r>
            <a:r>
              <a:rPr lang="ja-JP" altLang="en-US" sz="1800" dirty="0" smtClean="0">
                <a:solidFill>
                  <a:srgbClr val="000000"/>
                </a:solidFill>
              </a:rPr>
              <a:t>表</a:t>
            </a:r>
            <a:r>
              <a:rPr lang="en-US" altLang="ja-JP" sz="1800" dirty="0" smtClean="0">
                <a:solidFill>
                  <a:srgbClr val="000000"/>
                </a:solidFill>
              </a:rPr>
              <a:t>2.2</a:t>
            </a:r>
            <a:r>
              <a:rPr lang="ja-JP" altLang="en-US" sz="1800" dirty="0" smtClean="0">
                <a:solidFill>
                  <a:srgbClr val="000000"/>
                </a:solidFill>
              </a:rPr>
              <a:t>ムーア型</a:t>
            </a:r>
            <a:r>
              <a:rPr lang="ja-JP" altLang="en-US" sz="1800" dirty="0">
                <a:solidFill>
                  <a:srgbClr val="000000"/>
                </a:solidFill>
              </a:rPr>
              <a:t>順序機械</a:t>
            </a:r>
            <a:r>
              <a:rPr lang="en-US" altLang="ja-JP" sz="1800" dirty="0">
                <a:solidFill>
                  <a:srgbClr val="000000"/>
                </a:solidFill>
              </a:rPr>
              <a:t>M2</a:t>
            </a:r>
            <a:r>
              <a:rPr lang="ja-JP" altLang="en-US" sz="1800" dirty="0">
                <a:solidFill>
                  <a:srgbClr val="000000"/>
                </a:solidFill>
              </a:rPr>
              <a:t>の状態推移表</a:t>
            </a:r>
          </a:p>
          <a:p>
            <a:pPr eaLnBrk="1" hangingPunct="1">
              <a:spcBef>
                <a:spcPct val="0"/>
              </a:spcBef>
              <a:buFontTx/>
              <a:buNone/>
            </a:pPr>
            <a:endParaRPr lang="ja-JP" altLang="en-US" sz="1800" dirty="0">
              <a:solidFill>
                <a:srgbClr val="000000"/>
              </a:solidFill>
            </a:endParaRPr>
          </a:p>
          <a:p>
            <a:pPr eaLnBrk="1" hangingPunct="1">
              <a:spcBef>
                <a:spcPct val="0"/>
              </a:spcBef>
              <a:buFontTx/>
              <a:buNone/>
            </a:pPr>
            <a:endParaRPr lang="ja-JP" altLang="en-US" sz="1800" dirty="0">
              <a:solidFill>
                <a:srgbClr val="000000"/>
              </a:solidFill>
            </a:endParaRPr>
          </a:p>
          <a:p>
            <a:pPr eaLnBrk="1" hangingPunct="1">
              <a:spcBef>
                <a:spcPct val="0"/>
              </a:spcBef>
              <a:buFontTx/>
              <a:buNone/>
            </a:pPr>
            <a:endParaRPr lang="ja-JP" altLang="en-US" sz="1800" dirty="0">
              <a:solidFill>
                <a:srgbClr val="000000"/>
              </a:solidFill>
            </a:endParaRPr>
          </a:p>
          <a:p>
            <a:pPr eaLnBrk="1" hangingPunct="1">
              <a:spcBef>
                <a:spcPct val="0"/>
              </a:spcBef>
              <a:buFontTx/>
              <a:buNone/>
            </a:pPr>
            <a:endParaRPr lang="ja-JP" altLang="en-US" sz="1800" dirty="0">
              <a:solidFill>
                <a:srgbClr val="000000"/>
              </a:solidFill>
            </a:endParaRPr>
          </a:p>
          <a:p>
            <a:pPr eaLnBrk="1" hangingPunct="1">
              <a:spcBef>
                <a:spcPct val="0"/>
              </a:spcBef>
              <a:buFontTx/>
              <a:buNone/>
            </a:pPr>
            <a:endParaRPr lang="ja-JP" altLang="en-US" sz="1800" dirty="0">
              <a:solidFill>
                <a:srgbClr val="000000"/>
              </a:solidFill>
            </a:endParaRPr>
          </a:p>
          <a:p>
            <a:pPr eaLnBrk="1" hangingPunct="1">
              <a:spcBef>
                <a:spcPct val="0"/>
              </a:spcBef>
              <a:buFontTx/>
              <a:buNone/>
            </a:pPr>
            <a:endParaRPr lang="ja-JP" altLang="en-US" sz="1800" dirty="0">
              <a:solidFill>
                <a:srgbClr val="000000"/>
              </a:solidFill>
            </a:endParaRPr>
          </a:p>
          <a:p>
            <a:pPr eaLnBrk="1" hangingPunct="1">
              <a:spcBef>
                <a:spcPct val="0"/>
              </a:spcBef>
              <a:buFontTx/>
              <a:buNone/>
            </a:pPr>
            <a:endParaRPr lang="ja-JP" altLang="en-US" sz="1800" dirty="0">
              <a:solidFill>
                <a:srgbClr val="000000"/>
              </a:solidFill>
            </a:endParaRPr>
          </a:p>
          <a:p>
            <a:pPr eaLnBrk="1" hangingPunct="1">
              <a:spcBef>
                <a:spcPct val="0"/>
              </a:spcBef>
              <a:buFontTx/>
              <a:buNone/>
            </a:pPr>
            <a:r>
              <a:rPr lang="ja-JP" altLang="en-US" sz="1800" dirty="0">
                <a:solidFill>
                  <a:srgbClr val="000000"/>
                </a:solidFill>
              </a:rPr>
              <a:t>入力</a:t>
            </a:r>
            <a:r>
              <a:rPr lang="ja-JP" altLang="en-US" sz="1800" dirty="0" smtClean="0">
                <a:solidFill>
                  <a:srgbClr val="000000"/>
                </a:solidFill>
              </a:rPr>
              <a:t>データ</a:t>
            </a:r>
            <a:r>
              <a:rPr lang="ja-JP" altLang="en-US" sz="1800" dirty="0" smtClean="0">
                <a:solidFill>
                  <a:srgbClr val="000000"/>
                </a:solidFill>
                <a:sym typeface="Wingdings" panose="05000000000000000000" pitchFamily="2" charset="2"/>
              </a:rPr>
              <a:t>：（</a:t>
            </a:r>
            <a:r>
              <a:rPr lang="en-US" altLang="ja-JP" sz="1800" dirty="0" smtClean="0">
                <a:solidFill>
                  <a:srgbClr val="0000FF"/>
                </a:solidFill>
                <a:sym typeface="Wingdings" panose="05000000000000000000" pitchFamily="2" charset="2"/>
              </a:rPr>
              <a:t>ε</a:t>
            </a:r>
            <a:r>
              <a:rPr lang="ja-JP" altLang="en-US" sz="1800" dirty="0" smtClean="0">
                <a:solidFill>
                  <a:srgbClr val="000000"/>
                </a:solidFill>
                <a:sym typeface="Wingdings" panose="05000000000000000000" pitchFamily="2" charset="2"/>
              </a:rPr>
              <a:t>）</a:t>
            </a:r>
            <a:r>
              <a:rPr lang="ja-JP" altLang="en-US" sz="1800" dirty="0">
                <a:solidFill>
                  <a:srgbClr val="000000"/>
                </a:solidFill>
              </a:rPr>
              <a:t>　</a:t>
            </a:r>
            <a:r>
              <a:rPr lang="en-US" altLang="ja-JP" sz="1800" dirty="0" smtClean="0">
                <a:solidFill>
                  <a:srgbClr val="000000"/>
                </a:solidFill>
              </a:rPr>
              <a:t>0</a:t>
            </a:r>
            <a:r>
              <a:rPr lang="ja-JP" altLang="en-US" sz="1800" dirty="0">
                <a:solidFill>
                  <a:srgbClr val="000000"/>
                </a:solidFill>
              </a:rPr>
              <a:t>　 </a:t>
            </a:r>
            <a:r>
              <a:rPr lang="ja-JP" altLang="en-US" sz="1800" dirty="0" smtClean="0">
                <a:solidFill>
                  <a:srgbClr val="000000"/>
                </a:solidFill>
              </a:rPr>
              <a:t> </a:t>
            </a:r>
            <a:r>
              <a:rPr lang="en-US" altLang="ja-JP" sz="1800" dirty="0" smtClean="0">
                <a:solidFill>
                  <a:srgbClr val="000000"/>
                </a:solidFill>
              </a:rPr>
              <a:t>1 </a:t>
            </a:r>
            <a:r>
              <a:rPr lang="ja-JP" altLang="en-US" sz="1800" dirty="0">
                <a:solidFill>
                  <a:srgbClr val="000000"/>
                </a:solidFill>
              </a:rPr>
              <a:t> </a:t>
            </a:r>
            <a:r>
              <a:rPr lang="ja-JP" altLang="en-US" sz="1800" dirty="0" smtClean="0">
                <a:solidFill>
                  <a:srgbClr val="000000"/>
                </a:solidFill>
              </a:rPr>
              <a:t> </a:t>
            </a:r>
            <a:r>
              <a:rPr lang="en-US" altLang="ja-JP" sz="1800" dirty="0" smtClean="0">
                <a:solidFill>
                  <a:srgbClr val="000000"/>
                </a:solidFill>
              </a:rPr>
              <a:t>0 </a:t>
            </a:r>
            <a:r>
              <a:rPr lang="ja-JP" altLang="en-US" sz="1800" dirty="0">
                <a:solidFill>
                  <a:srgbClr val="000000"/>
                </a:solidFill>
              </a:rPr>
              <a:t>　</a:t>
            </a:r>
            <a:r>
              <a:rPr lang="en-US" altLang="ja-JP" sz="1800" dirty="0" smtClean="0">
                <a:solidFill>
                  <a:srgbClr val="000000"/>
                </a:solidFill>
              </a:rPr>
              <a:t>1</a:t>
            </a:r>
            <a:r>
              <a:rPr lang="ja-JP" altLang="en-US" sz="1800" dirty="0">
                <a:solidFill>
                  <a:srgbClr val="000000"/>
                </a:solidFill>
              </a:rPr>
              <a:t>　 </a:t>
            </a:r>
            <a:r>
              <a:rPr lang="en-US" altLang="ja-JP" sz="1800" dirty="0" smtClean="0">
                <a:solidFill>
                  <a:srgbClr val="000000"/>
                </a:solidFill>
              </a:rPr>
              <a:t>1</a:t>
            </a:r>
            <a:r>
              <a:rPr lang="ja-JP" altLang="en-US" sz="1800" dirty="0">
                <a:solidFill>
                  <a:srgbClr val="000000"/>
                </a:solidFill>
              </a:rPr>
              <a:t>　 </a:t>
            </a:r>
            <a:r>
              <a:rPr lang="en-US" altLang="ja-JP" sz="1800" dirty="0" smtClean="0">
                <a:solidFill>
                  <a:srgbClr val="000000"/>
                </a:solidFill>
              </a:rPr>
              <a:t>1</a:t>
            </a:r>
            <a:r>
              <a:rPr lang="ja-JP" altLang="en-US" sz="1800" dirty="0">
                <a:solidFill>
                  <a:srgbClr val="000000"/>
                </a:solidFill>
              </a:rPr>
              <a:t>　 </a:t>
            </a:r>
            <a:r>
              <a:rPr lang="en-US" altLang="ja-JP" sz="1800" dirty="0" smtClean="0">
                <a:solidFill>
                  <a:srgbClr val="000000"/>
                </a:solidFill>
              </a:rPr>
              <a:t>0 </a:t>
            </a:r>
            <a:r>
              <a:rPr lang="ja-JP" altLang="en-US" sz="1800" dirty="0">
                <a:solidFill>
                  <a:srgbClr val="000000"/>
                </a:solidFill>
              </a:rPr>
              <a:t>　　</a:t>
            </a:r>
          </a:p>
          <a:p>
            <a:pPr eaLnBrk="1" hangingPunct="1">
              <a:spcBef>
                <a:spcPct val="0"/>
              </a:spcBef>
              <a:buFontTx/>
              <a:buNone/>
            </a:pPr>
            <a:r>
              <a:rPr lang="ja-JP" altLang="en-US" sz="1800" dirty="0" smtClean="0">
                <a:solidFill>
                  <a:srgbClr val="000000"/>
                </a:solidFill>
              </a:rPr>
              <a:t>状態</a:t>
            </a:r>
            <a:r>
              <a:rPr lang="ja-JP" altLang="en-US" sz="1800" dirty="0">
                <a:solidFill>
                  <a:srgbClr val="000000"/>
                </a:solidFill>
              </a:rPr>
              <a:t>　　　</a:t>
            </a:r>
            <a:r>
              <a:rPr lang="ja-JP" altLang="en-US" sz="1800" dirty="0" smtClean="0">
                <a:solidFill>
                  <a:srgbClr val="000000"/>
                </a:solidFill>
              </a:rPr>
              <a:t>  ：</a:t>
            </a:r>
            <a:r>
              <a:rPr lang="ja-JP" altLang="en-US" sz="1800" dirty="0">
                <a:solidFill>
                  <a:srgbClr val="000000"/>
                </a:solidFill>
              </a:rPr>
              <a:t>　　</a:t>
            </a:r>
            <a:r>
              <a:rPr lang="en-US" altLang="ja-JP" sz="1800" b="1" dirty="0" smtClean="0">
                <a:solidFill>
                  <a:srgbClr val="33CC33"/>
                </a:solidFill>
              </a:rPr>
              <a:t>r</a:t>
            </a:r>
            <a:r>
              <a:rPr lang="ja-JP" altLang="en-US" sz="1800" dirty="0">
                <a:solidFill>
                  <a:srgbClr val="33CC33"/>
                </a:solidFill>
              </a:rPr>
              <a:t> </a:t>
            </a:r>
            <a:r>
              <a:rPr lang="ja-JP" altLang="en-US" sz="1800" dirty="0" smtClean="0">
                <a:solidFill>
                  <a:srgbClr val="33CC33"/>
                </a:solidFill>
              </a:rPr>
              <a:t> </a:t>
            </a:r>
            <a:r>
              <a:rPr lang="ja-JP" altLang="en-US" sz="1800" dirty="0" smtClean="0">
                <a:solidFill>
                  <a:srgbClr val="000000"/>
                </a:solidFill>
              </a:rPr>
              <a:t>→</a:t>
            </a:r>
            <a:r>
              <a:rPr lang="en-US" altLang="ja-JP" sz="1800" dirty="0" smtClean="0">
                <a:solidFill>
                  <a:srgbClr val="000000"/>
                </a:solidFill>
              </a:rPr>
              <a:t>r </a:t>
            </a:r>
            <a:r>
              <a:rPr lang="ja-JP" altLang="en-US" sz="1800" dirty="0" smtClean="0">
                <a:solidFill>
                  <a:srgbClr val="000000"/>
                </a:solidFill>
              </a:rPr>
              <a:t>→</a:t>
            </a:r>
            <a:r>
              <a:rPr lang="en-US" altLang="ja-JP" sz="1800" dirty="0" smtClean="0">
                <a:solidFill>
                  <a:srgbClr val="000000"/>
                </a:solidFill>
              </a:rPr>
              <a:t>s</a:t>
            </a:r>
            <a:r>
              <a:rPr lang="ja-JP" altLang="en-US" sz="1800" dirty="0" smtClean="0">
                <a:solidFill>
                  <a:srgbClr val="000000"/>
                </a:solidFill>
              </a:rPr>
              <a:t>→</a:t>
            </a:r>
            <a:r>
              <a:rPr lang="en-US" altLang="ja-JP" sz="1800" dirty="0" smtClean="0">
                <a:solidFill>
                  <a:srgbClr val="000000"/>
                </a:solidFill>
              </a:rPr>
              <a:t>r </a:t>
            </a:r>
            <a:r>
              <a:rPr lang="ja-JP" altLang="en-US" sz="1800" dirty="0" smtClean="0">
                <a:solidFill>
                  <a:srgbClr val="000000"/>
                </a:solidFill>
              </a:rPr>
              <a:t>→</a:t>
            </a:r>
            <a:r>
              <a:rPr lang="en-US" altLang="ja-JP" sz="1800" dirty="0" smtClean="0">
                <a:solidFill>
                  <a:srgbClr val="000000"/>
                </a:solidFill>
              </a:rPr>
              <a:t>s</a:t>
            </a:r>
            <a:r>
              <a:rPr lang="ja-JP" altLang="en-US" sz="1800" dirty="0" smtClean="0">
                <a:solidFill>
                  <a:srgbClr val="000000"/>
                </a:solidFill>
              </a:rPr>
              <a:t>→</a:t>
            </a:r>
            <a:r>
              <a:rPr lang="en-US" altLang="ja-JP" sz="1800" dirty="0" smtClean="0">
                <a:solidFill>
                  <a:srgbClr val="000000"/>
                </a:solidFill>
              </a:rPr>
              <a:t>t </a:t>
            </a:r>
            <a:r>
              <a:rPr lang="ja-JP" altLang="en-US" sz="1800" dirty="0" smtClean="0">
                <a:solidFill>
                  <a:srgbClr val="000000"/>
                </a:solidFill>
              </a:rPr>
              <a:t>→</a:t>
            </a:r>
            <a:r>
              <a:rPr lang="en-US" altLang="ja-JP" sz="1800" dirty="0" smtClean="0">
                <a:solidFill>
                  <a:srgbClr val="000000"/>
                </a:solidFill>
              </a:rPr>
              <a:t>t</a:t>
            </a:r>
            <a:r>
              <a:rPr lang="ja-JP" altLang="en-US" sz="1800" dirty="0" smtClean="0">
                <a:solidFill>
                  <a:srgbClr val="000000"/>
                </a:solidFill>
              </a:rPr>
              <a:t>→</a:t>
            </a:r>
            <a:r>
              <a:rPr lang="en-US" altLang="ja-JP" sz="1800" dirty="0" smtClean="0">
                <a:solidFill>
                  <a:srgbClr val="000000"/>
                </a:solidFill>
              </a:rPr>
              <a:t>r</a:t>
            </a:r>
            <a:r>
              <a:rPr lang="ja-JP" altLang="en-US" sz="1800" u="sng" dirty="0">
                <a:solidFill>
                  <a:srgbClr val="000000"/>
                </a:solidFill>
              </a:rPr>
              <a:t>　　　　　　　　　　　　　　　　　</a:t>
            </a:r>
          </a:p>
          <a:p>
            <a:pPr eaLnBrk="1" hangingPunct="1">
              <a:spcBef>
                <a:spcPct val="0"/>
              </a:spcBef>
              <a:buFontTx/>
              <a:buNone/>
            </a:pPr>
            <a:r>
              <a:rPr lang="ja-JP" altLang="en-US" sz="1800" dirty="0">
                <a:solidFill>
                  <a:srgbClr val="000000"/>
                </a:solidFill>
              </a:rPr>
              <a:t>出力データ：  </a:t>
            </a:r>
            <a:r>
              <a:rPr lang="ja-JP" altLang="en-US" sz="1800" dirty="0" smtClean="0">
                <a:solidFill>
                  <a:srgbClr val="000000"/>
                </a:solidFill>
              </a:rPr>
              <a:t>（</a:t>
            </a:r>
            <a:r>
              <a:rPr lang="en-US" altLang="ja-JP" sz="1800" dirty="0" smtClean="0">
                <a:solidFill>
                  <a:srgbClr val="FF0000"/>
                </a:solidFill>
              </a:rPr>
              <a:t>0</a:t>
            </a:r>
            <a:r>
              <a:rPr lang="ja-JP" altLang="en-US" sz="1800" dirty="0" smtClean="0">
                <a:solidFill>
                  <a:srgbClr val="000000"/>
                </a:solidFill>
              </a:rPr>
              <a:t>）→</a:t>
            </a:r>
            <a:r>
              <a:rPr lang="en-US" altLang="ja-JP" sz="1800" dirty="0" smtClean="0">
                <a:solidFill>
                  <a:srgbClr val="000000"/>
                </a:solidFill>
              </a:rPr>
              <a:t>0</a:t>
            </a:r>
            <a:r>
              <a:rPr lang="ja-JP" altLang="en-US" sz="1800" dirty="0" smtClean="0">
                <a:solidFill>
                  <a:srgbClr val="000000"/>
                </a:solidFill>
              </a:rPr>
              <a:t>→</a:t>
            </a:r>
            <a:r>
              <a:rPr lang="en-US" altLang="ja-JP" sz="1800" dirty="0" smtClean="0">
                <a:solidFill>
                  <a:srgbClr val="000000"/>
                </a:solidFill>
              </a:rPr>
              <a:t>0</a:t>
            </a:r>
            <a:r>
              <a:rPr lang="ja-JP" altLang="en-US" sz="1800" dirty="0">
                <a:solidFill>
                  <a:srgbClr val="000000"/>
                </a:solidFill>
              </a:rPr>
              <a:t>→</a:t>
            </a:r>
            <a:r>
              <a:rPr lang="en-US" altLang="ja-JP" sz="1800" dirty="0" smtClean="0">
                <a:solidFill>
                  <a:srgbClr val="000000"/>
                </a:solidFill>
              </a:rPr>
              <a:t>0</a:t>
            </a:r>
            <a:r>
              <a:rPr lang="ja-JP" altLang="en-US" sz="1800" dirty="0" smtClean="0">
                <a:solidFill>
                  <a:srgbClr val="000000"/>
                </a:solidFill>
              </a:rPr>
              <a:t>→</a:t>
            </a:r>
            <a:r>
              <a:rPr lang="en-US" altLang="ja-JP" sz="1800" dirty="0" smtClean="0">
                <a:solidFill>
                  <a:srgbClr val="000000"/>
                </a:solidFill>
              </a:rPr>
              <a:t>0</a:t>
            </a:r>
            <a:r>
              <a:rPr lang="ja-JP" altLang="en-US" sz="1800" dirty="0" smtClean="0">
                <a:solidFill>
                  <a:srgbClr val="000000"/>
                </a:solidFill>
              </a:rPr>
              <a:t>→</a:t>
            </a:r>
            <a:r>
              <a:rPr lang="en-US" altLang="ja-JP" sz="1800" dirty="0">
                <a:solidFill>
                  <a:srgbClr val="000000"/>
                </a:solidFill>
              </a:rPr>
              <a:t>1</a:t>
            </a:r>
            <a:r>
              <a:rPr lang="ja-JP" altLang="en-US" sz="1800" dirty="0" smtClean="0">
                <a:solidFill>
                  <a:srgbClr val="000000"/>
                </a:solidFill>
              </a:rPr>
              <a:t>→</a:t>
            </a:r>
            <a:r>
              <a:rPr lang="en-US" altLang="ja-JP" sz="1800" dirty="0" smtClean="0">
                <a:solidFill>
                  <a:srgbClr val="000000"/>
                </a:solidFill>
              </a:rPr>
              <a:t>1</a:t>
            </a:r>
            <a:r>
              <a:rPr lang="ja-JP" altLang="en-US" sz="1800" dirty="0" smtClean="0">
                <a:solidFill>
                  <a:srgbClr val="000000"/>
                </a:solidFill>
              </a:rPr>
              <a:t>→</a:t>
            </a:r>
            <a:r>
              <a:rPr lang="en-US" altLang="ja-JP" sz="1800" dirty="0" smtClean="0">
                <a:solidFill>
                  <a:srgbClr val="000000"/>
                </a:solidFill>
              </a:rPr>
              <a:t>0</a:t>
            </a:r>
          </a:p>
          <a:p>
            <a:pPr eaLnBrk="1" hangingPunct="1">
              <a:spcBef>
                <a:spcPct val="0"/>
              </a:spcBef>
              <a:buFontTx/>
              <a:buNone/>
            </a:pPr>
            <a:endParaRPr lang="en-US" altLang="ja-JP" sz="1800" dirty="0">
              <a:solidFill>
                <a:srgbClr val="000000"/>
              </a:solidFill>
            </a:endParaRPr>
          </a:p>
          <a:p>
            <a:pPr eaLnBrk="1" hangingPunct="1">
              <a:spcBef>
                <a:spcPct val="0"/>
              </a:spcBef>
              <a:buFontTx/>
              <a:buNone/>
            </a:pPr>
            <a:r>
              <a:rPr lang="ja-JP" altLang="en-US" sz="1800" dirty="0" smtClean="0">
                <a:solidFill>
                  <a:srgbClr val="000000"/>
                </a:solidFill>
              </a:rPr>
              <a:t>　　　　　　　　　　　　図</a:t>
            </a:r>
            <a:r>
              <a:rPr lang="en-US" altLang="ja-JP" sz="1800" dirty="0" smtClean="0">
                <a:solidFill>
                  <a:srgbClr val="000000"/>
                </a:solidFill>
              </a:rPr>
              <a:t>2.5</a:t>
            </a:r>
            <a:endParaRPr lang="en-US" altLang="ja-JP" sz="1800" dirty="0">
              <a:solidFill>
                <a:srgbClr val="000000"/>
              </a:solidFill>
            </a:endParaRPr>
          </a:p>
          <a:p>
            <a:pPr eaLnBrk="1" hangingPunct="1">
              <a:spcBef>
                <a:spcPct val="0"/>
              </a:spcBef>
              <a:buFontTx/>
              <a:buNone/>
            </a:pPr>
            <a:endParaRPr lang="en-US" altLang="ja-JP" sz="1800" dirty="0">
              <a:solidFill>
                <a:srgbClr val="FF5050"/>
              </a:solidFill>
            </a:endParaRPr>
          </a:p>
        </p:txBody>
      </p:sp>
      <p:sp>
        <p:nvSpPr>
          <p:cNvPr id="17416" name="Text Box 9"/>
          <p:cNvSpPr txBox="1">
            <a:spLocks noChangeArrowheads="1"/>
          </p:cNvSpPr>
          <p:nvPr/>
        </p:nvSpPr>
        <p:spPr bwMode="auto">
          <a:xfrm>
            <a:off x="4356100" y="2060575"/>
            <a:ext cx="2438400" cy="138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400">
                <a:solidFill>
                  <a:srgbClr val="000000"/>
                </a:solidFill>
              </a:rPr>
              <a:t>　   　　　　次の状態　　出力</a:t>
            </a:r>
          </a:p>
          <a:p>
            <a:pPr eaLnBrk="1" hangingPunct="1">
              <a:spcBef>
                <a:spcPct val="0"/>
              </a:spcBef>
              <a:buFontTx/>
              <a:buNone/>
            </a:pPr>
            <a:r>
              <a:rPr lang="ja-JP" altLang="en-US" sz="1400">
                <a:solidFill>
                  <a:srgbClr val="000000"/>
                </a:solidFill>
              </a:rPr>
              <a:t>現在の　　　入力　　　</a:t>
            </a:r>
          </a:p>
          <a:p>
            <a:pPr eaLnBrk="1" hangingPunct="1">
              <a:spcBef>
                <a:spcPct val="0"/>
              </a:spcBef>
              <a:buFontTx/>
              <a:buNone/>
            </a:pPr>
            <a:r>
              <a:rPr lang="ja-JP" altLang="en-US" sz="1400">
                <a:solidFill>
                  <a:srgbClr val="000000"/>
                </a:solidFill>
              </a:rPr>
              <a:t>状態         </a:t>
            </a:r>
            <a:r>
              <a:rPr lang="en-US" altLang="ja-JP" sz="1400">
                <a:solidFill>
                  <a:srgbClr val="000000"/>
                </a:solidFill>
              </a:rPr>
              <a:t>0       1</a:t>
            </a:r>
          </a:p>
          <a:p>
            <a:pPr eaLnBrk="1" hangingPunct="1">
              <a:spcBef>
                <a:spcPct val="0"/>
              </a:spcBef>
              <a:buFontTx/>
              <a:buNone/>
            </a:pPr>
            <a:r>
              <a:rPr lang="en-US" altLang="ja-JP" sz="1400">
                <a:solidFill>
                  <a:srgbClr val="000000"/>
                </a:solidFill>
              </a:rPr>
              <a:t>    </a:t>
            </a:r>
            <a:r>
              <a:rPr lang="ja-JP" altLang="en-US" sz="1400">
                <a:solidFill>
                  <a:srgbClr val="000000"/>
                </a:solidFill>
              </a:rPr>
              <a:t>ｒ          </a:t>
            </a:r>
            <a:r>
              <a:rPr lang="en-US" altLang="ja-JP" sz="1400">
                <a:solidFill>
                  <a:srgbClr val="000000"/>
                </a:solidFill>
              </a:rPr>
              <a:t>r         s           </a:t>
            </a:r>
            <a:r>
              <a:rPr lang="en-US" altLang="ja-JP" sz="1400">
                <a:solidFill>
                  <a:srgbClr val="FF0000"/>
                </a:solidFill>
              </a:rPr>
              <a:t>0</a:t>
            </a:r>
            <a:r>
              <a:rPr lang="en-US" altLang="ja-JP" sz="1400">
                <a:solidFill>
                  <a:srgbClr val="000000"/>
                </a:solidFill>
              </a:rPr>
              <a:t>     </a:t>
            </a:r>
          </a:p>
          <a:p>
            <a:pPr eaLnBrk="1" hangingPunct="1">
              <a:spcBef>
                <a:spcPct val="0"/>
              </a:spcBef>
              <a:buFontTx/>
              <a:buNone/>
            </a:pPr>
            <a:r>
              <a:rPr lang="en-US" altLang="ja-JP" sz="1400">
                <a:solidFill>
                  <a:srgbClr val="000000"/>
                </a:solidFill>
              </a:rPr>
              <a:t>    </a:t>
            </a:r>
            <a:r>
              <a:rPr lang="ja-JP" altLang="en-US" sz="1400">
                <a:solidFill>
                  <a:srgbClr val="000000"/>
                </a:solidFill>
              </a:rPr>
              <a:t>ｓ         </a:t>
            </a:r>
            <a:r>
              <a:rPr lang="en-US" altLang="ja-JP" sz="1400">
                <a:solidFill>
                  <a:srgbClr val="000000"/>
                </a:solidFill>
              </a:rPr>
              <a:t>r          t           0     </a:t>
            </a:r>
          </a:p>
          <a:p>
            <a:pPr eaLnBrk="1" hangingPunct="1">
              <a:spcBef>
                <a:spcPct val="0"/>
              </a:spcBef>
              <a:buFontTx/>
              <a:buNone/>
            </a:pPr>
            <a:r>
              <a:rPr lang="ja-JP" altLang="en-US" sz="1400">
                <a:solidFill>
                  <a:srgbClr val="000000"/>
                </a:solidFill>
              </a:rPr>
              <a:t>　  ｔ          </a:t>
            </a:r>
            <a:r>
              <a:rPr lang="en-US" altLang="ja-JP" sz="1400">
                <a:solidFill>
                  <a:srgbClr val="000000"/>
                </a:solidFill>
              </a:rPr>
              <a:t>r         t           1</a:t>
            </a:r>
          </a:p>
        </p:txBody>
      </p:sp>
      <p:sp>
        <p:nvSpPr>
          <p:cNvPr id="17417" name="Line 15"/>
          <p:cNvSpPr>
            <a:spLocks noChangeShapeType="1"/>
          </p:cNvSpPr>
          <p:nvPr/>
        </p:nvSpPr>
        <p:spPr bwMode="auto">
          <a:xfrm>
            <a:off x="4278313" y="2865438"/>
            <a:ext cx="288925" cy="0"/>
          </a:xfrm>
          <a:prstGeom prst="line">
            <a:avLst/>
          </a:prstGeom>
          <a:noFill/>
          <a:ln w="38100" cmpd="dbl">
            <a:solidFill>
              <a:srgbClr val="00CC00"/>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solidFill>
                <a:srgbClr val="000000"/>
              </a:solidFill>
            </a:endParaRPr>
          </a:p>
        </p:txBody>
      </p:sp>
      <p:sp>
        <p:nvSpPr>
          <p:cNvPr id="17418" name="Text Box 18"/>
          <p:cNvSpPr txBox="1">
            <a:spLocks noChangeArrowheads="1"/>
          </p:cNvSpPr>
          <p:nvPr/>
        </p:nvSpPr>
        <p:spPr bwMode="auto">
          <a:xfrm>
            <a:off x="1660525" y="4822825"/>
            <a:ext cx="477838"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endParaRPr lang="ja-JP" altLang="ja-JP" sz="1200">
              <a:solidFill>
                <a:srgbClr val="000000"/>
              </a:solidFill>
            </a:endParaRPr>
          </a:p>
        </p:txBody>
      </p:sp>
      <p:grpSp>
        <p:nvGrpSpPr>
          <p:cNvPr id="17419" name="Group 19"/>
          <p:cNvGrpSpPr>
            <a:grpSpLocks/>
          </p:cNvGrpSpPr>
          <p:nvPr/>
        </p:nvGrpSpPr>
        <p:grpSpPr bwMode="auto">
          <a:xfrm>
            <a:off x="250825" y="1408113"/>
            <a:ext cx="2400300" cy="2501900"/>
            <a:chOff x="113" y="1752"/>
            <a:chExt cx="1512" cy="1576"/>
          </a:xfrm>
        </p:grpSpPr>
        <p:sp>
          <p:nvSpPr>
            <p:cNvPr id="17430" name="Oval 20"/>
            <p:cNvSpPr>
              <a:spLocks noChangeArrowheads="1"/>
            </p:cNvSpPr>
            <p:nvPr/>
          </p:nvSpPr>
          <p:spPr bwMode="auto">
            <a:xfrm>
              <a:off x="385" y="2024"/>
              <a:ext cx="296" cy="25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FontTx/>
                <a:buNone/>
              </a:pPr>
              <a:r>
                <a:rPr lang="en-US" altLang="ja-JP" sz="1800">
                  <a:solidFill>
                    <a:srgbClr val="000000"/>
                  </a:solidFill>
                </a:rPr>
                <a:t>r/0</a:t>
              </a:r>
            </a:p>
          </p:txBody>
        </p:sp>
        <p:sp>
          <p:nvSpPr>
            <p:cNvPr id="17431" name="Oval 21"/>
            <p:cNvSpPr>
              <a:spLocks noChangeArrowheads="1"/>
            </p:cNvSpPr>
            <p:nvPr/>
          </p:nvSpPr>
          <p:spPr bwMode="auto">
            <a:xfrm>
              <a:off x="1020" y="2795"/>
              <a:ext cx="296" cy="25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FontTx/>
                <a:buNone/>
              </a:pPr>
              <a:r>
                <a:rPr lang="en-US" altLang="ja-JP" sz="1800" b="1">
                  <a:solidFill>
                    <a:srgbClr val="000000"/>
                  </a:solidFill>
                </a:rPr>
                <a:t>t/1</a:t>
              </a:r>
            </a:p>
          </p:txBody>
        </p:sp>
        <p:sp>
          <p:nvSpPr>
            <p:cNvPr id="17432" name="Freeform 22"/>
            <p:cNvSpPr>
              <a:spLocks/>
            </p:cNvSpPr>
            <p:nvPr/>
          </p:nvSpPr>
          <p:spPr bwMode="auto">
            <a:xfrm>
              <a:off x="113" y="1933"/>
              <a:ext cx="351" cy="495"/>
            </a:xfrm>
            <a:custGeom>
              <a:avLst/>
              <a:gdLst>
                <a:gd name="T0" fmla="*/ 128 w 377"/>
                <a:gd name="T1" fmla="*/ 174 h 522"/>
                <a:gd name="T2" fmla="*/ 66 w 377"/>
                <a:gd name="T3" fmla="*/ 234 h 522"/>
                <a:gd name="T4" fmla="*/ 20 w 377"/>
                <a:gd name="T5" fmla="*/ 174 h 522"/>
                <a:gd name="T6" fmla="*/ 7 w 377"/>
                <a:gd name="T7" fmla="*/ 113 h 522"/>
                <a:gd name="T8" fmla="*/ 52 w 377"/>
                <a:gd name="T9" fmla="*/ 9 h 522"/>
                <a:gd name="T10" fmla="*/ 115 w 377"/>
                <a:gd name="T11" fmla="*/ 52 h 522"/>
                <a:gd name="T12" fmla="*/ 0 60000 65536"/>
                <a:gd name="T13" fmla="*/ 0 60000 65536"/>
                <a:gd name="T14" fmla="*/ 0 60000 65536"/>
                <a:gd name="T15" fmla="*/ 0 60000 65536"/>
                <a:gd name="T16" fmla="*/ 0 60000 65536"/>
                <a:gd name="T17" fmla="*/ 0 60000 65536"/>
                <a:gd name="T18" fmla="*/ 0 w 377"/>
                <a:gd name="T19" fmla="*/ 0 h 522"/>
                <a:gd name="T20" fmla="*/ 377 w 377"/>
                <a:gd name="T21" fmla="*/ 522 h 522"/>
              </a:gdLst>
              <a:ahLst/>
              <a:cxnLst>
                <a:cxn ang="T12">
                  <a:pos x="T0" y="T1"/>
                </a:cxn>
                <a:cxn ang="T13">
                  <a:pos x="T2" y="T3"/>
                </a:cxn>
                <a:cxn ang="T14">
                  <a:pos x="T4" y="T5"/>
                </a:cxn>
                <a:cxn ang="T15">
                  <a:pos x="T6" y="T7"/>
                </a:cxn>
                <a:cxn ang="T16">
                  <a:pos x="T8" y="T9"/>
                </a:cxn>
                <a:cxn ang="T17">
                  <a:pos x="T10" y="T11"/>
                </a:cxn>
              </a:cxnLst>
              <a:rect l="T18" t="T19" r="T20" b="T21"/>
              <a:pathLst>
                <a:path w="377" h="522">
                  <a:moveTo>
                    <a:pt x="377" y="386"/>
                  </a:moveTo>
                  <a:cubicBezTo>
                    <a:pt x="313" y="454"/>
                    <a:pt x="249" y="522"/>
                    <a:pt x="196" y="522"/>
                  </a:cubicBezTo>
                  <a:cubicBezTo>
                    <a:pt x="143" y="522"/>
                    <a:pt x="90" y="431"/>
                    <a:pt x="60" y="386"/>
                  </a:cubicBezTo>
                  <a:cubicBezTo>
                    <a:pt x="30" y="341"/>
                    <a:pt x="0" y="310"/>
                    <a:pt x="15" y="250"/>
                  </a:cubicBezTo>
                  <a:cubicBezTo>
                    <a:pt x="30" y="190"/>
                    <a:pt x="98" y="46"/>
                    <a:pt x="151" y="23"/>
                  </a:cubicBezTo>
                  <a:cubicBezTo>
                    <a:pt x="204" y="0"/>
                    <a:pt x="268" y="57"/>
                    <a:pt x="332" y="114"/>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solidFill>
                  <a:srgbClr val="000000"/>
                </a:solidFill>
              </a:endParaRPr>
            </a:p>
          </p:txBody>
        </p:sp>
        <p:sp>
          <p:nvSpPr>
            <p:cNvPr id="17433" name="Freeform 23"/>
            <p:cNvSpPr>
              <a:spLocks/>
            </p:cNvSpPr>
            <p:nvPr/>
          </p:nvSpPr>
          <p:spPr bwMode="auto">
            <a:xfrm rot="-5023993">
              <a:off x="956" y="2904"/>
              <a:ext cx="352" cy="495"/>
            </a:xfrm>
            <a:custGeom>
              <a:avLst/>
              <a:gdLst>
                <a:gd name="T0" fmla="*/ 134 w 377"/>
                <a:gd name="T1" fmla="*/ 174 h 522"/>
                <a:gd name="T2" fmla="*/ 70 w 377"/>
                <a:gd name="T3" fmla="*/ 234 h 522"/>
                <a:gd name="T4" fmla="*/ 21 w 377"/>
                <a:gd name="T5" fmla="*/ 174 h 522"/>
                <a:gd name="T6" fmla="*/ 7 w 377"/>
                <a:gd name="T7" fmla="*/ 113 h 522"/>
                <a:gd name="T8" fmla="*/ 54 w 377"/>
                <a:gd name="T9" fmla="*/ 9 h 522"/>
                <a:gd name="T10" fmla="*/ 117 w 377"/>
                <a:gd name="T11" fmla="*/ 52 h 522"/>
                <a:gd name="T12" fmla="*/ 0 60000 65536"/>
                <a:gd name="T13" fmla="*/ 0 60000 65536"/>
                <a:gd name="T14" fmla="*/ 0 60000 65536"/>
                <a:gd name="T15" fmla="*/ 0 60000 65536"/>
                <a:gd name="T16" fmla="*/ 0 60000 65536"/>
                <a:gd name="T17" fmla="*/ 0 60000 65536"/>
                <a:gd name="T18" fmla="*/ 0 w 377"/>
                <a:gd name="T19" fmla="*/ 0 h 522"/>
                <a:gd name="T20" fmla="*/ 377 w 377"/>
                <a:gd name="T21" fmla="*/ 522 h 522"/>
              </a:gdLst>
              <a:ahLst/>
              <a:cxnLst>
                <a:cxn ang="T12">
                  <a:pos x="T0" y="T1"/>
                </a:cxn>
                <a:cxn ang="T13">
                  <a:pos x="T2" y="T3"/>
                </a:cxn>
                <a:cxn ang="T14">
                  <a:pos x="T4" y="T5"/>
                </a:cxn>
                <a:cxn ang="T15">
                  <a:pos x="T6" y="T7"/>
                </a:cxn>
                <a:cxn ang="T16">
                  <a:pos x="T8" y="T9"/>
                </a:cxn>
                <a:cxn ang="T17">
                  <a:pos x="T10" y="T11"/>
                </a:cxn>
              </a:cxnLst>
              <a:rect l="T18" t="T19" r="T20" b="T21"/>
              <a:pathLst>
                <a:path w="377" h="522">
                  <a:moveTo>
                    <a:pt x="377" y="386"/>
                  </a:moveTo>
                  <a:cubicBezTo>
                    <a:pt x="313" y="454"/>
                    <a:pt x="249" y="522"/>
                    <a:pt x="196" y="522"/>
                  </a:cubicBezTo>
                  <a:cubicBezTo>
                    <a:pt x="143" y="522"/>
                    <a:pt x="90" y="431"/>
                    <a:pt x="60" y="386"/>
                  </a:cubicBezTo>
                  <a:cubicBezTo>
                    <a:pt x="30" y="341"/>
                    <a:pt x="0" y="310"/>
                    <a:pt x="15" y="250"/>
                  </a:cubicBezTo>
                  <a:cubicBezTo>
                    <a:pt x="30" y="190"/>
                    <a:pt x="98" y="46"/>
                    <a:pt x="151" y="23"/>
                  </a:cubicBezTo>
                  <a:cubicBezTo>
                    <a:pt x="204" y="0"/>
                    <a:pt x="268" y="57"/>
                    <a:pt x="332" y="114"/>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solidFill>
                  <a:srgbClr val="000000"/>
                </a:solidFill>
              </a:endParaRPr>
            </a:p>
          </p:txBody>
        </p:sp>
        <p:sp>
          <p:nvSpPr>
            <p:cNvPr id="17434" name="Freeform 24"/>
            <p:cNvSpPr>
              <a:spLocks/>
            </p:cNvSpPr>
            <p:nvPr/>
          </p:nvSpPr>
          <p:spPr bwMode="auto">
            <a:xfrm>
              <a:off x="657" y="1933"/>
              <a:ext cx="681" cy="227"/>
            </a:xfrm>
            <a:custGeom>
              <a:avLst/>
              <a:gdLst>
                <a:gd name="T0" fmla="*/ 0 w 499"/>
                <a:gd name="T1" fmla="*/ 146115 h 143"/>
                <a:gd name="T2" fmla="*/ 23910 w 499"/>
                <a:gd name="T3" fmla="*/ 6885 h 143"/>
                <a:gd name="T4" fmla="*/ 52915 w 499"/>
                <a:gd name="T5" fmla="*/ 100810 h 143"/>
                <a:gd name="T6" fmla="*/ 0 60000 65536"/>
                <a:gd name="T7" fmla="*/ 0 60000 65536"/>
                <a:gd name="T8" fmla="*/ 0 60000 65536"/>
                <a:gd name="T9" fmla="*/ 0 w 499"/>
                <a:gd name="T10" fmla="*/ 0 h 143"/>
                <a:gd name="T11" fmla="*/ 499 w 499"/>
                <a:gd name="T12" fmla="*/ 143 h 143"/>
              </a:gdLst>
              <a:ahLst/>
              <a:cxnLst>
                <a:cxn ang="T6">
                  <a:pos x="T0" y="T1"/>
                </a:cxn>
                <a:cxn ang="T7">
                  <a:pos x="T2" y="T3"/>
                </a:cxn>
                <a:cxn ang="T8">
                  <a:pos x="T4" y="T5"/>
                </a:cxn>
              </a:cxnLst>
              <a:rect l="T9" t="T10" r="T11" b="T12"/>
              <a:pathLst>
                <a:path w="499" h="143">
                  <a:moveTo>
                    <a:pt x="0" y="143"/>
                  </a:moveTo>
                  <a:cubicBezTo>
                    <a:pt x="71" y="78"/>
                    <a:pt x="143" y="14"/>
                    <a:pt x="226" y="7"/>
                  </a:cubicBezTo>
                  <a:cubicBezTo>
                    <a:pt x="309" y="0"/>
                    <a:pt x="454" y="83"/>
                    <a:pt x="499" y="98"/>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solidFill>
                  <a:srgbClr val="000000"/>
                </a:solidFill>
              </a:endParaRPr>
            </a:p>
          </p:txBody>
        </p:sp>
        <p:sp>
          <p:nvSpPr>
            <p:cNvPr id="17435" name="Freeform 25"/>
            <p:cNvSpPr>
              <a:spLocks/>
            </p:cNvSpPr>
            <p:nvPr/>
          </p:nvSpPr>
          <p:spPr bwMode="auto">
            <a:xfrm rot="3018056">
              <a:off x="348" y="2508"/>
              <a:ext cx="800" cy="187"/>
            </a:xfrm>
            <a:custGeom>
              <a:avLst/>
              <a:gdLst>
                <a:gd name="T0" fmla="*/ 176910 w 544"/>
                <a:gd name="T1" fmla="*/ 2323 h 144"/>
                <a:gd name="T2" fmla="*/ 88506 w 544"/>
                <a:gd name="T3" fmla="*/ 6885 h 144"/>
                <a:gd name="T4" fmla="*/ 0 w 544"/>
                <a:gd name="T5" fmla="*/ 0 h 144"/>
                <a:gd name="T6" fmla="*/ 0 60000 65536"/>
                <a:gd name="T7" fmla="*/ 0 60000 65536"/>
                <a:gd name="T8" fmla="*/ 0 60000 65536"/>
                <a:gd name="T9" fmla="*/ 0 w 544"/>
                <a:gd name="T10" fmla="*/ 0 h 144"/>
                <a:gd name="T11" fmla="*/ 544 w 544"/>
                <a:gd name="T12" fmla="*/ 144 h 144"/>
              </a:gdLst>
              <a:ahLst/>
              <a:cxnLst>
                <a:cxn ang="T6">
                  <a:pos x="T0" y="T1"/>
                </a:cxn>
                <a:cxn ang="T7">
                  <a:pos x="T2" y="T3"/>
                </a:cxn>
                <a:cxn ang="T8">
                  <a:pos x="T4" y="T5"/>
                </a:cxn>
              </a:cxnLst>
              <a:rect l="T9" t="T10" r="T11" b="T12"/>
              <a:pathLst>
                <a:path w="544" h="144">
                  <a:moveTo>
                    <a:pt x="544" y="46"/>
                  </a:moveTo>
                  <a:cubicBezTo>
                    <a:pt x="453" y="95"/>
                    <a:pt x="363" y="144"/>
                    <a:pt x="272" y="136"/>
                  </a:cubicBezTo>
                  <a:cubicBezTo>
                    <a:pt x="181" y="128"/>
                    <a:pt x="90" y="64"/>
                    <a:pt x="0" y="0"/>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solidFill>
                  <a:srgbClr val="000000"/>
                </a:solidFill>
              </a:endParaRPr>
            </a:p>
          </p:txBody>
        </p:sp>
        <p:sp>
          <p:nvSpPr>
            <p:cNvPr id="17436" name="Text Box 26"/>
            <p:cNvSpPr txBox="1">
              <a:spLocks noChangeArrowheads="1"/>
            </p:cNvSpPr>
            <p:nvPr/>
          </p:nvSpPr>
          <p:spPr bwMode="auto">
            <a:xfrm>
              <a:off x="158" y="17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solidFill>
                    <a:srgbClr val="000000"/>
                  </a:solidFill>
                </a:rPr>
                <a:t>0</a:t>
              </a:r>
            </a:p>
          </p:txBody>
        </p:sp>
        <p:sp>
          <p:nvSpPr>
            <p:cNvPr id="17437" name="Text Box 27"/>
            <p:cNvSpPr txBox="1">
              <a:spLocks noChangeArrowheads="1"/>
            </p:cNvSpPr>
            <p:nvPr/>
          </p:nvSpPr>
          <p:spPr bwMode="auto">
            <a:xfrm>
              <a:off x="839" y="216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solidFill>
                    <a:srgbClr val="000000"/>
                  </a:solidFill>
                </a:rPr>
                <a:t>0</a:t>
              </a:r>
            </a:p>
          </p:txBody>
        </p:sp>
        <p:sp>
          <p:nvSpPr>
            <p:cNvPr id="17438" name="Text Box 28"/>
            <p:cNvSpPr txBox="1">
              <a:spLocks noChangeArrowheads="1"/>
            </p:cNvSpPr>
            <p:nvPr/>
          </p:nvSpPr>
          <p:spPr bwMode="auto">
            <a:xfrm>
              <a:off x="839" y="17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solidFill>
                    <a:srgbClr val="000000"/>
                  </a:solidFill>
                </a:rPr>
                <a:t>1</a:t>
              </a:r>
            </a:p>
          </p:txBody>
        </p:sp>
        <p:sp>
          <p:nvSpPr>
            <p:cNvPr id="17439" name="Line 29"/>
            <p:cNvSpPr>
              <a:spLocks noChangeShapeType="1"/>
            </p:cNvSpPr>
            <p:nvPr/>
          </p:nvSpPr>
          <p:spPr bwMode="auto">
            <a:xfrm>
              <a:off x="521" y="1752"/>
              <a:ext cx="0" cy="226"/>
            </a:xfrm>
            <a:prstGeom prst="line">
              <a:avLst/>
            </a:prstGeom>
            <a:noFill/>
            <a:ln w="38100" cmpd="dbl">
              <a:solidFill>
                <a:srgbClr val="33CC33"/>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solidFill>
                  <a:srgbClr val="000000"/>
                </a:solidFill>
              </a:endParaRPr>
            </a:p>
          </p:txBody>
        </p:sp>
        <p:sp>
          <p:nvSpPr>
            <p:cNvPr id="17440" name="Oval 30"/>
            <p:cNvSpPr>
              <a:spLocks noChangeArrowheads="1"/>
            </p:cNvSpPr>
            <p:nvPr/>
          </p:nvSpPr>
          <p:spPr bwMode="auto">
            <a:xfrm>
              <a:off x="1292" y="2024"/>
              <a:ext cx="296" cy="25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FontTx/>
                <a:buNone/>
              </a:pPr>
              <a:r>
                <a:rPr lang="en-US" altLang="ja-JP" sz="1800" b="1">
                  <a:solidFill>
                    <a:srgbClr val="000000"/>
                  </a:solidFill>
                </a:rPr>
                <a:t>s/0</a:t>
              </a:r>
            </a:p>
          </p:txBody>
        </p:sp>
        <p:sp>
          <p:nvSpPr>
            <p:cNvPr id="17441" name="Freeform 31"/>
            <p:cNvSpPr>
              <a:spLocks/>
            </p:cNvSpPr>
            <p:nvPr/>
          </p:nvSpPr>
          <p:spPr bwMode="auto">
            <a:xfrm rot="10617469">
              <a:off x="605" y="2160"/>
              <a:ext cx="681" cy="181"/>
            </a:xfrm>
            <a:custGeom>
              <a:avLst/>
              <a:gdLst>
                <a:gd name="T0" fmla="*/ 0 w 499"/>
                <a:gd name="T1" fmla="*/ 4915 h 143"/>
                <a:gd name="T2" fmla="*/ 23910 w 499"/>
                <a:gd name="T3" fmla="*/ 243 h 143"/>
                <a:gd name="T4" fmla="*/ 52915 w 499"/>
                <a:gd name="T5" fmla="*/ 3371 h 143"/>
                <a:gd name="T6" fmla="*/ 0 60000 65536"/>
                <a:gd name="T7" fmla="*/ 0 60000 65536"/>
                <a:gd name="T8" fmla="*/ 0 60000 65536"/>
                <a:gd name="T9" fmla="*/ 0 w 499"/>
                <a:gd name="T10" fmla="*/ 0 h 143"/>
                <a:gd name="T11" fmla="*/ 499 w 499"/>
                <a:gd name="T12" fmla="*/ 143 h 143"/>
              </a:gdLst>
              <a:ahLst/>
              <a:cxnLst>
                <a:cxn ang="T6">
                  <a:pos x="T0" y="T1"/>
                </a:cxn>
                <a:cxn ang="T7">
                  <a:pos x="T2" y="T3"/>
                </a:cxn>
                <a:cxn ang="T8">
                  <a:pos x="T4" y="T5"/>
                </a:cxn>
              </a:cxnLst>
              <a:rect l="T9" t="T10" r="T11" b="T12"/>
              <a:pathLst>
                <a:path w="499" h="143">
                  <a:moveTo>
                    <a:pt x="0" y="143"/>
                  </a:moveTo>
                  <a:cubicBezTo>
                    <a:pt x="71" y="78"/>
                    <a:pt x="143" y="14"/>
                    <a:pt x="226" y="7"/>
                  </a:cubicBezTo>
                  <a:cubicBezTo>
                    <a:pt x="309" y="0"/>
                    <a:pt x="454" y="83"/>
                    <a:pt x="499" y="98"/>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solidFill>
                  <a:srgbClr val="000000"/>
                </a:solidFill>
              </a:endParaRPr>
            </a:p>
          </p:txBody>
        </p:sp>
        <p:sp>
          <p:nvSpPr>
            <p:cNvPr id="17442" name="Freeform 32"/>
            <p:cNvSpPr>
              <a:spLocks/>
            </p:cNvSpPr>
            <p:nvPr/>
          </p:nvSpPr>
          <p:spPr bwMode="auto">
            <a:xfrm rot="-4025189">
              <a:off x="1074" y="2506"/>
              <a:ext cx="646" cy="77"/>
            </a:xfrm>
            <a:custGeom>
              <a:avLst/>
              <a:gdLst>
                <a:gd name="T0" fmla="*/ 7168 w 544"/>
                <a:gd name="T1" fmla="*/ 1 h 144"/>
                <a:gd name="T2" fmla="*/ 3580 w 544"/>
                <a:gd name="T3" fmla="*/ 1 h 144"/>
                <a:gd name="T4" fmla="*/ 0 w 544"/>
                <a:gd name="T5" fmla="*/ 0 h 144"/>
                <a:gd name="T6" fmla="*/ 0 60000 65536"/>
                <a:gd name="T7" fmla="*/ 0 60000 65536"/>
                <a:gd name="T8" fmla="*/ 0 60000 65536"/>
                <a:gd name="T9" fmla="*/ 0 w 544"/>
                <a:gd name="T10" fmla="*/ 0 h 144"/>
                <a:gd name="T11" fmla="*/ 544 w 544"/>
                <a:gd name="T12" fmla="*/ 144 h 144"/>
              </a:gdLst>
              <a:ahLst/>
              <a:cxnLst>
                <a:cxn ang="T6">
                  <a:pos x="T0" y="T1"/>
                </a:cxn>
                <a:cxn ang="T7">
                  <a:pos x="T2" y="T3"/>
                </a:cxn>
                <a:cxn ang="T8">
                  <a:pos x="T4" y="T5"/>
                </a:cxn>
              </a:cxnLst>
              <a:rect l="T9" t="T10" r="T11" b="T12"/>
              <a:pathLst>
                <a:path w="544" h="144">
                  <a:moveTo>
                    <a:pt x="544" y="46"/>
                  </a:moveTo>
                  <a:cubicBezTo>
                    <a:pt x="453" y="95"/>
                    <a:pt x="363" y="144"/>
                    <a:pt x="272" y="136"/>
                  </a:cubicBezTo>
                  <a:cubicBezTo>
                    <a:pt x="181" y="128"/>
                    <a:pt x="90" y="64"/>
                    <a:pt x="0" y="0"/>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solidFill>
                  <a:srgbClr val="000000"/>
                </a:solidFill>
              </a:endParaRPr>
            </a:p>
          </p:txBody>
        </p:sp>
        <p:sp>
          <p:nvSpPr>
            <p:cNvPr id="17443" name="Text Box 33"/>
            <p:cNvSpPr txBox="1">
              <a:spLocks noChangeArrowheads="1"/>
            </p:cNvSpPr>
            <p:nvPr/>
          </p:nvSpPr>
          <p:spPr bwMode="auto">
            <a:xfrm>
              <a:off x="1429" y="247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solidFill>
                    <a:srgbClr val="000000"/>
                  </a:solidFill>
                </a:rPr>
                <a:t>1</a:t>
              </a:r>
            </a:p>
          </p:txBody>
        </p:sp>
        <p:sp>
          <p:nvSpPr>
            <p:cNvPr id="17444" name="Text Box 34"/>
            <p:cNvSpPr txBox="1">
              <a:spLocks noChangeArrowheads="1"/>
            </p:cNvSpPr>
            <p:nvPr/>
          </p:nvSpPr>
          <p:spPr bwMode="auto">
            <a:xfrm>
              <a:off x="671" y="303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dirty="0">
                  <a:solidFill>
                    <a:srgbClr val="000000"/>
                  </a:solidFill>
                </a:rPr>
                <a:t>1</a:t>
              </a:r>
            </a:p>
          </p:txBody>
        </p:sp>
        <p:sp>
          <p:nvSpPr>
            <p:cNvPr id="17445" name="Text Box 35"/>
            <p:cNvSpPr txBox="1">
              <a:spLocks noChangeArrowheads="1"/>
            </p:cNvSpPr>
            <p:nvPr/>
          </p:nvSpPr>
          <p:spPr bwMode="auto">
            <a:xfrm>
              <a:off x="521" y="261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solidFill>
                    <a:srgbClr val="000000"/>
                  </a:solidFill>
                </a:rPr>
                <a:t>0</a:t>
              </a:r>
            </a:p>
          </p:txBody>
        </p:sp>
      </p:grpSp>
      <p:sp>
        <p:nvSpPr>
          <p:cNvPr id="17420" name="Line 36"/>
          <p:cNvSpPr>
            <a:spLocks noChangeShapeType="1"/>
          </p:cNvSpPr>
          <p:nvPr/>
        </p:nvSpPr>
        <p:spPr bwMode="auto">
          <a:xfrm>
            <a:off x="4067175" y="2759075"/>
            <a:ext cx="26654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solidFill>
                <a:srgbClr val="000000"/>
              </a:solidFill>
            </a:endParaRPr>
          </a:p>
        </p:txBody>
      </p:sp>
      <p:sp>
        <p:nvSpPr>
          <p:cNvPr id="17421" name="Line 37"/>
          <p:cNvSpPr>
            <a:spLocks noChangeShapeType="1"/>
          </p:cNvSpPr>
          <p:nvPr/>
        </p:nvSpPr>
        <p:spPr bwMode="auto">
          <a:xfrm>
            <a:off x="4067175" y="3429000"/>
            <a:ext cx="26654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solidFill>
                <a:srgbClr val="000000"/>
              </a:solidFill>
            </a:endParaRPr>
          </a:p>
        </p:txBody>
      </p:sp>
      <p:sp>
        <p:nvSpPr>
          <p:cNvPr id="17422" name="Line 38"/>
          <p:cNvSpPr>
            <a:spLocks noChangeShapeType="1"/>
          </p:cNvSpPr>
          <p:nvPr/>
        </p:nvSpPr>
        <p:spPr bwMode="auto">
          <a:xfrm>
            <a:off x="4067175" y="2060575"/>
            <a:ext cx="26654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solidFill>
                <a:srgbClr val="000000"/>
              </a:solidFill>
            </a:endParaRPr>
          </a:p>
        </p:txBody>
      </p:sp>
      <p:sp>
        <p:nvSpPr>
          <p:cNvPr id="17423" name="Line 39"/>
          <p:cNvSpPr>
            <a:spLocks noChangeShapeType="1"/>
          </p:cNvSpPr>
          <p:nvPr/>
        </p:nvSpPr>
        <p:spPr bwMode="auto">
          <a:xfrm>
            <a:off x="4067175" y="2060575"/>
            <a:ext cx="0" cy="13684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solidFill>
                <a:srgbClr val="000000"/>
              </a:solidFill>
            </a:endParaRPr>
          </a:p>
        </p:txBody>
      </p:sp>
      <p:sp>
        <p:nvSpPr>
          <p:cNvPr id="17424" name="Line 40"/>
          <p:cNvSpPr>
            <a:spLocks noChangeShapeType="1"/>
          </p:cNvSpPr>
          <p:nvPr/>
        </p:nvSpPr>
        <p:spPr bwMode="auto">
          <a:xfrm>
            <a:off x="5003800" y="2060575"/>
            <a:ext cx="0" cy="13684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solidFill>
                <a:srgbClr val="000000"/>
              </a:solidFill>
            </a:endParaRPr>
          </a:p>
        </p:txBody>
      </p:sp>
      <p:sp>
        <p:nvSpPr>
          <p:cNvPr id="17425" name="Line 41"/>
          <p:cNvSpPr>
            <a:spLocks noChangeShapeType="1"/>
          </p:cNvSpPr>
          <p:nvPr/>
        </p:nvSpPr>
        <p:spPr bwMode="auto">
          <a:xfrm>
            <a:off x="6011863" y="2060575"/>
            <a:ext cx="0" cy="13684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solidFill>
                <a:srgbClr val="000000"/>
              </a:solidFill>
            </a:endParaRPr>
          </a:p>
        </p:txBody>
      </p:sp>
      <p:sp>
        <p:nvSpPr>
          <p:cNvPr id="17426" name="Line 42"/>
          <p:cNvSpPr>
            <a:spLocks noChangeShapeType="1"/>
          </p:cNvSpPr>
          <p:nvPr/>
        </p:nvSpPr>
        <p:spPr bwMode="auto">
          <a:xfrm>
            <a:off x="6732588" y="2060575"/>
            <a:ext cx="0" cy="13684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solidFill>
                <a:srgbClr val="000000"/>
              </a:solidFill>
            </a:endParaRPr>
          </a:p>
        </p:txBody>
      </p:sp>
      <p:sp>
        <p:nvSpPr>
          <p:cNvPr id="17427" name="Line 44"/>
          <p:cNvSpPr>
            <a:spLocks noChangeShapeType="1"/>
          </p:cNvSpPr>
          <p:nvPr/>
        </p:nvSpPr>
        <p:spPr bwMode="auto">
          <a:xfrm>
            <a:off x="5003800" y="2347913"/>
            <a:ext cx="10080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solidFill>
                <a:srgbClr val="000000"/>
              </a:solidFill>
            </a:endParaRPr>
          </a:p>
        </p:txBody>
      </p:sp>
      <p:sp>
        <p:nvSpPr>
          <p:cNvPr id="2" name="テキスト ボックス 1"/>
          <p:cNvSpPr txBox="1"/>
          <p:nvPr/>
        </p:nvSpPr>
        <p:spPr>
          <a:xfrm>
            <a:off x="398744" y="3505594"/>
            <a:ext cx="736099" cy="369332"/>
          </a:xfrm>
          <a:prstGeom prst="rect">
            <a:avLst/>
          </a:prstGeom>
          <a:noFill/>
        </p:spPr>
        <p:txBody>
          <a:bodyPr wrap="none" rtlCol="0">
            <a:spAutoFit/>
          </a:bodyPr>
          <a:lstStyle/>
          <a:p>
            <a:r>
              <a:rPr lang="ja-JP" altLang="en-US" dirty="0" smtClean="0">
                <a:solidFill>
                  <a:srgbClr val="000000"/>
                </a:solidFill>
              </a:rPr>
              <a:t>図</a:t>
            </a:r>
            <a:r>
              <a:rPr lang="en-US" altLang="ja-JP" dirty="0" smtClean="0">
                <a:solidFill>
                  <a:srgbClr val="000000"/>
                </a:solidFill>
              </a:rPr>
              <a:t>2.4</a:t>
            </a:r>
            <a:endParaRPr lang="ja-JP" altLang="en-US" dirty="0">
              <a:solidFill>
                <a:srgbClr val="000000"/>
              </a:solidFill>
            </a:endParaRPr>
          </a:p>
        </p:txBody>
      </p:sp>
      <p:sp>
        <p:nvSpPr>
          <p:cNvPr id="3" name="テキスト ボックス 2"/>
          <p:cNvSpPr txBox="1"/>
          <p:nvPr/>
        </p:nvSpPr>
        <p:spPr>
          <a:xfrm>
            <a:off x="766793" y="836613"/>
            <a:ext cx="1042273" cy="369332"/>
          </a:xfrm>
          <a:prstGeom prst="rect">
            <a:avLst/>
          </a:prstGeom>
          <a:noFill/>
        </p:spPr>
        <p:txBody>
          <a:bodyPr wrap="none" rtlCol="0">
            <a:spAutoFit/>
          </a:bodyPr>
          <a:lstStyle/>
          <a:p>
            <a:r>
              <a:rPr lang="ja-JP" altLang="en-US" b="1" dirty="0" smtClean="0">
                <a:solidFill>
                  <a:srgbClr val="000000"/>
                </a:solidFill>
              </a:rPr>
              <a:t>例　２．４</a:t>
            </a:r>
            <a:endParaRPr lang="ja-JP" altLang="en-US" b="1" dirty="0">
              <a:solidFill>
                <a:srgbClr val="000000"/>
              </a:solidFill>
            </a:endParaRPr>
          </a:p>
        </p:txBody>
      </p:sp>
      <p:sp>
        <p:nvSpPr>
          <p:cNvPr id="36" name="テキスト ボックス 35"/>
          <p:cNvSpPr txBox="1"/>
          <p:nvPr/>
        </p:nvSpPr>
        <p:spPr>
          <a:xfrm>
            <a:off x="1447430" y="5321300"/>
            <a:ext cx="5086649" cy="1200329"/>
          </a:xfrm>
          <a:prstGeom prst="rect">
            <a:avLst/>
          </a:prstGeom>
          <a:noFill/>
          <a:ln>
            <a:solidFill>
              <a:schemeClr val="tx1"/>
            </a:solidFill>
          </a:ln>
        </p:spPr>
        <p:txBody>
          <a:bodyPr wrap="none" rtlCol="0">
            <a:spAutoFit/>
          </a:bodyPr>
          <a:lstStyle/>
          <a:p>
            <a:r>
              <a:rPr lang="ja-JP" altLang="en-US" b="1" dirty="0">
                <a:solidFill>
                  <a:srgbClr val="0000FF"/>
                </a:solidFill>
              </a:rPr>
              <a:t>機械が起動されたとき（入力が加えられる前）</a:t>
            </a:r>
            <a:r>
              <a:rPr lang="ja-JP" altLang="en-US" b="1" dirty="0" smtClean="0">
                <a:solidFill>
                  <a:srgbClr val="0000FF"/>
                </a:solidFill>
              </a:rPr>
              <a:t>、</a:t>
            </a:r>
            <a:endParaRPr lang="en-US" altLang="ja-JP" b="1" dirty="0" smtClean="0">
              <a:solidFill>
                <a:srgbClr val="0000FF"/>
              </a:solidFill>
            </a:endParaRPr>
          </a:p>
          <a:p>
            <a:r>
              <a:rPr lang="ja-JP" altLang="en-US" b="1" dirty="0" smtClean="0">
                <a:solidFill>
                  <a:srgbClr val="0000FF"/>
                </a:solidFill>
              </a:rPr>
              <a:t>入力</a:t>
            </a:r>
            <a:r>
              <a:rPr lang="ja-JP" altLang="en-US" b="1" dirty="0">
                <a:solidFill>
                  <a:srgbClr val="0000FF"/>
                </a:solidFill>
              </a:rPr>
              <a:t>（</a:t>
            </a:r>
            <a:r>
              <a:rPr lang="en-US" altLang="ja-JP" b="1" dirty="0">
                <a:solidFill>
                  <a:srgbClr val="0000FF"/>
                </a:solidFill>
              </a:rPr>
              <a:t>ε</a:t>
            </a:r>
            <a:r>
              <a:rPr lang="ja-JP" altLang="en-US" b="1" dirty="0">
                <a:solidFill>
                  <a:srgbClr val="0000FF"/>
                </a:solidFill>
              </a:rPr>
              <a:t>）があったとして</a:t>
            </a:r>
            <a:r>
              <a:rPr lang="ja-JP" altLang="en-US" b="1" dirty="0" smtClean="0">
                <a:solidFill>
                  <a:srgbClr val="0000FF"/>
                </a:solidFill>
              </a:rPr>
              <a:t>、記憶部</a:t>
            </a:r>
            <a:r>
              <a:rPr lang="ja-JP" altLang="en-US" b="1" dirty="0">
                <a:solidFill>
                  <a:srgbClr val="0000FF"/>
                </a:solidFill>
              </a:rPr>
              <a:t>は初期状態（</a:t>
            </a:r>
            <a:r>
              <a:rPr lang="en-US" altLang="ja-JP" b="1" dirty="0">
                <a:solidFill>
                  <a:srgbClr val="0000FF"/>
                </a:solidFill>
              </a:rPr>
              <a:t>r</a:t>
            </a:r>
            <a:r>
              <a:rPr lang="ja-JP" altLang="en-US" b="1" dirty="0" smtClean="0">
                <a:solidFill>
                  <a:srgbClr val="0000FF"/>
                </a:solidFill>
              </a:rPr>
              <a:t>）</a:t>
            </a:r>
            <a:endParaRPr lang="en-US" altLang="ja-JP" b="1" dirty="0" smtClean="0">
              <a:solidFill>
                <a:srgbClr val="0000FF"/>
              </a:solidFill>
            </a:endParaRPr>
          </a:p>
          <a:p>
            <a:r>
              <a:rPr lang="ja-JP" altLang="en-US" b="1" dirty="0" smtClean="0">
                <a:solidFill>
                  <a:srgbClr val="0000FF"/>
                </a:solidFill>
              </a:rPr>
              <a:t>に</a:t>
            </a:r>
            <a:r>
              <a:rPr lang="ja-JP" altLang="en-US" b="1" dirty="0">
                <a:solidFill>
                  <a:srgbClr val="0000FF"/>
                </a:solidFill>
              </a:rPr>
              <a:t>設定され、入力（</a:t>
            </a:r>
            <a:r>
              <a:rPr lang="en-US" altLang="ja-JP" b="1" dirty="0">
                <a:solidFill>
                  <a:srgbClr val="0000FF"/>
                </a:solidFill>
              </a:rPr>
              <a:t>ε</a:t>
            </a:r>
            <a:r>
              <a:rPr lang="ja-JP" altLang="en-US" b="1" dirty="0">
                <a:solidFill>
                  <a:srgbClr val="0000FF"/>
                </a:solidFill>
              </a:rPr>
              <a:t>）に対する出力として、状態（</a:t>
            </a:r>
            <a:r>
              <a:rPr lang="en-US" altLang="ja-JP" b="1" dirty="0">
                <a:solidFill>
                  <a:srgbClr val="0000FF"/>
                </a:solidFill>
              </a:rPr>
              <a:t>r</a:t>
            </a:r>
            <a:r>
              <a:rPr lang="ja-JP" altLang="en-US" b="1" dirty="0">
                <a:solidFill>
                  <a:srgbClr val="0000FF"/>
                </a:solidFill>
              </a:rPr>
              <a:t>）</a:t>
            </a:r>
            <a:endParaRPr lang="en-US" altLang="ja-JP" b="1" dirty="0">
              <a:solidFill>
                <a:srgbClr val="0000FF"/>
              </a:solidFill>
            </a:endParaRPr>
          </a:p>
          <a:p>
            <a:r>
              <a:rPr lang="ja-JP" altLang="en-US" b="1" dirty="0">
                <a:solidFill>
                  <a:srgbClr val="0000FF"/>
                </a:solidFill>
              </a:rPr>
              <a:t>における出力</a:t>
            </a:r>
            <a:r>
              <a:rPr lang="en-US" altLang="ja-JP" b="1" dirty="0">
                <a:solidFill>
                  <a:srgbClr val="FF0000"/>
                </a:solidFill>
              </a:rPr>
              <a:t>0</a:t>
            </a:r>
            <a:r>
              <a:rPr lang="ja-JP" altLang="en-US" b="1" dirty="0">
                <a:solidFill>
                  <a:srgbClr val="0000FF"/>
                </a:solidFill>
              </a:rPr>
              <a:t>がなされ、次の入力を</a:t>
            </a:r>
            <a:r>
              <a:rPr lang="ja-JP" altLang="en-US" b="1" dirty="0" smtClean="0">
                <a:solidFill>
                  <a:srgbClr val="0000FF"/>
                </a:solidFill>
              </a:rPr>
              <a:t>待つ</a:t>
            </a:r>
            <a:endParaRPr lang="ja-JP" altLang="en-US" b="1" dirty="0">
              <a:solidFill>
                <a:srgbClr val="0000FF"/>
              </a:solidFill>
            </a:endParaRPr>
          </a:p>
        </p:txBody>
      </p:sp>
      <p:sp>
        <p:nvSpPr>
          <p:cNvPr id="4" name="テキスト ボックス 3"/>
          <p:cNvSpPr txBox="1"/>
          <p:nvPr/>
        </p:nvSpPr>
        <p:spPr>
          <a:xfrm>
            <a:off x="6913696" y="2847535"/>
            <a:ext cx="2073003" cy="923330"/>
          </a:xfrm>
          <a:prstGeom prst="rect">
            <a:avLst/>
          </a:prstGeom>
          <a:noFill/>
        </p:spPr>
        <p:txBody>
          <a:bodyPr wrap="none" rtlCol="0">
            <a:spAutoFit/>
          </a:bodyPr>
          <a:lstStyle/>
          <a:p>
            <a:r>
              <a:rPr kumimoji="1" lang="ja-JP" altLang="en-US" dirty="0" smtClean="0"/>
              <a:t>入力</a:t>
            </a:r>
            <a:r>
              <a:rPr kumimoji="1" lang="en-US" altLang="ja-JP" dirty="0" smtClean="0"/>
              <a:t>0</a:t>
            </a:r>
            <a:r>
              <a:rPr kumimoji="1" lang="ja-JP" altLang="en-US" dirty="0" smtClean="0"/>
              <a:t>が入力され</a:t>
            </a:r>
            <a:endParaRPr kumimoji="1" lang="en-US" altLang="ja-JP" dirty="0" smtClean="0"/>
          </a:p>
          <a:p>
            <a:r>
              <a:rPr lang="ja-JP" altLang="en-US" dirty="0" smtClean="0"/>
              <a:t>状態は</a:t>
            </a:r>
            <a:r>
              <a:rPr lang="en-US" altLang="ja-JP" dirty="0" smtClean="0"/>
              <a:t>r</a:t>
            </a:r>
            <a:r>
              <a:rPr lang="ja-JP" altLang="en-US" dirty="0" err="1" smtClean="0"/>
              <a:t>に推</a:t>
            </a:r>
            <a:r>
              <a:rPr lang="ja-JP" altLang="en-US" dirty="0" smtClean="0"/>
              <a:t>移し</a:t>
            </a:r>
            <a:endParaRPr lang="en-US" altLang="ja-JP" dirty="0" smtClean="0"/>
          </a:p>
          <a:p>
            <a:r>
              <a:rPr lang="ja-JP" altLang="en-US" dirty="0" smtClean="0"/>
              <a:t>出力</a:t>
            </a:r>
            <a:r>
              <a:rPr lang="en-US" altLang="ja-JP" dirty="0" smtClean="0"/>
              <a:t>0</a:t>
            </a:r>
            <a:r>
              <a:rPr lang="ja-JP" altLang="en-US" dirty="0" smtClean="0"/>
              <a:t>が出力される</a:t>
            </a:r>
            <a:endParaRPr lang="en-US" altLang="ja-JP" dirty="0"/>
          </a:p>
        </p:txBody>
      </p:sp>
      <p:cxnSp>
        <p:nvCxnSpPr>
          <p:cNvPr id="6" name="直線矢印コネクタ 5"/>
          <p:cNvCxnSpPr/>
          <p:nvPr/>
        </p:nvCxnSpPr>
        <p:spPr>
          <a:xfrm flipH="1">
            <a:off x="4567238" y="3063876"/>
            <a:ext cx="2346458" cy="811050"/>
          </a:xfrm>
          <a:prstGeom prst="straightConnector1">
            <a:avLst/>
          </a:prstGeom>
          <a:ln w="63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4" idx="1"/>
          </p:cNvCxnSpPr>
          <p:nvPr/>
        </p:nvCxnSpPr>
        <p:spPr>
          <a:xfrm flipH="1">
            <a:off x="4860032" y="3309200"/>
            <a:ext cx="2053664" cy="911888"/>
          </a:xfrm>
          <a:prstGeom prst="straightConnector1">
            <a:avLst/>
          </a:prstGeom>
          <a:ln w="63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flipH="1">
            <a:off x="4860032" y="3629819"/>
            <a:ext cx="2053664" cy="879301"/>
          </a:xfrm>
          <a:prstGeom prst="straightConnector1">
            <a:avLst/>
          </a:prstGeom>
          <a:ln w="63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flipV="1">
            <a:off x="2289175" y="4365104"/>
            <a:ext cx="1922785" cy="956196"/>
          </a:xfrm>
          <a:prstGeom prst="straightConnector1">
            <a:avLst/>
          </a:prstGeom>
          <a:ln w="63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5" name="スライド番号プレースホルダ 3"/>
          <p:cNvSpPr>
            <a:spLocks noGrp="1"/>
          </p:cNvSpPr>
          <p:nvPr>
            <p:ph type="sldNum" sz="quarter" idx="12"/>
          </p:nvPr>
        </p:nvSpPr>
        <p:spPr>
          <a:xfrm>
            <a:off x="6503184" y="6370626"/>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400" dirty="0" smtClean="0"/>
              <a:t>14</a:t>
            </a:r>
          </a:p>
        </p:txBody>
      </p:sp>
    </p:spTree>
    <p:extLst>
      <p:ext uri="{BB962C8B-B14F-4D97-AF65-F5344CB8AC3E}">
        <p14:creationId xmlns:p14="http://schemas.microsoft.com/office/powerpoint/2010/main" val="1549979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スライド番号プレースホルダ 3"/>
          <p:cNvSpPr>
            <a:spLocks noGrp="1"/>
          </p:cNvSpPr>
          <p:nvPr>
            <p:ph type="sldNum" sz="quarter" idx="12"/>
          </p:nvPr>
        </p:nvSpPr>
        <p:spPr>
          <a:xfrm>
            <a:off x="6503184" y="6370626"/>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400" dirty="0" smtClean="0"/>
              <a:t>15</a:t>
            </a:r>
          </a:p>
        </p:txBody>
      </p:sp>
      <p:sp>
        <p:nvSpPr>
          <p:cNvPr id="19459" name="Text Box 15"/>
          <p:cNvSpPr txBox="1">
            <a:spLocks noChangeArrowheads="1"/>
          </p:cNvSpPr>
          <p:nvPr/>
        </p:nvSpPr>
        <p:spPr bwMode="auto">
          <a:xfrm>
            <a:off x="8243888" y="260350"/>
            <a:ext cx="7857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dirty="0"/>
              <a:t>その２</a:t>
            </a:r>
          </a:p>
        </p:txBody>
      </p:sp>
      <p:sp>
        <p:nvSpPr>
          <p:cNvPr id="19460" name="Text Box 16"/>
          <p:cNvSpPr txBox="1">
            <a:spLocks noChangeArrowheads="1"/>
          </p:cNvSpPr>
          <p:nvPr/>
        </p:nvSpPr>
        <p:spPr bwMode="auto">
          <a:xfrm>
            <a:off x="1547813" y="1484313"/>
            <a:ext cx="6696075"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dirty="0"/>
              <a:t>ミーリー型順序機械</a:t>
            </a:r>
            <a:r>
              <a:rPr lang="en-US" altLang="ja-JP" sz="1800" dirty="0" smtClean="0"/>
              <a:t>M1</a:t>
            </a:r>
            <a:r>
              <a:rPr lang="ja-JP" altLang="en-US" sz="1800" dirty="0" smtClean="0"/>
              <a:t>（図</a:t>
            </a:r>
            <a:r>
              <a:rPr lang="en-US" altLang="ja-JP" sz="1800" dirty="0" smtClean="0"/>
              <a:t>2.2</a:t>
            </a:r>
            <a:r>
              <a:rPr lang="ja-JP" altLang="en-US" sz="1800" dirty="0" smtClean="0"/>
              <a:t>）と</a:t>
            </a:r>
            <a:r>
              <a:rPr lang="ja-JP" altLang="en-US" sz="1800" dirty="0"/>
              <a:t>ムーア型順序機械</a:t>
            </a:r>
            <a:r>
              <a:rPr lang="en-US" altLang="ja-JP" sz="1800" dirty="0" smtClean="0"/>
              <a:t>M2</a:t>
            </a:r>
            <a:r>
              <a:rPr lang="ja-JP" altLang="en-US" sz="1800" dirty="0" smtClean="0"/>
              <a:t>（図</a:t>
            </a:r>
            <a:r>
              <a:rPr lang="en-US" altLang="ja-JP" sz="1800" dirty="0" smtClean="0"/>
              <a:t>2.4</a:t>
            </a:r>
            <a:r>
              <a:rPr lang="ja-JP" altLang="en-US" sz="1800" dirty="0" smtClean="0"/>
              <a:t>）に</a:t>
            </a:r>
            <a:r>
              <a:rPr lang="ja-JP" altLang="en-US" sz="1800" dirty="0"/>
              <a:t>、</a:t>
            </a:r>
          </a:p>
          <a:p>
            <a:pPr eaLnBrk="1" hangingPunct="1">
              <a:spcBef>
                <a:spcPct val="0"/>
              </a:spcBef>
              <a:buFontTx/>
              <a:buNone/>
            </a:pPr>
            <a:r>
              <a:rPr lang="ja-JP" altLang="en-US" sz="1800" dirty="0"/>
              <a:t>同一の入力データ　</a:t>
            </a:r>
            <a:r>
              <a:rPr lang="en-US" altLang="ja-JP" sz="1800" dirty="0"/>
              <a:t>0 1 </a:t>
            </a:r>
            <a:r>
              <a:rPr lang="en-US" altLang="ja-JP" sz="1800" dirty="0" smtClean="0"/>
              <a:t> </a:t>
            </a:r>
            <a:r>
              <a:rPr lang="en-US" altLang="ja-JP" sz="1800" dirty="0"/>
              <a:t>0 </a:t>
            </a:r>
            <a:r>
              <a:rPr lang="en-US" altLang="ja-JP" sz="1800" dirty="0" smtClean="0"/>
              <a:t>1  1  1  0</a:t>
            </a:r>
            <a:r>
              <a:rPr lang="ja-JP" altLang="en-US" sz="1800" dirty="0"/>
              <a:t>　を加えたとき、</a:t>
            </a:r>
          </a:p>
          <a:p>
            <a:pPr eaLnBrk="1" hangingPunct="1">
              <a:spcBef>
                <a:spcPct val="0"/>
              </a:spcBef>
              <a:buFontTx/>
              <a:buNone/>
            </a:pPr>
            <a:endParaRPr lang="ja-JP" altLang="en-US" sz="1800" dirty="0"/>
          </a:p>
          <a:p>
            <a:pPr eaLnBrk="1" hangingPunct="1">
              <a:spcBef>
                <a:spcPct val="0"/>
              </a:spcBef>
              <a:buFontTx/>
              <a:buNone/>
            </a:pPr>
            <a:r>
              <a:rPr lang="ja-JP" altLang="en-US" sz="1800" dirty="0"/>
              <a:t>入力</a:t>
            </a:r>
            <a:r>
              <a:rPr lang="ja-JP" altLang="en-US" sz="1800" dirty="0" smtClean="0"/>
              <a:t>データ：</a:t>
            </a:r>
            <a:r>
              <a:rPr lang="en-US" altLang="ja-JP" sz="1800" dirty="0" smtClean="0"/>
              <a:t>(ε)</a:t>
            </a:r>
            <a:r>
              <a:rPr lang="ja-JP" altLang="en-US" sz="1800" dirty="0" smtClean="0"/>
              <a:t> </a:t>
            </a:r>
            <a:r>
              <a:rPr lang="en-US" altLang="ja-JP" sz="1800" dirty="0" smtClean="0">
                <a:solidFill>
                  <a:srgbClr val="0000FF"/>
                </a:solidFill>
              </a:rPr>
              <a:t>0   </a:t>
            </a:r>
            <a:r>
              <a:rPr lang="en-US" altLang="ja-JP" sz="1800" dirty="0">
                <a:solidFill>
                  <a:srgbClr val="0000FF"/>
                </a:solidFill>
              </a:rPr>
              <a:t>1 </a:t>
            </a:r>
            <a:r>
              <a:rPr lang="en-US" altLang="ja-JP" sz="1800" dirty="0" smtClean="0">
                <a:solidFill>
                  <a:srgbClr val="0000FF"/>
                </a:solidFill>
              </a:rPr>
              <a:t>  0   1   1   </a:t>
            </a:r>
            <a:r>
              <a:rPr lang="en-US" altLang="ja-JP" sz="1800" dirty="0">
                <a:solidFill>
                  <a:srgbClr val="0000FF"/>
                </a:solidFill>
              </a:rPr>
              <a:t>1   </a:t>
            </a:r>
            <a:r>
              <a:rPr lang="en-US" altLang="ja-JP" sz="1800" dirty="0" smtClean="0">
                <a:solidFill>
                  <a:srgbClr val="0000FF"/>
                </a:solidFill>
              </a:rPr>
              <a:t>0</a:t>
            </a:r>
            <a:r>
              <a:rPr lang="ja-JP" altLang="en-US" sz="1800" dirty="0"/>
              <a:t>　</a:t>
            </a:r>
            <a:endParaRPr lang="en-US" altLang="ja-JP" sz="1800" dirty="0" smtClean="0"/>
          </a:p>
          <a:p>
            <a:pPr eaLnBrk="1" hangingPunct="1">
              <a:spcBef>
                <a:spcPct val="0"/>
              </a:spcBef>
              <a:buFontTx/>
              <a:buNone/>
            </a:pPr>
            <a:r>
              <a:rPr lang="ja-JP" altLang="en-US" sz="1800" dirty="0" smtClean="0"/>
              <a:t>状態</a:t>
            </a:r>
            <a:endParaRPr lang="en-US" altLang="ja-JP" sz="1800" dirty="0" smtClean="0"/>
          </a:p>
          <a:p>
            <a:pPr eaLnBrk="1" hangingPunct="1">
              <a:spcBef>
                <a:spcPct val="0"/>
              </a:spcBef>
              <a:buFontTx/>
              <a:buNone/>
            </a:pPr>
            <a:r>
              <a:rPr lang="ja-JP" altLang="en-US" sz="1800" dirty="0"/>
              <a:t>　</a:t>
            </a:r>
            <a:r>
              <a:rPr lang="ja-JP" altLang="en-US" sz="1800" dirty="0" smtClean="0"/>
              <a:t>　　</a:t>
            </a:r>
            <a:r>
              <a:rPr lang="en-US" altLang="ja-JP" sz="1800" dirty="0" smtClean="0"/>
              <a:t>M1</a:t>
            </a:r>
            <a:r>
              <a:rPr lang="ja-JP" altLang="en-US" sz="1800" dirty="0" smtClean="0"/>
              <a:t>　　：   </a:t>
            </a:r>
            <a:r>
              <a:rPr lang="en-US" altLang="ja-JP" sz="1800" dirty="0" smtClean="0"/>
              <a:t>p   </a:t>
            </a:r>
            <a:r>
              <a:rPr lang="en-US" altLang="ja-JP" sz="1800" dirty="0" err="1" smtClean="0"/>
              <a:t>p</a:t>
            </a:r>
            <a:r>
              <a:rPr lang="en-US" altLang="ja-JP" sz="1800" dirty="0" smtClean="0"/>
              <a:t>   q   p  q   </a:t>
            </a:r>
            <a:r>
              <a:rPr lang="en-US" altLang="ja-JP" sz="1800" dirty="0" err="1" smtClean="0"/>
              <a:t>q</a:t>
            </a:r>
            <a:r>
              <a:rPr lang="en-US" altLang="ja-JP" sz="1800" dirty="0" smtClean="0"/>
              <a:t>   </a:t>
            </a:r>
            <a:r>
              <a:rPr lang="en-US" altLang="ja-JP" sz="1800" dirty="0" err="1" smtClean="0"/>
              <a:t>q</a:t>
            </a:r>
            <a:r>
              <a:rPr lang="en-US" altLang="ja-JP" sz="1800" dirty="0" smtClean="0"/>
              <a:t>   p</a:t>
            </a:r>
          </a:p>
          <a:p>
            <a:pPr eaLnBrk="1" hangingPunct="1">
              <a:spcBef>
                <a:spcPct val="0"/>
              </a:spcBef>
              <a:buFontTx/>
              <a:buNone/>
            </a:pPr>
            <a:r>
              <a:rPr lang="ja-JP" altLang="en-US" sz="1800" dirty="0"/>
              <a:t>　</a:t>
            </a:r>
            <a:r>
              <a:rPr lang="ja-JP" altLang="en-US" sz="1800" dirty="0" smtClean="0"/>
              <a:t>　　</a:t>
            </a:r>
            <a:r>
              <a:rPr lang="en-US" altLang="ja-JP" sz="1800" dirty="0" smtClean="0"/>
              <a:t>M2</a:t>
            </a:r>
            <a:r>
              <a:rPr lang="ja-JP" altLang="en-US" sz="1800" dirty="0" smtClean="0"/>
              <a:t>　　：   </a:t>
            </a:r>
            <a:r>
              <a:rPr lang="en-US" altLang="ja-JP" sz="1800" dirty="0" smtClean="0"/>
              <a:t>r</a:t>
            </a:r>
            <a:r>
              <a:rPr lang="ja-JP" altLang="en-US" sz="1800" dirty="0" smtClean="0"/>
              <a:t>    </a:t>
            </a:r>
            <a:r>
              <a:rPr lang="en-US" altLang="ja-JP" sz="1800" dirty="0" smtClean="0"/>
              <a:t>r    s   r   s   t    </a:t>
            </a:r>
            <a:r>
              <a:rPr lang="en-US" altLang="ja-JP" sz="1800" dirty="0" err="1" smtClean="0"/>
              <a:t>t</a:t>
            </a:r>
            <a:r>
              <a:rPr lang="en-US" altLang="ja-JP" sz="1800" dirty="0" smtClean="0"/>
              <a:t>    r </a:t>
            </a:r>
            <a:endParaRPr lang="ja-JP" altLang="en-US" sz="1800" dirty="0"/>
          </a:p>
          <a:p>
            <a:pPr eaLnBrk="1" hangingPunct="1">
              <a:spcBef>
                <a:spcPct val="0"/>
              </a:spcBef>
              <a:buFontTx/>
              <a:buNone/>
            </a:pPr>
            <a:r>
              <a:rPr lang="ja-JP" altLang="en-US" sz="1800" dirty="0"/>
              <a:t>出力データ</a:t>
            </a:r>
          </a:p>
          <a:p>
            <a:pPr eaLnBrk="1" hangingPunct="1">
              <a:spcBef>
                <a:spcPct val="0"/>
              </a:spcBef>
              <a:buFontTx/>
              <a:buNone/>
            </a:pPr>
            <a:r>
              <a:rPr lang="ja-JP" altLang="en-US" sz="1800" dirty="0"/>
              <a:t>　　　</a:t>
            </a:r>
            <a:r>
              <a:rPr lang="en-US" altLang="ja-JP" sz="1800" dirty="0"/>
              <a:t>M1</a:t>
            </a:r>
            <a:r>
              <a:rPr lang="ja-JP" altLang="en-US" sz="1800" dirty="0"/>
              <a:t>　　：　</a:t>
            </a:r>
            <a:r>
              <a:rPr lang="ja-JP" altLang="en-US" sz="1800" dirty="0">
                <a:solidFill>
                  <a:srgbClr val="0000FF"/>
                </a:solidFill>
              </a:rPr>
              <a:t>  </a:t>
            </a:r>
            <a:r>
              <a:rPr lang="en-US" altLang="ja-JP" sz="1800" dirty="0">
                <a:solidFill>
                  <a:srgbClr val="0000FF"/>
                </a:solidFill>
              </a:rPr>
              <a:t>0   </a:t>
            </a:r>
            <a:r>
              <a:rPr lang="en-US" altLang="ja-JP" sz="1800" dirty="0" smtClean="0">
                <a:solidFill>
                  <a:srgbClr val="0000FF"/>
                </a:solidFill>
              </a:rPr>
              <a:t> 0   0   </a:t>
            </a:r>
            <a:r>
              <a:rPr lang="en-US" altLang="ja-JP" sz="1800" dirty="0">
                <a:solidFill>
                  <a:srgbClr val="0000FF"/>
                </a:solidFill>
              </a:rPr>
              <a:t>0   </a:t>
            </a:r>
            <a:r>
              <a:rPr lang="en-US" altLang="ja-JP" sz="1800" dirty="0" smtClean="0">
                <a:solidFill>
                  <a:srgbClr val="0000FF"/>
                </a:solidFill>
              </a:rPr>
              <a:t>1   1   0   </a:t>
            </a:r>
            <a:endParaRPr lang="en-US" altLang="ja-JP" sz="1800" dirty="0">
              <a:solidFill>
                <a:srgbClr val="0000FF"/>
              </a:solidFill>
            </a:endParaRPr>
          </a:p>
          <a:p>
            <a:pPr eaLnBrk="1" hangingPunct="1">
              <a:spcBef>
                <a:spcPct val="0"/>
              </a:spcBef>
              <a:buFontTx/>
              <a:buNone/>
            </a:pPr>
            <a:r>
              <a:rPr lang="ja-JP" altLang="en-US" sz="1800" dirty="0"/>
              <a:t>　　　</a:t>
            </a:r>
            <a:r>
              <a:rPr lang="en-US" altLang="ja-JP" sz="1800" dirty="0"/>
              <a:t>M2</a:t>
            </a:r>
            <a:r>
              <a:rPr lang="ja-JP" altLang="en-US" sz="1800" dirty="0"/>
              <a:t>　　</a:t>
            </a:r>
            <a:r>
              <a:rPr lang="ja-JP" altLang="en-US" sz="1800" dirty="0" smtClean="0"/>
              <a:t>： </a:t>
            </a:r>
            <a:r>
              <a:rPr lang="en-US" altLang="ja-JP" sz="1800" dirty="0" smtClean="0"/>
              <a:t>(0)  </a:t>
            </a:r>
            <a:r>
              <a:rPr lang="ja-JP" altLang="en-US" sz="1800" dirty="0" smtClean="0"/>
              <a:t> </a:t>
            </a:r>
            <a:r>
              <a:rPr lang="en-US" altLang="ja-JP" sz="1800" dirty="0">
                <a:solidFill>
                  <a:srgbClr val="0000FF"/>
                </a:solidFill>
              </a:rPr>
              <a:t>0   </a:t>
            </a:r>
            <a:r>
              <a:rPr lang="en-US" altLang="ja-JP" sz="1800" dirty="0" smtClean="0">
                <a:solidFill>
                  <a:srgbClr val="0000FF"/>
                </a:solidFill>
              </a:rPr>
              <a:t>0   0   </a:t>
            </a:r>
            <a:r>
              <a:rPr lang="en-US" altLang="ja-JP" sz="1800" dirty="0">
                <a:solidFill>
                  <a:srgbClr val="0000FF"/>
                </a:solidFill>
              </a:rPr>
              <a:t>0   </a:t>
            </a:r>
            <a:r>
              <a:rPr lang="en-US" altLang="ja-JP" sz="1800" dirty="0" smtClean="0">
                <a:solidFill>
                  <a:srgbClr val="0000FF"/>
                </a:solidFill>
              </a:rPr>
              <a:t>1   1   0   </a:t>
            </a:r>
            <a:endParaRPr lang="en-US" altLang="ja-JP" sz="1800" dirty="0">
              <a:solidFill>
                <a:srgbClr val="0000FF"/>
              </a:solidFill>
            </a:endParaRPr>
          </a:p>
          <a:p>
            <a:pPr eaLnBrk="1" hangingPunct="1">
              <a:spcBef>
                <a:spcPct val="0"/>
              </a:spcBef>
              <a:buFontTx/>
              <a:buNone/>
            </a:pPr>
            <a:endParaRPr lang="en-US" altLang="ja-JP" sz="1800" dirty="0">
              <a:solidFill>
                <a:srgbClr val="0000FF"/>
              </a:solidFill>
            </a:endParaRPr>
          </a:p>
          <a:p>
            <a:pPr eaLnBrk="1" hangingPunct="1">
              <a:spcBef>
                <a:spcPct val="0"/>
              </a:spcBef>
              <a:buFontTx/>
              <a:buNone/>
            </a:pPr>
            <a:endParaRPr lang="en-US" altLang="ja-JP" sz="1800" dirty="0"/>
          </a:p>
        </p:txBody>
      </p:sp>
      <p:sp>
        <p:nvSpPr>
          <p:cNvPr id="19461" name="Text Box 17"/>
          <p:cNvSpPr txBox="1">
            <a:spLocks noChangeArrowheads="1"/>
          </p:cNvSpPr>
          <p:nvPr/>
        </p:nvSpPr>
        <p:spPr bwMode="auto">
          <a:xfrm>
            <a:off x="1023938" y="769938"/>
            <a:ext cx="59474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b="1" dirty="0" smtClean="0"/>
              <a:t>§2.1.3</a:t>
            </a:r>
            <a:r>
              <a:rPr lang="ja-JP" altLang="en-US" sz="1800" b="1" dirty="0" smtClean="0"/>
              <a:t>　ミーリー型順序機械とムーア型順序機械の同等性</a:t>
            </a:r>
            <a:endParaRPr lang="ja-JP" altLang="en-US" sz="1800" b="1" dirty="0"/>
          </a:p>
        </p:txBody>
      </p:sp>
      <p:sp>
        <p:nvSpPr>
          <p:cNvPr id="19462" name="AutoShape 27"/>
          <p:cNvSpPr>
            <a:spLocks noChangeArrowheads="1"/>
          </p:cNvSpPr>
          <p:nvPr/>
        </p:nvSpPr>
        <p:spPr bwMode="auto">
          <a:xfrm>
            <a:off x="6035337" y="2255848"/>
            <a:ext cx="2592388" cy="1873250"/>
          </a:xfrm>
          <a:prstGeom prst="wedgeRoundRectCallout">
            <a:avLst>
              <a:gd name="adj1" fmla="val -49521"/>
              <a:gd name="adj2" fmla="val -13994"/>
              <a:gd name="adj3" fmla="val 16667"/>
            </a:avLst>
          </a:prstGeom>
          <a:solidFill>
            <a:srgbClr val="CCFF99"/>
          </a:solidFill>
          <a:ln w="9525">
            <a:solidFill>
              <a:schemeClr val="tx1"/>
            </a:solidFill>
            <a:miter lim="800000"/>
            <a:headEnd/>
            <a:tailEnd/>
          </a:ln>
        </p:spPr>
        <p:txBody>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b="1" dirty="0">
                <a:solidFill>
                  <a:srgbClr val="0000FF"/>
                </a:solidFill>
              </a:rPr>
              <a:t>同一の入力に対して</a:t>
            </a:r>
          </a:p>
          <a:p>
            <a:pPr eaLnBrk="1" hangingPunct="1">
              <a:spcBef>
                <a:spcPct val="0"/>
              </a:spcBef>
              <a:buFontTx/>
              <a:buNone/>
            </a:pPr>
            <a:r>
              <a:rPr lang="ja-JP" altLang="en-US" sz="1800" b="1" dirty="0">
                <a:solidFill>
                  <a:srgbClr val="0000FF"/>
                </a:solidFill>
              </a:rPr>
              <a:t>同一の出力</a:t>
            </a:r>
          </a:p>
          <a:p>
            <a:pPr eaLnBrk="1" hangingPunct="1">
              <a:spcBef>
                <a:spcPct val="0"/>
              </a:spcBef>
              <a:buFontTx/>
              <a:buNone/>
            </a:pPr>
            <a:endParaRPr lang="ja-JP" altLang="en-US" sz="1800" dirty="0"/>
          </a:p>
          <a:p>
            <a:pPr eaLnBrk="1" hangingPunct="1">
              <a:spcBef>
                <a:spcPct val="0"/>
              </a:spcBef>
              <a:buFontTx/>
              <a:buNone/>
            </a:pPr>
            <a:r>
              <a:rPr lang="en-US" altLang="ja-JP" sz="1800" dirty="0"/>
              <a:t>M1</a:t>
            </a:r>
            <a:r>
              <a:rPr lang="ja-JP" altLang="en-US" sz="1800" dirty="0"/>
              <a:t>と</a:t>
            </a:r>
            <a:r>
              <a:rPr lang="en-US" altLang="ja-JP" sz="1800" dirty="0"/>
              <a:t>M2</a:t>
            </a:r>
            <a:r>
              <a:rPr lang="ja-JP" altLang="en-US" sz="1800" dirty="0"/>
              <a:t>の順序機械は</a:t>
            </a:r>
          </a:p>
          <a:p>
            <a:pPr eaLnBrk="1" hangingPunct="1">
              <a:spcBef>
                <a:spcPct val="0"/>
              </a:spcBef>
              <a:buFontTx/>
              <a:buNone/>
            </a:pPr>
            <a:r>
              <a:rPr lang="ja-JP" altLang="en-US" sz="1800" dirty="0"/>
              <a:t>同じ機能を持つ（同じ動作をする）</a:t>
            </a:r>
          </a:p>
          <a:p>
            <a:pPr eaLnBrk="1" hangingPunct="1">
              <a:spcBef>
                <a:spcPct val="0"/>
              </a:spcBef>
              <a:buFontTx/>
              <a:buNone/>
            </a:pPr>
            <a:endParaRPr lang="en-US" altLang="ja-JP" sz="1800" dirty="0"/>
          </a:p>
        </p:txBody>
      </p:sp>
      <p:sp>
        <p:nvSpPr>
          <p:cNvPr id="19463" name="AutoShape 30"/>
          <p:cNvSpPr>
            <a:spLocks noChangeArrowheads="1"/>
          </p:cNvSpPr>
          <p:nvPr/>
        </p:nvSpPr>
        <p:spPr bwMode="auto">
          <a:xfrm>
            <a:off x="6744909" y="2976573"/>
            <a:ext cx="719138" cy="215900"/>
          </a:xfrm>
          <a:prstGeom prst="downArrow">
            <a:avLst>
              <a:gd name="adj1" fmla="val 50000"/>
              <a:gd name="adj2" fmla="val 25000"/>
            </a:avLst>
          </a:prstGeom>
          <a:solidFill>
            <a:srgbClr val="FFFF00"/>
          </a:solidFill>
          <a:ln w="9525">
            <a:solidFill>
              <a:schemeClr val="tx1"/>
            </a:solidFill>
            <a:miter lim="800000"/>
            <a:headEnd/>
            <a:tailEnd/>
          </a:ln>
        </p:spPr>
        <p:txBody>
          <a:bodyPr vert="eaVert"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endParaRPr lang="ja-JP" altLang="en-US" sz="1800"/>
          </a:p>
        </p:txBody>
      </p:sp>
      <p:sp>
        <p:nvSpPr>
          <p:cNvPr id="19464" name="Text Box 32"/>
          <p:cNvSpPr txBox="1">
            <a:spLocks noChangeArrowheads="1"/>
          </p:cNvSpPr>
          <p:nvPr/>
        </p:nvSpPr>
        <p:spPr bwMode="auto">
          <a:xfrm>
            <a:off x="1364460" y="5296503"/>
            <a:ext cx="66230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b="1" dirty="0"/>
              <a:t>ミーリー型の順序機械</a:t>
            </a:r>
            <a:r>
              <a:rPr lang="ja-JP" altLang="en-US" sz="1800" dirty="0"/>
              <a:t>と</a:t>
            </a:r>
            <a:r>
              <a:rPr lang="ja-JP" altLang="en-US" sz="1800" b="1" dirty="0"/>
              <a:t>ムーア型の順序機械は</a:t>
            </a:r>
            <a:r>
              <a:rPr lang="ja-JP" altLang="en-US" sz="1800" b="1" dirty="0">
                <a:solidFill>
                  <a:srgbClr val="CC3300"/>
                </a:solidFill>
              </a:rPr>
              <a:t>等価</a:t>
            </a:r>
            <a:r>
              <a:rPr lang="ja-JP" altLang="en-US" sz="1800" b="1" dirty="0"/>
              <a:t>であるという。</a:t>
            </a:r>
            <a:endParaRPr lang="en-US" altLang="ja-JP" sz="1800" dirty="0"/>
          </a:p>
        </p:txBody>
      </p:sp>
      <p:sp>
        <p:nvSpPr>
          <p:cNvPr id="2" name="テキスト ボックス 1"/>
          <p:cNvSpPr txBox="1"/>
          <p:nvPr/>
        </p:nvSpPr>
        <p:spPr>
          <a:xfrm>
            <a:off x="3165730" y="4635798"/>
            <a:ext cx="736099" cy="369332"/>
          </a:xfrm>
          <a:prstGeom prst="rect">
            <a:avLst/>
          </a:prstGeom>
          <a:noFill/>
        </p:spPr>
        <p:txBody>
          <a:bodyPr wrap="none" rtlCol="0">
            <a:spAutoFit/>
          </a:bodyPr>
          <a:lstStyle/>
          <a:p>
            <a:r>
              <a:rPr lang="ja-JP" altLang="en-US" dirty="0" smtClean="0"/>
              <a:t>図</a:t>
            </a:r>
            <a:r>
              <a:rPr lang="en-US" altLang="ja-JP" dirty="0" smtClean="0"/>
              <a:t>2.6</a:t>
            </a:r>
            <a:endParaRPr kumimoji="1" lang="ja-JP" altLang="en-US" dirty="0"/>
          </a:p>
        </p:txBody>
      </p:sp>
      <p:cxnSp>
        <p:nvCxnSpPr>
          <p:cNvPr id="4" name="直線矢印コネクタ 3"/>
          <p:cNvCxnSpPr/>
          <p:nvPr/>
        </p:nvCxnSpPr>
        <p:spPr>
          <a:xfrm>
            <a:off x="5292080" y="2492896"/>
            <a:ext cx="936104" cy="0"/>
          </a:xfrm>
          <a:prstGeom prst="straightConnector1">
            <a:avLst/>
          </a:prstGeom>
          <a:ln w="63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p:nvPr/>
        </p:nvCxnSpPr>
        <p:spPr>
          <a:xfrm flipH="1">
            <a:off x="5292080" y="2780928"/>
            <a:ext cx="936104" cy="1008112"/>
          </a:xfrm>
          <a:prstGeom prst="straightConnector1">
            <a:avLst/>
          </a:prstGeom>
          <a:ln w="63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flipH="1">
            <a:off x="5436096" y="2780928"/>
            <a:ext cx="792088" cy="1348170"/>
          </a:xfrm>
          <a:prstGeom prst="straightConnector1">
            <a:avLst/>
          </a:prstGeom>
          <a:ln w="6350">
            <a:solidFill>
              <a:srgbClr val="0000FF"/>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スライド番号プレースホル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400" dirty="0" smtClean="0">
                <a:solidFill>
                  <a:srgbClr val="000000"/>
                </a:solidFill>
              </a:rPr>
              <a:t>16</a:t>
            </a:r>
          </a:p>
        </p:txBody>
      </p:sp>
      <p:sp>
        <p:nvSpPr>
          <p:cNvPr id="20483" name="Text Box 4"/>
          <p:cNvSpPr txBox="1">
            <a:spLocks noChangeArrowheads="1"/>
          </p:cNvSpPr>
          <p:nvPr/>
        </p:nvSpPr>
        <p:spPr bwMode="auto">
          <a:xfrm>
            <a:off x="407003" y="503213"/>
            <a:ext cx="62584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b="1" dirty="0">
                <a:solidFill>
                  <a:srgbClr val="000000"/>
                </a:solidFill>
              </a:rPr>
              <a:t>（ａ</a:t>
            </a:r>
            <a:r>
              <a:rPr lang="ja-JP" altLang="en-US" sz="1800" b="1" dirty="0" smtClean="0">
                <a:solidFill>
                  <a:srgbClr val="000000"/>
                </a:solidFill>
              </a:rPr>
              <a:t>）　ミーリー型</a:t>
            </a:r>
            <a:r>
              <a:rPr lang="ja-JP" altLang="en-US" sz="1800" b="1" dirty="0">
                <a:solidFill>
                  <a:srgbClr val="000000"/>
                </a:solidFill>
              </a:rPr>
              <a:t>順序機械</a:t>
            </a:r>
            <a:r>
              <a:rPr lang="en-US" altLang="ja-JP" sz="1800" b="1" dirty="0">
                <a:solidFill>
                  <a:srgbClr val="000000"/>
                </a:solidFill>
              </a:rPr>
              <a:t>M’</a:t>
            </a:r>
            <a:r>
              <a:rPr lang="ja-JP" altLang="en-US" sz="1800" b="1" dirty="0">
                <a:solidFill>
                  <a:srgbClr val="000000"/>
                </a:solidFill>
              </a:rPr>
              <a:t>からムーア型順序機械</a:t>
            </a:r>
            <a:r>
              <a:rPr lang="en-US" altLang="ja-JP" sz="1800" b="1" dirty="0">
                <a:solidFill>
                  <a:srgbClr val="000000"/>
                </a:solidFill>
              </a:rPr>
              <a:t>M</a:t>
            </a:r>
            <a:r>
              <a:rPr lang="ja-JP" altLang="en-US" sz="1800" b="1" dirty="0" err="1">
                <a:solidFill>
                  <a:srgbClr val="000000"/>
                </a:solidFill>
              </a:rPr>
              <a:t>への</a:t>
            </a:r>
            <a:r>
              <a:rPr lang="ja-JP" altLang="en-US" sz="1800" b="1" dirty="0">
                <a:solidFill>
                  <a:srgbClr val="009900"/>
                </a:solidFill>
              </a:rPr>
              <a:t>変換</a:t>
            </a:r>
          </a:p>
        </p:txBody>
      </p:sp>
      <p:sp>
        <p:nvSpPr>
          <p:cNvPr id="20484" name="Oval 5"/>
          <p:cNvSpPr>
            <a:spLocks noChangeArrowheads="1"/>
          </p:cNvSpPr>
          <p:nvPr/>
        </p:nvSpPr>
        <p:spPr bwMode="auto">
          <a:xfrm>
            <a:off x="3133130" y="2060575"/>
            <a:ext cx="647700" cy="5746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FontTx/>
              <a:buNone/>
            </a:pPr>
            <a:r>
              <a:rPr lang="en-US" altLang="ja-JP" sz="1800">
                <a:solidFill>
                  <a:srgbClr val="000000"/>
                </a:solidFill>
              </a:rPr>
              <a:t>q</a:t>
            </a:r>
          </a:p>
        </p:txBody>
      </p:sp>
      <p:sp>
        <p:nvSpPr>
          <p:cNvPr id="20485" name="Oval 6"/>
          <p:cNvSpPr>
            <a:spLocks noChangeArrowheads="1"/>
          </p:cNvSpPr>
          <p:nvPr/>
        </p:nvSpPr>
        <p:spPr bwMode="auto">
          <a:xfrm>
            <a:off x="6516440" y="1989138"/>
            <a:ext cx="647700" cy="5746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FontTx/>
              <a:buNone/>
            </a:pPr>
            <a:r>
              <a:rPr lang="en-US" altLang="ja-JP" sz="1800" dirty="0">
                <a:solidFill>
                  <a:srgbClr val="000000"/>
                </a:solidFill>
              </a:rPr>
              <a:t>q/</a:t>
            </a:r>
            <a:r>
              <a:rPr lang="en-US" altLang="ja-JP" sz="1800" b="1" dirty="0">
                <a:solidFill>
                  <a:srgbClr val="CC3300"/>
                </a:solidFill>
              </a:rPr>
              <a:t>b</a:t>
            </a:r>
          </a:p>
        </p:txBody>
      </p:sp>
      <p:sp>
        <p:nvSpPr>
          <p:cNvPr id="20486" name="AutoShape 7"/>
          <p:cNvSpPr>
            <a:spLocks noChangeArrowheads="1"/>
          </p:cNvSpPr>
          <p:nvPr/>
        </p:nvSpPr>
        <p:spPr bwMode="auto">
          <a:xfrm>
            <a:off x="4139952" y="2060575"/>
            <a:ext cx="576263" cy="503238"/>
          </a:xfrm>
          <a:prstGeom prst="rightArrow">
            <a:avLst>
              <a:gd name="adj1" fmla="val 50000"/>
              <a:gd name="adj2" fmla="val 28628"/>
            </a:avLst>
          </a:prstGeom>
          <a:solidFill>
            <a:schemeClr val="bg1"/>
          </a:solidFill>
          <a:ln w="9525">
            <a:solidFill>
              <a:srgbClr val="00B050"/>
            </a:solidFill>
            <a:miter lim="800000"/>
            <a:headEnd/>
            <a:tailEnd/>
          </a:ln>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endParaRPr lang="ja-JP" altLang="en-US" sz="1800" b="1">
              <a:solidFill>
                <a:srgbClr val="000000"/>
              </a:solidFill>
            </a:endParaRPr>
          </a:p>
        </p:txBody>
      </p:sp>
      <p:sp>
        <p:nvSpPr>
          <p:cNvPr id="20487" name="Text Box 8"/>
          <p:cNvSpPr txBox="1">
            <a:spLocks noChangeArrowheads="1"/>
          </p:cNvSpPr>
          <p:nvPr/>
        </p:nvSpPr>
        <p:spPr bwMode="auto">
          <a:xfrm>
            <a:off x="827088" y="1372672"/>
            <a:ext cx="20454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dirty="0">
                <a:solidFill>
                  <a:srgbClr val="000000"/>
                </a:solidFill>
              </a:rPr>
              <a:t>M</a:t>
            </a:r>
            <a:r>
              <a:rPr lang="en-US" altLang="ja-JP" sz="1800" dirty="0" smtClean="0">
                <a:solidFill>
                  <a:srgbClr val="000000"/>
                </a:solidFill>
              </a:rPr>
              <a:t>’</a:t>
            </a:r>
            <a:r>
              <a:rPr lang="ja-JP" altLang="en-US" sz="1800" dirty="0" smtClean="0">
                <a:solidFill>
                  <a:srgbClr val="000000"/>
                </a:solidFill>
              </a:rPr>
              <a:t>　ミーリー型</a:t>
            </a:r>
            <a:endParaRPr lang="en-US" altLang="ja-JP" sz="1800" dirty="0">
              <a:solidFill>
                <a:srgbClr val="000000"/>
              </a:solidFill>
            </a:endParaRPr>
          </a:p>
        </p:txBody>
      </p:sp>
      <p:sp>
        <p:nvSpPr>
          <p:cNvPr id="20488" name="Text Box 9"/>
          <p:cNvSpPr txBox="1">
            <a:spLocks noChangeArrowheads="1"/>
          </p:cNvSpPr>
          <p:nvPr/>
        </p:nvSpPr>
        <p:spPr bwMode="auto">
          <a:xfrm>
            <a:off x="4380191" y="1371362"/>
            <a:ext cx="14157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dirty="0" smtClean="0">
                <a:solidFill>
                  <a:srgbClr val="000000"/>
                </a:solidFill>
              </a:rPr>
              <a:t>M</a:t>
            </a:r>
            <a:r>
              <a:rPr lang="ja-JP" altLang="en-US" sz="1800" dirty="0" smtClean="0">
                <a:solidFill>
                  <a:srgbClr val="000000"/>
                </a:solidFill>
              </a:rPr>
              <a:t>　ムーア型</a:t>
            </a:r>
            <a:endParaRPr lang="en-US" altLang="ja-JP" sz="1800" dirty="0">
              <a:solidFill>
                <a:srgbClr val="000000"/>
              </a:solidFill>
            </a:endParaRPr>
          </a:p>
        </p:txBody>
      </p:sp>
      <p:grpSp>
        <p:nvGrpSpPr>
          <p:cNvPr id="20489" name="Group 16"/>
          <p:cNvGrpSpPr>
            <a:grpSpLocks/>
          </p:cNvGrpSpPr>
          <p:nvPr/>
        </p:nvGrpSpPr>
        <p:grpSpPr bwMode="auto">
          <a:xfrm>
            <a:off x="1764705" y="1557338"/>
            <a:ext cx="1581151" cy="1665287"/>
            <a:chOff x="703" y="1117"/>
            <a:chExt cx="996" cy="1049"/>
          </a:xfrm>
        </p:grpSpPr>
        <p:sp>
          <p:nvSpPr>
            <p:cNvPr id="20528" name="Line 10"/>
            <p:cNvSpPr>
              <a:spLocks noChangeShapeType="1"/>
            </p:cNvSpPr>
            <p:nvPr/>
          </p:nvSpPr>
          <p:spPr bwMode="auto">
            <a:xfrm>
              <a:off x="703" y="1616"/>
              <a:ext cx="8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solidFill>
                  <a:srgbClr val="000000"/>
                </a:solidFill>
              </a:endParaRPr>
            </a:p>
          </p:txBody>
        </p:sp>
        <p:sp>
          <p:nvSpPr>
            <p:cNvPr id="20529" name="Line 11"/>
            <p:cNvSpPr>
              <a:spLocks noChangeShapeType="1"/>
            </p:cNvSpPr>
            <p:nvPr/>
          </p:nvSpPr>
          <p:spPr bwMode="auto">
            <a:xfrm>
              <a:off x="1111" y="1117"/>
              <a:ext cx="499" cy="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solidFill>
                  <a:srgbClr val="000000"/>
                </a:solidFill>
              </a:endParaRPr>
            </a:p>
          </p:txBody>
        </p:sp>
        <p:sp>
          <p:nvSpPr>
            <p:cNvPr id="20530" name="Line 12"/>
            <p:cNvSpPr>
              <a:spLocks noChangeShapeType="1"/>
            </p:cNvSpPr>
            <p:nvPr/>
          </p:nvSpPr>
          <p:spPr bwMode="auto">
            <a:xfrm flipV="1">
              <a:off x="1066" y="1752"/>
              <a:ext cx="589" cy="40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solidFill>
                  <a:srgbClr val="000000"/>
                </a:solidFill>
              </a:endParaRPr>
            </a:p>
          </p:txBody>
        </p:sp>
        <p:sp>
          <p:nvSpPr>
            <p:cNvPr id="20531" name="Text Box 13"/>
            <p:cNvSpPr txBox="1">
              <a:spLocks noChangeArrowheads="1"/>
            </p:cNvSpPr>
            <p:nvPr/>
          </p:nvSpPr>
          <p:spPr bwMode="auto">
            <a:xfrm>
              <a:off x="1292" y="1117"/>
              <a:ext cx="40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dirty="0">
                  <a:solidFill>
                    <a:srgbClr val="000000"/>
                  </a:solidFill>
                </a:rPr>
                <a:t>a1/</a:t>
              </a:r>
              <a:r>
                <a:rPr lang="en-US" altLang="ja-JP" sz="1800" b="1" dirty="0">
                  <a:solidFill>
                    <a:srgbClr val="CC3300"/>
                  </a:solidFill>
                </a:rPr>
                <a:t>b</a:t>
              </a:r>
            </a:p>
          </p:txBody>
        </p:sp>
        <p:sp>
          <p:nvSpPr>
            <p:cNvPr id="20532" name="Text Box 14"/>
            <p:cNvSpPr txBox="1">
              <a:spLocks noChangeArrowheads="1"/>
            </p:cNvSpPr>
            <p:nvPr/>
          </p:nvSpPr>
          <p:spPr bwMode="auto">
            <a:xfrm>
              <a:off x="839" y="1616"/>
              <a:ext cx="40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dirty="0">
                  <a:solidFill>
                    <a:srgbClr val="000000"/>
                  </a:solidFill>
                </a:rPr>
                <a:t>a2/</a:t>
              </a:r>
              <a:r>
                <a:rPr lang="en-US" altLang="ja-JP" sz="1800" b="1" dirty="0">
                  <a:solidFill>
                    <a:srgbClr val="CC3300"/>
                  </a:solidFill>
                </a:rPr>
                <a:t>b</a:t>
              </a:r>
            </a:p>
          </p:txBody>
        </p:sp>
        <p:sp>
          <p:nvSpPr>
            <p:cNvPr id="20533" name="Text Box 15"/>
            <p:cNvSpPr txBox="1">
              <a:spLocks noChangeArrowheads="1"/>
            </p:cNvSpPr>
            <p:nvPr/>
          </p:nvSpPr>
          <p:spPr bwMode="auto">
            <a:xfrm>
              <a:off x="1292" y="1933"/>
              <a:ext cx="40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dirty="0">
                  <a:solidFill>
                    <a:srgbClr val="000000"/>
                  </a:solidFill>
                </a:rPr>
                <a:t>a3/</a:t>
              </a:r>
              <a:r>
                <a:rPr lang="en-US" altLang="ja-JP" sz="1800" b="1" dirty="0">
                  <a:solidFill>
                    <a:srgbClr val="CC3300"/>
                  </a:solidFill>
                </a:rPr>
                <a:t>b</a:t>
              </a:r>
            </a:p>
          </p:txBody>
        </p:sp>
      </p:grpSp>
      <p:grpSp>
        <p:nvGrpSpPr>
          <p:cNvPr id="20490" name="Group 18"/>
          <p:cNvGrpSpPr>
            <a:grpSpLocks/>
          </p:cNvGrpSpPr>
          <p:nvPr/>
        </p:nvGrpSpPr>
        <p:grpSpPr bwMode="auto">
          <a:xfrm>
            <a:off x="5076577" y="1484313"/>
            <a:ext cx="1511300" cy="1662112"/>
            <a:chOff x="703" y="1117"/>
            <a:chExt cx="952" cy="1047"/>
          </a:xfrm>
        </p:grpSpPr>
        <p:sp>
          <p:nvSpPr>
            <p:cNvPr id="20522" name="Line 19"/>
            <p:cNvSpPr>
              <a:spLocks noChangeShapeType="1"/>
            </p:cNvSpPr>
            <p:nvPr/>
          </p:nvSpPr>
          <p:spPr bwMode="auto">
            <a:xfrm>
              <a:off x="703" y="1616"/>
              <a:ext cx="8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solidFill>
                  <a:srgbClr val="000000"/>
                </a:solidFill>
              </a:endParaRPr>
            </a:p>
          </p:txBody>
        </p:sp>
        <p:sp>
          <p:nvSpPr>
            <p:cNvPr id="20523" name="Line 20"/>
            <p:cNvSpPr>
              <a:spLocks noChangeShapeType="1"/>
            </p:cNvSpPr>
            <p:nvPr/>
          </p:nvSpPr>
          <p:spPr bwMode="auto">
            <a:xfrm>
              <a:off x="1111" y="1117"/>
              <a:ext cx="499" cy="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solidFill>
                  <a:srgbClr val="000000"/>
                </a:solidFill>
              </a:endParaRPr>
            </a:p>
          </p:txBody>
        </p:sp>
        <p:sp>
          <p:nvSpPr>
            <p:cNvPr id="20524" name="Line 21"/>
            <p:cNvSpPr>
              <a:spLocks noChangeShapeType="1"/>
            </p:cNvSpPr>
            <p:nvPr/>
          </p:nvSpPr>
          <p:spPr bwMode="auto">
            <a:xfrm flipV="1">
              <a:off x="1066" y="1752"/>
              <a:ext cx="589" cy="40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solidFill>
                  <a:srgbClr val="000000"/>
                </a:solidFill>
              </a:endParaRPr>
            </a:p>
          </p:txBody>
        </p:sp>
        <p:sp>
          <p:nvSpPr>
            <p:cNvPr id="20525" name="Text Box 22"/>
            <p:cNvSpPr txBox="1">
              <a:spLocks noChangeArrowheads="1"/>
            </p:cNvSpPr>
            <p:nvPr/>
          </p:nvSpPr>
          <p:spPr bwMode="auto">
            <a:xfrm>
              <a:off x="1292" y="1117"/>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solidFill>
                    <a:srgbClr val="000000"/>
                  </a:solidFill>
                </a:rPr>
                <a:t>a1</a:t>
              </a:r>
              <a:endParaRPr lang="en-US" altLang="ja-JP" sz="1800">
                <a:solidFill>
                  <a:srgbClr val="CC3300"/>
                </a:solidFill>
              </a:endParaRPr>
            </a:p>
          </p:txBody>
        </p:sp>
        <p:sp>
          <p:nvSpPr>
            <p:cNvPr id="20526" name="Text Box 23"/>
            <p:cNvSpPr txBox="1">
              <a:spLocks noChangeArrowheads="1"/>
            </p:cNvSpPr>
            <p:nvPr/>
          </p:nvSpPr>
          <p:spPr bwMode="auto">
            <a:xfrm>
              <a:off x="839" y="1616"/>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solidFill>
                    <a:srgbClr val="000000"/>
                  </a:solidFill>
                </a:rPr>
                <a:t>a2</a:t>
              </a:r>
              <a:endParaRPr lang="en-US" altLang="ja-JP" sz="1800">
                <a:solidFill>
                  <a:srgbClr val="CC3300"/>
                </a:solidFill>
              </a:endParaRPr>
            </a:p>
          </p:txBody>
        </p:sp>
        <p:sp>
          <p:nvSpPr>
            <p:cNvPr id="20527" name="Text Box 24"/>
            <p:cNvSpPr txBox="1">
              <a:spLocks noChangeArrowheads="1"/>
            </p:cNvSpPr>
            <p:nvPr/>
          </p:nvSpPr>
          <p:spPr bwMode="auto">
            <a:xfrm>
              <a:off x="1292" y="1933"/>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solidFill>
                    <a:srgbClr val="000000"/>
                  </a:solidFill>
                </a:rPr>
                <a:t>a3</a:t>
              </a:r>
              <a:endParaRPr lang="en-US" altLang="ja-JP" sz="1800">
                <a:solidFill>
                  <a:srgbClr val="CC3300"/>
                </a:solidFill>
              </a:endParaRPr>
            </a:p>
          </p:txBody>
        </p:sp>
      </p:grpSp>
      <p:sp>
        <p:nvSpPr>
          <p:cNvPr id="20491" name="Text Box 25"/>
          <p:cNvSpPr txBox="1">
            <a:spLocks noChangeArrowheads="1"/>
          </p:cNvSpPr>
          <p:nvPr/>
        </p:nvSpPr>
        <p:spPr bwMode="auto">
          <a:xfrm>
            <a:off x="8243888" y="260350"/>
            <a:ext cx="7857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dirty="0">
                <a:solidFill>
                  <a:srgbClr val="000000"/>
                </a:solidFill>
              </a:rPr>
              <a:t>その２</a:t>
            </a:r>
          </a:p>
        </p:txBody>
      </p:sp>
      <p:sp>
        <p:nvSpPr>
          <p:cNvPr id="20492" name="Oval 26"/>
          <p:cNvSpPr>
            <a:spLocks noChangeArrowheads="1"/>
          </p:cNvSpPr>
          <p:nvPr/>
        </p:nvSpPr>
        <p:spPr bwMode="auto">
          <a:xfrm>
            <a:off x="1622303" y="4051988"/>
            <a:ext cx="647700" cy="5746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FontTx/>
              <a:buNone/>
            </a:pPr>
            <a:r>
              <a:rPr lang="en-US" altLang="ja-JP" sz="1800" dirty="0" smtClean="0">
                <a:solidFill>
                  <a:srgbClr val="000000"/>
                </a:solidFill>
              </a:rPr>
              <a:t>r</a:t>
            </a:r>
            <a:endParaRPr lang="en-US" altLang="ja-JP" sz="1800" dirty="0">
              <a:solidFill>
                <a:srgbClr val="000000"/>
              </a:solidFill>
            </a:endParaRPr>
          </a:p>
        </p:txBody>
      </p:sp>
      <p:sp>
        <p:nvSpPr>
          <p:cNvPr id="20494" name="Oval 34"/>
          <p:cNvSpPr>
            <a:spLocks noChangeArrowheads="1"/>
          </p:cNvSpPr>
          <p:nvPr/>
        </p:nvSpPr>
        <p:spPr bwMode="auto">
          <a:xfrm>
            <a:off x="2952156" y="3646502"/>
            <a:ext cx="647700" cy="5746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FontTx/>
              <a:buNone/>
            </a:pPr>
            <a:r>
              <a:rPr lang="en-US" altLang="ja-JP" sz="1800" dirty="0">
                <a:solidFill>
                  <a:srgbClr val="000000"/>
                </a:solidFill>
              </a:rPr>
              <a:t>s</a:t>
            </a:r>
            <a:endParaRPr lang="en-US" altLang="ja-JP" sz="1800" dirty="0">
              <a:solidFill>
                <a:srgbClr val="CC3300"/>
              </a:solidFill>
            </a:endParaRPr>
          </a:p>
        </p:txBody>
      </p:sp>
      <p:sp>
        <p:nvSpPr>
          <p:cNvPr id="20499" name="Oval 42"/>
          <p:cNvSpPr>
            <a:spLocks noChangeArrowheads="1"/>
          </p:cNvSpPr>
          <p:nvPr/>
        </p:nvSpPr>
        <p:spPr bwMode="auto">
          <a:xfrm>
            <a:off x="2469703" y="5137543"/>
            <a:ext cx="647700" cy="5746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FontTx/>
              <a:buNone/>
            </a:pPr>
            <a:r>
              <a:rPr lang="en-US" altLang="ja-JP" sz="1800" dirty="0">
                <a:solidFill>
                  <a:srgbClr val="000000"/>
                </a:solidFill>
              </a:rPr>
              <a:t>t</a:t>
            </a:r>
            <a:endParaRPr lang="en-US" altLang="ja-JP" sz="1800" dirty="0">
              <a:solidFill>
                <a:srgbClr val="CC3300"/>
              </a:solidFill>
            </a:endParaRPr>
          </a:p>
        </p:txBody>
      </p:sp>
      <p:sp>
        <p:nvSpPr>
          <p:cNvPr id="20501" name="Text Box 49"/>
          <p:cNvSpPr txBox="1">
            <a:spLocks noChangeArrowheads="1"/>
          </p:cNvSpPr>
          <p:nvPr/>
        </p:nvSpPr>
        <p:spPr bwMode="auto">
          <a:xfrm>
            <a:off x="720721" y="4142640"/>
            <a:ext cx="5052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dirty="0" smtClean="0">
                <a:solidFill>
                  <a:srgbClr val="000000"/>
                </a:solidFill>
              </a:rPr>
              <a:t>0/</a:t>
            </a:r>
            <a:r>
              <a:rPr lang="en-US" altLang="ja-JP" sz="1800" b="1" dirty="0" smtClean="0">
                <a:solidFill>
                  <a:srgbClr val="FF0000"/>
                </a:solidFill>
              </a:rPr>
              <a:t>0</a:t>
            </a:r>
            <a:endParaRPr lang="en-US" altLang="ja-JP" sz="1800" b="1" dirty="0">
              <a:solidFill>
                <a:srgbClr val="FF0000"/>
              </a:solidFill>
            </a:endParaRPr>
          </a:p>
        </p:txBody>
      </p:sp>
      <p:sp>
        <p:nvSpPr>
          <p:cNvPr id="20503" name="Text Box 51"/>
          <p:cNvSpPr txBox="1">
            <a:spLocks noChangeArrowheads="1"/>
          </p:cNvSpPr>
          <p:nvPr/>
        </p:nvSpPr>
        <p:spPr bwMode="auto">
          <a:xfrm>
            <a:off x="539750" y="1023938"/>
            <a:ext cx="25193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600" b="1">
                <a:solidFill>
                  <a:srgbClr val="009900"/>
                </a:solidFill>
              </a:rPr>
              <a:t>（１）同一出力を同一状態に</a:t>
            </a:r>
          </a:p>
        </p:txBody>
      </p:sp>
      <p:sp>
        <p:nvSpPr>
          <p:cNvPr id="20505" name="AutoShape 53"/>
          <p:cNvSpPr>
            <a:spLocks noChangeArrowheads="1"/>
          </p:cNvSpPr>
          <p:nvPr/>
        </p:nvSpPr>
        <p:spPr bwMode="auto">
          <a:xfrm>
            <a:off x="3995738" y="4087239"/>
            <a:ext cx="576263" cy="503238"/>
          </a:xfrm>
          <a:prstGeom prst="rightArrow">
            <a:avLst>
              <a:gd name="adj1" fmla="val 50000"/>
              <a:gd name="adj2" fmla="val 28628"/>
            </a:avLst>
          </a:prstGeom>
          <a:solidFill>
            <a:schemeClr val="bg1"/>
          </a:solidFill>
          <a:ln w="9525">
            <a:solidFill>
              <a:srgbClr val="00B050"/>
            </a:solidFill>
            <a:miter lim="800000"/>
            <a:headEnd/>
            <a:tailEnd/>
          </a:ln>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endParaRPr lang="ja-JP" altLang="en-US" sz="1800" b="1">
              <a:solidFill>
                <a:srgbClr val="000000"/>
              </a:solidFill>
            </a:endParaRPr>
          </a:p>
        </p:txBody>
      </p:sp>
      <p:sp>
        <p:nvSpPr>
          <p:cNvPr id="3" name="テキスト ボックス 2"/>
          <p:cNvSpPr txBox="1"/>
          <p:nvPr/>
        </p:nvSpPr>
        <p:spPr>
          <a:xfrm>
            <a:off x="3995738" y="2852936"/>
            <a:ext cx="736099" cy="369332"/>
          </a:xfrm>
          <a:prstGeom prst="rect">
            <a:avLst/>
          </a:prstGeom>
          <a:noFill/>
        </p:spPr>
        <p:txBody>
          <a:bodyPr wrap="none" rtlCol="0">
            <a:spAutoFit/>
          </a:bodyPr>
          <a:lstStyle/>
          <a:p>
            <a:r>
              <a:rPr lang="ja-JP" altLang="en-US" dirty="0" smtClean="0">
                <a:solidFill>
                  <a:srgbClr val="000000"/>
                </a:solidFill>
              </a:rPr>
              <a:t>図</a:t>
            </a:r>
            <a:r>
              <a:rPr lang="en-US" altLang="ja-JP" dirty="0" smtClean="0">
                <a:solidFill>
                  <a:srgbClr val="000000"/>
                </a:solidFill>
              </a:rPr>
              <a:t>2.7</a:t>
            </a:r>
            <a:endParaRPr lang="ja-JP" altLang="en-US" dirty="0">
              <a:solidFill>
                <a:srgbClr val="000000"/>
              </a:solidFill>
            </a:endParaRPr>
          </a:p>
        </p:txBody>
      </p:sp>
      <p:sp>
        <p:nvSpPr>
          <p:cNvPr id="57" name="Freeform 22"/>
          <p:cNvSpPr>
            <a:spLocks/>
          </p:cNvSpPr>
          <p:nvPr/>
        </p:nvSpPr>
        <p:spPr bwMode="auto">
          <a:xfrm>
            <a:off x="1184534" y="3954685"/>
            <a:ext cx="557213" cy="785813"/>
          </a:xfrm>
          <a:custGeom>
            <a:avLst/>
            <a:gdLst>
              <a:gd name="T0" fmla="*/ 128 w 377"/>
              <a:gd name="T1" fmla="*/ 174 h 522"/>
              <a:gd name="T2" fmla="*/ 66 w 377"/>
              <a:gd name="T3" fmla="*/ 234 h 522"/>
              <a:gd name="T4" fmla="*/ 20 w 377"/>
              <a:gd name="T5" fmla="*/ 174 h 522"/>
              <a:gd name="T6" fmla="*/ 7 w 377"/>
              <a:gd name="T7" fmla="*/ 113 h 522"/>
              <a:gd name="T8" fmla="*/ 52 w 377"/>
              <a:gd name="T9" fmla="*/ 9 h 522"/>
              <a:gd name="T10" fmla="*/ 115 w 377"/>
              <a:gd name="T11" fmla="*/ 52 h 522"/>
              <a:gd name="T12" fmla="*/ 0 60000 65536"/>
              <a:gd name="T13" fmla="*/ 0 60000 65536"/>
              <a:gd name="T14" fmla="*/ 0 60000 65536"/>
              <a:gd name="T15" fmla="*/ 0 60000 65536"/>
              <a:gd name="T16" fmla="*/ 0 60000 65536"/>
              <a:gd name="T17" fmla="*/ 0 60000 65536"/>
              <a:gd name="T18" fmla="*/ 0 w 377"/>
              <a:gd name="T19" fmla="*/ 0 h 522"/>
              <a:gd name="T20" fmla="*/ 377 w 377"/>
              <a:gd name="T21" fmla="*/ 522 h 522"/>
            </a:gdLst>
            <a:ahLst/>
            <a:cxnLst>
              <a:cxn ang="T12">
                <a:pos x="T0" y="T1"/>
              </a:cxn>
              <a:cxn ang="T13">
                <a:pos x="T2" y="T3"/>
              </a:cxn>
              <a:cxn ang="T14">
                <a:pos x="T4" y="T5"/>
              </a:cxn>
              <a:cxn ang="T15">
                <a:pos x="T6" y="T7"/>
              </a:cxn>
              <a:cxn ang="T16">
                <a:pos x="T8" y="T9"/>
              </a:cxn>
              <a:cxn ang="T17">
                <a:pos x="T10" y="T11"/>
              </a:cxn>
            </a:cxnLst>
            <a:rect l="T18" t="T19" r="T20" b="T21"/>
            <a:pathLst>
              <a:path w="377" h="522">
                <a:moveTo>
                  <a:pt x="377" y="386"/>
                </a:moveTo>
                <a:cubicBezTo>
                  <a:pt x="313" y="454"/>
                  <a:pt x="249" y="522"/>
                  <a:pt x="196" y="522"/>
                </a:cubicBezTo>
                <a:cubicBezTo>
                  <a:pt x="143" y="522"/>
                  <a:pt x="90" y="431"/>
                  <a:pt x="60" y="386"/>
                </a:cubicBezTo>
                <a:cubicBezTo>
                  <a:pt x="30" y="341"/>
                  <a:pt x="0" y="310"/>
                  <a:pt x="15" y="250"/>
                </a:cubicBezTo>
                <a:cubicBezTo>
                  <a:pt x="30" y="190"/>
                  <a:pt x="98" y="46"/>
                  <a:pt x="151" y="23"/>
                </a:cubicBezTo>
                <a:cubicBezTo>
                  <a:pt x="204" y="0"/>
                  <a:pt x="268" y="57"/>
                  <a:pt x="332" y="114"/>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solidFill>
                <a:srgbClr val="000000"/>
              </a:solidFill>
            </a:endParaRPr>
          </a:p>
        </p:txBody>
      </p:sp>
      <p:sp>
        <p:nvSpPr>
          <p:cNvPr id="58" name="Freeform 22"/>
          <p:cNvSpPr>
            <a:spLocks/>
          </p:cNvSpPr>
          <p:nvPr/>
        </p:nvSpPr>
        <p:spPr bwMode="auto">
          <a:xfrm rot="16200000">
            <a:off x="2604493" y="5512022"/>
            <a:ext cx="557213" cy="785813"/>
          </a:xfrm>
          <a:custGeom>
            <a:avLst/>
            <a:gdLst>
              <a:gd name="T0" fmla="*/ 128 w 377"/>
              <a:gd name="T1" fmla="*/ 174 h 522"/>
              <a:gd name="T2" fmla="*/ 66 w 377"/>
              <a:gd name="T3" fmla="*/ 234 h 522"/>
              <a:gd name="T4" fmla="*/ 20 w 377"/>
              <a:gd name="T5" fmla="*/ 174 h 522"/>
              <a:gd name="T6" fmla="*/ 7 w 377"/>
              <a:gd name="T7" fmla="*/ 113 h 522"/>
              <a:gd name="T8" fmla="*/ 52 w 377"/>
              <a:gd name="T9" fmla="*/ 9 h 522"/>
              <a:gd name="T10" fmla="*/ 115 w 377"/>
              <a:gd name="T11" fmla="*/ 52 h 522"/>
              <a:gd name="T12" fmla="*/ 0 60000 65536"/>
              <a:gd name="T13" fmla="*/ 0 60000 65536"/>
              <a:gd name="T14" fmla="*/ 0 60000 65536"/>
              <a:gd name="T15" fmla="*/ 0 60000 65536"/>
              <a:gd name="T16" fmla="*/ 0 60000 65536"/>
              <a:gd name="T17" fmla="*/ 0 60000 65536"/>
              <a:gd name="T18" fmla="*/ 0 w 377"/>
              <a:gd name="T19" fmla="*/ 0 h 522"/>
              <a:gd name="T20" fmla="*/ 377 w 377"/>
              <a:gd name="T21" fmla="*/ 522 h 522"/>
            </a:gdLst>
            <a:ahLst/>
            <a:cxnLst>
              <a:cxn ang="T12">
                <a:pos x="T0" y="T1"/>
              </a:cxn>
              <a:cxn ang="T13">
                <a:pos x="T2" y="T3"/>
              </a:cxn>
              <a:cxn ang="T14">
                <a:pos x="T4" y="T5"/>
              </a:cxn>
              <a:cxn ang="T15">
                <a:pos x="T6" y="T7"/>
              </a:cxn>
              <a:cxn ang="T16">
                <a:pos x="T8" y="T9"/>
              </a:cxn>
              <a:cxn ang="T17">
                <a:pos x="T10" y="T11"/>
              </a:cxn>
            </a:cxnLst>
            <a:rect l="T18" t="T19" r="T20" b="T21"/>
            <a:pathLst>
              <a:path w="377" h="522">
                <a:moveTo>
                  <a:pt x="377" y="386"/>
                </a:moveTo>
                <a:cubicBezTo>
                  <a:pt x="313" y="454"/>
                  <a:pt x="249" y="522"/>
                  <a:pt x="196" y="522"/>
                </a:cubicBezTo>
                <a:cubicBezTo>
                  <a:pt x="143" y="522"/>
                  <a:pt x="90" y="431"/>
                  <a:pt x="60" y="386"/>
                </a:cubicBezTo>
                <a:cubicBezTo>
                  <a:pt x="30" y="341"/>
                  <a:pt x="0" y="310"/>
                  <a:pt x="15" y="250"/>
                </a:cubicBezTo>
                <a:cubicBezTo>
                  <a:pt x="30" y="190"/>
                  <a:pt x="98" y="46"/>
                  <a:pt x="151" y="23"/>
                </a:cubicBezTo>
                <a:cubicBezTo>
                  <a:pt x="204" y="0"/>
                  <a:pt x="268" y="57"/>
                  <a:pt x="332" y="114"/>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solidFill>
                <a:srgbClr val="000000"/>
              </a:solidFill>
            </a:endParaRPr>
          </a:p>
        </p:txBody>
      </p:sp>
      <p:sp>
        <p:nvSpPr>
          <p:cNvPr id="4" name="フリーフォーム 3"/>
          <p:cNvSpPr/>
          <p:nvPr/>
        </p:nvSpPr>
        <p:spPr>
          <a:xfrm>
            <a:off x="2096086" y="3787086"/>
            <a:ext cx="872197" cy="298067"/>
          </a:xfrm>
          <a:custGeom>
            <a:avLst/>
            <a:gdLst>
              <a:gd name="connsiteX0" fmla="*/ 0 w 872197"/>
              <a:gd name="connsiteY0" fmla="*/ 298067 h 298067"/>
              <a:gd name="connsiteX1" fmla="*/ 281354 w 872197"/>
              <a:gd name="connsiteY1" fmla="*/ 30781 h 298067"/>
              <a:gd name="connsiteX2" fmla="*/ 872197 w 872197"/>
              <a:gd name="connsiteY2" fmla="*/ 16713 h 298067"/>
            </a:gdLst>
            <a:ahLst/>
            <a:cxnLst>
              <a:cxn ang="0">
                <a:pos x="connsiteX0" y="connsiteY0"/>
              </a:cxn>
              <a:cxn ang="0">
                <a:pos x="connsiteX1" y="connsiteY1"/>
              </a:cxn>
              <a:cxn ang="0">
                <a:pos x="connsiteX2" y="connsiteY2"/>
              </a:cxn>
            </a:cxnLst>
            <a:rect l="l" t="t" r="r" b="b"/>
            <a:pathLst>
              <a:path w="872197" h="298067">
                <a:moveTo>
                  <a:pt x="0" y="298067"/>
                </a:moveTo>
                <a:cubicBezTo>
                  <a:pt x="67994" y="187870"/>
                  <a:pt x="135988" y="77673"/>
                  <a:pt x="281354" y="30781"/>
                </a:cubicBezTo>
                <a:cubicBezTo>
                  <a:pt x="426720" y="-16111"/>
                  <a:pt x="649458" y="301"/>
                  <a:pt x="872197" y="16713"/>
                </a:cubicBezTo>
              </a:path>
            </a:pathLst>
          </a:custGeom>
          <a:noFill/>
          <a:ln w="190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60" name="フリーフォーム 59"/>
          <p:cNvSpPr/>
          <p:nvPr/>
        </p:nvSpPr>
        <p:spPr>
          <a:xfrm rot="10269900">
            <a:off x="2276105" y="4134084"/>
            <a:ext cx="760007" cy="186410"/>
          </a:xfrm>
          <a:custGeom>
            <a:avLst/>
            <a:gdLst>
              <a:gd name="connsiteX0" fmla="*/ 0 w 872197"/>
              <a:gd name="connsiteY0" fmla="*/ 298067 h 298067"/>
              <a:gd name="connsiteX1" fmla="*/ 281354 w 872197"/>
              <a:gd name="connsiteY1" fmla="*/ 30781 h 298067"/>
              <a:gd name="connsiteX2" fmla="*/ 872197 w 872197"/>
              <a:gd name="connsiteY2" fmla="*/ 16713 h 298067"/>
            </a:gdLst>
            <a:ahLst/>
            <a:cxnLst>
              <a:cxn ang="0">
                <a:pos x="connsiteX0" y="connsiteY0"/>
              </a:cxn>
              <a:cxn ang="0">
                <a:pos x="connsiteX1" y="connsiteY1"/>
              </a:cxn>
              <a:cxn ang="0">
                <a:pos x="connsiteX2" y="connsiteY2"/>
              </a:cxn>
            </a:cxnLst>
            <a:rect l="l" t="t" r="r" b="b"/>
            <a:pathLst>
              <a:path w="872197" h="298067">
                <a:moveTo>
                  <a:pt x="0" y="298067"/>
                </a:moveTo>
                <a:cubicBezTo>
                  <a:pt x="67994" y="187870"/>
                  <a:pt x="135988" y="77673"/>
                  <a:pt x="281354" y="30781"/>
                </a:cubicBezTo>
                <a:cubicBezTo>
                  <a:pt x="426720" y="-16111"/>
                  <a:pt x="649458" y="301"/>
                  <a:pt x="872197" y="16713"/>
                </a:cubicBezTo>
              </a:path>
            </a:pathLst>
          </a:custGeom>
          <a:noFill/>
          <a:ln w="190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61" name="フリーフォーム 60"/>
          <p:cNvSpPr/>
          <p:nvPr/>
        </p:nvSpPr>
        <p:spPr>
          <a:xfrm rot="6659873">
            <a:off x="2664528" y="4712354"/>
            <a:ext cx="1063851" cy="115022"/>
          </a:xfrm>
          <a:custGeom>
            <a:avLst/>
            <a:gdLst>
              <a:gd name="connsiteX0" fmla="*/ 0 w 872197"/>
              <a:gd name="connsiteY0" fmla="*/ 298067 h 298067"/>
              <a:gd name="connsiteX1" fmla="*/ 281354 w 872197"/>
              <a:gd name="connsiteY1" fmla="*/ 30781 h 298067"/>
              <a:gd name="connsiteX2" fmla="*/ 872197 w 872197"/>
              <a:gd name="connsiteY2" fmla="*/ 16713 h 298067"/>
            </a:gdLst>
            <a:ahLst/>
            <a:cxnLst>
              <a:cxn ang="0">
                <a:pos x="connsiteX0" y="connsiteY0"/>
              </a:cxn>
              <a:cxn ang="0">
                <a:pos x="connsiteX1" y="connsiteY1"/>
              </a:cxn>
              <a:cxn ang="0">
                <a:pos x="connsiteX2" y="connsiteY2"/>
              </a:cxn>
            </a:cxnLst>
            <a:rect l="l" t="t" r="r" b="b"/>
            <a:pathLst>
              <a:path w="872197" h="298067">
                <a:moveTo>
                  <a:pt x="0" y="298067"/>
                </a:moveTo>
                <a:cubicBezTo>
                  <a:pt x="67994" y="187870"/>
                  <a:pt x="135988" y="77673"/>
                  <a:pt x="281354" y="30781"/>
                </a:cubicBezTo>
                <a:cubicBezTo>
                  <a:pt x="426720" y="-16111"/>
                  <a:pt x="649458" y="301"/>
                  <a:pt x="872197" y="16713"/>
                </a:cubicBezTo>
              </a:path>
            </a:pathLst>
          </a:custGeom>
          <a:noFill/>
          <a:ln w="190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62" name="フリーフォーム 61"/>
          <p:cNvSpPr/>
          <p:nvPr/>
        </p:nvSpPr>
        <p:spPr>
          <a:xfrm rot="14006587">
            <a:off x="1701040" y="4922232"/>
            <a:ext cx="928692" cy="97046"/>
          </a:xfrm>
          <a:custGeom>
            <a:avLst/>
            <a:gdLst>
              <a:gd name="connsiteX0" fmla="*/ 0 w 872197"/>
              <a:gd name="connsiteY0" fmla="*/ 298067 h 298067"/>
              <a:gd name="connsiteX1" fmla="*/ 281354 w 872197"/>
              <a:gd name="connsiteY1" fmla="*/ 30781 h 298067"/>
              <a:gd name="connsiteX2" fmla="*/ 872197 w 872197"/>
              <a:gd name="connsiteY2" fmla="*/ 16713 h 298067"/>
            </a:gdLst>
            <a:ahLst/>
            <a:cxnLst>
              <a:cxn ang="0">
                <a:pos x="connsiteX0" y="connsiteY0"/>
              </a:cxn>
              <a:cxn ang="0">
                <a:pos x="connsiteX1" y="connsiteY1"/>
              </a:cxn>
              <a:cxn ang="0">
                <a:pos x="connsiteX2" y="connsiteY2"/>
              </a:cxn>
            </a:cxnLst>
            <a:rect l="l" t="t" r="r" b="b"/>
            <a:pathLst>
              <a:path w="872197" h="298067">
                <a:moveTo>
                  <a:pt x="0" y="298067"/>
                </a:moveTo>
                <a:cubicBezTo>
                  <a:pt x="67994" y="187870"/>
                  <a:pt x="135988" y="77673"/>
                  <a:pt x="281354" y="30781"/>
                </a:cubicBezTo>
                <a:cubicBezTo>
                  <a:pt x="426720" y="-16111"/>
                  <a:pt x="649458" y="301"/>
                  <a:pt x="872197" y="16713"/>
                </a:cubicBezTo>
              </a:path>
            </a:pathLst>
          </a:custGeom>
          <a:noFill/>
          <a:ln w="190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63" name="Text Box 49"/>
          <p:cNvSpPr txBox="1">
            <a:spLocks noChangeArrowheads="1"/>
          </p:cNvSpPr>
          <p:nvPr/>
        </p:nvSpPr>
        <p:spPr bwMode="auto">
          <a:xfrm>
            <a:off x="2587868" y="4295040"/>
            <a:ext cx="5052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dirty="0" smtClean="0">
                <a:solidFill>
                  <a:srgbClr val="000000"/>
                </a:solidFill>
              </a:rPr>
              <a:t>0/</a:t>
            </a:r>
            <a:r>
              <a:rPr lang="en-US" altLang="ja-JP" sz="1800" b="1" dirty="0" smtClean="0">
                <a:solidFill>
                  <a:srgbClr val="FF0000"/>
                </a:solidFill>
              </a:rPr>
              <a:t>0</a:t>
            </a:r>
            <a:endParaRPr lang="en-US" altLang="ja-JP" sz="1800" b="1" dirty="0">
              <a:solidFill>
                <a:srgbClr val="FF0000"/>
              </a:solidFill>
            </a:endParaRPr>
          </a:p>
        </p:txBody>
      </p:sp>
      <p:sp>
        <p:nvSpPr>
          <p:cNvPr id="64" name="Text Box 49"/>
          <p:cNvSpPr txBox="1">
            <a:spLocks noChangeArrowheads="1"/>
          </p:cNvSpPr>
          <p:nvPr/>
        </p:nvSpPr>
        <p:spPr bwMode="auto">
          <a:xfrm>
            <a:off x="1788211" y="5025052"/>
            <a:ext cx="5052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dirty="0" smtClean="0">
                <a:solidFill>
                  <a:srgbClr val="000000"/>
                </a:solidFill>
              </a:rPr>
              <a:t>0/</a:t>
            </a:r>
            <a:r>
              <a:rPr lang="en-US" altLang="ja-JP" sz="1800" b="1" dirty="0" smtClean="0">
                <a:solidFill>
                  <a:srgbClr val="FF0000"/>
                </a:solidFill>
              </a:rPr>
              <a:t>0</a:t>
            </a:r>
            <a:endParaRPr lang="en-US" altLang="ja-JP" sz="1800" b="1" dirty="0">
              <a:solidFill>
                <a:srgbClr val="FF0000"/>
              </a:solidFill>
            </a:endParaRPr>
          </a:p>
        </p:txBody>
      </p:sp>
      <p:sp>
        <p:nvSpPr>
          <p:cNvPr id="65" name="Text Box 49"/>
          <p:cNvSpPr txBox="1">
            <a:spLocks noChangeArrowheads="1"/>
          </p:cNvSpPr>
          <p:nvPr/>
        </p:nvSpPr>
        <p:spPr bwMode="auto">
          <a:xfrm>
            <a:off x="2237559" y="3429000"/>
            <a:ext cx="5052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dirty="0">
                <a:solidFill>
                  <a:srgbClr val="000000"/>
                </a:solidFill>
              </a:rPr>
              <a:t>1</a:t>
            </a:r>
            <a:r>
              <a:rPr lang="en-US" altLang="ja-JP" sz="1800" dirty="0" smtClean="0">
                <a:solidFill>
                  <a:srgbClr val="000000"/>
                </a:solidFill>
              </a:rPr>
              <a:t>/</a:t>
            </a:r>
            <a:r>
              <a:rPr lang="en-US" altLang="ja-JP" sz="1800" b="1" dirty="0" smtClean="0">
                <a:solidFill>
                  <a:srgbClr val="0000FF"/>
                </a:solidFill>
              </a:rPr>
              <a:t>0</a:t>
            </a:r>
            <a:endParaRPr lang="en-US" altLang="ja-JP" sz="1800" b="1" dirty="0">
              <a:solidFill>
                <a:srgbClr val="0000FF"/>
              </a:solidFill>
            </a:endParaRPr>
          </a:p>
        </p:txBody>
      </p:sp>
      <p:sp>
        <p:nvSpPr>
          <p:cNvPr id="66" name="Text Box 49"/>
          <p:cNvSpPr txBox="1">
            <a:spLocks noChangeArrowheads="1"/>
          </p:cNvSpPr>
          <p:nvPr/>
        </p:nvSpPr>
        <p:spPr bwMode="auto">
          <a:xfrm>
            <a:off x="2603337" y="6181680"/>
            <a:ext cx="5052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dirty="0" smtClean="0">
                <a:solidFill>
                  <a:srgbClr val="000000"/>
                </a:solidFill>
              </a:rPr>
              <a:t>1/</a:t>
            </a:r>
            <a:r>
              <a:rPr lang="en-US" altLang="ja-JP" sz="1800" b="1" dirty="0" smtClean="0">
                <a:solidFill>
                  <a:srgbClr val="009900"/>
                </a:solidFill>
              </a:rPr>
              <a:t>1</a:t>
            </a:r>
            <a:endParaRPr lang="en-US" altLang="ja-JP" sz="1800" b="1" dirty="0">
              <a:solidFill>
                <a:srgbClr val="009900"/>
              </a:solidFill>
            </a:endParaRPr>
          </a:p>
        </p:txBody>
      </p:sp>
      <p:sp>
        <p:nvSpPr>
          <p:cNvPr id="67" name="Text Box 49"/>
          <p:cNvSpPr txBox="1">
            <a:spLocks noChangeArrowheads="1"/>
          </p:cNvSpPr>
          <p:nvPr/>
        </p:nvSpPr>
        <p:spPr bwMode="auto">
          <a:xfrm>
            <a:off x="3216574" y="4736807"/>
            <a:ext cx="5052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dirty="0" smtClean="0">
                <a:solidFill>
                  <a:srgbClr val="000000"/>
                </a:solidFill>
              </a:rPr>
              <a:t>1/</a:t>
            </a:r>
            <a:r>
              <a:rPr lang="en-US" altLang="ja-JP" sz="1800" b="1" dirty="0" smtClean="0">
                <a:solidFill>
                  <a:srgbClr val="009900"/>
                </a:solidFill>
              </a:rPr>
              <a:t>1</a:t>
            </a:r>
            <a:endParaRPr lang="en-US" altLang="ja-JP" sz="1800" b="1" dirty="0">
              <a:solidFill>
                <a:srgbClr val="009900"/>
              </a:solidFill>
            </a:endParaRPr>
          </a:p>
        </p:txBody>
      </p:sp>
      <p:sp>
        <p:nvSpPr>
          <p:cNvPr id="68" name="Oval 26"/>
          <p:cNvSpPr>
            <a:spLocks noChangeArrowheads="1"/>
          </p:cNvSpPr>
          <p:nvPr/>
        </p:nvSpPr>
        <p:spPr bwMode="auto">
          <a:xfrm>
            <a:off x="5643669" y="4043551"/>
            <a:ext cx="647700" cy="5746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FontTx/>
              <a:buNone/>
            </a:pPr>
            <a:r>
              <a:rPr lang="en-US" altLang="ja-JP" sz="1800" dirty="0" smtClean="0">
                <a:solidFill>
                  <a:srgbClr val="000000"/>
                </a:solidFill>
              </a:rPr>
              <a:t>r/</a:t>
            </a:r>
            <a:r>
              <a:rPr lang="en-US" altLang="ja-JP" sz="1800" b="1" dirty="0" smtClean="0">
                <a:solidFill>
                  <a:srgbClr val="FF0000"/>
                </a:solidFill>
              </a:rPr>
              <a:t>0</a:t>
            </a:r>
          </a:p>
        </p:txBody>
      </p:sp>
      <p:sp>
        <p:nvSpPr>
          <p:cNvPr id="69" name="Oval 34"/>
          <p:cNvSpPr>
            <a:spLocks noChangeArrowheads="1"/>
          </p:cNvSpPr>
          <p:nvPr/>
        </p:nvSpPr>
        <p:spPr bwMode="auto">
          <a:xfrm>
            <a:off x="6973522" y="3638065"/>
            <a:ext cx="647700" cy="5746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FontTx/>
              <a:buNone/>
            </a:pPr>
            <a:r>
              <a:rPr lang="en-US" altLang="ja-JP" sz="1800" dirty="0" smtClean="0">
                <a:solidFill>
                  <a:srgbClr val="000000"/>
                </a:solidFill>
              </a:rPr>
              <a:t>s/</a:t>
            </a:r>
            <a:r>
              <a:rPr lang="en-US" altLang="ja-JP" sz="1800" b="1" dirty="0" smtClean="0">
                <a:solidFill>
                  <a:srgbClr val="0000FF"/>
                </a:solidFill>
              </a:rPr>
              <a:t>0</a:t>
            </a:r>
            <a:endParaRPr lang="en-US" altLang="ja-JP" sz="1800" b="1" dirty="0">
              <a:solidFill>
                <a:srgbClr val="0000FF"/>
              </a:solidFill>
            </a:endParaRPr>
          </a:p>
        </p:txBody>
      </p:sp>
      <p:sp>
        <p:nvSpPr>
          <p:cNvPr id="70" name="Oval 42"/>
          <p:cNvSpPr>
            <a:spLocks noChangeArrowheads="1"/>
          </p:cNvSpPr>
          <p:nvPr/>
        </p:nvSpPr>
        <p:spPr bwMode="auto">
          <a:xfrm>
            <a:off x="6491069" y="5129106"/>
            <a:ext cx="647700" cy="5746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FontTx/>
              <a:buNone/>
            </a:pPr>
            <a:r>
              <a:rPr lang="en-US" altLang="ja-JP" sz="1800" dirty="0" smtClean="0">
                <a:solidFill>
                  <a:srgbClr val="000000"/>
                </a:solidFill>
              </a:rPr>
              <a:t>t/</a:t>
            </a:r>
            <a:r>
              <a:rPr lang="en-US" altLang="ja-JP" sz="1800" b="1" dirty="0" smtClean="0">
                <a:solidFill>
                  <a:srgbClr val="009900"/>
                </a:solidFill>
              </a:rPr>
              <a:t>1</a:t>
            </a:r>
            <a:endParaRPr lang="en-US" altLang="ja-JP" sz="1800" b="1" dirty="0">
              <a:solidFill>
                <a:srgbClr val="009900"/>
              </a:solidFill>
            </a:endParaRPr>
          </a:p>
        </p:txBody>
      </p:sp>
      <p:sp>
        <p:nvSpPr>
          <p:cNvPr id="71" name="Text Box 49"/>
          <p:cNvSpPr txBox="1">
            <a:spLocks noChangeArrowheads="1"/>
          </p:cNvSpPr>
          <p:nvPr/>
        </p:nvSpPr>
        <p:spPr bwMode="auto">
          <a:xfrm>
            <a:off x="4931624" y="4146572"/>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dirty="0" smtClean="0">
                <a:solidFill>
                  <a:srgbClr val="000000"/>
                </a:solidFill>
              </a:rPr>
              <a:t>0</a:t>
            </a:r>
            <a:endParaRPr lang="en-US" altLang="ja-JP" sz="1800" dirty="0">
              <a:solidFill>
                <a:srgbClr val="CC3300"/>
              </a:solidFill>
            </a:endParaRPr>
          </a:p>
        </p:txBody>
      </p:sp>
      <p:sp>
        <p:nvSpPr>
          <p:cNvPr id="72" name="Freeform 22"/>
          <p:cNvSpPr>
            <a:spLocks/>
          </p:cNvSpPr>
          <p:nvPr/>
        </p:nvSpPr>
        <p:spPr bwMode="auto">
          <a:xfrm>
            <a:off x="5205900" y="3946248"/>
            <a:ext cx="557213" cy="785813"/>
          </a:xfrm>
          <a:custGeom>
            <a:avLst/>
            <a:gdLst>
              <a:gd name="T0" fmla="*/ 128 w 377"/>
              <a:gd name="T1" fmla="*/ 174 h 522"/>
              <a:gd name="T2" fmla="*/ 66 w 377"/>
              <a:gd name="T3" fmla="*/ 234 h 522"/>
              <a:gd name="T4" fmla="*/ 20 w 377"/>
              <a:gd name="T5" fmla="*/ 174 h 522"/>
              <a:gd name="T6" fmla="*/ 7 w 377"/>
              <a:gd name="T7" fmla="*/ 113 h 522"/>
              <a:gd name="T8" fmla="*/ 52 w 377"/>
              <a:gd name="T9" fmla="*/ 9 h 522"/>
              <a:gd name="T10" fmla="*/ 115 w 377"/>
              <a:gd name="T11" fmla="*/ 52 h 522"/>
              <a:gd name="T12" fmla="*/ 0 60000 65536"/>
              <a:gd name="T13" fmla="*/ 0 60000 65536"/>
              <a:gd name="T14" fmla="*/ 0 60000 65536"/>
              <a:gd name="T15" fmla="*/ 0 60000 65536"/>
              <a:gd name="T16" fmla="*/ 0 60000 65536"/>
              <a:gd name="T17" fmla="*/ 0 60000 65536"/>
              <a:gd name="T18" fmla="*/ 0 w 377"/>
              <a:gd name="T19" fmla="*/ 0 h 522"/>
              <a:gd name="T20" fmla="*/ 377 w 377"/>
              <a:gd name="T21" fmla="*/ 522 h 522"/>
            </a:gdLst>
            <a:ahLst/>
            <a:cxnLst>
              <a:cxn ang="T12">
                <a:pos x="T0" y="T1"/>
              </a:cxn>
              <a:cxn ang="T13">
                <a:pos x="T2" y="T3"/>
              </a:cxn>
              <a:cxn ang="T14">
                <a:pos x="T4" y="T5"/>
              </a:cxn>
              <a:cxn ang="T15">
                <a:pos x="T6" y="T7"/>
              </a:cxn>
              <a:cxn ang="T16">
                <a:pos x="T8" y="T9"/>
              </a:cxn>
              <a:cxn ang="T17">
                <a:pos x="T10" y="T11"/>
              </a:cxn>
            </a:cxnLst>
            <a:rect l="T18" t="T19" r="T20" b="T21"/>
            <a:pathLst>
              <a:path w="377" h="522">
                <a:moveTo>
                  <a:pt x="377" y="386"/>
                </a:moveTo>
                <a:cubicBezTo>
                  <a:pt x="313" y="454"/>
                  <a:pt x="249" y="522"/>
                  <a:pt x="196" y="522"/>
                </a:cubicBezTo>
                <a:cubicBezTo>
                  <a:pt x="143" y="522"/>
                  <a:pt x="90" y="431"/>
                  <a:pt x="60" y="386"/>
                </a:cubicBezTo>
                <a:cubicBezTo>
                  <a:pt x="30" y="341"/>
                  <a:pt x="0" y="310"/>
                  <a:pt x="15" y="250"/>
                </a:cubicBezTo>
                <a:cubicBezTo>
                  <a:pt x="30" y="190"/>
                  <a:pt x="98" y="46"/>
                  <a:pt x="151" y="23"/>
                </a:cubicBezTo>
                <a:cubicBezTo>
                  <a:pt x="204" y="0"/>
                  <a:pt x="268" y="57"/>
                  <a:pt x="332" y="114"/>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solidFill>
                <a:srgbClr val="000000"/>
              </a:solidFill>
            </a:endParaRPr>
          </a:p>
        </p:txBody>
      </p:sp>
      <p:sp>
        <p:nvSpPr>
          <p:cNvPr id="73" name="Freeform 22"/>
          <p:cNvSpPr>
            <a:spLocks/>
          </p:cNvSpPr>
          <p:nvPr/>
        </p:nvSpPr>
        <p:spPr bwMode="auto">
          <a:xfrm rot="16200000">
            <a:off x="6625859" y="5503585"/>
            <a:ext cx="557213" cy="785813"/>
          </a:xfrm>
          <a:custGeom>
            <a:avLst/>
            <a:gdLst>
              <a:gd name="T0" fmla="*/ 128 w 377"/>
              <a:gd name="T1" fmla="*/ 174 h 522"/>
              <a:gd name="T2" fmla="*/ 66 w 377"/>
              <a:gd name="T3" fmla="*/ 234 h 522"/>
              <a:gd name="T4" fmla="*/ 20 w 377"/>
              <a:gd name="T5" fmla="*/ 174 h 522"/>
              <a:gd name="T6" fmla="*/ 7 w 377"/>
              <a:gd name="T7" fmla="*/ 113 h 522"/>
              <a:gd name="T8" fmla="*/ 52 w 377"/>
              <a:gd name="T9" fmla="*/ 9 h 522"/>
              <a:gd name="T10" fmla="*/ 115 w 377"/>
              <a:gd name="T11" fmla="*/ 52 h 522"/>
              <a:gd name="T12" fmla="*/ 0 60000 65536"/>
              <a:gd name="T13" fmla="*/ 0 60000 65536"/>
              <a:gd name="T14" fmla="*/ 0 60000 65536"/>
              <a:gd name="T15" fmla="*/ 0 60000 65536"/>
              <a:gd name="T16" fmla="*/ 0 60000 65536"/>
              <a:gd name="T17" fmla="*/ 0 60000 65536"/>
              <a:gd name="T18" fmla="*/ 0 w 377"/>
              <a:gd name="T19" fmla="*/ 0 h 522"/>
              <a:gd name="T20" fmla="*/ 377 w 377"/>
              <a:gd name="T21" fmla="*/ 522 h 522"/>
            </a:gdLst>
            <a:ahLst/>
            <a:cxnLst>
              <a:cxn ang="T12">
                <a:pos x="T0" y="T1"/>
              </a:cxn>
              <a:cxn ang="T13">
                <a:pos x="T2" y="T3"/>
              </a:cxn>
              <a:cxn ang="T14">
                <a:pos x="T4" y="T5"/>
              </a:cxn>
              <a:cxn ang="T15">
                <a:pos x="T6" y="T7"/>
              </a:cxn>
              <a:cxn ang="T16">
                <a:pos x="T8" y="T9"/>
              </a:cxn>
              <a:cxn ang="T17">
                <a:pos x="T10" y="T11"/>
              </a:cxn>
            </a:cxnLst>
            <a:rect l="T18" t="T19" r="T20" b="T21"/>
            <a:pathLst>
              <a:path w="377" h="522">
                <a:moveTo>
                  <a:pt x="377" y="386"/>
                </a:moveTo>
                <a:cubicBezTo>
                  <a:pt x="313" y="454"/>
                  <a:pt x="249" y="522"/>
                  <a:pt x="196" y="522"/>
                </a:cubicBezTo>
                <a:cubicBezTo>
                  <a:pt x="143" y="522"/>
                  <a:pt x="90" y="431"/>
                  <a:pt x="60" y="386"/>
                </a:cubicBezTo>
                <a:cubicBezTo>
                  <a:pt x="30" y="341"/>
                  <a:pt x="0" y="310"/>
                  <a:pt x="15" y="250"/>
                </a:cubicBezTo>
                <a:cubicBezTo>
                  <a:pt x="30" y="190"/>
                  <a:pt x="98" y="46"/>
                  <a:pt x="151" y="23"/>
                </a:cubicBezTo>
                <a:cubicBezTo>
                  <a:pt x="204" y="0"/>
                  <a:pt x="268" y="57"/>
                  <a:pt x="332" y="114"/>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solidFill>
                <a:srgbClr val="000000"/>
              </a:solidFill>
            </a:endParaRPr>
          </a:p>
        </p:txBody>
      </p:sp>
      <p:sp>
        <p:nvSpPr>
          <p:cNvPr id="74" name="フリーフォーム 73"/>
          <p:cNvSpPr/>
          <p:nvPr/>
        </p:nvSpPr>
        <p:spPr>
          <a:xfrm>
            <a:off x="6117452" y="3778649"/>
            <a:ext cx="872197" cy="298067"/>
          </a:xfrm>
          <a:custGeom>
            <a:avLst/>
            <a:gdLst>
              <a:gd name="connsiteX0" fmla="*/ 0 w 872197"/>
              <a:gd name="connsiteY0" fmla="*/ 298067 h 298067"/>
              <a:gd name="connsiteX1" fmla="*/ 281354 w 872197"/>
              <a:gd name="connsiteY1" fmla="*/ 30781 h 298067"/>
              <a:gd name="connsiteX2" fmla="*/ 872197 w 872197"/>
              <a:gd name="connsiteY2" fmla="*/ 16713 h 298067"/>
            </a:gdLst>
            <a:ahLst/>
            <a:cxnLst>
              <a:cxn ang="0">
                <a:pos x="connsiteX0" y="connsiteY0"/>
              </a:cxn>
              <a:cxn ang="0">
                <a:pos x="connsiteX1" y="connsiteY1"/>
              </a:cxn>
              <a:cxn ang="0">
                <a:pos x="connsiteX2" y="connsiteY2"/>
              </a:cxn>
            </a:cxnLst>
            <a:rect l="l" t="t" r="r" b="b"/>
            <a:pathLst>
              <a:path w="872197" h="298067">
                <a:moveTo>
                  <a:pt x="0" y="298067"/>
                </a:moveTo>
                <a:cubicBezTo>
                  <a:pt x="67994" y="187870"/>
                  <a:pt x="135988" y="77673"/>
                  <a:pt x="281354" y="30781"/>
                </a:cubicBezTo>
                <a:cubicBezTo>
                  <a:pt x="426720" y="-16111"/>
                  <a:pt x="649458" y="301"/>
                  <a:pt x="872197" y="16713"/>
                </a:cubicBezTo>
              </a:path>
            </a:pathLst>
          </a:custGeom>
          <a:noFill/>
          <a:ln w="190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75" name="フリーフォーム 74"/>
          <p:cNvSpPr/>
          <p:nvPr/>
        </p:nvSpPr>
        <p:spPr>
          <a:xfrm rot="10269900">
            <a:off x="6297471" y="4125647"/>
            <a:ext cx="760007" cy="186410"/>
          </a:xfrm>
          <a:custGeom>
            <a:avLst/>
            <a:gdLst>
              <a:gd name="connsiteX0" fmla="*/ 0 w 872197"/>
              <a:gd name="connsiteY0" fmla="*/ 298067 h 298067"/>
              <a:gd name="connsiteX1" fmla="*/ 281354 w 872197"/>
              <a:gd name="connsiteY1" fmla="*/ 30781 h 298067"/>
              <a:gd name="connsiteX2" fmla="*/ 872197 w 872197"/>
              <a:gd name="connsiteY2" fmla="*/ 16713 h 298067"/>
            </a:gdLst>
            <a:ahLst/>
            <a:cxnLst>
              <a:cxn ang="0">
                <a:pos x="connsiteX0" y="connsiteY0"/>
              </a:cxn>
              <a:cxn ang="0">
                <a:pos x="connsiteX1" y="connsiteY1"/>
              </a:cxn>
              <a:cxn ang="0">
                <a:pos x="connsiteX2" y="connsiteY2"/>
              </a:cxn>
            </a:cxnLst>
            <a:rect l="l" t="t" r="r" b="b"/>
            <a:pathLst>
              <a:path w="872197" h="298067">
                <a:moveTo>
                  <a:pt x="0" y="298067"/>
                </a:moveTo>
                <a:cubicBezTo>
                  <a:pt x="67994" y="187870"/>
                  <a:pt x="135988" y="77673"/>
                  <a:pt x="281354" y="30781"/>
                </a:cubicBezTo>
                <a:cubicBezTo>
                  <a:pt x="426720" y="-16111"/>
                  <a:pt x="649458" y="301"/>
                  <a:pt x="872197" y="16713"/>
                </a:cubicBezTo>
              </a:path>
            </a:pathLst>
          </a:custGeom>
          <a:noFill/>
          <a:ln w="190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76" name="フリーフォーム 75"/>
          <p:cNvSpPr/>
          <p:nvPr/>
        </p:nvSpPr>
        <p:spPr>
          <a:xfrm rot="6659873">
            <a:off x="6685894" y="4703917"/>
            <a:ext cx="1063851" cy="115022"/>
          </a:xfrm>
          <a:custGeom>
            <a:avLst/>
            <a:gdLst>
              <a:gd name="connsiteX0" fmla="*/ 0 w 872197"/>
              <a:gd name="connsiteY0" fmla="*/ 298067 h 298067"/>
              <a:gd name="connsiteX1" fmla="*/ 281354 w 872197"/>
              <a:gd name="connsiteY1" fmla="*/ 30781 h 298067"/>
              <a:gd name="connsiteX2" fmla="*/ 872197 w 872197"/>
              <a:gd name="connsiteY2" fmla="*/ 16713 h 298067"/>
            </a:gdLst>
            <a:ahLst/>
            <a:cxnLst>
              <a:cxn ang="0">
                <a:pos x="connsiteX0" y="connsiteY0"/>
              </a:cxn>
              <a:cxn ang="0">
                <a:pos x="connsiteX1" y="connsiteY1"/>
              </a:cxn>
              <a:cxn ang="0">
                <a:pos x="connsiteX2" y="connsiteY2"/>
              </a:cxn>
            </a:cxnLst>
            <a:rect l="l" t="t" r="r" b="b"/>
            <a:pathLst>
              <a:path w="872197" h="298067">
                <a:moveTo>
                  <a:pt x="0" y="298067"/>
                </a:moveTo>
                <a:cubicBezTo>
                  <a:pt x="67994" y="187870"/>
                  <a:pt x="135988" y="77673"/>
                  <a:pt x="281354" y="30781"/>
                </a:cubicBezTo>
                <a:cubicBezTo>
                  <a:pt x="426720" y="-16111"/>
                  <a:pt x="649458" y="301"/>
                  <a:pt x="872197" y="16713"/>
                </a:cubicBezTo>
              </a:path>
            </a:pathLst>
          </a:custGeom>
          <a:noFill/>
          <a:ln w="190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77" name="フリーフォーム 76"/>
          <p:cNvSpPr/>
          <p:nvPr/>
        </p:nvSpPr>
        <p:spPr>
          <a:xfrm rot="14006587">
            <a:off x="5722406" y="4913795"/>
            <a:ext cx="928692" cy="97046"/>
          </a:xfrm>
          <a:custGeom>
            <a:avLst/>
            <a:gdLst>
              <a:gd name="connsiteX0" fmla="*/ 0 w 872197"/>
              <a:gd name="connsiteY0" fmla="*/ 298067 h 298067"/>
              <a:gd name="connsiteX1" fmla="*/ 281354 w 872197"/>
              <a:gd name="connsiteY1" fmla="*/ 30781 h 298067"/>
              <a:gd name="connsiteX2" fmla="*/ 872197 w 872197"/>
              <a:gd name="connsiteY2" fmla="*/ 16713 h 298067"/>
            </a:gdLst>
            <a:ahLst/>
            <a:cxnLst>
              <a:cxn ang="0">
                <a:pos x="connsiteX0" y="connsiteY0"/>
              </a:cxn>
              <a:cxn ang="0">
                <a:pos x="connsiteX1" y="connsiteY1"/>
              </a:cxn>
              <a:cxn ang="0">
                <a:pos x="connsiteX2" y="connsiteY2"/>
              </a:cxn>
            </a:cxnLst>
            <a:rect l="l" t="t" r="r" b="b"/>
            <a:pathLst>
              <a:path w="872197" h="298067">
                <a:moveTo>
                  <a:pt x="0" y="298067"/>
                </a:moveTo>
                <a:cubicBezTo>
                  <a:pt x="67994" y="187870"/>
                  <a:pt x="135988" y="77673"/>
                  <a:pt x="281354" y="30781"/>
                </a:cubicBezTo>
                <a:cubicBezTo>
                  <a:pt x="426720" y="-16111"/>
                  <a:pt x="649458" y="301"/>
                  <a:pt x="872197" y="16713"/>
                </a:cubicBezTo>
              </a:path>
            </a:pathLst>
          </a:custGeom>
          <a:noFill/>
          <a:ln w="190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78" name="Text Box 49"/>
          <p:cNvSpPr txBox="1">
            <a:spLocks noChangeArrowheads="1"/>
          </p:cNvSpPr>
          <p:nvPr/>
        </p:nvSpPr>
        <p:spPr bwMode="auto">
          <a:xfrm>
            <a:off x="6609234" y="4286603"/>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dirty="0" smtClean="0">
                <a:solidFill>
                  <a:srgbClr val="000000"/>
                </a:solidFill>
              </a:rPr>
              <a:t>0</a:t>
            </a:r>
            <a:endParaRPr lang="en-US" altLang="ja-JP" sz="1800" dirty="0">
              <a:solidFill>
                <a:srgbClr val="CC3300"/>
              </a:solidFill>
            </a:endParaRPr>
          </a:p>
        </p:txBody>
      </p:sp>
      <p:sp>
        <p:nvSpPr>
          <p:cNvPr id="79" name="Text Box 49"/>
          <p:cNvSpPr txBox="1">
            <a:spLocks noChangeArrowheads="1"/>
          </p:cNvSpPr>
          <p:nvPr/>
        </p:nvSpPr>
        <p:spPr bwMode="auto">
          <a:xfrm>
            <a:off x="5809577" y="5016615"/>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dirty="0">
                <a:solidFill>
                  <a:srgbClr val="000000"/>
                </a:solidFill>
              </a:rPr>
              <a:t>0</a:t>
            </a:r>
            <a:endParaRPr lang="en-US" altLang="ja-JP" sz="1800" dirty="0">
              <a:solidFill>
                <a:srgbClr val="CC3300"/>
              </a:solidFill>
            </a:endParaRPr>
          </a:p>
        </p:txBody>
      </p:sp>
      <p:sp>
        <p:nvSpPr>
          <p:cNvPr id="80" name="Text Box 49"/>
          <p:cNvSpPr txBox="1">
            <a:spLocks noChangeArrowheads="1"/>
          </p:cNvSpPr>
          <p:nvPr/>
        </p:nvSpPr>
        <p:spPr bwMode="auto">
          <a:xfrm>
            <a:off x="6258925" y="3420563"/>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dirty="0" smtClean="0">
                <a:solidFill>
                  <a:srgbClr val="000000"/>
                </a:solidFill>
              </a:rPr>
              <a:t>1</a:t>
            </a:r>
            <a:endParaRPr lang="en-US" altLang="ja-JP" sz="1800" dirty="0">
              <a:solidFill>
                <a:srgbClr val="CC3300"/>
              </a:solidFill>
            </a:endParaRPr>
          </a:p>
        </p:txBody>
      </p:sp>
      <p:sp>
        <p:nvSpPr>
          <p:cNvPr id="81" name="Text Box 49"/>
          <p:cNvSpPr txBox="1">
            <a:spLocks noChangeArrowheads="1"/>
          </p:cNvSpPr>
          <p:nvPr/>
        </p:nvSpPr>
        <p:spPr bwMode="auto">
          <a:xfrm>
            <a:off x="6781684" y="6172624"/>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dirty="0" smtClean="0">
                <a:solidFill>
                  <a:srgbClr val="000000"/>
                </a:solidFill>
              </a:rPr>
              <a:t>1</a:t>
            </a:r>
            <a:endParaRPr lang="en-US" altLang="ja-JP" sz="1800" dirty="0">
              <a:solidFill>
                <a:srgbClr val="CC3300"/>
              </a:solidFill>
            </a:endParaRPr>
          </a:p>
        </p:txBody>
      </p:sp>
      <p:sp>
        <p:nvSpPr>
          <p:cNvPr id="82" name="Text Box 49"/>
          <p:cNvSpPr txBox="1">
            <a:spLocks noChangeArrowheads="1"/>
          </p:cNvSpPr>
          <p:nvPr/>
        </p:nvSpPr>
        <p:spPr bwMode="auto">
          <a:xfrm>
            <a:off x="7237940" y="4728370"/>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dirty="0" smtClean="0">
                <a:solidFill>
                  <a:srgbClr val="000000"/>
                </a:solidFill>
              </a:rPr>
              <a:t>1</a:t>
            </a:r>
            <a:endParaRPr lang="en-US" altLang="ja-JP" sz="1800" dirty="0">
              <a:solidFill>
                <a:srgbClr val="CC3300"/>
              </a:solidFill>
            </a:endParaRPr>
          </a:p>
        </p:txBody>
      </p:sp>
      <p:sp>
        <p:nvSpPr>
          <p:cNvPr id="5" name="テキスト ボックス 4"/>
          <p:cNvSpPr txBox="1"/>
          <p:nvPr/>
        </p:nvSpPr>
        <p:spPr>
          <a:xfrm>
            <a:off x="211994" y="5316584"/>
            <a:ext cx="2109873" cy="1569660"/>
          </a:xfrm>
          <a:prstGeom prst="rect">
            <a:avLst/>
          </a:prstGeom>
          <a:noFill/>
        </p:spPr>
        <p:txBody>
          <a:bodyPr wrap="none" rtlCol="0">
            <a:spAutoFit/>
          </a:bodyPr>
          <a:lstStyle/>
          <a:p>
            <a:r>
              <a:rPr lang="ja-JP" altLang="en-US" sz="1600" dirty="0" smtClean="0">
                <a:solidFill>
                  <a:srgbClr val="000000"/>
                </a:solidFill>
              </a:rPr>
              <a:t>・</a:t>
            </a:r>
            <a:r>
              <a:rPr lang="en-US" altLang="ja-JP" sz="1600" dirty="0" smtClean="0">
                <a:solidFill>
                  <a:srgbClr val="000000"/>
                </a:solidFill>
              </a:rPr>
              <a:t>r</a:t>
            </a:r>
            <a:r>
              <a:rPr lang="ja-JP" altLang="en-US" sz="1600" dirty="0" smtClean="0">
                <a:solidFill>
                  <a:srgbClr val="000000"/>
                </a:solidFill>
              </a:rPr>
              <a:t>状態に推移するとき</a:t>
            </a:r>
            <a:endParaRPr lang="en-US" altLang="ja-JP" sz="1600" dirty="0" smtClean="0">
              <a:solidFill>
                <a:srgbClr val="000000"/>
              </a:solidFill>
            </a:endParaRPr>
          </a:p>
          <a:p>
            <a:r>
              <a:rPr lang="ja-JP" altLang="en-US" sz="1600" dirty="0" smtClean="0">
                <a:solidFill>
                  <a:srgbClr val="000000"/>
                </a:solidFill>
              </a:rPr>
              <a:t>　の出力は</a:t>
            </a:r>
            <a:r>
              <a:rPr lang="en-US" altLang="ja-JP" sz="1600" b="1" dirty="0" smtClean="0">
                <a:solidFill>
                  <a:srgbClr val="FF0000"/>
                </a:solidFill>
              </a:rPr>
              <a:t>0</a:t>
            </a:r>
            <a:r>
              <a:rPr lang="ja-JP" altLang="en-US" sz="1600" dirty="0" smtClean="0">
                <a:solidFill>
                  <a:srgbClr val="000000"/>
                </a:solidFill>
              </a:rPr>
              <a:t>のみ</a:t>
            </a:r>
            <a:endParaRPr lang="en-US" altLang="ja-JP" sz="1600" dirty="0" smtClean="0">
              <a:solidFill>
                <a:srgbClr val="000000"/>
              </a:solidFill>
            </a:endParaRPr>
          </a:p>
          <a:p>
            <a:r>
              <a:rPr lang="ja-JP" altLang="en-US" sz="1600" dirty="0" smtClean="0">
                <a:solidFill>
                  <a:srgbClr val="000000"/>
                </a:solidFill>
              </a:rPr>
              <a:t>・</a:t>
            </a:r>
            <a:r>
              <a:rPr lang="en-US" altLang="ja-JP" sz="1600" dirty="0">
                <a:solidFill>
                  <a:srgbClr val="000000"/>
                </a:solidFill>
              </a:rPr>
              <a:t>s</a:t>
            </a:r>
            <a:r>
              <a:rPr lang="ja-JP" altLang="en-US" sz="1600" dirty="0" smtClean="0">
                <a:solidFill>
                  <a:srgbClr val="000000"/>
                </a:solidFill>
              </a:rPr>
              <a:t>状態に推移するとき</a:t>
            </a:r>
            <a:endParaRPr lang="en-US" altLang="ja-JP" sz="1600" dirty="0" smtClean="0">
              <a:solidFill>
                <a:srgbClr val="000000"/>
              </a:solidFill>
            </a:endParaRPr>
          </a:p>
          <a:p>
            <a:r>
              <a:rPr lang="ja-JP" altLang="en-US" sz="1600" dirty="0">
                <a:solidFill>
                  <a:srgbClr val="000000"/>
                </a:solidFill>
              </a:rPr>
              <a:t>　</a:t>
            </a:r>
            <a:r>
              <a:rPr lang="ja-JP" altLang="en-US" sz="1600" dirty="0" smtClean="0">
                <a:solidFill>
                  <a:srgbClr val="000000"/>
                </a:solidFill>
              </a:rPr>
              <a:t>の出力は</a:t>
            </a:r>
            <a:r>
              <a:rPr lang="en-US" altLang="ja-JP" sz="1600" b="1" dirty="0" smtClean="0">
                <a:solidFill>
                  <a:srgbClr val="0000FF"/>
                </a:solidFill>
              </a:rPr>
              <a:t>0</a:t>
            </a:r>
            <a:r>
              <a:rPr lang="ja-JP" altLang="en-US" sz="1600" dirty="0" smtClean="0">
                <a:solidFill>
                  <a:srgbClr val="000000"/>
                </a:solidFill>
              </a:rPr>
              <a:t>のみ</a:t>
            </a:r>
            <a:endParaRPr lang="en-US" altLang="ja-JP" sz="1600" dirty="0" smtClean="0">
              <a:solidFill>
                <a:srgbClr val="000000"/>
              </a:solidFill>
            </a:endParaRPr>
          </a:p>
          <a:p>
            <a:r>
              <a:rPr lang="ja-JP" altLang="en-US" sz="1600" dirty="0" smtClean="0">
                <a:solidFill>
                  <a:srgbClr val="000000"/>
                </a:solidFill>
              </a:rPr>
              <a:t>・</a:t>
            </a:r>
            <a:r>
              <a:rPr lang="en-US" altLang="ja-JP" sz="1600" dirty="0" smtClean="0">
                <a:solidFill>
                  <a:srgbClr val="000000"/>
                </a:solidFill>
              </a:rPr>
              <a:t>t</a:t>
            </a:r>
            <a:r>
              <a:rPr lang="ja-JP" altLang="en-US" sz="1600" dirty="0" smtClean="0">
                <a:solidFill>
                  <a:srgbClr val="000000"/>
                </a:solidFill>
              </a:rPr>
              <a:t>状態</a:t>
            </a:r>
            <a:r>
              <a:rPr lang="ja-JP" altLang="en-US" sz="1600" dirty="0">
                <a:solidFill>
                  <a:srgbClr val="000000"/>
                </a:solidFill>
              </a:rPr>
              <a:t>に推移するとき</a:t>
            </a:r>
            <a:endParaRPr lang="en-US" altLang="ja-JP" sz="1600" dirty="0">
              <a:solidFill>
                <a:srgbClr val="000000"/>
              </a:solidFill>
            </a:endParaRPr>
          </a:p>
          <a:p>
            <a:r>
              <a:rPr lang="ja-JP" altLang="en-US" sz="1600" dirty="0">
                <a:solidFill>
                  <a:srgbClr val="000000"/>
                </a:solidFill>
              </a:rPr>
              <a:t>　の出力</a:t>
            </a:r>
            <a:r>
              <a:rPr lang="ja-JP" altLang="en-US" sz="1600" dirty="0" smtClean="0">
                <a:solidFill>
                  <a:srgbClr val="000000"/>
                </a:solidFill>
              </a:rPr>
              <a:t>は</a:t>
            </a:r>
            <a:r>
              <a:rPr lang="en-US" altLang="ja-JP" sz="1600" b="1" dirty="0" smtClean="0">
                <a:solidFill>
                  <a:srgbClr val="009900"/>
                </a:solidFill>
              </a:rPr>
              <a:t>1</a:t>
            </a:r>
            <a:r>
              <a:rPr lang="ja-JP" altLang="en-US" sz="1600" dirty="0" smtClean="0">
                <a:solidFill>
                  <a:srgbClr val="000000"/>
                </a:solidFill>
              </a:rPr>
              <a:t>のみ</a:t>
            </a:r>
            <a:endParaRPr lang="en-US" altLang="ja-JP" sz="1600" dirty="0">
              <a:solidFill>
                <a:srgbClr val="000000"/>
              </a:solidFill>
            </a:endParaRPr>
          </a:p>
        </p:txBody>
      </p:sp>
      <p:sp>
        <p:nvSpPr>
          <p:cNvPr id="6" name="テキスト ボックス 5"/>
          <p:cNvSpPr txBox="1"/>
          <p:nvPr/>
        </p:nvSpPr>
        <p:spPr>
          <a:xfrm>
            <a:off x="693423" y="3199799"/>
            <a:ext cx="646331" cy="369332"/>
          </a:xfrm>
          <a:prstGeom prst="rect">
            <a:avLst/>
          </a:prstGeom>
          <a:noFill/>
        </p:spPr>
        <p:txBody>
          <a:bodyPr wrap="none" rtlCol="0">
            <a:spAutoFit/>
          </a:bodyPr>
          <a:lstStyle/>
          <a:p>
            <a:r>
              <a:rPr lang="ja-JP" altLang="en-US" dirty="0">
                <a:solidFill>
                  <a:srgbClr val="000000"/>
                </a:solidFill>
              </a:rPr>
              <a:t>例題</a:t>
            </a:r>
          </a:p>
        </p:txBody>
      </p:sp>
      <p:sp>
        <p:nvSpPr>
          <p:cNvPr id="85" name="テキスト ボックス 84"/>
          <p:cNvSpPr txBox="1"/>
          <p:nvPr/>
        </p:nvSpPr>
        <p:spPr>
          <a:xfrm>
            <a:off x="3403853" y="5544514"/>
            <a:ext cx="736099" cy="369332"/>
          </a:xfrm>
          <a:prstGeom prst="rect">
            <a:avLst/>
          </a:prstGeom>
          <a:noFill/>
        </p:spPr>
        <p:txBody>
          <a:bodyPr wrap="none" rtlCol="0">
            <a:spAutoFit/>
          </a:bodyPr>
          <a:lstStyle/>
          <a:p>
            <a:r>
              <a:rPr lang="ja-JP" altLang="en-US" dirty="0" smtClean="0">
                <a:solidFill>
                  <a:srgbClr val="000000"/>
                </a:solidFill>
              </a:rPr>
              <a:t>図</a:t>
            </a:r>
            <a:r>
              <a:rPr lang="en-US" altLang="ja-JP" dirty="0" smtClean="0">
                <a:solidFill>
                  <a:srgbClr val="000000"/>
                </a:solidFill>
              </a:rPr>
              <a:t>2.8</a:t>
            </a:r>
            <a:endParaRPr lang="ja-JP" altLang="en-US" dirty="0">
              <a:solidFill>
                <a:srgbClr val="000000"/>
              </a:solidFill>
            </a:endParaRPr>
          </a:p>
        </p:txBody>
      </p:sp>
      <p:cxnSp>
        <p:nvCxnSpPr>
          <p:cNvPr id="7" name="直線矢印コネクタ 6"/>
          <p:cNvCxnSpPr>
            <a:endCxn id="20492" idx="0"/>
          </p:cNvCxnSpPr>
          <p:nvPr/>
        </p:nvCxnSpPr>
        <p:spPr>
          <a:xfrm>
            <a:off x="1946153" y="3646502"/>
            <a:ext cx="0" cy="405486"/>
          </a:xfrm>
          <a:prstGeom prst="straightConnector1">
            <a:avLst/>
          </a:prstGeom>
          <a:ln w="31750" cmpd="sng">
            <a:solidFill>
              <a:srgbClr val="33CC33"/>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線矢印コネクタ 82"/>
          <p:cNvCxnSpPr/>
          <p:nvPr/>
        </p:nvCxnSpPr>
        <p:spPr>
          <a:xfrm>
            <a:off x="5969986" y="3646502"/>
            <a:ext cx="0" cy="405486"/>
          </a:xfrm>
          <a:prstGeom prst="straightConnector1">
            <a:avLst/>
          </a:prstGeom>
          <a:ln w="31750" cmpd="sng">
            <a:solidFill>
              <a:srgbClr val="33CC3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66655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スライド番号プレースホル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400" dirty="0" smtClean="0"/>
              <a:t>17</a:t>
            </a:r>
          </a:p>
        </p:txBody>
      </p:sp>
      <p:sp>
        <p:nvSpPr>
          <p:cNvPr id="20483" name="Text Box 4"/>
          <p:cNvSpPr txBox="1">
            <a:spLocks noChangeArrowheads="1"/>
          </p:cNvSpPr>
          <p:nvPr/>
        </p:nvSpPr>
        <p:spPr bwMode="auto">
          <a:xfrm>
            <a:off x="433599" y="568512"/>
            <a:ext cx="62584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b="1" dirty="0" smtClean="0"/>
              <a:t>（ａ）　ミーリー型</a:t>
            </a:r>
            <a:r>
              <a:rPr lang="ja-JP" altLang="en-US" sz="1800" b="1" dirty="0"/>
              <a:t>順序機械</a:t>
            </a:r>
            <a:r>
              <a:rPr lang="en-US" altLang="ja-JP" sz="1800" b="1" dirty="0"/>
              <a:t>M’</a:t>
            </a:r>
            <a:r>
              <a:rPr lang="ja-JP" altLang="en-US" sz="1800" b="1" dirty="0"/>
              <a:t>からムーア型順序機械</a:t>
            </a:r>
            <a:r>
              <a:rPr lang="en-US" altLang="ja-JP" sz="1800" b="1" dirty="0"/>
              <a:t>M</a:t>
            </a:r>
            <a:r>
              <a:rPr lang="ja-JP" altLang="en-US" sz="1800" b="1" dirty="0" err="1"/>
              <a:t>への</a:t>
            </a:r>
            <a:r>
              <a:rPr lang="ja-JP" altLang="en-US" sz="1800" b="1" dirty="0">
                <a:solidFill>
                  <a:srgbClr val="009900"/>
                </a:solidFill>
              </a:rPr>
              <a:t>変換</a:t>
            </a:r>
          </a:p>
        </p:txBody>
      </p:sp>
      <p:sp>
        <p:nvSpPr>
          <p:cNvPr id="20491" name="Text Box 25"/>
          <p:cNvSpPr txBox="1">
            <a:spLocks noChangeArrowheads="1"/>
          </p:cNvSpPr>
          <p:nvPr/>
        </p:nvSpPr>
        <p:spPr bwMode="auto">
          <a:xfrm>
            <a:off x="8243888" y="260350"/>
            <a:ext cx="7857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dirty="0"/>
              <a:t>その２</a:t>
            </a:r>
          </a:p>
        </p:txBody>
      </p:sp>
      <p:sp>
        <p:nvSpPr>
          <p:cNvPr id="20492" name="Oval 26"/>
          <p:cNvSpPr>
            <a:spLocks noChangeArrowheads="1"/>
          </p:cNvSpPr>
          <p:nvPr/>
        </p:nvSpPr>
        <p:spPr bwMode="auto">
          <a:xfrm>
            <a:off x="1852327" y="2634361"/>
            <a:ext cx="647700" cy="5746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FontTx/>
              <a:buNone/>
            </a:pPr>
            <a:r>
              <a:rPr lang="en-US" altLang="ja-JP" sz="1800"/>
              <a:t>q</a:t>
            </a:r>
          </a:p>
        </p:txBody>
      </p:sp>
      <p:grpSp>
        <p:nvGrpSpPr>
          <p:cNvPr id="20493" name="Group 27"/>
          <p:cNvGrpSpPr>
            <a:grpSpLocks/>
          </p:cNvGrpSpPr>
          <p:nvPr/>
        </p:nvGrpSpPr>
        <p:grpSpPr bwMode="auto">
          <a:xfrm>
            <a:off x="483902" y="2131123"/>
            <a:ext cx="1709737" cy="1665288"/>
            <a:chOff x="703" y="1117"/>
            <a:chExt cx="1077" cy="1049"/>
          </a:xfrm>
        </p:grpSpPr>
        <p:sp>
          <p:nvSpPr>
            <p:cNvPr id="20516" name="Line 28"/>
            <p:cNvSpPr>
              <a:spLocks noChangeShapeType="1"/>
            </p:cNvSpPr>
            <p:nvPr/>
          </p:nvSpPr>
          <p:spPr bwMode="auto">
            <a:xfrm>
              <a:off x="703" y="1616"/>
              <a:ext cx="8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20517" name="Line 29"/>
            <p:cNvSpPr>
              <a:spLocks noChangeShapeType="1"/>
            </p:cNvSpPr>
            <p:nvPr/>
          </p:nvSpPr>
          <p:spPr bwMode="auto">
            <a:xfrm>
              <a:off x="1111" y="1117"/>
              <a:ext cx="499" cy="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20518" name="Line 30"/>
            <p:cNvSpPr>
              <a:spLocks noChangeShapeType="1"/>
            </p:cNvSpPr>
            <p:nvPr/>
          </p:nvSpPr>
          <p:spPr bwMode="auto">
            <a:xfrm flipV="1">
              <a:off x="1066" y="1752"/>
              <a:ext cx="589" cy="40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20519" name="Text Box 31"/>
            <p:cNvSpPr txBox="1">
              <a:spLocks noChangeArrowheads="1"/>
            </p:cNvSpPr>
            <p:nvPr/>
          </p:nvSpPr>
          <p:spPr bwMode="auto">
            <a:xfrm>
              <a:off x="1292" y="1117"/>
              <a:ext cx="48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dirty="0" smtClean="0"/>
                <a:t>a1/</a:t>
              </a:r>
              <a:r>
                <a:rPr lang="en-US" altLang="ja-JP" sz="1800" b="1" dirty="0" smtClean="0">
                  <a:solidFill>
                    <a:srgbClr val="CC3300"/>
                  </a:solidFill>
                </a:rPr>
                <a:t>b1</a:t>
              </a:r>
              <a:endParaRPr lang="en-US" altLang="ja-JP" sz="1800" b="1" dirty="0">
                <a:solidFill>
                  <a:srgbClr val="CC3300"/>
                </a:solidFill>
              </a:endParaRPr>
            </a:p>
          </p:txBody>
        </p:sp>
        <p:sp>
          <p:nvSpPr>
            <p:cNvPr id="20520" name="Text Box 32"/>
            <p:cNvSpPr txBox="1">
              <a:spLocks noChangeArrowheads="1"/>
            </p:cNvSpPr>
            <p:nvPr/>
          </p:nvSpPr>
          <p:spPr bwMode="auto">
            <a:xfrm>
              <a:off x="839" y="1616"/>
              <a:ext cx="48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dirty="0" smtClean="0"/>
                <a:t>a2/</a:t>
              </a:r>
              <a:r>
                <a:rPr lang="en-US" altLang="ja-JP" sz="1800" b="1" dirty="0" smtClean="0">
                  <a:solidFill>
                    <a:srgbClr val="CC3300"/>
                  </a:solidFill>
                </a:rPr>
                <a:t>b1</a:t>
              </a:r>
              <a:endParaRPr lang="en-US" altLang="ja-JP" sz="1800" b="1" dirty="0">
                <a:solidFill>
                  <a:srgbClr val="CC3300"/>
                </a:solidFill>
              </a:endParaRPr>
            </a:p>
          </p:txBody>
        </p:sp>
        <p:sp>
          <p:nvSpPr>
            <p:cNvPr id="20521" name="Text Box 33"/>
            <p:cNvSpPr txBox="1">
              <a:spLocks noChangeArrowheads="1"/>
            </p:cNvSpPr>
            <p:nvPr/>
          </p:nvSpPr>
          <p:spPr bwMode="auto">
            <a:xfrm>
              <a:off x="1292" y="1933"/>
              <a:ext cx="48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dirty="0" smtClean="0"/>
                <a:t>a3/</a:t>
              </a:r>
              <a:r>
                <a:rPr lang="en-US" altLang="ja-JP" sz="1800" b="1" dirty="0" smtClean="0">
                  <a:solidFill>
                    <a:srgbClr val="CC9900"/>
                  </a:solidFill>
                </a:rPr>
                <a:t>b2</a:t>
              </a:r>
              <a:endParaRPr lang="en-US" altLang="ja-JP" sz="1800" b="1" dirty="0">
                <a:solidFill>
                  <a:srgbClr val="CC9900"/>
                </a:solidFill>
              </a:endParaRPr>
            </a:p>
          </p:txBody>
        </p:sp>
      </p:grpSp>
      <p:sp>
        <p:nvSpPr>
          <p:cNvPr id="20494" name="Oval 34"/>
          <p:cNvSpPr>
            <a:spLocks noChangeArrowheads="1"/>
          </p:cNvSpPr>
          <p:nvPr/>
        </p:nvSpPr>
        <p:spPr bwMode="auto">
          <a:xfrm>
            <a:off x="3996209" y="2072747"/>
            <a:ext cx="647700" cy="5746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FontTx/>
              <a:buNone/>
            </a:pPr>
            <a:r>
              <a:rPr lang="en-US" altLang="ja-JP" sz="1800" b="1" dirty="0">
                <a:solidFill>
                  <a:srgbClr val="FF3300"/>
                </a:solidFill>
              </a:rPr>
              <a:t>q1</a:t>
            </a:r>
          </a:p>
        </p:txBody>
      </p:sp>
      <p:sp>
        <p:nvSpPr>
          <p:cNvPr id="20495" name="Line 36"/>
          <p:cNvSpPr>
            <a:spLocks noChangeShapeType="1"/>
          </p:cNvSpPr>
          <p:nvPr/>
        </p:nvSpPr>
        <p:spPr bwMode="auto">
          <a:xfrm>
            <a:off x="2627784" y="2361672"/>
            <a:ext cx="13684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20496" name="Line 37"/>
          <p:cNvSpPr>
            <a:spLocks noChangeShapeType="1"/>
          </p:cNvSpPr>
          <p:nvPr/>
        </p:nvSpPr>
        <p:spPr bwMode="auto">
          <a:xfrm>
            <a:off x="3275484" y="1569510"/>
            <a:ext cx="792163" cy="5762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20497" name="Text Box 39"/>
          <p:cNvSpPr txBox="1">
            <a:spLocks noChangeArrowheads="1"/>
          </p:cNvSpPr>
          <p:nvPr/>
        </p:nvSpPr>
        <p:spPr bwMode="auto">
          <a:xfrm>
            <a:off x="3563888" y="1569510"/>
            <a:ext cx="7745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dirty="0" smtClean="0"/>
              <a:t>a1/</a:t>
            </a:r>
            <a:r>
              <a:rPr lang="en-US" altLang="ja-JP" sz="1800" b="1" dirty="0" smtClean="0">
                <a:solidFill>
                  <a:srgbClr val="CC3300"/>
                </a:solidFill>
              </a:rPr>
              <a:t>b1</a:t>
            </a:r>
            <a:endParaRPr lang="en-US" altLang="ja-JP" sz="1800" b="1" dirty="0">
              <a:solidFill>
                <a:srgbClr val="CC3300"/>
              </a:solidFill>
            </a:endParaRPr>
          </a:p>
        </p:txBody>
      </p:sp>
      <p:sp>
        <p:nvSpPr>
          <p:cNvPr id="20498" name="Text Box 40"/>
          <p:cNvSpPr txBox="1">
            <a:spLocks noChangeArrowheads="1"/>
          </p:cNvSpPr>
          <p:nvPr/>
        </p:nvSpPr>
        <p:spPr bwMode="auto">
          <a:xfrm>
            <a:off x="3019722" y="2000626"/>
            <a:ext cx="7745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dirty="0"/>
              <a:t>a2/</a:t>
            </a:r>
            <a:r>
              <a:rPr lang="en-US" altLang="ja-JP" sz="1800" b="1" dirty="0">
                <a:solidFill>
                  <a:srgbClr val="CC3300"/>
                </a:solidFill>
              </a:rPr>
              <a:t>b1</a:t>
            </a:r>
          </a:p>
        </p:txBody>
      </p:sp>
      <p:sp>
        <p:nvSpPr>
          <p:cNvPr id="20499" name="Oval 42"/>
          <p:cNvSpPr>
            <a:spLocks noChangeArrowheads="1"/>
          </p:cNvSpPr>
          <p:nvPr/>
        </p:nvSpPr>
        <p:spPr bwMode="auto">
          <a:xfrm>
            <a:off x="3954914" y="3281932"/>
            <a:ext cx="647700" cy="5746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FontTx/>
              <a:buNone/>
            </a:pPr>
            <a:r>
              <a:rPr lang="en-US" altLang="ja-JP" sz="1800" b="1" dirty="0">
                <a:solidFill>
                  <a:srgbClr val="CC9900"/>
                </a:solidFill>
              </a:rPr>
              <a:t>q2</a:t>
            </a:r>
          </a:p>
        </p:txBody>
      </p:sp>
      <p:sp>
        <p:nvSpPr>
          <p:cNvPr id="20500" name="Line 46"/>
          <p:cNvSpPr>
            <a:spLocks noChangeShapeType="1"/>
          </p:cNvSpPr>
          <p:nvPr/>
        </p:nvSpPr>
        <p:spPr bwMode="auto">
          <a:xfrm flipV="1">
            <a:off x="3073077" y="3754438"/>
            <a:ext cx="935038" cy="6477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20501" name="Text Box 49"/>
          <p:cNvSpPr txBox="1">
            <a:spLocks noChangeArrowheads="1"/>
          </p:cNvSpPr>
          <p:nvPr/>
        </p:nvSpPr>
        <p:spPr bwMode="auto">
          <a:xfrm>
            <a:off x="3295160" y="4153098"/>
            <a:ext cx="7745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dirty="0" smtClean="0"/>
              <a:t>a3/</a:t>
            </a:r>
            <a:r>
              <a:rPr lang="en-US" altLang="ja-JP" sz="1800" b="1" dirty="0" smtClean="0">
                <a:solidFill>
                  <a:srgbClr val="CC9900"/>
                </a:solidFill>
              </a:rPr>
              <a:t>b2</a:t>
            </a:r>
            <a:endParaRPr lang="en-US" altLang="ja-JP" sz="1800" b="1" dirty="0">
              <a:solidFill>
                <a:srgbClr val="CC9900"/>
              </a:solidFill>
            </a:endParaRPr>
          </a:p>
        </p:txBody>
      </p:sp>
      <p:sp>
        <p:nvSpPr>
          <p:cNvPr id="20502" name="Text Box 50"/>
          <p:cNvSpPr txBox="1">
            <a:spLocks noChangeArrowheads="1"/>
          </p:cNvSpPr>
          <p:nvPr/>
        </p:nvSpPr>
        <p:spPr bwMode="auto">
          <a:xfrm>
            <a:off x="677912" y="1124744"/>
            <a:ext cx="28336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600" b="1" dirty="0">
                <a:solidFill>
                  <a:srgbClr val="009900"/>
                </a:solidFill>
              </a:rPr>
              <a:t>（２）異なる出力を異なる状態に</a:t>
            </a:r>
          </a:p>
          <a:p>
            <a:pPr eaLnBrk="1" hangingPunct="1">
              <a:spcBef>
                <a:spcPct val="0"/>
              </a:spcBef>
              <a:buFontTx/>
              <a:buNone/>
            </a:pPr>
            <a:r>
              <a:rPr lang="ja-JP" altLang="en-US" sz="1600" dirty="0"/>
              <a:t>　　</a:t>
            </a:r>
          </a:p>
        </p:txBody>
      </p:sp>
      <p:sp>
        <p:nvSpPr>
          <p:cNvPr id="20504" name="Oval 52"/>
          <p:cNvSpPr>
            <a:spLocks noChangeArrowheads="1"/>
          </p:cNvSpPr>
          <p:nvPr/>
        </p:nvSpPr>
        <p:spPr bwMode="auto">
          <a:xfrm>
            <a:off x="7235825" y="2085486"/>
            <a:ext cx="647700" cy="64289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FontTx/>
              <a:buNone/>
            </a:pPr>
            <a:r>
              <a:rPr lang="en-US" altLang="ja-JP" sz="1800" b="1" dirty="0" smtClean="0">
                <a:solidFill>
                  <a:srgbClr val="FF3300"/>
                </a:solidFill>
              </a:rPr>
              <a:t>q1/b1</a:t>
            </a:r>
            <a:endParaRPr lang="en-US" altLang="ja-JP" sz="1800" b="1" dirty="0">
              <a:solidFill>
                <a:srgbClr val="FF3300"/>
              </a:solidFill>
            </a:endParaRPr>
          </a:p>
        </p:txBody>
      </p:sp>
      <p:sp>
        <p:nvSpPr>
          <p:cNvPr id="20505" name="AutoShape 53"/>
          <p:cNvSpPr>
            <a:spLocks noChangeArrowheads="1"/>
          </p:cNvSpPr>
          <p:nvPr/>
        </p:nvSpPr>
        <p:spPr bwMode="auto">
          <a:xfrm>
            <a:off x="5046314" y="2225146"/>
            <a:ext cx="749649" cy="395235"/>
          </a:xfrm>
          <a:prstGeom prst="rightArrow">
            <a:avLst>
              <a:gd name="adj1" fmla="val 50000"/>
              <a:gd name="adj2" fmla="val 28628"/>
            </a:avLst>
          </a:prstGeom>
          <a:solidFill>
            <a:schemeClr val="bg1"/>
          </a:solidFill>
          <a:ln w="25400">
            <a:solidFill>
              <a:srgbClr val="00B050"/>
            </a:solidFill>
            <a:miter lim="800000"/>
            <a:headEnd/>
            <a:tailEnd/>
          </a:ln>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endParaRPr lang="ja-JP" altLang="en-US" sz="1800" b="1"/>
          </a:p>
        </p:txBody>
      </p:sp>
      <p:sp>
        <p:nvSpPr>
          <p:cNvPr id="20506" name="Line 56"/>
          <p:cNvSpPr>
            <a:spLocks noChangeShapeType="1"/>
          </p:cNvSpPr>
          <p:nvPr/>
        </p:nvSpPr>
        <p:spPr bwMode="auto">
          <a:xfrm>
            <a:off x="5795963" y="2441047"/>
            <a:ext cx="13684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20507" name="Line 57"/>
          <p:cNvSpPr>
            <a:spLocks noChangeShapeType="1"/>
          </p:cNvSpPr>
          <p:nvPr/>
        </p:nvSpPr>
        <p:spPr bwMode="auto">
          <a:xfrm>
            <a:off x="6443663" y="1580473"/>
            <a:ext cx="792162" cy="64467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20508" name="Text Box 59"/>
          <p:cNvSpPr txBox="1">
            <a:spLocks noChangeArrowheads="1"/>
          </p:cNvSpPr>
          <p:nvPr/>
        </p:nvSpPr>
        <p:spPr bwMode="auto">
          <a:xfrm>
            <a:off x="6731000" y="1648885"/>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t>a1</a:t>
            </a:r>
            <a:endParaRPr lang="en-US" altLang="ja-JP" sz="1800">
              <a:solidFill>
                <a:srgbClr val="CC3300"/>
              </a:solidFill>
            </a:endParaRPr>
          </a:p>
        </p:txBody>
      </p:sp>
      <p:sp>
        <p:nvSpPr>
          <p:cNvPr id="20509" name="Text Box 60"/>
          <p:cNvSpPr txBox="1">
            <a:spLocks noChangeArrowheads="1"/>
          </p:cNvSpPr>
          <p:nvPr/>
        </p:nvSpPr>
        <p:spPr bwMode="auto">
          <a:xfrm>
            <a:off x="6437313" y="2433109"/>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dirty="0"/>
              <a:t>a2</a:t>
            </a:r>
            <a:endParaRPr lang="en-US" altLang="ja-JP" sz="1800" dirty="0">
              <a:solidFill>
                <a:srgbClr val="CC3300"/>
              </a:solidFill>
            </a:endParaRPr>
          </a:p>
        </p:txBody>
      </p:sp>
      <p:sp>
        <p:nvSpPr>
          <p:cNvPr id="20510" name="Oval 62"/>
          <p:cNvSpPr>
            <a:spLocks noChangeArrowheads="1"/>
          </p:cNvSpPr>
          <p:nvPr/>
        </p:nvSpPr>
        <p:spPr bwMode="auto">
          <a:xfrm>
            <a:off x="7255510" y="3386042"/>
            <a:ext cx="647700" cy="5746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FontTx/>
              <a:buNone/>
            </a:pPr>
            <a:r>
              <a:rPr lang="en-US" altLang="ja-JP" sz="1800" b="1" dirty="0" smtClean="0">
                <a:solidFill>
                  <a:srgbClr val="CC9900"/>
                </a:solidFill>
              </a:rPr>
              <a:t>q2/b2</a:t>
            </a:r>
            <a:endParaRPr lang="en-US" altLang="ja-JP" sz="1800" b="1" dirty="0">
              <a:solidFill>
                <a:srgbClr val="CC9900"/>
              </a:solidFill>
            </a:endParaRPr>
          </a:p>
        </p:txBody>
      </p:sp>
      <p:sp>
        <p:nvSpPr>
          <p:cNvPr id="20511" name="Line 63"/>
          <p:cNvSpPr>
            <a:spLocks noChangeShapeType="1"/>
          </p:cNvSpPr>
          <p:nvPr/>
        </p:nvSpPr>
        <p:spPr bwMode="auto">
          <a:xfrm flipV="1">
            <a:off x="6463348" y="3890867"/>
            <a:ext cx="935037" cy="6477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20512" name="Text Box 64"/>
          <p:cNvSpPr txBox="1">
            <a:spLocks noChangeArrowheads="1"/>
          </p:cNvSpPr>
          <p:nvPr/>
        </p:nvSpPr>
        <p:spPr bwMode="auto">
          <a:xfrm>
            <a:off x="6822123" y="4178204"/>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t>a3</a:t>
            </a:r>
            <a:endParaRPr lang="en-US" altLang="ja-JP" sz="1800">
              <a:solidFill>
                <a:srgbClr val="CC3300"/>
              </a:solidFill>
            </a:endParaRPr>
          </a:p>
        </p:txBody>
      </p:sp>
      <p:sp>
        <p:nvSpPr>
          <p:cNvPr id="20513" name="AutoShape 65"/>
          <p:cNvSpPr>
            <a:spLocks noChangeArrowheads="1"/>
          </p:cNvSpPr>
          <p:nvPr/>
        </p:nvSpPr>
        <p:spPr bwMode="auto">
          <a:xfrm>
            <a:off x="5026745" y="3439486"/>
            <a:ext cx="921151" cy="417121"/>
          </a:xfrm>
          <a:prstGeom prst="rightArrow">
            <a:avLst>
              <a:gd name="adj1" fmla="val 50000"/>
              <a:gd name="adj2" fmla="val 28628"/>
            </a:avLst>
          </a:prstGeom>
          <a:solidFill>
            <a:schemeClr val="bg1"/>
          </a:solidFill>
          <a:ln w="25400">
            <a:solidFill>
              <a:srgbClr val="00B050"/>
            </a:solidFill>
            <a:miter lim="800000"/>
            <a:headEnd/>
            <a:tailEnd/>
          </a:ln>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endParaRPr lang="ja-JP" altLang="en-US" sz="1800" b="1"/>
          </a:p>
        </p:txBody>
      </p:sp>
      <p:sp>
        <p:nvSpPr>
          <p:cNvPr id="20515" name="Text Box 55"/>
          <p:cNvSpPr txBox="1">
            <a:spLocks noChangeArrowheads="1"/>
          </p:cNvSpPr>
          <p:nvPr/>
        </p:nvSpPr>
        <p:spPr bwMode="auto">
          <a:xfrm>
            <a:off x="465919" y="4379396"/>
            <a:ext cx="2371162"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600" dirty="0"/>
              <a:t>q</a:t>
            </a:r>
            <a:r>
              <a:rPr lang="ja-JP" altLang="en-US" sz="1600" dirty="0" smtClean="0"/>
              <a:t>を、</a:t>
            </a:r>
            <a:r>
              <a:rPr lang="en-US" altLang="ja-JP" sz="1600" b="1" dirty="0" smtClean="0">
                <a:solidFill>
                  <a:srgbClr val="FF3300"/>
                </a:solidFill>
              </a:rPr>
              <a:t>b1</a:t>
            </a:r>
            <a:r>
              <a:rPr lang="ja-JP" altLang="en-US" sz="1600" dirty="0" smtClean="0"/>
              <a:t>を出力する</a:t>
            </a:r>
            <a:r>
              <a:rPr lang="en-US" altLang="ja-JP" sz="1600" b="1" dirty="0" smtClean="0">
                <a:solidFill>
                  <a:srgbClr val="FF3300"/>
                </a:solidFill>
              </a:rPr>
              <a:t>q1</a:t>
            </a:r>
            <a:r>
              <a:rPr lang="ja-JP" altLang="en-US" sz="1600" dirty="0" smtClean="0"/>
              <a:t>と</a:t>
            </a:r>
            <a:endParaRPr lang="en-US" altLang="ja-JP" sz="1600" dirty="0" smtClean="0"/>
          </a:p>
          <a:p>
            <a:pPr eaLnBrk="1" hangingPunct="1">
              <a:spcBef>
                <a:spcPct val="0"/>
              </a:spcBef>
              <a:buFontTx/>
              <a:buNone/>
            </a:pPr>
            <a:r>
              <a:rPr lang="en-US" altLang="ja-JP" sz="1600" b="1" dirty="0">
                <a:solidFill>
                  <a:srgbClr val="CC9900"/>
                </a:solidFill>
              </a:rPr>
              <a:t>b</a:t>
            </a:r>
            <a:r>
              <a:rPr lang="en-US" altLang="ja-JP" sz="1600" b="1" dirty="0" smtClean="0">
                <a:solidFill>
                  <a:srgbClr val="CC9900"/>
                </a:solidFill>
              </a:rPr>
              <a:t>2</a:t>
            </a:r>
            <a:r>
              <a:rPr lang="ja-JP" altLang="en-US" sz="1600" dirty="0" smtClean="0"/>
              <a:t>を出力する</a:t>
            </a:r>
            <a:r>
              <a:rPr lang="en-US" altLang="ja-JP" sz="1600" b="1" dirty="0" smtClean="0">
                <a:solidFill>
                  <a:srgbClr val="CC9900"/>
                </a:solidFill>
              </a:rPr>
              <a:t>q2</a:t>
            </a:r>
            <a:r>
              <a:rPr lang="ja-JP" altLang="en-US" sz="1600" dirty="0">
                <a:solidFill>
                  <a:srgbClr val="CC3300"/>
                </a:solidFill>
              </a:rPr>
              <a:t>に</a:t>
            </a:r>
            <a:r>
              <a:rPr lang="ja-JP" altLang="en-US" sz="1600" dirty="0" smtClean="0"/>
              <a:t>分解</a:t>
            </a:r>
            <a:endParaRPr lang="en-US" altLang="ja-JP" sz="1600" dirty="0" smtClean="0"/>
          </a:p>
          <a:p>
            <a:pPr eaLnBrk="1" hangingPunct="1">
              <a:spcBef>
                <a:spcPct val="0"/>
              </a:spcBef>
              <a:buFontTx/>
              <a:buNone/>
            </a:pPr>
            <a:endParaRPr lang="en-US" altLang="ja-JP" sz="1600" dirty="0" smtClean="0"/>
          </a:p>
          <a:p>
            <a:pPr eaLnBrk="1" hangingPunct="1">
              <a:spcBef>
                <a:spcPct val="0"/>
              </a:spcBef>
              <a:buNone/>
            </a:pPr>
            <a:r>
              <a:rPr lang="en-US" altLang="ja-JP" sz="1600" dirty="0" smtClean="0">
                <a:solidFill>
                  <a:srgbClr val="0000FF"/>
                </a:solidFill>
              </a:rPr>
              <a:t>c1/d1</a:t>
            </a:r>
            <a:r>
              <a:rPr lang="ja-JP" altLang="en-US" sz="1600" dirty="0"/>
              <a:t>と</a:t>
            </a:r>
            <a:r>
              <a:rPr lang="en-US" altLang="ja-JP" sz="1600" dirty="0" smtClean="0">
                <a:solidFill>
                  <a:srgbClr val="0000FF"/>
                </a:solidFill>
              </a:rPr>
              <a:t>c2/d2</a:t>
            </a:r>
            <a:r>
              <a:rPr lang="ja-JP" altLang="en-US" sz="1600" dirty="0" smtClean="0"/>
              <a:t>は</a:t>
            </a:r>
            <a:r>
              <a:rPr lang="ja-JP" altLang="en-US" sz="1600" b="1" dirty="0" smtClean="0">
                <a:solidFill>
                  <a:srgbClr val="FF0000"/>
                </a:solidFill>
              </a:rPr>
              <a:t>推移先の</a:t>
            </a:r>
            <a:endParaRPr lang="en-US" altLang="ja-JP" sz="1600" b="1" dirty="0" smtClean="0">
              <a:solidFill>
                <a:srgbClr val="FF0000"/>
              </a:solidFill>
            </a:endParaRPr>
          </a:p>
          <a:p>
            <a:pPr eaLnBrk="1" hangingPunct="1">
              <a:spcBef>
                <a:spcPct val="0"/>
              </a:spcBef>
              <a:buNone/>
            </a:pPr>
            <a:r>
              <a:rPr lang="ja-JP" altLang="en-US" sz="1600" b="1" dirty="0">
                <a:solidFill>
                  <a:srgbClr val="FF0000"/>
                </a:solidFill>
              </a:rPr>
              <a:t>状態</a:t>
            </a:r>
            <a:r>
              <a:rPr lang="ja-JP" altLang="en-US" sz="1600" b="1" dirty="0" smtClean="0">
                <a:solidFill>
                  <a:srgbClr val="FF0000"/>
                </a:solidFill>
              </a:rPr>
              <a:t>で同様の操作を行う</a:t>
            </a:r>
            <a:endParaRPr lang="ja-JP" altLang="en-US" sz="1600" b="1" dirty="0">
              <a:solidFill>
                <a:srgbClr val="FF0000"/>
              </a:solidFill>
            </a:endParaRPr>
          </a:p>
          <a:p>
            <a:pPr eaLnBrk="1" hangingPunct="1">
              <a:spcBef>
                <a:spcPct val="0"/>
              </a:spcBef>
              <a:buNone/>
            </a:pPr>
            <a:endParaRPr lang="ja-JP" altLang="en-US" sz="1600" dirty="0">
              <a:solidFill>
                <a:srgbClr val="0000FF"/>
              </a:solidFill>
            </a:endParaRPr>
          </a:p>
          <a:p>
            <a:pPr eaLnBrk="1" hangingPunct="1">
              <a:spcBef>
                <a:spcPct val="0"/>
              </a:spcBef>
              <a:buFontTx/>
              <a:buNone/>
            </a:pPr>
            <a:endParaRPr lang="ja-JP" altLang="en-US" sz="1600" dirty="0"/>
          </a:p>
        </p:txBody>
      </p:sp>
      <p:sp>
        <p:nvSpPr>
          <p:cNvPr id="2" name="円/楕円 1"/>
          <p:cNvSpPr/>
          <p:nvPr/>
        </p:nvSpPr>
        <p:spPr>
          <a:xfrm rot="19191206">
            <a:off x="469477" y="2216570"/>
            <a:ext cx="1895475" cy="790575"/>
          </a:xfrm>
          <a:prstGeom prst="ellipse">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p:nvSpPr>
        <p:spPr>
          <a:xfrm rot="19191206">
            <a:off x="1093809" y="3284877"/>
            <a:ext cx="1240447" cy="728336"/>
          </a:xfrm>
          <a:prstGeom prst="ellipse">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 name="直線矢印コネクタ 3"/>
          <p:cNvCxnSpPr>
            <a:stCxn id="20492" idx="7"/>
          </p:cNvCxnSpPr>
          <p:nvPr/>
        </p:nvCxnSpPr>
        <p:spPr>
          <a:xfrm flipV="1">
            <a:off x="2405174" y="2559314"/>
            <a:ext cx="330597" cy="159206"/>
          </a:xfrm>
          <a:prstGeom prst="straightConnector1">
            <a:avLst/>
          </a:prstGeom>
          <a:ln w="63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a:stCxn id="20492" idx="5"/>
          </p:cNvCxnSpPr>
          <p:nvPr/>
        </p:nvCxnSpPr>
        <p:spPr>
          <a:xfrm>
            <a:off x="2405174" y="3124877"/>
            <a:ext cx="330597" cy="301646"/>
          </a:xfrm>
          <a:prstGeom prst="straightConnector1">
            <a:avLst/>
          </a:prstGeom>
          <a:ln w="63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0494" idx="7"/>
          </p:cNvCxnSpPr>
          <p:nvPr/>
        </p:nvCxnSpPr>
        <p:spPr>
          <a:xfrm flipV="1">
            <a:off x="4549056" y="1936222"/>
            <a:ext cx="276362" cy="220684"/>
          </a:xfrm>
          <a:prstGeom prst="straightConnector1">
            <a:avLst/>
          </a:prstGeom>
          <a:ln w="63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0494" idx="5"/>
          </p:cNvCxnSpPr>
          <p:nvPr/>
        </p:nvCxnSpPr>
        <p:spPr>
          <a:xfrm>
            <a:off x="4549056" y="2563263"/>
            <a:ext cx="276362" cy="217665"/>
          </a:xfrm>
          <a:prstGeom prst="straightConnector1">
            <a:avLst/>
          </a:prstGeom>
          <a:ln w="63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65" name="直線矢印コネクタ 64"/>
          <p:cNvCxnSpPr/>
          <p:nvPr/>
        </p:nvCxnSpPr>
        <p:spPr>
          <a:xfrm flipV="1">
            <a:off x="4535490" y="3165358"/>
            <a:ext cx="276362" cy="220684"/>
          </a:xfrm>
          <a:prstGeom prst="straightConnector1">
            <a:avLst/>
          </a:prstGeom>
          <a:ln w="63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66" name="直線矢印コネクタ 65"/>
          <p:cNvCxnSpPr/>
          <p:nvPr/>
        </p:nvCxnSpPr>
        <p:spPr>
          <a:xfrm>
            <a:off x="4535490" y="3792399"/>
            <a:ext cx="276362" cy="217665"/>
          </a:xfrm>
          <a:prstGeom prst="straightConnector1">
            <a:avLst/>
          </a:prstGeom>
          <a:ln w="63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3847724" y="5910615"/>
            <a:ext cx="736099" cy="369332"/>
          </a:xfrm>
          <a:prstGeom prst="rect">
            <a:avLst/>
          </a:prstGeom>
          <a:noFill/>
        </p:spPr>
        <p:txBody>
          <a:bodyPr wrap="none" rtlCol="0">
            <a:spAutoFit/>
          </a:bodyPr>
          <a:lstStyle/>
          <a:p>
            <a:r>
              <a:rPr kumimoji="1" lang="ja-JP" altLang="en-US" dirty="0" smtClean="0"/>
              <a:t>図</a:t>
            </a:r>
            <a:r>
              <a:rPr kumimoji="1" lang="en-US" altLang="ja-JP" dirty="0" smtClean="0"/>
              <a:t>2.9</a:t>
            </a:r>
            <a:endParaRPr kumimoji="1" lang="ja-JP" altLang="en-US" dirty="0"/>
          </a:p>
        </p:txBody>
      </p:sp>
      <p:cxnSp>
        <p:nvCxnSpPr>
          <p:cNvPr id="68" name="直線矢印コネクタ 67"/>
          <p:cNvCxnSpPr/>
          <p:nvPr/>
        </p:nvCxnSpPr>
        <p:spPr>
          <a:xfrm flipV="1">
            <a:off x="7765029" y="1975144"/>
            <a:ext cx="276362" cy="220684"/>
          </a:xfrm>
          <a:prstGeom prst="straightConnector1">
            <a:avLst/>
          </a:prstGeom>
          <a:ln w="63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p:nvPr/>
        </p:nvCxnSpPr>
        <p:spPr>
          <a:xfrm>
            <a:off x="7745344" y="2647822"/>
            <a:ext cx="276362" cy="217665"/>
          </a:xfrm>
          <a:prstGeom prst="straightConnector1">
            <a:avLst/>
          </a:prstGeom>
          <a:ln w="63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p:nvPr/>
        </p:nvCxnSpPr>
        <p:spPr>
          <a:xfrm flipV="1">
            <a:off x="7855829" y="3262755"/>
            <a:ext cx="276362" cy="220684"/>
          </a:xfrm>
          <a:prstGeom prst="straightConnector1">
            <a:avLst/>
          </a:prstGeom>
          <a:ln w="63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71" name="直線矢印コネクタ 70"/>
          <p:cNvCxnSpPr/>
          <p:nvPr/>
        </p:nvCxnSpPr>
        <p:spPr>
          <a:xfrm>
            <a:off x="7836144" y="3935433"/>
            <a:ext cx="276362" cy="217665"/>
          </a:xfrm>
          <a:prstGeom prst="straightConnector1">
            <a:avLst/>
          </a:prstGeom>
          <a:ln w="63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4374558" y="5064810"/>
            <a:ext cx="3619451" cy="369332"/>
          </a:xfrm>
          <a:prstGeom prst="rect">
            <a:avLst/>
          </a:prstGeom>
          <a:noFill/>
        </p:spPr>
        <p:txBody>
          <a:bodyPr wrap="square" rtlCol="0">
            <a:spAutoFit/>
          </a:bodyPr>
          <a:lstStyle/>
          <a:p>
            <a:r>
              <a:rPr kumimoji="1" lang="ja-JP" altLang="en-US" dirty="0" smtClean="0"/>
              <a:t>ミーリー型からムーア型に変換</a:t>
            </a:r>
            <a:endParaRPr kumimoji="1" lang="ja-JP" altLang="en-US" dirty="0"/>
          </a:p>
        </p:txBody>
      </p:sp>
      <p:sp>
        <p:nvSpPr>
          <p:cNvPr id="14" name="テキスト ボックス 13"/>
          <p:cNvSpPr txBox="1"/>
          <p:nvPr/>
        </p:nvSpPr>
        <p:spPr>
          <a:xfrm>
            <a:off x="2680298" y="2481692"/>
            <a:ext cx="748923" cy="369332"/>
          </a:xfrm>
          <a:prstGeom prst="rect">
            <a:avLst/>
          </a:prstGeom>
          <a:noFill/>
        </p:spPr>
        <p:txBody>
          <a:bodyPr wrap="none" rtlCol="0">
            <a:spAutoFit/>
          </a:bodyPr>
          <a:lstStyle/>
          <a:p>
            <a:r>
              <a:rPr kumimoji="1" lang="en-US" altLang="ja-JP" dirty="0" smtClean="0">
                <a:solidFill>
                  <a:srgbClr val="0000FF"/>
                </a:solidFill>
              </a:rPr>
              <a:t>c1/d1</a:t>
            </a:r>
            <a:endParaRPr kumimoji="1" lang="ja-JP" altLang="en-US" dirty="0">
              <a:solidFill>
                <a:srgbClr val="0000FF"/>
              </a:solidFill>
            </a:endParaRPr>
          </a:p>
        </p:txBody>
      </p:sp>
      <p:sp>
        <p:nvSpPr>
          <p:cNvPr id="74" name="テキスト ボックス 73"/>
          <p:cNvSpPr txBox="1"/>
          <p:nvPr/>
        </p:nvSpPr>
        <p:spPr>
          <a:xfrm>
            <a:off x="2698426" y="3298773"/>
            <a:ext cx="748923" cy="369332"/>
          </a:xfrm>
          <a:prstGeom prst="rect">
            <a:avLst/>
          </a:prstGeom>
          <a:noFill/>
        </p:spPr>
        <p:txBody>
          <a:bodyPr wrap="none" rtlCol="0">
            <a:spAutoFit/>
          </a:bodyPr>
          <a:lstStyle/>
          <a:p>
            <a:r>
              <a:rPr kumimoji="1" lang="en-US" altLang="ja-JP" dirty="0" smtClean="0">
                <a:solidFill>
                  <a:srgbClr val="0000FF"/>
                </a:solidFill>
              </a:rPr>
              <a:t>c2/d2</a:t>
            </a:r>
            <a:endParaRPr kumimoji="1" lang="ja-JP" altLang="en-US" dirty="0">
              <a:solidFill>
                <a:srgbClr val="0000FF"/>
              </a:solidFill>
            </a:endParaRPr>
          </a:p>
        </p:txBody>
      </p:sp>
      <p:sp>
        <p:nvSpPr>
          <p:cNvPr id="75" name="テキスト ボックス 74"/>
          <p:cNvSpPr txBox="1"/>
          <p:nvPr/>
        </p:nvSpPr>
        <p:spPr>
          <a:xfrm>
            <a:off x="4775739" y="1726978"/>
            <a:ext cx="748923" cy="369332"/>
          </a:xfrm>
          <a:prstGeom prst="rect">
            <a:avLst/>
          </a:prstGeom>
          <a:noFill/>
        </p:spPr>
        <p:txBody>
          <a:bodyPr wrap="none" rtlCol="0">
            <a:spAutoFit/>
          </a:bodyPr>
          <a:lstStyle/>
          <a:p>
            <a:r>
              <a:rPr kumimoji="1" lang="en-US" altLang="ja-JP" dirty="0" smtClean="0">
                <a:solidFill>
                  <a:srgbClr val="0000FF"/>
                </a:solidFill>
              </a:rPr>
              <a:t>c1/d1</a:t>
            </a:r>
            <a:endParaRPr kumimoji="1" lang="ja-JP" altLang="en-US" dirty="0">
              <a:solidFill>
                <a:srgbClr val="0000FF"/>
              </a:solidFill>
            </a:endParaRPr>
          </a:p>
        </p:txBody>
      </p:sp>
      <p:sp>
        <p:nvSpPr>
          <p:cNvPr id="76" name="テキスト ボックス 75"/>
          <p:cNvSpPr txBox="1"/>
          <p:nvPr/>
        </p:nvSpPr>
        <p:spPr>
          <a:xfrm>
            <a:off x="4840754" y="2495388"/>
            <a:ext cx="748923" cy="369332"/>
          </a:xfrm>
          <a:prstGeom prst="rect">
            <a:avLst/>
          </a:prstGeom>
          <a:noFill/>
        </p:spPr>
        <p:txBody>
          <a:bodyPr wrap="none" rtlCol="0">
            <a:spAutoFit/>
          </a:bodyPr>
          <a:lstStyle/>
          <a:p>
            <a:r>
              <a:rPr kumimoji="1" lang="en-US" altLang="ja-JP" dirty="0" smtClean="0">
                <a:solidFill>
                  <a:srgbClr val="0000FF"/>
                </a:solidFill>
              </a:rPr>
              <a:t>c2/d2</a:t>
            </a:r>
            <a:endParaRPr kumimoji="1" lang="ja-JP" altLang="en-US" dirty="0">
              <a:solidFill>
                <a:srgbClr val="0000FF"/>
              </a:solidFill>
            </a:endParaRPr>
          </a:p>
        </p:txBody>
      </p:sp>
      <p:sp>
        <p:nvSpPr>
          <p:cNvPr id="77" name="テキスト ボックス 76"/>
          <p:cNvSpPr txBox="1"/>
          <p:nvPr/>
        </p:nvSpPr>
        <p:spPr>
          <a:xfrm>
            <a:off x="4841519" y="2940211"/>
            <a:ext cx="748923" cy="369332"/>
          </a:xfrm>
          <a:prstGeom prst="rect">
            <a:avLst/>
          </a:prstGeom>
          <a:noFill/>
        </p:spPr>
        <p:txBody>
          <a:bodyPr wrap="none" rtlCol="0">
            <a:spAutoFit/>
          </a:bodyPr>
          <a:lstStyle/>
          <a:p>
            <a:r>
              <a:rPr kumimoji="1" lang="en-US" altLang="ja-JP" dirty="0" smtClean="0">
                <a:solidFill>
                  <a:srgbClr val="0000FF"/>
                </a:solidFill>
              </a:rPr>
              <a:t>c1/d1</a:t>
            </a:r>
            <a:endParaRPr kumimoji="1" lang="ja-JP" altLang="en-US" dirty="0">
              <a:solidFill>
                <a:srgbClr val="0000FF"/>
              </a:solidFill>
            </a:endParaRPr>
          </a:p>
        </p:txBody>
      </p:sp>
      <p:sp>
        <p:nvSpPr>
          <p:cNvPr id="78" name="テキスト ボックス 77"/>
          <p:cNvSpPr txBox="1"/>
          <p:nvPr/>
        </p:nvSpPr>
        <p:spPr>
          <a:xfrm>
            <a:off x="4757730" y="3935433"/>
            <a:ext cx="748923" cy="369332"/>
          </a:xfrm>
          <a:prstGeom prst="rect">
            <a:avLst/>
          </a:prstGeom>
          <a:noFill/>
        </p:spPr>
        <p:txBody>
          <a:bodyPr wrap="none" rtlCol="0">
            <a:spAutoFit/>
          </a:bodyPr>
          <a:lstStyle/>
          <a:p>
            <a:r>
              <a:rPr kumimoji="1" lang="en-US" altLang="ja-JP" dirty="0" smtClean="0">
                <a:solidFill>
                  <a:srgbClr val="0000FF"/>
                </a:solidFill>
              </a:rPr>
              <a:t>c2/d2</a:t>
            </a:r>
            <a:endParaRPr kumimoji="1" lang="ja-JP" altLang="en-US" dirty="0">
              <a:solidFill>
                <a:srgbClr val="0000FF"/>
              </a:solidFill>
            </a:endParaRPr>
          </a:p>
        </p:txBody>
      </p:sp>
      <p:sp>
        <p:nvSpPr>
          <p:cNvPr id="79" name="テキスト ボックス 78"/>
          <p:cNvSpPr txBox="1"/>
          <p:nvPr/>
        </p:nvSpPr>
        <p:spPr>
          <a:xfrm>
            <a:off x="8041391" y="1752866"/>
            <a:ext cx="748923" cy="369332"/>
          </a:xfrm>
          <a:prstGeom prst="rect">
            <a:avLst/>
          </a:prstGeom>
          <a:noFill/>
        </p:spPr>
        <p:txBody>
          <a:bodyPr wrap="none" rtlCol="0">
            <a:spAutoFit/>
          </a:bodyPr>
          <a:lstStyle/>
          <a:p>
            <a:r>
              <a:rPr kumimoji="1" lang="en-US" altLang="ja-JP" dirty="0" smtClean="0">
                <a:solidFill>
                  <a:srgbClr val="0000FF"/>
                </a:solidFill>
              </a:rPr>
              <a:t>c1/d1</a:t>
            </a:r>
            <a:endParaRPr kumimoji="1" lang="ja-JP" altLang="en-US" dirty="0">
              <a:solidFill>
                <a:srgbClr val="0000FF"/>
              </a:solidFill>
            </a:endParaRPr>
          </a:p>
        </p:txBody>
      </p:sp>
      <p:sp>
        <p:nvSpPr>
          <p:cNvPr id="80" name="テキスト ボックス 79"/>
          <p:cNvSpPr txBox="1"/>
          <p:nvPr/>
        </p:nvSpPr>
        <p:spPr>
          <a:xfrm>
            <a:off x="7994010" y="2717514"/>
            <a:ext cx="748923" cy="369332"/>
          </a:xfrm>
          <a:prstGeom prst="rect">
            <a:avLst/>
          </a:prstGeom>
          <a:noFill/>
        </p:spPr>
        <p:txBody>
          <a:bodyPr wrap="none" rtlCol="0">
            <a:spAutoFit/>
          </a:bodyPr>
          <a:lstStyle/>
          <a:p>
            <a:r>
              <a:rPr kumimoji="1" lang="en-US" altLang="ja-JP" dirty="0" smtClean="0">
                <a:solidFill>
                  <a:srgbClr val="0000FF"/>
                </a:solidFill>
              </a:rPr>
              <a:t>c2/d2</a:t>
            </a:r>
            <a:endParaRPr kumimoji="1" lang="ja-JP" altLang="en-US" dirty="0">
              <a:solidFill>
                <a:srgbClr val="0000FF"/>
              </a:solidFill>
            </a:endParaRPr>
          </a:p>
        </p:txBody>
      </p:sp>
      <p:sp>
        <p:nvSpPr>
          <p:cNvPr id="81" name="テキスト ボックス 80"/>
          <p:cNvSpPr txBox="1"/>
          <p:nvPr/>
        </p:nvSpPr>
        <p:spPr>
          <a:xfrm>
            <a:off x="8110512" y="3095553"/>
            <a:ext cx="748923" cy="369332"/>
          </a:xfrm>
          <a:prstGeom prst="rect">
            <a:avLst/>
          </a:prstGeom>
          <a:noFill/>
        </p:spPr>
        <p:txBody>
          <a:bodyPr wrap="none" rtlCol="0">
            <a:spAutoFit/>
          </a:bodyPr>
          <a:lstStyle/>
          <a:p>
            <a:r>
              <a:rPr kumimoji="1" lang="en-US" altLang="ja-JP" dirty="0" smtClean="0">
                <a:solidFill>
                  <a:srgbClr val="0000FF"/>
                </a:solidFill>
              </a:rPr>
              <a:t>c1/d1</a:t>
            </a:r>
            <a:endParaRPr kumimoji="1" lang="ja-JP" altLang="en-US" dirty="0">
              <a:solidFill>
                <a:srgbClr val="0000FF"/>
              </a:solidFill>
            </a:endParaRPr>
          </a:p>
        </p:txBody>
      </p:sp>
      <p:sp>
        <p:nvSpPr>
          <p:cNvPr id="82" name="テキスト ボックス 81"/>
          <p:cNvSpPr txBox="1"/>
          <p:nvPr/>
        </p:nvSpPr>
        <p:spPr>
          <a:xfrm>
            <a:off x="8021706" y="4048745"/>
            <a:ext cx="748923" cy="369332"/>
          </a:xfrm>
          <a:prstGeom prst="rect">
            <a:avLst/>
          </a:prstGeom>
          <a:noFill/>
        </p:spPr>
        <p:txBody>
          <a:bodyPr wrap="none" rtlCol="0">
            <a:spAutoFit/>
          </a:bodyPr>
          <a:lstStyle/>
          <a:p>
            <a:r>
              <a:rPr kumimoji="1" lang="en-US" altLang="ja-JP" dirty="0" smtClean="0">
                <a:solidFill>
                  <a:srgbClr val="0000FF"/>
                </a:solidFill>
              </a:rPr>
              <a:t>c2/d2</a:t>
            </a:r>
            <a:endParaRPr kumimoji="1" lang="ja-JP" altLang="en-US" dirty="0">
              <a:solidFill>
                <a:srgbClr val="0000FF"/>
              </a:solidFill>
            </a:endParaRPr>
          </a:p>
        </p:txBody>
      </p:sp>
      <p:sp>
        <p:nvSpPr>
          <p:cNvPr id="57" name="円/楕円 56"/>
          <p:cNvSpPr/>
          <p:nvPr/>
        </p:nvSpPr>
        <p:spPr>
          <a:xfrm rot="19191206">
            <a:off x="2711869" y="1455763"/>
            <a:ext cx="1895475" cy="790575"/>
          </a:xfrm>
          <a:prstGeom prst="ellipse">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p:nvSpPr>
        <p:spPr>
          <a:xfrm rot="19191206">
            <a:off x="3039382" y="3923967"/>
            <a:ext cx="1240447" cy="728336"/>
          </a:xfrm>
          <a:prstGeom prst="ellipse">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右矢印 2"/>
          <p:cNvSpPr/>
          <p:nvPr/>
        </p:nvSpPr>
        <p:spPr>
          <a:xfrm rot="20511531">
            <a:off x="2249569" y="1920132"/>
            <a:ext cx="767390" cy="365321"/>
          </a:xfrm>
          <a:prstGeom prst="rightArrow">
            <a:avLst>
              <a:gd name="adj1" fmla="val 50000"/>
              <a:gd name="adj2" fmla="val 47204"/>
            </a:avLst>
          </a:prstGeom>
          <a:no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右矢印 59"/>
          <p:cNvSpPr/>
          <p:nvPr/>
        </p:nvSpPr>
        <p:spPr>
          <a:xfrm rot="1191418">
            <a:off x="2159831" y="3813762"/>
            <a:ext cx="1040933" cy="344116"/>
          </a:xfrm>
          <a:prstGeom prst="rightArrow">
            <a:avLst/>
          </a:prstGeom>
          <a:no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スライド番号プレースホルダ 3"/>
          <p:cNvSpPr>
            <a:spLocks noGrp="1"/>
          </p:cNvSpPr>
          <p:nvPr>
            <p:ph type="sldNum" sz="quarter" idx="12"/>
          </p:nvPr>
        </p:nvSpPr>
        <p:spPr>
          <a:xfrm>
            <a:off x="6605859" y="6114900"/>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400" dirty="0" smtClean="0">
                <a:solidFill>
                  <a:srgbClr val="000000"/>
                </a:solidFill>
              </a:rPr>
              <a:t>18</a:t>
            </a:r>
          </a:p>
        </p:txBody>
      </p:sp>
      <p:sp>
        <p:nvSpPr>
          <p:cNvPr id="22531" name="Text Box 4"/>
          <p:cNvSpPr txBox="1">
            <a:spLocks noChangeArrowheads="1"/>
          </p:cNvSpPr>
          <p:nvPr/>
        </p:nvSpPr>
        <p:spPr bwMode="auto">
          <a:xfrm>
            <a:off x="8243888" y="260350"/>
            <a:ext cx="7857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dirty="0">
                <a:solidFill>
                  <a:srgbClr val="000000"/>
                </a:solidFill>
              </a:rPr>
              <a:t>その２</a:t>
            </a:r>
          </a:p>
        </p:txBody>
      </p:sp>
      <p:sp>
        <p:nvSpPr>
          <p:cNvPr id="22532" name="Text Box 5"/>
          <p:cNvSpPr txBox="1">
            <a:spLocks noChangeArrowheads="1"/>
          </p:cNvSpPr>
          <p:nvPr/>
        </p:nvSpPr>
        <p:spPr bwMode="auto">
          <a:xfrm>
            <a:off x="1311275" y="620688"/>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endParaRPr lang="ja-JP" altLang="ja-JP" sz="1800">
              <a:solidFill>
                <a:srgbClr val="000000"/>
              </a:solidFill>
            </a:endParaRPr>
          </a:p>
        </p:txBody>
      </p:sp>
      <p:sp>
        <p:nvSpPr>
          <p:cNvPr id="22533" name="Oval 7"/>
          <p:cNvSpPr>
            <a:spLocks noChangeArrowheads="1"/>
          </p:cNvSpPr>
          <p:nvPr/>
        </p:nvSpPr>
        <p:spPr bwMode="auto">
          <a:xfrm>
            <a:off x="1374775" y="1669034"/>
            <a:ext cx="469900" cy="409575"/>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FontTx/>
              <a:buNone/>
            </a:pPr>
            <a:r>
              <a:rPr lang="en-US" altLang="ja-JP" sz="1800" b="1">
                <a:solidFill>
                  <a:srgbClr val="000000"/>
                </a:solidFill>
              </a:rPr>
              <a:t>p</a:t>
            </a:r>
          </a:p>
        </p:txBody>
      </p:sp>
      <p:sp>
        <p:nvSpPr>
          <p:cNvPr id="22534" name="Oval 8"/>
          <p:cNvSpPr>
            <a:spLocks noChangeArrowheads="1"/>
          </p:cNvSpPr>
          <p:nvPr/>
        </p:nvSpPr>
        <p:spPr bwMode="auto">
          <a:xfrm>
            <a:off x="2382838" y="1669034"/>
            <a:ext cx="471487" cy="411162"/>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FontTx/>
              <a:buNone/>
            </a:pPr>
            <a:r>
              <a:rPr lang="en-US" altLang="ja-JP" sz="1800" b="1">
                <a:solidFill>
                  <a:srgbClr val="000000"/>
                </a:solidFill>
              </a:rPr>
              <a:t>q</a:t>
            </a:r>
          </a:p>
        </p:txBody>
      </p:sp>
      <p:sp>
        <p:nvSpPr>
          <p:cNvPr id="22535" name="Freeform 9"/>
          <p:cNvSpPr>
            <a:spLocks/>
          </p:cNvSpPr>
          <p:nvPr/>
        </p:nvSpPr>
        <p:spPr bwMode="auto">
          <a:xfrm>
            <a:off x="1017588" y="1497584"/>
            <a:ext cx="558800" cy="785812"/>
          </a:xfrm>
          <a:custGeom>
            <a:avLst/>
            <a:gdLst>
              <a:gd name="T0" fmla="*/ 2147483647 w 377"/>
              <a:gd name="T1" fmla="*/ 2147483647 h 522"/>
              <a:gd name="T2" fmla="*/ 2147483647 w 377"/>
              <a:gd name="T3" fmla="*/ 2147483647 h 522"/>
              <a:gd name="T4" fmla="*/ 2147483647 w 377"/>
              <a:gd name="T5" fmla="*/ 2147483647 h 522"/>
              <a:gd name="T6" fmla="*/ 2147483647 w 377"/>
              <a:gd name="T7" fmla="*/ 2147483647 h 522"/>
              <a:gd name="T8" fmla="*/ 2147483647 w 377"/>
              <a:gd name="T9" fmla="*/ 2147483647 h 522"/>
              <a:gd name="T10" fmla="*/ 2147483647 w 377"/>
              <a:gd name="T11" fmla="*/ 2147483647 h 522"/>
              <a:gd name="T12" fmla="*/ 0 60000 65536"/>
              <a:gd name="T13" fmla="*/ 0 60000 65536"/>
              <a:gd name="T14" fmla="*/ 0 60000 65536"/>
              <a:gd name="T15" fmla="*/ 0 60000 65536"/>
              <a:gd name="T16" fmla="*/ 0 60000 65536"/>
              <a:gd name="T17" fmla="*/ 0 60000 65536"/>
              <a:gd name="T18" fmla="*/ 0 w 377"/>
              <a:gd name="T19" fmla="*/ 0 h 522"/>
              <a:gd name="T20" fmla="*/ 377 w 377"/>
              <a:gd name="T21" fmla="*/ 522 h 522"/>
            </a:gdLst>
            <a:ahLst/>
            <a:cxnLst>
              <a:cxn ang="T12">
                <a:pos x="T0" y="T1"/>
              </a:cxn>
              <a:cxn ang="T13">
                <a:pos x="T2" y="T3"/>
              </a:cxn>
              <a:cxn ang="T14">
                <a:pos x="T4" y="T5"/>
              </a:cxn>
              <a:cxn ang="T15">
                <a:pos x="T6" y="T7"/>
              </a:cxn>
              <a:cxn ang="T16">
                <a:pos x="T8" y="T9"/>
              </a:cxn>
              <a:cxn ang="T17">
                <a:pos x="T10" y="T11"/>
              </a:cxn>
            </a:cxnLst>
            <a:rect l="T18" t="T19" r="T20" b="T21"/>
            <a:pathLst>
              <a:path w="377" h="522">
                <a:moveTo>
                  <a:pt x="377" y="386"/>
                </a:moveTo>
                <a:cubicBezTo>
                  <a:pt x="313" y="454"/>
                  <a:pt x="249" y="522"/>
                  <a:pt x="196" y="522"/>
                </a:cubicBezTo>
                <a:cubicBezTo>
                  <a:pt x="143" y="522"/>
                  <a:pt x="90" y="431"/>
                  <a:pt x="60" y="386"/>
                </a:cubicBezTo>
                <a:cubicBezTo>
                  <a:pt x="30" y="341"/>
                  <a:pt x="0" y="310"/>
                  <a:pt x="15" y="250"/>
                </a:cubicBezTo>
                <a:cubicBezTo>
                  <a:pt x="30" y="190"/>
                  <a:pt x="98" y="46"/>
                  <a:pt x="151" y="23"/>
                </a:cubicBezTo>
                <a:cubicBezTo>
                  <a:pt x="204" y="0"/>
                  <a:pt x="268" y="57"/>
                  <a:pt x="332" y="114"/>
                </a:cubicBezTo>
              </a:path>
            </a:pathLst>
          </a:custGeom>
          <a:noFill/>
          <a:ln w="9525">
            <a:solidFill>
              <a:srgbClr val="0033CC"/>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solidFill>
                <a:srgbClr val="000000"/>
              </a:solidFill>
            </a:endParaRPr>
          </a:p>
        </p:txBody>
      </p:sp>
      <p:sp>
        <p:nvSpPr>
          <p:cNvPr id="22536" name="Freeform 10"/>
          <p:cNvSpPr>
            <a:spLocks/>
          </p:cNvSpPr>
          <p:nvPr/>
        </p:nvSpPr>
        <p:spPr bwMode="auto">
          <a:xfrm rot="-10564492">
            <a:off x="2719388" y="1532509"/>
            <a:ext cx="557212" cy="785812"/>
          </a:xfrm>
          <a:custGeom>
            <a:avLst/>
            <a:gdLst>
              <a:gd name="T0" fmla="*/ 2147483647 w 377"/>
              <a:gd name="T1" fmla="*/ 2147483647 h 522"/>
              <a:gd name="T2" fmla="*/ 2147483647 w 377"/>
              <a:gd name="T3" fmla="*/ 2147483647 h 522"/>
              <a:gd name="T4" fmla="*/ 2147483647 w 377"/>
              <a:gd name="T5" fmla="*/ 2147483647 h 522"/>
              <a:gd name="T6" fmla="*/ 2147483647 w 377"/>
              <a:gd name="T7" fmla="*/ 2147483647 h 522"/>
              <a:gd name="T8" fmla="*/ 2147483647 w 377"/>
              <a:gd name="T9" fmla="*/ 2147483647 h 522"/>
              <a:gd name="T10" fmla="*/ 2147483647 w 377"/>
              <a:gd name="T11" fmla="*/ 2147483647 h 522"/>
              <a:gd name="T12" fmla="*/ 0 60000 65536"/>
              <a:gd name="T13" fmla="*/ 0 60000 65536"/>
              <a:gd name="T14" fmla="*/ 0 60000 65536"/>
              <a:gd name="T15" fmla="*/ 0 60000 65536"/>
              <a:gd name="T16" fmla="*/ 0 60000 65536"/>
              <a:gd name="T17" fmla="*/ 0 60000 65536"/>
              <a:gd name="T18" fmla="*/ 0 w 377"/>
              <a:gd name="T19" fmla="*/ 0 h 522"/>
              <a:gd name="T20" fmla="*/ 377 w 377"/>
              <a:gd name="T21" fmla="*/ 522 h 522"/>
            </a:gdLst>
            <a:ahLst/>
            <a:cxnLst>
              <a:cxn ang="T12">
                <a:pos x="T0" y="T1"/>
              </a:cxn>
              <a:cxn ang="T13">
                <a:pos x="T2" y="T3"/>
              </a:cxn>
              <a:cxn ang="T14">
                <a:pos x="T4" y="T5"/>
              </a:cxn>
              <a:cxn ang="T15">
                <a:pos x="T6" y="T7"/>
              </a:cxn>
              <a:cxn ang="T16">
                <a:pos x="T8" y="T9"/>
              </a:cxn>
              <a:cxn ang="T17">
                <a:pos x="T10" y="T11"/>
              </a:cxn>
            </a:cxnLst>
            <a:rect l="T18" t="T19" r="T20" b="T21"/>
            <a:pathLst>
              <a:path w="377" h="522">
                <a:moveTo>
                  <a:pt x="377" y="386"/>
                </a:moveTo>
                <a:cubicBezTo>
                  <a:pt x="313" y="454"/>
                  <a:pt x="249" y="522"/>
                  <a:pt x="196" y="522"/>
                </a:cubicBezTo>
                <a:cubicBezTo>
                  <a:pt x="143" y="522"/>
                  <a:pt x="90" y="431"/>
                  <a:pt x="60" y="386"/>
                </a:cubicBezTo>
                <a:cubicBezTo>
                  <a:pt x="30" y="341"/>
                  <a:pt x="0" y="310"/>
                  <a:pt x="15" y="250"/>
                </a:cubicBezTo>
                <a:cubicBezTo>
                  <a:pt x="30" y="190"/>
                  <a:pt x="98" y="46"/>
                  <a:pt x="151" y="23"/>
                </a:cubicBezTo>
                <a:cubicBezTo>
                  <a:pt x="204" y="0"/>
                  <a:pt x="268" y="57"/>
                  <a:pt x="332" y="114"/>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solidFill>
                <a:srgbClr val="000000"/>
              </a:solidFill>
            </a:endParaRPr>
          </a:p>
        </p:txBody>
      </p:sp>
      <p:sp>
        <p:nvSpPr>
          <p:cNvPr id="22537" name="Freeform 11"/>
          <p:cNvSpPr>
            <a:spLocks/>
          </p:cNvSpPr>
          <p:nvPr/>
        </p:nvSpPr>
        <p:spPr bwMode="auto">
          <a:xfrm>
            <a:off x="1778000" y="1521396"/>
            <a:ext cx="739775" cy="215900"/>
          </a:xfrm>
          <a:custGeom>
            <a:avLst/>
            <a:gdLst>
              <a:gd name="T0" fmla="*/ 0 w 499"/>
              <a:gd name="T1" fmla="*/ 2147483647 h 143"/>
              <a:gd name="T2" fmla="*/ 2147483647 w 499"/>
              <a:gd name="T3" fmla="*/ 2147483647 h 143"/>
              <a:gd name="T4" fmla="*/ 2147483647 w 499"/>
              <a:gd name="T5" fmla="*/ 2147483647 h 143"/>
              <a:gd name="T6" fmla="*/ 0 60000 65536"/>
              <a:gd name="T7" fmla="*/ 0 60000 65536"/>
              <a:gd name="T8" fmla="*/ 0 60000 65536"/>
              <a:gd name="T9" fmla="*/ 0 w 499"/>
              <a:gd name="T10" fmla="*/ 0 h 143"/>
              <a:gd name="T11" fmla="*/ 499 w 499"/>
              <a:gd name="T12" fmla="*/ 143 h 143"/>
            </a:gdLst>
            <a:ahLst/>
            <a:cxnLst>
              <a:cxn ang="T6">
                <a:pos x="T0" y="T1"/>
              </a:cxn>
              <a:cxn ang="T7">
                <a:pos x="T2" y="T3"/>
              </a:cxn>
              <a:cxn ang="T8">
                <a:pos x="T4" y="T5"/>
              </a:cxn>
            </a:cxnLst>
            <a:rect l="T9" t="T10" r="T11" b="T12"/>
            <a:pathLst>
              <a:path w="499" h="143">
                <a:moveTo>
                  <a:pt x="0" y="143"/>
                </a:moveTo>
                <a:cubicBezTo>
                  <a:pt x="71" y="78"/>
                  <a:pt x="143" y="14"/>
                  <a:pt x="226" y="7"/>
                </a:cubicBezTo>
                <a:cubicBezTo>
                  <a:pt x="309" y="0"/>
                  <a:pt x="454" y="83"/>
                  <a:pt x="499" y="98"/>
                </a:cubicBezTo>
              </a:path>
            </a:pathLst>
          </a:custGeom>
          <a:noFill/>
          <a:ln w="9525">
            <a:solidFill>
              <a:srgbClr val="FF66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solidFill>
                <a:srgbClr val="000000"/>
              </a:solidFill>
            </a:endParaRPr>
          </a:p>
        </p:txBody>
      </p:sp>
      <p:sp>
        <p:nvSpPr>
          <p:cNvPr id="22538" name="Freeform 12"/>
          <p:cNvSpPr>
            <a:spLocks/>
          </p:cNvSpPr>
          <p:nvPr/>
        </p:nvSpPr>
        <p:spPr bwMode="auto">
          <a:xfrm>
            <a:off x="1778000" y="2008759"/>
            <a:ext cx="806450" cy="217487"/>
          </a:xfrm>
          <a:custGeom>
            <a:avLst/>
            <a:gdLst>
              <a:gd name="T0" fmla="*/ 2147483647 w 544"/>
              <a:gd name="T1" fmla="*/ 2147483647 h 144"/>
              <a:gd name="T2" fmla="*/ 2147483647 w 544"/>
              <a:gd name="T3" fmla="*/ 2147483647 h 144"/>
              <a:gd name="T4" fmla="*/ 0 w 544"/>
              <a:gd name="T5" fmla="*/ 0 h 144"/>
              <a:gd name="T6" fmla="*/ 0 60000 65536"/>
              <a:gd name="T7" fmla="*/ 0 60000 65536"/>
              <a:gd name="T8" fmla="*/ 0 60000 65536"/>
              <a:gd name="T9" fmla="*/ 0 w 544"/>
              <a:gd name="T10" fmla="*/ 0 h 144"/>
              <a:gd name="T11" fmla="*/ 544 w 544"/>
              <a:gd name="T12" fmla="*/ 144 h 144"/>
            </a:gdLst>
            <a:ahLst/>
            <a:cxnLst>
              <a:cxn ang="T6">
                <a:pos x="T0" y="T1"/>
              </a:cxn>
              <a:cxn ang="T7">
                <a:pos x="T2" y="T3"/>
              </a:cxn>
              <a:cxn ang="T8">
                <a:pos x="T4" y="T5"/>
              </a:cxn>
            </a:cxnLst>
            <a:rect l="T9" t="T10" r="T11" b="T12"/>
            <a:pathLst>
              <a:path w="544" h="144">
                <a:moveTo>
                  <a:pt x="544" y="46"/>
                </a:moveTo>
                <a:cubicBezTo>
                  <a:pt x="453" y="95"/>
                  <a:pt x="363" y="144"/>
                  <a:pt x="272" y="136"/>
                </a:cubicBezTo>
                <a:cubicBezTo>
                  <a:pt x="181" y="128"/>
                  <a:pt x="90" y="64"/>
                  <a:pt x="0" y="0"/>
                </a:cubicBezTo>
              </a:path>
            </a:pathLst>
          </a:custGeom>
          <a:noFill/>
          <a:ln w="9525">
            <a:solidFill>
              <a:srgbClr val="0033CC"/>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solidFill>
                <a:srgbClr val="000000"/>
              </a:solidFill>
            </a:endParaRPr>
          </a:p>
        </p:txBody>
      </p:sp>
      <p:sp>
        <p:nvSpPr>
          <p:cNvPr id="22539" name="Text Box 13"/>
          <p:cNvSpPr txBox="1">
            <a:spLocks noChangeArrowheads="1"/>
          </p:cNvSpPr>
          <p:nvPr/>
        </p:nvSpPr>
        <p:spPr bwMode="auto">
          <a:xfrm>
            <a:off x="755650" y="1335659"/>
            <a:ext cx="501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dirty="0">
                <a:solidFill>
                  <a:srgbClr val="000000"/>
                </a:solidFill>
              </a:rPr>
              <a:t>0/0</a:t>
            </a:r>
          </a:p>
        </p:txBody>
      </p:sp>
      <p:sp>
        <p:nvSpPr>
          <p:cNvPr id="22540" name="Text Box 14"/>
          <p:cNvSpPr txBox="1">
            <a:spLocks noChangeArrowheads="1"/>
          </p:cNvSpPr>
          <p:nvPr/>
        </p:nvSpPr>
        <p:spPr bwMode="auto">
          <a:xfrm>
            <a:off x="2786063" y="2283396"/>
            <a:ext cx="5000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dirty="0">
                <a:solidFill>
                  <a:srgbClr val="000000"/>
                </a:solidFill>
              </a:rPr>
              <a:t>1/1</a:t>
            </a:r>
          </a:p>
        </p:txBody>
      </p:sp>
      <p:sp>
        <p:nvSpPr>
          <p:cNvPr id="22541" name="Text Box 15"/>
          <p:cNvSpPr txBox="1">
            <a:spLocks noChangeArrowheads="1"/>
          </p:cNvSpPr>
          <p:nvPr/>
        </p:nvSpPr>
        <p:spPr bwMode="auto">
          <a:xfrm>
            <a:off x="1911350" y="2213546"/>
            <a:ext cx="5032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dirty="0">
                <a:solidFill>
                  <a:srgbClr val="000000"/>
                </a:solidFill>
              </a:rPr>
              <a:t>0/0</a:t>
            </a:r>
          </a:p>
        </p:txBody>
      </p:sp>
      <p:sp>
        <p:nvSpPr>
          <p:cNvPr id="22542" name="Text Box 16"/>
          <p:cNvSpPr txBox="1">
            <a:spLocks noChangeArrowheads="1"/>
          </p:cNvSpPr>
          <p:nvPr/>
        </p:nvSpPr>
        <p:spPr bwMode="auto">
          <a:xfrm>
            <a:off x="1911350" y="1191196"/>
            <a:ext cx="5032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solidFill>
                  <a:srgbClr val="000000"/>
                </a:solidFill>
              </a:rPr>
              <a:t>1/0</a:t>
            </a:r>
          </a:p>
        </p:txBody>
      </p:sp>
      <p:sp>
        <p:nvSpPr>
          <p:cNvPr id="22543" name="Line 17"/>
          <p:cNvSpPr>
            <a:spLocks noChangeShapeType="1"/>
          </p:cNvSpPr>
          <p:nvPr/>
        </p:nvSpPr>
        <p:spPr bwMode="auto">
          <a:xfrm>
            <a:off x="1619250" y="1262634"/>
            <a:ext cx="0" cy="358775"/>
          </a:xfrm>
          <a:prstGeom prst="line">
            <a:avLst/>
          </a:prstGeom>
          <a:noFill/>
          <a:ln w="38100" cmpd="dbl">
            <a:solidFill>
              <a:srgbClr val="00CC00"/>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solidFill>
                <a:srgbClr val="000000"/>
              </a:solidFill>
            </a:endParaRPr>
          </a:p>
        </p:txBody>
      </p:sp>
      <p:sp>
        <p:nvSpPr>
          <p:cNvPr id="22544" name="Text Box 19"/>
          <p:cNvSpPr txBox="1">
            <a:spLocks noChangeArrowheads="1"/>
          </p:cNvSpPr>
          <p:nvPr/>
        </p:nvSpPr>
        <p:spPr bwMode="auto">
          <a:xfrm>
            <a:off x="792543" y="631471"/>
            <a:ext cx="1037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b="1" dirty="0" smtClean="0">
                <a:solidFill>
                  <a:srgbClr val="000000"/>
                </a:solidFill>
              </a:rPr>
              <a:t>例　２．５</a:t>
            </a:r>
            <a:endParaRPr lang="ja-JP" altLang="en-US" sz="1800" b="1" dirty="0">
              <a:solidFill>
                <a:srgbClr val="000000"/>
              </a:solidFill>
            </a:endParaRPr>
          </a:p>
        </p:txBody>
      </p:sp>
      <p:sp>
        <p:nvSpPr>
          <p:cNvPr id="22546" name="Oval 23"/>
          <p:cNvSpPr>
            <a:spLocks noChangeArrowheads="1"/>
          </p:cNvSpPr>
          <p:nvPr/>
        </p:nvSpPr>
        <p:spPr bwMode="auto">
          <a:xfrm>
            <a:off x="4974260" y="1623556"/>
            <a:ext cx="469900" cy="409575"/>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FontTx/>
              <a:buNone/>
            </a:pPr>
            <a:r>
              <a:rPr lang="en-US" altLang="ja-JP" sz="1800">
                <a:solidFill>
                  <a:srgbClr val="000000"/>
                </a:solidFill>
              </a:rPr>
              <a:t>p</a:t>
            </a:r>
          </a:p>
        </p:txBody>
      </p:sp>
      <p:sp>
        <p:nvSpPr>
          <p:cNvPr id="22547" name="Oval 24"/>
          <p:cNvSpPr>
            <a:spLocks noChangeArrowheads="1"/>
          </p:cNvSpPr>
          <p:nvPr/>
        </p:nvSpPr>
        <p:spPr bwMode="auto">
          <a:xfrm>
            <a:off x="7298804" y="4267650"/>
            <a:ext cx="471487" cy="411162"/>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FontTx/>
              <a:buNone/>
            </a:pPr>
            <a:r>
              <a:rPr lang="en-US" altLang="ja-JP" sz="1800" b="1" dirty="0" smtClean="0">
                <a:solidFill>
                  <a:srgbClr val="000000"/>
                </a:solidFill>
              </a:rPr>
              <a:t>q(0)</a:t>
            </a:r>
            <a:endParaRPr lang="en-US" altLang="ja-JP" sz="1800" b="1" dirty="0">
              <a:solidFill>
                <a:srgbClr val="000000"/>
              </a:solidFill>
            </a:endParaRPr>
          </a:p>
        </p:txBody>
      </p:sp>
      <p:sp>
        <p:nvSpPr>
          <p:cNvPr id="22548" name="Oval 25"/>
          <p:cNvSpPr>
            <a:spLocks noChangeArrowheads="1"/>
          </p:cNvSpPr>
          <p:nvPr/>
        </p:nvSpPr>
        <p:spPr bwMode="auto">
          <a:xfrm>
            <a:off x="7298804" y="5173391"/>
            <a:ext cx="471487" cy="411162"/>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FontTx/>
              <a:buNone/>
            </a:pPr>
            <a:r>
              <a:rPr lang="en-US" altLang="ja-JP" sz="1800" b="1" dirty="0">
                <a:solidFill>
                  <a:srgbClr val="000000"/>
                </a:solidFill>
              </a:rPr>
              <a:t>q</a:t>
            </a:r>
            <a:r>
              <a:rPr lang="en-US" altLang="ja-JP" sz="1800" b="1" dirty="0" smtClean="0">
                <a:solidFill>
                  <a:srgbClr val="000000"/>
                </a:solidFill>
              </a:rPr>
              <a:t>(1)</a:t>
            </a:r>
            <a:endParaRPr lang="en-US" altLang="ja-JP" sz="1800" b="1" dirty="0">
              <a:solidFill>
                <a:srgbClr val="000000"/>
              </a:solidFill>
            </a:endParaRPr>
          </a:p>
        </p:txBody>
      </p:sp>
      <p:sp>
        <p:nvSpPr>
          <p:cNvPr id="22557" name="Line 35"/>
          <p:cNvSpPr>
            <a:spLocks noChangeShapeType="1"/>
          </p:cNvSpPr>
          <p:nvPr/>
        </p:nvSpPr>
        <p:spPr bwMode="auto">
          <a:xfrm>
            <a:off x="6911454" y="4030940"/>
            <a:ext cx="431800" cy="288925"/>
          </a:xfrm>
          <a:prstGeom prst="line">
            <a:avLst/>
          </a:prstGeom>
          <a:noFill/>
          <a:ln w="9525">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solidFill>
                <a:srgbClr val="000000"/>
              </a:solidFill>
            </a:endParaRPr>
          </a:p>
        </p:txBody>
      </p:sp>
      <p:sp>
        <p:nvSpPr>
          <p:cNvPr id="22562" name="AutoShape 40"/>
          <p:cNvSpPr>
            <a:spLocks noChangeArrowheads="1"/>
          </p:cNvSpPr>
          <p:nvPr/>
        </p:nvSpPr>
        <p:spPr bwMode="auto">
          <a:xfrm>
            <a:off x="3492500" y="1669034"/>
            <a:ext cx="431800" cy="576263"/>
          </a:xfrm>
          <a:prstGeom prst="rightArrow">
            <a:avLst>
              <a:gd name="adj1" fmla="val 50000"/>
              <a:gd name="adj2" fmla="val 25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endParaRPr lang="ja-JP" altLang="en-US" sz="1800">
              <a:solidFill>
                <a:srgbClr val="000000"/>
              </a:solidFill>
            </a:endParaRPr>
          </a:p>
        </p:txBody>
      </p:sp>
      <p:sp>
        <p:nvSpPr>
          <p:cNvPr id="22563" name="Line 41"/>
          <p:cNvSpPr>
            <a:spLocks noChangeShapeType="1"/>
          </p:cNvSpPr>
          <p:nvPr/>
        </p:nvSpPr>
        <p:spPr bwMode="auto">
          <a:xfrm flipH="1">
            <a:off x="5200134" y="1171925"/>
            <a:ext cx="0" cy="431776"/>
          </a:xfrm>
          <a:prstGeom prst="line">
            <a:avLst/>
          </a:prstGeom>
          <a:noFill/>
          <a:ln w="38100" cmpd="dbl">
            <a:solidFill>
              <a:srgbClr val="00CC00"/>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solidFill>
                <a:srgbClr val="000000"/>
              </a:solidFill>
            </a:endParaRPr>
          </a:p>
        </p:txBody>
      </p:sp>
      <p:sp>
        <p:nvSpPr>
          <p:cNvPr id="45" name="Text Box 13"/>
          <p:cNvSpPr txBox="1">
            <a:spLocks noChangeArrowheads="1"/>
          </p:cNvSpPr>
          <p:nvPr/>
        </p:nvSpPr>
        <p:spPr bwMode="auto">
          <a:xfrm>
            <a:off x="4389291" y="1040944"/>
            <a:ext cx="501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dirty="0">
                <a:solidFill>
                  <a:srgbClr val="000000"/>
                </a:solidFill>
              </a:rPr>
              <a:t>0/0</a:t>
            </a:r>
          </a:p>
        </p:txBody>
      </p:sp>
      <p:sp>
        <p:nvSpPr>
          <p:cNvPr id="46" name="Freeform 9"/>
          <p:cNvSpPr>
            <a:spLocks/>
          </p:cNvSpPr>
          <p:nvPr/>
        </p:nvSpPr>
        <p:spPr bwMode="auto">
          <a:xfrm>
            <a:off x="4506740" y="1477506"/>
            <a:ext cx="558800" cy="785812"/>
          </a:xfrm>
          <a:custGeom>
            <a:avLst/>
            <a:gdLst>
              <a:gd name="T0" fmla="*/ 2147483647 w 377"/>
              <a:gd name="T1" fmla="*/ 2147483647 h 522"/>
              <a:gd name="T2" fmla="*/ 2147483647 w 377"/>
              <a:gd name="T3" fmla="*/ 2147483647 h 522"/>
              <a:gd name="T4" fmla="*/ 2147483647 w 377"/>
              <a:gd name="T5" fmla="*/ 2147483647 h 522"/>
              <a:gd name="T6" fmla="*/ 2147483647 w 377"/>
              <a:gd name="T7" fmla="*/ 2147483647 h 522"/>
              <a:gd name="T8" fmla="*/ 2147483647 w 377"/>
              <a:gd name="T9" fmla="*/ 2147483647 h 522"/>
              <a:gd name="T10" fmla="*/ 2147483647 w 377"/>
              <a:gd name="T11" fmla="*/ 2147483647 h 522"/>
              <a:gd name="T12" fmla="*/ 0 60000 65536"/>
              <a:gd name="T13" fmla="*/ 0 60000 65536"/>
              <a:gd name="T14" fmla="*/ 0 60000 65536"/>
              <a:gd name="T15" fmla="*/ 0 60000 65536"/>
              <a:gd name="T16" fmla="*/ 0 60000 65536"/>
              <a:gd name="T17" fmla="*/ 0 60000 65536"/>
              <a:gd name="T18" fmla="*/ 0 w 377"/>
              <a:gd name="T19" fmla="*/ 0 h 522"/>
              <a:gd name="T20" fmla="*/ 377 w 377"/>
              <a:gd name="T21" fmla="*/ 522 h 522"/>
            </a:gdLst>
            <a:ahLst/>
            <a:cxnLst>
              <a:cxn ang="T12">
                <a:pos x="T0" y="T1"/>
              </a:cxn>
              <a:cxn ang="T13">
                <a:pos x="T2" y="T3"/>
              </a:cxn>
              <a:cxn ang="T14">
                <a:pos x="T4" y="T5"/>
              </a:cxn>
              <a:cxn ang="T15">
                <a:pos x="T6" y="T7"/>
              </a:cxn>
              <a:cxn ang="T16">
                <a:pos x="T8" y="T9"/>
              </a:cxn>
              <a:cxn ang="T17">
                <a:pos x="T10" y="T11"/>
              </a:cxn>
            </a:cxnLst>
            <a:rect l="T18" t="T19" r="T20" b="T21"/>
            <a:pathLst>
              <a:path w="377" h="522">
                <a:moveTo>
                  <a:pt x="377" y="386"/>
                </a:moveTo>
                <a:cubicBezTo>
                  <a:pt x="313" y="454"/>
                  <a:pt x="249" y="522"/>
                  <a:pt x="196" y="522"/>
                </a:cubicBezTo>
                <a:cubicBezTo>
                  <a:pt x="143" y="522"/>
                  <a:pt x="90" y="431"/>
                  <a:pt x="60" y="386"/>
                </a:cubicBezTo>
                <a:cubicBezTo>
                  <a:pt x="30" y="341"/>
                  <a:pt x="0" y="310"/>
                  <a:pt x="15" y="250"/>
                </a:cubicBezTo>
                <a:cubicBezTo>
                  <a:pt x="30" y="190"/>
                  <a:pt x="98" y="46"/>
                  <a:pt x="151" y="23"/>
                </a:cubicBezTo>
                <a:cubicBezTo>
                  <a:pt x="204" y="0"/>
                  <a:pt x="268" y="57"/>
                  <a:pt x="332" y="114"/>
                </a:cubicBezTo>
              </a:path>
            </a:pathLst>
          </a:custGeom>
          <a:noFill/>
          <a:ln w="9525">
            <a:solidFill>
              <a:srgbClr val="0033CC"/>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solidFill>
                <a:srgbClr val="000000"/>
              </a:solidFill>
            </a:endParaRPr>
          </a:p>
        </p:txBody>
      </p:sp>
      <p:sp>
        <p:nvSpPr>
          <p:cNvPr id="47" name="Oval 8"/>
          <p:cNvSpPr>
            <a:spLocks noChangeArrowheads="1"/>
          </p:cNvSpPr>
          <p:nvPr/>
        </p:nvSpPr>
        <p:spPr bwMode="auto">
          <a:xfrm>
            <a:off x="5990703" y="1650437"/>
            <a:ext cx="471487" cy="411162"/>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FontTx/>
              <a:buNone/>
            </a:pPr>
            <a:r>
              <a:rPr lang="en-US" altLang="ja-JP" sz="1800" b="1">
                <a:solidFill>
                  <a:srgbClr val="000000"/>
                </a:solidFill>
              </a:rPr>
              <a:t>q</a:t>
            </a:r>
          </a:p>
        </p:txBody>
      </p:sp>
      <p:sp>
        <p:nvSpPr>
          <p:cNvPr id="48" name="Freeform 10"/>
          <p:cNvSpPr>
            <a:spLocks/>
          </p:cNvSpPr>
          <p:nvPr/>
        </p:nvSpPr>
        <p:spPr bwMode="auto">
          <a:xfrm rot="-10564492">
            <a:off x="6327253" y="1529999"/>
            <a:ext cx="557212" cy="785812"/>
          </a:xfrm>
          <a:custGeom>
            <a:avLst/>
            <a:gdLst>
              <a:gd name="T0" fmla="*/ 2147483647 w 377"/>
              <a:gd name="T1" fmla="*/ 2147483647 h 522"/>
              <a:gd name="T2" fmla="*/ 2147483647 w 377"/>
              <a:gd name="T3" fmla="*/ 2147483647 h 522"/>
              <a:gd name="T4" fmla="*/ 2147483647 w 377"/>
              <a:gd name="T5" fmla="*/ 2147483647 h 522"/>
              <a:gd name="T6" fmla="*/ 2147483647 w 377"/>
              <a:gd name="T7" fmla="*/ 2147483647 h 522"/>
              <a:gd name="T8" fmla="*/ 2147483647 w 377"/>
              <a:gd name="T9" fmla="*/ 2147483647 h 522"/>
              <a:gd name="T10" fmla="*/ 2147483647 w 377"/>
              <a:gd name="T11" fmla="*/ 2147483647 h 522"/>
              <a:gd name="T12" fmla="*/ 0 60000 65536"/>
              <a:gd name="T13" fmla="*/ 0 60000 65536"/>
              <a:gd name="T14" fmla="*/ 0 60000 65536"/>
              <a:gd name="T15" fmla="*/ 0 60000 65536"/>
              <a:gd name="T16" fmla="*/ 0 60000 65536"/>
              <a:gd name="T17" fmla="*/ 0 60000 65536"/>
              <a:gd name="T18" fmla="*/ 0 w 377"/>
              <a:gd name="T19" fmla="*/ 0 h 522"/>
              <a:gd name="T20" fmla="*/ 377 w 377"/>
              <a:gd name="T21" fmla="*/ 522 h 522"/>
            </a:gdLst>
            <a:ahLst/>
            <a:cxnLst>
              <a:cxn ang="T12">
                <a:pos x="T0" y="T1"/>
              </a:cxn>
              <a:cxn ang="T13">
                <a:pos x="T2" y="T3"/>
              </a:cxn>
              <a:cxn ang="T14">
                <a:pos x="T4" y="T5"/>
              </a:cxn>
              <a:cxn ang="T15">
                <a:pos x="T6" y="T7"/>
              </a:cxn>
              <a:cxn ang="T16">
                <a:pos x="T8" y="T9"/>
              </a:cxn>
              <a:cxn ang="T17">
                <a:pos x="T10" y="T11"/>
              </a:cxn>
            </a:cxnLst>
            <a:rect l="T18" t="T19" r="T20" b="T21"/>
            <a:pathLst>
              <a:path w="377" h="522">
                <a:moveTo>
                  <a:pt x="377" y="386"/>
                </a:moveTo>
                <a:cubicBezTo>
                  <a:pt x="313" y="454"/>
                  <a:pt x="249" y="522"/>
                  <a:pt x="196" y="522"/>
                </a:cubicBezTo>
                <a:cubicBezTo>
                  <a:pt x="143" y="522"/>
                  <a:pt x="90" y="431"/>
                  <a:pt x="60" y="386"/>
                </a:cubicBezTo>
                <a:cubicBezTo>
                  <a:pt x="30" y="341"/>
                  <a:pt x="0" y="310"/>
                  <a:pt x="15" y="250"/>
                </a:cubicBezTo>
                <a:cubicBezTo>
                  <a:pt x="30" y="190"/>
                  <a:pt x="98" y="46"/>
                  <a:pt x="151" y="23"/>
                </a:cubicBezTo>
                <a:cubicBezTo>
                  <a:pt x="204" y="0"/>
                  <a:pt x="268" y="57"/>
                  <a:pt x="332" y="114"/>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solidFill>
                <a:srgbClr val="000000"/>
              </a:solidFill>
            </a:endParaRPr>
          </a:p>
        </p:txBody>
      </p:sp>
      <p:sp>
        <p:nvSpPr>
          <p:cNvPr id="49" name="Freeform 11"/>
          <p:cNvSpPr>
            <a:spLocks/>
          </p:cNvSpPr>
          <p:nvPr/>
        </p:nvSpPr>
        <p:spPr bwMode="auto">
          <a:xfrm>
            <a:off x="5385865" y="1502799"/>
            <a:ext cx="739775" cy="215900"/>
          </a:xfrm>
          <a:custGeom>
            <a:avLst/>
            <a:gdLst>
              <a:gd name="T0" fmla="*/ 0 w 499"/>
              <a:gd name="T1" fmla="*/ 2147483647 h 143"/>
              <a:gd name="T2" fmla="*/ 2147483647 w 499"/>
              <a:gd name="T3" fmla="*/ 2147483647 h 143"/>
              <a:gd name="T4" fmla="*/ 2147483647 w 499"/>
              <a:gd name="T5" fmla="*/ 2147483647 h 143"/>
              <a:gd name="T6" fmla="*/ 0 60000 65536"/>
              <a:gd name="T7" fmla="*/ 0 60000 65536"/>
              <a:gd name="T8" fmla="*/ 0 60000 65536"/>
              <a:gd name="T9" fmla="*/ 0 w 499"/>
              <a:gd name="T10" fmla="*/ 0 h 143"/>
              <a:gd name="T11" fmla="*/ 499 w 499"/>
              <a:gd name="T12" fmla="*/ 143 h 143"/>
            </a:gdLst>
            <a:ahLst/>
            <a:cxnLst>
              <a:cxn ang="T6">
                <a:pos x="T0" y="T1"/>
              </a:cxn>
              <a:cxn ang="T7">
                <a:pos x="T2" y="T3"/>
              </a:cxn>
              <a:cxn ang="T8">
                <a:pos x="T4" y="T5"/>
              </a:cxn>
            </a:cxnLst>
            <a:rect l="T9" t="T10" r="T11" b="T12"/>
            <a:pathLst>
              <a:path w="499" h="143">
                <a:moveTo>
                  <a:pt x="0" y="143"/>
                </a:moveTo>
                <a:cubicBezTo>
                  <a:pt x="71" y="78"/>
                  <a:pt x="143" y="14"/>
                  <a:pt x="226" y="7"/>
                </a:cubicBezTo>
                <a:cubicBezTo>
                  <a:pt x="309" y="0"/>
                  <a:pt x="454" y="83"/>
                  <a:pt x="499" y="98"/>
                </a:cubicBezTo>
              </a:path>
            </a:pathLst>
          </a:custGeom>
          <a:noFill/>
          <a:ln w="9525">
            <a:solidFill>
              <a:srgbClr val="FF66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solidFill>
                <a:srgbClr val="000000"/>
              </a:solidFill>
            </a:endParaRPr>
          </a:p>
        </p:txBody>
      </p:sp>
      <p:sp>
        <p:nvSpPr>
          <p:cNvPr id="50" name="Freeform 12"/>
          <p:cNvSpPr>
            <a:spLocks/>
          </p:cNvSpPr>
          <p:nvPr/>
        </p:nvSpPr>
        <p:spPr bwMode="auto">
          <a:xfrm>
            <a:off x="5385865" y="1990162"/>
            <a:ext cx="806450" cy="217487"/>
          </a:xfrm>
          <a:custGeom>
            <a:avLst/>
            <a:gdLst>
              <a:gd name="T0" fmla="*/ 2147483647 w 544"/>
              <a:gd name="T1" fmla="*/ 2147483647 h 144"/>
              <a:gd name="T2" fmla="*/ 2147483647 w 544"/>
              <a:gd name="T3" fmla="*/ 2147483647 h 144"/>
              <a:gd name="T4" fmla="*/ 0 w 544"/>
              <a:gd name="T5" fmla="*/ 0 h 144"/>
              <a:gd name="T6" fmla="*/ 0 60000 65536"/>
              <a:gd name="T7" fmla="*/ 0 60000 65536"/>
              <a:gd name="T8" fmla="*/ 0 60000 65536"/>
              <a:gd name="T9" fmla="*/ 0 w 544"/>
              <a:gd name="T10" fmla="*/ 0 h 144"/>
              <a:gd name="T11" fmla="*/ 544 w 544"/>
              <a:gd name="T12" fmla="*/ 144 h 144"/>
            </a:gdLst>
            <a:ahLst/>
            <a:cxnLst>
              <a:cxn ang="T6">
                <a:pos x="T0" y="T1"/>
              </a:cxn>
              <a:cxn ang="T7">
                <a:pos x="T2" y="T3"/>
              </a:cxn>
              <a:cxn ang="T8">
                <a:pos x="T4" y="T5"/>
              </a:cxn>
            </a:cxnLst>
            <a:rect l="T9" t="T10" r="T11" b="T12"/>
            <a:pathLst>
              <a:path w="544" h="144">
                <a:moveTo>
                  <a:pt x="544" y="46"/>
                </a:moveTo>
                <a:cubicBezTo>
                  <a:pt x="453" y="95"/>
                  <a:pt x="363" y="144"/>
                  <a:pt x="272" y="136"/>
                </a:cubicBezTo>
                <a:cubicBezTo>
                  <a:pt x="181" y="128"/>
                  <a:pt x="90" y="64"/>
                  <a:pt x="0" y="0"/>
                </a:cubicBezTo>
              </a:path>
            </a:pathLst>
          </a:custGeom>
          <a:noFill/>
          <a:ln w="9525">
            <a:solidFill>
              <a:srgbClr val="0033CC"/>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solidFill>
                <a:srgbClr val="000000"/>
              </a:solidFill>
            </a:endParaRPr>
          </a:p>
        </p:txBody>
      </p:sp>
      <p:sp>
        <p:nvSpPr>
          <p:cNvPr id="51" name="円/楕円 50"/>
          <p:cNvSpPr/>
          <p:nvPr/>
        </p:nvSpPr>
        <p:spPr>
          <a:xfrm rot="19191206">
            <a:off x="6098256" y="1935848"/>
            <a:ext cx="1023900" cy="588962"/>
          </a:xfrm>
          <a:prstGeom prst="ellipse">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p:nvSpPr>
        <p:spPr>
          <a:xfrm rot="19191206">
            <a:off x="5415836" y="1301986"/>
            <a:ext cx="1006795" cy="460874"/>
          </a:xfrm>
          <a:prstGeom prst="ellipse">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p:cNvSpPr txBox="1"/>
          <p:nvPr/>
        </p:nvSpPr>
        <p:spPr>
          <a:xfrm>
            <a:off x="5538116" y="831156"/>
            <a:ext cx="1034257" cy="369332"/>
          </a:xfrm>
          <a:prstGeom prst="rect">
            <a:avLst/>
          </a:prstGeom>
          <a:noFill/>
        </p:spPr>
        <p:txBody>
          <a:bodyPr wrap="none" rtlCol="0">
            <a:spAutoFit/>
          </a:bodyPr>
          <a:lstStyle/>
          <a:p>
            <a:r>
              <a:rPr kumimoji="1" lang="ja-JP" altLang="en-US" dirty="0" smtClean="0"/>
              <a:t>出力は０</a:t>
            </a:r>
            <a:endParaRPr kumimoji="1" lang="ja-JP" altLang="en-US" dirty="0"/>
          </a:p>
        </p:txBody>
      </p:sp>
      <p:sp>
        <p:nvSpPr>
          <p:cNvPr id="53" name="テキスト ボックス 52"/>
          <p:cNvSpPr txBox="1"/>
          <p:nvPr/>
        </p:nvSpPr>
        <p:spPr>
          <a:xfrm>
            <a:off x="6647259" y="2418263"/>
            <a:ext cx="1034257" cy="369332"/>
          </a:xfrm>
          <a:prstGeom prst="rect">
            <a:avLst/>
          </a:prstGeom>
          <a:noFill/>
        </p:spPr>
        <p:txBody>
          <a:bodyPr wrap="none" rtlCol="0">
            <a:spAutoFit/>
          </a:bodyPr>
          <a:lstStyle/>
          <a:p>
            <a:r>
              <a:rPr kumimoji="1" lang="ja-JP" altLang="en-US" dirty="0" smtClean="0"/>
              <a:t>出力は１</a:t>
            </a:r>
            <a:endParaRPr kumimoji="1" lang="ja-JP" altLang="en-US" dirty="0"/>
          </a:p>
        </p:txBody>
      </p:sp>
      <p:sp>
        <p:nvSpPr>
          <p:cNvPr id="54" name="Text Box 16"/>
          <p:cNvSpPr txBox="1">
            <a:spLocks noChangeArrowheads="1"/>
          </p:cNvSpPr>
          <p:nvPr/>
        </p:nvSpPr>
        <p:spPr bwMode="auto">
          <a:xfrm>
            <a:off x="5811096" y="1252081"/>
            <a:ext cx="5032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dirty="0">
                <a:solidFill>
                  <a:srgbClr val="000000"/>
                </a:solidFill>
              </a:rPr>
              <a:t>1/0</a:t>
            </a:r>
          </a:p>
        </p:txBody>
      </p:sp>
      <p:sp>
        <p:nvSpPr>
          <p:cNvPr id="55" name="Text Box 14"/>
          <p:cNvSpPr txBox="1">
            <a:spLocks noChangeArrowheads="1"/>
          </p:cNvSpPr>
          <p:nvPr/>
        </p:nvSpPr>
        <p:spPr bwMode="auto">
          <a:xfrm>
            <a:off x="6503359" y="2090968"/>
            <a:ext cx="5000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dirty="0">
                <a:solidFill>
                  <a:srgbClr val="000000"/>
                </a:solidFill>
              </a:rPr>
              <a:t>1/1</a:t>
            </a:r>
          </a:p>
        </p:txBody>
      </p:sp>
      <p:sp>
        <p:nvSpPr>
          <p:cNvPr id="56" name="Text Box 15"/>
          <p:cNvSpPr txBox="1">
            <a:spLocks noChangeArrowheads="1"/>
          </p:cNvSpPr>
          <p:nvPr/>
        </p:nvSpPr>
        <p:spPr bwMode="auto">
          <a:xfrm>
            <a:off x="5385864" y="2177923"/>
            <a:ext cx="5032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dirty="0">
                <a:solidFill>
                  <a:srgbClr val="000000"/>
                </a:solidFill>
              </a:rPr>
              <a:t>0/0</a:t>
            </a:r>
          </a:p>
        </p:txBody>
      </p:sp>
      <p:sp>
        <p:nvSpPr>
          <p:cNvPr id="57" name="Freeform 12"/>
          <p:cNvSpPr>
            <a:spLocks/>
          </p:cNvSpPr>
          <p:nvPr/>
        </p:nvSpPr>
        <p:spPr bwMode="auto">
          <a:xfrm>
            <a:off x="6536804" y="4519268"/>
            <a:ext cx="806450" cy="217487"/>
          </a:xfrm>
          <a:custGeom>
            <a:avLst/>
            <a:gdLst>
              <a:gd name="T0" fmla="*/ 2147483647 w 544"/>
              <a:gd name="T1" fmla="*/ 2147483647 h 144"/>
              <a:gd name="T2" fmla="*/ 2147483647 w 544"/>
              <a:gd name="T3" fmla="*/ 2147483647 h 144"/>
              <a:gd name="T4" fmla="*/ 0 w 544"/>
              <a:gd name="T5" fmla="*/ 0 h 144"/>
              <a:gd name="T6" fmla="*/ 0 60000 65536"/>
              <a:gd name="T7" fmla="*/ 0 60000 65536"/>
              <a:gd name="T8" fmla="*/ 0 60000 65536"/>
              <a:gd name="T9" fmla="*/ 0 w 544"/>
              <a:gd name="T10" fmla="*/ 0 h 144"/>
              <a:gd name="T11" fmla="*/ 544 w 544"/>
              <a:gd name="T12" fmla="*/ 144 h 144"/>
            </a:gdLst>
            <a:ahLst/>
            <a:cxnLst>
              <a:cxn ang="T6">
                <a:pos x="T0" y="T1"/>
              </a:cxn>
              <a:cxn ang="T7">
                <a:pos x="T2" y="T3"/>
              </a:cxn>
              <a:cxn ang="T8">
                <a:pos x="T4" y="T5"/>
              </a:cxn>
            </a:cxnLst>
            <a:rect l="T9" t="T10" r="T11" b="T12"/>
            <a:pathLst>
              <a:path w="544" h="144">
                <a:moveTo>
                  <a:pt x="544" y="46"/>
                </a:moveTo>
                <a:cubicBezTo>
                  <a:pt x="453" y="95"/>
                  <a:pt x="363" y="144"/>
                  <a:pt x="272" y="136"/>
                </a:cubicBezTo>
                <a:cubicBezTo>
                  <a:pt x="181" y="128"/>
                  <a:pt x="90" y="64"/>
                  <a:pt x="0" y="0"/>
                </a:cubicBezTo>
              </a:path>
            </a:pathLst>
          </a:custGeom>
          <a:noFill/>
          <a:ln w="9525">
            <a:solidFill>
              <a:srgbClr val="0033CC"/>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solidFill>
                <a:srgbClr val="000000"/>
              </a:solidFill>
            </a:endParaRPr>
          </a:p>
        </p:txBody>
      </p:sp>
      <p:cxnSp>
        <p:nvCxnSpPr>
          <p:cNvPr id="5" name="直線矢印コネクタ 4"/>
          <p:cNvCxnSpPr>
            <a:stCxn id="22547" idx="4"/>
            <a:endCxn id="22548" idx="0"/>
          </p:cNvCxnSpPr>
          <p:nvPr/>
        </p:nvCxnSpPr>
        <p:spPr>
          <a:xfrm>
            <a:off x="7534548" y="4678812"/>
            <a:ext cx="0" cy="494579"/>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0" name="Freeform 10"/>
          <p:cNvSpPr>
            <a:spLocks/>
          </p:cNvSpPr>
          <p:nvPr/>
        </p:nvSpPr>
        <p:spPr bwMode="auto">
          <a:xfrm rot="11982196">
            <a:off x="7605436" y="5105962"/>
            <a:ext cx="557212" cy="785812"/>
          </a:xfrm>
          <a:custGeom>
            <a:avLst/>
            <a:gdLst>
              <a:gd name="T0" fmla="*/ 2147483647 w 377"/>
              <a:gd name="T1" fmla="*/ 2147483647 h 522"/>
              <a:gd name="T2" fmla="*/ 2147483647 w 377"/>
              <a:gd name="T3" fmla="*/ 2147483647 h 522"/>
              <a:gd name="T4" fmla="*/ 2147483647 w 377"/>
              <a:gd name="T5" fmla="*/ 2147483647 h 522"/>
              <a:gd name="T6" fmla="*/ 2147483647 w 377"/>
              <a:gd name="T7" fmla="*/ 2147483647 h 522"/>
              <a:gd name="T8" fmla="*/ 2147483647 w 377"/>
              <a:gd name="T9" fmla="*/ 2147483647 h 522"/>
              <a:gd name="T10" fmla="*/ 2147483647 w 377"/>
              <a:gd name="T11" fmla="*/ 2147483647 h 522"/>
              <a:gd name="T12" fmla="*/ 0 60000 65536"/>
              <a:gd name="T13" fmla="*/ 0 60000 65536"/>
              <a:gd name="T14" fmla="*/ 0 60000 65536"/>
              <a:gd name="T15" fmla="*/ 0 60000 65536"/>
              <a:gd name="T16" fmla="*/ 0 60000 65536"/>
              <a:gd name="T17" fmla="*/ 0 60000 65536"/>
              <a:gd name="T18" fmla="*/ 0 w 377"/>
              <a:gd name="T19" fmla="*/ 0 h 522"/>
              <a:gd name="T20" fmla="*/ 377 w 377"/>
              <a:gd name="T21" fmla="*/ 522 h 522"/>
            </a:gdLst>
            <a:ahLst/>
            <a:cxnLst>
              <a:cxn ang="T12">
                <a:pos x="T0" y="T1"/>
              </a:cxn>
              <a:cxn ang="T13">
                <a:pos x="T2" y="T3"/>
              </a:cxn>
              <a:cxn ang="T14">
                <a:pos x="T4" y="T5"/>
              </a:cxn>
              <a:cxn ang="T15">
                <a:pos x="T6" y="T7"/>
              </a:cxn>
              <a:cxn ang="T16">
                <a:pos x="T8" y="T9"/>
              </a:cxn>
              <a:cxn ang="T17">
                <a:pos x="T10" y="T11"/>
              </a:cxn>
            </a:cxnLst>
            <a:rect l="T18" t="T19" r="T20" b="T21"/>
            <a:pathLst>
              <a:path w="377" h="522">
                <a:moveTo>
                  <a:pt x="377" y="386"/>
                </a:moveTo>
                <a:cubicBezTo>
                  <a:pt x="313" y="454"/>
                  <a:pt x="249" y="522"/>
                  <a:pt x="196" y="522"/>
                </a:cubicBezTo>
                <a:cubicBezTo>
                  <a:pt x="143" y="522"/>
                  <a:pt x="90" y="431"/>
                  <a:pt x="60" y="386"/>
                </a:cubicBezTo>
                <a:cubicBezTo>
                  <a:pt x="30" y="341"/>
                  <a:pt x="0" y="310"/>
                  <a:pt x="15" y="250"/>
                </a:cubicBezTo>
                <a:cubicBezTo>
                  <a:pt x="30" y="190"/>
                  <a:pt x="98" y="46"/>
                  <a:pt x="151" y="23"/>
                </a:cubicBezTo>
                <a:cubicBezTo>
                  <a:pt x="204" y="0"/>
                  <a:pt x="268" y="57"/>
                  <a:pt x="332" y="114"/>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solidFill>
                <a:srgbClr val="000000"/>
              </a:solidFill>
            </a:endParaRPr>
          </a:p>
        </p:txBody>
      </p:sp>
      <p:sp>
        <p:nvSpPr>
          <p:cNvPr id="61" name="Text Box 14"/>
          <p:cNvSpPr txBox="1">
            <a:spLocks noChangeArrowheads="1"/>
          </p:cNvSpPr>
          <p:nvPr/>
        </p:nvSpPr>
        <p:spPr bwMode="auto">
          <a:xfrm>
            <a:off x="8176394" y="5315511"/>
            <a:ext cx="5000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dirty="0">
                <a:solidFill>
                  <a:srgbClr val="000000"/>
                </a:solidFill>
              </a:rPr>
              <a:t>1/1</a:t>
            </a:r>
          </a:p>
        </p:txBody>
      </p:sp>
      <p:sp>
        <p:nvSpPr>
          <p:cNvPr id="62" name="Text Box 14"/>
          <p:cNvSpPr txBox="1">
            <a:spLocks noChangeArrowheads="1"/>
          </p:cNvSpPr>
          <p:nvPr/>
        </p:nvSpPr>
        <p:spPr bwMode="auto">
          <a:xfrm>
            <a:off x="7483028" y="4680593"/>
            <a:ext cx="5000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dirty="0">
                <a:solidFill>
                  <a:srgbClr val="000000"/>
                </a:solidFill>
              </a:rPr>
              <a:t>1/1</a:t>
            </a:r>
          </a:p>
        </p:txBody>
      </p:sp>
      <p:sp>
        <p:nvSpPr>
          <p:cNvPr id="63" name="Freeform 12"/>
          <p:cNvSpPr>
            <a:spLocks/>
          </p:cNvSpPr>
          <p:nvPr/>
        </p:nvSpPr>
        <p:spPr bwMode="auto">
          <a:xfrm>
            <a:off x="6492354" y="5391598"/>
            <a:ext cx="806450" cy="217487"/>
          </a:xfrm>
          <a:custGeom>
            <a:avLst/>
            <a:gdLst>
              <a:gd name="T0" fmla="*/ 2147483647 w 544"/>
              <a:gd name="T1" fmla="*/ 2147483647 h 144"/>
              <a:gd name="T2" fmla="*/ 2147483647 w 544"/>
              <a:gd name="T3" fmla="*/ 2147483647 h 144"/>
              <a:gd name="T4" fmla="*/ 0 w 544"/>
              <a:gd name="T5" fmla="*/ 0 h 144"/>
              <a:gd name="T6" fmla="*/ 0 60000 65536"/>
              <a:gd name="T7" fmla="*/ 0 60000 65536"/>
              <a:gd name="T8" fmla="*/ 0 60000 65536"/>
              <a:gd name="T9" fmla="*/ 0 w 544"/>
              <a:gd name="T10" fmla="*/ 0 h 144"/>
              <a:gd name="T11" fmla="*/ 544 w 544"/>
              <a:gd name="T12" fmla="*/ 144 h 144"/>
            </a:gdLst>
            <a:ahLst/>
            <a:cxnLst>
              <a:cxn ang="T6">
                <a:pos x="T0" y="T1"/>
              </a:cxn>
              <a:cxn ang="T7">
                <a:pos x="T2" y="T3"/>
              </a:cxn>
              <a:cxn ang="T8">
                <a:pos x="T4" y="T5"/>
              </a:cxn>
            </a:cxnLst>
            <a:rect l="T9" t="T10" r="T11" b="T12"/>
            <a:pathLst>
              <a:path w="544" h="144">
                <a:moveTo>
                  <a:pt x="544" y="46"/>
                </a:moveTo>
                <a:cubicBezTo>
                  <a:pt x="453" y="95"/>
                  <a:pt x="363" y="144"/>
                  <a:pt x="272" y="136"/>
                </a:cubicBezTo>
                <a:cubicBezTo>
                  <a:pt x="181" y="128"/>
                  <a:pt x="90" y="64"/>
                  <a:pt x="0" y="0"/>
                </a:cubicBezTo>
              </a:path>
            </a:pathLst>
          </a:custGeom>
          <a:noFill/>
          <a:ln w="9525">
            <a:solidFill>
              <a:srgbClr val="0033CC"/>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solidFill>
                <a:srgbClr val="000000"/>
              </a:solidFill>
            </a:endParaRPr>
          </a:p>
        </p:txBody>
      </p:sp>
      <p:sp>
        <p:nvSpPr>
          <p:cNvPr id="64" name="Text Box 16"/>
          <p:cNvSpPr txBox="1">
            <a:spLocks noChangeArrowheads="1"/>
          </p:cNvSpPr>
          <p:nvPr/>
        </p:nvSpPr>
        <p:spPr bwMode="auto">
          <a:xfrm>
            <a:off x="6736036" y="4348214"/>
            <a:ext cx="5052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dirty="0" smtClean="0">
                <a:solidFill>
                  <a:srgbClr val="000000"/>
                </a:solidFill>
              </a:rPr>
              <a:t>0/0</a:t>
            </a:r>
            <a:endParaRPr lang="en-US" altLang="ja-JP" sz="1800" dirty="0">
              <a:solidFill>
                <a:srgbClr val="000000"/>
              </a:solidFill>
            </a:endParaRPr>
          </a:p>
        </p:txBody>
      </p:sp>
      <p:sp>
        <p:nvSpPr>
          <p:cNvPr id="65" name="Text Box 16"/>
          <p:cNvSpPr txBox="1">
            <a:spLocks noChangeArrowheads="1"/>
          </p:cNvSpPr>
          <p:nvPr/>
        </p:nvSpPr>
        <p:spPr bwMode="auto">
          <a:xfrm>
            <a:off x="4577756" y="3954072"/>
            <a:ext cx="5052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dirty="0" smtClean="0">
                <a:solidFill>
                  <a:srgbClr val="000000"/>
                </a:solidFill>
              </a:rPr>
              <a:t>1/0</a:t>
            </a:r>
            <a:endParaRPr lang="en-US" altLang="ja-JP" sz="1800" dirty="0">
              <a:solidFill>
                <a:srgbClr val="000000"/>
              </a:solidFill>
            </a:endParaRPr>
          </a:p>
        </p:txBody>
      </p:sp>
      <p:sp>
        <p:nvSpPr>
          <p:cNvPr id="66" name="Text Box 16"/>
          <p:cNvSpPr txBox="1">
            <a:spLocks noChangeArrowheads="1"/>
          </p:cNvSpPr>
          <p:nvPr/>
        </p:nvSpPr>
        <p:spPr bwMode="auto">
          <a:xfrm>
            <a:off x="6784970" y="5239753"/>
            <a:ext cx="5052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dirty="0" smtClean="0">
                <a:solidFill>
                  <a:srgbClr val="000000"/>
                </a:solidFill>
              </a:rPr>
              <a:t>0/0</a:t>
            </a:r>
            <a:endParaRPr lang="en-US" altLang="ja-JP" sz="1800" dirty="0">
              <a:solidFill>
                <a:srgbClr val="000000"/>
              </a:solidFill>
            </a:endParaRPr>
          </a:p>
        </p:txBody>
      </p:sp>
      <p:sp>
        <p:nvSpPr>
          <p:cNvPr id="6" name="正方形/長方形 5"/>
          <p:cNvSpPr/>
          <p:nvPr/>
        </p:nvSpPr>
        <p:spPr>
          <a:xfrm>
            <a:off x="5563365" y="3209899"/>
            <a:ext cx="3381054" cy="646331"/>
          </a:xfrm>
          <a:prstGeom prst="rect">
            <a:avLst/>
          </a:prstGeom>
        </p:spPr>
        <p:txBody>
          <a:bodyPr wrap="none">
            <a:spAutoFit/>
          </a:bodyPr>
          <a:lstStyle/>
          <a:p>
            <a:r>
              <a:rPr lang="ja-JP" altLang="en-US" dirty="0" smtClean="0"/>
              <a:t>状態</a:t>
            </a:r>
            <a:r>
              <a:rPr lang="en-US" altLang="ja-JP" dirty="0" smtClean="0"/>
              <a:t>q</a:t>
            </a:r>
            <a:r>
              <a:rPr lang="ja-JP" altLang="en-US" dirty="0" smtClean="0"/>
              <a:t>を</a:t>
            </a:r>
            <a:r>
              <a:rPr lang="ja-JP" altLang="en-US" b="1" dirty="0" smtClean="0">
                <a:solidFill>
                  <a:srgbClr val="FF0000"/>
                </a:solidFill>
              </a:rPr>
              <a:t>、</a:t>
            </a:r>
            <a:r>
              <a:rPr lang="en-US" altLang="ja-JP" dirty="0" smtClean="0"/>
              <a:t>0</a:t>
            </a:r>
            <a:r>
              <a:rPr lang="ja-JP" altLang="en-US" dirty="0" smtClean="0"/>
              <a:t>を出力する状態</a:t>
            </a:r>
            <a:r>
              <a:rPr lang="en-US" altLang="ja-JP" dirty="0" smtClean="0"/>
              <a:t>q(0)</a:t>
            </a:r>
            <a:r>
              <a:rPr lang="ja-JP" altLang="en-US" dirty="0" smtClean="0"/>
              <a:t>と</a:t>
            </a:r>
            <a:endParaRPr lang="en-US" altLang="ja-JP" dirty="0" smtClean="0"/>
          </a:p>
          <a:p>
            <a:r>
              <a:rPr lang="en-US" altLang="ja-JP" dirty="0" smtClean="0"/>
              <a:t>1</a:t>
            </a:r>
            <a:r>
              <a:rPr lang="ja-JP" altLang="en-US" dirty="0" smtClean="0"/>
              <a:t>を出力する状態</a:t>
            </a:r>
            <a:r>
              <a:rPr lang="en-US" altLang="ja-JP" dirty="0" smtClean="0"/>
              <a:t>q(1)</a:t>
            </a:r>
            <a:r>
              <a:rPr lang="ja-JP" altLang="en-US" dirty="0" smtClean="0"/>
              <a:t>に分ける</a:t>
            </a:r>
            <a:endParaRPr lang="ja-JP" altLang="en-US" dirty="0"/>
          </a:p>
        </p:txBody>
      </p:sp>
      <p:sp>
        <p:nvSpPr>
          <p:cNvPr id="68" name="Oval 23"/>
          <p:cNvSpPr>
            <a:spLocks noChangeArrowheads="1"/>
          </p:cNvSpPr>
          <p:nvPr/>
        </p:nvSpPr>
        <p:spPr bwMode="auto">
          <a:xfrm>
            <a:off x="3822129" y="4392683"/>
            <a:ext cx="469900" cy="409575"/>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FontTx/>
              <a:buNone/>
            </a:pPr>
            <a:r>
              <a:rPr lang="en-US" altLang="ja-JP" sz="1800" dirty="0" smtClean="0">
                <a:solidFill>
                  <a:srgbClr val="000000"/>
                </a:solidFill>
              </a:rPr>
              <a:t>p</a:t>
            </a:r>
            <a:endParaRPr lang="en-US" altLang="ja-JP" sz="1800" dirty="0">
              <a:solidFill>
                <a:srgbClr val="000000"/>
              </a:solidFill>
            </a:endParaRPr>
          </a:p>
        </p:txBody>
      </p:sp>
      <p:sp>
        <p:nvSpPr>
          <p:cNvPr id="69" name="Freeform 9"/>
          <p:cNvSpPr>
            <a:spLocks/>
          </p:cNvSpPr>
          <p:nvPr/>
        </p:nvSpPr>
        <p:spPr bwMode="auto">
          <a:xfrm>
            <a:off x="3354609" y="4246633"/>
            <a:ext cx="558800" cy="785812"/>
          </a:xfrm>
          <a:custGeom>
            <a:avLst/>
            <a:gdLst>
              <a:gd name="T0" fmla="*/ 2147483647 w 377"/>
              <a:gd name="T1" fmla="*/ 2147483647 h 522"/>
              <a:gd name="T2" fmla="*/ 2147483647 w 377"/>
              <a:gd name="T3" fmla="*/ 2147483647 h 522"/>
              <a:gd name="T4" fmla="*/ 2147483647 w 377"/>
              <a:gd name="T5" fmla="*/ 2147483647 h 522"/>
              <a:gd name="T6" fmla="*/ 2147483647 w 377"/>
              <a:gd name="T7" fmla="*/ 2147483647 h 522"/>
              <a:gd name="T8" fmla="*/ 2147483647 w 377"/>
              <a:gd name="T9" fmla="*/ 2147483647 h 522"/>
              <a:gd name="T10" fmla="*/ 2147483647 w 377"/>
              <a:gd name="T11" fmla="*/ 2147483647 h 522"/>
              <a:gd name="T12" fmla="*/ 0 60000 65536"/>
              <a:gd name="T13" fmla="*/ 0 60000 65536"/>
              <a:gd name="T14" fmla="*/ 0 60000 65536"/>
              <a:gd name="T15" fmla="*/ 0 60000 65536"/>
              <a:gd name="T16" fmla="*/ 0 60000 65536"/>
              <a:gd name="T17" fmla="*/ 0 60000 65536"/>
              <a:gd name="T18" fmla="*/ 0 w 377"/>
              <a:gd name="T19" fmla="*/ 0 h 522"/>
              <a:gd name="T20" fmla="*/ 377 w 377"/>
              <a:gd name="T21" fmla="*/ 522 h 522"/>
            </a:gdLst>
            <a:ahLst/>
            <a:cxnLst>
              <a:cxn ang="T12">
                <a:pos x="T0" y="T1"/>
              </a:cxn>
              <a:cxn ang="T13">
                <a:pos x="T2" y="T3"/>
              </a:cxn>
              <a:cxn ang="T14">
                <a:pos x="T4" y="T5"/>
              </a:cxn>
              <a:cxn ang="T15">
                <a:pos x="T6" y="T7"/>
              </a:cxn>
              <a:cxn ang="T16">
                <a:pos x="T8" y="T9"/>
              </a:cxn>
              <a:cxn ang="T17">
                <a:pos x="T10" y="T11"/>
              </a:cxn>
            </a:cxnLst>
            <a:rect l="T18" t="T19" r="T20" b="T21"/>
            <a:pathLst>
              <a:path w="377" h="522">
                <a:moveTo>
                  <a:pt x="377" y="386"/>
                </a:moveTo>
                <a:cubicBezTo>
                  <a:pt x="313" y="454"/>
                  <a:pt x="249" y="522"/>
                  <a:pt x="196" y="522"/>
                </a:cubicBezTo>
                <a:cubicBezTo>
                  <a:pt x="143" y="522"/>
                  <a:pt x="90" y="431"/>
                  <a:pt x="60" y="386"/>
                </a:cubicBezTo>
                <a:cubicBezTo>
                  <a:pt x="30" y="341"/>
                  <a:pt x="0" y="310"/>
                  <a:pt x="15" y="250"/>
                </a:cubicBezTo>
                <a:cubicBezTo>
                  <a:pt x="30" y="190"/>
                  <a:pt x="98" y="46"/>
                  <a:pt x="151" y="23"/>
                </a:cubicBezTo>
                <a:cubicBezTo>
                  <a:pt x="204" y="0"/>
                  <a:pt x="268" y="57"/>
                  <a:pt x="332" y="114"/>
                </a:cubicBezTo>
              </a:path>
            </a:pathLst>
          </a:custGeom>
          <a:noFill/>
          <a:ln w="9525">
            <a:solidFill>
              <a:srgbClr val="0033CC"/>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solidFill>
                <a:srgbClr val="000000"/>
              </a:solidFill>
            </a:endParaRPr>
          </a:p>
        </p:txBody>
      </p:sp>
      <p:sp>
        <p:nvSpPr>
          <p:cNvPr id="70" name="Oval 24"/>
          <p:cNvSpPr>
            <a:spLocks noChangeArrowheads="1"/>
          </p:cNvSpPr>
          <p:nvPr/>
        </p:nvSpPr>
        <p:spPr bwMode="auto">
          <a:xfrm>
            <a:off x="5233502" y="4334843"/>
            <a:ext cx="571201" cy="525254"/>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FontTx/>
              <a:buNone/>
            </a:pPr>
            <a:r>
              <a:rPr lang="en-US" altLang="ja-JP" sz="1800" b="1" dirty="0" smtClean="0">
                <a:solidFill>
                  <a:srgbClr val="000000"/>
                </a:solidFill>
              </a:rPr>
              <a:t>q(0)</a:t>
            </a:r>
            <a:endParaRPr lang="en-US" altLang="ja-JP" sz="1800" b="1" dirty="0">
              <a:solidFill>
                <a:srgbClr val="000000"/>
              </a:solidFill>
            </a:endParaRPr>
          </a:p>
        </p:txBody>
      </p:sp>
      <p:sp>
        <p:nvSpPr>
          <p:cNvPr id="71" name="Oval 25"/>
          <p:cNvSpPr>
            <a:spLocks noChangeArrowheads="1"/>
          </p:cNvSpPr>
          <p:nvPr/>
        </p:nvSpPr>
        <p:spPr bwMode="auto">
          <a:xfrm>
            <a:off x="5244953" y="5465937"/>
            <a:ext cx="571201" cy="537247"/>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FontTx/>
              <a:buNone/>
            </a:pPr>
            <a:r>
              <a:rPr lang="en-US" altLang="ja-JP" sz="1800" b="1" dirty="0" smtClean="0">
                <a:solidFill>
                  <a:srgbClr val="000000"/>
                </a:solidFill>
              </a:rPr>
              <a:t>q(1)</a:t>
            </a:r>
            <a:endParaRPr lang="en-US" altLang="ja-JP" sz="1800" b="1" dirty="0">
              <a:solidFill>
                <a:srgbClr val="000000"/>
              </a:solidFill>
            </a:endParaRPr>
          </a:p>
        </p:txBody>
      </p:sp>
      <p:sp>
        <p:nvSpPr>
          <p:cNvPr id="73" name="Freeform 12"/>
          <p:cNvSpPr>
            <a:spLocks/>
          </p:cNvSpPr>
          <p:nvPr/>
        </p:nvSpPr>
        <p:spPr bwMode="auto">
          <a:xfrm>
            <a:off x="4182491" y="4759451"/>
            <a:ext cx="1089217" cy="108743"/>
          </a:xfrm>
          <a:custGeom>
            <a:avLst/>
            <a:gdLst>
              <a:gd name="T0" fmla="*/ 2147483647 w 544"/>
              <a:gd name="T1" fmla="*/ 2147483647 h 144"/>
              <a:gd name="T2" fmla="*/ 2147483647 w 544"/>
              <a:gd name="T3" fmla="*/ 2147483647 h 144"/>
              <a:gd name="T4" fmla="*/ 0 w 544"/>
              <a:gd name="T5" fmla="*/ 0 h 144"/>
              <a:gd name="T6" fmla="*/ 0 60000 65536"/>
              <a:gd name="T7" fmla="*/ 0 60000 65536"/>
              <a:gd name="T8" fmla="*/ 0 60000 65536"/>
              <a:gd name="T9" fmla="*/ 0 w 544"/>
              <a:gd name="T10" fmla="*/ 0 h 144"/>
              <a:gd name="T11" fmla="*/ 544 w 544"/>
              <a:gd name="T12" fmla="*/ 144 h 144"/>
            </a:gdLst>
            <a:ahLst/>
            <a:cxnLst>
              <a:cxn ang="T6">
                <a:pos x="T0" y="T1"/>
              </a:cxn>
              <a:cxn ang="T7">
                <a:pos x="T2" y="T3"/>
              </a:cxn>
              <a:cxn ang="T8">
                <a:pos x="T4" y="T5"/>
              </a:cxn>
            </a:cxnLst>
            <a:rect l="T9" t="T10" r="T11" b="T12"/>
            <a:pathLst>
              <a:path w="544" h="144">
                <a:moveTo>
                  <a:pt x="544" y="46"/>
                </a:moveTo>
                <a:cubicBezTo>
                  <a:pt x="453" y="95"/>
                  <a:pt x="363" y="144"/>
                  <a:pt x="272" y="136"/>
                </a:cubicBezTo>
                <a:cubicBezTo>
                  <a:pt x="181" y="128"/>
                  <a:pt x="90" y="64"/>
                  <a:pt x="0" y="0"/>
                </a:cubicBezTo>
              </a:path>
            </a:pathLst>
          </a:custGeom>
          <a:noFill/>
          <a:ln w="9525">
            <a:solidFill>
              <a:srgbClr val="0033CC"/>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solidFill>
                <a:srgbClr val="000000"/>
              </a:solidFill>
            </a:endParaRPr>
          </a:p>
        </p:txBody>
      </p:sp>
      <p:cxnSp>
        <p:nvCxnSpPr>
          <p:cNvPr id="74" name="直線矢印コネクタ 73"/>
          <p:cNvCxnSpPr>
            <a:stCxn id="70" idx="4"/>
            <a:endCxn id="71" idx="0"/>
          </p:cNvCxnSpPr>
          <p:nvPr/>
        </p:nvCxnSpPr>
        <p:spPr>
          <a:xfrm>
            <a:off x="5519103" y="4860097"/>
            <a:ext cx="11451" cy="60584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5" name="Freeform 10"/>
          <p:cNvSpPr>
            <a:spLocks/>
          </p:cNvSpPr>
          <p:nvPr/>
        </p:nvSpPr>
        <p:spPr bwMode="auto">
          <a:xfrm rot="12699744">
            <a:off x="5713446" y="5507753"/>
            <a:ext cx="557212" cy="785812"/>
          </a:xfrm>
          <a:custGeom>
            <a:avLst/>
            <a:gdLst>
              <a:gd name="T0" fmla="*/ 2147483647 w 377"/>
              <a:gd name="T1" fmla="*/ 2147483647 h 522"/>
              <a:gd name="T2" fmla="*/ 2147483647 w 377"/>
              <a:gd name="T3" fmla="*/ 2147483647 h 522"/>
              <a:gd name="T4" fmla="*/ 2147483647 w 377"/>
              <a:gd name="T5" fmla="*/ 2147483647 h 522"/>
              <a:gd name="T6" fmla="*/ 2147483647 w 377"/>
              <a:gd name="T7" fmla="*/ 2147483647 h 522"/>
              <a:gd name="T8" fmla="*/ 2147483647 w 377"/>
              <a:gd name="T9" fmla="*/ 2147483647 h 522"/>
              <a:gd name="T10" fmla="*/ 2147483647 w 377"/>
              <a:gd name="T11" fmla="*/ 2147483647 h 522"/>
              <a:gd name="T12" fmla="*/ 0 60000 65536"/>
              <a:gd name="T13" fmla="*/ 0 60000 65536"/>
              <a:gd name="T14" fmla="*/ 0 60000 65536"/>
              <a:gd name="T15" fmla="*/ 0 60000 65536"/>
              <a:gd name="T16" fmla="*/ 0 60000 65536"/>
              <a:gd name="T17" fmla="*/ 0 60000 65536"/>
              <a:gd name="T18" fmla="*/ 0 w 377"/>
              <a:gd name="T19" fmla="*/ 0 h 522"/>
              <a:gd name="T20" fmla="*/ 377 w 377"/>
              <a:gd name="T21" fmla="*/ 522 h 522"/>
            </a:gdLst>
            <a:ahLst/>
            <a:cxnLst>
              <a:cxn ang="T12">
                <a:pos x="T0" y="T1"/>
              </a:cxn>
              <a:cxn ang="T13">
                <a:pos x="T2" y="T3"/>
              </a:cxn>
              <a:cxn ang="T14">
                <a:pos x="T4" y="T5"/>
              </a:cxn>
              <a:cxn ang="T15">
                <a:pos x="T6" y="T7"/>
              </a:cxn>
              <a:cxn ang="T16">
                <a:pos x="T8" y="T9"/>
              </a:cxn>
              <a:cxn ang="T17">
                <a:pos x="T10" y="T11"/>
              </a:cxn>
            </a:cxnLst>
            <a:rect l="T18" t="T19" r="T20" b="T21"/>
            <a:pathLst>
              <a:path w="377" h="522">
                <a:moveTo>
                  <a:pt x="377" y="386"/>
                </a:moveTo>
                <a:cubicBezTo>
                  <a:pt x="313" y="454"/>
                  <a:pt x="249" y="522"/>
                  <a:pt x="196" y="522"/>
                </a:cubicBezTo>
                <a:cubicBezTo>
                  <a:pt x="143" y="522"/>
                  <a:pt x="90" y="431"/>
                  <a:pt x="60" y="386"/>
                </a:cubicBezTo>
                <a:cubicBezTo>
                  <a:pt x="30" y="341"/>
                  <a:pt x="0" y="310"/>
                  <a:pt x="15" y="250"/>
                </a:cubicBezTo>
                <a:cubicBezTo>
                  <a:pt x="30" y="190"/>
                  <a:pt x="98" y="46"/>
                  <a:pt x="151" y="23"/>
                </a:cubicBezTo>
                <a:cubicBezTo>
                  <a:pt x="204" y="0"/>
                  <a:pt x="268" y="57"/>
                  <a:pt x="332" y="114"/>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solidFill>
                <a:srgbClr val="000000"/>
              </a:solidFill>
            </a:endParaRPr>
          </a:p>
        </p:txBody>
      </p:sp>
      <p:sp>
        <p:nvSpPr>
          <p:cNvPr id="76" name="Text Box 14"/>
          <p:cNvSpPr txBox="1">
            <a:spLocks noChangeArrowheads="1"/>
          </p:cNvSpPr>
          <p:nvPr/>
        </p:nvSpPr>
        <p:spPr bwMode="auto">
          <a:xfrm>
            <a:off x="6226973" y="5752606"/>
            <a:ext cx="5052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dirty="0" smtClean="0">
                <a:solidFill>
                  <a:srgbClr val="000000"/>
                </a:solidFill>
              </a:rPr>
              <a:t>1/1</a:t>
            </a:r>
            <a:endParaRPr lang="en-US" altLang="ja-JP" sz="1800" dirty="0">
              <a:solidFill>
                <a:srgbClr val="000000"/>
              </a:solidFill>
            </a:endParaRPr>
          </a:p>
        </p:txBody>
      </p:sp>
      <p:sp>
        <p:nvSpPr>
          <p:cNvPr id="77" name="Text Box 14"/>
          <p:cNvSpPr txBox="1">
            <a:spLocks noChangeArrowheads="1"/>
          </p:cNvSpPr>
          <p:nvPr/>
        </p:nvSpPr>
        <p:spPr bwMode="auto">
          <a:xfrm>
            <a:off x="5592711" y="4996699"/>
            <a:ext cx="5052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dirty="0" smtClean="0">
                <a:solidFill>
                  <a:srgbClr val="000000"/>
                </a:solidFill>
              </a:rPr>
              <a:t>1/1</a:t>
            </a:r>
            <a:endParaRPr lang="en-US" altLang="ja-JP" sz="1800" dirty="0">
              <a:solidFill>
                <a:srgbClr val="000000"/>
              </a:solidFill>
            </a:endParaRPr>
          </a:p>
        </p:txBody>
      </p:sp>
      <p:sp>
        <p:nvSpPr>
          <p:cNvPr id="78" name="Freeform 12"/>
          <p:cNvSpPr>
            <a:spLocks/>
          </p:cNvSpPr>
          <p:nvPr/>
        </p:nvSpPr>
        <p:spPr bwMode="auto">
          <a:xfrm rot="1622694">
            <a:off x="3846167" y="5086413"/>
            <a:ext cx="1560931" cy="510427"/>
          </a:xfrm>
          <a:custGeom>
            <a:avLst/>
            <a:gdLst>
              <a:gd name="T0" fmla="*/ 2147483647 w 544"/>
              <a:gd name="T1" fmla="*/ 2147483647 h 144"/>
              <a:gd name="T2" fmla="*/ 2147483647 w 544"/>
              <a:gd name="T3" fmla="*/ 2147483647 h 144"/>
              <a:gd name="T4" fmla="*/ 0 w 544"/>
              <a:gd name="T5" fmla="*/ 0 h 144"/>
              <a:gd name="T6" fmla="*/ 0 60000 65536"/>
              <a:gd name="T7" fmla="*/ 0 60000 65536"/>
              <a:gd name="T8" fmla="*/ 0 60000 65536"/>
              <a:gd name="T9" fmla="*/ 0 w 544"/>
              <a:gd name="T10" fmla="*/ 0 h 144"/>
              <a:gd name="T11" fmla="*/ 544 w 544"/>
              <a:gd name="T12" fmla="*/ 144 h 144"/>
            </a:gdLst>
            <a:ahLst/>
            <a:cxnLst>
              <a:cxn ang="T6">
                <a:pos x="T0" y="T1"/>
              </a:cxn>
              <a:cxn ang="T7">
                <a:pos x="T2" y="T3"/>
              </a:cxn>
              <a:cxn ang="T8">
                <a:pos x="T4" y="T5"/>
              </a:cxn>
            </a:cxnLst>
            <a:rect l="T9" t="T10" r="T11" b="T12"/>
            <a:pathLst>
              <a:path w="544" h="144">
                <a:moveTo>
                  <a:pt x="544" y="46"/>
                </a:moveTo>
                <a:cubicBezTo>
                  <a:pt x="453" y="95"/>
                  <a:pt x="363" y="144"/>
                  <a:pt x="272" y="136"/>
                </a:cubicBezTo>
                <a:cubicBezTo>
                  <a:pt x="181" y="128"/>
                  <a:pt x="90" y="64"/>
                  <a:pt x="0" y="0"/>
                </a:cubicBezTo>
              </a:path>
            </a:pathLst>
          </a:custGeom>
          <a:noFill/>
          <a:ln w="9525">
            <a:solidFill>
              <a:srgbClr val="0033CC"/>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solidFill>
                <a:srgbClr val="000000"/>
              </a:solidFill>
            </a:endParaRPr>
          </a:p>
        </p:txBody>
      </p:sp>
      <p:sp>
        <p:nvSpPr>
          <p:cNvPr id="79" name="Text Box 16"/>
          <p:cNvSpPr txBox="1">
            <a:spLocks noChangeArrowheads="1"/>
          </p:cNvSpPr>
          <p:nvPr/>
        </p:nvSpPr>
        <p:spPr bwMode="auto">
          <a:xfrm>
            <a:off x="3316862" y="5096605"/>
            <a:ext cx="5052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dirty="0" smtClean="0">
                <a:solidFill>
                  <a:srgbClr val="000000"/>
                </a:solidFill>
              </a:rPr>
              <a:t>0/0</a:t>
            </a:r>
            <a:endParaRPr lang="en-US" altLang="ja-JP" sz="1800" dirty="0">
              <a:solidFill>
                <a:srgbClr val="000000"/>
              </a:solidFill>
            </a:endParaRPr>
          </a:p>
        </p:txBody>
      </p:sp>
      <p:sp>
        <p:nvSpPr>
          <p:cNvPr id="80" name="Text Box 16"/>
          <p:cNvSpPr txBox="1">
            <a:spLocks noChangeArrowheads="1"/>
          </p:cNvSpPr>
          <p:nvPr/>
        </p:nvSpPr>
        <p:spPr bwMode="auto">
          <a:xfrm>
            <a:off x="4080450" y="5489497"/>
            <a:ext cx="5052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dirty="0" smtClean="0">
                <a:solidFill>
                  <a:srgbClr val="000000"/>
                </a:solidFill>
              </a:rPr>
              <a:t>0/0</a:t>
            </a:r>
            <a:endParaRPr lang="en-US" altLang="ja-JP" sz="1800" dirty="0">
              <a:solidFill>
                <a:srgbClr val="000000"/>
              </a:solidFill>
            </a:endParaRPr>
          </a:p>
        </p:txBody>
      </p:sp>
      <p:sp>
        <p:nvSpPr>
          <p:cNvPr id="83" name="Freeform 11"/>
          <p:cNvSpPr>
            <a:spLocks/>
          </p:cNvSpPr>
          <p:nvPr/>
        </p:nvSpPr>
        <p:spPr bwMode="auto">
          <a:xfrm rot="602665">
            <a:off x="4171653" y="4272135"/>
            <a:ext cx="1089462" cy="217220"/>
          </a:xfrm>
          <a:custGeom>
            <a:avLst/>
            <a:gdLst>
              <a:gd name="T0" fmla="*/ 0 w 499"/>
              <a:gd name="T1" fmla="*/ 2147483647 h 143"/>
              <a:gd name="T2" fmla="*/ 2147483647 w 499"/>
              <a:gd name="T3" fmla="*/ 2147483647 h 143"/>
              <a:gd name="T4" fmla="*/ 2147483647 w 499"/>
              <a:gd name="T5" fmla="*/ 2147483647 h 143"/>
              <a:gd name="T6" fmla="*/ 0 60000 65536"/>
              <a:gd name="T7" fmla="*/ 0 60000 65536"/>
              <a:gd name="T8" fmla="*/ 0 60000 65536"/>
              <a:gd name="T9" fmla="*/ 0 w 499"/>
              <a:gd name="T10" fmla="*/ 0 h 143"/>
              <a:gd name="T11" fmla="*/ 499 w 499"/>
              <a:gd name="T12" fmla="*/ 143 h 143"/>
            </a:gdLst>
            <a:ahLst/>
            <a:cxnLst>
              <a:cxn ang="T6">
                <a:pos x="T0" y="T1"/>
              </a:cxn>
              <a:cxn ang="T7">
                <a:pos x="T2" y="T3"/>
              </a:cxn>
              <a:cxn ang="T8">
                <a:pos x="T4" y="T5"/>
              </a:cxn>
            </a:cxnLst>
            <a:rect l="T9" t="T10" r="T11" b="T12"/>
            <a:pathLst>
              <a:path w="499" h="143">
                <a:moveTo>
                  <a:pt x="0" y="143"/>
                </a:moveTo>
                <a:cubicBezTo>
                  <a:pt x="71" y="78"/>
                  <a:pt x="143" y="14"/>
                  <a:pt x="226" y="7"/>
                </a:cubicBezTo>
                <a:cubicBezTo>
                  <a:pt x="309" y="0"/>
                  <a:pt x="454" y="83"/>
                  <a:pt x="499" y="98"/>
                </a:cubicBezTo>
              </a:path>
            </a:pathLst>
          </a:custGeom>
          <a:noFill/>
          <a:ln w="9525">
            <a:solidFill>
              <a:srgbClr val="FF66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solidFill>
                <a:srgbClr val="000000"/>
              </a:solidFill>
            </a:endParaRPr>
          </a:p>
        </p:txBody>
      </p:sp>
      <p:sp>
        <p:nvSpPr>
          <p:cNvPr id="86" name="Line 17"/>
          <p:cNvSpPr>
            <a:spLocks noChangeShapeType="1"/>
          </p:cNvSpPr>
          <p:nvPr/>
        </p:nvSpPr>
        <p:spPr bwMode="auto">
          <a:xfrm>
            <a:off x="4057079" y="4067245"/>
            <a:ext cx="0" cy="358775"/>
          </a:xfrm>
          <a:prstGeom prst="line">
            <a:avLst/>
          </a:prstGeom>
          <a:noFill/>
          <a:ln w="38100" cmpd="dbl">
            <a:solidFill>
              <a:srgbClr val="00CC00"/>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solidFill>
                <a:srgbClr val="000000"/>
              </a:solidFill>
            </a:endParaRPr>
          </a:p>
        </p:txBody>
      </p:sp>
      <p:sp>
        <p:nvSpPr>
          <p:cNvPr id="87" name="Text Box 16"/>
          <p:cNvSpPr txBox="1">
            <a:spLocks noChangeArrowheads="1"/>
          </p:cNvSpPr>
          <p:nvPr/>
        </p:nvSpPr>
        <p:spPr bwMode="auto">
          <a:xfrm>
            <a:off x="4461014" y="4793685"/>
            <a:ext cx="5052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dirty="0" smtClean="0">
                <a:solidFill>
                  <a:srgbClr val="000000"/>
                </a:solidFill>
              </a:rPr>
              <a:t>0/0</a:t>
            </a:r>
            <a:endParaRPr lang="en-US" altLang="ja-JP" sz="1800" dirty="0">
              <a:solidFill>
                <a:srgbClr val="000000"/>
              </a:solidFill>
            </a:endParaRPr>
          </a:p>
        </p:txBody>
      </p:sp>
      <p:sp>
        <p:nvSpPr>
          <p:cNvPr id="88" name="AutoShape 40"/>
          <p:cNvSpPr>
            <a:spLocks noChangeArrowheads="1"/>
          </p:cNvSpPr>
          <p:nvPr/>
        </p:nvSpPr>
        <p:spPr bwMode="auto">
          <a:xfrm rot="10800000">
            <a:off x="6179606" y="4613291"/>
            <a:ext cx="431800" cy="576263"/>
          </a:xfrm>
          <a:prstGeom prst="rightArrow">
            <a:avLst>
              <a:gd name="adj1" fmla="val 50000"/>
              <a:gd name="adj2" fmla="val 25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endParaRPr lang="ja-JP" altLang="en-US" sz="1800">
              <a:solidFill>
                <a:srgbClr val="000000"/>
              </a:solidFill>
            </a:endParaRPr>
          </a:p>
        </p:txBody>
      </p:sp>
      <p:sp>
        <p:nvSpPr>
          <p:cNvPr id="11" name="テキスト ボックス 10"/>
          <p:cNvSpPr txBox="1"/>
          <p:nvPr/>
        </p:nvSpPr>
        <p:spPr>
          <a:xfrm>
            <a:off x="1802875" y="2623372"/>
            <a:ext cx="736099" cy="369332"/>
          </a:xfrm>
          <a:prstGeom prst="rect">
            <a:avLst/>
          </a:prstGeom>
          <a:noFill/>
        </p:spPr>
        <p:txBody>
          <a:bodyPr wrap="none" rtlCol="0">
            <a:spAutoFit/>
          </a:bodyPr>
          <a:lstStyle/>
          <a:p>
            <a:r>
              <a:rPr kumimoji="1" lang="ja-JP" altLang="en-US" dirty="0" smtClean="0"/>
              <a:t>図</a:t>
            </a:r>
            <a:r>
              <a:rPr kumimoji="1" lang="en-US" altLang="ja-JP" dirty="0" smtClean="0"/>
              <a:t>2.2</a:t>
            </a:r>
            <a:endParaRPr kumimoji="1" lang="ja-JP" altLang="en-US" dirty="0"/>
          </a:p>
        </p:txBody>
      </p:sp>
      <p:sp>
        <p:nvSpPr>
          <p:cNvPr id="12" name="テキスト ボックス 11"/>
          <p:cNvSpPr txBox="1"/>
          <p:nvPr/>
        </p:nvSpPr>
        <p:spPr>
          <a:xfrm>
            <a:off x="4203022" y="5923802"/>
            <a:ext cx="864339" cy="369332"/>
          </a:xfrm>
          <a:prstGeom prst="rect">
            <a:avLst/>
          </a:prstGeom>
          <a:noFill/>
        </p:spPr>
        <p:txBody>
          <a:bodyPr wrap="none" rtlCol="0">
            <a:spAutoFit/>
          </a:bodyPr>
          <a:lstStyle/>
          <a:p>
            <a:r>
              <a:rPr kumimoji="1" lang="ja-JP" altLang="en-US" dirty="0" smtClean="0"/>
              <a:t>図</a:t>
            </a:r>
            <a:r>
              <a:rPr kumimoji="1" lang="en-US" altLang="ja-JP" dirty="0" smtClean="0"/>
              <a:t>2.10</a:t>
            </a:r>
            <a:endParaRPr kumimoji="1" lang="ja-JP" altLang="en-US" dirty="0"/>
          </a:p>
        </p:txBody>
      </p:sp>
      <p:sp>
        <p:nvSpPr>
          <p:cNvPr id="67" name="AutoShape 40"/>
          <p:cNvSpPr>
            <a:spLocks noChangeArrowheads="1"/>
          </p:cNvSpPr>
          <p:nvPr/>
        </p:nvSpPr>
        <p:spPr bwMode="auto">
          <a:xfrm rot="3705476">
            <a:off x="5855155" y="2595225"/>
            <a:ext cx="431800" cy="576263"/>
          </a:xfrm>
          <a:prstGeom prst="rightArrow">
            <a:avLst>
              <a:gd name="adj1" fmla="val 50000"/>
              <a:gd name="adj2" fmla="val 25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endParaRPr lang="ja-JP" altLang="en-US" sz="1800">
              <a:solidFill>
                <a:srgbClr val="000000"/>
              </a:solidFill>
            </a:endParaRPr>
          </a:p>
        </p:txBody>
      </p:sp>
      <p:sp>
        <p:nvSpPr>
          <p:cNvPr id="100" name="Text Box 16"/>
          <p:cNvSpPr txBox="1">
            <a:spLocks noChangeArrowheads="1"/>
          </p:cNvSpPr>
          <p:nvPr/>
        </p:nvSpPr>
        <p:spPr bwMode="auto">
          <a:xfrm>
            <a:off x="1453272" y="3725608"/>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dirty="0" smtClean="0">
                <a:solidFill>
                  <a:srgbClr val="000000"/>
                </a:solidFill>
              </a:rPr>
              <a:t>1</a:t>
            </a:r>
            <a:endParaRPr lang="en-US" altLang="ja-JP" sz="1800" dirty="0">
              <a:solidFill>
                <a:srgbClr val="000000"/>
              </a:solidFill>
            </a:endParaRPr>
          </a:p>
        </p:txBody>
      </p:sp>
      <p:sp>
        <p:nvSpPr>
          <p:cNvPr id="101" name="Oval 23"/>
          <p:cNvSpPr>
            <a:spLocks noChangeArrowheads="1"/>
          </p:cNvSpPr>
          <p:nvPr/>
        </p:nvSpPr>
        <p:spPr bwMode="auto">
          <a:xfrm>
            <a:off x="751596" y="4152780"/>
            <a:ext cx="469900" cy="409575"/>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FontTx/>
              <a:buNone/>
            </a:pPr>
            <a:r>
              <a:rPr lang="en-US" altLang="ja-JP" sz="1800" dirty="0" smtClean="0">
                <a:solidFill>
                  <a:srgbClr val="000000"/>
                </a:solidFill>
              </a:rPr>
              <a:t>r/0</a:t>
            </a:r>
            <a:endParaRPr lang="en-US" altLang="ja-JP" sz="1800" dirty="0">
              <a:solidFill>
                <a:srgbClr val="000000"/>
              </a:solidFill>
            </a:endParaRPr>
          </a:p>
        </p:txBody>
      </p:sp>
      <p:sp>
        <p:nvSpPr>
          <p:cNvPr id="102" name="Freeform 9"/>
          <p:cNvSpPr>
            <a:spLocks/>
          </p:cNvSpPr>
          <p:nvPr/>
        </p:nvSpPr>
        <p:spPr bwMode="auto">
          <a:xfrm>
            <a:off x="284076" y="4006730"/>
            <a:ext cx="558800" cy="785812"/>
          </a:xfrm>
          <a:custGeom>
            <a:avLst/>
            <a:gdLst>
              <a:gd name="T0" fmla="*/ 2147483647 w 377"/>
              <a:gd name="T1" fmla="*/ 2147483647 h 522"/>
              <a:gd name="T2" fmla="*/ 2147483647 w 377"/>
              <a:gd name="T3" fmla="*/ 2147483647 h 522"/>
              <a:gd name="T4" fmla="*/ 2147483647 w 377"/>
              <a:gd name="T5" fmla="*/ 2147483647 h 522"/>
              <a:gd name="T6" fmla="*/ 2147483647 w 377"/>
              <a:gd name="T7" fmla="*/ 2147483647 h 522"/>
              <a:gd name="T8" fmla="*/ 2147483647 w 377"/>
              <a:gd name="T9" fmla="*/ 2147483647 h 522"/>
              <a:gd name="T10" fmla="*/ 2147483647 w 377"/>
              <a:gd name="T11" fmla="*/ 2147483647 h 522"/>
              <a:gd name="T12" fmla="*/ 0 60000 65536"/>
              <a:gd name="T13" fmla="*/ 0 60000 65536"/>
              <a:gd name="T14" fmla="*/ 0 60000 65536"/>
              <a:gd name="T15" fmla="*/ 0 60000 65536"/>
              <a:gd name="T16" fmla="*/ 0 60000 65536"/>
              <a:gd name="T17" fmla="*/ 0 60000 65536"/>
              <a:gd name="T18" fmla="*/ 0 w 377"/>
              <a:gd name="T19" fmla="*/ 0 h 522"/>
              <a:gd name="T20" fmla="*/ 377 w 377"/>
              <a:gd name="T21" fmla="*/ 522 h 522"/>
            </a:gdLst>
            <a:ahLst/>
            <a:cxnLst>
              <a:cxn ang="T12">
                <a:pos x="T0" y="T1"/>
              </a:cxn>
              <a:cxn ang="T13">
                <a:pos x="T2" y="T3"/>
              </a:cxn>
              <a:cxn ang="T14">
                <a:pos x="T4" y="T5"/>
              </a:cxn>
              <a:cxn ang="T15">
                <a:pos x="T6" y="T7"/>
              </a:cxn>
              <a:cxn ang="T16">
                <a:pos x="T8" y="T9"/>
              </a:cxn>
              <a:cxn ang="T17">
                <a:pos x="T10" y="T11"/>
              </a:cxn>
            </a:cxnLst>
            <a:rect l="T18" t="T19" r="T20" b="T21"/>
            <a:pathLst>
              <a:path w="377" h="522">
                <a:moveTo>
                  <a:pt x="377" y="386"/>
                </a:moveTo>
                <a:cubicBezTo>
                  <a:pt x="313" y="454"/>
                  <a:pt x="249" y="522"/>
                  <a:pt x="196" y="522"/>
                </a:cubicBezTo>
                <a:cubicBezTo>
                  <a:pt x="143" y="522"/>
                  <a:pt x="90" y="431"/>
                  <a:pt x="60" y="386"/>
                </a:cubicBezTo>
                <a:cubicBezTo>
                  <a:pt x="30" y="341"/>
                  <a:pt x="0" y="310"/>
                  <a:pt x="15" y="250"/>
                </a:cubicBezTo>
                <a:cubicBezTo>
                  <a:pt x="30" y="190"/>
                  <a:pt x="98" y="46"/>
                  <a:pt x="151" y="23"/>
                </a:cubicBezTo>
                <a:cubicBezTo>
                  <a:pt x="204" y="0"/>
                  <a:pt x="268" y="57"/>
                  <a:pt x="332" y="114"/>
                </a:cubicBezTo>
              </a:path>
            </a:pathLst>
          </a:custGeom>
          <a:noFill/>
          <a:ln w="9525">
            <a:solidFill>
              <a:srgbClr val="0033CC"/>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solidFill>
                <a:srgbClr val="000000"/>
              </a:solidFill>
            </a:endParaRPr>
          </a:p>
        </p:txBody>
      </p:sp>
      <p:sp>
        <p:nvSpPr>
          <p:cNvPr id="103" name="Oval 24"/>
          <p:cNvSpPr>
            <a:spLocks noChangeArrowheads="1"/>
          </p:cNvSpPr>
          <p:nvPr/>
        </p:nvSpPr>
        <p:spPr bwMode="auto">
          <a:xfrm>
            <a:off x="2162969" y="4094940"/>
            <a:ext cx="571201" cy="525254"/>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FontTx/>
              <a:buNone/>
            </a:pPr>
            <a:r>
              <a:rPr lang="en-US" altLang="ja-JP" sz="1800" b="1" dirty="0" smtClean="0">
                <a:solidFill>
                  <a:srgbClr val="000000"/>
                </a:solidFill>
              </a:rPr>
              <a:t>s/0</a:t>
            </a:r>
            <a:endParaRPr lang="en-US" altLang="ja-JP" sz="1800" b="1" dirty="0">
              <a:solidFill>
                <a:srgbClr val="000000"/>
              </a:solidFill>
            </a:endParaRPr>
          </a:p>
        </p:txBody>
      </p:sp>
      <p:sp>
        <p:nvSpPr>
          <p:cNvPr id="104" name="Oval 25"/>
          <p:cNvSpPr>
            <a:spLocks noChangeArrowheads="1"/>
          </p:cNvSpPr>
          <p:nvPr/>
        </p:nvSpPr>
        <p:spPr bwMode="auto">
          <a:xfrm>
            <a:off x="2174420" y="5226034"/>
            <a:ext cx="571201" cy="537247"/>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FontTx/>
              <a:buNone/>
            </a:pPr>
            <a:r>
              <a:rPr lang="en-US" altLang="ja-JP" sz="1800" b="1" dirty="0" smtClean="0">
                <a:solidFill>
                  <a:srgbClr val="000000"/>
                </a:solidFill>
              </a:rPr>
              <a:t>t/1</a:t>
            </a:r>
            <a:endParaRPr lang="en-US" altLang="ja-JP" sz="1800" b="1" dirty="0">
              <a:solidFill>
                <a:srgbClr val="000000"/>
              </a:solidFill>
            </a:endParaRPr>
          </a:p>
        </p:txBody>
      </p:sp>
      <p:sp>
        <p:nvSpPr>
          <p:cNvPr id="105" name="Freeform 12"/>
          <p:cNvSpPr>
            <a:spLocks/>
          </p:cNvSpPr>
          <p:nvPr/>
        </p:nvSpPr>
        <p:spPr bwMode="auto">
          <a:xfrm>
            <a:off x="1111958" y="4519548"/>
            <a:ext cx="1089217" cy="108743"/>
          </a:xfrm>
          <a:custGeom>
            <a:avLst/>
            <a:gdLst>
              <a:gd name="T0" fmla="*/ 2147483647 w 544"/>
              <a:gd name="T1" fmla="*/ 2147483647 h 144"/>
              <a:gd name="T2" fmla="*/ 2147483647 w 544"/>
              <a:gd name="T3" fmla="*/ 2147483647 h 144"/>
              <a:gd name="T4" fmla="*/ 0 w 544"/>
              <a:gd name="T5" fmla="*/ 0 h 144"/>
              <a:gd name="T6" fmla="*/ 0 60000 65536"/>
              <a:gd name="T7" fmla="*/ 0 60000 65536"/>
              <a:gd name="T8" fmla="*/ 0 60000 65536"/>
              <a:gd name="T9" fmla="*/ 0 w 544"/>
              <a:gd name="T10" fmla="*/ 0 h 144"/>
              <a:gd name="T11" fmla="*/ 544 w 544"/>
              <a:gd name="T12" fmla="*/ 144 h 144"/>
            </a:gdLst>
            <a:ahLst/>
            <a:cxnLst>
              <a:cxn ang="T6">
                <a:pos x="T0" y="T1"/>
              </a:cxn>
              <a:cxn ang="T7">
                <a:pos x="T2" y="T3"/>
              </a:cxn>
              <a:cxn ang="T8">
                <a:pos x="T4" y="T5"/>
              </a:cxn>
            </a:cxnLst>
            <a:rect l="T9" t="T10" r="T11" b="T12"/>
            <a:pathLst>
              <a:path w="544" h="144">
                <a:moveTo>
                  <a:pt x="544" y="46"/>
                </a:moveTo>
                <a:cubicBezTo>
                  <a:pt x="453" y="95"/>
                  <a:pt x="363" y="144"/>
                  <a:pt x="272" y="136"/>
                </a:cubicBezTo>
                <a:cubicBezTo>
                  <a:pt x="181" y="128"/>
                  <a:pt x="90" y="64"/>
                  <a:pt x="0" y="0"/>
                </a:cubicBezTo>
              </a:path>
            </a:pathLst>
          </a:custGeom>
          <a:noFill/>
          <a:ln w="9525">
            <a:solidFill>
              <a:srgbClr val="0033CC"/>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solidFill>
                <a:srgbClr val="000000"/>
              </a:solidFill>
            </a:endParaRPr>
          </a:p>
        </p:txBody>
      </p:sp>
      <p:cxnSp>
        <p:nvCxnSpPr>
          <p:cNvPr id="106" name="直線矢印コネクタ 105"/>
          <p:cNvCxnSpPr>
            <a:stCxn id="103" idx="4"/>
            <a:endCxn id="104" idx="0"/>
          </p:cNvCxnSpPr>
          <p:nvPr/>
        </p:nvCxnSpPr>
        <p:spPr>
          <a:xfrm>
            <a:off x="2448570" y="4620194"/>
            <a:ext cx="11451" cy="60584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7" name="Freeform 10"/>
          <p:cNvSpPr>
            <a:spLocks/>
          </p:cNvSpPr>
          <p:nvPr/>
        </p:nvSpPr>
        <p:spPr bwMode="auto">
          <a:xfrm rot="12699744">
            <a:off x="2642913" y="5267850"/>
            <a:ext cx="557212" cy="785812"/>
          </a:xfrm>
          <a:custGeom>
            <a:avLst/>
            <a:gdLst>
              <a:gd name="T0" fmla="*/ 2147483647 w 377"/>
              <a:gd name="T1" fmla="*/ 2147483647 h 522"/>
              <a:gd name="T2" fmla="*/ 2147483647 w 377"/>
              <a:gd name="T3" fmla="*/ 2147483647 h 522"/>
              <a:gd name="T4" fmla="*/ 2147483647 w 377"/>
              <a:gd name="T5" fmla="*/ 2147483647 h 522"/>
              <a:gd name="T6" fmla="*/ 2147483647 w 377"/>
              <a:gd name="T7" fmla="*/ 2147483647 h 522"/>
              <a:gd name="T8" fmla="*/ 2147483647 w 377"/>
              <a:gd name="T9" fmla="*/ 2147483647 h 522"/>
              <a:gd name="T10" fmla="*/ 2147483647 w 377"/>
              <a:gd name="T11" fmla="*/ 2147483647 h 522"/>
              <a:gd name="T12" fmla="*/ 0 60000 65536"/>
              <a:gd name="T13" fmla="*/ 0 60000 65536"/>
              <a:gd name="T14" fmla="*/ 0 60000 65536"/>
              <a:gd name="T15" fmla="*/ 0 60000 65536"/>
              <a:gd name="T16" fmla="*/ 0 60000 65536"/>
              <a:gd name="T17" fmla="*/ 0 60000 65536"/>
              <a:gd name="T18" fmla="*/ 0 w 377"/>
              <a:gd name="T19" fmla="*/ 0 h 522"/>
              <a:gd name="T20" fmla="*/ 377 w 377"/>
              <a:gd name="T21" fmla="*/ 522 h 522"/>
            </a:gdLst>
            <a:ahLst/>
            <a:cxnLst>
              <a:cxn ang="T12">
                <a:pos x="T0" y="T1"/>
              </a:cxn>
              <a:cxn ang="T13">
                <a:pos x="T2" y="T3"/>
              </a:cxn>
              <a:cxn ang="T14">
                <a:pos x="T4" y="T5"/>
              </a:cxn>
              <a:cxn ang="T15">
                <a:pos x="T6" y="T7"/>
              </a:cxn>
              <a:cxn ang="T16">
                <a:pos x="T8" y="T9"/>
              </a:cxn>
              <a:cxn ang="T17">
                <a:pos x="T10" y="T11"/>
              </a:cxn>
            </a:cxnLst>
            <a:rect l="T18" t="T19" r="T20" b="T21"/>
            <a:pathLst>
              <a:path w="377" h="522">
                <a:moveTo>
                  <a:pt x="377" y="386"/>
                </a:moveTo>
                <a:cubicBezTo>
                  <a:pt x="313" y="454"/>
                  <a:pt x="249" y="522"/>
                  <a:pt x="196" y="522"/>
                </a:cubicBezTo>
                <a:cubicBezTo>
                  <a:pt x="143" y="522"/>
                  <a:pt x="90" y="431"/>
                  <a:pt x="60" y="386"/>
                </a:cubicBezTo>
                <a:cubicBezTo>
                  <a:pt x="30" y="341"/>
                  <a:pt x="0" y="310"/>
                  <a:pt x="15" y="250"/>
                </a:cubicBezTo>
                <a:cubicBezTo>
                  <a:pt x="30" y="190"/>
                  <a:pt x="98" y="46"/>
                  <a:pt x="151" y="23"/>
                </a:cubicBezTo>
                <a:cubicBezTo>
                  <a:pt x="204" y="0"/>
                  <a:pt x="268" y="57"/>
                  <a:pt x="332" y="114"/>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solidFill>
                <a:srgbClr val="000000"/>
              </a:solidFill>
            </a:endParaRPr>
          </a:p>
        </p:txBody>
      </p:sp>
      <p:sp>
        <p:nvSpPr>
          <p:cNvPr id="108" name="Text Box 14"/>
          <p:cNvSpPr txBox="1">
            <a:spLocks noChangeArrowheads="1"/>
          </p:cNvSpPr>
          <p:nvPr/>
        </p:nvSpPr>
        <p:spPr bwMode="auto">
          <a:xfrm>
            <a:off x="2453607" y="4708347"/>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dirty="0" smtClean="0">
                <a:solidFill>
                  <a:srgbClr val="000000"/>
                </a:solidFill>
              </a:rPr>
              <a:t>1</a:t>
            </a:r>
            <a:endParaRPr lang="en-US" altLang="ja-JP" sz="1800" dirty="0">
              <a:solidFill>
                <a:srgbClr val="000000"/>
              </a:solidFill>
            </a:endParaRPr>
          </a:p>
        </p:txBody>
      </p:sp>
      <p:sp>
        <p:nvSpPr>
          <p:cNvPr id="109" name="Freeform 12"/>
          <p:cNvSpPr>
            <a:spLocks/>
          </p:cNvSpPr>
          <p:nvPr/>
        </p:nvSpPr>
        <p:spPr bwMode="auto">
          <a:xfrm rot="1622694">
            <a:off x="775634" y="4846510"/>
            <a:ext cx="1560931" cy="510427"/>
          </a:xfrm>
          <a:custGeom>
            <a:avLst/>
            <a:gdLst>
              <a:gd name="T0" fmla="*/ 2147483647 w 544"/>
              <a:gd name="T1" fmla="*/ 2147483647 h 144"/>
              <a:gd name="T2" fmla="*/ 2147483647 w 544"/>
              <a:gd name="T3" fmla="*/ 2147483647 h 144"/>
              <a:gd name="T4" fmla="*/ 0 w 544"/>
              <a:gd name="T5" fmla="*/ 0 h 144"/>
              <a:gd name="T6" fmla="*/ 0 60000 65536"/>
              <a:gd name="T7" fmla="*/ 0 60000 65536"/>
              <a:gd name="T8" fmla="*/ 0 60000 65536"/>
              <a:gd name="T9" fmla="*/ 0 w 544"/>
              <a:gd name="T10" fmla="*/ 0 h 144"/>
              <a:gd name="T11" fmla="*/ 544 w 544"/>
              <a:gd name="T12" fmla="*/ 144 h 144"/>
            </a:gdLst>
            <a:ahLst/>
            <a:cxnLst>
              <a:cxn ang="T6">
                <a:pos x="T0" y="T1"/>
              </a:cxn>
              <a:cxn ang="T7">
                <a:pos x="T2" y="T3"/>
              </a:cxn>
              <a:cxn ang="T8">
                <a:pos x="T4" y="T5"/>
              </a:cxn>
            </a:cxnLst>
            <a:rect l="T9" t="T10" r="T11" b="T12"/>
            <a:pathLst>
              <a:path w="544" h="144">
                <a:moveTo>
                  <a:pt x="544" y="46"/>
                </a:moveTo>
                <a:cubicBezTo>
                  <a:pt x="453" y="95"/>
                  <a:pt x="363" y="144"/>
                  <a:pt x="272" y="136"/>
                </a:cubicBezTo>
                <a:cubicBezTo>
                  <a:pt x="181" y="128"/>
                  <a:pt x="90" y="64"/>
                  <a:pt x="0" y="0"/>
                </a:cubicBezTo>
              </a:path>
            </a:pathLst>
          </a:custGeom>
          <a:noFill/>
          <a:ln w="9525">
            <a:solidFill>
              <a:srgbClr val="0033CC"/>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solidFill>
                <a:srgbClr val="000000"/>
              </a:solidFill>
            </a:endParaRPr>
          </a:p>
        </p:txBody>
      </p:sp>
      <p:sp>
        <p:nvSpPr>
          <p:cNvPr id="110" name="Text Box 16"/>
          <p:cNvSpPr txBox="1">
            <a:spLocks noChangeArrowheads="1"/>
          </p:cNvSpPr>
          <p:nvPr/>
        </p:nvSpPr>
        <p:spPr bwMode="auto">
          <a:xfrm>
            <a:off x="246329" y="4675384"/>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dirty="0" smtClean="0">
                <a:solidFill>
                  <a:srgbClr val="000000"/>
                </a:solidFill>
              </a:rPr>
              <a:t>0</a:t>
            </a:r>
            <a:endParaRPr lang="en-US" altLang="ja-JP" sz="1800" dirty="0">
              <a:solidFill>
                <a:srgbClr val="000000"/>
              </a:solidFill>
            </a:endParaRPr>
          </a:p>
        </p:txBody>
      </p:sp>
      <p:sp>
        <p:nvSpPr>
          <p:cNvPr id="111" name="Text Box 16"/>
          <p:cNvSpPr txBox="1">
            <a:spLocks noChangeArrowheads="1"/>
          </p:cNvSpPr>
          <p:nvPr/>
        </p:nvSpPr>
        <p:spPr bwMode="auto">
          <a:xfrm>
            <a:off x="1096642" y="5156960"/>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dirty="0" smtClean="0">
                <a:solidFill>
                  <a:srgbClr val="000000"/>
                </a:solidFill>
              </a:rPr>
              <a:t>0</a:t>
            </a:r>
            <a:endParaRPr lang="en-US" altLang="ja-JP" sz="1800" dirty="0">
              <a:solidFill>
                <a:srgbClr val="000000"/>
              </a:solidFill>
            </a:endParaRPr>
          </a:p>
        </p:txBody>
      </p:sp>
      <p:sp>
        <p:nvSpPr>
          <p:cNvPr id="112" name="Freeform 11"/>
          <p:cNvSpPr>
            <a:spLocks/>
          </p:cNvSpPr>
          <p:nvPr/>
        </p:nvSpPr>
        <p:spPr bwMode="auto">
          <a:xfrm rot="602665">
            <a:off x="1101120" y="4032232"/>
            <a:ext cx="1089462" cy="217220"/>
          </a:xfrm>
          <a:custGeom>
            <a:avLst/>
            <a:gdLst>
              <a:gd name="T0" fmla="*/ 0 w 499"/>
              <a:gd name="T1" fmla="*/ 2147483647 h 143"/>
              <a:gd name="T2" fmla="*/ 2147483647 w 499"/>
              <a:gd name="T3" fmla="*/ 2147483647 h 143"/>
              <a:gd name="T4" fmla="*/ 2147483647 w 499"/>
              <a:gd name="T5" fmla="*/ 2147483647 h 143"/>
              <a:gd name="T6" fmla="*/ 0 60000 65536"/>
              <a:gd name="T7" fmla="*/ 0 60000 65536"/>
              <a:gd name="T8" fmla="*/ 0 60000 65536"/>
              <a:gd name="T9" fmla="*/ 0 w 499"/>
              <a:gd name="T10" fmla="*/ 0 h 143"/>
              <a:gd name="T11" fmla="*/ 499 w 499"/>
              <a:gd name="T12" fmla="*/ 143 h 143"/>
            </a:gdLst>
            <a:ahLst/>
            <a:cxnLst>
              <a:cxn ang="T6">
                <a:pos x="T0" y="T1"/>
              </a:cxn>
              <a:cxn ang="T7">
                <a:pos x="T2" y="T3"/>
              </a:cxn>
              <a:cxn ang="T8">
                <a:pos x="T4" y="T5"/>
              </a:cxn>
            </a:cxnLst>
            <a:rect l="T9" t="T10" r="T11" b="T12"/>
            <a:pathLst>
              <a:path w="499" h="143">
                <a:moveTo>
                  <a:pt x="0" y="143"/>
                </a:moveTo>
                <a:cubicBezTo>
                  <a:pt x="71" y="78"/>
                  <a:pt x="143" y="14"/>
                  <a:pt x="226" y="7"/>
                </a:cubicBezTo>
                <a:cubicBezTo>
                  <a:pt x="309" y="0"/>
                  <a:pt x="454" y="83"/>
                  <a:pt x="499" y="98"/>
                </a:cubicBezTo>
              </a:path>
            </a:pathLst>
          </a:custGeom>
          <a:noFill/>
          <a:ln w="9525">
            <a:solidFill>
              <a:srgbClr val="FF66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solidFill>
                <a:srgbClr val="000000"/>
              </a:solidFill>
            </a:endParaRPr>
          </a:p>
        </p:txBody>
      </p:sp>
      <p:sp>
        <p:nvSpPr>
          <p:cNvPr id="113" name="Line 17"/>
          <p:cNvSpPr>
            <a:spLocks noChangeShapeType="1"/>
          </p:cNvSpPr>
          <p:nvPr/>
        </p:nvSpPr>
        <p:spPr bwMode="auto">
          <a:xfrm>
            <a:off x="986546" y="3827342"/>
            <a:ext cx="0" cy="358775"/>
          </a:xfrm>
          <a:prstGeom prst="line">
            <a:avLst/>
          </a:prstGeom>
          <a:noFill/>
          <a:ln w="38100" cmpd="dbl">
            <a:solidFill>
              <a:srgbClr val="00CC00"/>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solidFill>
                <a:srgbClr val="000000"/>
              </a:solidFill>
            </a:endParaRPr>
          </a:p>
        </p:txBody>
      </p:sp>
      <p:sp>
        <p:nvSpPr>
          <p:cNvPr id="114" name="Text Box 16"/>
          <p:cNvSpPr txBox="1">
            <a:spLocks noChangeArrowheads="1"/>
          </p:cNvSpPr>
          <p:nvPr/>
        </p:nvSpPr>
        <p:spPr bwMode="auto">
          <a:xfrm>
            <a:off x="1390481" y="4553782"/>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dirty="0" smtClean="0">
                <a:solidFill>
                  <a:srgbClr val="000000"/>
                </a:solidFill>
              </a:rPr>
              <a:t>0</a:t>
            </a:r>
            <a:endParaRPr lang="en-US" altLang="ja-JP" sz="1800" dirty="0">
              <a:solidFill>
                <a:srgbClr val="000000"/>
              </a:solidFill>
            </a:endParaRPr>
          </a:p>
        </p:txBody>
      </p:sp>
      <p:sp>
        <p:nvSpPr>
          <p:cNvPr id="115" name="Text Box 14"/>
          <p:cNvSpPr txBox="1">
            <a:spLocks noChangeArrowheads="1"/>
          </p:cNvSpPr>
          <p:nvPr/>
        </p:nvSpPr>
        <p:spPr bwMode="auto">
          <a:xfrm>
            <a:off x="2934849" y="5819224"/>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dirty="0" smtClean="0">
                <a:solidFill>
                  <a:srgbClr val="000000"/>
                </a:solidFill>
              </a:rPr>
              <a:t>1</a:t>
            </a:r>
            <a:endParaRPr lang="en-US" altLang="ja-JP" sz="1800" dirty="0">
              <a:solidFill>
                <a:srgbClr val="000000"/>
              </a:solidFill>
            </a:endParaRPr>
          </a:p>
        </p:txBody>
      </p:sp>
      <p:sp>
        <p:nvSpPr>
          <p:cNvPr id="116" name="テキスト ボックス 115"/>
          <p:cNvSpPr txBox="1"/>
          <p:nvPr/>
        </p:nvSpPr>
        <p:spPr>
          <a:xfrm>
            <a:off x="591886" y="5633852"/>
            <a:ext cx="1027364" cy="369332"/>
          </a:xfrm>
          <a:prstGeom prst="rect">
            <a:avLst/>
          </a:prstGeom>
          <a:noFill/>
        </p:spPr>
        <p:txBody>
          <a:bodyPr wrap="square" rtlCol="0">
            <a:spAutoFit/>
          </a:bodyPr>
          <a:lstStyle/>
          <a:p>
            <a:r>
              <a:rPr kumimoji="1" lang="ja-JP" altLang="en-US" dirty="0" smtClean="0"/>
              <a:t>図</a:t>
            </a:r>
            <a:r>
              <a:rPr kumimoji="1" lang="en-US" altLang="ja-JP" dirty="0" smtClean="0"/>
              <a:t>2.4</a:t>
            </a:r>
            <a:endParaRPr kumimoji="1" lang="ja-JP" altLang="en-US" dirty="0"/>
          </a:p>
        </p:txBody>
      </p:sp>
      <p:sp>
        <p:nvSpPr>
          <p:cNvPr id="117" name="AutoShape 40"/>
          <p:cNvSpPr>
            <a:spLocks noChangeArrowheads="1"/>
          </p:cNvSpPr>
          <p:nvPr/>
        </p:nvSpPr>
        <p:spPr bwMode="auto">
          <a:xfrm rot="10800000">
            <a:off x="3030313" y="3943285"/>
            <a:ext cx="266288" cy="576263"/>
          </a:xfrm>
          <a:prstGeom prst="rightArrow">
            <a:avLst>
              <a:gd name="adj1" fmla="val 50000"/>
              <a:gd name="adj2" fmla="val 25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endParaRPr lang="ja-JP" altLang="en-US" sz="1800">
              <a:solidFill>
                <a:srgbClr val="000000"/>
              </a:solidFill>
            </a:endParaRPr>
          </a:p>
        </p:txBody>
      </p:sp>
      <p:sp>
        <p:nvSpPr>
          <p:cNvPr id="4" name="テキスト ボックス 3"/>
          <p:cNvSpPr txBox="1"/>
          <p:nvPr/>
        </p:nvSpPr>
        <p:spPr>
          <a:xfrm>
            <a:off x="2015812" y="3299613"/>
            <a:ext cx="2425664" cy="646331"/>
          </a:xfrm>
          <a:prstGeom prst="rect">
            <a:avLst/>
          </a:prstGeom>
          <a:noFill/>
        </p:spPr>
        <p:txBody>
          <a:bodyPr wrap="none" rtlCol="0">
            <a:spAutoFit/>
          </a:bodyPr>
          <a:lstStyle/>
          <a:p>
            <a:r>
              <a:rPr lang="en-US" altLang="ja-JP" dirty="0" smtClean="0"/>
              <a:t>p</a:t>
            </a:r>
            <a:r>
              <a:rPr lang="ja-JP" altLang="en-US" dirty="0" smtClean="0"/>
              <a:t>を</a:t>
            </a:r>
            <a:r>
              <a:rPr lang="en-US" altLang="ja-JP" dirty="0" smtClean="0"/>
              <a:t>r</a:t>
            </a:r>
            <a:r>
              <a:rPr lang="ja-JP" altLang="en-US" dirty="0" smtClean="0"/>
              <a:t>に、</a:t>
            </a:r>
            <a:r>
              <a:rPr lang="en-US" altLang="ja-JP" dirty="0" smtClean="0"/>
              <a:t>q(0)</a:t>
            </a:r>
            <a:r>
              <a:rPr lang="ja-JP" altLang="en-US" dirty="0" smtClean="0"/>
              <a:t>を</a:t>
            </a:r>
            <a:r>
              <a:rPr lang="en-US" altLang="ja-JP" dirty="0" smtClean="0"/>
              <a:t>s</a:t>
            </a:r>
            <a:r>
              <a:rPr lang="ja-JP" altLang="en-US" dirty="0" smtClean="0"/>
              <a:t>に</a:t>
            </a:r>
            <a:endParaRPr lang="en-US" altLang="ja-JP" dirty="0" smtClean="0"/>
          </a:p>
          <a:p>
            <a:r>
              <a:rPr lang="en-US" altLang="ja-JP" dirty="0" smtClean="0"/>
              <a:t>q(1)</a:t>
            </a:r>
            <a:r>
              <a:rPr lang="ja-JP" altLang="en-US" dirty="0" smtClean="0"/>
              <a:t>を</a:t>
            </a:r>
            <a:r>
              <a:rPr lang="en-US" altLang="ja-JP" dirty="0" smtClean="0"/>
              <a:t>t</a:t>
            </a:r>
            <a:r>
              <a:rPr lang="ja-JP" altLang="en-US" dirty="0" smtClean="0"/>
              <a:t>に状態名を変更</a:t>
            </a:r>
            <a:endParaRPr kumimoji="1" lang="en-US" altLang="ja-JP" dirty="0" smtClean="0"/>
          </a:p>
        </p:txBody>
      </p:sp>
    </p:spTree>
    <p:extLst>
      <p:ext uri="{BB962C8B-B14F-4D97-AF65-F5344CB8AC3E}">
        <p14:creationId xmlns:p14="http://schemas.microsoft.com/office/powerpoint/2010/main" val="188858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スライド番号プレースホルダ 3"/>
          <p:cNvSpPr>
            <a:spLocks noGrp="1"/>
          </p:cNvSpPr>
          <p:nvPr>
            <p:ph type="sldNum" sz="quarter" idx="12"/>
          </p:nvPr>
        </p:nvSpPr>
        <p:spPr>
          <a:xfrm>
            <a:off x="6785266" y="6232043"/>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400" dirty="0" smtClean="0"/>
              <a:t>19</a:t>
            </a:r>
          </a:p>
        </p:txBody>
      </p:sp>
      <p:sp>
        <p:nvSpPr>
          <p:cNvPr id="21507" name="Text Box 4"/>
          <p:cNvSpPr txBox="1">
            <a:spLocks noChangeArrowheads="1"/>
          </p:cNvSpPr>
          <p:nvPr/>
        </p:nvSpPr>
        <p:spPr bwMode="auto">
          <a:xfrm>
            <a:off x="684213" y="765175"/>
            <a:ext cx="61109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b="1" dirty="0"/>
              <a:t>（ｂ）</a:t>
            </a:r>
            <a:r>
              <a:rPr lang="ja-JP" altLang="en-US" sz="1800" b="1" dirty="0" smtClean="0"/>
              <a:t>ムーア型</a:t>
            </a:r>
            <a:r>
              <a:rPr lang="ja-JP" altLang="en-US" sz="1800" b="1" dirty="0"/>
              <a:t>順序機械</a:t>
            </a:r>
            <a:r>
              <a:rPr lang="en-US" altLang="ja-JP" sz="1800" b="1" dirty="0"/>
              <a:t>M</a:t>
            </a:r>
            <a:r>
              <a:rPr lang="ja-JP" altLang="en-US" sz="1800" b="1" dirty="0"/>
              <a:t>からミーリー型順序機械</a:t>
            </a:r>
            <a:r>
              <a:rPr lang="en-US" altLang="ja-JP" sz="1800" b="1" dirty="0"/>
              <a:t>M’</a:t>
            </a:r>
            <a:r>
              <a:rPr lang="ja-JP" altLang="en-US" sz="1800" b="1" dirty="0" err="1"/>
              <a:t>への</a:t>
            </a:r>
            <a:r>
              <a:rPr lang="ja-JP" altLang="en-US" sz="1800" b="1" dirty="0">
                <a:solidFill>
                  <a:srgbClr val="009900"/>
                </a:solidFill>
              </a:rPr>
              <a:t>変換</a:t>
            </a:r>
          </a:p>
        </p:txBody>
      </p:sp>
      <p:sp>
        <p:nvSpPr>
          <p:cNvPr id="21508" name="Oval 5"/>
          <p:cNvSpPr>
            <a:spLocks noChangeArrowheads="1"/>
          </p:cNvSpPr>
          <p:nvPr/>
        </p:nvSpPr>
        <p:spPr bwMode="auto">
          <a:xfrm>
            <a:off x="6659563" y="1989485"/>
            <a:ext cx="647700" cy="5746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FontTx/>
              <a:buNone/>
            </a:pPr>
            <a:r>
              <a:rPr lang="en-US" altLang="ja-JP" sz="1800" b="1"/>
              <a:t>q</a:t>
            </a:r>
          </a:p>
        </p:txBody>
      </p:sp>
      <p:sp>
        <p:nvSpPr>
          <p:cNvPr id="21509" name="Oval 6"/>
          <p:cNvSpPr>
            <a:spLocks noChangeArrowheads="1"/>
          </p:cNvSpPr>
          <p:nvPr/>
        </p:nvSpPr>
        <p:spPr bwMode="auto">
          <a:xfrm>
            <a:off x="3132138" y="2062510"/>
            <a:ext cx="647700" cy="5746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FontTx/>
              <a:buNone/>
            </a:pPr>
            <a:r>
              <a:rPr lang="en-US" altLang="ja-JP" sz="1800" b="1"/>
              <a:t>q/</a:t>
            </a:r>
            <a:r>
              <a:rPr lang="en-US" altLang="ja-JP" sz="1800" b="1">
                <a:solidFill>
                  <a:srgbClr val="CC3300"/>
                </a:solidFill>
              </a:rPr>
              <a:t>b</a:t>
            </a:r>
          </a:p>
        </p:txBody>
      </p:sp>
      <p:sp>
        <p:nvSpPr>
          <p:cNvPr id="21510" name="AutoShape 7"/>
          <p:cNvSpPr>
            <a:spLocks noChangeArrowheads="1"/>
          </p:cNvSpPr>
          <p:nvPr/>
        </p:nvSpPr>
        <p:spPr bwMode="auto">
          <a:xfrm>
            <a:off x="4211638" y="2133948"/>
            <a:ext cx="576262" cy="503237"/>
          </a:xfrm>
          <a:prstGeom prst="rightArrow">
            <a:avLst>
              <a:gd name="adj1" fmla="val 50000"/>
              <a:gd name="adj2" fmla="val 28628"/>
            </a:avLst>
          </a:prstGeom>
          <a:solidFill>
            <a:schemeClr val="bg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endParaRPr lang="ja-JP" altLang="en-US" sz="1800"/>
          </a:p>
        </p:txBody>
      </p:sp>
      <p:sp>
        <p:nvSpPr>
          <p:cNvPr id="21511" name="Text Box 8"/>
          <p:cNvSpPr txBox="1">
            <a:spLocks noChangeArrowheads="1"/>
          </p:cNvSpPr>
          <p:nvPr/>
        </p:nvSpPr>
        <p:spPr bwMode="auto">
          <a:xfrm>
            <a:off x="5218113" y="1270348"/>
            <a:ext cx="488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t>M’</a:t>
            </a:r>
          </a:p>
        </p:txBody>
      </p:sp>
      <p:sp>
        <p:nvSpPr>
          <p:cNvPr id="21512" name="Text Box 9"/>
          <p:cNvSpPr txBox="1">
            <a:spLocks noChangeArrowheads="1"/>
          </p:cNvSpPr>
          <p:nvPr/>
        </p:nvSpPr>
        <p:spPr bwMode="auto">
          <a:xfrm>
            <a:off x="1547813" y="1268760"/>
            <a:ext cx="374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t>M</a:t>
            </a:r>
          </a:p>
        </p:txBody>
      </p:sp>
      <p:grpSp>
        <p:nvGrpSpPr>
          <p:cNvPr id="21513" name="Group 10"/>
          <p:cNvGrpSpPr>
            <a:grpSpLocks/>
          </p:cNvGrpSpPr>
          <p:nvPr/>
        </p:nvGrpSpPr>
        <p:grpSpPr bwMode="auto">
          <a:xfrm>
            <a:off x="5291138" y="1486248"/>
            <a:ext cx="1576387" cy="1662112"/>
            <a:chOff x="703" y="1117"/>
            <a:chExt cx="993" cy="1047"/>
          </a:xfrm>
        </p:grpSpPr>
        <p:sp>
          <p:nvSpPr>
            <p:cNvPr id="21522" name="Line 11"/>
            <p:cNvSpPr>
              <a:spLocks noChangeShapeType="1"/>
            </p:cNvSpPr>
            <p:nvPr/>
          </p:nvSpPr>
          <p:spPr bwMode="auto">
            <a:xfrm>
              <a:off x="703" y="1616"/>
              <a:ext cx="8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21523" name="Line 12"/>
            <p:cNvSpPr>
              <a:spLocks noChangeShapeType="1"/>
            </p:cNvSpPr>
            <p:nvPr/>
          </p:nvSpPr>
          <p:spPr bwMode="auto">
            <a:xfrm>
              <a:off x="1111" y="1117"/>
              <a:ext cx="499" cy="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21524" name="Line 13"/>
            <p:cNvSpPr>
              <a:spLocks noChangeShapeType="1"/>
            </p:cNvSpPr>
            <p:nvPr/>
          </p:nvSpPr>
          <p:spPr bwMode="auto">
            <a:xfrm flipV="1">
              <a:off x="1066" y="1752"/>
              <a:ext cx="589" cy="40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21525" name="Text Box 14"/>
            <p:cNvSpPr txBox="1">
              <a:spLocks noChangeArrowheads="1"/>
            </p:cNvSpPr>
            <p:nvPr/>
          </p:nvSpPr>
          <p:spPr bwMode="auto">
            <a:xfrm>
              <a:off x="1292" y="1117"/>
              <a:ext cx="4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b="1"/>
                <a:t>a1/</a:t>
              </a:r>
              <a:r>
                <a:rPr lang="en-US" altLang="ja-JP" sz="1800" b="1">
                  <a:solidFill>
                    <a:srgbClr val="CC3300"/>
                  </a:solidFill>
                </a:rPr>
                <a:t>b</a:t>
              </a:r>
            </a:p>
          </p:txBody>
        </p:sp>
        <p:sp>
          <p:nvSpPr>
            <p:cNvPr id="21526" name="Text Box 15"/>
            <p:cNvSpPr txBox="1">
              <a:spLocks noChangeArrowheads="1"/>
            </p:cNvSpPr>
            <p:nvPr/>
          </p:nvSpPr>
          <p:spPr bwMode="auto">
            <a:xfrm>
              <a:off x="839" y="1616"/>
              <a:ext cx="4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b="1"/>
                <a:t>a2/</a:t>
              </a:r>
              <a:r>
                <a:rPr lang="en-US" altLang="ja-JP" sz="1800" b="1">
                  <a:solidFill>
                    <a:srgbClr val="CC3300"/>
                  </a:solidFill>
                </a:rPr>
                <a:t>b</a:t>
              </a:r>
            </a:p>
          </p:txBody>
        </p:sp>
        <p:sp>
          <p:nvSpPr>
            <p:cNvPr id="21527" name="Text Box 16"/>
            <p:cNvSpPr txBox="1">
              <a:spLocks noChangeArrowheads="1"/>
            </p:cNvSpPr>
            <p:nvPr/>
          </p:nvSpPr>
          <p:spPr bwMode="auto">
            <a:xfrm>
              <a:off x="1292" y="1933"/>
              <a:ext cx="4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b="1"/>
                <a:t>a3/</a:t>
              </a:r>
              <a:r>
                <a:rPr lang="en-US" altLang="ja-JP" sz="1800" b="1">
                  <a:solidFill>
                    <a:srgbClr val="CC3300"/>
                  </a:solidFill>
                </a:rPr>
                <a:t>b</a:t>
              </a:r>
            </a:p>
          </p:txBody>
        </p:sp>
      </p:grpSp>
      <p:sp>
        <p:nvSpPr>
          <p:cNvPr id="21514" name="Line 18"/>
          <p:cNvSpPr>
            <a:spLocks noChangeShapeType="1"/>
          </p:cNvSpPr>
          <p:nvPr/>
        </p:nvSpPr>
        <p:spPr bwMode="auto">
          <a:xfrm>
            <a:off x="1763713" y="2348260"/>
            <a:ext cx="13684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21515" name="Line 19"/>
          <p:cNvSpPr>
            <a:spLocks noChangeShapeType="1"/>
          </p:cNvSpPr>
          <p:nvPr/>
        </p:nvSpPr>
        <p:spPr bwMode="auto">
          <a:xfrm>
            <a:off x="2411413" y="1629123"/>
            <a:ext cx="792162" cy="5762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21516" name="Line 20"/>
          <p:cNvSpPr>
            <a:spLocks noChangeShapeType="1"/>
          </p:cNvSpPr>
          <p:nvPr/>
        </p:nvSpPr>
        <p:spPr bwMode="auto">
          <a:xfrm flipV="1">
            <a:off x="2268538" y="2565748"/>
            <a:ext cx="935037" cy="6477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21517" name="Text Box 21"/>
          <p:cNvSpPr txBox="1">
            <a:spLocks noChangeArrowheads="1"/>
          </p:cNvSpPr>
          <p:nvPr/>
        </p:nvSpPr>
        <p:spPr bwMode="auto">
          <a:xfrm>
            <a:off x="2627313" y="1557685"/>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b="1"/>
              <a:t>a1</a:t>
            </a:r>
            <a:endParaRPr lang="en-US" altLang="ja-JP" sz="1800" b="1">
              <a:solidFill>
                <a:srgbClr val="CC3300"/>
              </a:solidFill>
            </a:endParaRPr>
          </a:p>
        </p:txBody>
      </p:sp>
      <p:sp>
        <p:nvSpPr>
          <p:cNvPr id="21518" name="Text Box 22"/>
          <p:cNvSpPr txBox="1">
            <a:spLocks noChangeArrowheads="1"/>
          </p:cNvSpPr>
          <p:nvPr/>
        </p:nvSpPr>
        <p:spPr bwMode="auto">
          <a:xfrm>
            <a:off x="1908175" y="234826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b="1"/>
              <a:t>a2</a:t>
            </a:r>
            <a:endParaRPr lang="en-US" altLang="ja-JP" sz="1800" b="1">
              <a:solidFill>
                <a:srgbClr val="CC3300"/>
              </a:solidFill>
            </a:endParaRPr>
          </a:p>
        </p:txBody>
      </p:sp>
      <p:sp>
        <p:nvSpPr>
          <p:cNvPr id="21519" name="Text Box 23"/>
          <p:cNvSpPr txBox="1">
            <a:spLocks noChangeArrowheads="1"/>
          </p:cNvSpPr>
          <p:nvPr/>
        </p:nvSpPr>
        <p:spPr bwMode="auto">
          <a:xfrm>
            <a:off x="2627313" y="2853085"/>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b="1"/>
              <a:t>a3</a:t>
            </a:r>
            <a:endParaRPr lang="en-US" altLang="ja-JP" sz="1800" b="1">
              <a:solidFill>
                <a:srgbClr val="CC3300"/>
              </a:solidFill>
            </a:endParaRPr>
          </a:p>
        </p:txBody>
      </p:sp>
      <p:sp>
        <p:nvSpPr>
          <p:cNvPr id="21520" name="Text Box 24"/>
          <p:cNvSpPr txBox="1">
            <a:spLocks noChangeArrowheads="1"/>
          </p:cNvSpPr>
          <p:nvPr/>
        </p:nvSpPr>
        <p:spPr bwMode="auto">
          <a:xfrm>
            <a:off x="8243888" y="260350"/>
            <a:ext cx="7857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dirty="0"/>
              <a:t>その２</a:t>
            </a:r>
          </a:p>
        </p:txBody>
      </p:sp>
      <p:sp>
        <p:nvSpPr>
          <p:cNvPr id="21521" name="Text Box 42"/>
          <p:cNvSpPr txBox="1">
            <a:spLocks noChangeArrowheads="1"/>
          </p:cNvSpPr>
          <p:nvPr/>
        </p:nvSpPr>
        <p:spPr bwMode="auto">
          <a:xfrm>
            <a:off x="3162244" y="2973735"/>
            <a:ext cx="2516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600" b="1" dirty="0">
                <a:solidFill>
                  <a:srgbClr val="009900"/>
                </a:solidFill>
              </a:rPr>
              <a:t>出力を全ての入力につける</a:t>
            </a:r>
          </a:p>
        </p:txBody>
      </p:sp>
      <p:sp>
        <p:nvSpPr>
          <p:cNvPr id="24" name="Text Box 16"/>
          <p:cNvSpPr txBox="1">
            <a:spLocks noChangeArrowheads="1"/>
          </p:cNvSpPr>
          <p:nvPr/>
        </p:nvSpPr>
        <p:spPr bwMode="auto">
          <a:xfrm>
            <a:off x="2299342" y="3803643"/>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dirty="0" smtClean="0">
                <a:solidFill>
                  <a:srgbClr val="000000"/>
                </a:solidFill>
              </a:rPr>
              <a:t>1</a:t>
            </a:r>
            <a:endParaRPr lang="en-US" altLang="ja-JP" sz="1800" dirty="0">
              <a:solidFill>
                <a:srgbClr val="000000"/>
              </a:solidFill>
            </a:endParaRPr>
          </a:p>
        </p:txBody>
      </p:sp>
      <p:sp>
        <p:nvSpPr>
          <p:cNvPr id="25" name="Oval 23"/>
          <p:cNvSpPr>
            <a:spLocks noChangeArrowheads="1"/>
          </p:cNvSpPr>
          <p:nvPr/>
        </p:nvSpPr>
        <p:spPr bwMode="auto">
          <a:xfrm>
            <a:off x="1543715" y="4242254"/>
            <a:ext cx="469900" cy="409575"/>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FontTx/>
              <a:buNone/>
            </a:pPr>
            <a:r>
              <a:rPr lang="en-US" altLang="ja-JP" sz="1800" dirty="0">
                <a:solidFill>
                  <a:srgbClr val="000000"/>
                </a:solidFill>
              </a:rPr>
              <a:t>r</a:t>
            </a:r>
            <a:r>
              <a:rPr lang="en-US" altLang="ja-JP" sz="1800" dirty="0" smtClean="0">
                <a:solidFill>
                  <a:srgbClr val="000000"/>
                </a:solidFill>
              </a:rPr>
              <a:t>/</a:t>
            </a:r>
            <a:r>
              <a:rPr lang="en-US" altLang="ja-JP" sz="1800" dirty="0" smtClean="0">
                <a:solidFill>
                  <a:srgbClr val="0000FF"/>
                </a:solidFill>
              </a:rPr>
              <a:t>0</a:t>
            </a:r>
            <a:endParaRPr lang="en-US" altLang="ja-JP" sz="1800" dirty="0">
              <a:solidFill>
                <a:srgbClr val="0000FF"/>
              </a:solidFill>
            </a:endParaRPr>
          </a:p>
        </p:txBody>
      </p:sp>
      <p:sp>
        <p:nvSpPr>
          <p:cNvPr id="26" name="Freeform 9"/>
          <p:cNvSpPr>
            <a:spLocks/>
          </p:cNvSpPr>
          <p:nvPr/>
        </p:nvSpPr>
        <p:spPr bwMode="auto">
          <a:xfrm>
            <a:off x="1076195" y="4096204"/>
            <a:ext cx="558800" cy="785812"/>
          </a:xfrm>
          <a:custGeom>
            <a:avLst/>
            <a:gdLst>
              <a:gd name="T0" fmla="*/ 2147483647 w 377"/>
              <a:gd name="T1" fmla="*/ 2147483647 h 522"/>
              <a:gd name="T2" fmla="*/ 2147483647 w 377"/>
              <a:gd name="T3" fmla="*/ 2147483647 h 522"/>
              <a:gd name="T4" fmla="*/ 2147483647 w 377"/>
              <a:gd name="T5" fmla="*/ 2147483647 h 522"/>
              <a:gd name="T6" fmla="*/ 2147483647 w 377"/>
              <a:gd name="T7" fmla="*/ 2147483647 h 522"/>
              <a:gd name="T8" fmla="*/ 2147483647 w 377"/>
              <a:gd name="T9" fmla="*/ 2147483647 h 522"/>
              <a:gd name="T10" fmla="*/ 2147483647 w 377"/>
              <a:gd name="T11" fmla="*/ 2147483647 h 522"/>
              <a:gd name="T12" fmla="*/ 0 60000 65536"/>
              <a:gd name="T13" fmla="*/ 0 60000 65536"/>
              <a:gd name="T14" fmla="*/ 0 60000 65536"/>
              <a:gd name="T15" fmla="*/ 0 60000 65536"/>
              <a:gd name="T16" fmla="*/ 0 60000 65536"/>
              <a:gd name="T17" fmla="*/ 0 60000 65536"/>
              <a:gd name="T18" fmla="*/ 0 w 377"/>
              <a:gd name="T19" fmla="*/ 0 h 522"/>
              <a:gd name="T20" fmla="*/ 377 w 377"/>
              <a:gd name="T21" fmla="*/ 522 h 522"/>
            </a:gdLst>
            <a:ahLst/>
            <a:cxnLst>
              <a:cxn ang="T12">
                <a:pos x="T0" y="T1"/>
              </a:cxn>
              <a:cxn ang="T13">
                <a:pos x="T2" y="T3"/>
              </a:cxn>
              <a:cxn ang="T14">
                <a:pos x="T4" y="T5"/>
              </a:cxn>
              <a:cxn ang="T15">
                <a:pos x="T6" y="T7"/>
              </a:cxn>
              <a:cxn ang="T16">
                <a:pos x="T8" y="T9"/>
              </a:cxn>
              <a:cxn ang="T17">
                <a:pos x="T10" y="T11"/>
              </a:cxn>
            </a:cxnLst>
            <a:rect l="T18" t="T19" r="T20" b="T21"/>
            <a:pathLst>
              <a:path w="377" h="522">
                <a:moveTo>
                  <a:pt x="377" y="386"/>
                </a:moveTo>
                <a:cubicBezTo>
                  <a:pt x="313" y="454"/>
                  <a:pt x="249" y="522"/>
                  <a:pt x="196" y="522"/>
                </a:cubicBezTo>
                <a:cubicBezTo>
                  <a:pt x="143" y="522"/>
                  <a:pt x="90" y="431"/>
                  <a:pt x="60" y="386"/>
                </a:cubicBezTo>
                <a:cubicBezTo>
                  <a:pt x="30" y="341"/>
                  <a:pt x="0" y="310"/>
                  <a:pt x="15" y="250"/>
                </a:cubicBezTo>
                <a:cubicBezTo>
                  <a:pt x="30" y="190"/>
                  <a:pt x="98" y="46"/>
                  <a:pt x="151" y="23"/>
                </a:cubicBezTo>
                <a:cubicBezTo>
                  <a:pt x="204" y="0"/>
                  <a:pt x="268" y="57"/>
                  <a:pt x="332" y="114"/>
                </a:cubicBezTo>
              </a:path>
            </a:pathLst>
          </a:custGeom>
          <a:noFill/>
          <a:ln w="9525">
            <a:solidFill>
              <a:srgbClr val="0033CC"/>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solidFill>
                <a:srgbClr val="000000"/>
              </a:solidFill>
            </a:endParaRPr>
          </a:p>
        </p:txBody>
      </p:sp>
      <p:sp>
        <p:nvSpPr>
          <p:cNvPr id="27" name="Oval 24"/>
          <p:cNvSpPr>
            <a:spLocks noChangeArrowheads="1"/>
          </p:cNvSpPr>
          <p:nvPr/>
        </p:nvSpPr>
        <p:spPr bwMode="auto">
          <a:xfrm>
            <a:off x="2955088" y="4184414"/>
            <a:ext cx="571201" cy="525254"/>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FontTx/>
              <a:buNone/>
            </a:pPr>
            <a:r>
              <a:rPr lang="en-US" altLang="ja-JP" sz="1800" b="1" dirty="0">
                <a:solidFill>
                  <a:srgbClr val="000000"/>
                </a:solidFill>
              </a:rPr>
              <a:t>s</a:t>
            </a:r>
            <a:r>
              <a:rPr lang="en-US" altLang="ja-JP" sz="1800" b="1" dirty="0" smtClean="0">
                <a:solidFill>
                  <a:srgbClr val="000000"/>
                </a:solidFill>
              </a:rPr>
              <a:t>/</a:t>
            </a:r>
            <a:r>
              <a:rPr lang="en-US" altLang="ja-JP" sz="1800" b="1" dirty="0" smtClean="0">
                <a:solidFill>
                  <a:srgbClr val="FF0000"/>
                </a:solidFill>
              </a:rPr>
              <a:t>0</a:t>
            </a:r>
            <a:endParaRPr lang="en-US" altLang="ja-JP" sz="1800" b="1" dirty="0">
              <a:solidFill>
                <a:srgbClr val="FF0000"/>
              </a:solidFill>
            </a:endParaRPr>
          </a:p>
        </p:txBody>
      </p:sp>
      <p:sp>
        <p:nvSpPr>
          <p:cNvPr id="28" name="Oval 25"/>
          <p:cNvSpPr>
            <a:spLocks noChangeArrowheads="1"/>
          </p:cNvSpPr>
          <p:nvPr/>
        </p:nvSpPr>
        <p:spPr bwMode="auto">
          <a:xfrm>
            <a:off x="2966539" y="5315508"/>
            <a:ext cx="571201" cy="537247"/>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FontTx/>
              <a:buNone/>
            </a:pPr>
            <a:r>
              <a:rPr lang="en-US" altLang="ja-JP" sz="1800" b="1" dirty="0">
                <a:solidFill>
                  <a:srgbClr val="000000"/>
                </a:solidFill>
              </a:rPr>
              <a:t>t</a:t>
            </a:r>
            <a:r>
              <a:rPr lang="en-US" altLang="ja-JP" sz="1800" b="1" dirty="0" smtClean="0">
                <a:solidFill>
                  <a:srgbClr val="000000"/>
                </a:solidFill>
              </a:rPr>
              <a:t>/</a:t>
            </a:r>
            <a:r>
              <a:rPr lang="en-US" altLang="ja-JP" sz="1800" b="1" dirty="0" smtClean="0">
                <a:solidFill>
                  <a:srgbClr val="FFCC00"/>
                </a:solidFill>
              </a:rPr>
              <a:t>1</a:t>
            </a:r>
            <a:endParaRPr lang="en-US" altLang="ja-JP" sz="1800" b="1" dirty="0">
              <a:solidFill>
                <a:srgbClr val="FFCC00"/>
              </a:solidFill>
            </a:endParaRPr>
          </a:p>
        </p:txBody>
      </p:sp>
      <p:sp>
        <p:nvSpPr>
          <p:cNvPr id="29" name="Freeform 12"/>
          <p:cNvSpPr>
            <a:spLocks/>
          </p:cNvSpPr>
          <p:nvPr/>
        </p:nvSpPr>
        <p:spPr bwMode="auto">
          <a:xfrm>
            <a:off x="1904077" y="4609022"/>
            <a:ext cx="1089217" cy="108743"/>
          </a:xfrm>
          <a:custGeom>
            <a:avLst/>
            <a:gdLst>
              <a:gd name="T0" fmla="*/ 2147483647 w 544"/>
              <a:gd name="T1" fmla="*/ 2147483647 h 144"/>
              <a:gd name="T2" fmla="*/ 2147483647 w 544"/>
              <a:gd name="T3" fmla="*/ 2147483647 h 144"/>
              <a:gd name="T4" fmla="*/ 0 w 544"/>
              <a:gd name="T5" fmla="*/ 0 h 144"/>
              <a:gd name="T6" fmla="*/ 0 60000 65536"/>
              <a:gd name="T7" fmla="*/ 0 60000 65536"/>
              <a:gd name="T8" fmla="*/ 0 60000 65536"/>
              <a:gd name="T9" fmla="*/ 0 w 544"/>
              <a:gd name="T10" fmla="*/ 0 h 144"/>
              <a:gd name="T11" fmla="*/ 544 w 544"/>
              <a:gd name="T12" fmla="*/ 144 h 144"/>
            </a:gdLst>
            <a:ahLst/>
            <a:cxnLst>
              <a:cxn ang="T6">
                <a:pos x="T0" y="T1"/>
              </a:cxn>
              <a:cxn ang="T7">
                <a:pos x="T2" y="T3"/>
              </a:cxn>
              <a:cxn ang="T8">
                <a:pos x="T4" y="T5"/>
              </a:cxn>
            </a:cxnLst>
            <a:rect l="T9" t="T10" r="T11" b="T12"/>
            <a:pathLst>
              <a:path w="544" h="144">
                <a:moveTo>
                  <a:pt x="544" y="46"/>
                </a:moveTo>
                <a:cubicBezTo>
                  <a:pt x="453" y="95"/>
                  <a:pt x="363" y="144"/>
                  <a:pt x="272" y="136"/>
                </a:cubicBezTo>
                <a:cubicBezTo>
                  <a:pt x="181" y="128"/>
                  <a:pt x="90" y="64"/>
                  <a:pt x="0" y="0"/>
                </a:cubicBezTo>
              </a:path>
            </a:pathLst>
          </a:custGeom>
          <a:noFill/>
          <a:ln w="9525">
            <a:solidFill>
              <a:srgbClr val="0033CC"/>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solidFill>
                <a:srgbClr val="000000"/>
              </a:solidFill>
            </a:endParaRPr>
          </a:p>
        </p:txBody>
      </p:sp>
      <p:cxnSp>
        <p:nvCxnSpPr>
          <p:cNvPr id="30" name="直線矢印コネクタ 29"/>
          <p:cNvCxnSpPr>
            <a:stCxn id="27" idx="4"/>
            <a:endCxn id="28" idx="0"/>
          </p:cNvCxnSpPr>
          <p:nvPr/>
        </p:nvCxnSpPr>
        <p:spPr>
          <a:xfrm>
            <a:off x="3240689" y="4709668"/>
            <a:ext cx="11451" cy="60584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 Box 14"/>
          <p:cNvSpPr txBox="1">
            <a:spLocks noChangeArrowheads="1"/>
          </p:cNvSpPr>
          <p:nvPr/>
        </p:nvSpPr>
        <p:spPr bwMode="auto">
          <a:xfrm>
            <a:off x="3948559" y="5602177"/>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dirty="0" smtClean="0">
                <a:solidFill>
                  <a:srgbClr val="000000"/>
                </a:solidFill>
              </a:rPr>
              <a:t>1</a:t>
            </a:r>
            <a:endParaRPr lang="en-US" altLang="ja-JP" sz="1800" dirty="0">
              <a:solidFill>
                <a:srgbClr val="000000"/>
              </a:solidFill>
            </a:endParaRPr>
          </a:p>
        </p:txBody>
      </p:sp>
      <p:sp>
        <p:nvSpPr>
          <p:cNvPr id="32" name="Text Box 14"/>
          <p:cNvSpPr txBox="1">
            <a:spLocks noChangeArrowheads="1"/>
          </p:cNvSpPr>
          <p:nvPr/>
        </p:nvSpPr>
        <p:spPr bwMode="auto">
          <a:xfrm>
            <a:off x="3314297" y="4846270"/>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dirty="0" smtClean="0">
                <a:solidFill>
                  <a:srgbClr val="000000"/>
                </a:solidFill>
              </a:rPr>
              <a:t>1</a:t>
            </a:r>
            <a:endParaRPr lang="en-US" altLang="ja-JP" sz="1800" dirty="0">
              <a:solidFill>
                <a:srgbClr val="000000"/>
              </a:solidFill>
            </a:endParaRPr>
          </a:p>
        </p:txBody>
      </p:sp>
      <p:sp>
        <p:nvSpPr>
          <p:cNvPr id="33" name="Freeform 12"/>
          <p:cNvSpPr>
            <a:spLocks/>
          </p:cNvSpPr>
          <p:nvPr/>
        </p:nvSpPr>
        <p:spPr bwMode="auto">
          <a:xfrm rot="1622694">
            <a:off x="1567753" y="4935984"/>
            <a:ext cx="1560931" cy="510427"/>
          </a:xfrm>
          <a:custGeom>
            <a:avLst/>
            <a:gdLst>
              <a:gd name="T0" fmla="*/ 2147483647 w 544"/>
              <a:gd name="T1" fmla="*/ 2147483647 h 144"/>
              <a:gd name="T2" fmla="*/ 2147483647 w 544"/>
              <a:gd name="T3" fmla="*/ 2147483647 h 144"/>
              <a:gd name="T4" fmla="*/ 0 w 544"/>
              <a:gd name="T5" fmla="*/ 0 h 144"/>
              <a:gd name="T6" fmla="*/ 0 60000 65536"/>
              <a:gd name="T7" fmla="*/ 0 60000 65536"/>
              <a:gd name="T8" fmla="*/ 0 60000 65536"/>
              <a:gd name="T9" fmla="*/ 0 w 544"/>
              <a:gd name="T10" fmla="*/ 0 h 144"/>
              <a:gd name="T11" fmla="*/ 544 w 544"/>
              <a:gd name="T12" fmla="*/ 144 h 144"/>
            </a:gdLst>
            <a:ahLst/>
            <a:cxnLst>
              <a:cxn ang="T6">
                <a:pos x="T0" y="T1"/>
              </a:cxn>
              <a:cxn ang="T7">
                <a:pos x="T2" y="T3"/>
              </a:cxn>
              <a:cxn ang="T8">
                <a:pos x="T4" y="T5"/>
              </a:cxn>
            </a:cxnLst>
            <a:rect l="T9" t="T10" r="T11" b="T12"/>
            <a:pathLst>
              <a:path w="544" h="144">
                <a:moveTo>
                  <a:pt x="544" y="46"/>
                </a:moveTo>
                <a:cubicBezTo>
                  <a:pt x="453" y="95"/>
                  <a:pt x="363" y="144"/>
                  <a:pt x="272" y="136"/>
                </a:cubicBezTo>
                <a:cubicBezTo>
                  <a:pt x="181" y="128"/>
                  <a:pt x="90" y="64"/>
                  <a:pt x="0" y="0"/>
                </a:cubicBezTo>
              </a:path>
            </a:pathLst>
          </a:custGeom>
          <a:noFill/>
          <a:ln w="9525">
            <a:solidFill>
              <a:srgbClr val="0033CC"/>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solidFill>
                <a:srgbClr val="000000"/>
              </a:solidFill>
            </a:endParaRPr>
          </a:p>
        </p:txBody>
      </p:sp>
      <p:sp>
        <p:nvSpPr>
          <p:cNvPr id="34" name="Text Box 16"/>
          <p:cNvSpPr txBox="1">
            <a:spLocks noChangeArrowheads="1"/>
          </p:cNvSpPr>
          <p:nvPr/>
        </p:nvSpPr>
        <p:spPr bwMode="auto">
          <a:xfrm>
            <a:off x="827584" y="4282497"/>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dirty="0" smtClean="0">
                <a:solidFill>
                  <a:srgbClr val="000000"/>
                </a:solidFill>
              </a:rPr>
              <a:t>0</a:t>
            </a:r>
            <a:endParaRPr lang="en-US" altLang="ja-JP" sz="1800" dirty="0">
              <a:solidFill>
                <a:srgbClr val="000000"/>
              </a:solidFill>
            </a:endParaRPr>
          </a:p>
        </p:txBody>
      </p:sp>
      <p:sp>
        <p:nvSpPr>
          <p:cNvPr id="35" name="Text Box 16"/>
          <p:cNvSpPr txBox="1">
            <a:spLocks noChangeArrowheads="1"/>
          </p:cNvSpPr>
          <p:nvPr/>
        </p:nvSpPr>
        <p:spPr bwMode="auto">
          <a:xfrm>
            <a:off x="1802036" y="5339068"/>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dirty="0" smtClean="0">
                <a:solidFill>
                  <a:srgbClr val="000000"/>
                </a:solidFill>
              </a:rPr>
              <a:t>0</a:t>
            </a:r>
            <a:endParaRPr lang="en-US" altLang="ja-JP" sz="1800" dirty="0">
              <a:solidFill>
                <a:srgbClr val="000000"/>
              </a:solidFill>
            </a:endParaRPr>
          </a:p>
        </p:txBody>
      </p:sp>
      <p:sp>
        <p:nvSpPr>
          <p:cNvPr id="36" name="Freeform 11"/>
          <p:cNvSpPr>
            <a:spLocks/>
          </p:cNvSpPr>
          <p:nvPr/>
        </p:nvSpPr>
        <p:spPr bwMode="auto">
          <a:xfrm rot="602665">
            <a:off x="1893239" y="4121706"/>
            <a:ext cx="1089462" cy="217220"/>
          </a:xfrm>
          <a:custGeom>
            <a:avLst/>
            <a:gdLst>
              <a:gd name="T0" fmla="*/ 0 w 499"/>
              <a:gd name="T1" fmla="*/ 2147483647 h 143"/>
              <a:gd name="T2" fmla="*/ 2147483647 w 499"/>
              <a:gd name="T3" fmla="*/ 2147483647 h 143"/>
              <a:gd name="T4" fmla="*/ 2147483647 w 499"/>
              <a:gd name="T5" fmla="*/ 2147483647 h 143"/>
              <a:gd name="T6" fmla="*/ 0 60000 65536"/>
              <a:gd name="T7" fmla="*/ 0 60000 65536"/>
              <a:gd name="T8" fmla="*/ 0 60000 65536"/>
              <a:gd name="T9" fmla="*/ 0 w 499"/>
              <a:gd name="T10" fmla="*/ 0 h 143"/>
              <a:gd name="T11" fmla="*/ 499 w 499"/>
              <a:gd name="T12" fmla="*/ 143 h 143"/>
            </a:gdLst>
            <a:ahLst/>
            <a:cxnLst>
              <a:cxn ang="T6">
                <a:pos x="T0" y="T1"/>
              </a:cxn>
              <a:cxn ang="T7">
                <a:pos x="T2" y="T3"/>
              </a:cxn>
              <a:cxn ang="T8">
                <a:pos x="T4" y="T5"/>
              </a:cxn>
            </a:cxnLst>
            <a:rect l="T9" t="T10" r="T11" b="T12"/>
            <a:pathLst>
              <a:path w="499" h="143">
                <a:moveTo>
                  <a:pt x="0" y="143"/>
                </a:moveTo>
                <a:cubicBezTo>
                  <a:pt x="71" y="78"/>
                  <a:pt x="143" y="14"/>
                  <a:pt x="226" y="7"/>
                </a:cubicBezTo>
                <a:cubicBezTo>
                  <a:pt x="309" y="0"/>
                  <a:pt x="454" y="83"/>
                  <a:pt x="499" y="98"/>
                </a:cubicBezTo>
              </a:path>
            </a:pathLst>
          </a:custGeom>
          <a:noFill/>
          <a:ln w="9525">
            <a:solidFill>
              <a:srgbClr val="FF66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solidFill>
                <a:srgbClr val="000000"/>
              </a:solidFill>
            </a:endParaRPr>
          </a:p>
        </p:txBody>
      </p:sp>
      <p:sp>
        <p:nvSpPr>
          <p:cNvPr id="37" name="Line 17"/>
          <p:cNvSpPr>
            <a:spLocks noChangeShapeType="1"/>
          </p:cNvSpPr>
          <p:nvPr/>
        </p:nvSpPr>
        <p:spPr bwMode="auto">
          <a:xfrm>
            <a:off x="1778665" y="3916816"/>
            <a:ext cx="0" cy="358775"/>
          </a:xfrm>
          <a:prstGeom prst="line">
            <a:avLst/>
          </a:prstGeom>
          <a:noFill/>
          <a:ln w="38100" cmpd="dbl">
            <a:solidFill>
              <a:srgbClr val="00CC00"/>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solidFill>
                <a:srgbClr val="000000"/>
              </a:solidFill>
            </a:endParaRPr>
          </a:p>
        </p:txBody>
      </p:sp>
      <p:sp>
        <p:nvSpPr>
          <p:cNvPr id="38" name="Text Box 16"/>
          <p:cNvSpPr txBox="1">
            <a:spLocks noChangeArrowheads="1"/>
          </p:cNvSpPr>
          <p:nvPr/>
        </p:nvSpPr>
        <p:spPr bwMode="auto">
          <a:xfrm>
            <a:off x="2182600" y="4643256"/>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dirty="0" smtClean="0">
                <a:solidFill>
                  <a:srgbClr val="000000"/>
                </a:solidFill>
              </a:rPr>
              <a:t>0</a:t>
            </a:r>
            <a:endParaRPr lang="en-US" altLang="ja-JP" sz="1800" dirty="0">
              <a:solidFill>
                <a:srgbClr val="000000"/>
              </a:solidFill>
            </a:endParaRPr>
          </a:p>
        </p:txBody>
      </p:sp>
      <p:sp>
        <p:nvSpPr>
          <p:cNvPr id="39" name="テキスト ボックス 38"/>
          <p:cNvSpPr txBox="1"/>
          <p:nvPr/>
        </p:nvSpPr>
        <p:spPr>
          <a:xfrm>
            <a:off x="1045709" y="5668089"/>
            <a:ext cx="736099" cy="369332"/>
          </a:xfrm>
          <a:prstGeom prst="rect">
            <a:avLst/>
          </a:prstGeom>
          <a:noFill/>
        </p:spPr>
        <p:txBody>
          <a:bodyPr wrap="none" rtlCol="0">
            <a:spAutoFit/>
          </a:bodyPr>
          <a:lstStyle/>
          <a:p>
            <a:r>
              <a:rPr kumimoji="1" lang="ja-JP" altLang="en-US" dirty="0" smtClean="0"/>
              <a:t>図</a:t>
            </a:r>
            <a:r>
              <a:rPr kumimoji="1" lang="en-US" altLang="ja-JP" dirty="0" smtClean="0"/>
              <a:t>2.4</a:t>
            </a:r>
            <a:endParaRPr kumimoji="1" lang="ja-JP" altLang="en-US" dirty="0"/>
          </a:p>
        </p:txBody>
      </p:sp>
      <p:sp>
        <p:nvSpPr>
          <p:cNvPr id="2" name="テキスト ボックス 1"/>
          <p:cNvSpPr txBox="1"/>
          <p:nvPr/>
        </p:nvSpPr>
        <p:spPr>
          <a:xfrm>
            <a:off x="745008" y="3455590"/>
            <a:ext cx="889987" cy="369332"/>
          </a:xfrm>
          <a:prstGeom prst="rect">
            <a:avLst/>
          </a:prstGeom>
          <a:noFill/>
        </p:spPr>
        <p:txBody>
          <a:bodyPr wrap="none" rtlCol="0">
            <a:spAutoFit/>
          </a:bodyPr>
          <a:lstStyle/>
          <a:p>
            <a:r>
              <a:rPr kumimoji="1" lang="ja-JP" altLang="en-US" dirty="0" smtClean="0"/>
              <a:t>例　</a:t>
            </a:r>
            <a:r>
              <a:rPr kumimoji="1" lang="en-US" altLang="ja-JP" dirty="0" smtClean="0"/>
              <a:t>2.6</a:t>
            </a:r>
            <a:endParaRPr kumimoji="1" lang="ja-JP" altLang="en-US" dirty="0"/>
          </a:p>
        </p:txBody>
      </p:sp>
      <p:sp>
        <p:nvSpPr>
          <p:cNvPr id="41" name="Freeform 10"/>
          <p:cNvSpPr>
            <a:spLocks/>
          </p:cNvSpPr>
          <p:nvPr/>
        </p:nvSpPr>
        <p:spPr bwMode="auto">
          <a:xfrm rot="12699744">
            <a:off x="3435032" y="5357324"/>
            <a:ext cx="557212" cy="785812"/>
          </a:xfrm>
          <a:custGeom>
            <a:avLst/>
            <a:gdLst>
              <a:gd name="T0" fmla="*/ 2147483647 w 377"/>
              <a:gd name="T1" fmla="*/ 2147483647 h 522"/>
              <a:gd name="T2" fmla="*/ 2147483647 w 377"/>
              <a:gd name="T3" fmla="*/ 2147483647 h 522"/>
              <a:gd name="T4" fmla="*/ 2147483647 w 377"/>
              <a:gd name="T5" fmla="*/ 2147483647 h 522"/>
              <a:gd name="T6" fmla="*/ 2147483647 w 377"/>
              <a:gd name="T7" fmla="*/ 2147483647 h 522"/>
              <a:gd name="T8" fmla="*/ 2147483647 w 377"/>
              <a:gd name="T9" fmla="*/ 2147483647 h 522"/>
              <a:gd name="T10" fmla="*/ 2147483647 w 377"/>
              <a:gd name="T11" fmla="*/ 2147483647 h 522"/>
              <a:gd name="T12" fmla="*/ 0 60000 65536"/>
              <a:gd name="T13" fmla="*/ 0 60000 65536"/>
              <a:gd name="T14" fmla="*/ 0 60000 65536"/>
              <a:gd name="T15" fmla="*/ 0 60000 65536"/>
              <a:gd name="T16" fmla="*/ 0 60000 65536"/>
              <a:gd name="T17" fmla="*/ 0 60000 65536"/>
              <a:gd name="T18" fmla="*/ 0 w 377"/>
              <a:gd name="T19" fmla="*/ 0 h 522"/>
              <a:gd name="T20" fmla="*/ 377 w 377"/>
              <a:gd name="T21" fmla="*/ 522 h 522"/>
            </a:gdLst>
            <a:ahLst/>
            <a:cxnLst>
              <a:cxn ang="T12">
                <a:pos x="T0" y="T1"/>
              </a:cxn>
              <a:cxn ang="T13">
                <a:pos x="T2" y="T3"/>
              </a:cxn>
              <a:cxn ang="T14">
                <a:pos x="T4" y="T5"/>
              </a:cxn>
              <a:cxn ang="T15">
                <a:pos x="T6" y="T7"/>
              </a:cxn>
              <a:cxn ang="T16">
                <a:pos x="T8" y="T9"/>
              </a:cxn>
              <a:cxn ang="T17">
                <a:pos x="T10" y="T11"/>
              </a:cxn>
            </a:cxnLst>
            <a:rect l="T18" t="T19" r="T20" b="T21"/>
            <a:pathLst>
              <a:path w="377" h="522">
                <a:moveTo>
                  <a:pt x="377" y="386"/>
                </a:moveTo>
                <a:cubicBezTo>
                  <a:pt x="313" y="454"/>
                  <a:pt x="249" y="522"/>
                  <a:pt x="196" y="522"/>
                </a:cubicBezTo>
                <a:cubicBezTo>
                  <a:pt x="143" y="522"/>
                  <a:pt x="90" y="431"/>
                  <a:pt x="60" y="386"/>
                </a:cubicBezTo>
                <a:cubicBezTo>
                  <a:pt x="30" y="341"/>
                  <a:pt x="0" y="310"/>
                  <a:pt x="15" y="250"/>
                </a:cubicBezTo>
                <a:cubicBezTo>
                  <a:pt x="30" y="190"/>
                  <a:pt x="98" y="46"/>
                  <a:pt x="151" y="23"/>
                </a:cubicBezTo>
                <a:cubicBezTo>
                  <a:pt x="204" y="0"/>
                  <a:pt x="268" y="57"/>
                  <a:pt x="332" y="114"/>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solidFill>
                <a:srgbClr val="000000"/>
              </a:solidFill>
            </a:endParaRPr>
          </a:p>
        </p:txBody>
      </p:sp>
      <p:sp>
        <p:nvSpPr>
          <p:cNvPr id="42" name="AutoShape 7"/>
          <p:cNvSpPr>
            <a:spLocks noChangeArrowheads="1"/>
          </p:cNvSpPr>
          <p:nvPr/>
        </p:nvSpPr>
        <p:spPr bwMode="auto">
          <a:xfrm>
            <a:off x="4157017" y="4432269"/>
            <a:ext cx="576262" cy="503237"/>
          </a:xfrm>
          <a:prstGeom prst="rightArrow">
            <a:avLst>
              <a:gd name="adj1" fmla="val 50000"/>
              <a:gd name="adj2" fmla="val 28628"/>
            </a:avLst>
          </a:prstGeom>
          <a:solidFill>
            <a:schemeClr val="bg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endParaRPr lang="ja-JP" altLang="en-US" sz="1800"/>
          </a:p>
        </p:txBody>
      </p:sp>
      <p:sp>
        <p:nvSpPr>
          <p:cNvPr id="43" name="Text Box 16"/>
          <p:cNvSpPr txBox="1">
            <a:spLocks noChangeArrowheads="1"/>
          </p:cNvSpPr>
          <p:nvPr/>
        </p:nvSpPr>
        <p:spPr bwMode="auto">
          <a:xfrm>
            <a:off x="6279999" y="3669530"/>
            <a:ext cx="5052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dirty="0" smtClean="0">
                <a:solidFill>
                  <a:srgbClr val="000000"/>
                </a:solidFill>
              </a:rPr>
              <a:t>1/</a:t>
            </a:r>
            <a:r>
              <a:rPr lang="en-US" altLang="ja-JP" sz="1800" dirty="0" smtClean="0">
                <a:solidFill>
                  <a:srgbClr val="FF0000"/>
                </a:solidFill>
              </a:rPr>
              <a:t>0</a:t>
            </a:r>
            <a:endParaRPr lang="en-US" altLang="ja-JP" sz="1800" dirty="0">
              <a:solidFill>
                <a:srgbClr val="FF0000"/>
              </a:solidFill>
            </a:endParaRPr>
          </a:p>
        </p:txBody>
      </p:sp>
      <p:sp>
        <p:nvSpPr>
          <p:cNvPr id="44" name="Oval 23"/>
          <p:cNvSpPr>
            <a:spLocks noChangeArrowheads="1"/>
          </p:cNvSpPr>
          <p:nvPr/>
        </p:nvSpPr>
        <p:spPr bwMode="auto">
          <a:xfrm>
            <a:off x="5524372" y="4108141"/>
            <a:ext cx="469900" cy="409575"/>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FontTx/>
              <a:buNone/>
            </a:pPr>
            <a:r>
              <a:rPr lang="en-US" altLang="ja-JP" sz="1800" dirty="0">
                <a:solidFill>
                  <a:srgbClr val="000000"/>
                </a:solidFill>
              </a:rPr>
              <a:t>r</a:t>
            </a:r>
          </a:p>
        </p:txBody>
      </p:sp>
      <p:sp>
        <p:nvSpPr>
          <p:cNvPr id="45" name="Freeform 9"/>
          <p:cNvSpPr>
            <a:spLocks/>
          </p:cNvSpPr>
          <p:nvPr/>
        </p:nvSpPr>
        <p:spPr bwMode="auto">
          <a:xfrm>
            <a:off x="5056852" y="3962091"/>
            <a:ext cx="558800" cy="785812"/>
          </a:xfrm>
          <a:custGeom>
            <a:avLst/>
            <a:gdLst>
              <a:gd name="T0" fmla="*/ 2147483647 w 377"/>
              <a:gd name="T1" fmla="*/ 2147483647 h 522"/>
              <a:gd name="T2" fmla="*/ 2147483647 w 377"/>
              <a:gd name="T3" fmla="*/ 2147483647 h 522"/>
              <a:gd name="T4" fmla="*/ 2147483647 w 377"/>
              <a:gd name="T5" fmla="*/ 2147483647 h 522"/>
              <a:gd name="T6" fmla="*/ 2147483647 w 377"/>
              <a:gd name="T7" fmla="*/ 2147483647 h 522"/>
              <a:gd name="T8" fmla="*/ 2147483647 w 377"/>
              <a:gd name="T9" fmla="*/ 2147483647 h 522"/>
              <a:gd name="T10" fmla="*/ 2147483647 w 377"/>
              <a:gd name="T11" fmla="*/ 2147483647 h 522"/>
              <a:gd name="T12" fmla="*/ 0 60000 65536"/>
              <a:gd name="T13" fmla="*/ 0 60000 65536"/>
              <a:gd name="T14" fmla="*/ 0 60000 65536"/>
              <a:gd name="T15" fmla="*/ 0 60000 65536"/>
              <a:gd name="T16" fmla="*/ 0 60000 65536"/>
              <a:gd name="T17" fmla="*/ 0 60000 65536"/>
              <a:gd name="T18" fmla="*/ 0 w 377"/>
              <a:gd name="T19" fmla="*/ 0 h 522"/>
              <a:gd name="T20" fmla="*/ 377 w 377"/>
              <a:gd name="T21" fmla="*/ 522 h 522"/>
            </a:gdLst>
            <a:ahLst/>
            <a:cxnLst>
              <a:cxn ang="T12">
                <a:pos x="T0" y="T1"/>
              </a:cxn>
              <a:cxn ang="T13">
                <a:pos x="T2" y="T3"/>
              </a:cxn>
              <a:cxn ang="T14">
                <a:pos x="T4" y="T5"/>
              </a:cxn>
              <a:cxn ang="T15">
                <a:pos x="T6" y="T7"/>
              </a:cxn>
              <a:cxn ang="T16">
                <a:pos x="T8" y="T9"/>
              </a:cxn>
              <a:cxn ang="T17">
                <a:pos x="T10" y="T11"/>
              </a:cxn>
            </a:cxnLst>
            <a:rect l="T18" t="T19" r="T20" b="T21"/>
            <a:pathLst>
              <a:path w="377" h="522">
                <a:moveTo>
                  <a:pt x="377" y="386"/>
                </a:moveTo>
                <a:cubicBezTo>
                  <a:pt x="313" y="454"/>
                  <a:pt x="249" y="522"/>
                  <a:pt x="196" y="522"/>
                </a:cubicBezTo>
                <a:cubicBezTo>
                  <a:pt x="143" y="522"/>
                  <a:pt x="90" y="431"/>
                  <a:pt x="60" y="386"/>
                </a:cubicBezTo>
                <a:cubicBezTo>
                  <a:pt x="30" y="341"/>
                  <a:pt x="0" y="310"/>
                  <a:pt x="15" y="250"/>
                </a:cubicBezTo>
                <a:cubicBezTo>
                  <a:pt x="30" y="190"/>
                  <a:pt x="98" y="46"/>
                  <a:pt x="151" y="23"/>
                </a:cubicBezTo>
                <a:cubicBezTo>
                  <a:pt x="204" y="0"/>
                  <a:pt x="268" y="57"/>
                  <a:pt x="332" y="114"/>
                </a:cubicBezTo>
              </a:path>
            </a:pathLst>
          </a:custGeom>
          <a:noFill/>
          <a:ln w="9525">
            <a:solidFill>
              <a:srgbClr val="0033CC"/>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solidFill>
                <a:srgbClr val="000000"/>
              </a:solidFill>
            </a:endParaRPr>
          </a:p>
        </p:txBody>
      </p:sp>
      <p:sp>
        <p:nvSpPr>
          <p:cNvPr id="46" name="Oval 24"/>
          <p:cNvSpPr>
            <a:spLocks noChangeArrowheads="1"/>
          </p:cNvSpPr>
          <p:nvPr/>
        </p:nvSpPr>
        <p:spPr bwMode="auto">
          <a:xfrm>
            <a:off x="6935745" y="4050301"/>
            <a:ext cx="571201" cy="525254"/>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FontTx/>
              <a:buNone/>
            </a:pPr>
            <a:r>
              <a:rPr lang="en-US" altLang="ja-JP" sz="1800" b="1" dirty="0">
                <a:solidFill>
                  <a:srgbClr val="000000"/>
                </a:solidFill>
              </a:rPr>
              <a:t>s</a:t>
            </a:r>
          </a:p>
        </p:txBody>
      </p:sp>
      <p:sp>
        <p:nvSpPr>
          <p:cNvPr id="47" name="Oval 25"/>
          <p:cNvSpPr>
            <a:spLocks noChangeArrowheads="1"/>
          </p:cNvSpPr>
          <p:nvPr/>
        </p:nvSpPr>
        <p:spPr bwMode="auto">
          <a:xfrm>
            <a:off x="6947196" y="5181395"/>
            <a:ext cx="571201" cy="537247"/>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FontTx/>
              <a:buNone/>
            </a:pPr>
            <a:r>
              <a:rPr lang="en-US" altLang="ja-JP" sz="1800" b="1" dirty="0">
                <a:solidFill>
                  <a:srgbClr val="000000"/>
                </a:solidFill>
              </a:rPr>
              <a:t>t</a:t>
            </a:r>
          </a:p>
        </p:txBody>
      </p:sp>
      <p:sp>
        <p:nvSpPr>
          <p:cNvPr id="48" name="Freeform 12"/>
          <p:cNvSpPr>
            <a:spLocks/>
          </p:cNvSpPr>
          <p:nvPr/>
        </p:nvSpPr>
        <p:spPr bwMode="auto">
          <a:xfrm>
            <a:off x="5884734" y="4474909"/>
            <a:ext cx="1089217" cy="108743"/>
          </a:xfrm>
          <a:custGeom>
            <a:avLst/>
            <a:gdLst>
              <a:gd name="T0" fmla="*/ 2147483647 w 544"/>
              <a:gd name="T1" fmla="*/ 2147483647 h 144"/>
              <a:gd name="T2" fmla="*/ 2147483647 w 544"/>
              <a:gd name="T3" fmla="*/ 2147483647 h 144"/>
              <a:gd name="T4" fmla="*/ 0 w 544"/>
              <a:gd name="T5" fmla="*/ 0 h 144"/>
              <a:gd name="T6" fmla="*/ 0 60000 65536"/>
              <a:gd name="T7" fmla="*/ 0 60000 65536"/>
              <a:gd name="T8" fmla="*/ 0 60000 65536"/>
              <a:gd name="T9" fmla="*/ 0 w 544"/>
              <a:gd name="T10" fmla="*/ 0 h 144"/>
              <a:gd name="T11" fmla="*/ 544 w 544"/>
              <a:gd name="T12" fmla="*/ 144 h 144"/>
            </a:gdLst>
            <a:ahLst/>
            <a:cxnLst>
              <a:cxn ang="T6">
                <a:pos x="T0" y="T1"/>
              </a:cxn>
              <a:cxn ang="T7">
                <a:pos x="T2" y="T3"/>
              </a:cxn>
              <a:cxn ang="T8">
                <a:pos x="T4" y="T5"/>
              </a:cxn>
            </a:cxnLst>
            <a:rect l="T9" t="T10" r="T11" b="T12"/>
            <a:pathLst>
              <a:path w="544" h="144">
                <a:moveTo>
                  <a:pt x="544" y="46"/>
                </a:moveTo>
                <a:cubicBezTo>
                  <a:pt x="453" y="95"/>
                  <a:pt x="363" y="144"/>
                  <a:pt x="272" y="136"/>
                </a:cubicBezTo>
                <a:cubicBezTo>
                  <a:pt x="181" y="128"/>
                  <a:pt x="90" y="64"/>
                  <a:pt x="0" y="0"/>
                </a:cubicBezTo>
              </a:path>
            </a:pathLst>
          </a:custGeom>
          <a:noFill/>
          <a:ln w="9525">
            <a:solidFill>
              <a:srgbClr val="0033CC"/>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solidFill>
                <a:srgbClr val="000000"/>
              </a:solidFill>
            </a:endParaRPr>
          </a:p>
        </p:txBody>
      </p:sp>
      <p:cxnSp>
        <p:nvCxnSpPr>
          <p:cNvPr id="49" name="直線矢印コネクタ 48"/>
          <p:cNvCxnSpPr>
            <a:stCxn id="46" idx="4"/>
            <a:endCxn id="47" idx="0"/>
          </p:cNvCxnSpPr>
          <p:nvPr/>
        </p:nvCxnSpPr>
        <p:spPr>
          <a:xfrm>
            <a:off x="7221346" y="4575555"/>
            <a:ext cx="11451" cy="60584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Text Box 14"/>
          <p:cNvSpPr txBox="1">
            <a:spLocks noChangeArrowheads="1"/>
          </p:cNvSpPr>
          <p:nvPr/>
        </p:nvSpPr>
        <p:spPr bwMode="auto">
          <a:xfrm>
            <a:off x="7885040" y="5133881"/>
            <a:ext cx="5052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dirty="0" smtClean="0">
                <a:solidFill>
                  <a:srgbClr val="000000"/>
                </a:solidFill>
              </a:rPr>
              <a:t>1/</a:t>
            </a:r>
            <a:r>
              <a:rPr lang="en-US" altLang="ja-JP" sz="1800" b="1" dirty="0" smtClean="0">
                <a:solidFill>
                  <a:srgbClr val="FFCC00"/>
                </a:solidFill>
              </a:rPr>
              <a:t>1</a:t>
            </a:r>
            <a:endParaRPr lang="en-US" altLang="ja-JP" sz="1800" b="1" dirty="0">
              <a:solidFill>
                <a:srgbClr val="FFCC00"/>
              </a:solidFill>
            </a:endParaRPr>
          </a:p>
        </p:txBody>
      </p:sp>
      <p:sp>
        <p:nvSpPr>
          <p:cNvPr id="51" name="Text Box 14"/>
          <p:cNvSpPr txBox="1">
            <a:spLocks noChangeArrowheads="1"/>
          </p:cNvSpPr>
          <p:nvPr/>
        </p:nvSpPr>
        <p:spPr bwMode="auto">
          <a:xfrm>
            <a:off x="7189028" y="4663393"/>
            <a:ext cx="5052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dirty="0" smtClean="0">
                <a:solidFill>
                  <a:srgbClr val="000000"/>
                </a:solidFill>
              </a:rPr>
              <a:t>1/</a:t>
            </a:r>
            <a:r>
              <a:rPr lang="en-US" altLang="ja-JP" sz="1800" b="1" dirty="0" smtClean="0">
                <a:solidFill>
                  <a:srgbClr val="FFCC00"/>
                </a:solidFill>
              </a:rPr>
              <a:t>1</a:t>
            </a:r>
            <a:endParaRPr lang="en-US" altLang="ja-JP" sz="1800" b="1" dirty="0">
              <a:solidFill>
                <a:srgbClr val="FFCC00"/>
              </a:solidFill>
            </a:endParaRPr>
          </a:p>
        </p:txBody>
      </p:sp>
      <p:sp>
        <p:nvSpPr>
          <p:cNvPr id="52" name="Freeform 12"/>
          <p:cNvSpPr>
            <a:spLocks/>
          </p:cNvSpPr>
          <p:nvPr/>
        </p:nvSpPr>
        <p:spPr bwMode="auto">
          <a:xfrm rot="1622694">
            <a:off x="5548410" y="4801871"/>
            <a:ext cx="1560931" cy="510427"/>
          </a:xfrm>
          <a:custGeom>
            <a:avLst/>
            <a:gdLst>
              <a:gd name="T0" fmla="*/ 2147483647 w 544"/>
              <a:gd name="T1" fmla="*/ 2147483647 h 144"/>
              <a:gd name="T2" fmla="*/ 2147483647 w 544"/>
              <a:gd name="T3" fmla="*/ 2147483647 h 144"/>
              <a:gd name="T4" fmla="*/ 0 w 544"/>
              <a:gd name="T5" fmla="*/ 0 h 144"/>
              <a:gd name="T6" fmla="*/ 0 60000 65536"/>
              <a:gd name="T7" fmla="*/ 0 60000 65536"/>
              <a:gd name="T8" fmla="*/ 0 60000 65536"/>
              <a:gd name="T9" fmla="*/ 0 w 544"/>
              <a:gd name="T10" fmla="*/ 0 h 144"/>
              <a:gd name="T11" fmla="*/ 544 w 544"/>
              <a:gd name="T12" fmla="*/ 144 h 144"/>
            </a:gdLst>
            <a:ahLst/>
            <a:cxnLst>
              <a:cxn ang="T6">
                <a:pos x="T0" y="T1"/>
              </a:cxn>
              <a:cxn ang="T7">
                <a:pos x="T2" y="T3"/>
              </a:cxn>
              <a:cxn ang="T8">
                <a:pos x="T4" y="T5"/>
              </a:cxn>
            </a:cxnLst>
            <a:rect l="T9" t="T10" r="T11" b="T12"/>
            <a:pathLst>
              <a:path w="544" h="144">
                <a:moveTo>
                  <a:pt x="544" y="46"/>
                </a:moveTo>
                <a:cubicBezTo>
                  <a:pt x="453" y="95"/>
                  <a:pt x="363" y="144"/>
                  <a:pt x="272" y="136"/>
                </a:cubicBezTo>
                <a:cubicBezTo>
                  <a:pt x="181" y="128"/>
                  <a:pt x="90" y="64"/>
                  <a:pt x="0" y="0"/>
                </a:cubicBezTo>
              </a:path>
            </a:pathLst>
          </a:custGeom>
          <a:noFill/>
          <a:ln w="9525">
            <a:solidFill>
              <a:srgbClr val="0033CC"/>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solidFill>
                <a:srgbClr val="000000"/>
              </a:solidFill>
            </a:endParaRPr>
          </a:p>
        </p:txBody>
      </p:sp>
      <p:sp>
        <p:nvSpPr>
          <p:cNvPr id="53" name="Text Box 16"/>
          <p:cNvSpPr txBox="1">
            <a:spLocks noChangeArrowheads="1"/>
          </p:cNvSpPr>
          <p:nvPr/>
        </p:nvSpPr>
        <p:spPr bwMode="auto">
          <a:xfrm>
            <a:off x="4706286" y="4159948"/>
            <a:ext cx="5052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dirty="0" smtClean="0">
                <a:solidFill>
                  <a:srgbClr val="000000"/>
                </a:solidFill>
              </a:rPr>
              <a:t>0/</a:t>
            </a:r>
            <a:r>
              <a:rPr lang="en-US" altLang="ja-JP" sz="1800" dirty="0" smtClean="0">
                <a:solidFill>
                  <a:srgbClr val="0000FF"/>
                </a:solidFill>
              </a:rPr>
              <a:t>0</a:t>
            </a:r>
            <a:endParaRPr lang="en-US" altLang="ja-JP" sz="1800" dirty="0">
              <a:solidFill>
                <a:srgbClr val="0000FF"/>
              </a:solidFill>
            </a:endParaRPr>
          </a:p>
        </p:txBody>
      </p:sp>
      <p:sp>
        <p:nvSpPr>
          <p:cNvPr id="54" name="Text Box 16"/>
          <p:cNvSpPr txBox="1">
            <a:spLocks noChangeArrowheads="1"/>
          </p:cNvSpPr>
          <p:nvPr/>
        </p:nvSpPr>
        <p:spPr bwMode="auto">
          <a:xfrm>
            <a:off x="5782693" y="5204955"/>
            <a:ext cx="5052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dirty="0" smtClean="0">
                <a:solidFill>
                  <a:srgbClr val="000000"/>
                </a:solidFill>
              </a:rPr>
              <a:t>0/</a:t>
            </a:r>
            <a:r>
              <a:rPr lang="en-US" altLang="ja-JP" sz="1800" dirty="0" smtClean="0">
                <a:solidFill>
                  <a:srgbClr val="0000FF"/>
                </a:solidFill>
              </a:rPr>
              <a:t>0</a:t>
            </a:r>
            <a:endParaRPr lang="en-US" altLang="ja-JP" sz="1800" dirty="0">
              <a:solidFill>
                <a:srgbClr val="0000FF"/>
              </a:solidFill>
            </a:endParaRPr>
          </a:p>
        </p:txBody>
      </p:sp>
      <p:sp>
        <p:nvSpPr>
          <p:cNvPr id="55" name="Freeform 11"/>
          <p:cNvSpPr>
            <a:spLocks/>
          </p:cNvSpPr>
          <p:nvPr/>
        </p:nvSpPr>
        <p:spPr bwMode="auto">
          <a:xfrm rot="602665">
            <a:off x="5873896" y="3987593"/>
            <a:ext cx="1089462" cy="217220"/>
          </a:xfrm>
          <a:custGeom>
            <a:avLst/>
            <a:gdLst>
              <a:gd name="T0" fmla="*/ 0 w 499"/>
              <a:gd name="T1" fmla="*/ 2147483647 h 143"/>
              <a:gd name="T2" fmla="*/ 2147483647 w 499"/>
              <a:gd name="T3" fmla="*/ 2147483647 h 143"/>
              <a:gd name="T4" fmla="*/ 2147483647 w 499"/>
              <a:gd name="T5" fmla="*/ 2147483647 h 143"/>
              <a:gd name="T6" fmla="*/ 0 60000 65536"/>
              <a:gd name="T7" fmla="*/ 0 60000 65536"/>
              <a:gd name="T8" fmla="*/ 0 60000 65536"/>
              <a:gd name="T9" fmla="*/ 0 w 499"/>
              <a:gd name="T10" fmla="*/ 0 h 143"/>
              <a:gd name="T11" fmla="*/ 499 w 499"/>
              <a:gd name="T12" fmla="*/ 143 h 143"/>
            </a:gdLst>
            <a:ahLst/>
            <a:cxnLst>
              <a:cxn ang="T6">
                <a:pos x="T0" y="T1"/>
              </a:cxn>
              <a:cxn ang="T7">
                <a:pos x="T2" y="T3"/>
              </a:cxn>
              <a:cxn ang="T8">
                <a:pos x="T4" y="T5"/>
              </a:cxn>
            </a:cxnLst>
            <a:rect l="T9" t="T10" r="T11" b="T12"/>
            <a:pathLst>
              <a:path w="499" h="143">
                <a:moveTo>
                  <a:pt x="0" y="143"/>
                </a:moveTo>
                <a:cubicBezTo>
                  <a:pt x="71" y="78"/>
                  <a:pt x="143" y="14"/>
                  <a:pt x="226" y="7"/>
                </a:cubicBezTo>
                <a:cubicBezTo>
                  <a:pt x="309" y="0"/>
                  <a:pt x="454" y="83"/>
                  <a:pt x="499" y="98"/>
                </a:cubicBezTo>
              </a:path>
            </a:pathLst>
          </a:custGeom>
          <a:noFill/>
          <a:ln w="9525">
            <a:solidFill>
              <a:srgbClr val="FF66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solidFill>
                <a:srgbClr val="000000"/>
              </a:solidFill>
            </a:endParaRPr>
          </a:p>
        </p:txBody>
      </p:sp>
      <p:sp>
        <p:nvSpPr>
          <p:cNvPr id="56" name="Line 17"/>
          <p:cNvSpPr>
            <a:spLocks noChangeShapeType="1"/>
          </p:cNvSpPr>
          <p:nvPr/>
        </p:nvSpPr>
        <p:spPr bwMode="auto">
          <a:xfrm>
            <a:off x="5759322" y="3782703"/>
            <a:ext cx="0" cy="358775"/>
          </a:xfrm>
          <a:prstGeom prst="line">
            <a:avLst/>
          </a:prstGeom>
          <a:noFill/>
          <a:ln w="38100" cmpd="dbl">
            <a:solidFill>
              <a:srgbClr val="00CC00"/>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solidFill>
                <a:srgbClr val="000000"/>
              </a:solidFill>
            </a:endParaRPr>
          </a:p>
        </p:txBody>
      </p:sp>
      <p:sp>
        <p:nvSpPr>
          <p:cNvPr id="57" name="Text Box 16"/>
          <p:cNvSpPr txBox="1">
            <a:spLocks noChangeArrowheads="1"/>
          </p:cNvSpPr>
          <p:nvPr/>
        </p:nvSpPr>
        <p:spPr bwMode="auto">
          <a:xfrm>
            <a:off x="6163257" y="4509143"/>
            <a:ext cx="5052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dirty="0" smtClean="0">
                <a:solidFill>
                  <a:srgbClr val="000000"/>
                </a:solidFill>
              </a:rPr>
              <a:t>0/</a:t>
            </a:r>
            <a:r>
              <a:rPr lang="en-US" altLang="ja-JP" sz="1800" dirty="0" smtClean="0">
                <a:solidFill>
                  <a:srgbClr val="0000FF"/>
                </a:solidFill>
              </a:rPr>
              <a:t>0</a:t>
            </a:r>
            <a:endParaRPr lang="en-US" altLang="ja-JP" sz="1800" dirty="0">
              <a:solidFill>
                <a:srgbClr val="0000FF"/>
              </a:solidFill>
            </a:endParaRPr>
          </a:p>
        </p:txBody>
      </p:sp>
      <p:sp>
        <p:nvSpPr>
          <p:cNvPr id="58" name="テキスト ボックス 57"/>
          <p:cNvSpPr txBox="1"/>
          <p:nvPr/>
        </p:nvSpPr>
        <p:spPr>
          <a:xfrm>
            <a:off x="4283968" y="5546838"/>
            <a:ext cx="4141390" cy="923330"/>
          </a:xfrm>
          <a:prstGeom prst="rect">
            <a:avLst/>
          </a:prstGeom>
          <a:noFill/>
        </p:spPr>
        <p:txBody>
          <a:bodyPr wrap="none" rtlCol="0">
            <a:spAutoFit/>
          </a:bodyPr>
          <a:lstStyle/>
          <a:p>
            <a:r>
              <a:rPr kumimoji="1" lang="ja-JP" altLang="en-US" dirty="0" smtClean="0"/>
              <a:t>図</a:t>
            </a:r>
            <a:r>
              <a:rPr kumimoji="1" lang="en-US" altLang="ja-JP" dirty="0" smtClean="0"/>
              <a:t>2.11</a:t>
            </a:r>
            <a:r>
              <a:rPr kumimoji="1" lang="ja-JP" altLang="en-US" dirty="0" smtClean="0"/>
              <a:t>の左図</a:t>
            </a:r>
            <a:r>
              <a:rPr lang="ja-JP" altLang="en-US" dirty="0" smtClean="0"/>
              <a:t>が得られる。</a:t>
            </a:r>
            <a:endParaRPr lang="en-US" altLang="ja-JP" dirty="0" smtClean="0"/>
          </a:p>
          <a:p>
            <a:r>
              <a:rPr kumimoji="1" lang="ja-JP" altLang="en-US" dirty="0" smtClean="0"/>
              <a:t>さらに</a:t>
            </a:r>
            <a:r>
              <a:rPr kumimoji="1" lang="en-US" altLang="ja-JP" dirty="0" smtClean="0">
                <a:solidFill>
                  <a:srgbClr val="FF0000"/>
                </a:solidFill>
              </a:rPr>
              <a:t>§2.1.4</a:t>
            </a:r>
            <a:r>
              <a:rPr kumimoji="1" lang="ja-JP" altLang="en-US" dirty="0" smtClean="0">
                <a:solidFill>
                  <a:srgbClr val="FF0000"/>
                </a:solidFill>
              </a:rPr>
              <a:t>の簡単化操作</a:t>
            </a:r>
            <a:endParaRPr kumimoji="1" lang="en-US" altLang="ja-JP" dirty="0" smtClean="0">
              <a:solidFill>
                <a:srgbClr val="FF0000"/>
              </a:solidFill>
            </a:endParaRPr>
          </a:p>
          <a:p>
            <a:r>
              <a:rPr lang="ja-JP" altLang="en-US" dirty="0"/>
              <a:t>に</a:t>
            </a:r>
            <a:r>
              <a:rPr lang="ja-JP" altLang="en-US" dirty="0" smtClean="0"/>
              <a:t>より、図</a:t>
            </a:r>
            <a:r>
              <a:rPr lang="en-US" altLang="ja-JP" dirty="0" smtClean="0"/>
              <a:t>2.11</a:t>
            </a:r>
            <a:r>
              <a:rPr lang="ja-JP" altLang="en-US" dirty="0" smtClean="0"/>
              <a:t>の右図（図</a:t>
            </a:r>
            <a:r>
              <a:rPr lang="en-US" altLang="ja-JP" dirty="0" smtClean="0"/>
              <a:t>2.2</a:t>
            </a:r>
            <a:r>
              <a:rPr lang="ja-JP" altLang="en-US" dirty="0" smtClean="0"/>
              <a:t>）が得られる</a:t>
            </a:r>
            <a:endParaRPr kumimoji="1" lang="ja-JP" altLang="en-US" dirty="0"/>
          </a:p>
        </p:txBody>
      </p:sp>
      <p:sp>
        <p:nvSpPr>
          <p:cNvPr id="59" name="Freeform 10"/>
          <p:cNvSpPr>
            <a:spLocks/>
          </p:cNvSpPr>
          <p:nvPr/>
        </p:nvSpPr>
        <p:spPr bwMode="auto">
          <a:xfrm rot="12699744">
            <a:off x="7415689" y="5223211"/>
            <a:ext cx="557212" cy="785812"/>
          </a:xfrm>
          <a:custGeom>
            <a:avLst/>
            <a:gdLst>
              <a:gd name="T0" fmla="*/ 2147483647 w 377"/>
              <a:gd name="T1" fmla="*/ 2147483647 h 522"/>
              <a:gd name="T2" fmla="*/ 2147483647 w 377"/>
              <a:gd name="T3" fmla="*/ 2147483647 h 522"/>
              <a:gd name="T4" fmla="*/ 2147483647 w 377"/>
              <a:gd name="T5" fmla="*/ 2147483647 h 522"/>
              <a:gd name="T6" fmla="*/ 2147483647 w 377"/>
              <a:gd name="T7" fmla="*/ 2147483647 h 522"/>
              <a:gd name="T8" fmla="*/ 2147483647 w 377"/>
              <a:gd name="T9" fmla="*/ 2147483647 h 522"/>
              <a:gd name="T10" fmla="*/ 2147483647 w 377"/>
              <a:gd name="T11" fmla="*/ 2147483647 h 522"/>
              <a:gd name="T12" fmla="*/ 0 60000 65536"/>
              <a:gd name="T13" fmla="*/ 0 60000 65536"/>
              <a:gd name="T14" fmla="*/ 0 60000 65536"/>
              <a:gd name="T15" fmla="*/ 0 60000 65536"/>
              <a:gd name="T16" fmla="*/ 0 60000 65536"/>
              <a:gd name="T17" fmla="*/ 0 60000 65536"/>
              <a:gd name="T18" fmla="*/ 0 w 377"/>
              <a:gd name="T19" fmla="*/ 0 h 522"/>
              <a:gd name="T20" fmla="*/ 377 w 377"/>
              <a:gd name="T21" fmla="*/ 522 h 522"/>
            </a:gdLst>
            <a:ahLst/>
            <a:cxnLst>
              <a:cxn ang="T12">
                <a:pos x="T0" y="T1"/>
              </a:cxn>
              <a:cxn ang="T13">
                <a:pos x="T2" y="T3"/>
              </a:cxn>
              <a:cxn ang="T14">
                <a:pos x="T4" y="T5"/>
              </a:cxn>
              <a:cxn ang="T15">
                <a:pos x="T6" y="T7"/>
              </a:cxn>
              <a:cxn ang="T16">
                <a:pos x="T8" y="T9"/>
              </a:cxn>
              <a:cxn ang="T17">
                <a:pos x="T10" y="T11"/>
              </a:cxn>
            </a:cxnLst>
            <a:rect l="T18" t="T19" r="T20" b="T21"/>
            <a:pathLst>
              <a:path w="377" h="522">
                <a:moveTo>
                  <a:pt x="377" y="386"/>
                </a:moveTo>
                <a:cubicBezTo>
                  <a:pt x="313" y="454"/>
                  <a:pt x="249" y="522"/>
                  <a:pt x="196" y="522"/>
                </a:cubicBezTo>
                <a:cubicBezTo>
                  <a:pt x="143" y="522"/>
                  <a:pt x="90" y="431"/>
                  <a:pt x="60" y="386"/>
                </a:cubicBezTo>
                <a:cubicBezTo>
                  <a:pt x="30" y="341"/>
                  <a:pt x="0" y="310"/>
                  <a:pt x="15" y="250"/>
                </a:cubicBezTo>
                <a:cubicBezTo>
                  <a:pt x="30" y="190"/>
                  <a:pt x="98" y="46"/>
                  <a:pt x="151" y="23"/>
                </a:cubicBezTo>
                <a:cubicBezTo>
                  <a:pt x="204" y="0"/>
                  <a:pt x="268" y="57"/>
                  <a:pt x="332" y="114"/>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スライド番号プレースホル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400" dirty="0" smtClean="0"/>
              <a:t>2</a:t>
            </a:r>
          </a:p>
        </p:txBody>
      </p:sp>
      <p:sp>
        <p:nvSpPr>
          <p:cNvPr id="10244" name="Text Box 4"/>
          <p:cNvSpPr txBox="1">
            <a:spLocks noChangeArrowheads="1"/>
          </p:cNvSpPr>
          <p:nvPr/>
        </p:nvSpPr>
        <p:spPr bwMode="auto">
          <a:xfrm>
            <a:off x="749503" y="423347"/>
            <a:ext cx="6851556"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endParaRPr lang="en-US" altLang="ja-JP" sz="1600" dirty="0" smtClean="0"/>
          </a:p>
          <a:p>
            <a:pPr eaLnBrk="1" hangingPunct="1">
              <a:spcBef>
                <a:spcPct val="0"/>
              </a:spcBef>
              <a:buFontTx/>
              <a:buNone/>
            </a:pPr>
            <a:r>
              <a:rPr lang="ja-JP" altLang="en-US" sz="1600" dirty="0"/>
              <a:t>　</a:t>
            </a:r>
            <a:r>
              <a:rPr lang="ja-JP" altLang="en-US" sz="1600" dirty="0" smtClean="0"/>
              <a:t>　　　　　これまでに蓄　　今回投入　　　この時実行　　　 これまでに蓄積　　</a:t>
            </a:r>
            <a:endParaRPr lang="en-US" altLang="ja-JP" sz="1600" dirty="0" smtClean="0"/>
          </a:p>
          <a:p>
            <a:pPr eaLnBrk="1" hangingPunct="1">
              <a:spcBef>
                <a:spcPct val="0"/>
              </a:spcBef>
              <a:buFontTx/>
              <a:buNone/>
            </a:pPr>
            <a:r>
              <a:rPr lang="ja-JP" altLang="en-US" sz="1600" dirty="0"/>
              <a:t>　</a:t>
            </a:r>
            <a:r>
              <a:rPr lang="ja-JP" altLang="en-US" sz="1600" dirty="0" smtClean="0"/>
              <a:t>　　　　　</a:t>
            </a:r>
            <a:r>
              <a:rPr lang="ja-JP" altLang="en-US" sz="1600" dirty="0" err="1" smtClean="0"/>
              <a:t>積された</a:t>
            </a:r>
            <a:r>
              <a:rPr lang="ja-JP" altLang="en-US" sz="1600" dirty="0" smtClean="0"/>
              <a:t>硬貨　　される硬貨　　される動作　　　 された硬貨</a:t>
            </a:r>
            <a:endParaRPr lang="en-US" altLang="ja-JP" sz="1600" dirty="0" smtClean="0"/>
          </a:p>
          <a:p>
            <a:pPr eaLnBrk="1" hangingPunct="1">
              <a:spcBef>
                <a:spcPct val="0"/>
              </a:spcBef>
              <a:buFontTx/>
              <a:buNone/>
            </a:pPr>
            <a:r>
              <a:rPr lang="ja-JP" altLang="en-US" sz="1600" dirty="0"/>
              <a:t>　</a:t>
            </a:r>
            <a:r>
              <a:rPr lang="ja-JP" altLang="en-US" sz="1600" dirty="0" smtClean="0"/>
              <a:t>　　　　　　　</a:t>
            </a:r>
            <a:endParaRPr lang="en-US" altLang="ja-JP" sz="1600" dirty="0"/>
          </a:p>
          <a:p>
            <a:pPr eaLnBrk="1" hangingPunct="1">
              <a:spcBef>
                <a:spcPct val="0"/>
              </a:spcBef>
              <a:buFontTx/>
              <a:buNone/>
            </a:pPr>
            <a:r>
              <a:rPr lang="ja-JP" altLang="en-US" sz="1600" dirty="0" smtClean="0"/>
              <a:t>　場合</a:t>
            </a:r>
            <a:r>
              <a:rPr lang="en-US" altLang="ja-JP" sz="1600" dirty="0" smtClean="0"/>
              <a:t>1</a:t>
            </a:r>
            <a:r>
              <a:rPr lang="ja-JP" altLang="en-US" sz="1600" dirty="0" smtClean="0"/>
              <a:t>　　　</a:t>
            </a:r>
            <a:r>
              <a:rPr lang="en-US" altLang="ja-JP" sz="1600" dirty="0" smtClean="0"/>
              <a:t>0</a:t>
            </a:r>
            <a:r>
              <a:rPr lang="ja-JP" altLang="en-US" sz="1600" dirty="0" smtClean="0"/>
              <a:t>円　　　　　　　</a:t>
            </a:r>
            <a:r>
              <a:rPr lang="en-US" altLang="ja-JP" sz="1600" b="1" dirty="0" smtClean="0">
                <a:solidFill>
                  <a:srgbClr val="00B050"/>
                </a:solidFill>
              </a:rPr>
              <a:t>100</a:t>
            </a:r>
            <a:r>
              <a:rPr lang="ja-JP" altLang="en-US" sz="1600" b="1" dirty="0" smtClean="0">
                <a:solidFill>
                  <a:srgbClr val="00B050"/>
                </a:solidFill>
              </a:rPr>
              <a:t>円　</a:t>
            </a:r>
            <a:r>
              <a:rPr lang="ja-JP" altLang="en-US" sz="1600" dirty="0" smtClean="0"/>
              <a:t>　　　　</a:t>
            </a:r>
            <a:r>
              <a:rPr lang="ja-JP" altLang="en-US" sz="1600" b="1" dirty="0" smtClean="0">
                <a:solidFill>
                  <a:srgbClr val="FF3300"/>
                </a:solidFill>
              </a:rPr>
              <a:t>なし</a:t>
            </a:r>
            <a:r>
              <a:rPr lang="ja-JP" altLang="en-US" sz="1600" dirty="0" smtClean="0"/>
              <a:t>　　　　　　　　　</a:t>
            </a:r>
            <a:r>
              <a:rPr lang="en-US" altLang="ja-JP" sz="1600" dirty="0" smtClean="0"/>
              <a:t>100</a:t>
            </a:r>
            <a:r>
              <a:rPr lang="ja-JP" altLang="en-US" sz="1600" dirty="0" smtClean="0"/>
              <a:t>円</a:t>
            </a:r>
            <a:endParaRPr lang="en-US" altLang="ja-JP" sz="1600" dirty="0" smtClean="0"/>
          </a:p>
          <a:p>
            <a:pPr eaLnBrk="1" hangingPunct="1">
              <a:spcBef>
                <a:spcPct val="0"/>
              </a:spcBef>
              <a:buFontTx/>
              <a:buNone/>
            </a:pPr>
            <a:r>
              <a:rPr lang="ja-JP" altLang="en-US" sz="1600" dirty="0" smtClean="0"/>
              <a:t>　　　　　　　　</a:t>
            </a:r>
            <a:r>
              <a:rPr lang="en-US" altLang="ja-JP" sz="1600" b="1" dirty="0" smtClean="0">
                <a:solidFill>
                  <a:srgbClr val="0000FF"/>
                </a:solidFill>
              </a:rPr>
              <a:t>q0</a:t>
            </a:r>
            <a:r>
              <a:rPr lang="ja-JP" altLang="en-US" sz="1600" dirty="0" smtClean="0"/>
              <a:t>　　　　　　</a:t>
            </a:r>
            <a:r>
              <a:rPr lang="ja-JP" altLang="en-US" sz="1600" dirty="0"/>
              <a:t>　 </a:t>
            </a:r>
            <a:r>
              <a:rPr lang="ja-JP" altLang="en-US" sz="1600" b="1" dirty="0" smtClean="0">
                <a:solidFill>
                  <a:srgbClr val="00B050"/>
                </a:solidFill>
              </a:rPr>
              <a:t>なし（</a:t>
            </a:r>
            <a:r>
              <a:rPr lang="en-US" altLang="ja-JP" sz="1600" b="1" dirty="0" smtClean="0">
                <a:solidFill>
                  <a:srgbClr val="00B050"/>
                </a:solidFill>
              </a:rPr>
              <a:t>0</a:t>
            </a:r>
            <a:r>
              <a:rPr lang="ja-JP" altLang="en-US" sz="1600" b="1" dirty="0" smtClean="0">
                <a:solidFill>
                  <a:srgbClr val="00B050"/>
                </a:solidFill>
              </a:rPr>
              <a:t>円）</a:t>
            </a:r>
            <a:r>
              <a:rPr lang="ja-JP" altLang="en-US" sz="1600" dirty="0" smtClean="0"/>
              <a:t>　　　</a:t>
            </a:r>
            <a:r>
              <a:rPr lang="ja-JP" altLang="en-US" sz="1600" b="1" dirty="0" smtClean="0">
                <a:solidFill>
                  <a:srgbClr val="FF3300"/>
                </a:solidFill>
              </a:rPr>
              <a:t>なし</a:t>
            </a:r>
            <a:r>
              <a:rPr lang="ja-JP" altLang="en-US" sz="1600" dirty="0" smtClean="0"/>
              <a:t>　　　　　　　</a:t>
            </a:r>
            <a:r>
              <a:rPr lang="ja-JP" altLang="en-US" sz="1600" dirty="0"/>
              <a:t>　</a:t>
            </a:r>
            <a:r>
              <a:rPr lang="ja-JP" altLang="en-US" sz="1600" dirty="0" smtClean="0"/>
              <a:t> 　 </a:t>
            </a:r>
            <a:r>
              <a:rPr lang="en-US" altLang="ja-JP" sz="1600" dirty="0" smtClean="0"/>
              <a:t>0</a:t>
            </a:r>
            <a:r>
              <a:rPr lang="ja-JP" altLang="en-US" sz="1600" dirty="0" smtClean="0"/>
              <a:t>円</a:t>
            </a:r>
            <a:endParaRPr lang="en-US" altLang="ja-JP" sz="1600" dirty="0" smtClean="0"/>
          </a:p>
          <a:p>
            <a:pPr eaLnBrk="1" hangingPunct="1">
              <a:spcBef>
                <a:spcPct val="0"/>
              </a:spcBef>
              <a:buFontTx/>
              <a:buNone/>
            </a:pPr>
            <a:r>
              <a:rPr lang="ja-JP" altLang="en-US" sz="1600" dirty="0"/>
              <a:t>　</a:t>
            </a:r>
            <a:r>
              <a:rPr lang="ja-JP" altLang="en-US" sz="1600" dirty="0" smtClean="0"/>
              <a:t>場合</a:t>
            </a:r>
            <a:r>
              <a:rPr lang="en-US" altLang="ja-JP" sz="1600" dirty="0" smtClean="0"/>
              <a:t>2</a:t>
            </a:r>
            <a:r>
              <a:rPr lang="ja-JP" altLang="en-US" sz="1600" dirty="0" smtClean="0"/>
              <a:t>　　</a:t>
            </a:r>
            <a:r>
              <a:rPr lang="en-US" altLang="ja-JP" sz="1600" dirty="0" smtClean="0"/>
              <a:t>100</a:t>
            </a:r>
            <a:r>
              <a:rPr lang="ja-JP" altLang="en-US" sz="1600" dirty="0" smtClean="0"/>
              <a:t>円　　　　　　 </a:t>
            </a:r>
            <a:r>
              <a:rPr lang="en-US" altLang="ja-JP" sz="1600" b="1" dirty="0" smtClean="0">
                <a:solidFill>
                  <a:srgbClr val="00B050"/>
                </a:solidFill>
              </a:rPr>
              <a:t>100</a:t>
            </a:r>
            <a:r>
              <a:rPr lang="ja-JP" altLang="en-US" sz="1600" b="1" dirty="0" smtClean="0">
                <a:solidFill>
                  <a:srgbClr val="00B050"/>
                </a:solidFill>
              </a:rPr>
              <a:t>円</a:t>
            </a:r>
            <a:r>
              <a:rPr lang="ja-JP" altLang="en-US" sz="1600" dirty="0" smtClean="0"/>
              <a:t>　　　　　</a:t>
            </a:r>
            <a:r>
              <a:rPr lang="ja-JP" altLang="en-US" sz="1600" b="1" dirty="0" smtClean="0">
                <a:solidFill>
                  <a:srgbClr val="FF3300"/>
                </a:solidFill>
              </a:rPr>
              <a:t>なし</a:t>
            </a:r>
            <a:r>
              <a:rPr lang="ja-JP" altLang="en-US" sz="1600" dirty="0" smtClean="0"/>
              <a:t>　　　　　　　　　</a:t>
            </a:r>
            <a:r>
              <a:rPr lang="en-US" altLang="ja-JP" sz="1600" dirty="0" smtClean="0"/>
              <a:t>200</a:t>
            </a:r>
            <a:r>
              <a:rPr lang="ja-JP" altLang="en-US" sz="1600" dirty="0" smtClean="0"/>
              <a:t>円</a:t>
            </a:r>
            <a:endParaRPr lang="en-US" altLang="ja-JP" sz="1600" dirty="0" smtClean="0"/>
          </a:p>
          <a:p>
            <a:pPr eaLnBrk="1" hangingPunct="1">
              <a:spcBef>
                <a:spcPct val="0"/>
              </a:spcBef>
              <a:buFontTx/>
              <a:buNone/>
            </a:pPr>
            <a:r>
              <a:rPr lang="ja-JP" altLang="en-US" sz="1600" dirty="0"/>
              <a:t>　</a:t>
            </a:r>
            <a:r>
              <a:rPr lang="ja-JP" altLang="en-US" sz="1600" dirty="0" smtClean="0"/>
              <a:t>　              </a:t>
            </a:r>
            <a:r>
              <a:rPr lang="en-US" altLang="ja-JP" sz="1600" b="1" dirty="0" smtClean="0">
                <a:solidFill>
                  <a:srgbClr val="0000FF"/>
                </a:solidFill>
              </a:rPr>
              <a:t>q100</a:t>
            </a:r>
            <a:r>
              <a:rPr lang="ja-JP" altLang="en-US" sz="1600" dirty="0" smtClean="0"/>
              <a:t>　　　　　　</a:t>
            </a:r>
            <a:r>
              <a:rPr lang="ja-JP" altLang="en-US" sz="1600" b="1" dirty="0" smtClean="0">
                <a:solidFill>
                  <a:srgbClr val="00B050"/>
                </a:solidFill>
              </a:rPr>
              <a:t>なし（</a:t>
            </a:r>
            <a:r>
              <a:rPr lang="en-US" altLang="ja-JP" sz="1600" b="1" dirty="0" smtClean="0">
                <a:solidFill>
                  <a:srgbClr val="00B050"/>
                </a:solidFill>
              </a:rPr>
              <a:t>0</a:t>
            </a:r>
            <a:r>
              <a:rPr lang="ja-JP" altLang="en-US" sz="1600" b="1" dirty="0" smtClean="0">
                <a:solidFill>
                  <a:srgbClr val="00B050"/>
                </a:solidFill>
              </a:rPr>
              <a:t>円）</a:t>
            </a:r>
            <a:r>
              <a:rPr lang="ja-JP" altLang="en-US" sz="1600" dirty="0" smtClean="0"/>
              <a:t>　　　</a:t>
            </a:r>
            <a:r>
              <a:rPr lang="ja-JP" altLang="en-US" sz="1600" b="1" dirty="0" smtClean="0">
                <a:solidFill>
                  <a:srgbClr val="FF3300"/>
                </a:solidFill>
              </a:rPr>
              <a:t>なし</a:t>
            </a:r>
            <a:r>
              <a:rPr lang="ja-JP" altLang="en-US" sz="1600" dirty="0" smtClean="0"/>
              <a:t>　　　　　　　　　</a:t>
            </a:r>
            <a:r>
              <a:rPr lang="en-US" altLang="ja-JP" sz="1600" dirty="0" smtClean="0"/>
              <a:t>100</a:t>
            </a:r>
            <a:r>
              <a:rPr lang="ja-JP" altLang="en-US" sz="1600" dirty="0" smtClean="0"/>
              <a:t>円</a:t>
            </a:r>
            <a:endParaRPr lang="en-US" altLang="ja-JP" sz="1600" dirty="0" smtClean="0"/>
          </a:p>
          <a:p>
            <a:pPr eaLnBrk="1" hangingPunct="1">
              <a:spcBef>
                <a:spcPct val="0"/>
              </a:spcBef>
              <a:buFontTx/>
              <a:buNone/>
            </a:pPr>
            <a:r>
              <a:rPr lang="ja-JP" altLang="en-US" sz="1600" dirty="0" smtClean="0"/>
              <a:t>　場合３　　</a:t>
            </a:r>
            <a:r>
              <a:rPr lang="en-US" altLang="ja-JP" sz="1600" dirty="0" smtClean="0"/>
              <a:t>200</a:t>
            </a:r>
            <a:r>
              <a:rPr lang="ja-JP" altLang="en-US" sz="1600" dirty="0" smtClean="0"/>
              <a:t>円　　　　　　 </a:t>
            </a:r>
            <a:r>
              <a:rPr lang="en-US" altLang="ja-JP" sz="1600" b="1" dirty="0" smtClean="0">
                <a:solidFill>
                  <a:srgbClr val="00B050"/>
                </a:solidFill>
              </a:rPr>
              <a:t>100</a:t>
            </a:r>
            <a:r>
              <a:rPr lang="ja-JP" altLang="en-US" sz="1600" b="1" dirty="0" smtClean="0">
                <a:solidFill>
                  <a:srgbClr val="00B050"/>
                </a:solidFill>
              </a:rPr>
              <a:t>円</a:t>
            </a:r>
            <a:r>
              <a:rPr lang="ja-JP" altLang="en-US" sz="1600" dirty="0" smtClean="0"/>
              <a:t>　　  　</a:t>
            </a:r>
            <a:r>
              <a:rPr lang="ja-JP" altLang="en-US" sz="1600" b="1" dirty="0" smtClean="0">
                <a:solidFill>
                  <a:srgbClr val="FF3300"/>
                </a:solidFill>
              </a:rPr>
              <a:t>切符排出</a:t>
            </a:r>
            <a:r>
              <a:rPr lang="ja-JP" altLang="en-US" sz="1600" dirty="0" smtClean="0"/>
              <a:t>　　　　　　　</a:t>
            </a:r>
            <a:r>
              <a:rPr lang="en-US" altLang="ja-JP" sz="1600" dirty="0" smtClean="0"/>
              <a:t>0</a:t>
            </a:r>
            <a:r>
              <a:rPr lang="ja-JP" altLang="en-US" sz="1600" dirty="0" smtClean="0"/>
              <a:t>円</a:t>
            </a:r>
            <a:endParaRPr lang="en-US" altLang="ja-JP" sz="1600" dirty="0" smtClean="0"/>
          </a:p>
          <a:p>
            <a:pPr eaLnBrk="1" hangingPunct="1">
              <a:spcBef>
                <a:spcPct val="0"/>
              </a:spcBef>
              <a:buFontTx/>
              <a:buNone/>
            </a:pPr>
            <a:r>
              <a:rPr lang="ja-JP" altLang="en-US" sz="1600" dirty="0"/>
              <a:t>　</a:t>
            </a:r>
            <a:r>
              <a:rPr lang="ja-JP" altLang="en-US" sz="1600" dirty="0" smtClean="0"/>
              <a:t>　              </a:t>
            </a:r>
            <a:r>
              <a:rPr lang="en-US" altLang="ja-JP" sz="1600" b="1" dirty="0" smtClean="0">
                <a:solidFill>
                  <a:srgbClr val="0000FF"/>
                </a:solidFill>
              </a:rPr>
              <a:t>q200</a:t>
            </a:r>
            <a:r>
              <a:rPr lang="ja-JP" altLang="en-US" sz="1600" dirty="0" smtClean="0"/>
              <a:t>　　　　　　　　　　　 　                            蓄積硬貨は</a:t>
            </a:r>
            <a:r>
              <a:rPr lang="en-US" altLang="ja-JP" sz="1600" dirty="0" smtClean="0"/>
              <a:t>0</a:t>
            </a:r>
            <a:r>
              <a:rPr lang="ja-JP" altLang="en-US" sz="1600" dirty="0" smtClean="0"/>
              <a:t>円</a:t>
            </a:r>
            <a:endParaRPr lang="en-US" altLang="ja-JP" sz="1600" dirty="0" smtClean="0"/>
          </a:p>
          <a:p>
            <a:pPr eaLnBrk="1" hangingPunct="1">
              <a:spcBef>
                <a:spcPct val="0"/>
              </a:spcBef>
              <a:buFontTx/>
              <a:buNone/>
            </a:pPr>
            <a:r>
              <a:rPr lang="ja-JP" altLang="en-US" sz="1600" dirty="0" smtClean="0"/>
              <a:t>　　　　　　　　　　　　　　　　　</a:t>
            </a:r>
            <a:r>
              <a:rPr lang="ja-JP" altLang="en-US" sz="1600" b="1" dirty="0" smtClean="0">
                <a:solidFill>
                  <a:srgbClr val="00B050"/>
                </a:solidFill>
              </a:rPr>
              <a:t>なし（</a:t>
            </a:r>
            <a:r>
              <a:rPr lang="en-US" altLang="ja-JP" sz="1600" b="1" dirty="0" smtClean="0">
                <a:solidFill>
                  <a:srgbClr val="00B050"/>
                </a:solidFill>
              </a:rPr>
              <a:t>0</a:t>
            </a:r>
            <a:r>
              <a:rPr lang="ja-JP" altLang="en-US" sz="1600" b="1" dirty="0" smtClean="0">
                <a:solidFill>
                  <a:srgbClr val="00B050"/>
                </a:solidFill>
              </a:rPr>
              <a:t>円）</a:t>
            </a:r>
            <a:r>
              <a:rPr lang="ja-JP" altLang="en-US" sz="1600" dirty="0" smtClean="0"/>
              <a:t>　　</a:t>
            </a:r>
            <a:r>
              <a:rPr lang="ja-JP" altLang="en-US" sz="1600" b="1" dirty="0" smtClean="0">
                <a:solidFill>
                  <a:srgbClr val="FF3300"/>
                </a:solidFill>
              </a:rPr>
              <a:t>なし</a:t>
            </a:r>
            <a:r>
              <a:rPr lang="ja-JP" altLang="en-US" sz="1600" dirty="0" smtClean="0"/>
              <a:t>　　　　　　　　　</a:t>
            </a:r>
            <a:r>
              <a:rPr lang="en-US" altLang="ja-JP" sz="1600" dirty="0" smtClean="0"/>
              <a:t>200</a:t>
            </a:r>
            <a:r>
              <a:rPr lang="ja-JP" altLang="en-US" sz="1600" dirty="0" smtClean="0"/>
              <a:t>円</a:t>
            </a:r>
            <a:endParaRPr lang="en-US" altLang="ja-JP" sz="1600" dirty="0" smtClean="0"/>
          </a:p>
          <a:p>
            <a:pPr eaLnBrk="1" hangingPunct="1">
              <a:spcBef>
                <a:spcPct val="0"/>
              </a:spcBef>
              <a:buFontTx/>
              <a:buNone/>
            </a:pPr>
            <a:endParaRPr lang="en-US" altLang="ja-JP" sz="1600" dirty="0" smtClean="0"/>
          </a:p>
          <a:p>
            <a:pPr eaLnBrk="1" hangingPunct="1">
              <a:spcBef>
                <a:spcPct val="0"/>
              </a:spcBef>
              <a:buFontTx/>
              <a:buNone/>
            </a:pPr>
            <a:r>
              <a:rPr lang="ja-JP" altLang="en-US" sz="1600" b="1" dirty="0" smtClean="0"/>
              <a:t>　</a:t>
            </a:r>
            <a:endParaRPr lang="ja-JP" altLang="en-US" sz="1600" dirty="0"/>
          </a:p>
        </p:txBody>
      </p:sp>
      <p:sp>
        <p:nvSpPr>
          <p:cNvPr id="20" name="Text Box 5"/>
          <p:cNvSpPr txBox="1">
            <a:spLocks noChangeArrowheads="1"/>
          </p:cNvSpPr>
          <p:nvPr/>
        </p:nvSpPr>
        <p:spPr bwMode="auto">
          <a:xfrm>
            <a:off x="8043590" y="238681"/>
            <a:ext cx="7857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dirty="0"/>
              <a:t>その２</a:t>
            </a:r>
          </a:p>
        </p:txBody>
      </p:sp>
      <p:cxnSp>
        <p:nvCxnSpPr>
          <p:cNvPr id="6" name="直線コネクタ 5"/>
          <p:cNvCxnSpPr/>
          <p:nvPr/>
        </p:nvCxnSpPr>
        <p:spPr>
          <a:xfrm>
            <a:off x="899592" y="1340768"/>
            <a:ext cx="6264696" cy="0"/>
          </a:xfrm>
          <a:prstGeom prst="line">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a:off x="2915816" y="1700808"/>
            <a:ext cx="4248472" cy="0"/>
          </a:xfrm>
          <a:prstGeom prst="line">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a:xfrm>
            <a:off x="927727" y="1916832"/>
            <a:ext cx="6236561" cy="0"/>
          </a:xfrm>
          <a:prstGeom prst="line">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a:off x="927728" y="2423516"/>
            <a:ext cx="6236560" cy="0"/>
          </a:xfrm>
          <a:prstGeom prst="line">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a:off x="913659" y="3262810"/>
            <a:ext cx="6250629" cy="0"/>
          </a:xfrm>
          <a:prstGeom prst="line">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a:off x="2920825" y="2902776"/>
            <a:ext cx="4243463" cy="0"/>
          </a:xfrm>
          <a:prstGeom prst="line">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a:off x="2920825" y="2188416"/>
            <a:ext cx="4243463" cy="0"/>
          </a:xfrm>
          <a:prstGeom prst="line">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a:off x="909455" y="692696"/>
            <a:ext cx="6254833" cy="28136"/>
          </a:xfrm>
          <a:prstGeom prst="line">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a:off x="1619672" y="701436"/>
            <a:ext cx="0" cy="2561374"/>
          </a:xfrm>
          <a:prstGeom prst="line">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a:off x="7164288" y="701436"/>
            <a:ext cx="0" cy="2561374"/>
          </a:xfrm>
          <a:prstGeom prst="line">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a:off x="5580112" y="701436"/>
            <a:ext cx="0" cy="2561374"/>
          </a:xfrm>
          <a:prstGeom prst="line">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a:off x="4082136" y="666932"/>
            <a:ext cx="0" cy="2595878"/>
          </a:xfrm>
          <a:prstGeom prst="line">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a:off x="2915816" y="701436"/>
            <a:ext cx="5009" cy="2561374"/>
          </a:xfrm>
          <a:prstGeom prst="line">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a:off x="915357" y="720832"/>
            <a:ext cx="12371" cy="2541978"/>
          </a:xfrm>
          <a:prstGeom prst="line">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1621124" y="3379758"/>
            <a:ext cx="5161991" cy="338554"/>
          </a:xfrm>
          <a:prstGeom prst="rect">
            <a:avLst/>
          </a:prstGeom>
          <a:noFill/>
        </p:spPr>
        <p:txBody>
          <a:bodyPr wrap="none" rtlCol="0">
            <a:spAutoFit/>
          </a:bodyPr>
          <a:lstStyle/>
          <a:p>
            <a:r>
              <a:rPr kumimoji="1" lang="ja-JP" altLang="en-US" sz="1600" b="1" dirty="0" smtClean="0">
                <a:solidFill>
                  <a:srgbClr val="0000FF"/>
                </a:solidFill>
              </a:rPr>
              <a:t>今の状態</a:t>
            </a:r>
            <a:r>
              <a:rPr kumimoji="1" lang="ja-JP" altLang="en-US" sz="1600" dirty="0" smtClean="0"/>
              <a:t>　　　　</a:t>
            </a:r>
            <a:r>
              <a:rPr kumimoji="1" lang="ja-JP" altLang="en-US" sz="1600" b="1" dirty="0" smtClean="0">
                <a:solidFill>
                  <a:srgbClr val="00B050"/>
                </a:solidFill>
              </a:rPr>
              <a:t>入力動作</a:t>
            </a:r>
            <a:r>
              <a:rPr kumimoji="1" lang="ja-JP" altLang="en-US" sz="1600" dirty="0" smtClean="0"/>
              <a:t>　　　</a:t>
            </a:r>
            <a:r>
              <a:rPr lang="ja-JP" altLang="en-US" sz="1600" dirty="0" smtClean="0"/>
              <a:t> </a:t>
            </a:r>
            <a:r>
              <a:rPr lang="ja-JP" altLang="en-US" sz="1600" b="1" dirty="0" smtClean="0">
                <a:solidFill>
                  <a:srgbClr val="FF3300"/>
                </a:solidFill>
              </a:rPr>
              <a:t>出力</a:t>
            </a:r>
            <a:r>
              <a:rPr kumimoji="1" lang="ja-JP" altLang="en-US" sz="1600" b="1" dirty="0" smtClean="0">
                <a:solidFill>
                  <a:srgbClr val="FF3300"/>
                </a:solidFill>
              </a:rPr>
              <a:t>動作         </a:t>
            </a:r>
            <a:r>
              <a:rPr kumimoji="1" lang="ja-JP" altLang="en-US" sz="1600" b="1" dirty="0" smtClean="0"/>
              <a:t>　</a:t>
            </a:r>
            <a:r>
              <a:rPr lang="ja-JP" altLang="en-US" sz="1600" b="1" dirty="0" smtClean="0">
                <a:solidFill>
                  <a:srgbClr val="0000FF"/>
                </a:solidFill>
              </a:rPr>
              <a:t>次の状態</a:t>
            </a:r>
            <a:endParaRPr kumimoji="1" lang="en-US" altLang="ja-JP" sz="1600" b="1" dirty="0" smtClean="0">
              <a:solidFill>
                <a:srgbClr val="0000FF"/>
              </a:solidFill>
            </a:endParaRPr>
          </a:p>
        </p:txBody>
      </p:sp>
      <p:sp>
        <p:nvSpPr>
          <p:cNvPr id="21" name="フローチャート : 結合子 20"/>
          <p:cNvSpPr/>
          <p:nvPr/>
        </p:nvSpPr>
        <p:spPr>
          <a:xfrm>
            <a:off x="2779611" y="4366842"/>
            <a:ext cx="718628" cy="648072"/>
          </a:xfrm>
          <a:prstGeom prst="flowChartConnector">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フローチャート : 結合子 36"/>
          <p:cNvSpPr/>
          <p:nvPr/>
        </p:nvSpPr>
        <p:spPr>
          <a:xfrm>
            <a:off x="5221524" y="5517232"/>
            <a:ext cx="718628" cy="648072"/>
          </a:xfrm>
          <a:prstGeom prst="flowChartConnector">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フローチャート : 結合子 37"/>
          <p:cNvSpPr/>
          <p:nvPr/>
        </p:nvSpPr>
        <p:spPr>
          <a:xfrm>
            <a:off x="5192373" y="4366842"/>
            <a:ext cx="718628" cy="648072"/>
          </a:xfrm>
          <a:prstGeom prst="flowChartConnector">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フリーフォーム 25"/>
          <p:cNvSpPr/>
          <p:nvPr/>
        </p:nvSpPr>
        <p:spPr>
          <a:xfrm>
            <a:off x="2813476" y="3881219"/>
            <a:ext cx="681603" cy="521969"/>
          </a:xfrm>
          <a:custGeom>
            <a:avLst/>
            <a:gdLst>
              <a:gd name="connsiteX0" fmla="*/ 126672 w 681603"/>
              <a:gd name="connsiteY0" fmla="*/ 521969 h 521969"/>
              <a:gd name="connsiteX1" fmla="*/ 62 w 681603"/>
              <a:gd name="connsiteY1" fmla="*/ 254683 h 521969"/>
              <a:gd name="connsiteX2" fmla="*/ 140739 w 681603"/>
              <a:gd name="connsiteY2" fmla="*/ 43667 h 521969"/>
              <a:gd name="connsiteX3" fmla="*/ 323619 w 681603"/>
              <a:gd name="connsiteY3" fmla="*/ 1464 h 521969"/>
              <a:gd name="connsiteX4" fmla="*/ 619041 w 681603"/>
              <a:gd name="connsiteY4" fmla="*/ 71803 h 521969"/>
              <a:gd name="connsiteX5" fmla="*/ 675312 w 681603"/>
              <a:gd name="connsiteY5" fmla="*/ 240615 h 521969"/>
              <a:gd name="connsiteX6" fmla="*/ 661244 w 681603"/>
              <a:gd name="connsiteY6" fmla="*/ 395359 h 521969"/>
              <a:gd name="connsiteX7" fmla="*/ 506499 w 681603"/>
              <a:gd name="connsiteY7" fmla="*/ 521969 h 521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1603" h="521969">
                <a:moveTo>
                  <a:pt x="126672" y="521969"/>
                </a:moveTo>
                <a:cubicBezTo>
                  <a:pt x="62194" y="428184"/>
                  <a:pt x="-2283" y="334400"/>
                  <a:pt x="62" y="254683"/>
                </a:cubicBezTo>
                <a:cubicBezTo>
                  <a:pt x="2406" y="174966"/>
                  <a:pt x="86813" y="85870"/>
                  <a:pt x="140739" y="43667"/>
                </a:cubicBezTo>
                <a:cubicBezTo>
                  <a:pt x="194665" y="1464"/>
                  <a:pt x="243902" y="-3225"/>
                  <a:pt x="323619" y="1464"/>
                </a:cubicBezTo>
                <a:cubicBezTo>
                  <a:pt x="403336" y="6153"/>
                  <a:pt x="560426" y="31945"/>
                  <a:pt x="619041" y="71803"/>
                </a:cubicBezTo>
                <a:cubicBezTo>
                  <a:pt x="677656" y="111661"/>
                  <a:pt x="668278" y="186689"/>
                  <a:pt x="675312" y="240615"/>
                </a:cubicBezTo>
                <a:cubicBezTo>
                  <a:pt x="682346" y="294541"/>
                  <a:pt x="689379" y="348467"/>
                  <a:pt x="661244" y="395359"/>
                </a:cubicBezTo>
                <a:cubicBezTo>
                  <a:pt x="633109" y="442251"/>
                  <a:pt x="569804" y="482110"/>
                  <a:pt x="506499" y="521969"/>
                </a:cubicBezTo>
              </a:path>
            </a:pathLst>
          </a:custGeom>
          <a:noFill/>
          <a:ln w="1270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フリーフォーム 38"/>
          <p:cNvSpPr/>
          <p:nvPr/>
        </p:nvSpPr>
        <p:spPr>
          <a:xfrm rot="5047542">
            <a:off x="5864693" y="5593194"/>
            <a:ext cx="681603" cy="521969"/>
          </a:xfrm>
          <a:custGeom>
            <a:avLst/>
            <a:gdLst>
              <a:gd name="connsiteX0" fmla="*/ 126672 w 681603"/>
              <a:gd name="connsiteY0" fmla="*/ 521969 h 521969"/>
              <a:gd name="connsiteX1" fmla="*/ 62 w 681603"/>
              <a:gd name="connsiteY1" fmla="*/ 254683 h 521969"/>
              <a:gd name="connsiteX2" fmla="*/ 140739 w 681603"/>
              <a:gd name="connsiteY2" fmla="*/ 43667 h 521969"/>
              <a:gd name="connsiteX3" fmla="*/ 323619 w 681603"/>
              <a:gd name="connsiteY3" fmla="*/ 1464 h 521969"/>
              <a:gd name="connsiteX4" fmla="*/ 619041 w 681603"/>
              <a:gd name="connsiteY4" fmla="*/ 71803 h 521969"/>
              <a:gd name="connsiteX5" fmla="*/ 675312 w 681603"/>
              <a:gd name="connsiteY5" fmla="*/ 240615 h 521969"/>
              <a:gd name="connsiteX6" fmla="*/ 661244 w 681603"/>
              <a:gd name="connsiteY6" fmla="*/ 395359 h 521969"/>
              <a:gd name="connsiteX7" fmla="*/ 506499 w 681603"/>
              <a:gd name="connsiteY7" fmla="*/ 521969 h 521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1603" h="521969">
                <a:moveTo>
                  <a:pt x="126672" y="521969"/>
                </a:moveTo>
                <a:cubicBezTo>
                  <a:pt x="62194" y="428184"/>
                  <a:pt x="-2283" y="334400"/>
                  <a:pt x="62" y="254683"/>
                </a:cubicBezTo>
                <a:cubicBezTo>
                  <a:pt x="2406" y="174966"/>
                  <a:pt x="86813" y="85870"/>
                  <a:pt x="140739" y="43667"/>
                </a:cubicBezTo>
                <a:cubicBezTo>
                  <a:pt x="194665" y="1464"/>
                  <a:pt x="243902" y="-3225"/>
                  <a:pt x="323619" y="1464"/>
                </a:cubicBezTo>
                <a:cubicBezTo>
                  <a:pt x="403336" y="6153"/>
                  <a:pt x="560426" y="31945"/>
                  <a:pt x="619041" y="71803"/>
                </a:cubicBezTo>
                <a:cubicBezTo>
                  <a:pt x="677656" y="111661"/>
                  <a:pt x="668278" y="186689"/>
                  <a:pt x="675312" y="240615"/>
                </a:cubicBezTo>
                <a:cubicBezTo>
                  <a:pt x="682346" y="294541"/>
                  <a:pt x="689379" y="348467"/>
                  <a:pt x="661244" y="395359"/>
                </a:cubicBezTo>
                <a:cubicBezTo>
                  <a:pt x="633109" y="442251"/>
                  <a:pt x="569804" y="482110"/>
                  <a:pt x="506499" y="521969"/>
                </a:cubicBezTo>
              </a:path>
            </a:pathLst>
          </a:custGeom>
          <a:noFill/>
          <a:ln w="1270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フリーフォーム 39"/>
          <p:cNvSpPr/>
          <p:nvPr/>
        </p:nvSpPr>
        <p:spPr>
          <a:xfrm>
            <a:off x="5229398" y="3875066"/>
            <a:ext cx="681603" cy="521969"/>
          </a:xfrm>
          <a:custGeom>
            <a:avLst/>
            <a:gdLst>
              <a:gd name="connsiteX0" fmla="*/ 126672 w 681603"/>
              <a:gd name="connsiteY0" fmla="*/ 521969 h 521969"/>
              <a:gd name="connsiteX1" fmla="*/ 62 w 681603"/>
              <a:gd name="connsiteY1" fmla="*/ 254683 h 521969"/>
              <a:gd name="connsiteX2" fmla="*/ 140739 w 681603"/>
              <a:gd name="connsiteY2" fmla="*/ 43667 h 521969"/>
              <a:gd name="connsiteX3" fmla="*/ 323619 w 681603"/>
              <a:gd name="connsiteY3" fmla="*/ 1464 h 521969"/>
              <a:gd name="connsiteX4" fmla="*/ 619041 w 681603"/>
              <a:gd name="connsiteY4" fmla="*/ 71803 h 521969"/>
              <a:gd name="connsiteX5" fmla="*/ 675312 w 681603"/>
              <a:gd name="connsiteY5" fmla="*/ 240615 h 521969"/>
              <a:gd name="connsiteX6" fmla="*/ 661244 w 681603"/>
              <a:gd name="connsiteY6" fmla="*/ 395359 h 521969"/>
              <a:gd name="connsiteX7" fmla="*/ 506499 w 681603"/>
              <a:gd name="connsiteY7" fmla="*/ 521969 h 521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1603" h="521969">
                <a:moveTo>
                  <a:pt x="126672" y="521969"/>
                </a:moveTo>
                <a:cubicBezTo>
                  <a:pt x="62194" y="428184"/>
                  <a:pt x="-2283" y="334400"/>
                  <a:pt x="62" y="254683"/>
                </a:cubicBezTo>
                <a:cubicBezTo>
                  <a:pt x="2406" y="174966"/>
                  <a:pt x="86813" y="85870"/>
                  <a:pt x="140739" y="43667"/>
                </a:cubicBezTo>
                <a:cubicBezTo>
                  <a:pt x="194665" y="1464"/>
                  <a:pt x="243902" y="-3225"/>
                  <a:pt x="323619" y="1464"/>
                </a:cubicBezTo>
                <a:cubicBezTo>
                  <a:pt x="403336" y="6153"/>
                  <a:pt x="560426" y="31945"/>
                  <a:pt x="619041" y="71803"/>
                </a:cubicBezTo>
                <a:cubicBezTo>
                  <a:pt x="677656" y="111661"/>
                  <a:pt x="668278" y="186689"/>
                  <a:pt x="675312" y="240615"/>
                </a:cubicBezTo>
                <a:cubicBezTo>
                  <a:pt x="682346" y="294541"/>
                  <a:pt x="689379" y="348467"/>
                  <a:pt x="661244" y="395359"/>
                </a:cubicBezTo>
                <a:cubicBezTo>
                  <a:pt x="633109" y="442251"/>
                  <a:pt x="569804" y="482110"/>
                  <a:pt x="506499" y="521969"/>
                </a:cubicBezTo>
              </a:path>
            </a:pathLst>
          </a:custGeom>
          <a:noFill/>
          <a:ln w="1270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右矢印 29"/>
          <p:cNvSpPr/>
          <p:nvPr/>
        </p:nvSpPr>
        <p:spPr>
          <a:xfrm>
            <a:off x="2220997" y="4601737"/>
            <a:ext cx="583875" cy="178282"/>
          </a:xfrm>
          <a:prstGeom prst="rightArrow">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p:nvSpPr>
        <p:spPr>
          <a:xfrm>
            <a:off x="2911940" y="4506212"/>
            <a:ext cx="453970" cy="369332"/>
          </a:xfrm>
          <a:prstGeom prst="rect">
            <a:avLst/>
          </a:prstGeom>
          <a:noFill/>
        </p:spPr>
        <p:txBody>
          <a:bodyPr wrap="none" rtlCol="0">
            <a:spAutoFit/>
          </a:bodyPr>
          <a:lstStyle/>
          <a:p>
            <a:r>
              <a:rPr kumimoji="1" lang="en-US" altLang="ja-JP" b="1" dirty="0" smtClean="0">
                <a:solidFill>
                  <a:srgbClr val="0000FF"/>
                </a:solidFill>
              </a:rPr>
              <a:t>q0</a:t>
            </a:r>
            <a:endParaRPr kumimoji="1" lang="ja-JP" altLang="en-US" b="1" dirty="0">
              <a:solidFill>
                <a:srgbClr val="0000FF"/>
              </a:solidFill>
            </a:endParaRPr>
          </a:p>
        </p:txBody>
      </p:sp>
      <p:sp>
        <p:nvSpPr>
          <p:cNvPr id="43" name="テキスト ボックス 42"/>
          <p:cNvSpPr txBox="1"/>
          <p:nvPr/>
        </p:nvSpPr>
        <p:spPr>
          <a:xfrm>
            <a:off x="5229398" y="4506212"/>
            <a:ext cx="710451" cy="369332"/>
          </a:xfrm>
          <a:prstGeom prst="rect">
            <a:avLst/>
          </a:prstGeom>
          <a:noFill/>
        </p:spPr>
        <p:txBody>
          <a:bodyPr wrap="none" rtlCol="0">
            <a:spAutoFit/>
          </a:bodyPr>
          <a:lstStyle/>
          <a:p>
            <a:r>
              <a:rPr kumimoji="1" lang="en-US" altLang="ja-JP" b="1" dirty="0" smtClean="0">
                <a:solidFill>
                  <a:srgbClr val="0000FF"/>
                </a:solidFill>
              </a:rPr>
              <a:t>q100</a:t>
            </a:r>
            <a:endParaRPr kumimoji="1" lang="ja-JP" altLang="en-US" b="1" dirty="0">
              <a:solidFill>
                <a:srgbClr val="0000FF"/>
              </a:solidFill>
            </a:endParaRPr>
          </a:p>
        </p:txBody>
      </p:sp>
      <p:sp>
        <p:nvSpPr>
          <p:cNvPr id="44" name="テキスト ボックス 43"/>
          <p:cNvSpPr txBox="1"/>
          <p:nvPr/>
        </p:nvSpPr>
        <p:spPr>
          <a:xfrm>
            <a:off x="5200549" y="5656602"/>
            <a:ext cx="710451" cy="369332"/>
          </a:xfrm>
          <a:prstGeom prst="rect">
            <a:avLst/>
          </a:prstGeom>
          <a:noFill/>
        </p:spPr>
        <p:txBody>
          <a:bodyPr wrap="none" rtlCol="0">
            <a:spAutoFit/>
          </a:bodyPr>
          <a:lstStyle/>
          <a:p>
            <a:r>
              <a:rPr kumimoji="1" lang="en-US" altLang="ja-JP" b="1" dirty="0" smtClean="0">
                <a:solidFill>
                  <a:srgbClr val="0000FF"/>
                </a:solidFill>
              </a:rPr>
              <a:t>q200</a:t>
            </a:r>
            <a:endParaRPr kumimoji="1" lang="ja-JP" altLang="en-US" b="1" dirty="0">
              <a:solidFill>
                <a:srgbClr val="0000FF"/>
              </a:solidFill>
            </a:endParaRPr>
          </a:p>
        </p:txBody>
      </p:sp>
      <p:sp>
        <p:nvSpPr>
          <p:cNvPr id="41" name="テキスト ボックス 40"/>
          <p:cNvSpPr txBox="1"/>
          <p:nvPr/>
        </p:nvSpPr>
        <p:spPr>
          <a:xfrm>
            <a:off x="2133280" y="4321546"/>
            <a:ext cx="646331" cy="369332"/>
          </a:xfrm>
          <a:prstGeom prst="rect">
            <a:avLst/>
          </a:prstGeom>
          <a:noFill/>
        </p:spPr>
        <p:txBody>
          <a:bodyPr wrap="none" rtlCol="0">
            <a:spAutoFit/>
          </a:bodyPr>
          <a:lstStyle/>
          <a:p>
            <a:r>
              <a:rPr lang="ja-JP" altLang="en-US" b="1" dirty="0">
                <a:solidFill>
                  <a:srgbClr val="C00000"/>
                </a:solidFill>
              </a:rPr>
              <a:t>開始</a:t>
            </a:r>
            <a:endParaRPr kumimoji="1" lang="ja-JP" altLang="en-US" b="1" dirty="0">
              <a:solidFill>
                <a:srgbClr val="C00000"/>
              </a:solidFill>
            </a:endParaRPr>
          </a:p>
        </p:txBody>
      </p:sp>
      <p:sp>
        <p:nvSpPr>
          <p:cNvPr id="42" name="テキスト ボックス 41"/>
          <p:cNvSpPr txBox="1"/>
          <p:nvPr/>
        </p:nvSpPr>
        <p:spPr>
          <a:xfrm>
            <a:off x="3476714" y="3793389"/>
            <a:ext cx="992579" cy="369332"/>
          </a:xfrm>
          <a:prstGeom prst="rect">
            <a:avLst/>
          </a:prstGeom>
          <a:noFill/>
        </p:spPr>
        <p:txBody>
          <a:bodyPr wrap="none" rtlCol="0">
            <a:spAutoFit/>
          </a:bodyPr>
          <a:lstStyle/>
          <a:p>
            <a:r>
              <a:rPr kumimoji="1" lang="en-US" altLang="ja-JP" b="1" dirty="0" smtClean="0">
                <a:solidFill>
                  <a:srgbClr val="00B050"/>
                </a:solidFill>
              </a:rPr>
              <a:t>0</a:t>
            </a:r>
            <a:r>
              <a:rPr kumimoji="1" lang="ja-JP" altLang="en-US" b="1" dirty="0" smtClean="0">
                <a:solidFill>
                  <a:srgbClr val="00B050"/>
                </a:solidFill>
              </a:rPr>
              <a:t>円</a:t>
            </a:r>
            <a:r>
              <a:rPr kumimoji="1" lang="en-US" altLang="ja-JP" dirty="0" smtClean="0"/>
              <a:t>/</a:t>
            </a:r>
            <a:r>
              <a:rPr kumimoji="1" lang="ja-JP" altLang="en-US" b="1" dirty="0" smtClean="0">
                <a:solidFill>
                  <a:srgbClr val="FF3300"/>
                </a:solidFill>
              </a:rPr>
              <a:t>なし</a:t>
            </a:r>
            <a:endParaRPr kumimoji="1" lang="ja-JP" altLang="en-US" b="1" dirty="0">
              <a:solidFill>
                <a:srgbClr val="FF3300"/>
              </a:solidFill>
            </a:endParaRPr>
          </a:p>
        </p:txBody>
      </p:sp>
      <p:cxnSp>
        <p:nvCxnSpPr>
          <p:cNvPr id="46" name="直線矢印コネクタ 45"/>
          <p:cNvCxnSpPr>
            <a:stCxn id="21" idx="6"/>
            <a:endCxn id="38" idx="2"/>
          </p:cNvCxnSpPr>
          <p:nvPr/>
        </p:nvCxnSpPr>
        <p:spPr>
          <a:xfrm>
            <a:off x="3498239" y="4690878"/>
            <a:ext cx="1694134"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 name="テキスト ボックス 48"/>
          <p:cNvSpPr txBox="1"/>
          <p:nvPr/>
        </p:nvSpPr>
        <p:spPr>
          <a:xfrm>
            <a:off x="6444305" y="5669512"/>
            <a:ext cx="992579" cy="369332"/>
          </a:xfrm>
          <a:prstGeom prst="rect">
            <a:avLst/>
          </a:prstGeom>
          <a:noFill/>
        </p:spPr>
        <p:txBody>
          <a:bodyPr wrap="none" rtlCol="0">
            <a:spAutoFit/>
          </a:bodyPr>
          <a:lstStyle/>
          <a:p>
            <a:r>
              <a:rPr kumimoji="1" lang="en-US" altLang="ja-JP" b="1" dirty="0" smtClean="0">
                <a:solidFill>
                  <a:srgbClr val="00B050"/>
                </a:solidFill>
              </a:rPr>
              <a:t>0</a:t>
            </a:r>
            <a:r>
              <a:rPr kumimoji="1" lang="ja-JP" altLang="en-US" b="1" dirty="0" smtClean="0">
                <a:solidFill>
                  <a:srgbClr val="00B050"/>
                </a:solidFill>
              </a:rPr>
              <a:t>円</a:t>
            </a:r>
            <a:r>
              <a:rPr kumimoji="1" lang="en-US" altLang="ja-JP" dirty="0" smtClean="0"/>
              <a:t>/</a:t>
            </a:r>
            <a:r>
              <a:rPr kumimoji="1" lang="ja-JP" altLang="en-US" b="1" dirty="0" smtClean="0">
                <a:solidFill>
                  <a:srgbClr val="FF3300"/>
                </a:solidFill>
              </a:rPr>
              <a:t>なし</a:t>
            </a:r>
            <a:endParaRPr kumimoji="1" lang="ja-JP" altLang="en-US" b="1" dirty="0">
              <a:solidFill>
                <a:srgbClr val="FF3300"/>
              </a:solidFill>
            </a:endParaRPr>
          </a:p>
        </p:txBody>
      </p:sp>
      <p:sp>
        <p:nvSpPr>
          <p:cNvPr id="50" name="テキスト ボックス 49"/>
          <p:cNvSpPr txBox="1"/>
          <p:nvPr/>
        </p:nvSpPr>
        <p:spPr>
          <a:xfrm>
            <a:off x="5939426" y="3913523"/>
            <a:ext cx="992579" cy="369332"/>
          </a:xfrm>
          <a:prstGeom prst="rect">
            <a:avLst/>
          </a:prstGeom>
          <a:noFill/>
        </p:spPr>
        <p:txBody>
          <a:bodyPr wrap="none" rtlCol="0">
            <a:spAutoFit/>
          </a:bodyPr>
          <a:lstStyle/>
          <a:p>
            <a:r>
              <a:rPr kumimoji="1" lang="en-US" altLang="ja-JP" b="1" dirty="0" smtClean="0">
                <a:solidFill>
                  <a:srgbClr val="00B050"/>
                </a:solidFill>
              </a:rPr>
              <a:t>0</a:t>
            </a:r>
            <a:r>
              <a:rPr kumimoji="1" lang="ja-JP" altLang="en-US" b="1" dirty="0" smtClean="0">
                <a:solidFill>
                  <a:srgbClr val="00B050"/>
                </a:solidFill>
              </a:rPr>
              <a:t>円</a:t>
            </a:r>
            <a:r>
              <a:rPr kumimoji="1" lang="en-US" altLang="ja-JP" dirty="0" smtClean="0"/>
              <a:t>/</a:t>
            </a:r>
            <a:r>
              <a:rPr kumimoji="1" lang="ja-JP" altLang="en-US" b="1" dirty="0" smtClean="0">
                <a:solidFill>
                  <a:srgbClr val="FF3300"/>
                </a:solidFill>
              </a:rPr>
              <a:t>なし</a:t>
            </a:r>
            <a:endParaRPr kumimoji="1" lang="ja-JP" altLang="en-US" b="1" dirty="0">
              <a:solidFill>
                <a:srgbClr val="FF3300"/>
              </a:solidFill>
            </a:endParaRPr>
          </a:p>
        </p:txBody>
      </p:sp>
      <p:sp>
        <p:nvSpPr>
          <p:cNvPr id="47" name="テキスト ボックス 46"/>
          <p:cNvSpPr txBox="1"/>
          <p:nvPr/>
        </p:nvSpPr>
        <p:spPr>
          <a:xfrm>
            <a:off x="3720776" y="4284245"/>
            <a:ext cx="1249060" cy="369332"/>
          </a:xfrm>
          <a:prstGeom prst="rect">
            <a:avLst/>
          </a:prstGeom>
          <a:noFill/>
        </p:spPr>
        <p:txBody>
          <a:bodyPr wrap="none" rtlCol="0">
            <a:spAutoFit/>
          </a:bodyPr>
          <a:lstStyle/>
          <a:p>
            <a:r>
              <a:rPr kumimoji="1" lang="en-US" altLang="ja-JP" b="1" dirty="0" smtClean="0">
                <a:solidFill>
                  <a:srgbClr val="00B050"/>
                </a:solidFill>
              </a:rPr>
              <a:t>100</a:t>
            </a:r>
            <a:r>
              <a:rPr kumimoji="1" lang="ja-JP" altLang="en-US" b="1" dirty="0" smtClean="0">
                <a:solidFill>
                  <a:srgbClr val="00B050"/>
                </a:solidFill>
              </a:rPr>
              <a:t>円</a:t>
            </a:r>
            <a:r>
              <a:rPr kumimoji="1" lang="en-US" altLang="ja-JP" dirty="0" smtClean="0"/>
              <a:t>/</a:t>
            </a:r>
            <a:r>
              <a:rPr kumimoji="1" lang="ja-JP" altLang="en-US" b="1" dirty="0" smtClean="0">
                <a:solidFill>
                  <a:srgbClr val="FF3300"/>
                </a:solidFill>
              </a:rPr>
              <a:t>なし</a:t>
            </a:r>
            <a:endParaRPr kumimoji="1" lang="ja-JP" altLang="en-US" b="1" dirty="0">
              <a:solidFill>
                <a:srgbClr val="FF3300"/>
              </a:solidFill>
            </a:endParaRPr>
          </a:p>
        </p:txBody>
      </p:sp>
      <p:cxnSp>
        <p:nvCxnSpPr>
          <p:cNvPr id="51" name="直線矢印コネクタ 50"/>
          <p:cNvCxnSpPr>
            <a:stCxn id="38" idx="4"/>
            <a:endCxn id="37" idx="0"/>
          </p:cNvCxnSpPr>
          <p:nvPr/>
        </p:nvCxnSpPr>
        <p:spPr>
          <a:xfrm>
            <a:off x="5551687" y="5014914"/>
            <a:ext cx="29151" cy="502318"/>
          </a:xfrm>
          <a:prstGeom prst="straightConnector1">
            <a:avLst/>
          </a:prstGeom>
          <a:ln w="63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54" name="テキスト ボックス 53"/>
          <p:cNvSpPr txBox="1"/>
          <p:nvPr/>
        </p:nvSpPr>
        <p:spPr>
          <a:xfrm>
            <a:off x="5588207" y="5014914"/>
            <a:ext cx="1249060" cy="369332"/>
          </a:xfrm>
          <a:prstGeom prst="rect">
            <a:avLst/>
          </a:prstGeom>
          <a:noFill/>
        </p:spPr>
        <p:txBody>
          <a:bodyPr wrap="none" rtlCol="0">
            <a:spAutoFit/>
          </a:bodyPr>
          <a:lstStyle/>
          <a:p>
            <a:r>
              <a:rPr kumimoji="1" lang="en-US" altLang="ja-JP" b="1" dirty="0" smtClean="0">
                <a:solidFill>
                  <a:srgbClr val="00B050"/>
                </a:solidFill>
              </a:rPr>
              <a:t>100</a:t>
            </a:r>
            <a:r>
              <a:rPr kumimoji="1" lang="ja-JP" altLang="en-US" b="1" dirty="0" smtClean="0">
                <a:solidFill>
                  <a:srgbClr val="00B050"/>
                </a:solidFill>
              </a:rPr>
              <a:t>円</a:t>
            </a:r>
            <a:r>
              <a:rPr kumimoji="1" lang="en-US" altLang="ja-JP" dirty="0" smtClean="0"/>
              <a:t>/</a:t>
            </a:r>
            <a:r>
              <a:rPr kumimoji="1" lang="ja-JP" altLang="en-US" b="1" dirty="0" smtClean="0">
                <a:solidFill>
                  <a:srgbClr val="FF3300"/>
                </a:solidFill>
              </a:rPr>
              <a:t>なし</a:t>
            </a:r>
            <a:endParaRPr kumimoji="1" lang="ja-JP" altLang="en-US" b="1" dirty="0">
              <a:solidFill>
                <a:srgbClr val="FF3300"/>
              </a:solidFill>
            </a:endParaRPr>
          </a:p>
        </p:txBody>
      </p:sp>
      <p:cxnSp>
        <p:nvCxnSpPr>
          <p:cNvPr id="53" name="直線矢印コネクタ 52"/>
          <p:cNvCxnSpPr>
            <a:stCxn id="44" idx="1"/>
            <a:endCxn id="21" idx="5"/>
          </p:cNvCxnSpPr>
          <p:nvPr/>
        </p:nvCxnSpPr>
        <p:spPr>
          <a:xfrm flipH="1" flipV="1">
            <a:off x="3392998" y="4920006"/>
            <a:ext cx="1807551" cy="921262"/>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7" name="テキスト ボックス 56"/>
          <p:cNvSpPr txBox="1"/>
          <p:nvPr/>
        </p:nvSpPr>
        <p:spPr>
          <a:xfrm>
            <a:off x="2456445" y="5332566"/>
            <a:ext cx="1795684" cy="369332"/>
          </a:xfrm>
          <a:prstGeom prst="rect">
            <a:avLst/>
          </a:prstGeom>
          <a:noFill/>
        </p:spPr>
        <p:txBody>
          <a:bodyPr wrap="none" rtlCol="0">
            <a:spAutoFit/>
          </a:bodyPr>
          <a:lstStyle/>
          <a:p>
            <a:r>
              <a:rPr kumimoji="1" lang="en-US" altLang="ja-JP" b="1" dirty="0" smtClean="0">
                <a:solidFill>
                  <a:srgbClr val="00B050"/>
                </a:solidFill>
              </a:rPr>
              <a:t>100</a:t>
            </a:r>
            <a:r>
              <a:rPr kumimoji="1" lang="ja-JP" altLang="en-US" b="1" dirty="0" smtClean="0">
                <a:solidFill>
                  <a:srgbClr val="00B050"/>
                </a:solidFill>
              </a:rPr>
              <a:t>円</a:t>
            </a:r>
            <a:r>
              <a:rPr kumimoji="1" lang="en-US" altLang="ja-JP" dirty="0" smtClean="0"/>
              <a:t>/</a:t>
            </a:r>
            <a:r>
              <a:rPr lang="ja-JP" altLang="en-US" b="1" dirty="0" smtClean="0">
                <a:solidFill>
                  <a:srgbClr val="FF3300"/>
                </a:solidFill>
              </a:rPr>
              <a:t>切符排出</a:t>
            </a:r>
            <a:endParaRPr kumimoji="1" lang="ja-JP" altLang="en-US" b="1" dirty="0">
              <a:solidFill>
                <a:srgbClr val="FF3300"/>
              </a:solidFill>
            </a:endParaRPr>
          </a:p>
        </p:txBody>
      </p:sp>
      <p:sp>
        <p:nvSpPr>
          <p:cNvPr id="59" name="右矢印 58"/>
          <p:cNvSpPr/>
          <p:nvPr/>
        </p:nvSpPr>
        <p:spPr>
          <a:xfrm>
            <a:off x="529791" y="5013080"/>
            <a:ext cx="583875" cy="178282"/>
          </a:xfrm>
          <a:prstGeom prst="rightArrow">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ボックス 55"/>
          <p:cNvSpPr txBox="1"/>
          <p:nvPr/>
        </p:nvSpPr>
        <p:spPr>
          <a:xfrm>
            <a:off x="529791" y="5199580"/>
            <a:ext cx="1375698" cy="646331"/>
          </a:xfrm>
          <a:prstGeom prst="rect">
            <a:avLst/>
          </a:prstGeom>
          <a:noFill/>
        </p:spPr>
        <p:txBody>
          <a:bodyPr wrap="none" rtlCol="0">
            <a:spAutoFit/>
          </a:bodyPr>
          <a:lstStyle/>
          <a:p>
            <a:r>
              <a:rPr kumimoji="1" lang="ja-JP" altLang="en-US" b="1" dirty="0" smtClean="0">
                <a:solidFill>
                  <a:srgbClr val="C00000"/>
                </a:solidFill>
              </a:rPr>
              <a:t>最初の状態</a:t>
            </a:r>
            <a:endParaRPr kumimoji="1" lang="en-US" altLang="ja-JP" b="1" dirty="0" smtClean="0">
              <a:solidFill>
                <a:srgbClr val="C00000"/>
              </a:solidFill>
            </a:endParaRPr>
          </a:p>
          <a:p>
            <a:r>
              <a:rPr lang="ja-JP" altLang="en-US" b="1" dirty="0">
                <a:solidFill>
                  <a:srgbClr val="C00000"/>
                </a:solidFill>
              </a:rPr>
              <a:t>開始記号</a:t>
            </a:r>
            <a:endParaRPr kumimoji="1" lang="ja-JP" altLang="en-US" b="1" dirty="0">
              <a:solidFill>
                <a:srgbClr val="C00000"/>
              </a:solidFill>
            </a:endParaRPr>
          </a:p>
        </p:txBody>
      </p:sp>
      <p:sp>
        <p:nvSpPr>
          <p:cNvPr id="58" name="テキスト ボックス 57"/>
          <p:cNvSpPr txBox="1"/>
          <p:nvPr/>
        </p:nvSpPr>
        <p:spPr>
          <a:xfrm>
            <a:off x="385625" y="5751003"/>
            <a:ext cx="1810111" cy="369332"/>
          </a:xfrm>
          <a:prstGeom prst="rect">
            <a:avLst/>
          </a:prstGeom>
          <a:noFill/>
        </p:spPr>
        <p:txBody>
          <a:bodyPr wrap="none" rtlCol="0">
            <a:spAutoFit/>
          </a:bodyPr>
          <a:lstStyle/>
          <a:p>
            <a:r>
              <a:rPr kumimoji="1" lang="ja-JP" altLang="en-US" b="1" dirty="0" smtClean="0">
                <a:solidFill>
                  <a:srgbClr val="FF0000"/>
                </a:solidFill>
              </a:rPr>
              <a:t>なし：</a:t>
            </a:r>
            <a:r>
              <a:rPr kumimoji="1" lang="en-US" altLang="ja-JP" b="1" dirty="0" smtClean="0">
                <a:solidFill>
                  <a:srgbClr val="FF0000"/>
                </a:solidFill>
              </a:rPr>
              <a:t>Φ</a:t>
            </a:r>
            <a:r>
              <a:rPr kumimoji="1" lang="ja-JP" altLang="en-US" b="1" dirty="0" smtClean="0">
                <a:solidFill>
                  <a:srgbClr val="FF0000"/>
                </a:solidFill>
              </a:rPr>
              <a:t>（空記号）</a:t>
            </a:r>
            <a:endParaRPr kumimoji="1" lang="ja-JP" altLang="en-US" b="1" dirty="0">
              <a:solidFill>
                <a:srgbClr val="FF0000"/>
              </a:solidFill>
            </a:endParaRPr>
          </a:p>
        </p:txBody>
      </p:sp>
      <p:sp>
        <p:nvSpPr>
          <p:cNvPr id="60" name="テキスト ボックス 59"/>
          <p:cNvSpPr txBox="1"/>
          <p:nvPr/>
        </p:nvSpPr>
        <p:spPr>
          <a:xfrm>
            <a:off x="200163" y="4920006"/>
            <a:ext cx="300082" cy="1200329"/>
          </a:xfrm>
          <a:prstGeom prst="rect">
            <a:avLst/>
          </a:prstGeom>
          <a:noFill/>
        </p:spPr>
        <p:txBody>
          <a:bodyPr wrap="none" rtlCol="0">
            <a:spAutoFit/>
          </a:bodyPr>
          <a:lstStyle/>
          <a:p>
            <a:r>
              <a:rPr kumimoji="1" lang="ja-JP" altLang="en-US" dirty="0" smtClean="0"/>
              <a:t>・</a:t>
            </a:r>
            <a:endParaRPr kumimoji="1" lang="en-US" altLang="ja-JP" dirty="0" smtClean="0"/>
          </a:p>
          <a:p>
            <a:endParaRPr lang="en-US" altLang="ja-JP" dirty="0"/>
          </a:p>
          <a:p>
            <a:endParaRPr kumimoji="1" lang="en-US" altLang="ja-JP" dirty="0" smtClean="0"/>
          </a:p>
          <a:p>
            <a:r>
              <a:rPr lang="ja-JP" altLang="en-US" dirty="0"/>
              <a:t>・</a:t>
            </a:r>
            <a:endParaRPr kumimoji="1" lang="ja-JP" altLang="en-US" dirty="0"/>
          </a:p>
        </p:txBody>
      </p:sp>
    </p:spTree>
    <p:extLst>
      <p:ext uri="{BB962C8B-B14F-4D97-AF65-F5344CB8AC3E}">
        <p14:creationId xmlns:p14="http://schemas.microsoft.com/office/powerpoint/2010/main" val="17369266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スライド番号プレースホル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400" dirty="0" smtClean="0"/>
              <a:t>20</a:t>
            </a:r>
          </a:p>
        </p:txBody>
      </p:sp>
      <p:sp>
        <p:nvSpPr>
          <p:cNvPr id="25603" name="Oval 5"/>
          <p:cNvSpPr>
            <a:spLocks noChangeArrowheads="1"/>
          </p:cNvSpPr>
          <p:nvPr/>
        </p:nvSpPr>
        <p:spPr bwMode="auto">
          <a:xfrm>
            <a:off x="1116013" y="3617987"/>
            <a:ext cx="469900" cy="409575"/>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FontTx/>
              <a:buNone/>
            </a:pPr>
            <a:r>
              <a:rPr lang="en-US" altLang="ja-JP" sz="1800"/>
              <a:t>r</a:t>
            </a:r>
          </a:p>
        </p:txBody>
      </p:sp>
      <p:sp>
        <p:nvSpPr>
          <p:cNvPr id="25604" name="Oval 6"/>
          <p:cNvSpPr>
            <a:spLocks noChangeArrowheads="1"/>
          </p:cNvSpPr>
          <p:nvPr/>
        </p:nvSpPr>
        <p:spPr bwMode="auto">
          <a:xfrm>
            <a:off x="2124075" y="3617987"/>
            <a:ext cx="471488" cy="411162"/>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FontTx/>
              <a:buNone/>
            </a:pPr>
            <a:r>
              <a:rPr lang="en-US" altLang="ja-JP" sz="1800" b="1"/>
              <a:t>t</a:t>
            </a:r>
          </a:p>
        </p:txBody>
      </p:sp>
      <p:sp>
        <p:nvSpPr>
          <p:cNvPr id="25605" name="Freeform 7"/>
          <p:cNvSpPr>
            <a:spLocks/>
          </p:cNvSpPr>
          <p:nvPr/>
        </p:nvSpPr>
        <p:spPr bwMode="auto">
          <a:xfrm>
            <a:off x="758825" y="3446537"/>
            <a:ext cx="558800" cy="785812"/>
          </a:xfrm>
          <a:custGeom>
            <a:avLst/>
            <a:gdLst>
              <a:gd name="T0" fmla="*/ 2147483647 w 377"/>
              <a:gd name="T1" fmla="*/ 2147483647 h 522"/>
              <a:gd name="T2" fmla="*/ 2147483647 w 377"/>
              <a:gd name="T3" fmla="*/ 2147483647 h 522"/>
              <a:gd name="T4" fmla="*/ 2147483647 w 377"/>
              <a:gd name="T5" fmla="*/ 2147483647 h 522"/>
              <a:gd name="T6" fmla="*/ 2147483647 w 377"/>
              <a:gd name="T7" fmla="*/ 2147483647 h 522"/>
              <a:gd name="T8" fmla="*/ 2147483647 w 377"/>
              <a:gd name="T9" fmla="*/ 2147483647 h 522"/>
              <a:gd name="T10" fmla="*/ 2147483647 w 377"/>
              <a:gd name="T11" fmla="*/ 2147483647 h 522"/>
              <a:gd name="T12" fmla="*/ 0 60000 65536"/>
              <a:gd name="T13" fmla="*/ 0 60000 65536"/>
              <a:gd name="T14" fmla="*/ 0 60000 65536"/>
              <a:gd name="T15" fmla="*/ 0 60000 65536"/>
              <a:gd name="T16" fmla="*/ 0 60000 65536"/>
              <a:gd name="T17" fmla="*/ 0 60000 65536"/>
              <a:gd name="T18" fmla="*/ 0 w 377"/>
              <a:gd name="T19" fmla="*/ 0 h 522"/>
              <a:gd name="T20" fmla="*/ 377 w 377"/>
              <a:gd name="T21" fmla="*/ 522 h 522"/>
            </a:gdLst>
            <a:ahLst/>
            <a:cxnLst>
              <a:cxn ang="T12">
                <a:pos x="T0" y="T1"/>
              </a:cxn>
              <a:cxn ang="T13">
                <a:pos x="T2" y="T3"/>
              </a:cxn>
              <a:cxn ang="T14">
                <a:pos x="T4" y="T5"/>
              </a:cxn>
              <a:cxn ang="T15">
                <a:pos x="T6" y="T7"/>
              </a:cxn>
              <a:cxn ang="T16">
                <a:pos x="T8" y="T9"/>
              </a:cxn>
              <a:cxn ang="T17">
                <a:pos x="T10" y="T11"/>
              </a:cxn>
            </a:cxnLst>
            <a:rect l="T18" t="T19" r="T20" b="T21"/>
            <a:pathLst>
              <a:path w="377" h="522">
                <a:moveTo>
                  <a:pt x="377" y="386"/>
                </a:moveTo>
                <a:cubicBezTo>
                  <a:pt x="313" y="454"/>
                  <a:pt x="249" y="522"/>
                  <a:pt x="196" y="522"/>
                </a:cubicBezTo>
                <a:cubicBezTo>
                  <a:pt x="143" y="522"/>
                  <a:pt x="90" y="431"/>
                  <a:pt x="60" y="386"/>
                </a:cubicBezTo>
                <a:cubicBezTo>
                  <a:pt x="30" y="341"/>
                  <a:pt x="0" y="310"/>
                  <a:pt x="15" y="250"/>
                </a:cubicBezTo>
                <a:cubicBezTo>
                  <a:pt x="30" y="190"/>
                  <a:pt x="98" y="46"/>
                  <a:pt x="151" y="23"/>
                </a:cubicBezTo>
                <a:cubicBezTo>
                  <a:pt x="204" y="0"/>
                  <a:pt x="268" y="57"/>
                  <a:pt x="332" y="114"/>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25606" name="Freeform 8"/>
          <p:cNvSpPr>
            <a:spLocks/>
          </p:cNvSpPr>
          <p:nvPr/>
        </p:nvSpPr>
        <p:spPr bwMode="auto">
          <a:xfrm rot="-9656175">
            <a:off x="2439988" y="3500512"/>
            <a:ext cx="557212" cy="785812"/>
          </a:xfrm>
          <a:custGeom>
            <a:avLst/>
            <a:gdLst>
              <a:gd name="T0" fmla="*/ 2147483647 w 377"/>
              <a:gd name="T1" fmla="*/ 2147483647 h 522"/>
              <a:gd name="T2" fmla="*/ 2147483647 w 377"/>
              <a:gd name="T3" fmla="*/ 2147483647 h 522"/>
              <a:gd name="T4" fmla="*/ 2147483647 w 377"/>
              <a:gd name="T5" fmla="*/ 2147483647 h 522"/>
              <a:gd name="T6" fmla="*/ 2147483647 w 377"/>
              <a:gd name="T7" fmla="*/ 2147483647 h 522"/>
              <a:gd name="T8" fmla="*/ 2147483647 w 377"/>
              <a:gd name="T9" fmla="*/ 2147483647 h 522"/>
              <a:gd name="T10" fmla="*/ 2147483647 w 377"/>
              <a:gd name="T11" fmla="*/ 2147483647 h 522"/>
              <a:gd name="T12" fmla="*/ 0 60000 65536"/>
              <a:gd name="T13" fmla="*/ 0 60000 65536"/>
              <a:gd name="T14" fmla="*/ 0 60000 65536"/>
              <a:gd name="T15" fmla="*/ 0 60000 65536"/>
              <a:gd name="T16" fmla="*/ 0 60000 65536"/>
              <a:gd name="T17" fmla="*/ 0 60000 65536"/>
              <a:gd name="T18" fmla="*/ 0 w 377"/>
              <a:gd name="T19" fmla="*/ 0 h 522"/>
              <a:gd name="T20" fmla="*/ 377 w 377"/>
              <a:gd name="T21" fmla="*/ 522 h 522"/>
            </a:gdLst>
            <a:ahLst/>
            <a:cxnLst>
              <a:cxn ang="T12">
                <a:pos x="T0" y="T1"/>
              </a:cxn>
              <a:cxn ang="T13">
                <a:pos x="T2" y="T3"/>
              </a:cxn>
              <a:cxn ang="T14">
                <a:pos x="T4" y="T5"/>
              </a:cxn>
              <a:cxn ang="T15">
                <a:pos x="T6" y="T7"/>
              </a:cxn>
              <a:cxn ang="T16">
                <a:pos x="T8" y="T9"/>
              </a:cxn>
              <a:cxn ang="T17">
                <a:pos x="T10" y="T11"/>
              </a:cxn>
            </a:cxnLst>
            <a:rect l="T18" t="T19" r="T20" b="T21"/>
            <a:pathLst>
              <a:path w="377" h="522">
                <a:moveTo>
                  <a:pt x="377" y="386"/>
                </a:moveTo>
                <a:cubicBezTo>
                  <a:pt x="313" y="454"/>
                  <a:pt x="249" y="522"/>
                  <a:pt x="196" y="522"/>
                </a:cubicBezTo>
                <a:cubicBezTo>
                  <a:pt x="143" y="522"/>
                  <a:pt x="90" y="431"/>
                  <a:pt x="60" y="386"/>
                </a:cubicBezTo>
                <a:cubicBezTo>
                  <a:pt x="30" y="341"/>
                  <a:pt x="0" y="310"/>
                  <a:pt x="15" y="250"/>
                </a:cubicBezTo>
                <a:cubicBezTo>
                  <a:pt x="30" y="190"/>
                  <a:pt x="98" y="46"/>
                  <a:pt x="151" y="23"/>
                </a:cubicBezTo>
                <a:cubicBezTo>
                  <a:pt x="204" y="0"/>
                  <a:pt x="268" y="57"/>
                  <a:pt x="332" y="114"/>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25607" name="Freeform 9"/>
          <p:cNvSpPr>
            <a:spLocks/>
          </p:cNvSpPr>
          <p:nvPr/>
        </p:nvSpPr>
        <p:spPr bwMode="auto">
          <a:xfrm rot="-2806288">
            <a:off x="1127125" y="3086174"/>
            <a:ext cx="882650" cy="273050"/>
          </a:xfrm>
          <a:custGeom>
            <a:avLst/>
            <a:gdLst>
              <a:gd name="T0" fmla="*/ 0 w 499"/>
              <a:gd name="T1" fmla="*/ 2147483647 h 143"/>
              <a:gd name="T2" fmla="*/ 2147483647 w 499"/>
              <a:gd name="T3" fmla="*/ 2147483647 h 143"/>
              <a:gd name="T4" fmla="*/ 2147483647 w 499"/>
              <a:gd name="T5" fmla="*/ 2147483647 h 143"/>
              <a:gd name="T6" fmla="*/ 0 60000 65536"/>
              <a:gd name="T7" fmla="*/ 0 60000 65536"/>
              <a:gd name="T8" fmla="*/ 0 60000 65536"/>
              <a:gd name="T9" fmla="*/ 0 w 499"/>
              <a:gd name="T10" fmla="*/ 0 h 143"/>
              <a:gd name="T11" fmla="*/ 499 w 499"/>
              <a:gd name="T12" fmla="*/ 143 h 143"/>
            </a:gdLst>
            <a:ahLst/>
            <a:cxnLst>
              <a:cxn ang="T6">
                <a:pos x="T0" y="T1"/>
              </a:cxn>
              <a:cxn ang="T7">
                <a:pos x="T2" y="T3"/>
              </a:cxn>
              <a:cxn ang="T8">
                <a:pos x="T4" y="T5"/>
              </a:cxn>
            </a:cxnLst>
            <a:rect l="T9" t="T10" r="T11" b="T12"/>
            <a:pathLst>
              <a:path w="499" h="143">
                <a:moveTo>
                  <a:pt x="0" y="143"/>
                </a:moveTo>
                <a:cubicBezTo>
                  <a:pt x="71" y="78"/>
                  <a:pt x="143" y="14"/>
                  <a:pt x="226" y="7"/>
                </a:cubicBezTo>
                <a:cubicBezTo>
                  <a:pt x="309" y="0"/>
                  <a:pt x="454" y="83"/>
                  <a:pt x="499" y="98"/>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25608" name="Freeform 10"/>
          <p:cNvSpPr>
            <a:spLocks/>
          </p:cNvSpPr>
          <p:nvPr/>
        </p:nvSpPr>
        <p:spPr bwMode="auto">
          <a:xfrm>
            <a:off x="1519238" y="3957712"/>
            <a:ext cx="806450" cy="217487"/>
          </a:xfrm>
          <a:custGeom>
            <a:avLst/>
            <a:gdLst>
              <a:gd name="T0" fmla="*/ 2147483647 w 544"/>
              <a:gd name="T1" fmla="*/ 2147483647 h 144"/>
              <a:gd name="T2" fmla="*/ 2147483647 w 544"/>
              <a:gd name="T3" fmla="*/ 2147483647 h 144"/>
              <a:gd name="T4" fmla="*/ 0 w 544"/>
              <a:gd name="T5" fmla="*/ 0 h 144"/>
              <a:gd name="T6" fmla="*/ 0 60000 65536"/>
              <a:gd name="T7" fmla="*/ 0 60000 65536"/>
              <a:gd name="T8" fmla="*/ 0 60000 65536"/>
              <a:gd name="T9" fmla="*/ 0 w 544"/>
              <a:gd name="T10" fmla="*/ 0 h 144"/>
              <a:gd name="T11" fmla="*/ 544 w 544"/>
              <a:gd name="T12" fmla="*/ 144 h 144"/>
            </a:gdLst>
            <a:ahLst/>
            <a:cxnLst>
              <a:cxn ang="T6">
                <a:pos x="T0" y="T1"/>
              </a:cxn>
              <a:cxn ang="T7">
                <a:pos x="T2" y="T3"/>
              </a:cxn>
              <a:cxn ang="T8">
                <a:pos x="T4" y="T5"/>
              </a:cxn>
            </a:cxnLst>
            <a:rect l="T9" t="T10" r="T11" b="T12"/>
            <a:pathLst>
              <a:path w="544" h="144">
                <a:moveTo>
                  <a:pt x="544" y="46"/>
                </a:moveTo>
                <a:cubicBezTo>
                  <a:pt x="453" y="95"/>
                  <a:pt x="363" y="144"/>
                  <a:pt x="272" y="136"/>
                </a:cubicBezTo>
                <a:cubicBezTo>
                  <a:pt x="181" y="128"/>
                  <a:pt x="90" y="64"/>
                  <a:pt x="0" y="0"/>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25609" name="Text Box 11"/>
          <p:cNvSpPr txBox="1">
            <a:spLocks noChangeArrowheads="1"/>
          </p:cNvSpPr>
          <p:nvPr/>
        </p:nvSpPr>
        <p:spPr bwMode="auto">
          <a:xfrm>
            <a:off x="423863" y="4076774"/>
            <a:ext cx="501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t>0/0</a:t>
            </a:r>
          </a:p>
        </p:txBody>
      </p:sp>
      <p:sp>
        <p:nvSpPr>
          <p:cNvPr id="25610" name="Text Box 12"/>
          <p:cNvSpPr txBox="1">
            <a:spLocks noChangeArrowheads="1"/>
          </p:cNvSpPr>
          <p:nvPr/>
        </p:nvSpPr>
        <p:spPr bwMode="auto">
          <a:xfrm>
            <a:off x="2800350" y="4005337"/>
            <a:ext cx="5000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t>1/1</a:t>
            </a:r>
          </a:p>
        </p:txBody>
      </p:sp>
      <p:sp>
        <p:nvSpPr>
          <p:cNvPr id="25611" name="Text Box 13"/>
          <p:cNvSpPr txBox="1">
            <a:spLocks noChangeArrowheads="1"/>
          </p:cNvSpPr>
          <p:nvPr/>
        </p:nvSpPr>
        <p:spPr bwMode="auto">
          <a:xfrm>
            <a:off x="1652588" y="4162499"/>
            <a:ext cx="5032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t>0/0</a:t>
            </a:r>
          </a:p>
        </p:txBody>
      </p:sp>
      <p:sp>
        <p:nvSpPr>
          <p:cNvPr id="25612" name="Text Box 14"/>
          <p:cNvSpPr txBox="1">
            <a:spLocks noChangeArrowheads="1"/>
          </p:cNvSpPr>
          <p:nvPr/>
        </p:nvSpPr>
        <p:spPr bwMode="auto">
          <a:xfrm>
            <a:off x="1287463" y="2708349"/>
            <a:ext cx="5032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t>1/0</a:t>
            </a:r>
          </a:p>
        </p:txBody>
      </p:sp>
      <p:sp>
        <p:nvSpPr>
          <p:cNvPr id="25613" name="Line 15"/>
          <p:cNvSpPr>
            <a:spLocks noChangeShapeType="1"/>
          </p:cNvSpPr>
          <p:nvPr/>
        </p:nvSpPr>
        <p:spPr bwMode="auto">
          <a:xfrm flipV="1">
            <a:off x="1360488" y="4076774"/>
            <a:ext cx="0" cy="358775"/>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25614" name="Oval 17"/>
          <p:cNvSpPr>
            <a:spLocks noChangeArrowheads="1"/>
          </p:cNvSpPr>
          <p:nvPr/>
        </p:nvSpPr>
        <p:spPr bwMode="auto">
          <a:xfrm>
            <a:off x="6588125" y="3402782"/>
            <a:ext cx="469900" cy="409575"/>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FontTx/>
              <a:buNone/>
            </a:pPr>
            <a:r>
              <a:rPr lang="en-US" altLang="ja-JP" sz="1800"/>
              <a:t>r</a:t>
            </a:r>
          </a:p>
        </p:txBody>
      </p:sp>
      <p:sp>
        <p:nvSpPr>
          <p:cNvPr id="25615" name="Oval 18"/>
          <p:cNvSpPr>
            <a:spLocks noChangeArrowheads="1"/>
          </p:cNvSpPr>
          <p:nvPr/>
        </p:nvSpPr>
        <p:spPr bwMode="auto">
          <a:xfrm>
            <a:off x="7596188" y="3402782"/>
            <a:ext cx="471487" cy="411162"/>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FontTx/>
              <a:buNone/>
            </a:pPr>
            <a:r>
              <a:rPr lang="en-US" altLang="ja-JP" sz="1800" b="1"/>
              <a:t>s</a:t>
            </a:r>
          </a:p>
        </p:txBody>
      </p:sp>
      <p:sp>
        <p:nvSpPr>
          <p:cNvPr id="25616" name="Freeform 19"/>
          <p:cNvSpPr>
            <a:spLocks/>
          </p:cNvSpPr>
          <p:nvPr/>
        </p:nvSpPr>
        <p:spPr bwMode="auto">
          <a:xfrm>
            <a:off x="6230938" y="3231332"/>
            <a:ext cx="558800" cy="785812"/>
          </a:xfrm>
          <a:custGeom>
            <a:avLst/>
            <a:gdLst>
              <a:gd name="T0" fmla="*/ 2147483647 w 377"/>
              <a:gd name="T1" fmla="*/ 2147483647 h 522"/>
              <a:gd name="T2" fmla="*/ 2147483647 w 377"/>
              <a:gd name="T3" fmla="*/ 2147483647 h 522"/>
              <a:gd name="T4" fmla="*/ 2147483647 w 377"/>
              <a:gd name="T5" fmla="*/ 2147483647 h 522"/>
              <a:gd name="T6" fmla="*/ 2147483647 w 377"/>
              <a:gd name="T7" fmla="*/ 2147483647 h 522"/>
              <a:gd name="T8" fmla="*/ 2147483647 w 377"/>
              <a:gd name="T9" fmla="*/ 2147483647 h 522"/>
              <a:gd name="T10" fmla="*/ 2147483647 w 377"/>
              <a:gd name="T11" fmla="*/ 2147483647 h 522"/>
              <a:gd name="T12" fmla="*/ 0 60000 65536"/>
              <a:gd name="T13" fmla="*/ 0 60000 65536"/>
              <a:gd name="T14" fmla="*/ 0 60000 65536"/>
              <a:gd name="T15" fmla="*/ 0 60000 65536"/>
              <a:gd name="T16" fmla="*/ 0 60000 65536"/>
              <a:gd name="T17" fmla="*/ 0 60000 65536"/>
              <a:gd name="T18" fmla="*/ 0 w 377"/>
              <a:gd name="T19" fmla="*/ 0 h 522"/>
              <a:gd name="T20" fmla="*/ 377 w 377"/>
              <a:gd name="T21" fmla="*/ 522 h 522"/>
            </a:gdLst>
            <a:ahLst/>
            <a:cxnLst>
              <a:cxn ang="T12">
                <a:pos x="T0" y="T1"/>
              </a:cxn>
              <a:cxn ang="T13">
                <a:pos x="T2" y="T3"/>
              </a:cxn>
              <a:cxn ang="T14">
                <a:pos x="T4" y="T5"/>
              </a:cxn>
              <a:cxn ang="T15">
                <a:pos x="T6" y="T7"/>
              </a:cxn>
              <a:cxn ang="T16">
                <a:pos x="T8" y="T9"/>
              </a:cxn>
              <a:cxn ang="T17">
                <a:pos x="T10" y="T11"/>
              </a:cxn>
            </a:cxnLst>
            <a:rect l="T18" t="T19" r="T20" b="T21"/>
            <a:pathLst>
              <a:path w="377" h="522">
                <a:moveTo>
                  <a:pt x="377" y="386"/>
                </a:moveTo>
                <a:cubicBezTo>
                  <a:pt x="313" y="454"/>
                  <a:pt x="249" y="522"/>
                  <a:pt x="196" y="522"/>
                </a:cubicBezTo>
                <a:cubicBezTo>
                  <a:pt x="143" y="522"/>
                  <a:pt x="90" y="431"/>
                  <a:pt x="60" y="386"/>
                </a:cubicBezTo>
                <a:cubicBezTo>
                  <a:pt x="30" y="341"/>
                  <a:pt x="0" y="310"/>
                  <a:pt x="15" y="250"/>
                </a:cubicBezTo>
                <a:cubicBezTo>
                  <a:pt x="30" y="190"/>
                  <a:pt x="98" y="46"/>
                  <a:pt x="151" y="23"/>
                </a:cubicBezTo>
                <a:cubicBezTo>
                  <a:pt x="204" y="0"/>
                  <a:pt x="268" y="57"/>
                  <a:pt x="332" y="114"/>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25617" name="Freeform 20"/>
          <p:cNvSpPr>
            <a:spLocks/>
          </p:cNvSpPr>
          <p:nvPr/>
        </p:nvSpPr>
        <p:spPr bwMode="auto">
          <a:xfrm rot="-9675336">
            <a:off x="7840663" y="3285307"/>
            <a:ext cx="557212" cy="785812"/>
          </a:xfrm>
          <a:custGeom>
            <a:avLst/>
            <a:gdLst>
              <a:gd name="T0" fmla="*/ 2147483647 w 377"/>
              <a:gd name="T1" fmla="*/ 2147483647 h 522"/>
              <a:gd name="T2" fmla="*/ 2147483647 w 377"/>
              <a:gd name="T3" fmla="*/ 2147483647 h 522"/>
              <a:gd name="T4" fmla="*/ 2147483647 w 377"/>
              <a:gd name="T5" fmla="*/ 2147483647 h 522"/>
              <a:gd name="T6" fmla="*/ 2147483647 w 377"/>
              <a:gd name="T7" fmla="*/ 2147483647 h 522"/>
              <a:gd name="T8" fmla="*/ 2147483647 w 377"/>
              <a:gd name="T9" fmla="*/ 2147483647 h 522"/>
              <a:gd name="T10" fmla="*/ 2147483647 w 377"/>
              <a:gd name="T11" fmla="*/ 2147483647 h 522"/>
              <a:gd name="T12" fmla="*/ 0 60000 65536"/>
              <a:gd name="T13" fmla="*/ 0 60000 65536"/>
              <a:gd name="T14" fmla="*/ 0 60000 65536"/>
              <a:gd name="T15" fmla="*/ 0 60000 65536"/>
              <a:gd name="T16" fmla="*/ 0 60000 65536"/>
              <a:gd name="T17" fmla="*/ 0 60000 65536"/>
              <a:gd name="T18" fmla="*/ 0 w 377"/>
              <a:gd name="T19" fmla="*/ 0 h 522"/>
              <a:gd name="T20" fmla="*/ 377 w 377"/>
              <a:gd name="T21" fmla="*/ 522 h 522"/>
            </a:gdLst>
            <a:ahLst/>
            <a:cxnLst>
              <a:cxn ang="T12">
                <a:pos x="T0" y="T1"/>
              </a:cxn>
              <a:cxn ang="T13">
                <a:pos x="T2" y="T3"/>
              </a:cxn>
              <a:cxn ang="T14">
                <a:pos x="T4" y="T5"/>
              </a:cxn>
              <a:cxn ang="T15">
                <a:pos x="T6" y="T7"/>
              </a:cxn>
              <a:cxn ang="T16">
                <a:pos x="T8" y="T9"/>
              </a:cxn>
              <a:cxn ang="T17">
                <a:pos x="T10" y="T11"/>
              </a:cxn>
            </a:cxnLst>
            <a:rect l="T18" t="T19" r="T20" b="T21"/>
            <a:pathLst>
              <a:path w="377" h="522">
                <a:moveTo>
                  <a:pt x="377" y="386"/>
                </a:moveTo>
                <a:cubicBezTo>
                  <a:pt x="313" y="454"/>
                  <a:pt x="249" y="522"/>
                  <a:pt x="196" y="522"/>
                </a:cubicBezTo>
                <a:cubicBezTo>
                  <a:pt x="143" y="522"/>
                  <a:pt x="90" y="431"/>
                  <a:pt x="60" y="386"/>
                </a:cubicBezTo>
                <a:cubicBezTo>
                  <a:pt x="30" y="341"/>
                  <a:pt x="0" y="310"/>
                  <a:pt x="15" y="250"/>
                </a:cubicBezTo>
                <a:cubicBezTo>
                  <a:pt x="30" y="190"/>
                  <a:pt x="98" y="46"/>
                  <a:pt x="151" y="23"/>
                </a:cubicBezTo>
                <a:cubicBezTo>
                  <a:pt x="204" y="0"/>
                  <a:pt x="268" y="57"/>
                  <a:pt x="332" y="114"/>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25618" name="Freeform 21"/>
          <p:cNvSpPr>
            <a:spLocks/>
          </p:cNvSpPr>
          <p:nvPr/>
        </p:nvSpPr>
        <p:spPr bwMode="auto">
          <a:xfrm>
            <a:off x="6991350" y="3255144"/>
            <a:ext cx="739775" cy="215900"/>
          </a:xfrm>
          <a:custGeom>
            <a:avLst/>
            <a:gdLst>
              <a:gd name="T0" fmla="*/ 0 w 499"/>
              <a:gd name="T1" fmla="*/ 2147483647 h 143"/>
              <a:gd name="T2" fmla="*/ 2147483647 w 499"/>
              <a:gd name="T3" fmla="*/ 2147483647 h 143"/>
              <a:gd name="T4" fmla="*/ 2147483647 w 499"/>
              <a:gd name="T5" fmla="*/ 2147483647 h 143"/>
              <a:gd name="T6" fmla="*/ 0 60000 65536"/>
              <a:gd name="T7" fmla="*/ 0 60000 65536"/>
              <a:gd name="T8" fmla="*/ 0 60000 65536"/>
              <a:gd name="T9" fmla="*/ 0 w 499"/>
              <a:gd name="T10" fmla="*/ 0 h 143"/>
              <a:gd name="T11" fmla="*/ 499 w 499"/>
              <a:gd name="T12" fmla="*/ 143 h 143"/>
            </a:gdLst>
            <a:ahLst/>
            <a:cxnLst>
              <a:cxn ang="T6">
                <a:pos x="T0" y="T1"/>
              </a:cxn>
              <a:cxn ang="T7">
                <a:pos x="T2" y="T3"/>
              </a:cxn>
              <a:cxn ang="T8">
                <a:pos x="T4" y="T5"/>
              </a:cxn>
            </a:cxnLst>
            <a:rect l="T9" t="T10" r="T11" b="T12"/>
            <a:pathLst>
              <a:path w="499" h="143">
                <a:moveTo>
                  <a:pt x="0" y="143"/>
                </a:moveTo>
                <a:cubicBezTo>
                  <a:pt x="71" y="78"/>
                  <a:pt x="143" y="14"/>
                  <a:pt x="226" y="7"/>
                </a:cubicBezTo>
                <a:cubicBezTo>
                  <a:pt x="309" y="0"/>
                  <a:pt x="454" y="83"/>
                  <a:pt x="499" y="98"/>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25619" name="Freeform 22"/>
          <p:cNvSpPr>
            <a:spLocks/>
          </p:cNvSpPr>
          <p:nvPr/>
        </p:nvSpPr>
        <p:spPr bwMode="auto">
          <a:xfrm>
            <a:off x="6991350" y="3742507"/>
            <a:ext cx="806450" cy="217487"/>
          </a:xfrm>
          <a:custGeom>
            <a:avLst/>
            <a:gdLst>
              <a:gd name="T0" fmla="*/ 2147483647 w 544"/>
              <a:gd name="T1" fmla="*/ 2147483647 h 144"/>
              <a:gd name="T2" fmla="*/ 2147483647 w 544"/>
              <a:gd name="T3" fmla="*/ 2147483647 h 144"/>
              <a:gd name="T4" fmla="*/ 0 w 544"/>
              <a:gd name="T5" fmla="*/ 0 h 144"/>
              <a:gd name="T6" fmla="*/ 0 60000 65536"/>
              <a:gd name="T7" fmla="*/ 0 60000 65536"/>
              <a:gd name="T8" fmla="*/ 0 60000 65536"/>
              <a:gd name="T9" fmla="*/ 0 w 544"/>
              <a:gd name="T10" fmla="*/ 0 h 144"/>
              <a:gd name="T11" fmla="*/ 544 w 544"/>
              <a:gd name="T12" fmla="*/ 144 h 144"/>
            </a:gdLst>
            <a:ahLst/>
            <a:cxnLst>
              <a:cxn ang="T6">
                <a:pos x="T0" y="T1"/>
              </a:cxn>
              <a:cxn ang="T7">
                <a:pos x="T2" y="T3"/>
              </a:cxn>
              <a:cxn ang="T8">
                <a:pos x="T4" y="T5"/>
              </a:cxn>
            </a:cxnLst>
            <a:rect l="T9" t="T10" r="T11" b="T12"/>
            <a:pathLst>
              <a:path w="544" h="144">
                <a:moveTo>
                  <a:pt x="544" y="46"/>
                </a:moveTo>
                <a:cubicBezTo>
                  <a:pt x="453" y="95"/>
                  <a:pt x="363" y="144"/>
                  <a:pt x="272" y="136"/>
                </a:cubicBezTo>
                <a:cubicBezTo>
                  <a:pt x="181" y="128"/>
                  <a:pt x="90" y="64"/>
                  <a:pt x="0" y="0"/>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25620" name="Text Box 23"/>
          <p:cNvSpPr txBox="1">
            <a:spLocks noChangeArrowheads="1"/>
          </p:cNvSpPr>
          <p:nvPr/>
        </p:nvSpPr>
        <p:spPr bwMode="auto">
          <a:xfrm>
            <a:off x="6184900" y="4017144"/>
            <a:ext cx="501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t>0/0</a:t>
            </a:r>
          </a:p>
        </p:txBody>
      </p:sp>
      <p:sp>
        <p:nvSpPr>
          <p:cNvPr id="25621" name="Text Box 24"/>
          <p:cNvSpPr txBox="1">
            <a:spLocks noChangeArrowheads="1"/>
          </p:cNvSpPr>
          <p:nvPr/>
        </p:nvSpPr>
        <p:spPr bwMode="auto">
          <a:xfrm>
            <a:off x="7999413" y="4017144"/>
            <a:ext cx="5000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t>1/1</a:t>
            </a:r>
          </a:p>
        </p:txBody>
      </p:sp>
      <p:sp>
        <p:nvSpPr>
          <p:cNvPr id="25622" name="Text Box 25"/>
          <p:cNvSpPr txBox="1">
            <a:spLocks noChangeArrowheads="1"/>
          </p:cNvSpPr>
          <p:nvPr/>
        </p:nvSpPr>
        <p:spPr bwMode="auto">
          <a:xfrm>
            <a:off x="7124700" y="3947294"/>
            <a:ext cx="5032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t>0/0</a:t>
            </a:r>
          </a:p>
        </p:txBody>
      </p:sp>
      <p:sp>
        <p:nvSpPr>
          <p:cNvPr id="25623" name="Text Box 26"/>
          <p:cNvSpPr txBox="1">
            <a:spLocks noChangeArrowheads="1"/>
          </p:cNvSpPr>
          <p:nvPr/>
        </p:nvSpPr>
        <p:spPr bwMode="auto">
          <a:xfrm>
            <a:off x="7124700" y="2924944"/>
            <a:ext cx="5032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t>1/0</a:t>
            </a:r>
          </a:p>
        </p:txBody>
      </p:sp>
      <p:sp>
        <p:nvSpPr>
          <p:cNvPr id="25624" name="Line 27"/>
          <p:cNvSpPr>
            <a:spLocks noChangeShapeType="1"/>
          </p:cNvSpPr>
          <p:nvPr/>
        </p:nvSpPr>
        <p:spPr bwMode="auto">
          <a:xfrm>
            <a:off x="6832600" y="3067819"/>
            <a:ext cx="0" cy="358775"/>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25625" name="Freeform 30"/>
          <p:cNvSpPr>
            <a:spLocks/>
          </p:cNvSpPr>
          <p:nvPr/>
        </p:nvSpPr>
        <p:spPr bwMode="auto">
          <a:xfrm rot="7707893">
            <a:off x="1427957" y="3275880"/>
            <a:ext cx="882650" cy="287337"/>
          </a:xfrm>
          <a:custGeom>
            <a:avLst/>
            <a:gdLst>
              <a:gd name="T0" fmla="*/ 0 w 499"/>
              <a:gd name="T1" fmla="*/ 2147483647 h 143"/>
              <a:gd name="T2" fmla="*/ 2147483647 w 499"/>
              <a:gd name="T3" fmla="*/ 2147483647 h 143"/>
              <a:gd name="T4" fmla="*/ 2147483647 w 499"/>
              <a:gd name="T5" fmla="*/ 2147483647 h 143"/>
              <a:gd name="T6" fmla="*/ 0 60000 65536"/>
              <a:gd name="T7" fmla="*/ 0 60000 65536"/>
              <a:gd name="T8" fmla="*/ 0 60000 65536"/>
              <a:gd name="T9" fmla="*/ 0 w 499"/>
              <a:gd name="T10" fmla="*/ 0 h 143"/>
              <a:gd name="T11" fmla="*/ 499 w 499"/>
              <a:gd name="T12" fmla="*/ 143 h 143"/>
            </a:gdLst>
            <a:ahLst/>
            <a:cxnLst>
              <a:cxn ang="T6">
                <a:pos x="T0" y="T1"/>
              </a:cxn>
              <a:cxn ang="T7">
                <a:pos x="T2" y="T3"/>
              </a:cxn>
              <a:cxn ang="T8">
                <a:pos x="T4" y="T5"/>
              </a:cxn>
            </a:cxnLst>
            <a:rect l="T9" t="T10" r="T11" b="T12"/>
            <a:pathLst>
              <a:path w="499" h="143">
                <a:moveTo>
                  <a:pt x="0" y="143"/>
                </a:moveTo>
                <a:cubicBezTo>
                  <a:pt x="71" y="78"/>
                  <a:pt x="143" y="14"/>
                  <a:pt x="226" y="7"/>
                </a:cubicBezTo>
                <a:cubicBezTo>
                  <a:pt x="309" y="0"/>
                  <a:pt x="454" y="83"/>
                  <a:pt x="499" y="98"/>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25626" name="Oval 28"/>
          <p:cNvSpPr>
            <a:spLocks noChangeArrowheads="1"/>
          </p:cNvSpPr>
          <p:nvPr/>
        </p:nvSpPr>
        <p:spPr bwMode="auto">
          <a:xfrm>
            <a:off x="1863725" y="2636912"/>
            <a:ext cx="469900" cy="409575"/>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FontTx/>
              <a:buNone/>
            </a:pPr>
            <a:r>
              <a:rPr lang="en-US" altLang="ja-JP" sz="1800"/>
              <a:t>s</a:t>
            </a:r>
          </a:p>
        </p:txBody>
      </p:sp>
      <p:sp>
        <p:nvSpPr>
          <p:cNvPr id="25627" name="Text Box 31"/>
          <p:cNvSpPr txBox="1">
            <a:spLocks noChangeArrowheads="1"/>
          </p:cNvSpPr>
          <p:nvPr/>
        </p:nvSpPr>
        <p:spPr bwMode="auto">
          <a:xfrm>
            <a:off x="1576388" y="3213174"/>
            <a:ext cx="501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t>0/0</a:t>
            </a:r>
          </a:p>
        </p:txBody>
      </p:sp>
      <p:sp>
        <p:nvSpPr>
          <p:cNvPr id="25628" name="Freeform 32"/>
          <p:cNvSpPr>
            <a:spLocks/>
          </p:cNvSpPr>
          <p:nvPr/>
        </p:nvSpPr>
        <p:spPr bwMode="auto">
          <a:xfrm rot="4862889">
            <a:off x="2080419" y="3213968"/>
            <a:ext cx="649288" cy="215900"/>
          </a:xfrm>
          <a:custGeom>
            <a:avLst/>
            <a:gdLst>
              <a:gd name="T0" fmla="*/ 0 w 499"/>
              <a:gd name="T1" fmla="*/ 2147483647 h 143"/>
              <a:gd name="T2" fmla="*/ 2147483647 w 499"/>
              <a:gd name="T3" fmla="*/ 2147483647 h 143"/>
              <a:gd name="T4" fmla="*/ 2147483647 w 499"/>
              <a:gd name="T5" fmla="*/ 2147483647 h 143"/>
              <a:gd name="T6" fmla="*/ 0 60000 65536"/>
              <a:gd name="T7" fmla="*/ 0 60000 65536"/>
              <a:gd name="T8" fmla="*/ 0 60000 65536"/>
              <a:gd name="T9" fmla="*/ 0 w 499"/>
              <a:gd name="T10" fmla="*/ 0 h 143"/>
              <a:gd name="T11" fmla="*/ 499 w 499"/>
              <a:gd name="T12" fmla="*/ 143 h 143"/>
            </a:gdLst>
            <a:ahLst/>
            <a:cxnLst>
              <a:cxn ang="T6">
                <a:pos x="T0" y="T1"/>
              </a:cxn>
              <a:cxn ang="T7">
                <a:pos x="T2" y="T3"/>
              </a:cxn>
              <a:cxn ang="T8">
                <a:pos x="T4" y="T5"/>
              </a:cxn>
            </a:cxnLst>
            <a:rect l="T9" t="T10" r="T11" b="T12"/>
            <a:pathLst>
              <a:path w="499" h="143">
                <a:moveTo>
                  <a:pt x="0" y="143"/>
                </a:moveTo>
                <a:cubicBezTo>
                  <a:pt x="71" y="78"/>
                  <a:pt x="143" y="14"/>
                  <a:pt x="226" y="7"/>
                </a:cubicBezTo>
                <a:cubicBezTo>
                  <a:pt x="309" y="0"/>
                  <a:pt x="454" y="83"/>
                  <a:pt x="499" y="98"/>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25629" name="Text Box 33"/>
          <p:cNvSpPr txBox="1">
            <a:spLocks noChangeArrowheads="1"/>
          </p:cNvSpPr>
          <p:nvPr/>
        </p:nvSpPr>
        <p:spPr bwMode="auto">
          <a:xfrm>
            <a:off x="2439988" y="2924249"/>
            <a:ext cx="5000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t>1/1</a:t>
            </a:r>
          </a:p>
        </p:txBody>
      </p:sp>
      <p:sp>
        <p:nvSpPr>
          <p:cNvPr id="25630" name="Text Box 34"/>
          <p:cNvSpPr txBox="1">
            <a:spLocks noChangeArrowheads="1"/>
          </p:cNvSpPr>
          <p:nvPr/>
        </p:nvSpPr>
        <p:spPr bwMode="auto">
          <a:xfrm>
            <a:off x="8243888" y="260350"/>
            <a:ext cx="7857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dirty="0"/>
              <a:t>その２</a:t>
            </a:r>
          </a:p>
        </p:txBody>
      </p:sp>
      <p:sp>
        <p:nvSpPr>
          <p:cNvPr id="25631" name="Text Box 35"/>
          <p:cNvSpPr txBox="1">
            <a:spLocks noChangeArrowheads="1"/>
          </p:cNvSpPr>
          <p:nvPr/>
        </p:nvSpPr>
        <p:spPr bwMode="auto">
          <a:xfrm>
            <a:off x="1635125" y="1185863"/>
            <a:ext cx="41608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50000"/>
              </a:spcBef>
              <a:buFontTx/>
              <a:buNone/>
            </a:pPr>
            <a:endParaRPr lang="ja-JP" altLang="ja-JP" sz="1800"/>
          </a:p>
        </p:txBody>
      </p:sp>
      <p:sp>
        <p:nvSpPr>
          <p:cNvPr id="25632" name="Text Box 36"/>
          <p:cNvSpPr txBox="1">
            <a:spLocks noChangeArrowheads="1"/>
          </p:cNvSpPr>
          <p:nvPr/>
        </p:nvSpPr>
        <p:spPr bwMode="auto">
          <a:xfrm>
            <a:off x="1116013" y="836613"/>
            <a:ext cx="7143302"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b="1" dirty="0" smtClean="0"/>
              <a:t>§2.1.4</a:t>
            </a:r>
            <a:r>
              <a:rPr lang="ja-JP" altLang="en-US" sz="1800" b="1" dirty="0" smtClean="0"/>
              <a:t>　順序</a:t>
            </a:r>
            <a:r>
              <a:rPr lang="ja-JP" altLang="en-US" sz="1800" b="1" dirty="0"/>
              <a:t>機械の</a:t>
            </a:r>
            <a:r>
              <a:rPr lang="ja-JP" altLang="en-US" sz="1800" b="1" dirty="0">
                <a:solidFill>
                  <a:srgbClr val="FF0000"/>
                </a:solidFill>
              </a:rPr>
              <a:t>簡単化</a:t>
            </a:r>
          </a:p>
          <a:p>
            <a:pPr eaLnBrk="1" hangingPunct="1">
              <a:spcBef>
                <a:spcPct val="0"/>
              </a:spcBef>
              <a:buFontTx/>
              <a:buNone/>
            </a:pPr>
            <a:endParaRPr lang="ja-JP" altLang="en-US" sz="1800" dirty="0"/>
          </a:p>
          <a:p>
            <a:pPr eaLnBrk="1" hangingPunct="1">
              <a:spcBef>
                <a:spcPct val="0"/>
              </a:spcBef>
              <a:buFontTx/>
              <a:buNone/>
            </a:pPr>
            <a:r>
              <a:rPr lang="ja-JP" altLang="en-US" sz="1800" dirty="0"/>
              <a:t>　　順序機械の２つの状態においてどのような入力データを加えても</a:t>
            </a:r>
          </a:p>
          <a:p>
            <a:pPr eaLnBrk="1" hangingPunct="1">
              <a:spcBef>
                <a:spcPct val="0"/>
              </a:spcBef>
              <a:buFontTx/>
              <a:buNone/>
            </a:pPr>
            <a:r>
              <a:rPr lang="ja-JP" altLang="en-US" sz="1800" dirty="0"/>
              <a:t>　両方の状態から同じ出力データがでるとき、両状態は等価である</a:t>
            </a:r>
          </a:p>
          <a:p>
            <a:pPr eaLnBrk="1" hangingPunct="1">
              <a:spcBef>
                <a:spcPct val="0"/>
              </a:spcBef>
              <a:buFontTx/>
              <a:buNone/>
            </a:pPr>
            <a:r>
              <a:rPr lang="ja-JP" altLang="en-US" sz="1800" dirty="0"/>
              <a:t>　という</a:t>
            </a:r>
            <a:r>
              <a:rPr lang="ja-JP" altLang="en-US" sz="1800" dirty="0" smtClean="0"/>
              <a:t>。</a:t>
            </a:r>
            <a:r>
              <a:rPr lang="ja-JP" altLang="en-US" sz="1800" dirty="0"/>
              <a:t>等価な</a:t>
            </a:r>
            <a:r>
              <a:rPr lang="ja-JP" altLang="en-US" sz="1800" dirty="0" smtClean="0"/>
              <a:t>両状態を</a:t>
            </a:r>
            <a:r>
              <a:rPr lang="ja-JP" altLang="en-US" sz="1800" dirty="0"/>
              <a:t>一つにまとめる。これにより、状態を一つ</a:t>
            </a:r>
            <a:r>
              <a:rPr lang="ja-JP" altLang="en-US" sz="1800" dirty="0" smtClean="0"/>
              <a:t>減らす</a:t>
            </a:r>
            <a:endParaRPr lang="en-US" altLang="ja-JP" sz="1800" dirty="0" smtClean="0"/>
          </a:p>
          <a:p>
            <a:pPr eaLnBrk="1" hangingPunct="1">
              <a:spcBef>
                <a:spcPct val="0"/>
              </a:spcBef>
              <a:buFontTx/>
              <a:buNone/>
            </a:pPr>
            <a:r>
              <a:rPr lang="ja-JP" altLang="en-US" sz="1800" dirty="0"/>
              <a:t>　</a:t>
            </a:r>
            <a:r>
              <a:rPr lang="ja-JP" altLang="en-US" sz="1800" dirty="0" smtClean="0"/>
              <a:t>ことができた</a:t>
            </a:r>
            <a:r>
              <a:rPr lang="ja-JP" altLang="en-US" sz="1800" dirty="0"/>
              <a:t>（</a:t>
            </a:r>
            <a:r>
              <a:rPr lang="ja-JP" altLang="en-US" sz="1800" b="1" dirty="0">
                <a:solidFill>
                  <a:srgbClr val="FF0000"/>
                </a:solidFill>
              </a:rPr>
              <a:t>簡単化</a:t>
            </a:r>
            <a:r>
              <a:rPr lang="ja-JP" altLang="en-US" sz="1800" dirty="0"/>
              <a:t>ができたと言う）。</a:t>
            </a:r>
          </a:p>
        </p:txBody>
      </p:sp>
      <p:sp>
        <p:nvSpPr>
          <p:cNvPr id="25633" name="Text Box 37"/>
          <p:cNvSpPr txBox="1">
            <a:spLocks noChangeArrowheads="1"/>
          </p:cNvSpPr>
          <p:nvPr/>
        </p:nvSpPr>
        <p:spPr bwMode="auto">
          <a:xfrm>
            <a:off x="4356100" y="2924944"/>
            <a:ext cx="476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t>s</a:t>
            </a:r>
            <a:r>
              <a:rPr lang="ja-JP" altLang="en-US" sz="1800"/>
              <a:t>：</a:t>
            </a:r>
            <a:r>
              <a:rPr lang="en-US" altLang="ja-JP" sz="1800"/>
              <a:t>t</a:t>
            </a:r>
          </a:p>
        </p:txBody>
      </p:sp>
      <p:sp>
        <p:nvSpPr>
          <p:cNvPr id="25634" name="Text Box 38"/>
          <p:cNvSpPr txBox="1">
            <a:spLocks noChangeArrowheads="1"/>
          </p:cNvSpPr>
          <p:nvPr/>
        </p:nvSpPr>
        <p:spPr bwMode="auto">
          <a:xfrm>
            <a:off x="3759200" y="4167957"/>
            <a:ext cx="450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t>r</a:t>
            </a:r>
            <a:r>
              <a:rPr lang="ja-JP" altLang="en-US" sz="1800"/>
              <a:t>：</a:t>
            </a:r>
            <a:r>
              <a:rPr lang="en-US" altLang="ja-JP" sz="1800"/>
              <a:t>r</a:t>
            </a:r>
          </a:p>
        </p:txBody>
      </p:sp>
      <p:sp>
        <p:nvSpPr>
          <p:cNvPr id="25635" name="Text Box 39"/>
          <p:cNvSpPr txBox="1">
            <a:spLocks noChangeArrowheads="1"/>
          </p:cNvSpPr>
          <p:nvPr/>
        </p:nvSpPr>
        <p:spPr bwMode="auto">
          <a:xfrm>
            <a:off x="4932363" y="4220344"/>
            <a:ext cx="425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t>t</a:t>
            </a:r>
            <a:r>
              <a:rPr lang="ja-JP" altLang="en-US" sz="1800"/>
              <a:t>：</a:t>
            </a:r>
            <a:r>
              <a:rPr lang="en-US" altLang="ja-JP" sz="1800"/>
              <a:t>t</a:t>
            </a:r>
          </a:p>
        </p:txBody>
      </p:sp>
      <p:sp>
        <p:nvSpPr>
          <p:cNvPr id="25636" name="Line 40"/>
          <p:cNvSpPr>
            <a:spLocks noChangeShapeType="1"/>
          </p:cNvSpPr>
          <p:nvPr/>
        </p:nvSpPr>
        <p:spPr bwMode="auto">
          <a:xfrm flipH="1">
            <a:off x="3995738" y="3285307"/>
            <a:ext cx="504825" cy="9350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25637" name="Line 41"/>
          <p:cNvSpPr>
            <a:spLocks noChangeShapeType="1"/>
          </p:cNvSpPr>
          <p:nvPr/>
        </p:nvSpPr>
        <p:spPr bwMode="auto">
          <a:xfrm>
            <a:off x="4716463" y="3285307"/>
            <a:ext cx="431800" cy="9350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25638" name="Text Box 42"/>
          <p:cNvSpPr txBox="1">
            <a:spLocks noChangeArrowheads="1"/>
          </p:cNvSpPr>
          <p:nvPr/>
        </p:nvSpPr>
        <p:spPr bwMode="auto">
          <a:xfrm>
            <a:off x="3779838" y="3501207"/>
            <a:ext cx="501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t>0/0</a:t>
            </a:r>
          </a:p>
        </p:txBody>
      </p:sp>
      <p:sp>
        <p:nvSpPr>
          <p:cNvPr id="25639" name="Text Box 43"/>
          <p:cNvSpPr txBox="1">
            <a:spLocks noChangeArrowheads="1"/>
          </p:cNvSpPr>
          <p:nvPr/>
        </p:nvSpPr>
        <p:spPr bwMode="auto">
          <a:xfrm>
            <a:off x="4932363" y="3501207"/>
            <a:ext cx="5000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t>1/1</a:t>
            </a:r>
          </a:p>
        </p:txBody>
      </p:sp>
      <p:sp>
        <p:nvSpPr>
          <p:cNvPr id="25640" name="Text Box 44"/>
          <p:cNvSpPr txBox="1">
            <a:spLocks noChangeArrowheads="1"/>
          </p:cNvSpPr>
          <p:nvPr/>
        </p:nvSpPr>
        <p:spPr bwMode="auto">
          <a:xfrm>
            <a:off x="3810711" y="2626074"/>
            <a:ext cx="1555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dirty="0"/>
              <a:t>等価性の判定</a:t>
            </a:r>
          </a:p>
        </p:txBody>
      </p:sp>
      <p:sp>
        <p:nvSpPr>
          <p:cNvPr id="25641" name="Oval 45"/>
          <p:cNvSpPr>
            <a:spLocks noChangeArrowheads="1"/>
          </p:cNvSpPr>
          <p:nvPr/>
        </p:nvSpPr>
        <p:spPr bwMode="auto">
          <a:xfrm>
            <a:off x="3708400" y="3501207"/>
            <a:ext cx="719138" cy="4318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FontTx/>
              <a:buNone/>
            </a:pPr>
            <a:endParaRPr lang="ja-JP" altLang="ja-JP" sz="1800">
              <a:solidFill>
                <a:srgbClr val="FF0000"/>
              </a:solidFill>
            </a:endParaRPr>
          </a:p>
        </p:txBody>
      </p:sp>
      <p:sp>
        <p:nvSpPr>
          <p:cNvPr id="25642" name="Text Box 47"/>
          <p:cNvSpPr txBox="1">
            <a:spLocks noChangeArrowheads="1"/>
          </p:cNvSpPr>
          <p:nvPr/>
        </p:nvSpPr>
        <p:spPr bwMode="auto">
          <a:xfrm>
            <a:off x="3635375" y="3212282"/>
            <a:ext cx="5873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a:solidFill>
                  <a:srgbClr val="FF0000"/>
                </a:solidFill>
              </a:rPr>
              <a:t>同じ</a:t>
            </a:r>
          </a:p>
        </p:txBody>
      </p:sp>
      <p:sp>
        <p:nvSpPr>
          <p:cNvPr id="25643" name="Text Box 49"/>
          <p:cNvSpPr txBox="1">
            <a:spLocks noChangeArrowheads="1"/>
          </p:cNvSpPr>
          <p:nvPr/>
        </p:nvSpPr>
        <p:spPr bwMode="auto">
          <a:xfrm>
            <a:off x="4427538" y="4797152"/>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t>r</a:t>
            </a:r>
            <a:r>
              <a:rPr lang="ja-JP" altLang="en-US" sz="1800"/>
              <a:t>：</a:t>
            </a:r>
            <a:r>
              <a:rPr lang="en-US" altLang="ja-JP" sz="1800"/>
              <a:t>t</a:t>
            </a:r>
          </a:p>
        </p:txBody>
      </p:sp>
      <p:sp>
        <p:nvSpPr>
          <p:cNvPr id="25644" name="Text Box 50"/>
          <p:cNvSpPr txBox="1">
            <a:spLocks noChangeArrowheads="1"/>
          </p:cNvSpPr>
          <p:nvPr/>
        </p:nvSpPr>
        <p:spPr bwMode="auto">
          <a:xfrm>
            <a:off x="3830638" y="6040165"/>
            <a:ext cx="450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t>r</a:t>
            </a:r>
            <a:r>
              <a:rPr lang="ja-JP" altLang="en-US" sz="1800"/>
              <a:t>：</a:t>
            </a:r>
            <a:r>
              <a:rPr lang="en-US" altLang="ja-JP" sz="1800"/>
              <a:t>r</a:t>
            </a:r>
          </a:p>
        </p:txBody>
      </p:sp>
      <p:sp>
        <p:nvSpPr>
          <p:cNvPr id="25645" name="Text Box 51"/>
          <p:cNvSpPr txBox="1">
            <a:spLocks noChangeArrowheads="1"/>
          </p:cNvSpPr>
          <p:nvPr/>
        </p:nvSpPr>
        <p:spPr bwMode="auto">
          <a:xfrm>
            <a:off x="5003800" y="6092552"/>
            <a:ext cx="476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t>s</a:t>
            </a:r>
            <a:r>
              <a:rPr lang="ja-JP" altLang="en-US" sz="1800"/>
              <a:t>：</a:t>
            </a:r>
            <a:r>
              <a:rPr lang="en-US" altLang="ja-JP" sz="1800"/>
              <a:t>t</a:t>
            </a:r>
          </a:p>
        </p:txBody>
      </p:sp>
      <p:sp>
        <p:nvSpPr>
          <p:cNvPr id="25646" name="Line 52"/>
          <p:cNvSpPr>
            <a:spLocks noChangeShapeType="1"/>
          </p:cNvSpPr>
          <p:nvPr/>
        </p:nvSpPr>
        <p:spPr bwMode="auto">
          <a:xfrm flipH="1">
            <a:off x="4067175" y="5157515"/>
            <a:ext cx="504825" cy="9350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25647" name="Line 53"/>
          <p:cNvSpPr>
            <a:spLocks noChangeShapeType="1"/>
          </p:cNvSpPr>
          <p:nvPr/>
        </p:nvSpPr>
        <p:spPr bwMode="auto">
          <a:xfrm>
            <a:off x="4787900" y="5157515"/>
            <a:ext cx="431800" cy="9350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25648" name="Text Box 54"/>
          <p:cNvSpPr txBox="1">
            <a:spLocks noChangeArrowheads="1"/>
          </p:cNvSpPr>
          <p:nvPr/>
        </p:nvSpPr>
        <p:spPr bwMode="auto">
          <a:xfrm>
            <a:off x="3851275" y="5373415"/>
            <a:ext cx="501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t>0/0</a:t>
            </a:r>
          </a:p>
        </p:txBody>
      </p:sp>
      <p:sp>
        <p:nvSpPr>
          <p:cNvPr id="25649" name="Text Box 55"/>
          <p:cNvSpPr txBox="1">
            <a:spLocks noChangeArrowheads="1"/>
          </p:cNvSpPr>
          <p:nvPr/>
        </p:nvSpPr>
        <p:spPr bwMode="auto">
          <a:xfrm>
            <a:off x="4572000" y="5517877"/>
            <a:ext cx="501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t>1/0</a:t>
            </a:r>
          </a:p>
        </p:txBody>
      </p:sp>
      <p:sp>
        <p:nvSpPr>
          <p:cNvPr id="25650" name="Oval 56"/>
          <p:cNvSpPr>
            <a:spLocks noChangeArrowheads="1"/>
          </p:cNvSpPr>
          <p:nvPr/>
        </p:nvSpPr>
        <p:spPr bwMode="auto">
          <a:xfrm>
            <a:off x="3779838" y="5373415"/>
            <a:ext cx="719137" cy="4318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FontTx/>
              <a:buNone/>
            </a:pPr>
            <a:endParaRPr lang="ja-JP" altLang="ja-JP" sz="1800">
              <a:solidFill>
                <a:srgbClr val="FF0000"/>
              </a:solidFill>
            </a:endParaRPr>
          </a:p>
        </p:txBody>
      </p:sp>
      <p:sp>
        <p:nvSpPr>
          <p:cNvPr id="25651" name="Oval 57"/>
          <p:cNvSpPr>
            <a:spLocks noChangeArrowheads="1"/>
          </p:cNvSpPr>
          <p:nvPr/>
        </p:nvSpPr>
        <p:spPr bwMode="auto">
          <a:xfrm>
            <a:off x="4572000" y="5373415"/>
            <a:ext cx="936625" cy="503237"/>
          </a:xfrm>
          <a:prstGeom prst="ellipse">
            <a:avLst/>
          </a:prstGeom>
          <a:noFill/>
          <a:ln w="9525">
            <a:solidFill>
              <a:srgbClr val="00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FontTx/>
              <a:buNone/>
            </a:pPr>
            <a:endParaRPr lang="ja-JP" altLang="ja-JP" sz="1800">
              <a:solidFill>
                <a:srgbClr val="FF0000"/>
              </a:solidFill>
            </a:endParaRPr>
          </a:p>
        </p:txBody>
      </p:sp>
      <p:sp>
        <p:nvSpPr>
          <p:cNvPr id="25652" name="Text Box 58"/>
          <p:cNvSpPr txBox="1">
            <a:spLocks noChangeArrowheads="1"/>
          </p:cNvSpPr>
          <p:nvPr/>
        </p:nvSpPr>
        <p:spPr bwMode="auto">
          <a:xfrm>
            <a:off x="3706813" y="5084490"/>
            <a:ext cx="5873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a:solidFill>
                  <a:srgbClr val="FF0000"/>
                </a:solidFill>
              </a:rPr>
              <a:t>同じ</a:t>
            </a:r>
          </a:p>
        </p:txBody>
      </p:sp>
      <p:sp>
        <p:nvSpPr>
          <p:cNvPr id="25653" name="Text Box 60"/>
          <p:cNvSpPr txBox="1">
            <a:spLocks noChangeArrowheads="1"/>
          </p:cNvSpPr>
          <p:nvPr/>
        </p:nvSpPr>
        <p:spPr bwMode="auto">
          <a:xfrm>
            <a:off x="4932363" y="5373415"/>
            <a:ext cx="501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t>1/1</a:t>
            </a:r>
          </a:p>
        </p:txBody>
      </p:sp>
      <p:sp>
        <p:nvSpPr>
          <p:cNvPr id="25654" name="Text Box 61"/>
          <p:cNvSpPr txBox="1">
            <a:spLocks noChangeArrowheads="1"/>
          </p:cNvSpPr>
          <p:nvPr/>
        </p:nvSpPr>
        <p:spPr bwMode="auto">
          <a:xfrm>
            <a:off x="5219700" y="5013052"/>
            <a:ext cx="5746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a:solidFill>
                  <a:srgbClr val="0033CC"/>
                </a:solidFill>
              </a:rPr>
              <a:t>違う</a:t>
            </a:r>
          </a:p>
        </p:txBody>
      </p:sp>
      <p:sp>
        <p:nvSpPr>
          <p:cNvPr id="25655" name="Oval 62"/>
          <p:cNvSpPr>
            <a:spLocks noChangeArrowheads="1"/>
          </p:cNvSpPr>
          <p:nvPr/>
        </p:nvSpPr>
        <p:spPr bwMode="auto">
          <a:xfrm>
            <a:off x="4789488" y="3429769"/>
            <a:ext cx="719137" cy="4318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FontTx/>
              <a:buNone/>
            </a:pPr>
            <a:endParaRPr lang="ja-JP" altLang="ja-JP" sz="1800">
              <a:solidFill>
                <a:srgbClr val="FF0000"/>
              </a:solidFill>
            </a:endParaRPr>
          </a:p>
        </p:txBody>
      </p:sp>
      <p:sp>
        <p:nvSpPr>
          <p:cNvPr id="25656" name="Text Box 63"/>
          <p:cNvSpPr txBox="1">
            <a:spLocks noChangeArrowheads="1"/>
          </p:cNvSpPr>
          <p:nvPr/>
        </p:nvSpPr>
        <p:spPr bwMode="auto">
          <a:xfrm>
            <a:off x="4932363" y="3140844"/>
            <a:ext cx="5873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a:solidFill>
                  <a:srgbClr val="FF0000"/>
                </a:solidFill>
              </a:rPr>
              <a:t>同じ</a:t>
            </a:r>
          </a:p>
        </p:txBody>
      </p:sp>
      <p:sp>
        <p:nvSpPr>
          <p:cNvPr id="25657" name="Text Box 64"/>
          <p:cNvSpPr txBox="1">
            <a:spLocks noChangeArrowheads="1"/>
          </p:cNvSpPr>
          <p:nvPr/>
        </p:nvSpPr>
        <p:spPr bwMode="auto">
          <a:xfrm>
            <a:off x="3916026" y="4443487"/>
            <a:ext cx="218681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dirty="0"/>
              <a:t>s</a:t>
            </a:r>
            <a:r>
              <a:rPr lang="ja-JP" altLang="en-US" sz="1800" dirty="0" smtClean="0"/>
              <a:t>と</a:t>
            </a:r>
            <a:r>
              <a:rPr lang="en-US" altLang="ja-JP" sz="1800" dirty="0" err="1"/>
              <a:t>t</a:t>
            </a:r>
            <a:r>
              <a:rPr lang="ja-JP" altLang="en-US" sz="1800" dirty="0" smtClean="0"/>
              <a:t>は等価（</a:t>
            </a:r>
            <a:r>
              <a:rPr lang="en-US" altLang="ja-JP" sz="1800" dirty="0" smtClean="0"/>
              <a:t>t</a:t>
            </a:r>
            <a:r>
              <a:rPr lang="ja-JP" altLang="en-US" sz="1800" dirty="0" smtClean="0"/>
              <a:t>を削除）</a:t>
            </a:r>
            <a:endParaRPr lang="ja-JP" altLang="en-US" sz="1800" dirty="0"/>
          </a:p>
        </p:txBody>
      </p:sp>
      <p:sp>
        <p:nvSpPr>
          <p:cNvPr id="25658" name="Text Box 65"/>
          <p:cNvSpPr txBox="1">
            <a:spLocks noChangeArrowheads="1"/>
          </p:cNvSpPr>
          <p:nvPr/>
        </p:nvSpPr>
        <p:spPr bwMode="auto">
          <a:xfrm>
            <a:off x="5795963" y="5620822"/>
            <a:ext cx="30556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dirty="0"/>
              <a:t>r</a:t>
            </a:r>
            <a:r>
              <a:rPr lang="ja-JP" altLang="en-US" sz="1800" dirty="0" smtClean="0"/>
              <a:t>と</a:t>
            </a:r>
            <a:r>
              <a:rPr lang="en-US" altLang="ja-JP" sz="1800" dirty="0" smtClean="0"/>
              <a:t>t</a:t>
            </a:r>
            <a:r>
              <a:rPr lang="ja-JP" altLang="en-US" sz="1800" dirty="0" smtClean="0"/>
              <a:t>（または</a:t>
            </a:r>
            <a:r>
              <a:rPr lang="en-US" altLang="ja-JP" sz="1800" dirty="0" smtClean="0"/>
              <a:t>s</a:t>
            </a:r>
            <a:r>
              <a:rPr lang="ja-JP" altLang="en-US" sz="1800" dirty="0" smtClean="0"/>
              <a:t>）は等価</a:t>
            </a:r>
            <a:r>
              <a:rPr lang="ja-JP" altLang="en-US" sz="1800" dirty="0"/>
              <a:t>ではない</a:t>
            </a:r>
          </a:p>
        </p:txBody>
      </p:sp>
      <p:sp>
        <p:nvSpPr>
          <p:cNvPr id="2" name="テキスト ボックス 1"/>
          <p:cNvSpPr txBox="1"/>
          <p:nvPr/>
        </p:nvSpPr>
        <p:spPr>
          <a:xfrm>
            <a:off x="1507759" y="4695834"/>
            <a:ext cx="847220" cy="369332"/>
          </a:xfrm>
          <a:prstGeom prst="rect">
            <a:avLst/>
          </a:prstGeom>
          <a:noFill/>
        </p:spPr>
        <p:txBody>
          <a:bodyPr wrap="none" rtlCol="0">
            <a:spAutoFit/>
          </a:bodyPr>
          <a:lstStyle/>
          <a:p>
            <a:r>
              <a:rPr kumimoji="1" lang="ja-JP" altLang="en-US" dirty="0" smtClean="0"/>
              <a:t>図</a:t>
            </a:r>
            <a:r>
              <a:rPr kumimoji="1" lang="en-US" altLang="ja-JP" dirty="0" smtClean="0"/>
              <a:t>2.11</a:t>
            </a:r>
            <a:endParaRPr kumimoji="1" lang="ja-JP" altLang="en-US" dirty="0"/>
          </a:p>
        </p:txBody>
      </p:sp>
      <p:sp>
        <p:nvSpPr>
          <p:cNvPr id="60" name="テキスト ボックス 59"/>
          <p:cNvSpPr txBox="1"/>
          <p:nvPr/>
        </p:nvSpPr>
        <p:spPr>
          <a:xfrm>
            <a:off x="6984199" y="4683435"/>
            <a:ext cx="847220" cy="369332"/>
          </a:xfrm>
          <a:prstGeom prst="rect">
            <a:avLst/>
          </a:prstGeom>
          <a:noFill/>
        </p:spPr>
        <p:txBody>
          <a:bodyPr wrap="none" rtlCol="0">
            <a:spAutoFit/>
          </a:bodyPr>
          <a:lstStyle/>
          <a:p>
            <a:r>
              <a:rPr kumimoji="1" lang="ja-JP" altLang="en-US" dirty="0" smtClean="0"/>
              <a:t>図</a:t>
            </a:r>
            <a:r>
              <a:rPr kumimoji="1" lang="en-US" altLang="ja-JP" dirty="0" smtClean="0"/>
              <a:t>2.11</a:t>
            </a:r>
            <a:endParaRPr kumimoji="1" lang="ja-JP" altLang="en-US" dirty="0"/>
          </a:p>
        </p:txBody>
      </p:sp>
      <p:sp>
        <p:nvSpPr>
          <p:cNvPr id="61" name="テキスト ボックス 60"/>
          <p:cNvSpPr txBox="1"/>
          <p:nvPr/>
        </p:nvSpPr>
        <p:spPr>
          <a:xfrm>
            <a:off x="4222750" y="6398886"/>
            <a:ext cx="902056" cy="369332"/>
          </a:xfrm>
          <a:prstGeom prst="rect">
            <a:avLst/>
          </a:prstGeom>
          <a:noFill/>
        </p:spPr>
        <p:txBody>
          <a:bodyPr wrap="square" rtlCol="0">
            <a:spAutoFit/>
          </a:bodyPr>
          <a:lstStyle/>
          <a:p>
            <a:r>
              <a:rPr kumimoji="1" lang="ja-JP" altLang="en-US" dirty="0" smtClean="0"/>
              <a:t>図</a:t>
            </a:r>
            <a:r>
              <a:rPr kumimoji="1" lang="en-US" altLang="ja-JP" dirty="0" smtClean="0"/>
              <a:t>2.12</a:t>
            </a:r>
            <a:endParaRPr kumimoji="1" lang="ja-JP"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スライド番号プレースホル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400" dirty="0" smtClean="0"/>
              <a:t>21</a:t>
            </a:r>
          </a:p>
        </p:txBody>
      </p:sp>
      <p:sp>
        <p:nvSpPr>
          <p:cNvPr id="26627" name="Text Box 4"/>
          <p:cNvSpPr txBox="1">
            <a:spLocks noChangeArrowheads="1"/>
          </p:cNvSpPr>
          <p:nvPr/>
        </p:nvSpPr>
        <p:spPr bwMode="auto">
          <a:xfrm>
            <a:off x="630817" y="452378"/>
            <a:ext cx="7965642"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b="1" dirty="0"/>
              <a:t>§</a:t>
            </a:r>
            <a:r>
              <a:rPr lang="en-US" altLang="ja-JP" sz="1800" b="1" dirty="0" smtClean="0"/>
              <a:t>2.2</a:t>
            </a:r>
            <a:r>
              <a:rPr lang="ja-JP" altLang="en-US" sz="1800" b="1" dirty="0" smtClean="0"/>
              <a:t>　有限オートマトン</a:t>
            </a:r>
            <a:endParaRPr lang="en-US" altLang="ja-JP" sz="1800" b="1" dirty="0" smtClean="0"/>
          </a:p>
          <a:p>
            <a:pPr eaLnBrk="1" hangingPunct="1">
              <a:spcBef>
                <a:spcPct val="0"/>
              </a:spcBef>
              <a:buFontTx/>
              <a:buNone/>
            </a:pPr>
            <a:endParaRPr lang="en-US" altLang="ja-JP" sz="1800" b="1" dirty="0" smtClean="0">
              <a:solidFill>
                <a:schemeClr val="accent2"/>
              </a:solidFill>
            </a:endParaRPr>
          </a:p>
          <a:p>
            <a:pPr eaLnBrk="1" hangingPunct="1">
              <a:spcBef>
                <a:spcPct val="0"/>
              </a:spcBef>
              <a:buFontTx/>
              <a:buNone/>
            </a:pPr>
            <a:r>
              <a:rPr lang="ja-JP" altLang="en-US" sz="1800" b="1" dirty="0" smtClean="0">
                <a:solidFill>
                  <a:schemeClr val="accent2"/>
                </a:solidFill>
              </a:rPr>
              <a:t>　</a:t>
            </a:r>
            <a:r>
              <a:rPr lang="ja-JP" altLang="en-US" sz="1800" dirty="0" smtClean="0"/>
              <a:t>順序機械は、入力記号列を出力記号列に変換するオートマトンであり、特に、</a:t>
            </a:r>
            <a:endParaRPr lang="en-US" altLang="ja-JP" sz="1800" dirty="0" smtClean="0"/>
          </a:p>
          <a:p>
            <a:pPr eaLnBrk="1" hangingPunct="1">
              <a:spcBef>
                <a:spcPct val="0"/>
              </a:spcBef>
              <a:buFontTx/>
              <a:buNone/>
            </a:pPr>
            <a:r>
              <a:rPr lang="ja-JP" altLang="en-US" sz="1800" b="1" dirty="0" smtClean="0">
                <a:solidFill>
                  <a:srgbClr val="0000FF"/>
                </a:solidFill>
              </a:rPr>
              <a:t>変換機</a:t>
            </a:r>
            <a:r>
              <a:rPr lang="ja-JP" altLang="en-US" sz="1800" dirty="0" smtClean="0"/>
              <a:t>と呼ばれる。</a:t>
            </a:r>
            <a:endParaRPr lang="en-US" altLang="ja-JP" sz="1800" dirty="0" smtClean="0"/>
          </a:p>
          <a:p>
            <a:pPr eaLnBrk="1" hangingPunct="1">
              <a:spcBef>
                <a:spcPct val="0"/>
              </a:spcBef>
              <a:buFontTx/>
              <a:buNone/>
            </a:pPr>
            <a:r>
              <a:rPr lang="ja-JP" altLang="en-US" sz="1800" dirty="0" smtClean="0"/>
              <a:t>　また、順序機械が出力する出力記号を</a:t>
            </a:r>
            <a:r>
              <a:rPr lang="en-US" altLang="ja-JP" sz="1800" dirty="0" smtClean="0"/>
              <a:t>1</a:t>
            </a:r>
            <a:r>
              <a:rPr lang="ja-JP" altLang="en-US" sz="1800" dirty="0" smtClean="0"/>
              <a:t>（</a:t>
            </a:r>
            <a:r>
              <a:rPr lang="en-US" altLang="ja-JP" sz="1800" dirty="0" smtClean="0"/>
              <a:t>yes</a:t>
            </a:r>
            <a:r>
              <a:rPr lang="ja-JP" altLang="en-US" sz="1800" dirty="0" smtClean="0"/>
              <a:t>を表す）と</a:t>
            </a:r>
            <a:r>
              <a:rPr lang="en-US" altLang="ja-JP" sz="1800" dirty="0" smtClean="0"/>
              <a:t>0</a:t>
            </a:r>
            <a:r>
              <a:rPr lang="ja-JP" altLang="en-US" sz="1800" dirty="0" smtClean="0"/>
              <a:t>（</a:t>
            </a:r>
            <a:r>
              <a:rPr lang="en-US" altLang="ja-JP" sz="1800" dirty="0" smtClean="0"/>
              <a:t>no</a:t>
            </a:r>
            <a:r>
              <a:rPr lang="ja-JP" altLang="en-US" sz="1800" dirty="0" smtClean="0"/>
              <a:t>を表す）の２種類</a:t>
            </a:r>
            <a:endParaRPr lang="en-US" altLang="ja-JP" sz="1800" dirty="0" smtClean="0"/>
          </a:p>
          <a:p>
            <a:pPr eaLnBrk="1" hangingPunct="1">
              <a:spcBef>
                <a:spcPct val="0"/>
              </a:spcBef>
              <a:buFontTx/>
              <a:buNone/>
            </a:pPr>
            <a:r>
              <a:rPr lang="ja-JP" altLang="en-US" sz="1800" dirty="0" smtClean="0"/>
              <a:t>に限定し、</a:t>
            </a:r>
            <a:endParaRPr lang="en-US" altLang="ja-JP" sz="1800" dirty="0" smtClean="0"/>
          </a:p>
          <a:p>
            <a:pPr eaLnBrk="1" hangingPunct="1">
              <a:spcBef>
                <a:spcPct val="0"/>
              </a:spcBef>
              <a:buFontTx/>
              <a:buNone/>
            </a:pPr>
            <a:r>
              <a:rPr lang="ja-JP" altLang="en-US" sz="1800" dirty="0"/>
              <a:t>　</a:t>
            </a:r>
            <a:r>
              <a:rPr lang="ja-JP" altLang="en-US" sz="1800" dirty="0" smtClean="0"/>
              <a:t>・入力記号列の最後の入力記号を読込んだ時点で出力記号として１を出力し、</a:t>
            </a:r>
            <a:endParaRPr lang="en-US" altLang="ja-JP" sz="1800" dirty="0" smtClean="0"/>
          </a:p>
          <a:p>
            <a:pPr eaLnBrk="1" hangingPunct="1">
              <a:spcBef>
                <a:spcPct val="0"/>
              </a:spcBef>
              <a:buFontTx/>
              <a:buNone/>
            </a:pPr>
            <a:r>
              <a:rPr lang="ja-JP" altLang="en-US" sz="1800" dirty="0"/>
              <a:t>　</a:t>
            </a:r>
            <a:r>
              <a:rPr lang="ja-JP" altLang="en-US" sz="1800" dirty="0" smtClean="0"/>
              <a:t>・それ以外の入力記号列が入力された時点では出力記号として</a:t>
            </a:r>
            <a:r>
              <a:rPr lang="en-US" altLang="ja-JP" sz="1800" dirty="0" smtClean="0"/>
              <a:t>0</a:t>
            </a:r>
            <a:r>
              <a:rPr lang="ja-JP" altLang="en-US" sz="1800" dirty="0" smtClean="0"/>
              <a:t>を出力する</a:t>
            </a:r>
            <a:endParaRPr lang="en-US" altLang="ja-JP" sz="1800" dirty="0" smtClean="0"/>
          </a:p>
          <a:p>
            <a:pPr eaLnBrk="1" hangingPunct="1">
              <a:spcBef>
                <a:spcPct val="0"/>
              </a:spcBef>
              <a:buFontTx/>
              <a:buNone/>
            </a:pPr>
            <a:r>
              <a:rPr lang="ja-JP" altLang="en-US" sz="1800" dirty="0" smtClean="0"/>
              <a:t>よう</a:t>
            </a:r>
            <a:r>
              <a:rPr lang="ja-JP" altLang="en-US" sz="1800" dirty="0"/>
              <a:t>にする</a:t>
            </a:r>
            <a:r>
              <a:rPr lang="ja-JP" altLang="en-US" sz="1800" dirty="0" smtClean="0"/>
              <a:t>と、この順序機械は、「受け入れても良い入力記号列だけを認識する</a:t>
            </a:r>
            <a:endParaRPr lang="en-US" altLang="ja-JP" sz="1800" dirty="0" smtClean="0"/>
          </a:p>
          <a:p>
            <a:pPr eaLnBrk="1" hangingPunct="1">
              <a:spcBef>
                <a:spcPct val="0"/>
              </a:spcBef>
              <a:buFontTx/>
              <a:buNone/>
            </a:pPr>
            <a:r>
              <a:rPr lang="ja-JP" altLang="en-US" sz="1800" b="1" dirty="0" smtClean="0">
                <a:solidFill>
                  <a:srgbClr val="0000FF"/>
                </a:solidFill>
              </a:rPr>
              <a:t>認識機械</a:t>
            </a:r>
            <a:r>
              <a:rPr lang="ja-JP" altLang="en-US" sz="1800" dirty="0" smtClean="0"/>
              <a:t>」と見なすことができる。</a:t>
            </a:r>
            <a:endParaRPr lang="en-US" altLang="ja-JP" sz="1800" dirty="0" smtClean="0"/>
          </a:p>
          <a:p>
            <a:pPr eaLnBrk="1" hangingPunct="1">
              <a:spcBef>
                <a:spcPct val="0"/>
              </a:spcBef>
              <a:buFontTx/>
              <a:buNone/>
            </a:pPr>
            <a:r>
              <a:rPr lang="ja-JP" altLang="en-US" sz="1800" dirty="0" smtClean="0"/>
              <a:t>　特に、順序機械を認識機械として使用するためには、空入力記号列 </a:t>
            </a:r>
            <a:r>
              <a:rPr lang="en-US" altLang="ja-JP" sz="1800" b="1" dirty="0" smtClean="0">
                <a:solidFill>
                  <a:srgbClr val="FF0000"/>
                </a:solidFill>
              </a:rPr>
              <a:t>ε</a:t>
            </a:r>
            <a:r>
              <a:rPr lang="ja-JP" altLang="en-US" sz="1800" dirty="0" smtClean="0"/>
              <a:t>に対する</a:t>
            </a:r>
            <a:endParaRPr lang="en-US" altLang="ja-JP" sz="1800" dirty="0" smtClean="0"/>
          </a:p>
          <a:p>
            <a:pPr eaLnBrk="1" hangingPunct="1">
              <a:spcBef>
                <a:spcPct val="0"/>
              </a:spcBef>
              <a:buFontTx/>
              <a:buNone/>
            </a:pPr>
            <a:r>
              <a:rPr lang="ja-JP" altLang="en-US" sz="1800" dirty="0" smtClean="0"/>
              <a:t>応答も出すことができるムーア型の順序機械を採用する。</a:t>
            </a:r>
            <a:endParaRPr lang="en-US" altLang="ja-JP" sz="1800" dirty="0" smtClean="0"/>
          </a:p>
          <a:p>
            <a:pPr eaLnBrk="1" hangingPunct="1">
              <a:spcBef>
                <a:spcPct val="0"/>
              </a:spcBef>
              <a:buFontTx/>
              <a:buNone/>
            </a:pPr>
            <a:r>
              <a:rPr lang="ja-JP" altLang="en-US" sz="1800" dirty="0" smtClean="0"/>
              <a:t>・入力し終わった時点で、出力１（</a:t>
            </a:r>
            <a:r>
              <a:rPr lang="en-US" altLang="ja-JP" sz="1800" dirty="0" smtClean="0"/>
              <a:t>yes</a:t>
            </a:r>
            <a:r>
              <a:rPr lang="ja-JP" altLang="en-US" sz="1800" dirty="0" smtClean="0"/>
              <a:t>）を出す状態へ到達させるような入力記号列</a:t>
            </a:r>
            <a:endParaRPr lang="en-US" altLang="ja-JP" sz="1800" dirty="0" smtClean="0"/>
          </a:p>
          <a:p>
            <a:pPr eaLnBrk="1" hangingPunct="1">
              <a:spcBef>
                <a:spcPct val="0"/>
              </a:spcBef>
              <a:buFontTx/>
              <a:buNone/>
            </a:pPr>
            <a:r>
              <a:rPr lang="ja-JP" altLang="en-US" sz="1800" dirty="0"/>
              <a:t>　</a:t>
            </a:r>
            <a:r>
              <a:rPr lang="ja-JP" altLang="en-US" sz="1800" dirty="0" smtClean="0"/>
              <a:t>は、「この機械に</a:t>
            </a:r>
            <a:r>
              <a:rPr lang="ja-JP" altLang="en-US" sz="1800" b="1" dirty="0" smtClean="0">
                <a:solidFill>
                  <a:srgbClr val="FF0000"/>
                </a:solidFill>
              </a:rPr>
              <a:t>受理される</a:t>
            </a:r>
            <a:r>
              <a:rPr lang="ja-JP" altLang="en-US" sz="1800" dirty="0" smtClean="0"/>
              <a:t>」という。</a:t>
            </a:r>
            <a:endParaRPr lang="en-US" altLang="ja-JP" sz="1800" dirty="0" smtClean="0"/>
          </a:p>
          <a:p>
            <a:pPr eaLnBrk="1" hangingPunct="1">
              <a:spcBef>
                <a:spcPct val="0"/>
              </a:spcBef>
              <a:buFontTx/>
              <a:buNone/>
            </a:pPr>
            <a:r>
              <a:rPr lang="ja-JP" altLang="en-US" sz="1800" dirty="0" smtClean="0"/>
              <a:t>・出力１を出す状態を</a:t>
            </a:r>
            <a:r>
              <a:rPr lang="ja-JP" altLang="en-US" sz="1800" b="1" dirty="0" smtClean="0">
                <a:solidFill>
                  <a:srgbClr val="FF0000"/>
                </a:solidFill>
              </a:rPr>
              <a:t>受理状態（または、最終状態</a:t>
            </a:r>
            <a:r>
              <a:rPr lang="ja-JP" altLang="en-US" sz="1800" dirty="0" smtClean="0"/>
              <a:t>）と呼ぶ。</a:t>
            </a:r>
            <a:endParaRPr lang="en-US" altLang="ja-JP" sz="1800" dirty="0" smtClean="0"/>
          </a:p>
          <a:p>
            <a:pPr eaLnBrk="1" hangingPunct="1">
              <a:spcBef>
                <a:spcPct val="0"/>
              </a:spcBef>
              <a:buFontTx/>
              <a:buNone/>
            </a:pPr>
            <a:r>
              <a:rPr lang="ja-JP" altLang="en-US" sz="1800" dirty="0" smtClean="0"/>
              <a:t>・順序機械への入力を開始する時点には、この機械は</a:t>
            </a:r>
            <a:r>
              <a:rPr lang="ja-JP" altLang="en-US" sz="1800" b="1" dirty="0" smtClean="0">
                <a:solidFill>
                  <a:srgbClr val="FF0000"/>
                </a:solidFill>
              </a:rPr>
              <a:t>初期状態</a:t>
            </a:r>
            <a:r>
              <a:rPr lang="ja-JP" altLang="en-US" sz="1800" dirty="0" smtClean="0"/>
              <a:t>とよぶ特定の</a:t>
            </a:r>
            <a:endParaRPr lang="en-US" altLang="ja-JP" sz="1800" dirty="0" smtClean="0"/>
          </a:p>
          <a:p>
            <a:pPr eaLnBrk="1" hangingPunct="1">
              <a:spcBef>
                <a:spcPct val="0"/>
              </a:spcBef>
              <a:buFontTx/>
              <a:buNone/>
            </a:pPr>
            <a:r>
              <a:rPr lang="ja-JP" altLang="en-US" sz="1800" dirty="0"/>
              <a:t>　</a:t>
            </a:r>
            <a:r>
              <a:rPr lang="ja-JP" altLang="en-US" sz="1800" dirty="0" smtClean="0"/>
              <a:t>状態に</a:t>
            </a:r>
            <a:r>
              <a:rPr lang="ja-JP" altLang="en-US" sz="1800" dirty="0"/>
              <a:t>設定</a:t>
            </a:r>
            <a:r>
              <a:rPr lang="ja-JP" altLang="en-US" sz="1800" dirty="0" smtClean="0"/>
              <a:t>する。</a:t>
            </a:r>
            <a:endParaRPr lang="en-US" altLang="ja-JP" sz="1800" dirty="0" smtClean="0"/>
          </a:p>
          <a:p>
            <a:pPr eaLnBrk="1" hangingPunct="1">
              <a:spcBef>
                <a:spcPct val="0"/>
              </a:spcBef>
              <a:buFontTx/>
              <a:buNone/>
            </a:pPr>
            <a:endParaRPr lang="en-US" altLang="ja-JP" sz="1800" dirty="0"/>
          </a:p>
          <a:p>
            <a:pPr eaLnBrk="1" hangingPunct="1">
              <a:spcBef>
                <a:spcPct val="0"/>
              </a:spcBef>
              <a:buFontTx/>
              <a:buNone/>
            </a:pPr>
            <a:r>
              <a:rPr lang="ja-JP" altLang="en-US" sz="1800" dirty="0" smtClean="0"/>
              <a:t>　認識機械として見た場合のムーア型順序機械は、特に、</a:t>
            </a:r>
            <a:r>
              <a:rPr lang="ja-JP" altLang="en-US" sz="1800" b="1" dirty="0" smtClean="0">
                <a:solidFill>
                  <a:srgbClr val="0000FF"/>
                </a:solidFill>
              </a:rPr>
              <a:t>有限オートマトン</a:t>
            </a:r>
            <a:r>
              <a:rPr lang="ja-JP" altLang="en-US" sz="1800" dirty="0" smtClean="0"/>
              <a:t>（有限</a:t>
            </a:r>
            <a:endParaRPr lang="en-US" altLang="ja-JP" sz="1800" dirty="0" smtClean="0"/>
          </a:p>
          <a:p>
            <a:pPr eaLnBrk="1" hangingPunct="1">
              <a:spcBef>
                <a:spcPct val="0"/>
              </a:spcBef>
              <a:buFontTx/>
              <a:buNone/>
            </a:pPr>
            <a:r>
              <a:rPr lang="ja-JP" altLang="en-US" sz="1800" dirty="0" smtClean="0"/>
              <a:t>状態オートマトン）と呼ばれる。</a:t>
            </a:r>
            <a:endParaRPr lang="en-US" altLang="ja-JP" sz="1800" dirty="0"/>
          </a:p>
        </p:txBody>
      </p:sp>
      <p:sp>
        <p:nvSpPr>
          <p:cNvPr id="35" name="Text Box 5"/>
          <p:cNvSpPr txBox="1">
            <a:spLocks noChangeArrowheads="1"/>
          </p:cNvSpPr>
          <p:nvPr/>
        </p:nvSpPr>
        <p:spPr bwMode="auto">
          <a:xfrm>
            <a:off x="7668344" y="204641"/>
            <a:ext cx="7857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dirty="0"/>
              <a:t>その２</a:t>
            </a:r>
          </a:p>
        </p:txBody>
      </p:sp>
    </p:spTree>
    <p:extLst>
      <p:ext uri="{BB962C8B-B14F-4D97-AF65-F5344CB8AC3E}">
        <p14:creationId xmlns:p14="http://schemas.microsoft.com/office/powerpoint/2010/main" val="9540851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スライド番号プレースホル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400" dirty="0" smtClean="0"/>
              <a:t>22</a:t>
            </a:r>
          </a:p>
        </p:txBody>
      </p:sp>
      <p:sp>
        <p:nvSpPr>
          <p:cNvPr id="26628" name="Oval 6"/>
          <p:cNvSpPr>
            <a:spLocks noChangeArrowheads="1"/>
          </p:cNvSpPr>
          <p:nvPr/>
        </p:nvSpPr>
        <p:spPr bwMode="auto">
          <a:xfrm>
            <a:off x="1979613" y="1772890"/>
            <a:ext cx="647700" cy="649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endParaRPr lang="ja-JP" altLang="en-US" sz="1800"/>
          </a:p>
        </p:txBody>
      </p:sp>
      <p:sp>
        <p:nvSpPr>
          <p:cNvPr id="26629" name="Oval 8"/>
          <p:cNvSpPr>
            <a:spLocks noChangeArrowheads="1"/>
          </p:cNvSpPr>
          <p:nvPr/>
        </p:nvSpPr>
        <p:spPr bwMode="auto">
          <a:xfrm>
            <a:off x="3708400" y="2636490"/>
            <a:ext cx="647700" cy="649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endParaRPr lang="ja-JP" altLang="en-US" sz="1800"/>
          </a:p>
        </p:txBody>
      </p:sp>
      <p:sp>
        <p:nvSpPr>
          <p:cNvPr id="26630" name="Oval 9"/>
          <p:cNvSpPr>
            <a:spLocks noChangeArrowheads="1"/>
          </p:cNvSpPr>
          <p:nvPr/>
        </p:nvSpPr>
        <p:spPr bwMode="auto">
          <a:xfrm>
            <a:off x="3708400" y="1196628"/>
            <a:ext cx="647700" cy="64928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endParaRPr lang="ja-JP" altLang="en-US" sz="1800"/>
          </a:p>
        </p:txBody>
      </p:sp>
      <p:sp>
        <p:nvSpPr>
          <p:cNvPr id="26631" name="Line 10"/>
          <p:cNvSpPr>
            <a:spLocks noChangeShapeType="1"/>
          </p:cNvSpPr>
          <p:nvPr/>
        </p:nvSpPr>
        <p:spPr bwMode="auto">
          <a:xfrm flipV="1">
            <a:off x="2627313" y="1628428"/>
            <a:ext cx="1081087" cy="360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26632" name="Line 11"/>
          <p:cNvSpPr>
            <a:spLocks noChangeShapeType="1"/>
          </p:cNvSpPr>
          <p:nvPr/>
        </p:nvSpPr>
        <p:spPr bwMode="auto">
          <a:xfrm>
            <a:off x="4356100" y="1628428"/>
            <a:ext cx="1152525" cy="4333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26633" name="Line 12"/>
          <p:cNvSpPr>
            <a:spLocks noChangeShapeType="1"/>
          </p:cNvSpPr>
          <p:nvPr/>
        </p:nvSpPr>
        <p:spPr bwMode="auto">
          <a:xfrm>
            <a:off x="2555875" y="2277715"/>
            <a:ext cx="1152525" cy="5746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26634" name="Line 13"/>
          <p:cNvSpPr>
            <a:spLocks noChangeShapeType="1"/>
          </p:cNvSpPr>
          <p:nvPr/>
        </p:nvSpPr>
        <p:spPr bwMode="auto">
          <a:xfrm flipV="1">
            <a:off x="4356100" y="2349153"/>
            <a:ext cx="1152525" cy="5762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26635" name="Text Box 14"/>
          <p:cNvSpPr txBox="1">
            <a:spLocks noChangeArrowheads="1"/>
          </p:cNvSpPr>
          <p:nvPr/>
        </p:nvSpPr>
        <p:spPr bwMode="auto">
          <a:xfrm>
            <a:off x="2124075" y="1917353"/>
            <a:ext cx="3143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a:t>ｓ</a:t>
            </a:r>
          </a:p>
        </p:txBody>
      </p:sp>
      <p:sp>
        <p:nvSpPr>
          <p:cNvPr id="26636" name="Text Box 16"/>
          <p:cNvSpPr txBox="1">
            <a:spLocks noChangeArrowheads="1"/>
          </p:cNvSpPr>
          <p:nvPr/>
        </p:nvSpPr>
        <p:spPr bwMode="auto">
          <a:xfrm>
            <a:off x="5724525" y="1988790"/>
            <a:ext cx="3016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a:t>ｖ</a:t>
            </a:r>
          </a:p>
        </p:txBody>
      </p:sp>
      <p:sp>
        <p:nvSpPr>
          <p:cNvPr id="26637" name="Text Box 17"/>
          <p:cNvSpPr txBox="1">
            <a:spLocks noChangeArrowheads="1"/>
          </p:cNvSpPr>
          <p:nvPr/>
        </p:nvSpPr>
        <p:spPr bwMode="auto">
          <a:xfrm>
            <a:off x="3851275" y="2709515"/>
            <a:ext cx="3254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a:t>ｕ</a:t>
            </a:r>
          </a:p>
        </p:txBody>
      </p:sp>
      <p:sp>
        <p:nvSpPr>
          <p:cNvPr id="26638" name="Text Box 18"/>
          <p:cNvSpPr txBox="1">
            <a:spLocks noChangeArrowheads="1"/>
          </p:cNvSpPr>
          <p:nvPr/>
        </p:nvSpPr>
        <p:spPr bwMode="auto">
          <a:xfrm>
            <a:off x="3851275" y="1341090"/>
            <a:ext cx="260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a:t>ｔ</a:t>
            </a:r>
          </a:p>
        </p:txBody>
      </p:sp>
      <p:sp>
        <p:nvSpPr>
          <p:cNvPr id="26639" name="AutoShape 19"/>
          <p:cNvSpPr>
            <a:spLocks noChangeArrowheads="1"/>
          </p:cNvSpPr>
          <p:nvPr/>
        </p:nvSpPr>
        <p:spPr bwMode="auto">
          <a:xfrm>
            <a:off x="5508625" y="1844328"/>
            <a:ext cx="719138" cy="72072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54" y="10800"/>
                </a:moveTo>
                <a:cubicBezTo>
                  <a:pt x="1954" y="15686"/>
                  <a:pt x="5914" y="19646"/>
                  <a:pt x="10800" y="19646"/>
                </a:cubicBezTo>
                <a:cubicBezTo>
                  <a:pt x="15686" y="19646"/>
                  <a:pt x="19646" y="15686"/>
                  <a:pt x="19646" y="10800"/>
                </a:cubicBezTo>
                <a:cubicBezTo>
                  <a:pt x="19646" y="5914"/>
                  <a:pt x="15686" y="1954"/>
                  <a:pt x="10800" y="1954"/>
                </a:cubicBezTo>
                <a:cubicBezTo>
                  <a:pt x="5914" y="1954"/>
                  <a:pt x="1954" y="5914"/>
                  <a:pt x="1954" y="10800"/>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ja-JP" altLang="en-US"/>
          </a:p>
        </p:txBody>
      </p:sp>
      <p:sp>
        <p:nvSpPr>
          <p:cNvPr id="26640" name="Line 20"/>
          <p:cNvSpPr>
            <a:spLocks noChangeShapeType="1"/>
          </p:cNvSpPr>
          <p:nvPr/>
        </p:nvSpPr>
        <p:spPr bwMode="auto">
          <a:xfrm>
            <a:off x="1476375" y="2061815"/>
            <a:ext cx="503238" cy="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26641" name="Text Box 21"/>
          <p:cNvSpPr txBox="1">
            <a:spLocks noChangeArrowheads="1"/>
          </p:cNvSpPr>
          <p:nvPr/>
        </p:nvSpPr>
        <p:spPr bwMode="auto">
          <a:xfrm>
            <a:off x="2843213" y="2565053"/>
            <a:ext cx="3222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a:t>ｂ</a:t>
            </a:r>
          </a:p>
        </p:txBody>
      </p:sp>
      <p:sp>
        <p:nvSpPr>
          <p:cNvPr id="26642" name="Text Box 22"/>
          <p:cNvSpPr txBox="1">
            <a:spLocks noChangeArrowheads="1"/>
          </p:cNvSpPr>
          <p:nvPr/>
        </p:nvSpPr>
        <p:spPr bwMode="auto">
          <a:xfrm>
            <a:off x="4643438" y="1412528"/>
            <a:ext cx="3222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a:t>ｂ</a:t>
            </a:r>
          </a:p>
        </p:txBody>
      </p:sp>
      <p:sp>
        <p:nvSpPr>
          <p:cNvPr id="26643" name="Text Box 23"/>
          <p:cNvSpPr txBox="1">
            <a:spLocks noChangeArrowheads="1"/>
          </p:cNvSpPr>
          <p:nvPr/>
        </p:nvSpPr>
        <p:spPr bwMode="auto">
          <a:xfrm>
            <a:off x="4859338" y="2636490"/>
            <a:ext cx="3222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a:t>ｂ</a:t>
            </a:r>
          </a:p>
        </p:txBody>
      </p:sp>
      <p:sp>
        <p:nvSpPr>
          <p:cNvPr id="26644" name="Text Box 25"/>
          <p:cNvSpPr txBox="1">
            <a:spLocks noChangeArrowheads="1"/>
          </p:cNvSpPr>
          <p:nvPr/>
        </p:nvSpPr>
        <p:spPr bwMode="auto">
          <a:xfrm>
            <a:off x="3203575" y="3285778"/>
            <a:ext cx="3159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a:t>ａ</a:t>
            </a:r>
          </a:p>
        </p:txBody>
      </p:sp>
      <p:sp>
        <p:nvSpPr>
          <p:cNvPr id="26645" name="Text Box 26"/>
          <p:cNvSpPr txBox="1">
            <a:spLocks noChangeArrowheads="1"/>
          </p:cNvSpPr>
          <p:nvPr/>
        </p:nvSpPr>
        <p:spPr bwMode="auto">
          <a:xfrm>
            <a:off x="3995738" y="2061815"/>
            <a:ext cx="3159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a:t>ａ</a:t>
            </a:r>
          </a:p>
        </p:txBody>
      </p:sp>
      <p:sp>
        <p:nvSpPr>
          <p:cNvPr id="26646" name="Text Box 27"/>
          <p:cNvSpPr txBox="1">
            <a:spLocks noChangeArrowheads="1"/>
          </p:cNvSpPr>
          <p:nvPr/>
        </p:nvSpPr>
        <p:spPr bwMode="auto">
          <a:xfrm>
            <a:off x="6588125" y="1341090"/>
            <a:ext cx="315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a:t>ａ</a:t>
            </a:r>
          </a:p>
        </p:txBody>
      </p:sp>
      <p:sp>
        <p:nvSpPr>
          <p:cNvPr id="26647" name="Text Box 28"/>
          <p:cNvSpPr txBox="1">
            <a:spLocks noChangeArrowheads="1"/>
          </p:cNvSpPr>
          <p:nvPr/>
        </p:nvSpPr>
        <p:spPr bwMode="auto">
          <a:xfrm>
            <a:off x="2843213" y="1485553"/>
            <a:ext cx="3159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a:t>ａ</a:t>
            </a:r>
          </a:p>
        </p:txBody>
      </p:sp>
      <p:sp>
        <p:nvSpPr>
          <p:cNvPr id="26648" name="Freeform 29"/>
          <p:cNvSpPr>
            <a:spLocks/>
          </p:cNvSpPr>
          <p:nvPr/>
        </p:nvSpPr>
        <p:spPr bwMode="auto">
          <a:xfrm>
            <a:off x="5940425" y="1474440"/>
            <a:ext cx="911225" cy="1198563"/>
          </a:xfrm>
          <a:custGeom>
            <a:avLst/>
            <a:gdLst>
              <a:gd name="T0" fmla="*/ 0 w 574"/>
              <a:gd name="T1" fmla="*/ 2147483647 h 755"/>
              <a:gd name="T2" fmla="*/ 2147483647 w 574"/>
              <a:gd name="T3" fmla="*/ 2147483647 h 755"/>
              <a:gd name="T4" fmla="*/ 2147483647 w 574"/>
              <a:gd name="T5" fmla="*/ 2147483647 h 755"/>
              <a:gd name="T6" fmla="*/ 2147483647 w 574"/>
              <a:gd name="T7" fmla="*/ 2147483647 h 755"/>
              <a:gd name="T8" fmla="*/ 2147483647 w 574"/>
              <a:gd name="T9" fmla="*/ 2147483647 h 755"/>
              <a:gd name="T10" fmla="*/ 2147483647 w 574"/>
              <a:gd name="T11" fmla="*/ 2147483647 h 755"/>
              <a:gd name="T12" fmla="*/ 0 60000 65536"/>
              <a:gd name="T13" fmla="*/ 0 60000 65536"/>
              <a:gd name="T14" fmla="*/ 0 60000 65536"/>
              <a:gd name="T15" fmla="*/ 0 60000 65536"/>
              <a:gd name="T16" fmla="*/ 0 60000 65536"/>
              <a:gd name="T17" fmla="*/ 0 60000 65536"/>
              <a:gd name="T18" fmla="*/ 0 w 574"/>
              <a:gd name="T19" fmla="*/ 0 h 755"/>
              <a:gd name="T20" fmla="*/ 574 w 574"/>
              <a:gd name="T21" fmla="*/ 755 h 755"/>
            </a:gdLst>
            <a:ahLst/>
            <a:cxnLst>
              <a:cxn ang="T12">
                <a:pos x="T0" y="T1"/>
              </a:cxn>
              <a:cxn ang="T13">
                <a:pos x="T2" y="T3"/>
              </a:cxn>
              <a:cxn ang="T14">
                <a:pos x="T4" y="T5"/>
              </a:cxn>
              <a:cxn ang="T15">
                <a:pos x="T6" y="T7"/>
              </a:cxn>
              <a:cxn ang="T16">
                <a:pos x="T8" y="T9"/>
              </a:cxn>
              <a:cxn ang="T17">
                <a:pos x="T10" y="T11"/>
              </a:cxn>
            </a:cxnLst>
            <a:rect l="T18" t="T19" r="T20" b="T21"/>
            <a:pathLst>
              <a:path w="574" h="755">
                <a:moveTo>
                  <a:pt x="0" y="233"/>
                </a:moveTo>
                <a:cubicBezTo>
                  <a:pt x="72" y="123"/>
                  <a:pt x="144" y="14"/>
                  <a:pt x="227" y="7"/>
                </a:cubicBezTo>
                <a:cubicBezTo>
                  <a:pt x="310" y="0"/>
                  <a:pt x="446" y="105"/>
                  <a:pt x="499" y="188"/>
                </a:cubicBezTo>
                <a:cubicBezTo>
                  <a:pt x="552" y="271"/>
                  <a:pt x="574" y="415"/>
                  <a:pt x="544" y="506"/>
                </a:cubicBezTo>
                <a:cubicBezTo>
                  <a:pt x="514" y="597"/>
                  <a:pt x="392" y="709"/>
                  <a:pt x="317" y="732"/>
                </a:cubicBezTo>
                <a:cubicBezTo>
                  <a:pt x="242" y="755"/>
                  <a:pt x="166" y="698"/>
                  <a:pt x="91" y="642"/>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26649" name="Line 30"/>
          <p:cNvSpPr>
            <a:spLocks noChangeShapeType="1"/>
          </p:cNvSpPr>
          <p:nvPr/>
        </p:nvSpPr>
        <p:spPr bwMode="auto">
          <a:xfrm>
            <a:off x="3995738" y="1844328"/>
            <a:ext cx="0" cy="7921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26650" name="Freeform 31"/>
          <p:cNvSpPr>
            <a:spLocks/>
          </p:cNvSpPr>
          <p:nvPr/>
        </p:nvSpPr>
        <p:spPr bwMode="auto">
          <a:xfrm>
            <a:off x="3492500" y="3141315"/>
            <a:ext cx="1092200" cy="781050"/>
          </a:xfrm>
          <a:custGeom>
            <a:avLst/>
            <a:gdLst>
              <a:gd name="T0" fmla="*/ 2147483647 w 688"/>
              <a:gd name="T1" fmla="*/ 0 h 492"/>
              <a:gd name="T2" fmla="*/ 0 w 688"/>
              <a:gd name="T3" fmla="*/ 2147483647 h 492"/>
              <a:gd name="T4" fmla="*/ 2147483647 w 688"/>
              <a:gd name="T5" fmla="*/ 2147483647 h 492"/>
              <a:gd name="T6" fmla="*/ 2147483647 w 688"/>
              <a:gd name="T7" fmla="*/ 2147483647 h 492"/>
              <a:gd name="T8" fmla="*/ 2147483647 w 688"/>
              <a:gd name="T9" fmla="*/ 2147483647 h 492"/>
              <a:gd name="T10" fmla="*/ 2147483647 w 688"/>
              <a:gd name="T11" fmla="*/ 0 h 492"/>
              <a:gd name="T12" fmla="*/ 0 60000 65536"/>
              <a:gd name="T13" fmla="*/ 0 60000 65536"/>
              <a:gd name="T14" fmla="*/ 0 60000 65536"/>
              <a:gd name="T15" fmla="*/ 0 60000 65536"/>
              <a:gd name="T16" fmla="*/ 0 60000 65536"/>
              <a:gd name="T17" fmla="*/ 0 60000 65536"/>
              <a:gd name="T18" fmla="*/ 0 w 688"/>
              <a:gd name="T19" fmla="*/ 0 h 492"/>
              <a:gd name="T20" fmla="*/ 688 w 688"/>
              <a:gd name="T21" fmla="*/ 492 h 492"/>
            </a:gdLst>
            <a:ahLst/>
            <a:cxnLst>
              <a:cxn ang="T12">
                <a:pos x="T0" y="T1"/>
              </a:cxn>
              <a:cxn ang="T13">
                <a:pos x="T2" y="T3"/>
              </a:cxn>
              <a:cxn ang="T14">
                <a:pos x="T4" y="T5"/>
              </a:cxn>
              <a:cxn ang="T15">
                <a:pos x="T6" y="T7"/>
              </a:cxn>
              <a:cxn ang="T16">
                <a:pos x="T8" y="T9"/>
              </a:cxn>
              <a:cxn ang="T17">
                <a:pos x="T10" y="T11"/>
              </a:cxn>
            </a:cxnLst>
            <a:rect l="T18" t="T19" r="T20" b="T21"/>
            <a:pathLst>
              <a:path w="688" h="492">
                <a:moveTo>
                  <a:pt x="181" y="0"/>
                </a:moveTo>
                <a:cubicBezTo>
                  <a:pt x="90" y="75"/>
                  <a:pt x="0" y="151"/>
                  <a:pt x="0" y="227"/>
                </a:cubicBezTo>
                <a:cubicBezTo>
                  <a:pt x="0" y="303"/>
                  <a:pt x="106" y="416"/>
                  <a:pt x="181" y="454"/>
                </a:cubicBezTo>
                <a:cubicBezTo>
                  <a:pt x="256" y="492"/>
                  <a:pt x="370" y="484"/>
                  <a:pt x="453" y="454"/>
                </a:cubicBezTo>
                <a:cubicBezTo>
                  <a:pt x="536" y="424"/>
                  <a:pt x="672" y="348"/>
                  <a:pt x="680" y="272"/>
                </a:cubicBezTo>
                <a:cubicBezTo>
                  <a:pt x="688" y="196"/>
                  <a:pt x="593" y="98"/>
                  <a:pt x="499" y="0"/>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26651" name="Text Box 32"/>
          <p:cNvSpPr txBox="1">
            <a:spLocks noChangeArrowheads="1"/>
          </p:cNvSpPr>
          <p:nvPr/>
        </p:nvSpPr>
        <p:spPr bwMode="auto">
          <a:xfrm>
            <a:off x="684213" y="3862040"/>
            <a:ext cx="387798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dirty="0" err="1" smtClean="0"/>
              <a:t>ab</a:t>
            </a:r>
            <a:r>
              <a:rPr lang="ja-JP" altLang="en-US" sz="1800" dirty="0"/>
              <a:t>　　</a:t>
            </a:r>
            <a:r>
              <a:rPr lang="en-US" altLang="ja-JP" sz="1800" dirty="0" smtClean="0"/>
              <a:t>aba</a:t>
            </a:r>
            <a:r>
              <a:rPr lang="ja-JP" altLang="en-US" sz="1800" dirty="0"/>
              <a:t>　　</a:t>
            </a:r>
            <a:r>
              <a:rPr lang="en-US" altLang="ja-JP" sz="1800" dirty="0" err="1"/>
              <a:t>abaa</a:t>
            </a:r>
            <a:r>
              <a:rPr lang="ja-JP" altLang="en-US" sz="1800" dirty="0"/>
              <a:t>　　</a:t>
            </a:r>
            <a:r>
              <a:rPr lang="en-US" altLang="ja-JP" sz="1800" dirty="0" err="1"/>
              <a:t>abaaaa</a:t>
            </a:r>
            <a:r>
              <a:rPr lang="ja-JP" altLang="en-US" sz="1800" dirty="0"/>
              <a:t>　　</a:t>
            </a:r>
            <a:r>
              <a:rPr lang="en-US" altLang="ja-JP" sz="1800" dirty="0"/>
              <a:t>aba</a:t>
            </a:r>
            <a:r>
              <a:rPr lang="ja-JP" altLang="en-US" sz="1800" baseline="30000" dirty="0"/>
              <a:t>＊</a:t>
            </a:r>
          </a:p>
          <a:p>
            <a:pPr eaLnBrk="1" hangingPunct="1">
              <a:spcBef>
                <a:spcPct val="0"/>
              </a:spcBef>
              <a:buFontTx/>
              <a:buNone/>
            </a:pPr>
            <a:r>
              <a:rPr lang="en-US" altLang="ja-JP" sz="1800" dirty="0" smtClean="0"/>
              <a:t>bb</a:t>
            </a:r>
            <a:r>
              <a:rPr lang="ja-JP" altLang="en-US" sz="1800" dirty="0"/>
              <a:t>　　</a:t>
            </a:r>
            <a:r>
              <a:rPr lang="en-US" altLang="ja-JP" sz="1800" dirty="0" err="1"/>
              <a:t>ba</a:t>
            </a:r>
            <a:r>
              <a:rPr lang="ja-JP" altLang="en-US" sz="1800" baseline="30000" dirty="0"/>
              <a:t>＊</a:t>
            </a:r>
            <a:r>
              <a:rPr lang="en-US" altLang="ja-JP" sz="1800" dirty="0"/>
              <a:t>b</a:t>
            </a:r>
            <a:r>
              <a:rPr lang="ja-JP" altLang="en-US" sz="1800" dirty="0"/>
              <a:t>　　</a:t>
            </a:r>
            <a:r>
              <a:rPr lang="en-US" altLang="ja-JP" sz="1800" dirty="0" err="1"/>
              <a:t>bba</a:t>
            </a:r>
            <a:r>
              <a:rPr lang="ja-JP" altLang="en-US" sz="1800" baseline="30000" dirty="0"/>
              <a:t>＊</a:t>
            </a:r>
            <a:r>
              <a:rPr lang="ja-JP" altLang="en-US" sz="1800" dirty="0"/>
              <a:t>　　</a:t>
            </a:r>
            <a:r>
              <a:rPr lang="en-US" altLang="ja-JP" sz="1800" dirty="0" err="1"/>
              <a:t>ba</a:t>
            </a:r>
            <a:r>
              <a:rPr lang="ja-JP" altLang="en-US" sz="1800" baseline="30000" dirty="0"/>
              <a:t>＊</a:t>
            </a:r>
            <a:r>
              <a:rPr lang="en-US" altLang="ja-JP" sz="1800" dirty="0" err="1"/>
              <a:t>ba</a:t>
            </a:r>
            <a:r>
              <a:rPr lang="ja-JP" altLang="en-US" sz="1800" baseline="30000" dirty="0"/>
              <a:t>＊</a:t>
            </a:r>
          </a:p>
        </p:txBody>
      </p:sp>
      <p:sp>
        <p:nvSpPr>
          <p:cNvPr id="26652" name="Text Box 33"/>
          <p:cNvSpPr txBox="1">
            <a:spLocks noChangeArrowheads="1"/>
          </p:cNvSpPr>
          <p:nvPr/>
        </p:nvSpPr>
        <p:spPr bwMode="auto">
          <a:xfrm>
            <a:off x="5416550" y="3881090"/>
            <a:ext cx="210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dirty="0"/>
              <a:t>a</a:t>
            </a:r>
            <a:r>
              <a:rPr lang="ja-JP" altLang="en-US" sz="1800" dirty="0"/>
              <a:t>　　</a:t>
            </a:r>
            <a:r>
              <a:rPr lang="en-US" altLang="ja-JP" sz="1800" dirty="0" err="1"/>
              <a:t>aa</a:t>
            </a:r>
            <a:r>
              <a:rPr lang="ja-JP" altLang="en-US" sz="1800" baseline="30000" dirty="0"/>
              <a:t>＋</a:t>
            </a:r>
            <a:r>
              <a:rPr lang="ja-JP" altLang="en-US" sz="1800" dirty="0"/>
              <a:t>　　</a:t>
            </a:r>
            <a:r>
              <a:rPr lang="en-US" altLang="ja-JP" sz="1800" dirty="0" err="1" smtClean="0"/>
              <a:t>abb</a:t>
            </a:r>
            <a:endParaRPr lang="ja-JP" altLang="en-US" sz="1800" dirty="0"/>
          </a:p>
        </p:txBody>
      </p:sp>
      <p:sp>
        <p:nvSpPr>
          <p:cNvPr id="26653" name="Freeform 34"/>
          <p:cNvSpPr>
            <a:spLocks/>
          </p:cNvSpPr>
          <p:nvPr/>
        </p:nvSpPr>
        <p:spPr bwMode="auto">
          <a:xfrm>
            <a:off x="4356100" y="1041053"/>
            <a:ext cx="1439863" cy="803275"/>
          </a:xfrm>
          <a:custGeom>
            <a:avLst/>
            <a:gdLst>
              <a:gd name="T0" fmla="*/ 2147483647 w 907"/>
              <a:gd name="T1" fmla="*/ 2147483647 h 506"/>
              <a:gd name="T2" fmla="*/ 2147483647 w 907"/>
              <a:gd name="T3" fmla="*/ 2147483647 h 506"/>
              <a:gd name="T4" fmla="*/ 0 w 907"/>
              <a:gd name="T5" fmla="*/ 2147483647 h 506"/>
              <a:gd name="T6" fmla="*/ 0 60000 65536"/>
              <a:gd name="T7" fmla="*/ 0 60000 65536"/>
              <a:gd name="T8" fmla="*/ 0 60000 65536"/>
              <a:gd name="T9" fmla="*/ 0 w 907"/>
              <a:gd name="T10" fmla="*/ 0 h 506"/>
              <a:gd name="T11" fmla="*/ 907 w 907"/>
              <a:gd name="T12" fmla="*/ 506 h 506"/>
            </a:gdLst>
            <a:ahLst/>
            <a:cxnLst>
              <a:cxn ang="T6">
                <a:pos x="T0" y="T1"/>
              </a:cxn>
              <a:cxn ang="T7">
                <a:pos x="T2" y="T3"/>
              </a:cxn>
              <a:cxn ang="T8">
                <a:pos x="T4" y="T5"/>
              </a:cxn>
            </a:cxnLst>
            <a:rect l="T9" t="T10" r="T11" b="T12"/>
            <a:pathLst>
              <a:path w="907" h="506">
                <a:moveTo>
                  <a:pt x="907" y="506"/>
                </a:moveTo>
                <a:cubicBezTo>
                  <a:pt x="869" y="306"/>
                  <a:pt x="831" y="106"/>
                  <a:pt x="680" y="53"/>
                </a:cubicBezTo>
                <a:cubicBezTo>
                  <a:pt x="529" y="0"/>
                  <a:pt x="113" y="166"/>
                  <a:pt x="0" y="189"/>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26654" name="Text Box 35"/>
          <p:cNvSpPr txBox="1">
            <a:spLocks noChangeArrowheads="1"/>
          </p:cNvSpPr>
          <p:nvPr/>
        </p:nvSpPr>
        <p:spPr bwMode="auto">
          <a:xfrm>
            <a:off x="5651500" y="980728"/>
            <a:ext cx="3222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a:t>ｂ</a:t>
            </a:r>
          </a:p>
        </p:txBody>
      </p:sp>
      <p:sp>
        <p:nvSpPr>
          <p:cNvPr id="26655" name="Text Box 36"/>
          <p:cNvSpPr txBox="1">
            <a:spLocks noChangeArrowheads="1"/>
          </p:cNvSpPr>
          <p:nvPr/>
        </p:nvSpPr>
        <p:spPr bwMode="auto">
          <a:xfrm>
            <a:off x="684213" y="3501678"/>
            <a:ext cx="12414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a:t>受理される</a:t>
            </a:r>
          </a:p>
        </p:txBody>
      </p:sp>
      <p:sp>
        <p:nvSpPr>
          <p:cNvPr id="26656" name="Text Box 37"/>
          <p:cNvSpPr txBox="1">
            <a:spLocks noChangeArrowheads="1"/>
          </p:cNvSpPr>
          <p:nvPr/>
        </p:nvSpPr>
        <p:spPr bwMode="auto">
          <a:xfrm>
            <a:off x="5508625" y="3501678"/>
            <a:ext cx="1466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a:t>受理されない</a:t>
            </a:r>
          </a:p>
        </p:txBody>
      </p:sp>
      <p:sp>
        <p:nvSpPr>
          <p:cNvPr id="26657" name="Text Box 40"/>
          <p:cNvSpPr txBox="1">
            <a:spLocks noChangeArrowheads="1"/>
          </p:cNvSpPr>
          <p:nvPr/>
        </p:nvSpPr>
        <p:spPr bwMode="auto">
          <a:xfrm>
            <a:off x="5867400" y="2636490"/>
            <a:ext cx="1098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a:t>最終状態</a:t>
            </a:r>
          </a:p>
        </p:txBody>
      </p:sp>
      <p:sp>
        <p:nvSpPr>
          <p:cNvPr id="26658" name="Text Box 41"/>
          <p:cNvSpPr txBox="1">
            <a:spLocks noChangeArrowheads="1"/>
          </p:cNvSpPr>
          <p:nvPr/>
        </p:nvSpPr>
        <p:spPr bwMode="auto">
          <a:xfrm>
            <a:off x="1476375" y="1341090"/>
            <a:ext cx="1098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a:t>初期状態</a:t>
            </a:r>
          </a:p>
        </p:txBody>
      </p:sp>
      <p:sp>
        <p:nvSpPr>
          <p:cNvPr id="35" name="Text Box 5"/>
          <p:cNvSpPr txBox="1">
            <a:spLocks noChangeArrowheads="1"/>
          </p:cNvSpPr>
          <p:nvPr/>
        </p:nvSpPr>
        <p:spPr bwMode="auto">
          <a:xfrm>
            <a:off x="7668344" y="204641"/>
            <a:ext cx="7857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dirty="0"/>
              <a:t>その２</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スライド番号プレースホル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400" dirty="0" smtClean="0"/>
              <a:t>23</a:t>
            </a:r>
          </a:p>
        </p:txBody>
      </p:sp>
      <p:sp>
        <p:nvSpPr>
          <p:cNvPr id="27652" name="Oval 3"/>
          <p:cNvSpPr>
            <a:spLocks noChangeArrowheads="1"/>
          </p:cNvSpPr>
          <p:nvPr/>
        </p:nvSpPr>
        <p:spPr bwMode="auto">
          <a:xfrm>
            <a:off x="1979613" y="1556866"/>
            <a:ext cx="647700" cy="649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endParaRPr lang="ja-JP" altLang="en-US" sz="1800"/>
          </a:p>
        </p:txBody>
      </p:sp>
      <p:sp>
        <p:nvSpPr>
          <p:cNvPr id="27653" name="Oval 4"/>
          <p:cNvSpPr>
            <a:spLocks noChangeArrowheads="1"/>
          </p:cNvSpPr>
          <p:nvPr/>
        </p:nvSpPr>
        <p:spPr bwMode="auto">
          <a:xfrm>
            <a:off x="3708400" y="2420466"/>
            <a:ext cx="647700" cy="649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endParaRPr lang="ja-JP" altLang="en-US" sz="1800"/>
          </a:p>
        </p:txBody>
      </p:sp>
      <p:sp>
        <p:nvSpPr>
          <p:cNvPr id="27654" name="Oval 5"/>
          <p:cNvSpPr>
            <a:spLocks noChangeArrowheads="1"/>
          </p:cNvSpPr>
          <p:nvPr/>
        </p:nvSpPr>
        <p:spPr bwMode="auto">
          <a:xfrm>
            <a:off x="3708400" y="980604"/>
            <a:ext cx="647700" cy="64928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endParaRPr lang="ja-JP" altLang="en-US" sz="1800"/>
          </a:p>
        </p:txBody>
      </p:sp>
      <p:sp>
        <p:nvSpPr>
          <p:cNvPr id="27655" name="Line 6"/>
          <p:cNvSpPr>
            <a:spLocks noChangeShapeType="1"/>
          </p:cNvSpPr>
          <p:nvPr/>
        </p:nvSpPr>
        <p:spPr bwMode="auto">
          <a:xfrm flipV="1">
            <a:off x="2627313" y="1412404"/>
            <a:ext cx="1081087" cy="360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27656" name="Line 7"/>
          <p:cNvSpPr>
            <a:spLocks noChangeShapeType="1"/>
          </p:cNvSpPr>
          <p:nvPr/>
        </p:nvSpPr>
        <p:spPr bwMode="auto">
          <a:xfrm>
            <a:off x="4356100" y="1412404"/>
            <a:ext cx="1152525" cy="4333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27657" name="Line 8"/>
          <p:cNvSpPr>
            <a:spLocks noChangeShapeType="1"/>
          </p:cNvSpPr>
          <p:nvPr/>
        </p:nvSpPr>
        <p:spPr bwMode="auto">
          <a:xfrm>
            <a:off x="2555875" y="2061691"/>
            <a:ext cx="1152525" cy="5746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27658" name="Line 9"/>
          <p:cNvSpPr>
            <a:spLocks noChangeShapeType="1"/>
          </p:cNvSpPr>
          <p:nvPr/>
        </p:nvSpPr>
        <p:spPr bwMode="auto">
          <a:xfrm flipV="1">
            <a:off x="4356100" y="2133129"/>
            <a:ext cx="1152525" cy="5762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27659" name="Text Box 10"/>
          <p:cNvSpPr txBox="1">
            <a:spLocks noChangeArrowheads="1"/>
          </p:cNvSpPr>
          <p:nvPr/>
        </p:nvSpPr>
        <p:spPr bwMode="auto">
          <a:xfrm>
            <a:off x="2124075" y="1701329"/>
            <a:ext cx="3143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a:t>ｓ</a:t>
            </a:r>
          </a:p>
        </p:txBody>
      </p:sp>
      <p:sp>
        <p:nvSpPr>
          <p:cNvPr id="27660" name="Text Box 11"/>
          <p:cNvSpPr txBox="1">
            <a:spLocks noChangeArrowheads="1"/>
          </p:cNvSpPr>
          <p:nvPr/>
        </p:nvSpPr>
        <p:spPr bwMode="auto">
          <a:xfrm>
            <a:off x="5724525" y="1772766"/>
            <a:ext cx="3016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a:t>ｖ</a:t>
            </a:r>
          </a:p>
        </p:txBody>
      </p:sp>
      <p:sp>
        <p:nvSpPr>
          <p:cNvPr id="27661" name="Text Box 12"/>
          <p:cNvSpPr txBox="1">
            <a:spLocks noChangeArrowheads="1"/>
          </p:cNvSpPr>
          <p:nvPr/>
        </p:nvSpPr>
        <p:spPr bwMode="auto">
          <a:xfrm>
            <a:off x="3851275" y="2493491"/>
            <a:ext cx="3254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a:t>ｕ</a:t>
            </a:r>
          </a:p>
        </p:txBody>
      </p:sp>
      <p:sp>
        <p:nvSpPr>
          <p:cNvPr id="27662" name="Text Box 13"/>
          <p:cNvSpPr txBox="1">
            <a:spLocks noChangeArrowheads="1"/>
          </p:cNvSpPr>
          <p:nvPr/>
        </p:nvSpPr>
        <p:spPr bwMode="auto">
          <a:xfrm>
            <a:off x="3851275" y="1125066"/>
            <a:ext cx="260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a:t>ｔ</a:t>
            </a:r>
          </a:p>
        </p:txBody>
      </p:sp>
      <p:sp>
        <p:nvSpPr>
          <p:cNvPr id="27663" name="AutoShape 14"/>
          <p:cNvSpPr>
            <a:spLocks noChangeArrowheads="1"/>
          </p:cNvSpPr>
          <p:nvPr/>
        </p:nvSpPr>
        <p:spPr bwMode="auto">
          <a:xfrm>
            <a:off x="5508625" y="1628304"/>
            <a:ext cx="719138" cy="72072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54" y="10800"/>
                </a:moveTo>
                <a:cubicBezTo>
                  <a:pt x="1954" y="15686"/>
                  <a:pt x="5914" y="19646"/>
                  <a:pt x="10800" y="19646"/>
                </a:cubicBezTo>
                <a:cubicBezTo>
                  <a:pt x="15686" y="19646"/>
                  <a:pt x="19646" y="15686"/>
                  <a:pt x="19646" y="10800"/>
                </a:cubicBezTo>
                <a:cubicBezTo>
                  <a:pt x="19646" y="5914"/>
                  <a:pt x="15686" y="1954"/>
                  <a:pt x="10800" y="1954"/>
                </a:cubicBezTo>
                <a:cubicBezTo>
                  <a:pt x="5914" y="1954"/>
                  <a:pt x="1954" y="5914"/>
                  <a:pt x="1954" y="10800"/>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ja-JP" altLang="en-US"/>
          </a:p>
        </p:txBody>
      </p:sp>
      <p:sp>
        <p:nvSpPr>
          <p:cNvPr id="27664" name="Line 15"/>
          <p:cNvSpPr>
            <a:spLocks noChangeShapeType="1"/>
          </p:cNvSpPr>
          <p:nvPr/>
        </p:nvSpPr>
        <p:spPr bwMode="auto">
          <a:xfrm>
            <a:off x="1476375" y="1845791"/>
            <a:ext cx="503238" cy="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27665" name="Text Box 16"/>
          <p:cNvSpPr txBox="1">
            <a:spLocks noChangeArrowheads="1"/>
          </p:cNvSpPr>
          <p:nvPr/>
        </p:nvSpPr>
        <p:spPr bwMode="auto">
          <a:xfrm>
            <a:off x="2843213" y="2349029"/>
            <a:ext cx="3222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a:t>ｂ</a:t>
            </a:r>
          </a:p>
        </p:txBody>
      </p:sp>
      <p:sp>
        <p:nvSpPr>
          <p:cNvPr id="27666" name="Text Box 17"/>
          <p:cNvSpPr txBox="1">
            <a:spLocks noChangeArrowheads="1"/>
          </p:cNvSpPr>
          <p:nvPr/>
        </p:nvSpPr>
        <p:spPr bwMode="auto">
          <a:xfrm>
            <a:off x="4643438" y="1196504"/>
            <a:ext cx="3222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a:t>ｂ</a:t>
            </a:r>
          </a:p>
        </p:txBody>
      </p:sp>
      <p:sp>
        <p:nvSpPr>
          <p:cNvPr id="27667" name="Text Box 18"/>
          <p:cNvSpPr txBox="1">
            <a:spLocks noChangeArrowheads="1"/>
          </p:cNvSpPr>
          <p:nvPr/>
        </p:nvSpPr>
        <p:spPr bwMode="auto">
          <a:xfrm>
            <a:off x="4859338" y="2420466"/>
            <a:ext cx="3222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a:t>ｂ</a:t>
            </a:r>
          </a:p>
        </p:txBody>
      </p:sp>
      <p:sp>
        <p:nvSpPr>
          <p:cNvPr id="27668" name="Text Box 19"/>
          <p:cNvSpPr txBox="1">
            <a:spLocks noChangeArrowheads="1"/>
          </p:cNvSpPr>
          <p:nvPr/>
        </p:nvSpPr>
        <p:spPr bwMode="auto">
          <a:xfrm>
            <a:off x="3203575" y="3069754"/>
            <a:ext cx="3159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a:t>ａ</a:t>
            </a:r>
          </a:p>
        </p:txBody>
      </p:sp>
      <p:sp>
        <p:nvSpPr>
          <p:cNvPr id="27669" name="Text Box 20"/>
          <p:cNvSpPr txBox="1">
            <a:spLocks noChangeArrowheads="1"/>
          </p:cNvSpPr>
          <p:nvPr/>
        </p:nvSpPr>
        <p:spPr bwMode="auto">
          <a:xfrm>
            <a:off x="3995738" y="1845791"/>
            <a:ext cx="3159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a:t>ａ</a:t>
            </a:r>
          </a:p>
        </p:txBody>
      </p:sp>
      <p:sp>
        <p:nvSpPr>
          <p:cNvPr id="27670" name="Text Box 21"/>
          <p:cNvSpPr txBox="1">
            <a:spLocks noChangeArrowheads="1"/>
          </p:cNvSpPr>
          <p:nvPr/>
        </p:nvSpPr>
        <p:spPr bwMode="auto">
          <a:xfrm>
            <a:off x="6588125" y="1125066"/>
            <a:ext cx="315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a:t>ａ</a:t>
            </a:r>
          </a:p>
        </p:txBody>
      </p:sp>
      <p:sp>
        <p:nvSpPr>
          <p:cNvPr id="27671" name="Text Box 22"/>
          <p:cNvSpPr txBox="1">
            <a:spLocks noChangeArrowheads="1"/>
          </p:cNvSpPr>
          <p:nvPr/>
        </p:nvSpPr>
        <p:spPr bwMode="auto">
          <a:xfrm>
            <a:off x="2843213" y="1269529"/>
            <a:ext cx="3159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a:t>ａ</a:t>
            </a:r>
          </a:p>
        </p:txBody>
      </p:sp>
      <p:sp>
        <p:nvSpPr>
          <p:cNvPr id="27672" name="Freeform 23"/>
          <p:cNvSpPr>
            <a:spLocks/>
          </p:cNvSpPr>
          <p:nvPr/>
        </p:nvSpPr>
        <p:spPr bwMode="auto">
          <a:xfrm>
            <a:off x="5940425" y="1258416"/>
            <a:ext cx="911225" cy="1198563"/>
          </a:xfrm>
          <a:custGeom>
            <a:avLst/>
            <a:gdLst>
              <a:gd name="T0" fmla="*/ 0 w 574"/>
              <a:gd name="T1" fmla="*/ 2147483647 h 755"/>
              <a:gd name="T2" fmla="*/ 2147483647 w 574"/>
              <a:gd name="T3" fmla="*/ 2147483647 h 755"/>
              <a:gd name="T4" fmla="*/ 2147483647 w 574"/>
              <a:gd name="T5" fmla="*/ 2147483647 h 755"/>
              <a:gd name="T6" fmla="*/ 2147483647 w 574"/>
              <a:gd name="T7" fmla="*/ 2147483647 h 755"/>
              <a:gd name="T8" fmla="*/ 2147483647 w 574"/>
              <a:gd name="T9" fmla="*/ 2147483647 h 755"/>
              <a:gd name="T10" fmla="*/ 2147483647 w 574"/>
              <a:gd name="T11" fmla="*/ 2147483647 h 755"/>
              <a:gd name="T12" fmla="*/ 0 60000 65536"/>
              <a:gd name="T13" fmla="*/ 0 60000 65536"/>
              <a:gd name="T14" fmla="*/ 0 60000 65536"/>
              <a:gd name="T15" fmla="*/ 0 60000 65536"/>
              <a:gd name="T16" fmla="*/ 0 60000 65536"/>
              <a:gd name="T17" fmla="*/ 0 60000 65536"/>
              <a:gd name="T18" fmla="*/ 0 w 574"/>
              <a:gd name="T19" fmla="*/ 0 h 755"/>
              <a:gd name="T20" fmla="*/ 574 w 574"/>
              <a:gd name="T21" fmla="*/ 755 h 755"/>
            </a:gdLst>
            <a:ahLst/>
            <a:cxnLst>
              <a:cxn ang="T12">
                <a:pos x="T0" y="T1"/>
              </a:cxn>
              <a:cxn ang="T13">
                <a:pos x="T2" y="T3"/>
              </a:cxn>
              <a:cxn ang="T14">
                <a:pos x="T4" y="T5"/>
              </a:cxn>
              <a:cxn ang="T15">
                <a:pos x="T6" y="T7"/>
              </a:cxn>
              <a:cxn ang="T16">
                <a:pos x="T8" y="T9"/>
              </a:cxn>
              <a:cxn ang="T17">
                <a:pos x="T10" y="T11"/>
              </a:cxn>
            </a:cxnLst>
            <a:rect l="T18" t="T19" r="T20" b="T21"/>
            <a:pathLst>
              <a:path w="574" h="755">
                <a:moveTo>
                  <a:pt x="0" y="233"/>
                </a:moveTo>
                <a:cubicBezTo>
                  <a:pt x="72" y="123"/>
                  <a:pt x="144" y="14"/>
                  <a:pt x="227" y="7"/>
                </a:cubicBezTo>
                <a:cubicBezTo>
                  <a:pt x="310" y="0"/>
                  <a:pt x="446" y="105"/>
                  <a:pt x="499" y="188"/>
                </a:cubicBezTo>
                <a:cubicBezTo>
                  <a:pt x="552" y="271"/>
                  <a:pt x="574" y="415"/>
                  <a:pt x="544" y="506"/>
                </a:cubicBezTo>
                <a:cubicBezTo>
                  <a:pt x="514" y="597"/>
                  <a:pt x="392" y="709"/>
                  <a:pt x="317" y="732"/>
                </a:cubicBezTo>
                <a:cubicBezTo>
                  <a:pt x="242" y="755"/>
                  <a:pt x="166" y="698"/>
                  <a:pt x="91" y="642"/>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27673" name="Line 24"/>
          <p:cNvSpPr>
            <a:spLocks noChangeShapeType="1"/>
          </p:cNvSpPr>
          <p:nvPr/>
        </p:nvSpPr>
        <p:spPr bwMode="auto">
          <a:xfrm>
            <a:off x="3995738" y="1628304"/>
            <a:ext cx="0" cy="7921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27674" name="Freeform 25"/>
          <p:cNvSpPr>
            <a:spLocks/>
          </p:cNvSpPr>
          <p:nvPr/>
        </p:nvSpPr>
        <p:spPr bwMode="auto">
          <a:xfrm>
            <a:off x="3492500" y="2925291"/>
            <a:ext cx="1092200" cy="781050"/>
          </a:xfrm>
          <a:custGeom>
            <a:avLst/>
            <a:gdLst>
              <a:gd name="T0" fmla="*/ 2147483647 w 688"/>
              <a:gd name="T1" fmla="*/ 0 h 492"/>
              <a:gd name="T2" fmla="*/ 0 w 688"/>
              <a:gd name="T3" fmla="*/ 2147483647 h 492"/>
              <a:gd name="T4" fmla="*/ 2147483647 w 688"/>
              <a:gd name="T5" fmla="*/ 2147483647 h 492"/>
              <a:gd name="T6" fmla="*/ 2147483647 w 688"/>
              <a:gd name="T7" fmla="*/ 2147483647 h 492"/>
              <a:gd name="T8" fmla="*/ 2147483647 w 688"/>
              <a:gd name="T9" fmla="*/ 2147483647 h 492"/>
              <a:gd name="T10" fmla="*/ 2147483647 w 688"/>
              <a:gd name="T11" fmla="*/ 0 h 492"/>
              <a:gd name="T12" fmla="*/ 0 60000 65536"/>
              <a:gd name="T13" fmla="*/ 0 60000 65536"/>
              <a:gd name="T14" fmla="*/ 0 60000 65536"/>
              <a:gd name="T15" fmla="*/ 0 60000 65536"/>
              <a:gd name="T16" fmla="*/ 0 60000 65536"/>
              <a:gd name="T17" fmla="*/ 0 60000 65536"/>
              <a:gd name="T18" fmla="*/ 0 w 688"/>
              <a:gd name="T19" fmla="*/ 0 h 492"/>
              <a:gd name="T20" fmla="*/ 688 w 688"/>
              <a:gd name="T21" fmla="*/ 492 h 492"/>
            </a:gdLst>
            <a:ahLst/>
            <a:cxnLst>
              <a:cxn ang="T12">
                <a:pos x="T0" y="T1"/>
              </a:cxn>
              <a:cxn ang="T13">
                <a:pos x="T2" y="T3"/>
              </a:cxn>
              <a:cxn ang="T14">
                <a:pos x="T4" y="T5"/>
              </a:cxn>
              <a:cxn ang="T15">
                <a:pos x="T6" y="T7"/>
              </a:cxn>
              <a:cxn ang="T16">
                <a:pos x="T8" y="T9"/>
              </a:cxn>
              <a:cxn ang="T17">
                <a:pos x="T10" y="T11"/>
              </a:cxn>
            </a:cxnLst>
            <a:rect l="T18" t="T19" r="T20" b="T21"/>
            <a:pathLst>
              <a:path w="688" h="492">
                <a:moveTo>
                  <a:pt x="181" y="0"/>
                </a:moveTo>
                <a:cubicBezTo>
                  <a:pt x="90" y="75"/>
                  <a:pt x="0" y="151"/>
                  <a:pt x="0" y="227"/>
                </a:cubicBezTo>
                <a:cubicBezTo>
                  <a:pt x="0" y="303"/>
                  <a:pt x="106" y="416"/>
                  <a:pt x="181" y="454"/>
                </a:cubicBezTo>
                <a:cubicBezTo>
                  <a:pt x="256" y="492"/>
                  <a:pt x="370" y="484"/>
                  <a:pt x="453" y="454"/>
                </a:cubicBezTo>
                <a:cubicBezTo>
                  <a:pt x="536" y="424"/>
                  <a:pt x="672" y="348"/>
                  <a:pt x="680" y="272"/>
                </a:cubicBezTo>
                <a:cubicBezTo>
                  <a:pt x="688" y="196"/>
                  <a:pt x="593" y="98"/>
                  <a:pt x="499" y="0"/>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27675" name="Text Box 26"/>
          <p:cNvSpPr txBox="1">
            <a:spLocks noChangeArrowheads="1"/>
          </p:cNvSpPr>
          <p:nvPr/>
        </p:nvSpPr>
        <p:spPr bwMode="auto">
          <a:xfrm>
            <a:off x="684213" y="3934221"/>
            <a:ext cx="387798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dirty="0" err="1" smtClean="0"/>
              <a:t>ab</a:t>
            </a:r>
            <a:r>
              <a:rPr lang="ja-JP" altLang="en-US" sz="1800" dirty="0"/>
              <a:t>　　</a:t>
            </a:r>
            <a:r>
              <a:rPr lang="en-US" altLang="ja-JP" sz="1800" dirty="0" smtClean="0"/>
              <a:t>aba</a:t>
            </a:r>
            <a:r>
              <a:rPr lang="ja-JP" altLang="en-US" sz="1800" dirty="0"/>
              <a:t>　　</a:t>
            </a:r>
            <a:r>
              <a:rPr lang="en-US" altLang="ja-JP" sz="1800" dirty="0" err="1"/>
              <a:t>abaa</a:t>
            </a:r>
            <a:r>
              <a:rPr lang="ja-JP" altLang="en-US" sz="1800" dirty="0"/>
              <a:t>　　</a:t>
            </a:r>
            <a:r>
              <a:rPr lang="en-US" altLang="ja-JP" sz="1800" dirty="0" err="1"/>
              <a:t>abaaaa</a:t>
            </a:r>
            <a:r>
              <a:rPr lang="ja-JP" altLang="en-US" sz="1800" dirty="0"/>
              <a:t>　　</a:t>
            </a:r>
            <a:r>
              <a:rPr lang="en-US" altLang="ja-JP" sz="1800" dirty="0"/>
              <a:t>aba</a:t>
            </a:r>
            <a:r>
              <a:rPr lang="ja-JP" altLang="en-US" sz="1800" baseline="30000" dirty="0"/>
              <a:t>＊</a:t>
            </a:r>
          </a:p>
          <a:p>
            <a:pPr eaLnBrk="1" hangingPunct="1">
              <a:spcBef>
                <a:spcPct val="0"/>
              </a:spcBef>
              <a:buFontTx/>
              <a:buNone/>
            </a:pPr>
            <a:r>
              <a:rPr lang="en-US" altLang="ja-JP" sz="1800" dirty="0" smtClean="0"/>
              <a:t>bb</a:t>
            </a:r>
            <a:r>
              <a:rPr lang="ja-JP" altLang="en-US" sz="1800" dirty="0"/>
              <a:t>　　</a:t>
            </a:r>
            <a:r>
              <a:rPr lang="en-US" altLang="ja-JP" sz="1800" dirty="0" err="1"/>
              <a:t>ba</a:t>
            </a:r>
            <a:r>
              <a:rPr lang="ja-JP" altLang="en-US" sz="1800" baseline="30000" dirty="0"/>
              <a:t>＊</a:t>
            </a:r>
            <a:r>
              <a:rPr lang="en-US" altLang="ja-JP" sz="1800" dirty="0"/>
              <a:t>b</a:t>
            </a:r>
            <a:r>
              <a:rPr lang="ja-JP" altLang="en-US" sz="1800" dirty="0"/>
              <a:t>　　</a:t>
            </a:r>
            <a:r>
              <a:rPr lang="en-US" altLang="ja-JP" sz="1800" dirty="0" err="1"/>
              <a:t>bba</a:t>
            </a:r>
            <a:r>
              <a:rPr lang="ja-JP" altLang="en-US" sz="1800" baseline="30000" dirty="0"/>
              <a:t>＊</a:t>
            </a:r>
            <a:r>
              <a:rPr lang="ja-JP" altLang="en-US" sz="1800" dirty="0"/>
              <a:t>　　</a:t>
            </a:r>
            <a:r>
              <a:rPr lang="en-US" altLang="ja-JP" sz="1800" dirty="0" err="1"/>
              <a:t>ba</a:t>
            </a:r>
            <a:r>
              <a:rPr lang="ja-JP" altLang="en-US" sz="1800" baseline="30000" dirty="0"/>
              <a:t>＊</a:t>
            </a:r>
            <a:r>
              <a:rPr lang="en-US" altLang="ja-JP" sz="1800" dirty="0" err="1"/>
              <a:t>ba</a:t>
            </a:r>
            <a:r>
              <a:rPr lang="ja-JP" altLang="en-US" sz="1800" baseline="30000" dirty="0"/>
              <a:t>＊</a:t>
            </a:r>
          </a:p>
        </p:txBody>
      </p:sp>
      <p:sp>
        <p:nvSpPr>
          <p:cNvPr id="27676" name="Text Box 27"/>
          <p:cNvSpPr txBox="1">
            <a:spLocks noChangeArrowheads="1"/>
          </p:cNvSpPr>
          <p:nvPr/>
        </p:nvSpPr>
        <p:spPr bwMode="auto">
          <a:xfrm>
            <a:off x="5416550" y="3952428"/>
            <a:ext cx="210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dirty="0"/>
              <a:t>a</a:t>
            </a:r>
            <a:r>
              <a:rPr lang="ja-JP" altLang="en-US" sz="1800" dirty="0"/>
              <a:t>　　</a:t>
            </a:r>
            <a:r>
              <a:rPr lang="en-US" altLang="ja-JP" sz="1800" dirty="0" err="1"/>
              <a:t>aa</a:t>
            </a:r>
            <a:r>
              <a:rPr lang="ja-JP" altLang="en-US" sz="1800" baseline="30000" dirty="0"/>
              <a:t>＋</a:t>
            </a:r>
            <a:r>
              <a:rPr lang="ja-JP" altLang="en-US" sz="1800" dirty="0"/>
              <a:t>　　</a:t>
            </a:r>
            <a:r>
              <a:rPr lang="en-US" altLang="ja-JP" sz="1800" dirty="0" err="1" smtClean="0"/>
              <a:t>abb</a:t>
            </a:r>
            <a:endParaRPr lang="ja-JP" altLang="en-US" sz="1800" dirty="0"/>
          </a:p>
        </p:txBody>
      </p:sp>
      <p:sp>
        <p:nvSpPr>
          <p:cNvPr id="27677" name="Freeform 28"/>
          <p:cNvSpPr>
            <a:spLocks/>
          </p:cNvSpPr>
          <p:nvPr/>
        </p:nvSpPr>
        <p:spPr bwMode="auto">
          <a:xfrm>
            <a:off x="4356100" y="825029"/>
            <a:ext cx="1439863" cy="803275"/>
          </a:xfrm>
          <a:custGeom>
            <a:avLst/>
            <a:gdLst>
              <a:gd name="T0" fmla="*/ 2147483647 w 907"/>
              <a:gd name="T1" fmla="*/ 2147483647 h 506"/>
              <a:gd name="T2" fmla="*/ 2147483647 w 907"/>
              <a:gd name="T3" fmla="*/ 2147483647 h 506"/>
              <a:gd name="T4" fmla="*/ 0 w 907"/>
              <a:gd name="T5" fmla="*/ 2147483647 h 506"/>
              <a:gd name="T6" fmla="*/ 0 60000 65536"/>
              <a:gd name="T7" fmla="*/ 0 60000 65536"/>
              <a:gd name="T8" fmla="*/ 0 60000 65536"/>
              <a:gd name="T9" fmla="*/ 0 w 907"/>
              <a:gd name="T10" fmla="*/ 0 h 506"/>
              <a:gd name="T11" fmla="*/ 907 w 907"/>
              <a:gd name="T12" fmla="*/ 506 h 506"/>
            </a:gdLst>
            <a:ahLst/>
            <a:cxnLst>
              <a:cxn ang="T6">
                <a:pos x="T0" y="T1"/>
              </a:cxn>
              <a:cxn ang="T7">
                <a:pos x="T2" y="T3"/>
              </a:cxn>
              <a:cxn ang="T8">
                <a:pos x="T4" y="T5"/>
              </a:cxn>
            </a:cxnLst>
            <a:rect l="T9" t="T10" r="T11" b="T12"/>
            <a:pathLst>
              <a:path w="907" h="506">
                <a:moveTo>
                  <a:pt x="907" y="506"/>
                </a:moveTo>
                <a:cubicBezTo>
                  <a:pt x="869" y="306"/>
                  <a:pt x="831" y="106"/>
                  <a:pt x="680" y="53"/>
                </a:cubicBezTo>
                <a:cubicBezTo>
                  <a:pt x="529" y="0"/>
                  <a:pt x="113" y="166"/>
                  <a:pt x="0" y="189"/>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27678" name="Text Box 29"/>
          <p:cNvSpPr txBox="1">
            <a:spLocks noChangeArrowheads="1"/>
          </p:cNvSpPr>
          <p:nvPr/>
        </p:nvSpPr>
        <p:spPr bwMode="auto">
          <a:xfrm>
            <a:off x="5651500" y="764704"/>
            <a:ext cx="3222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a:t>ｂ</a:t>
            </a:r>
          </a:p>
        </p:txBody>
      </p:sp>
      <p:sp>
        <p:nvSpPr>
          <p:cNvPr id="27679" name="Text Box 30"/>
          <p:cNvSpPr txBox="1">
            <a:spLocks noChangeArrowheads="1"/>
          </p:cNvSpPr>
          <p:nvPr/>
        </p:nvSpPr>
        <p:spPr bwMode="auto">
          <a:xfrm>
            <a:off x="684213" y="3573859"/>
            <a:ext cx="12414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dirty="0"/>
              <a:t>受理される</a:t>
            </a:r>
          </a:p>
        </p:txBody>
      </p:sp>
      <p:sp>
        <p:nvSpPr>
          <p:cNvPr id="27680" name="Text Box 31"/>
          <p:cNvSpPr txBox="1">
            <a:spLocks noChangeArrowheads="1"/>
          </p:cNvSpPr>
          <p:nvPr/>
        </p:nvSpPr>
        <p:spPr bwMode="auto">
          <a:xfrm>
            <a:off x="5508625" y="3573016"/>
            <a:ext cx="1466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dirty="0"/>
              <a:t>受理されない</a:t>
            </a:r>
          </a:p>
        </p:txBody>
      </p:sp>
      <p:sp>
        <p:nvSpPr>
          <p:cNvPr id="27681" name="Text Box 32"/>
          <p:cNvSpPr txBox="1">
            <a:spLocks noChangeArrowheads="1"/>
          </p:cNvSpPr>
          <p:nvPr/>
        </p:nvSpPr>
        <p:spPr bwMode="auto">
          <a:xfrm>
            <a:off x="5867400" y="2420466"/>
            <a:ext cx="1098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a:t>最終状態</a:t>
            </a:r>
          </a:p>
        </p:txBody>
      </p:sp>
      <p:sp>
        <p:nvSpPr>
          <p:cNvPr id="27682" name="Text Box 33"/>
          <p:cNvSpPr txBox="1">
            <a:spLocks noChangeArrowheads="1"/>
          </p:cNvSpPr>
          <p:nvPr/>
        </p:nvSpPr>
        <p:spPr bwMode="auto">
          <a:xfrm>
            <a:off x="1476375" y="1125066"/>
            <a:ext cx="1098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a:t>初期状態</a:t>
            </a:r>
          </a:p>
        </p:txBody>
      </p:sp>
      <p:sp>
        <p:nvSpPr>
          <p:cNvPr id="27683" name="AutoShape 34"/>
          <p:cNvSpPr>
            <a:spLocks noChangeArrowheads="1"/>
          </p:cNvSpPr>
          <p:nvPr/>
        </p:nvSpPr>
        <p:spPr bwMode="auto">
          <a:xfrm>
            <a:off x="494506" y="4869333"/>
            <a:ext cx="3887787" cy="1223963"/>
          </a:xfrm>
          <a:prstGeom prst="wedgeRoundRectCallout">
            <a:avLst>
              <a:gd name="adj1" fmla="val -21092"/>
              <a:gd name="adj2" fmla="val -93100"/>
              <a:gd name="adj3" fmla="val 16667"/>
            </a:avLst>
          </a:prstGeom>
          <a:solidFill>
            <a:schemeClr val="accent1"/>
          </a:solidFill>
          <a:ln w="9525">
            <a:solidFill>
              <a:schemeClr val="tx1"/>
            </a:solidFill>
            <a:miter lim="800000"/>
            <a:headEnd/>
            <a:tailEnd/>
          </a:ln>
        </p:spPr>
        <p:txBody>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a:t>＊：</a:t>
            </a:r>
            <a:r>
              <a:rPr lang="en-US" altLang="ja-JP" sz="1800"/>
              <a:t>star closure</a:t>
            </a:r>
            <a:r>
              <a:rPr lang="ja-JP" altLang="en-US" sz="1800"/>
              <a:t>（全ての組合）</a:t>
            </a:r>
          </a:p>
          <a:p>
            <a:pPr eaLnBrk="1" hangingPunct="1">
              <a:spcBef>
                <a:spcPct val="0"/>
              </a:spcBef>
              <a:buFontTx/>
              <a:buNone/>
            </a:pPr>
            <a:r>
              <a:rPr lang="en-US" altLang="ja-JP" sz="1800"/>
              <a:t>x*:ε,x,xx,xxx,xxxx,</a:t>
            </a:r>
            <a:r>
              <a:rPr lang="ja-JP" altLang="en-US" sz="1800"/>
              <a:t>・・・・</a:t>
            </a:r>
          </a:p>
          <a:p>
            <a:pPr eaLnBrk="1" hangingPunct="1">
              <a:spcBef>
                <a:spcPct val="0"/>
              </a:spcBef>
              <a:buFontTx/>
              <a:buNone/>
            </a:pPr>
            <a:r>
              <a:rPr lang="en-US" altLang="ja-JP" sz="1800"/>
              <a:t>(x,y)*:ε,x,y,xx,xy,yx,yy,xxx,</a:t>
            </a:r>
          </a:p>
        </p:txBody>
      </p:sp>
      <p:sp>
        <p:nvSpPr>
          <p:cNvPr id="27684" name="AutoShape 35"/>
          <p:cNvSpPr>
            <a:spLocks noChangeArrowheads="1"/>
          </p:cNvSpPr>
          <p:nvPr/>
        </p:nvSpPr>
        <p:spPr bwMode="auto">
          <a:xfrm>
            <a:off x="6007247" y="4739937"/>
            <a:ext cx="2232025" cy="719138"/>
          </a:xfrm>
          <a:prstGeom prst="wedgeRoundRectCallout">
            <a:avLst>
              <a:gd name="adj1" fmla="val -37173"/>
              <a:gd name="adj2" fmla="val -134854"/>
              <a:gd name="adj3" fmla="val 16667"/>
            </a:avLst>
          </a:prstGeom>
          <a:solidFill>
            <a:schemeClr val="accent1"/>
          </a:solidFill>
          <a:ln w="9525">
            <a:solidFill>
              <a:schemeClr val="tx1"/>
            </a:solidFill>
            <a:miter lim="800000"/>
            <a:headEnd/>
            <a:tailEnd/>
          </a:ln>
        </p:spPr>
        <p:txBody>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t>+</a:t>
            </a:r>
            <a:r>
              <a:rPr lang="ja-JP" altLang="en-US" sz="1800"/>
              <a:t>：</a:t>
            </a:r>
            <a:r>
              <a:rPr lang="en-US" altLang="ja-JP" sz="1800"/>
              <a:t>dagger</a:t>
            </a:r>
          </a:p>
          <a:p>
            <a:pPr eaLnBrk="1" hangingPunct="1">
              <a:spcBef>
                <a:spcPct val="0"/>
              </a:spcBef>
              <a:buFontTx/>
              <a:buNone/>
            </a:pPr>
            <a:r>
              <a:rPr lang="ja-JP" altLang="en-US" sz="1800"/>
              <a:t>　　</a:t>
            </a:r>
            <a:r>
              <a:rPr lang="en-US" altLang="ja-JP" sz="1800"/>
              <a:t>ε</a:t>
            </a:r>
            <a:r>
              <a:rPr lang="ja-JP" altLang="en-US" sz="1800"/>
              <a:t>を含まない＊</a:t>
            </a:r>
          </a:p>
        </p:txBody>
      </p:sp>
      <p:sp>
        <p:nvSpPr>
          <p:cNvPr id="37" name="Text Box 5"/>
          <p:cNvSpPr txBox="1">
            <a:spLocks noChangeArrowheads="1"/>
          </p:cNvSpPr>
          <p:nvPr/>
        </p:nvSpPr>
        <p:spPr bwMode="auto">
          <a:xfrm>
            <a:off x="8328819" y="204641"/>
            <a:ext cx="7857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dirty="0"/>
              <a:t>その２</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スライド番号プレースホル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400" dirty="0" smtClean="0"/>
              <a:t>24</a:t>
            </a:r>
          </a:p>
        </p:txBody>
      </p:sp>
      <p:sp>
        <p:nvSpPr>
          <p:cNvPr id="28675" name="Text Box 2"/>
          <p:cNvSpPr txBox="1">
            <a:spLocks noChangeArrowheads="1"/>
          </p:cNvSpPr>
          <p:nvPr/>
        </p:nvSpPr>
        <p:spPr bwMode="auto">
          <a:xfrm>
            <a:off x="1403350" y="765175"/>
            <a:ext cx="6035675"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b="1">
                <a:solidFill>
                  <a:schemeClr val="accent2"/>
                </a:solidFill>
              </a:rPr>
              <a:t>記号列の受理</a:t>
            </a:r>
          </a:p>
          <a:p>
            <a:pPr eaLnBrk="1" hangingPunct="1">
              <a:spcBef>
                <a:spcPct val="0"/>
              </a:spcBef>
              <a:buFontTx/>
              <a:buNone/>
            </a:pPr>
            <a:endParaRPr lang="ja-JP" altLang="en-US" sz="1800" b="1"/>
          </a:p>
          <a:p>
            <a:pPr eaLnBrk="1" hangingPunct="1">
              <a:spcBef>
                <a:spcPct val="0"/>
              </a:spcBef>
              <a:buFontTx/>
              <a:buNone/>
            </a:pPr>
            <a:r>
              <a:rPr lang="ja-JP" altLang="en-US" sz="1800"/>
              <a:t>入力した記号列によってオートマトンの状態推移が進められ、</a:t>
            </a:r>
          </a:p>
          <a:p>
            <a:pPr eaLnBrk="1" hangingPunct="1">
              <a:spcBef>
                <a:spcPct val="0"/>
              </a:spcBef>
              <a:buFontTx/>
              <a:buNone/>
            </a:pPr>
            <a:r>
              <a:rPr lang="ja-JP" altLang="en-US" sz="1800"/>
              <a:t>記号列の最後の記号が入力されたとき、オートマトンが最終</a:t>
            </a:r>
          </a:p>
          <a:p>
            <a:pPr eaLnBrk="1" hangingPunct="1">
              <a:spcBef>
                <a:spcPct val="0"/>
              </a:spcBef>
              <a:buFontTx/>
              <a:buNone/>
            </a:pPr>
            <a:r>
              <a:rPr lang="ja-JP" altLang="en-US" sz="1800"/>
              <a:t>状態（前もって決められたもの）に到達するとき、</a:t>
            </a:r>
          </a:p>
          <a:p>
            <a:pPr eaLnBrk="1" hangingPunct="1">
              <a:spcBef>
                <a:spcPct val="0"/>
              </a:spcBef>
              <a:buFontTx/>
              <a:buNone/>
            </a:pPr>
            <a:r>
              <a:rPr lang="ja-JP" altLang="en-US" sz="1800"/>
              <a:t>「その記号列はそのオートマトンに受理される」という。</a:t>
            </a:r>
          </a:p>
          <a:p>
            <a:pPr eaLnBrk="1" hangingPunct="1">
              <a:spcBef>
                <a:spcPct val="0"/>
              </a:spcBef>
              <a:buFontTx/>
              <a:buNone/>
            </a:pPr>
            <a:endParaRPr lang="en-US" altLang="ja-JP" sz="1800"/>
          </a:p>
        </p:txBody>
      </p:sp>
      <p:sp>
        <p:nvSpPr>
          <p:cNvPr id="28676" name="Oval 3"/>
          <p:cNvSpPr>
            <a:spLocks noChangeArrowheads="1"/>
          </p:cNvSpPr>
          <p:nvPr/>
        </p:nvSpPr>
        <p:spPr bwMode="auto">
          <a:xfrm>
            <a:off x="1979613" y="3644900"/>
            <a:ext cx="647700" cy="649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endParaRPr lang="ja-JP" altLang="en-US" sz="1800"/>
          </a:p>
        </p:txBody>
      </p:sp>
      <p:sp>
        <p:nvSpPr>
          <p:cNvPr id="28677" name="Oval 4"/>
          <p:cNvSpPr>
            <a:spLocks noChangeArrowheads="1"/>
          </p:cNvSpPr>
          <p:nvPr/>
        </p:nvSpPr>
        <p:spPr bwMode="auto">
          <a:xfrm>
            <a:off x="3708400" y="4508500"/>
            <a:ext cx="647700" cy="649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endParaRPr lang="ja-JP" altLang="en-US" sz="1800"/>
          </a:p>
        </p:txBody>
      </p:sp>
      <p:sp>
        <p:nvSpPr>
          <p:cNvPr id="28678" name="Oval 5"/>
          <p:cNvSpPr>
            <a:spLocks noChangeArrowheads="1"/>
          </p:cNvSpPr>
          <p:nvPr/>
        </p:nvSpPr>
        <p:spPr bwMode="auto">
          <a:xfrm>
            <a:off x="3708400" y="3068638"/>
            <a:ext cx="647700" cy="64928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endParaRPr lang="ja-JP" altLang="en-US" sz="1800"/>
          </a:p>
        </p:txBody>
      </p:sp>
      <p:sp>
        <p:nvSpPr>
          <p:cNvPr id="28679" name="Line 6"/>
          <p:cNvSpPr>
            <a:spLocks noChangeShapeType="1"/>
          </p:cNvSpPr>
          <p:nvPr/>
        </p:nvSpPr>
        <p:spPr bwMode="auto">
          <a:xfrm flipV="1">
            <a:off x="2627313" y="3500438"/>
            <a:ext cx="1081087" cy="360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28680" name="Line 7"/>
          <p:cNvSpPr>
            <a:spLocks noChangeShapeType="1"/>
          </p:cNvSpPr>
          <p:nvPr/>
        </p:nvSpPr>
        <p:spPr bwMode="auto">
          <a:xfrm>
            <a:off x="4356100" y="3500438"/>
            <a:ext cx="1152525" cy="4333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28681" name="Line 8"/>
          <p:cNvSpPr>
            <a:spLocks noChangeShapeType="1"/>
          </p:cNvSpPr>
          <p:nvPr/>
        </p:nvSpPr>
        <p:spPr bwMode="auto">
          <a:xfrm>
            <a:off x="2555875" y="4149725"/>
            <a:ext cx="1152525" cy="5746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28682" name="Line 9"/>
          <p:cNvSpPr>
            <a:spLocks noChangeShapeType="1"/>
          </p:cNvSpPr>
          <p:nvPr/>
        </p:nvSpPr>
        <p:spPr bwMode="auto">
          <a:xfrm flipV="1">
            <a:off x="4356100" y="4221163"/>
            <a:ext cx="1152525" cy="5762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28683" name="Text Box 10"/>
          <p:cNvSpPr txBox="1">
            <a:spLocks noChangeArrowheads="1"/>
          </p:cNvSpPr>
          <p:nvPr/>
        </p:nvSpPr>
        <p:spPr bwMode="auto">
          <a:xfrm>
            <a:off x="2124075" y="3789363"/>
            <a:ext cx="3143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a:t>ｓ</a:t>
            </a:r>
          </a:p>
        </p:txBody>
      </p:sp>
      <p:sp>
        <p:nvSpPr>
          <p:cNvPr id="28684" name="Text Box 11"/>
          <p:cNvSpPr txBox="1">
            <a:spLocks noChangeArrowheads="1"/>
          </p:cNvSpPr>
          <p:nvPr/>
        </p:nvSpPr>
        <p:spPr bwMode="auto">
          <a:xfrm>
            <a:off x="5724525" y="3860800"/>
            <a:ext cx="3016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a:t>ｖ</a:t>
            </a:r>
          </a:p>
        </p:txBody>
      </p:sp>
      <p:sp>
        <p:nvSpPr>
          <p:cNvPr id="28685" name="Text Box 12"/>
          <p:cNvSpPr txBox="1">
            <a:spLocks noChangeArrowheads="1"/>
          </p:cNvSpPr>
          <p:nvPr/>
        </p:nvSpPr>
        <p:spPr bwMode="auto">
          <a:xfrm>
            <a:off x="3851275" y="4581525"/>
            <a:ext cx="3254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a:t>ｕ</a:t>
            </a:r>
          </a:p>
        </p:txBody>
      </p:sp>
      <p:sp>
        <p:nvSpPr>
          <p:cNvPr id="28686" name="Text Box 13"/>
          <p:cNvSpPr txBox="1">
            <a:spLocks noChangeArrowheads="1"/>
          </p:cNvSpPr>
          <p:nvPr/>
        </p:nvSpPr>
        <p:spPr bwMode="auto">
          <a:xfrm>
            <a:off x="3851275" y="3213100"/>
            <a:ext cx="260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a:t>ｔ</a:t>
            </a:r>
          </a:p>
        </p:txBody>
      </p:sp>
      <p:sp>
        <p:nvSpPr>
          <p:cNvPr id="28687" name="AutoShape 14"/>
          <p:cNvSpPr>
            <a:spLocks noChangeArrowheads="1"/>
          </p:cNvSpPr>
          <p:nvPr/>
        </p:nvSpPr>
        <p:spPr bwMode="auto">
          <a:xfrm>
            <a:off x="5508625" y="3716338"/>
            <a:ext cx="719138" cy="72072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54" y="10800"/>
                </a:moveTo>
                <a:cubicBezTo>
                  <a:pt x="1954" y="15686"/>
                  <a:pt x="5914" y="19646"/>
                  <a:pt x="10800" y="19646"/>
                </a:cubicBezTo>
                <a:cubicBezTo>
                  <a:pt x="15686" y="19646"/>
                  <a:pt x="19646" y="15686"/>
                  <a:pt x="19646" y="10800"/>
                </a:cubicBezTo>
                <a:cubicBezTo>
                  <a:pt x="19646" y="5914"/>
                  <a:pt x="15686" y="1954"/>
                  <a:pt x="10800" y="1954"/>
                </a:cubicBezTo>
                <a:cubicBezTo>
                  <a:pt x="5914" y="1954"/>
                  <a:pt x="1954" y="5914"/>
                  <a:pt x="1954" y="10800"/>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ja-JP" altLang="en-US"/>
          </a:p>
        </p:txBody>
      </p:sp>
      <p:sp>
        <p:nvSpPr>
          <p:cNvPr id="28688" name="Line 15"/>
          <p:cNvSpPr>
            <a:spLocks noChangeShapeType="1"/>
          </p:cNvSpPr>
          <p:nvPr/>
        </p:nvSpPr>
        <p:spPr bwMode="auto">
          <a:xfrm>
            <a:off x="1476375" y="3933825"/>
            <a:ext cx="503238" cy="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28689" name="Text Box 16"/>
          <p:cNvSpPr txBox="1">
            <a:spLocks noChangeArrowheads="1"/>
          </p:cNvSpPr>
          <p:nvPr/>
        </p:nvSpPr>
        <p:spPr bwMode="auto">
          <a:xfrm>
            <a:off x="2843213" y="4437063"/>
            <a:ext cx="3222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a:t>ｂ</a:t>
            </a:r>
          </a:p>
        </p:txBody>
      </p:sp>
      <p:sp>
        <p:nvSpPr>
          <p:cNvPr id="28690" name="Text Box 17"/>
          <p:cNvSpPr txBox="1">
            <a:spLocks noChangeArrowheads="1"/>
          </p:cNvSpPr>
          <p:nvPr/>
        </p:nvSpPr>
        <p:spPr bwMode="auto">
          <a:xfrm>
            <a:off x="4643438" y="3284538"/>
            <a:ext cx="3222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a:t>ｂ</a:t>
            </a:r>
          </a:p>
        </p:txBody>
      </p:sp>
      <p:sp>
        <p:nvSpPr>
          <p:cNvPr id="28691" name="Text Box 18"/>
          <p:cNvSpPr txBox="1">
            <a:spLocks noChangeArrowheads="1"/>
          </p:cNvSpPr>
          <p:nvPr/>
        </p:nvSpPr>
        <p:spPr bwMode="auto">
          <a:xfrm>
            <a:off x="4859338" y="4508500"/>
            <a:ext cx="3222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a:t>ｂ</a:t>
            </a:r>
          </a:p>
        </p:txBody>
      </p:sp>
      <p:sp>
        <p:nvSpPr>
          <p:cNvPr id="28692" name="Text Box 19"/>
          <p:cNvSpPr txBox="1">
            <a:spLocks noChangeArrowheads="1"/>
          </p:cNvSpPr>
          <p:nvPr/>
        </p:nvSpPr>
        <p:spPr bwMode="auto">
          <a:xfrm>
            <a:off x="3203575" y="5157788"/>
            <a:ext cx="3159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a:t>ａ</a:t>
            </a:r>
          </a:p>
        </p:txBody>
      </p:sp>
      <p:sp>
        <p:nvSpPr>
          <p:cNvPr id="28693" name="Text Box 20"/>
          <p:cNvSpPr txBox="1">
            <a:spLocks noChangeArrowheads="1"/>
          </p:cNvSpPr>
          <p:nvPr/>
        </p:nvSpPr>
        <p:spPr bwMode="auto">
          <a:xfrm>
            <a:off x="3995738" y="3933825"/>
            <a:ext cx="3159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a:t>ａ</a:t>
            </a:r>
          </a:p>
        </p:txBody>
      </p:sp>
      <p:sp>
        <p:nvSpPr>
          <p:cNvPr id="28694" name="Text Box 21"/>
          <p:cNvSpPr txBox="1">
            <a:spLocks noChangeArrowheads="1"/>
          </p:cNvSpPr>
          <p:nvPr/>
        </p:nvSpPr>
        <p:spPr bwMode="auto">
          <a:xfrm>
            <a:off x="6588125" y="3213100"/>
            <a:ext cx="315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a:t>ａ</a:t>
            </a:r>
          </a:p>
        </p:txBody>
      </p:sp>
      <p:sp>
        <p:nvSpPr>
          <p:cNvPr id="28695" name="Text Box 22"/>
          <p:cNvSpPr txBox="1">
            <a:spLocks noChangeArrowheads="1"/>
          </p:cNvSpPr>
          <p:nvPr/>
        </p:nvSpPr>
        <p:spPr bwMode="auto">
          <a:xfrm>
            <a:off x="2843213" y="3357563"/>
            <a:ext cx="3159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a:t>ａ</a:t>
            </a:r>
          </a:p>
        </p:txBody>
      </p:sp>
      <p:sp>
        <p:nvSpPr>
          <p:cNvPr id="28696" name="Freeform 23"/>
          <p:cNvSpPr>
            <a:spLocks/>
          </p:cNvSpPr>
          <p:nvPr/>
        </p:nvSpPr>
        <p:spPr bwMode="auto">
          <a:xfrm>
            <a:off x="5940425" y="3346450"/>
            <a:ext cx="911225" cy="1198563"/>
          </a:xfrm>
          <a:custGeom>
            <a:avLst/>
            <a:gdLst>
              <a:gd name="T0" fmla="*/ 0 w 574"/>
              <a:gd name="T1" fmla="*/ 2147483647 h 755"/>
              <a:gd name="T2" fmla="*/ 2147483647 w 574"/>
              <a:gd name="T3" fmla="*/ 2147483647 h 755"/>
              <a:gd name="T4" fmla="*/ 2147483647 w 574"/>
              <a:gd name="T5" fmla="*/ 2147483647 h 755"/>
              <a:gd name="T6" fmla="*/ 2147483647 w 574"/>
              <a:gd name="T7" fmla="*/ 2147483647 h 755"/>
              <a:gd name="T8" fmla="*/ 2147483647 w 574"/>
              <a:gd name="T9" fmla="*/ 2147483647 h 755"/>
              <a:gd name="T10" fmla="*/ 2147483647 w 574"/>
              <a:gd name="T11" fmla="*/ 2147483647 h 755"/>
              <a:gd name="T12" fmla="*/ 0 60000 65536"/>
              <a:gd name="T13" fmla="*/ 0 60000 65536"/>
              <a:gd name="T14" fmla="*/ 0 60000 65536"/>
              <a:gd name="T15" fmla="*/ 0 60000 65536"/>
              <a:gd name="T16" fmla="*/ 0 60000 65536"/>
              <a:gd name="T17" fmla="*/ 0 60000 65536"/>
              <a:gd name="T18" fmla="*/ 0 w 574"/>
              <a:gd name="T19" fmla="*/ 0 h 755"/>
              <a:gd name="T20" fmla="*/ 574 w 574"/>
              <a:gd name="T21" fmla="*/ 755 h 755"/>
            </a:gdLst>
            <a:ahLst/>
            <a:cxnLst>
              <a:cxn ang="T12">
                <a:pos x="T0" y="T1"/>
              </a:cxn>
              <a:cxn ang="T13">
                <a:pos x="T2" y="T3"/>
              </a:cxn>
              <a:cxn ang="T14">
                <a:pos x="T4" y="T5"/>
              </a:cxn>
              <a:cxn ang="T15">
                <a:pos x="T6" y="T7"/>
              </a:cxn>
              <a:cxn ang="T16">
                <a:pos x="T8" y="T9"/>
              </a:cxn>
              <a:cxn ang="T17">
                <a:pos x="T10" y="T11"/>
              </a:cxn>
            </a:cxnLst>
            <a:rect l="T18" t="T19" r="T20" b="T21"/>
            <a:pathLst>
              <a:path w="574" h="755">
                <a:moveTo>
                  <a:pt x="0" y="233"/>
                </a:moveTo>
                <a:cubicBezTo>
                  <a:pt x="72" y="123"/>
                  <a:pt x="144" y="14"/>
                  <a:pt x="227" y="7"/>
                </a:cubicBezTo>
                <a:cubicBezTo>
                  <a:pt x="310" y="0"/>
                  <a:pt x="446" y="105"/>
                  <a:pt x="499" y="188"/>
                </a:cubicBezTo>
                <a:cubicBezTo>
                  <a:pt x="552" y="271"/>
                  <a:pt x="574" y="415"/>
                  <a:pt x="544" y="506"/>
                </a:cubicBezTo>
                <a:cubicBezTo>
                  <a:pt x="514" y="597"/>
                  <a:pt x="392" y="709"/>
                  <a:pt x="317" y="732"/>
                </a:cubicBezTo>
                <a:cubicBezTo>
                  <a:pt x="242" y="755"/>
                  <a:pt x="166" y="698"/>
                  <a:pt x="91" y="642"/>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28697" name="Line 24"/>
          <p:cNvSpPr>
            <a:spLocks noChangeShapeType="1"/>
          </p:cNvSpPr>
          <p:nvPr/>
        </p:nvSpPr>
        <p:spPr bwMode="auto">
          <a:xfrm>
            <a:off x="3995738" y="3716338"/>
            <a:ext cx="0" cy="7921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28698" name="Freeform 25"/>
          <p:cNvSpPr>
            <a:spLocks/>
          </p:cNvSpPr>
          <p:nvPr/>
        </p:nvSpPr>
        <p:spPr bwMode="auto">
          <a:xfrm>
            <a:off x="3492500" y="5013325"/>
            <a:ext cx="1092200" cy="781050"/>
          </a:xfrm>
          <a:custGeom>
            <a:avLst/>
            <a:gdLst>
              <a:gd name="T0" fmla="*/ 2147483647 w 688"/>
              <a:gd name="T1" fmla="*/ 0 h 492"/>
              <a:gd name="T2" fmla="*/ 0 w 688"/>
              <a:gd name="T3" fmla="*/ 2147483647 h 492"/>
              <a:gd name="T4" fmla="*/ 2147483647 w 688"/>
              <a:gd name="T5" fmla="*/ 2147483647 h 492"/>
              <a:gd name="T6" fmla="*/ 2147483647 w 688"/>
              <a:gd name="T7" fmla="*/ 2147483647 h 492"/>
              <a:gd name="T8" fmla="*/ 2147483647 w 688"/>
              <a:gd name="T9" fmla="*/ 2147483647 h 492"/>
              <a:gd name="T10" fmla="*/ 2147483647 w 688"/>
              <a:gd name="T11" fmla="*/ 0 h 492"/>
              <a:gd name="T12" fmla="*/ 0 60000 65536"/>
              <a:gd name="T13" fmla="*/ 0 60000 65536"/>
              <a:gd name="T14" fmla="*/ 0 60000 65536"/>
              <a:gd name="T15" fmla="*/ 0 60000 65536"/>
              <a:gd name="T16" fmla="*/ 0 60000 65536"/>
              <a:gd name="T17" fmla="*/ 0 60000 65536"/>
              <a:gd name="T18" fmla="*/ 0 w 688"/>
              <a:gd name="T19" fmla="*/ 0 h 492"/>
              <a:gd name="T20" fmla="*/ 688 w 688"/>
              <a:gd name="T21" fmla="*/ 492 h 492"/>
            </a:gdLst>
            <a:ahLst/>
            <a:cxnLst>
              <a:cxn ang="T12">
                <a:pos x="T0" y="T1"/>
              </a:cxn>
              <a:cxn ang="T13">
                <a:pos x="T2" y="T3"/>
              </a:cxn>
              <a:cxn ang="T14">
                <a:pos x="T4" y="T5"/>
              </a:cxn>
              <a:cxn ang="T15">
                <a:pos x="T6" y="T7"/>
              </a:cxn>
              <a:cxn ang="T16">
                <a:pos x="T8" y="T9"/>
              </a:cxn>
              <a:cxn ang="T17">
                <a:pos x="T10" y="T11"/>
              </a:cxn>
            </a:cxnLst>
            <a:rect l="T18" t="T19" r="T20" b="T21"/>
            <a:pathLst>
              <a:path w="688" h="492">
                <a:moveTo>
                  <a:pt x="181" y="0"/>
                </a:moveTo>
                <a:cubicBezTo>
                  <a:pt x="90" y="75"/>
                  <a:pt x="0" y="151"/>
                  <a:pt x="0" y="227"/>
                </a:cubicBezTo>
                <a:cubicBezTo>
                  <a:pt x="0" y="303"/>
                  <a:pt x="106" y="416"/>
                  <a:pt x="181" y="454"/>
                </a:cubicBezTo>
                <a:cubicBezTo>
                  <a:pt x="256" y="492"/>
                  <a:pt x="370" y="484"/>
                  <a:pt x="453" y="454"/>
                </a:cubicBezTo>
                <a:cubicBezTo>
                  <a:pt x="536" y="424"/>
                  <a:pt x="672" y="348"/>
                  <a:pt x="680" y="272"/>
                </a:cubicBezTo>
                <a:cubicBezTo>
                  <a:pt x="688" y="196"/>
                  <a:pt x="593" y="98"/>
                  <a:pt x="499" y="0"/>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28699" name="Text Box 26"/>
          <p:cNvSpPr txBox="1">
            <a:spLocks noChangeArrowheads="1"/>
          </p:cNvSpPr>
          <p:nvPr/>
        </p:nvSpPr>
        <p:spPr bwMode="auto">
          <a:xfrm>
            <a:off x="684213" y="5734050"/>
            <a:ext cx="387798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dirty="0" err="1" smtClean="0"/>
              <a:t>ab</a:t>
            </a:r>
            <a:r>
              <a:rPr lang="ja-JP" altLang="en-US" sz="1800" dirty="0"/>
              <a:t>　　</a:t>
            </a:r>
            <a:r>
              <a:rPr lang="en-US" altLang="ja-JP" sz="1800" dirty="0" smtClean="0"/>
              <a:t>aba</a:t>
            </a:r>
            <a:r>
              <a:rPr lang="ja-JP" altLang="en-US" sz="1800" dirty="0"/>
              <a:t>　　</a:t>
            </a:r>
            <a:r>
              <a:rPr lang="en-US" altLang="ja-JP" sz="1800" dirty="0" err="1"/>
              <a:t>abaa</a:t>
            </a:r>
            <a:r>
              <a:rPr lang="ja-JP" altLang="en-US" sz="1800" dirty="0"/>
              <a:t>　　</a:t>
            </a:r>
            <a:r>
              <a:rPr lang="en-US" altLang="ja-JP" sz="1800" dirty="0" err="1"/>
              <a:t>abaaaa</a:t>
            </a:r>
            <a:r>
              <a:rPr lang="ja-JP" altLang="en-US" sz="1800" dirty="0"/>
              <a:t>　　</a:t>
            </a:r>
            <a:r>
              <a:rPr lang="en-US" altLang="ja-JP" sz="1800" dirty="0"/>
              <a:t>aba</a:t>
            </a:r>
            <a:r>
              <a:rPr lang="ja-JP" altLang="en-US" sz="1800" baseline="30000" dirty="0"/>
              <a:t>＊</a:t>
            </a:r>
          </a:p>
          <a:p>
            <a:pPr eaLnBrk="1" hangingPunct="1">
              <a:spcBef>
                <a:spcPct val="0"/>
              </a:spcBef>
              <a:buFontTx/>
              <a:buNone/>
            </a:pPr>
            <a:r>
              <a:rPr lang="en-US" altLang="ja-JP" sz="1800" dirty="0" smtClean="0"/>
              <a:t>bb</a:t>
            </a:r>
            <a:r>
              <a:rPr lang="ja-JP" altLang="en-US" sz="1800" dirty="0"/>
              <a:t>　　</a:t>
            </a:r>
            <a:r>
              <a:rPr lang="en-US" altLang="ja-JP" sz="1800" dirty="0" err="1"/>
              <a:t>ba</a:t>
            </a:r>
            <a:r>
              <a:rPr lang="ja-JP" altLang="en-US" sz="1800" baseline="30000" dirty="0"/>
              <a:t>＊</a:t>
            </a:r>
            <a:r>
              <a:rPr lang="en-US" altLang="ja-JP" sz="1800" dirty="0"/>
              <a:t>b</a:t>
            </a:r>
            <a:r>
              <a:rPr lang="ja-JP" altLang="en-US" sz="1800" dirty="0"/>
              <a:t>　　</a:t>
            </a:r>
            <a:r>
              <a:rPr lang="en-US" altLang="ja-JP" sz="1800" dirty="0" err="1"/>
              <a:t>bba</a:t>
            </a:r>
            <a:r>
              <a:rPr lang="ja-JP" altLang="en-US" sz="1800" baseline="30000" dirty="0"/>
              <a:t>＊</a:t>
            </a:r>
            <a:r>
              <a:rPr lang="ja-JP" altLang="en-US" sz="1800" dirty="0"/>
              <a:t>　　</a:t>
            </a:r>
            <a:r>
              <a:rPr lang="en-US" altLang="ja-JP" sz="1800" dirty="0" err="1"/>
              <a:t>ba</a:t>
            </a:r>
            <a:r>
              <a:rPr lang="ja-JP" altLang="en-US" sz="1800" baseline="30000" dirty="0"/>
              <a:t>＊</a:t>
            </a:r>
            <a:r>
              <a:rPr lang="en-US" altLang="ja-JP" sz="1800" dirty="0" err="1"/>
              <a:t>ba</a:t>
            </a:r>
            <a:r>
              <a:rPr lang="ja-JP" altLang="en-US" sz="1800" baseline="30000" dirty="0"/>
              <a:t>＊</a:t>
            </a:r>
          </a:p>
        </p:txBody>
      </p:sp>
      <p:sp>
        <p:nvSpPr>
          <p:cNvPr id="28700" name="Text Box 27"/>
          <p:cNvSpPr txBox="1">
            <a:spLocks noChangeArrowheads="1"/>
          </p:cNvSpPr>
          <p:nvPr/>
        </p:nvSpPr>
        <p:spPr bwMode="auto">
          <a:xfrm>
            <a:off x="5416550" y="5753100"/>
            <a:ext cx="210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dirty="0"/>
              <a:t>a</a:t>
            </a:r>
            <a:r>
              <a:rPr lang="ja-JP" altLang="en-US" sz="1800" dirty="0"/>
              <a:t>　　</a:t>
            </a:r>
            <a:r>
              <a:rPr lang="en-US" altLang="ja-JP" sz="1800" dirty="0" err="1"/>
              <a:t>aa</a:t>
            </a:r>
            <a:r>
              <a:rPr lang="ja-JP" altLang="en-US" sz="1800" baseline="30000" dirty="0"/>
              <a:t>＋</a:t>
            </a:r>
            <a:r>
              <a:rPr lang="ja-JP" altLang="en-US" sz="1800" dirty="0"/>
              <a:t>　　</a:t>
            </a:r>
            <a:r>
              <a:rPr lang="en-US" altLang="ja-JP" sz="1800" dirty="0" err="1" smtClean="0"/>
              <a:t>abb</a:t>
            </a:r>
            <a:endParaRPr lang="ja-JP" altLang="en-US" sz="1800" dirty="0"/>
          </a:p>
        </p:txBody>
      </p:sp>
      <p:sp>
        <p:nvSpPr>
          <p:cNvPr id="28701" name="Freeform 28"/>
          <p:cNvSpPr>
            <a:spLocks/>
          </p:cNvSpPr>
          <p:nvPr/>
        </p:nvSpPr>
        <p:spPr bwMode="auto">
          <a:xfrm>
            <a:off x="4356100" y="2913063"/>
            <a:ext cx="1439863" cy="803275"/>
          </a:xfrm>
          <a:custGeom>
            <a:avLst/>
            <a:gdLst>
              <a:gd name="T0" fmla="*/ 2147483647 w 907"/>
              <a:gd name="T1" fmla="*/ 2147483647 h 506"/>
              <a:gd name="T2" fmla="*/ 2147483647 w 907"/>
              <a:gd name="T3" fmla="*/ 2147483647 h 506"/>
              <a:gd name="T4" fmla="*/ 0 w 907"/>
              <a:gd name="T5" fmla="*/ 2147483647 h 506"/>
              <a:gd name="T6" fmla="*/ 0 60000 65536"/>
              <a:gd name="T7" fmla="*/ 0 60000 65536"/>
              <a:gd name="T8" fmla="*/ 0 60000 65536"/>
              <a:gd name="T9" fmla="*/ 0 w 907"/>
              <a:gd name="T10" fmla="*/ 0 h 506"/>
              <a:gd name="T11" fmla="*/ 907 w 907"/>
              <a:gd name="T12" fmla="*/ 506 h 506"/>
            </a:gdLst>
            <a:ahLst/>
            <a:cxnLst>
              <a:cxn ang="T6">
                <a:pos x="T0" y="T1"/>
              </a:cxn>
              <a:cxn ang="T7">
                <a:pos x="T2" y="T3"/>
              </a:cxn>
              <a:cxn ang="T8">
                <a:pos x="T4" y="T5"/>
              </a:cxn>
            </a:cxnLst>
            <a:rect l="T9" t="T10" r="T11" b="T12"/>
            <a:pathLst>
              <a:path w="907" h="506">
                <a:moveTo>
                  <a:pt x="907" y="506"/>
                </a:moveTo>
                <a:cubicBezTo>
                  <a:pt x="869" y="306"/>
                  <a:pt x="831" y="106"/>
                  <a:pt x="680" y="53"/>
                </a:cubicBezTo>
                <a:cubicBezTo>
                  <a:pt x="529" y="0"/>
                  <a:pt x="113" y="166"/>
                  <a:pt x="0" y="189"/>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28702" name="Text Box 29"/>
          <p:cNvSpPr txBox="1">
            <a:spLocks noChangeArrowheads="1"/>
          </p:cNvSpPr>
          <p:nvPr/>
        </p:nvSpPr>
        <p:spPr bwMode="auto">
          <a:xfrm>
            <a:off x="5651500" y="2852738"/>
            <a:ext cx="3222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a:t>ｂ</a:t>
            </a:r>
          </a:p>
        </p:txBody>
      </p:sp>
      <p:sp>
        <p:nvSpPr>
          <p:cNvPr id="28703" name="Text Box 30"/>
          <p:cNvSpPr txBox="1">
            <a:spLocks noChangeArrowheads="1"/>
          </p:cNvSpPr>
          <p:nvPr/>
        </p:nvSpPr>
        <p:spPr bwMode="auto">
          <a:xfrm>
            <a:off x="684213" y="5373688"/>
            <a:ext cx="12414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a:t>受理される</a:t>
            </a:r>
          </a:p>
        </p:txBody>
      </p:sp>
      <p:sp>
        <p:nvSpPr>
          <p:cNvPr id="28704" name="Text Box 31"/>
          <p:cNvSpPr txBox="1">
            <a:spLocks noChangeArrowheads="1"/>
          </p:cNvSpPr>
          <p:nvPr/>
        </p:nvSpPr>
        <p:spPr bwMode="auto">
          <a:xfrm>
            <a:off x="5508625" y="5373688"/>
            <a:ext cx="1466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a:t>受理されない</a:t>
            </a:r>
          </a:p>
        </p:txBody>
      </p:sp>
      <p:sp>
        <p:nvSpPr>
          <p:cNvPr id="28705" name="Text Box 32"/>
          <p:cNvSpPr txBox="1">
            <a:spLocks noChangeArrowheads="1"/>
          </p:cNvSpPr>
          <p:nvPr/>
        </p:nvSpPr>
        <p:spPr bwMode="auto">
          <a:xfrm>
            <a:off x="5867400" y="4508500"/>
            <a:ext cx="1098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a:t>最終状態</a:t>
            </a:r>
          </a:p>
        </p:txBody>
      </p:sp>
      <p:sp>
        <p:nvSpPr>
          <p:cNvPr id="28706" name="Text Box 33"/>
          <p:cNvSpPr txBox="1">
            <a:spLocks noChangeArrowheads="1"/>
          </p:cNvSpPr>
          <p:nvPr/>
        </p:nvSpPr>
        <p:spPr bwMode="auto">
          <a:xfrm>
            <a:off x="1476375" y="3213100"/>
            <a:ext cx="1098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a:t>初期状態</a:t>
            </a:r>
          </a:p>
        </p:txBody>
      </p:sp>
      <p:sp>
        <p:nvSpPr>
          <p:cNvPr id="35" name="Text Box 5"/>
          <p:cNvSpPr txBox="1">
            <a:spLocks noChangeArrowheads="1"/>
          </p:cNvSpPr>
          <p:nvPr/>
        </p:nvSpPr>
        <p:spPr bwMode="auto">
          <a:xfrm>
            <a:off x="8328819" y="204641"/>
            <a:ext cx="7857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dirty="0"/>
              <a:t>その２</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スライド番号プレースホル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400" dirty="0" smtClean="0"/>
              <a:t>25</a:t>
            </a:r>
          </a:p>
        </p:txBody>
      </p:sp>
      <p:sp>
        <p:nvSpPr>
          <p:cNvPr id="32771" name="Text Box 2"/>
          <p:cNvSpPr txBox="1">
            <a:spLocks noChangeArrowheads="1"/>
          </p:cNvSpPr>
          <p:nvPr/>
        </p:nvSpPr>
        <p:spPr bwMode="auto">
          <a:xfrm>
            <a:off x="8243888" y="260350"/>
            <a:ext cx="7857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dirty="0"/>
              <a:t>その２</a:t>
            </a:r>
          </a:p>
        </p:txBody>
      </p:sp>
      <p:sp>
        <p:nvSpPr>
          <p:cNvPr id="32772" name="Text Box 3"/>
          <p:cNvSpPr txBox="1">
            <a:spLocks noChangeArrowheads="1"/>
          </p:cNvSpPr>
          <p:nvPr/>
        </p:nvSpPr>
        <p:spPr bwMode="auto">
          <a:xfrm>
            <a:off x="1185862" y="260350"/>
            <a:ext cx="7450921" cy="433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2400" b="1" dirty="0" smtClean="0"/>
              <a:t>演習</a:t>
            </a:r>
            <a:endParaRPr lang="en-US" altLang="ja-JP" sz="2400" b="1" dirty="0" smtClean="0"/>
          </a:p>
          <a:p>
            <a:pPr eaLnBrk="1" hangingPunct="1">
              <a:spcBef>
                <a:spcPct val="0"/>
              </a:spcBef>
              <a:buFontTx/>
              <a:buNone/>
            </a:pPr>
            <a:r>
              <a:rPr lang="ja-JP" altLang="en-US" sz="1800" dirty="0" smtClean="0"/>
              <a:t>　　問題１</a:t>
            </a:r>
            <a:endParaRPr lang="en-US" altLang="ja-JP" sz="1800" dirty="0" smtClean="0"/>
          </a:p>
          <a:p>
            <a:pPr eaLnBrk="1" hangingPunct="1">
              <a:spcBef>
                <a:spcPct val="0"/>
              </a:spcBef>
              <a:buFontTx/>
              <a:buNone/>
            </a:pPr>
            <a:r>
              <a:rPr lang="ja-JP" altLang="en-US" sz="1800" dirty="0" smtClean="0"/>
              <a:t>　　　以下のオートマトンはどのような特徴の言語を受理するか説明せよ。</a:t>
            </a:r>
            <a:endParaRPr lang="en-US" altLang="ja-JP" sz="1800" dirty="0" smtClean="0"/>
          </a:p>
          <a:p>
            <a:pPr eaLnBrk="1" hangingPunct="1">
              <a:spcBef>
                <a:spcPct val="0"/>
              </a:spcBef>
              <a:buFontTx/>
              <a:buNone/>
            </a:pPr>
            <a:endParaRPr lang="en-US" altLang="ja-JP" sz="1800" dirty="0"/>
          </a:p>
          <a:p>
            <a:pPr eaLnBrk="1" hangingPunct="1">
              <a:spcBef>
                <a:spcPct val="0"/>
              </a:spcBef>
              <a:buFontTx/>
              <a:buNone/>
            </a:pPr>
            <a:endParaRPr lang="en-US" altLang="ja-JP" sz="1800" dirty="0" smtClean="0"/>
          </a:p>
          <a:p>
            <a:pPr eaLnBrk="1" hangingPunct="1">
              <a:spcBef>
                <a:spcPct val="0"/>
              </a:spcBef>
              <a:buFontTx/>
              <a:buNone/>
            </a:pPr>
            <a:r>
              <a:rPr lang="ja-JP" altLang="en-US" sz="1800" dirty="0" smtClean="0"/>
              <a:t>　　　　　　　　　　　　　　　　　　</a:t>
            </a:r>
            <a:r>
              <a:rPr lang="en-US" altLang="ja-JP" sz="1800" dirty="0" smtClean="0"/>
              <a:t>M1</a:t>
            </a:r>
            <a:r>
              <a:rPr lang="ja-JP" altLang="en-US" sz="1800" dirty="0" smtClean="0"/>
              <a:t>が受理する言語の</a:t>
            </a:r>
            <a:r>
              <a:rPr lang="ja-JP" altLang="en-US" sz="1800" dirty="0"/>
              <a:t>特徴</a:t>
            </a:r>
            <a:r>
              <a:rPr lang="ja-JP" altLang="en-US" sz="1800" dirty="0" smtClean="0"/>
              <a:t>：</a:t>
            </a:r>
            <a:endParaRPr lang="en-US" altLang="ja-JP" sz="1800" dirty="0"/>
          </a:p>
          <a:p>
            <a:pPr eaLnBrk="1" hangingPunct="1">
              <a:spcBef>
                <a:spcPct val="0"/>
              </a:spcBef>
              <a:buFontTx/>
              <a:buNone/>
            </a:pPr>
            <a:endParaRPr lang="en-US" altLang="ja-JP" sz="1800" dirty="0" smtClean="0"/>
          </a:p>
          <a:p>
            <a:pPr eaLnBrk="1" hangingPunct="1">
              <a:spcBef>
                <a:spcPct val="0"/>
              </a:spcBef>
              <a:buFontTx/>
              <a:buNone/>
            </a:pPr>
            <a:endParaRPr lang="en-US" altLang="ja-JP" sz="1800" dirty="0"/>
          </a:p>
          <a:p>
            <a:pPr eaLnBrk="1" hangingPunct="1">
              <a:spcBef>
                <a:spcPct val="0"/>
              </a:spcBef>
              <a:buFontTx/>
              <a:buNone/>
            </a:pPr>
            <a:endParaRPr lang="ja-JP" altLang="en-US" sz="1800" dirty="0"/>
          </a:p>
          <a:p>
            <a:pPr eaLnBrk="1" hangingPunct="1">
              <a:spcBef>
                <a:spcPct val="0"/>
              </a:spcBef>
              <a:buFontTx/>
              <a:buNone/>
            </a:pPr>
            <a:r>
              <a:rPr lang="ja-JP" altLang="en-US" sz="1800" dirty="0"/>
              <a:t>　</a:t>
            </a:r>
            <a:endParaRPr lang="en-US" altLang="ja-JP" sz="1800" dirty="0" smtClean="0"/>
          </a:p>
          <a:p>
            <a:pPr eaLnBrk="1" hangingPunct="1">
              <a:spcBef>
                <a:spcPct val="0"/>
              </a:spcBef>
              <a:buFontTx/>
              <a:buNone/>
            </a:pPr>
            <a:endParaRPr lang="en-US" altLang="ja-JP" sz="1800" dirty="0" smtClean="0"/>
          </a:p>
          <a:p>
            <a:pPr eaLnBrk="1" hangingPunct="1">
              <a:spcBef>
                <a:spcPct val="0"/>
              </a:spcBef>
              <a:buFontTx/>
              <a:buNone/>
            </a:pPr>
            <a:endParaRPr lang="en-US" altLang="ja-JP" sz="1800" dirty="0"/>
          </a:p>
          <a:p>
            <a:pPr eaLnBrk="1" hangingPunct="1">
              <a:spcBef>
                <a:spcPct val="0"/>
              </a:spcBef>
              <a:buNone/>
            </a:pPr>
            <a:r>
              <a:rPr lang="ja-JP" altLang="en-US" sz="1800" dirty="0" smtClean="0"/>
              <a:t>　　　　　　　　　　　　　　　　　　</a:t>
            </a:r>
            <a:r>
              <a:rPr lang="en-US" altLang="ja-JP" sz="1800" dirty="0" smtClean="0"/>
              <a:t>M2</a:t>
            </a:r>
            <a:r>
              <a:rPr lang="ja-JP" altLang="en-US" sz="1800" dirty="0" smtClean="0"/>
              <a:t>が受理</a:t>
            </a:r>
            <a:r>
              <a:rPr lang="ja-JP" altLang="en-US" sz="1800" dirty="0"/>
              <a:t>する言語の特徴：</a:t>
            </a:r>
            <a:endParaRPr lang="en-US" altLang="ja-JP" sz="1800" dirty="0"/>
          </a:p>
          <a:p>
            <a:pPr eaLnBrk="1" hangingPunct="1">
              <a:spcBef>
                <a:spcPct val="0"/>
              </a:spcBef>
              <a:buFontTx/>
              <a:buNone/>
            </a:pPr>
            <a:endParaRPr lang="en-US" altLang="ja-JP" sz="1800" dirty="0"/>
          </a:p>
          <a:p>
            <a:pPr eaLnBrk="1" hangingPunct="1">
              <a:spcBef>
                <a:spcPct val="0"/>
              </a:spcBef>
              <a:buFontTx/>
              <a:buNone/>
            </a:pPr>
            <a:endParaRPr lang="ja-JP" altLang="en-US" sz="1800" dirty="0"/>
          </a:p>
        </p:txBody>
      </p:sp>
      <p:sp>
        <p:nvSpPr>
          <p:cNvPr id="16" name="円弧 15"/>
          <p:cNvSpPr/>
          <p:nvPr/>
        </p:nvSpPr>
        <p:spPr>
          <a:xfrm rot="7952537">
            <a:off x="2144723" y="1036249"/>
            <a:ext cx="963010" cy="956168"/>
          </a:xfrm>
          <a:prstGeom prst="arc">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 name="円弧 16"/>
          <p:cNvSpPr/>
          <p:nvPr/>
        </p:nvSpPr>
        <p:spPr>
          <a:xfrm rot="19210780">
            <a:off x="2129426" y="2590877"/>
            <a:ext cx="963010" cy="956168"/>
          </a:xfrm>
          <a:prstGeom prst="arc">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nvGrpSpPr>
          <p:cNvPr id="14" name="グループ化 13"/>
          <p:cNvGrpSpPr/>
          <p:nvPr/>
        </p:nvGrpSpPr>
        <p:grpSpPr>
          <a:xfrm>
            <a:off x="1473472" y="1268760"/>
            <a:ext cx="2347593" cy="1881500"/>
            <a:chOff x="1473472" y="1268760"/>
            <a:chExt cx="2347593" cy="1881500"/>
          </a:xfrm>
        </p:grpSpPr>
        <p:sp>
          <p:nvSpPr>
            <p:cNvPr id="2" name="円/楕円 1"/>
            <p:cNvSpPr/>
            <p:nvPr/>
          </p:nvSpPr>
          <p:spPr>
            <a:xfrm>
              <a:off x="2951856" y="2564904"/>
              <a:ext cx="504056" cy="50405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p:nvSpPr>
          <p:spPr>
            <a:xfrm>
              <a:off x="1799728" y="2564904"/>
              <a:ext cx="504056" cy="50405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p:nvSpPr>
          <p:spPr>
            <a:xfrm>
              <a:off x="2951856" y="1557845"/>
              <a:ext cx="504056" cy="50405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ドーナツ 2"/>
            <p:cNvSpPr/>
            <p:nvPr/>
          </p:nvSpPr>
          <p:spPr>
            <a:xfrm>
              <a:off x="1799728" y="1534621"/>
              <a:ext cx="504056" cy="527280"/>
            </a:xfrm>
            <a:prstGeom prst="donut">
              <a:avLst>
                <a:gd name="adj" fmla="val 8621"/>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 name="テキスト ボックス 3"/>
            <p:cNvSpPr txBox="1"/>
            <p:nvPr/>
          </p:nvSpPr>
          <p:spPr>
            <a:xfrm>
              <a:off x="1831183" y="1608736"/>
              <a:ext cx="441146" cy="369332"/>
            </a:xfrm>
            <a:prstGeom prst="rect">
              <a:avLst/>
            </a:prstGeom>
            <a:noFill/>
          </p:spPr>
          <p:txBody>
            <a:bodyPr wrap="none" rtlCol="0">
              <a:spAutoFit/>
            </a:bodyPr>
            <a:lstStyle/>
            <a:p>
              <a:r>
                <a:rPr kumimoji="1" lang="en-US" altLang="ja-JP" dirty="0" smtClean="0"/>
                <a:t>q0</a:t>
              </a:r>
              <a:endParaRPr kumimoji="1" lang="ja-JP" altLang="en-US" dirty="0"/>
            </a:p>
          </p:txBody>
        </p:sp>
        <p:sp>
          <p:nvSpPr>
            <p:cNvPr id="8" name="テキスト ボックス 7"/>
            <p:cNvSpPr txBox="1"/>
            <p:nvPr/>
          </p:nvSpPr>
          <p:spPr>
            <a:xfrm>
              <a:off x="3014766" y="1625207"/>
              <a:ext cx="441146" cy="369332"/>
            </a:xfrm>
            <a:prstGeom prst="rect">
              <a:avLst/>
            </a:prstGeom>
            <a:noFill/>
          </p:spPr>
          <p:txBody>
            <a:bodyPr wrap="none" rtlCol="0">
              <a:spAutoFit/>
            </a:bodyPr>
            <a:lstStyle/>
            <a:p>
              <a:r>
                <a:rPr kumimoji="1" lang="en-US" altLang="ja-JP" dirty="0" smtClean="0"/>
                <a:t>q1</a:t>
              </a:r>
              <a:endParaRPr kumimoji="1" lang="ja-JP" altLang="en-US" dirty="0"/>
            </a:p>
          </p:txBody>
        </p:sp>
        <p:sp>
          <p:nvSpPr>
            <p:cNvPr id="12" name="テキスト ボックス 11"/>
            <p:cNvSpPr txBox="1"/>
            <p:nvPr/>
          </p:nvSpPr>
          <p:spPr>
            <a:xfrm>
              <a:off x="1862638" y="2646204"/>
              <a:ext cx="441146" cy="369332"/>
            </a:xfrm>
            <a:prstGeom prst="rect">
              <a:avLst/>
            </a:prstGeom>
            <a:noFill/>
          </p:spPr>
          <p:txBody>
            <a:bodyPr wrap="none" rtlCol="0">
              <a:spAutoFit/>
            </a:bodyPr>
            <a:lstStyle/>
            <a:p>
              <a:r>
                <a:rPr kumimoji="1" lang="en-US" altLang="ja-JP" dirty="0" smtClean="0"/>
                <a:t>q3</a:t>
              </a:r>
              <a:endParaRPr kumimoji="1" lang="ja-JP" altLang="en-US" dirty="0"/>
            </a:p>
          </p:txBody>
        </p:sp>
        <p:sp>
          <p:nvSpPr>
            <p:cNvPr id="13" name="テキスト ボックス 12"/>
            <p:cNvSpPr txBox="1"/>
            <p:nvPr/>
          </p:nvSpPr>
          <p:spPr>
            <a:xfrm>
              <a:off x="3014766" y="2646204"/>
              <a:ext cx="441146" cy="369332"/>
            </a:xfrm>
            <a:prstGeom prst="rect">
              <a:avLst/>
            </a:prstGeom>
            <a:noFill/>
          </p:spPr>
          <p:txBody>
            <a:bodyPr wrap="none" rtlCol="0">
              <a:spAutoFit/>
            </a:bodyPr>
            <a:lstStyle/>
            <a:p>
              <a:r>
                <a:rPr kumimoji="1" lang="en-US" altLang="ja-JP" dirty="0" smtClean="0"/>
                <a:t>q2</a:t>
              </a:r>
              <a:endParaRPr kumimoji="1" lang="ja-JP" altLang="en-US" dirty="0"/>
            </a:p>
          </p:txBody>
        </p:sp>
        <p:sp>
          <p:nvSpPr>
            <p:cNvPr id="9" name="円弧 8"/>
            <p:cNvSpPr/>
            <p:nvPr/>
          </p:nvSpPr>
          <p:spPr>
            <a:xfrm rot="19210780">
              <a:off x="2131250" y="1608736"/>
              <a:ext cx="963010" cy="956168"/>
            </a:xfrm>
            <a:prstGeom prst="arc">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円弧 14"/>
            <p:cNvSpPr/>
            <p:nvPr/>
          </p:nvSpPr>
          <p:spPr>
            <a:xfrm rot="7952537">
              <a:off x="2133074" y="2137270"/>
              <a:ext cx="963010" cy="956168"/>
            </a:xfrm>
            <a:prstGeom prst="arc">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8" name="円弧 17"/>
            <p:cNvSpPr/>
            <p:nvPr/>
          </p:nvSpPr>
          <p:spPr>
            <a:xfrm rot="2792457">
              <a:off x="2571714" y="1887389"/>
              <a:ext cx="886104" cy="861485"/>
            </a:xfrm>
            <a:prstGeom prst="arc">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 name="円弧 18"/>
            <p:cNvSpPr/>
            <p:nvPr/>
          </p:nvSpPr>
          <p:spPr>
            <a:xfrm rot="2792457">
              <a:off x="1461163" y="1912275"/>
              <a:ext cx="886104" cy="861485"/>
            </a:xfrm>
            <a:prstGeom prst="arc">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0" name="円弧 19"/>
            <p:cNvSpPr/>
            <p:nvPr/>
          </p:nvSpPr>
          <p:spPr>
            <a:xfrm rot="13464613">
              <a:off x="1797822" y="1881326"/>
              <a:ext cx="886104" cy="861485"/>
            </a:xfrm>
            <a:prstGeom prst="arc">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1" name="円弧 20"/>
            <p:cNvSpPr/>
            <p:nvPr/>
          </p:nvSpPr>
          <p:spPr>
            <a:xfrm rot="13464613">
              <a:off x="2934961" y="1893050"/>
              <a:ext cx="886104" cy="861485"/>
            </a:xfrm>
            <a:prstGeom prst="arc">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右矢印 9"/>
            <p:cNvSpPr/>
            <p:nvPr/>
          </p:nvSpPr>
          <p:spPr>
            <a:xfrm rot="2697651">
              <a:off x="1649820" y="1473540"/>
              <a:ext cx="255818" cy="188823"/>
            </a:xfrm>
            <a:prstGeom prs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2447184" y="1877235"/>
              <a:ext cx="312906" cy="369332"/>
            </a:xfrm>
            <a:prstGeom prst="rect">
              <a:avLst/>
            </a:prstGeom>
            <a:noFill/>
          </p:spPr>
          <p:txBody>
            <a:bodyPr wrap="none" rtlCol="0">
              <a:spAutoFit/>
            </a:bodyPr>
            <a:lstStyle/>
            <a:p>
              <a:r>
                <a:rPr kumimoji="1" lang="en-US" altLang="ja-JP" dirty="0" smtClean="0"/>
                <a:t>a</a:t>
              </a:r>
            </a:p>
          </p:txBody>
        </p:sp>
        <p:sp>
          <p:nvSpPr>
            <p:cNvPr id="24" name="テキスト ボックス 23"/>
            <p:cNvSpPr txBox="1"/>
            <p:nvPr/>
          </p:nvSpPr>
          <p:spPr>
            <a:xfrm>
              <a:off x="2447184" y="1268760"/>
              <a:ext cx="312906" cy="369332"/>
            </a:xfrm>
            <a:prstGeom prst="rect">
              <a:avLst/>
            </a:prstGeom>
            <a:noFill/>
          </p:spPr>
          <p:txBody>
            <a:bodyPr wrap="none" rtlCol="0">
              <a:spAutoFit/>
            </a:bodyPr>
            <a:lstStyle/>
            <a:p>
              <a:r>
                <a:rPr kumimoji="1" lang="en-US" altLang="ja-JP" dirty="0" smtClean="0"/>
                <a:t>a</a:t>
              </a:r>
            </a:p>
          </p:txBody>
        </p:sp>
        <p:sp>
          <p:nvSpPr>
            <p:cNvPr id="25" name="テキスト ボックス 24"/>
            <p:cNvSpPr txBox="1"/>
            <p:nvPr/>
          </p:nvSpPr>
          <p:spPr>
            <a:xfrm>
              <a:off x="1518277" y="2170258"/>
              <a:ext cx="312906" cy="369332"/>
            </a:xfrm>
            <a:prstGeom prst="rect">
              <a:avLst/>
            </a:prstGeom>
            <a:noFill/>
          </p:spPr>
          <p:txBody>
            <a:bodyPr wrap="none" rtlCol="0">
              <a:spAutoFit/>
            </a:bodyPr>
            <a:lstStyle/>
            <a:p>
              <a:r>
                <a:rPr kumimoji="1" lang="en-US" altLang="ja-JP" dirty="0" smtClean="0"/>
                <a:t>b</a:t>
              </a:r>
            </a:p>
          </p:txBody>
        </p:sp>
        <p:sp>
          <p:nvSpPr>
            <p:cNvPr id="26" name="テキスト ボックス 25"/>
            <p:cNvSpPr txBox="1"/>
            <p:nvPr/>
          </p:nvSpPr>
          <p:spPr>
            <a:xfrm>
              <a:off x="2498848" y="2276872"/>
              <a:ext cx="312906" cy="369332"/>
            </a:xfrm>
            <a:prstGeom prst="rect">
              <a:avLst/>
            </a:prstGeom>
            <a:noFill/>
          </p:spPr>
          <p:txBody>
            <a:bodyPr wrap="none" rtlCol="0">
              <a:spAutoFit/>
            </a:bodyPr>
            <a:lstStyle/>
            <a:p>
              <a:r>
                <a:rPr kumimoji="1" lang="en-US" altLang="ja-JP" dirty="0" smtClean="0"/>
                <a:t>a</a:t>
              </a:r>
            </a:p>
          </p:txBody>
        </p:sp>
        <p:sp>
          <p:nvSpPr>
            <p:cNvPr id="27" name="テキスト ボックス 26"/>
            <p:cNvSpPr txBox="1"/>
            <p:nvPr/>
          </p:nvSpPr>
          <p:spPr>
            <a:xfrm>
              <a:off x="2042999" y="2167536"/>
              <a:ext cx="312906" cy="369332"/>
            </a:xfrm>
            <a:prstGeom prst="rect">
              <a:avLst/>
            </a:prstGeom>
            <a:noFill/>
          </p:spPr>
          <p:txBody>
            <a:bodyPr wrap="none" rtlCol="0">
              <a:spAutoFit/>
            </a:bodyPr>
            <a:lstStyle/>
            <a:p>
              <a:r>
                <a:rPr lang="en-US" altLang="ja-JP" dirty="0"/>
                <a:t>b</a:t>
              </a:r>
              <a:endParaRPr kumimoji="1" lang="en-US" altLang="ja-JP" dirty="0" smtClean="0"/>
            </a:p>
          </p:txBody>
        </p:sp>
        <p:sp>
          <p:nvSpPr>
            <p:cNvPr id="28" name="テキスト ボックス 27"/>
            <p:cNvSpPr txBox="1"/>
            <p:nvPr/>
          </p:nvSpPr>
          <p:spPr>
            <a:xfrm>
              <a:off x="3363847" y="2127402"/>
              <a:ext cx="312906" cy="369332"/>
            </a:xfrm>
            <a:prstGeom prst="rect">
              <a:avLst/>
            </a:prstGeom>
            <a:noFill/>
          </p:spPr>
          <p:txBody>
            <a:bodyPr wrap="none" rtlCol="0">
              <a:spAutoFit/>
            </a:bodyPr>
            <a:lstStyle/>
            <a:p>
              <a:r>
                <a:rPr kumimoji="1" lang="en-US" altLang="ja-JP" dirty="0" smtClean="0"/>
                <a:t>b</a:t>
              </a:r>
            </a:p>
          </p:txBody>
        </p:sp>
        <p:sp>
          <p:nvSpPr>
            <p:cNvPr id="29" name="テキスト ボックス 28"/>
            <p:cNvSpPr txBox="1"/>
            <p:nvPr/>
          </p:nvSpPr>
          <p:spPr>
            <a:xfrm flipH="1">
              <a:off x="2502762" y="2780928"/>
              <a:ext cx="449094" cy="369332"/>
            </a:xfrm>
            <a:prstGeom prst="rect">
              <a:avLst/>
            </a:prstGeom>
            <a:noFill/>
          </p:spPr>
          <p:txBody>
            <a:bodyPr wrap="square" rtlCol="0">
              <a:spAutoFit/>
            </a:bodyPr>
            <a:lstStyle/>
            <a:p>
              <a:r>
                <a:rPr kumimoji="1" lang="en-US" altLang="ja-JP" dirty="0" smtClean="0"/>
                <a:t>a</a:t>
              </a:r>
            </a:p>
          </p:txBody>
        </p:sp>
        <p:sp>
          <p:nvSpPr>
            <p:cNvPr id="30" name="テキスト ボックス 29"/>
            <p:cNvSpPr txBox="1"/>
            <p:nvPr/>
          </p:nvSpPr>
          <p:spPr>
            <a:xfrm>
              <a:off x="2912113" y="2162734"/>
              <a:ext cx="312906" cy="369332"/>
            </a:xfrm>
            <a:prstGeom prst="rect">
              <a:avLst/>
            </a:prstGeom>
            <a:noFill/>
          </p:spPr>
          <p:txBody>
            <a:bodyPr wrap="none" rtlCol="0">
              <a:spAutoFit/>
            </a:bodyPr>
            <a:lstStyle/>
            <a:p>
              <a:r>
                <a:rPr lang="en-US" altLang="ja-JP" dirty="0"/>
                <a:t>b</a:t>
              </a:r>
              <a:endParaRPr kumimoji="1" lang="en-US" altLang="ja-JP" dirty="0" smtClean="0"/>
            </a:p>
          </p:txBody>
        </p:sp>
      </p:grpSp>
      <p:grpSp>
        <p:nvGrpSpPr>
          <p:cNvPr id="22" name="グループ化 21"/>
          <p:cNvGrpSpPr/>
          <p:nvPr/>
        </p:nvGrpSpPr>
        <p:grpSpPr>
          <a:xfrm>
            <a:off x="1642896" y="3825542"/>
            <a:ext cx="2065008" cy="1835706"/>
            <a:chOff x="1642896" y="3825542"/>
            <a:chExt cx="2065008" cy="1835706"/>
          </a:xfrm>
        </p:grpSpPr>
        <p:sp>
          <p:nvSpPr>
            <p:cNvPr id="32" name="円/楕円 31"/>
            <p:cNvSpPr/>
            <p:nvPr/>
          </p:nvSpPr>
          <p:spPr>
            <a:xfrm>
              <a:off x="1978575" y="4169666"/>
              <a:ext cx="504056" cy="50405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p:cNvSpPr txBox="1"/>
            <p:nvPr/>
          </p:nvSpPr>
          <p:spPr>
            <a:xfrm>
              <a:off x="2028789" y="5224554"/>
              <a:ext cx="441146" cy="369332"/>
            </a:xfrm>
            <a:prstGeom prst="rect">
              <a:avLst/>
            </a:prstGeom>
            <a:noFill/>
          </p:spPr>
          <p:txBody>
            <a:bodyPr wrap="none" rtlCol="0">
              <a:spAutoFit/>
            </a:bodyPr>
            <a:lstStyle/>
            <a:p>
              <a:r>
                <a:rPr kumimoji="1" lang="en-US" altLang="ja-JP" dirty="0" smtClean="0"/>
                <a:t>q2</a:t>
              </a:r>
              <a:endParaRPr kumimoji="1" lang="ja-JP" altLang="en-US" dirty="0"/>
            </a:p>
          </p:txBody>
        </p:sp>
        <p:sp>
          <p:nvSpPr>
            <p:cNvPr id="34" name="テキスト ボックス 33"/>
            <p:cNvSpPr txBox="1"/>
            <p:nvPr/>
          </p:nvSpPr>
          <p:spPr>
            <a:xfrm>
              <a:off x="2491388" y="4736550"/>
              <a:ext cx="312906" cy="369332"/>
            </a:xfrm>
            <a:prstGeom prst="rect">
              <a:avLst/>
            </a:prstGeom>
            <a:noFill/>
          </p:spPr>
          <p:txBody>
            <a:bodyPr wrap="none" rtlCol="0">
              <a:spAutoFit/>
            </a:bodyPr>
            <a:lstStyle/>
            <a:p>
              <a:r>
                <a:rPr lang="en-US" altLang="ja-JP" dirty="0"/>
                <a:t>1</a:t>
              </a:r>
              <a:endParaRPr kumimoji="1" lang="en-US" altLang="ja-JP" dirty="0" smtClean="0"/>
            </a:p>
          </p:txBody>
        </p:sp>
        <p:sp>
          <p:nvSpPr>
            <p:cNvPr id="35" name="テキスト ボックス 34"/>
            <p:cNvSpPr txBox="1"/>
            <p:nvPr/>
          </p:nvSpPr>
          <p:spPr>
            <a:xfrm>
              <a:off x="1642896" y="4736550"/>
              <a:ext cx="312906" cy="369332"/>
            </a:xfrm>
            <a:prstGeom prst="rect">
              <a:avLst/>
            </a:prstGeom>
            <a:noFill/>
          </p:spPr>
          <p:txBody>
            <a:bodyPr wrap="none" rtlCol="0">
              <a:spAutoFit/>
            </a:bodyPr>
            <a:lstStyle/>
            <a:p>
              <a:r>
                <a:rPr lang="en-US" altLang="ja-JP" dirty="0" smtClean="0"/>
                <a:t>1</a:t>
              </a:r>
              <a:endParaRPr kumimoji="1" lang="en-US" altLang="ja-JP" dirty="0" smtClean="0"/>
            </a:p>
          </p:txBody>
        </p:sp>
        <p:sp>
          <p:nvSpPr>
            <p:cNvPr id="36" name="円/楕円 35"/>
            <p:cNvSpPr/>
            <p:nvPr/>
          </p:nvSpPr>
          <p:spPr>
            <a:xfrm>
              <a:off x="1978575" y="5157192"/>
              <a:ext cx="504056" cy="50405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ドーナツ 36"/>
            <p:cNvSpPr/>
            <p:nvPr/>
          </p:nvSpPr>
          <p:spPr>
            <a:xfrm>
              <a:off x="3203848" y="4162913"/>
              <a:ext cx="504056" cy="527280"/>
            </a:xfrm>
            <a:prstGeom prst="donut">
              <a:avLst>
                <a:gd name="adj" fmla="val 8621"/>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8" name="テキスト ボックス 37"/>
            <p:cNvSpPr txBox="1"/>
            <p:nvPr/>
          </p:nvSpPr>
          <p:spPr>
            <a:xfrm>
              <a:off x="3235303" y="4237028"/>
              <a:ext cx="441146" cy="369332"/>
            </a:xfrm>
            <a:prstGeom prst="rect">
              <a:avLst/>
            </a:prstGeom>
            <a:noFill/>
          </p:spPr>
          <p:txBody>
            <a:bodyPr wrap="none" rtlCol="0">
              <a:spAutoFit/>
            </a:bodyPr>
            <a:lstStyle/>
            <a:p>
              <a:r>
                <a:rPr kumimoji="1" lang="en-US" altLang="ja-JP" dirty="0" smtClean="0"/>
                <a:t>q1</a:t>
              </a:r>
              <a:endParaRPr kumimoji="1" lang="ja-JP" altLang="en-US" dirty="0"/>
            </a:p>
          </p:txBody>
        </p:sp>
        <p:sp>
          <p:nvSpPr>
            <p:cNvPr id="39" name="テキスト ボックス 38"/>
            <p:cNvSpPr txBox="1"/>
            <p:nvPr/>
          </p:nvSpPr>
          <p:spPr>
            <a:xfrm>
              <a:off x="2028789" y="4237028"/>
              <a:ext cx="441146" cy="369332"/>
            </a:xfrm>
            <a:prstGeom prst="rect">
              <a:avLst/>
            </a:prstGeom>
            <a:noFill/>
          </p:spPr>
          <p:txBody>
            <a:bodyPr wrap="none" rtlCol="0">
              <a:spAutoFit/>
            </a:bodyPr>
            <a:lstStyle/>
            <a:p>
              <a:r>
                <a:rPr kumimoji="1" lang="en-US" altLang="ja-JP" dirty="0" smtClean="0"/>
                <a:t>q0</a:t>
              </a:r>
              <a:endParaRPr kumimoji="1" lang="ja-JP" altLang="en-US" dirty="0"/>
            </a:p>
          </p:txBody>
        </p:sp>
        <p:sp>
          <p:nvSpPr>
            <p:cNvPr id="40" name="右矢印 39"/>
            <p:cNvSpPr/>
            <p:nvPr/>
          </p:nvSpPr>
          <p:spPr>
            <a:xfrm>
              <a:off x="1703578" y="4344338"/>
              <a:ext cx="247847" cy="164429"/>
            </a:xfrm>
            <a:prstGeom prs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弧 40"/>
            <p:cNvSpPr/>
            <p:nvPr/>
          </p:nvSpPr>
          <p:spPr>
            <a:xfrm rot="13464613">
              <a:off x="1909429" y="4463664"/>
              <a:ext cx="886104" cy="861485"/>
            </a:xfrm>
            <a:prstGeom prst="arc">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2" name="円弧 41"/>
            <p:cNvSpPr/>
            <p:nvPr/>
          </p:nvSpPr>
          <p:spPr>
            <a:xfrm rot="2792457">
              <a:off x="1681326" y="4490474"/>
              <a:ext cx="886104" cy="861485"/>
            </a:xfrm>
            <a:prstGeom prst="arc">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3" name="直線矢印コネクタ 22"/>
            <p:cNvCxnSpPr>
              <a:endCxn id="37" idx="2"/>
            </p:cNvCxnSpPr>
            <p:nvPr/>
          </p:nvCxnSpPr>
          <p:spPr>
            <a:xfrm>
              <a:off x="2491388" y="4426553"/>
              <a:ext cx="71246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フリーフォーム 43"/>
            <p:cNvSpPr/>
            <p:nvPr/>
          </p:nvSpPr>
          <p:spPr>
            <a:xfrm>
              <a:off x="1960173" y="3825542"/>
              <a:ext cx="468305" cy="408514"/>
            </a:xfrm>
            <a:custGeom>
              <a:avLst/>
              <a:gdLst>
                <a:gd name="connsiteX0" fmla="*/ 98949 w 494002"/>
                <a:gd name="connsiteY0" fmla="*/ 408514 h 408514"/>
                <a:gd name="connsiteX1" fmla="*/ 475 w 494002"/>
                <a:gd name="connsiteY1" fmla="*/ 211567 h 408514"/>
                <a:gd name="connsiteX2" fmla="*/ 70814 w 494002"/>
                <a:gd name="connsiteY2" fmla="*/ 56822 h 408514"/>
                <a:gd name="connsiteX3" fmla="*/ 267761 w 494002"/>
                <a:gd name="connsiteY3" fmla="*/ 551 h 408514"/>
                <a:gd name="connsiteX4" fmla="*/ 436574 w 494002"/>
                <a:gd name="connsiteY4" fmla="*/ 84958 h 408514"/>
                <a:gd name="connsiteX5" fmla="*/ 492845 w 494002"/>
                <a:gd name="connsiteY5" fmla="*/ 253770 h 408514"/>
                <a:gd name="connsiteX6" fmla="*/ 394371 w 494002"/>
                <a:gd name="connsiteY6" fmla="*/ 408514 h 408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002" h="408514">
                  <a:moveTo>
                    <a:pt x="98949" y="408514"/>
                  </a:moveTo>
                  <a:cubicBezTo>
                    <a:pt x="52056" y="339348"/>
                    <a:pt x="5164" y="270182"/>
                    <a:pt x="475" y="211567"/>
                  </a:cubicBezTo>
                  <a:cubicBezTo>
                    <a:pt x="-4214" y="152952"/>
                    <a:pt x="26266" y="91991"/>
                    <a:pt x="70814" y="56822"/>
                  </a:cubicBezTo>
                  <a:cubicBezTo>
                    <a:pt x="115362" y="21653"/>
                    <a:pt x="206801" y="-4138"/>
                    <a:pt x="267761" y="551"/>
                  </a:cubicBezTo>
                  <a:cubicBezTo>
                    <a:pt x="328721" y="5240"/>
                    <a:pt x="399060" y="42755"/>
                    <a:pt x="436574" y="84958"/>
                  </a:cubicBezTo>
                  <a:cubicBezTo>
                    <a:pt x="474088" y="127161"/>
                    <a:pt x="499879" y="199844"/>
                    <a:pt x="492845" y="253770"/>
                  </a:cubicBezTo>
                  <a:cubicBezTo>
                    <a:pt x="485811" y="307696"/>
                    <a:pt x="440091" y="358105"/>
                    <a:pt x="394371" y="408514"/>
                  </a:cubicBezTo>
                </a:path>
              </a:pathLst>
            </a:custGeom>
            <a:noFill/>
            <a:ln w="1270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p:cNvSpPr txBox="1"/>
            <p:nvPr/>
          </p:nvSpPr>
          <p:spPr>
            <a:xfrm>
              <a:off x="2387056" y="3845133"/>
              <a:ext cx="312906" cy="369332"/>
            </a:xfrm>
            <a:prstGeom prst="rect">
              <a:avLst/>
            </a:prstGeom>
            <a:noFill/>
          </p:spPr>
          <p:txBody>
            <a:bodyPr wrap="none" rtlCol="0">
              <a:spAutoFit/>
            </a:bodyPr>
            <a:lstStyle/>
            <a:p>
              <a:r>
                <a:rPr lang="en-US" altLang="ja-JP" dirty="0" smtClean="0"/>
                <a:t>0</a:t>
              </a:r>
              <a:endParaRPr kumimoji="1" lang="en-US" altLang="ja-JP" dirty="0" smtClean="0"/>
            </a:p>
          </p:txBody>
        </p:sp>
        <p:sp>
          <p:nvSpPr>
            <p:cNvPr id="49" name="テキスト ボックス 48"/>
            <p:cNvSpPr txBox="1"/>
            <p:nvPr/>
          </p:nvSpPr>
          <p:spPr>
            <a:xfrm>
              <a:off x="2641028" y="4118673"/>
              <a:ext cx="312906" cy="369332"/>
            </a:xfrm>
            <a:prstGeom prst="rect">
              <a:avLst/>
            </a:prstGeom>
            <a:noFill/>
          </p:spPr>
          <p:txBody>
            <a:bodyPr wrap="none" rtlCol="0">
              <a:spAutoFit/>
            </a:bodyPr>
            <a:lstStyle/>
            <a:p>
              <a:r>
                <a:rPr kumimoji="1" lang="en-US" altLang="ja-JP" dirty="0" smtClean="0"/>
                <a:t>0</a:t>
              </a:r>
            </a:p>
          </p:txBody>
        </p:sp>
      </p:grpSp>
      <p:sp>
        <p:nvSpPr>
          <p:cNvPr id="31" name="テキスト ボックス 30"/>
          <p:cNvSpPr txBox="1"/>
          <p:nvPr/>
        </p:nvSpPr>
        <p:spPr>
          <a:xfrm>
            <a:off x="2411760" y="3203684"/>
            <a:ext cx="505267" cy="369332"/>
          </a:xfrm>
          <a:prstGeom prst="rect">
            <a:avLst/>
          </a:prstGeom>
          <a:noFill/>
        </p:spPr>
        <p:txBody>
          <a:bodyPr wrap="none" rtlCol="0">
            <a:spAutoFit/>
          </a:bodyPr>
          <a:lstStyle/>
          <a:p>
            <a:r>
              <a:rPr kumimoji="1" lang="en-US" altLang="ja-JP" dirty="0" smtClean="0"/>
              <a:t>M1</a:t>
            </a:r>
            <a:endParaRPr kumimoji="1" lang="ja-JP" altLang="en-US" dirty="0"/>
          </a:p>
        </p:txBody>
      </p:sp>
      <p:sp>
        <p:nvSpPr>
          <p:cNvPr id="50" name="テキスト ボックス 49"/>
          <p:cNvSpPr txBox="1"/>
          <p:nvPr/>
        </p:nvSpPr>
        <p:spPr>
          <a:xfrm>
            <a:off x="2410549" y="5685048"/>
            <a:ext cx="505267" cy="369332"/>
          </a:xfrm>
          <a:prstGeom prst="rect">
            <a:avLst/>
          </a:prstGeom>
          <a:noFill/>
        </p:spPr>
        <p:txBody>
          <a:bodyPr wrap="none" rtlCol="0">
            <a:spAutoFit/>
          </a:bodyPr>
          <a:lstStyle/>
          <a:p>
            <a:r>
              <a:rPr kumimoji="1" lang="en-US" altLang="ja-JP" dirty="0" smtClean="0"/>
              <a:t>M2</a:t>
            </a:r>
            <a:endParaRPr kumimoji="1" lang="ja-JP"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スライド番号プレースホル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400" dirty="0" smtClean="0"/>
              <a:t>26/26</a:t>
            </a:r>
          </a:p>
        </p:txBody>
      </p:sp>
      <p:sp>
        <p:nvSpPr>
          <p:cNvPr id="32771" name="Text Box 2"/>
          <p:cNvSpPr txBox="1">
            <a:spLocks noChangeArrowheads="1"/>
          </p:cNvSpPr>
          <p:nvPr/>
        </p:nvSpPr>
        <p:spPr bwMode="auto">
          <a:xfrm>
            <a:off x="8243888" y="260350"/>
            <a:ext cx="7857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dirty="0"/>
              <a:t>その２</a:t>
            </a:r>
          </a:p>
        </p:txBody>
      </p:sp>
      <p:sp>
        <p:nvSpPr>
          <p:cNvPr id="32772" name="Text Box 3"/>
          <p:cNvSpPr txBox="1">
            <a:spLocks noChangeArrowheads="1"/>
          </p:cNvSpPr>
          <p:nvPr/>
        </p:nvSpPr>
        <p:spPr bwMode="auto">
          <a:xfrm>
            <a:off x="539551" y="262015"/>
            <a:ext cx="8490129" cy="5447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2400" b="1" dirty="0" smtClean="0"/>
              <a:t>演習</a:t>
            </a:r>
            <a:endParaRPr lang="en-US" altLang="ja-JP" sz="2400" b="1" dirty="0" smtClean="0"/>
          </a:p>
          <a:p>
            <a:pPr eaLnBrk="1" hangingPunct="1">
              <a:spcBef>
                <a:spcPct val="0"/>
              </a:spcBef>
              <a:buFontTx/>
              <a:buNone/>
            </a:pPr>
            <a:r>
              <a:rPr lang="ja-JP" altLang="en-US" sz="1800" dirty="0" smtClean="0"/>
              <a:t>　　問題２</a:t>
            </a:r>
            <a:endParaRPr lang="en-US" altLang="ja-JP" sz="1800" dirty="0" smtClean="0"/>
          </a:p>
          <a:p>
            <a:pPr eaLnBrk="1" hangingPunct="1">
              <a:spcBef>
                <a:spcPct val="0"/>
              </a:spcBef>
              <a:buFontTx/>
              <a:buNone/>
            </a:pPr>
            <a:r>
              <a:rPr lang="ja-JP" altLang="en-US" sz="1800" dirty="0" smtClean="0"/>
              <a:t>　　　</a:t>
            </a:r>
            <a:r>
              <a:rPr lang="en-US" altLang="ja-JP" sz="1800" dirty="0" smtClean="0"/>
              <a:t>Σ={</a:t>
            </a:r>
            <a:r>
              <a:rPr lang="en-US" altLang="ja-JP" sz="1800" dirty="0" err="1" smtClean="0"/>
              <a:t>a,b</a:t>
            </a:r>
            <a:r>
              <a:rPr lang="en-US" altLang="ja-JP" sz="1800" dirty="0" smtClean="0"/>
              <a:t>}</a:t>
            </a:r>
            <a:r>
              <a:rPr lang="ja-JP" altLang="en-US" sz="1800" dirty="0" smtClean="0"/>
              <a:t>として、</a:t>
            </a:r>
            <a:r>
              <a:rPr lang="en-US" altLang="ja-JP" sz="1800" dirty="0" smtClean="0"/>
              <a:t>Σ</a:t>
            </a:r>
            <a:r>
              <a:rPr lang="ja-JP" altLang="en-US" sz="1800" dirty="0" smtClean="0"/>
              <a:t>上の次の言語を受理するムーア型のオートマトンを表す</a:t>
            </a:r>
            <a:endParaRPr lang="en-US" altLang="ja-JP" sz="1800" dirty="0" smtClean="0"/>
          </a:p>
          <a:p>
            <a:pPr eaLnBrk="1" hangingPunct="1">
              <a:spcBef>
                <a:spcPct val="0"/>
              </a:spcBef>
              <a:buFontTx/>
              <a:buNone/>
            </a:pPr>
            <a:r>
              <a:rPr lang="ja-JP" altLang="en-US" sz="1800" dirty="0"/>
              <a:t>　</a:t>
            </a:r>
            <a:r>
              <a:rPr lang="ja-JP" altLang="en-US" sz="1800" dirty="0" smtClean="0"/>
              <a:t>　状態推移図を記述せよ。</a:t>
            </a:r>
            <a:endParaRPr lang="en-US" altLang="ja-JP" sz="1800" dirty="0" smtClean="0"/>
          </a:p>
          <a:p>
            <a:pPr eaLnBrk="1" hangingPunct="1">
              <a:spcBef>
                <a:spcPct val="0"/>
              </a:spcBef>
              <a:buFontTx/>
              <a:buNone/>
            </a:pPr>
            <a:r>
              <a:rPr lang="ja-JP" altLang="en-US" sz="1800" dirty="0" smtClean="0"/>
              <a:t>　　（１）</a:t>
            </a:r>
            <a:r>
              <a:rPr lang="en-US" altLang="ja-JP" sz="1800" dirty="0" smtClean="0"/>
              <a:t>a</a:t>
            </a:r>
            <a:r>
              <a:rPr lang="ja-JP" altLang="en-US" sz="1800" dirty="0"/>
              <a:t>は任意</a:t>
            </a:r>
            <a:r>
              <a:rPr lang="ja-JP" altLang="en-US" sz="1800" dirty="0" smtClean="0"/>
              <a:t>個</a:t>
            </a:r>
            <a:r>
              <a:rPr lang="ja-JP" altLang="en-US" sz="1800" dirty="0"/>
              <a:t>、</a:t>
            </a:r>
            <a:r>
              <a:rPr lang="en-US" altLang="ja-JP" sz="1800" dirty="0" smtClean="0"/>
              <a:t>b</a:t>
            </a:r>
            <a:r>
              <a:rPr lang="ja-JP" altLang="en-US" sz="1800" dirty="0" smtClean="0"/>
              <a:t>を</a:t>
            </a:r>
            <a:r>
              <a:rPr lang="en-US" altLang="ja-JP" sz="1800" dirty="0" smtClean="0"/>
              <a:t>2</a:t>
            </a:r>
            <a:r>
              <a:rPr lang="ja-JP" altLang="en-US" sz="1800" dirty="0" smtClean="0"/>
              <a:t>個だけ含む言語の集合を表すオートマト</a:t>
            </a:r>
            <a:r>
              <a:rPr lang="en-US" altLang="ja-JP" sz="1800" dirty="0" smtClean="0"/>
              <a:t>M3</a:t>
            </a:r>
            <a:r>
              <a:rPr lang="ja-JP" altLang="en-US" sz="1800" dirty="0" smtClean="0"/>
              <a:t>ンの状態</a:t>
            </a:r>
            <a:r>
              <a:rPr lang="ja-JP" altLang="en-US" sz="1800" dirty="0"/>
              <a:t>推移図</a:t>
            </a:r>
            <a:endParaRPr lang="en-US" altLang="ja-JP" sz="1800" dirty="0"/>
          </a:p>
          <a:p>
            <a:pPr eaLnBrk="1" hangingPunct="1">
              <a:spcBef>
                <a:spcPct val="0"/>
              </a:spcBef>
              <a:buFontTx/>
              <a:buNone/>
            </a:pPr>
            <a:r>
              <a:rPr lang="ja-JP" altLang="en-US" sz="1800" dirty="0"/>
              <a:t>　</a:t>
            </a:r>
            <a:r>
              <a:rPr lang="ja-JP" altLang="en-US" sz="1800" dirty="0" smtClean="0"/>
              <a:t>　（２）</a:t>
            </a:r>
            <a:r>
              <a:rPr lang="en-US" altLang="ja-JP" sz="1800" dirty="0" smtClean="0"/>
              <a:t>a</a:t>
            </a:r>
            <a:r>
              <a:rPr lang="ja-JP" altLang="en-US" sz="1800" dirty="0" smtClean="0"/>
              <a:t>で始まり、</a:t>
            </a:r>
            <a:r>
              <a:rPr lang="en-US" altLang="ja-JP" sz="1800" dirty="0" smtClean="0"/>
              <a:t>b</a:t>
            </a:r>
            <a:r>
              <a:rPr lang="ja-JP" altLang="en-US" sz="1800" dirty="0" smtClean="0"/>
              <a:t>で終わる言語の</a:t>
            </a:r>
            <a:r>
              <a:rPr lang="ja-JP" altLang="en-US" sz="1800" dirty="0"/>
              <a:t>集合を表す</a:t>
            </a:r>
            <a:r>
              <a:rPr lang="ja-JP" altLang="en-US" sz="1800" dirty="0" smtClean="0"/>
              <a:t>オートマトン</a:t>
            </a:r>
            <a:r>
              <a:rPr lang="en-US" altLang="ja-JP" sz="1800" dirty="0" smtClean="0"/>
              <a:t>M4</a:t>
            </a:r>
            <a:r>
              <a:rPr lang="ja-JP" altLang="en-US" sz="1800" dirty="0" smtClean="0"/>
              <a:t>の</a:t>
            </a:r>
            <a:r>
              <a:rPr lang="ja-JP" altLang="en-US" sz="1800" dirty="0"/>
              <a:t>状態推移図</a:t>
            </a:r>
            <a:endParaRPr lang="en-US" altLang="ja-JP" sz="1800" dirty="0" smtClean="0"/>
          </a:p>
          <a:p>
            <a:pPr eaLnBrk="1" hangingPunct="1">
              <a:spcBef>
                <a:spcPct val="0"/>
              </a:spcBef>
              <a:buFontTx/>
              <a:buNone/>
            </a:pPr>
            <a:endParaRPr lang="en-US" altLang="ja-JP" sz="1800" dirty="0"/>
          </a:p>
          <a:p>
            <a:pPr eaLnBrk="1" hangingPunct="1">
              <a:spcBef>
                <a:spcPct val="0"/>
              </a:spcBef>
              <a:buFontTx/>
              <a:buNone/>
            </a:pPr>
            <a:r>
              <a:rPr lang="ja-JP" altLang="en-US" sz="1800" dirty="0" smtClean="0"/>
              <a:t>　　問題３</a:t>
            </a:r>
            <a:endParaRPr lang="en-US" altLang="ja-JP" sz="1800" dirty="0" smtClean="0"/>
          </a:p>
          <a:p>
            <a:pPr eaLnBrk="1" hangingPunct="1">
              <a:spcBef>
                <a:spcPct val="0"/>
              </a:spcBef>
              <a:buFontTx/>
              <a:buNone/>
            </a:pPr>
            <a:r>
              <a:rPr lang="ja-JP" altLang="en-US" sz="1800" dirty="0"/>
              <a:t>　</a:t>
            </a:r>
            <a:r>
              <a:rPr lang="ja-JP" altLang="en-US" sz="1800" dirty="0" smtClean="0"/>
              <a:t>　　</a:t>
            </a:r>
            <a:r>
              <a:rPr lang="ja-JP" altLang="en-US" sz="1800" dirty="0" smtClean="0">
                <a:solidFill>
                  <a:srgbClr val="000000"/>
                </a:solidFill>
              </a:rPr>
              <a:t>下記</a:t>
            </a:r>
            <a:r>
              <a:rPr lang="ja-JP" altLang="en-US" sz="1800" dirty="0">
                <a:solidFill>
                  <a:srgbClr val="000000"/>
                </a:solidFill>
              </a:rPr>
              <a:t>の動作を行う、１種類のジュースの自動販売機の動作を</a:t>
            </a:r>
            <a:r>
              <a:rPr lang="ja-JP" altLang="en-US" sz="1800" dirty="0" smtClean="0">
                <a:solidFill>
                  <a:srgbClr val="000000"/>
                </a:solidFill>
              </a:rPr>
              <a:t>、ムーア型の</a:t>
            </a:r>
            <a:endParaRPr lang="en-US" altLang="ja-JP" sz="1800" dirty="0" smtClean="0">
              <a:solidFill>
                <a:srgbClr val="000000"/>
              </a:solidFill>
            </a:endParaRPr>
          </a:p>
          <a:p>
            <a:pPr eaLnBrk="1" hangingPunct="1">
              <a:spcBef>
                <a:spcPct val="0"/>
              </a:spcBef>
              <a:buFontTx/>
              <a:buNone/>
            </a:pPr>
            <a:r>
              <a:rPr lang="ja-JP" altLang="en-US" sz="1800" dirty="0">
                <a:solidFill>
                  <a:srgbClr val="000000"/>
                </a:solidFill>
              </a:rPr>
              <a:t>　</a:t>
            </a:r>
            <a:r>
              <a:rPr lang="ja-JP" altLang="en-US" sz="1800" dirty="0" smtClean="0">
                <a:solidFill>
                  <a:srgbClr val="000000"/>
                </a:solidFill>
              </a:rPr>
              <a:t>　オートマトン</a:t>
            </a:r>
            <a:r>
              <a:rPr lang="en-US" altLang="ja-JP" sz="1800" dirty="0">
                <a:solidFill>
                  <a:srgbClr val="000000"/>
                </a:solidFill>
              </a:rPr>
              <a:t>M5</a:t>
            </a:r>
            <a:r>
              <a:rPr lang="ja-JP" altLang="en-US" sz="1800" dirty="0">
                <a:solidFill>
                  <a:srgbClr val="000000"/>
                </a:solidFill>
              </a:rPr>
              <a:t>の状態遷移図で記述せよ。</a:t>
            </a:r>
            <a:endParaRPr lang="en-US" altLang="ja-JP" sz="1800" dirty="0">
              <a:solidFill>
                <a:srgbClr val="000000"/>
              </a:solidFill>
            </a:endParaRPr>
          </a:p>
          <a:p>
            <a:pPr eaLnBrk="1" hangingPunct="1">
              <a:spcBef>
                <a:spcPct val="0"/>
              </a:spcBef>
              <a:buFontTx/>
              <a:buNone/>
            </a:pPr>
            <a:r>
              <a:rPr lang="ja-JP" altLang="en-US" sz="1800" dirty="0">
                <a:solidFill>
                  <a:srgbClr val="000000"/>
                </a:solidFill>
              </a:rPr>
              <a:t>　　</a:t>
            </a:r>
            <a:r>
              <a:rPr lang="ja-JP" altLang="en-US" sz="1800" dirty="0" smtClean="0">
                <a:solidFill>
                  <a:srgbClr val="000000"/>
                </a:solidFill>
              </a:rPr>
              <a:t>　次</a:t>
            </a:r>
            <a:r>
              <a:rPr lang="ja-JP" altLang="en-US" sz="1800" dirty="0">
                <a:solidFill>
                  <a:srgbClr val="000000"/>
                </a:solidFill>
              </a:rPr>
              <a:t>に、上記で作成したムーア型のオートマトン</a:t>
            </a:r>
            <a:r>
              <a:rPr lang="en-US" altLang="ja-JP" sz="1800" dirty="0">
                <a:solidFill>
                  <a:srgbClr val="000000"/>
                </a:solidFill>
              </a:rPr>
              <a:t>M5</a:t>
            </a:r>
            <a:r>
              <a:rPr lang="ja-JP" altLang="en-US" sz="1800" dirty="0">
                <a:solidFill>
                  <a:srgbClr val="000000"/>
                </a:solidFill>
              </a:rPr>
              <a:t>をミーリー型</a:t>
            </a:r>
            <a:r>
              <a:rPr lang="ja-JP" altLang="en-US" sz="1800" dirty="0" smtClean="0">
                <a:solidFill>
                  <a:srgbClr val="000000"/>
                </a:solidFill>
              </a:rPr>
              <a:t>のオートマトン</a:t>
            </a:r>
            <a:endParaRPr lang="en-US" altLang="ja-JP" sz="1800" dirty="0" smtClean="0">
              <a:solidFill>
                <a:srgbClr val="000000"/>
              </a:solidFill>
            </a:endParaRPr>
          </a:p>
          <a:p>
            <a:pPr eaLnBrk="1" hangingPunct="1">
              <a:spcBef>
                <a:spcPct val="0"/>
              </a:spcBef>
              <a:buFontTx/>
              <a:buNone/>
            </a:pPr>
            <a:r>
              <a:rPr lang="ja-JP" altLang="en-US" sz="1800" dirty="0">
                <a:solidFill>
                  <a:srgbClr val="000000"/>
                </a:solidFill>
              </a:rPr>
              <a:t>　</a:t>
            </a:r>
            <a:r>
              <a:rPr lang="ja-JP" altLang="en-US" sz="1800" dirty="0" smtClean="0">
                <a:solidFill>
                  <a:srgbClr val="000000"/>
                </a:solidFill>
              </a:rPr>
              <a:t>　</a:t>
            </a:r>
            <a:r>
              <a:rPr lang="en-US" altLang="ja-JP" sz="1800" dirty="0" smtClean="0">
                <a:solidFill>
                  <a:srgbClr val="000000"/>
                </a:solidFill>
              </a:rPr>
              <a:t>M6</a:t>
            </a:r>
            <a:r>
              <a:rPr lang="ja-JP" altLang="en-US" sz="1800" dirty="0">
                <a:solidFill>
                  <a:srgbClr val="000000"/>
                </a:solidFill>
              </a:rPr>
              <a:t>の状態遷移図に変換せよ。</a:t>
            </a:r>
            <a:endParaRPr lang="en-US" altLang="ja-JP" sz="1800" dirty="0">
              <a:solidFill>
                <a:srgbClr val="000000"/>
              </a:solidFill>
            </a:endParaRPr>
          </a:p>
          <a:p>
            <a:pPr eaLnBrk="1" hangingPunct="1">
              <a:spcBef>
                <a:spcPct val="0"/>
              </a:spcBef>
              <a:buFontTx/>
              <a:buNone/>
            </a:pPr>
            <a:r>
              <a:rPr lang="ja-JP" altLang="en-US" sz="1800" dirty="0">
                <a:solidFill>
                  <a:srgbClr val="000000"/>
                </a:solidFill>
              </a:rPr>
              <a:t>　</a:t>
            </a:r>
            <a:r>
              <a:rPr lang="ja-JP" altLang="en-US" sz="1800" dirty="0" smtClean="0">
                <a:solidFill>
                  <a:srgbClr val="000000"/>
                </a:solidFill>
              </a:rPr>
              <a:t>　＜</a:t>
            </a:r>
            <a:r>
              <a:rPr lang="ja-JP" altLang="en-US" sz="1800" dirty="0">
                <a:solidFill>
                  <a:srgbClr val="000000"/>
                </a:solidFill>
              </a:rPr>
              <a:t>動作＞</a:t>
            </a:r>
            <a:endParaRPr lang="en-US" altLang="ja-JP" sz="1800" dirty="0">
              <a:solidFill>
                <a:srgbClr val="000000"/>
              </a:solidFill>
            </a:endParaRPr>
          </a:p>
          <a:p>
            <a:pPr eaLnBrk="1" hangingPunct="1">
              <a:spcBef>
                <a:spcPct val="0"/>
              </a:spcBef>
              <a:buNone/>
            </a:pPr>
            <a:r>
              <a:rPr lang="ja-JP" altLang="en-US" sz="1800" dirty="0">
                <a:solidFill>
                  <a:srgbClr val="000000"/>
                </a:solidFill>
              </a:rPr>
              <a:t>　</a:t>
            </a:r>
            <a:r>
              <a:rPr lang="ja-JP" altLang="en-US" sz="1800" dirty="0" smtClean="0">
                <a:solidFill>
                  <a:srgbClr val="000000"/>
                </a:solidFill>
              </a:rPr>
              <a:t>　　　①</a:t>
            </a:r>
            <a:r>
              <a:rPr lang="ja-JP" altLang="en-US" sz="1800" dirty="0">
                <a:solidFill>
                  <a:srgbClr val="000000"/>
                </a:solidFill>
              </a:rPr>
              <a:t>投入されるお金は</a:t>
            </a:r>
            <a:r>
              <a:rPr lang="en-US" altLang="ja-JP" sz="1800" dirty="0">
                <a:solidFill>
                  <a:srgbClr val="000000"/>
                </a:solidFill>
              </a:rPr>
              <a:t>50</a:t>
            </a:r>
            <a:r>
              <a:rPr lang="ja-JP" altLang="en-US" sz="1800" dirty="0">
                <a:solidFill>
                  <a:srgbClr val="000000"/>
                </a:solidFill>
              </a:rPr>
              <a:t>円玉と</a:t>
            </a:r>
            <a:r>
              <a:rPr lang="en-US" altLang="ja-JP" sz="1800" dirty="0">
                <a:solidFill>
                  <a:srgbClr val="000000"/>
                </a:solidFill>
              </a:rPr>
              <a:t>100</a:t>
            </a:r>
            <a:r>
              <a:rPr lang="ja-JP" altLang="en-US" sz="1800" dirty="0">
                <a:solidFill>
                  <a:srgbClr val="000000"/>
                </a:solidFill>
              </a:rPr>
              <a:t>円玉の</a:t>
            </a:r>
            <a:r>
              <a:rPr lang="en-US" altLang="ja-JP" sz="1800" dirty="0">
                <a:solidFill>
                  <a:srgbClr val="000000"/>
                </a:solidFill>
              </a:rPr>
              <a:t>2</a:t>
            </a:r>
            <a:r>
              <a:rPr lang="ja-JP" altLang="en-US" sz="1800" dirty="0">
                <a:solidFill>
                  <a:srgbClr val="000000"/>
                </a:solidFill>
              </a:rPr>
              <a:t>種類。</a:t>
            </a:r>
            <a:endParaRPr lang="en-US" altLang="ja-JP" sz="1800" dirty="0">
              <a:solidFill>
                <a:srgbClr val="000000"/>
              </a:solidFill>
            </a:endParaRPr>
          </a:p>
          <a:p>
            <a:pPr eaLnBrk="1" hangingPunct="1">
              <a:spcBef>
                <a:spcPct val="0"/>
              </a:spcBef>
              <a:buFontTx/>
              <a:buNone/>
            </a:pPr>
            <a:r>
              <a:rPr lang="ja-JP" altLang="en-US" sz="1800" dirty="0">
                <a:solidFill>
                  <a:srgbClr val="000000"/>
                </a:solidFill>
              </a:rPr>
              <a:t>　</a:t>
            </a:r>
            <a:r>
              <a:rPr lang="ja-JP" altLang="en-US" sz="1800" dirty="0" smtClean="0">
                <a:solidFill>
                  <a:srgbClr val="000000"/>
                </a:solidFill>
              </a:rPr>
              <a:t>　　　②</a:t>
            </a:r>
            <a:r>
              <a:rPr lang="ja-JP" altLang="en-US" sz="1800" dirty="0">
                <a:solidFill>
                  <a:srgbClr val="000000"/>
                </a:solidFill>
              </a:rPr>
              <a:t>投入金額が</a:t>
            </a:r>
            <a:r>
              <a:rPr lang="en-US" altLang="ja-JP" sz="1800" dirty="0">
                <a:solidFill>
                  <a:srgbClr val="000000"/>
                </a:solidFill>
              </a:rPr>
              <a:t>200</a:t>
            </a:r>
            <a:r>
              <a:rPr lang="ja-JP" altLang="en-US" sz="1800" dirty="0">
                <a:solidFill>
                  <a:srgbClr val="000000"/>
                </a:solidFill>
              </a:rPr>
              <a:t>円となると自動的にジュースが搬出される。</a:t>
            </a:r>
            <a:endParaRPr lang="en-US" altLang="ja-JP" sz="1800" dirty="0">
              <a:solidFill>
                <a:srgbClr val="000000"/>
              </a:solidFill>
            </a:endParaRPr>
          </a:p>
          <a:p>
            <a:pPr eaLnBrk="1" hangingPunct="1">
              <a:spcBef>
                <a:spcPct val="0"/>
              </a:spcBef>
              <a:buFontTx/>
              <a:buNone/>
            </a:pPr>
            <a:r>
              <a:rPr lang="ja-JP" altLang="en-US" sz="1800" dirty="0">
                <a:solidFill>
                  <a:srgbClr val="000000"/>
                </a:solidFill>
              </a:rPr>
              <a:t>　　　</a:t>
            </a:r>
            <a:r>
              <a:rPr lang="ja-JP" altLang="en-US" sz="1800" dirty="0" smtClean="0">
                <a:solidFill>
                  <a:srgbClr val="000000"/>
                </a:solidFill>
              </a:rPr>
              <a:t>　　　また</a:t>
            </a:r>
            <a:r>
              <a:rPr lang="ja-JP" altLang="en-US" sz="1800" dirty="0">
                <a:solidFill>
                  <a:srgbClr val="000000"/>
                </a:solidFill>
              </a:rPr>
              <a:t>、投入金額が</a:t>
            </a:r>
            <a:r>
              <a:rPr lang="en-US" altLang="ja-JP" sz="1800" dirty="0">
                <a:solidFill>
                  <a:srgbClr val="000000"/>
                </a:solidFill>
              </a:rPr>
              <a:t>250</a:t>
            </a:r>
            <a:r>
              <a:rPr lang="ja-JP" altLang="en-US" sz="1800" dirty="0">
                <a:solidFill>
                  <a:srgbClr val="000000"/>
                </a:solidFill>
              </a:rPr>
              <a:t>円となると自動的にジュースと釣銭（</a:t>
            </a:r>
            <a:r>
              <a:rPr lang="en-US" altLang="ja-JP" sz="1800" dirty="0">
                <a:solidFill>
                  <a:srgbClr val="000000"/>
                </a:solidFill>
              </a:rPr>
              <a:t>50</a:t>
            </a:r>
            <a:r>
              <a:rPr lang="ja-JP" altLang="en-US" sz="1800" dirty="0">
                <a:solidFill>
                  <a:srgbClr val="000000"/>
                </a:solidFill>
              </a:rPr>
              <a:t>円）が</a:t>
            </a:r>
            <a:endParaRPr lang="en-US" altLang="ja-JP" sz="1800" dirty="0">
              <a:solidFill>
                <a:srgbClr val="000000"/>
              </a:solidFill>
            </a:endParaRPr>
          </a:p>
          <a:p>
            <a:pPr eaLnBrk="1" hangingPunct="1">
              <a:spcBef>
                <a:spcPct val="0"/>
              </a:spcBef>
              <a:buFontTx/>
              <a:buNone/>
            </a:pPr>
            <a:r>
              <a:rPr lang="ja-JP" altLang="en-US" sz="1800" dirty="0">
                <a:solidFill>
                  <a:srgbClr val="000000"/>
                </a:solidFill>
              </a:rPr>
              <a:t>　　</a:t>
            </a:r>
            <a:r>
              <a:rPr lang="ja-JP" altLang="en-US" sz="1800" dirty="0" smtClean="0">
                <a:solidFill>
                  <a:srgbClr val="000000"/>
                </a:solidFill>
              </a:rPr>
              <a:t>　　　</a:t>
            </a:r>
            <a:r>
              <a:rPr lang="ja-JP" altLang="en-US" sz="1800" dirty="0">
                <a:solidFill>
                  <a:srgbClr val="000000"/>
                </a:solidFill>
              </a:rPr>
              <a:t>　搬出される。</a:t>
            </a:r>
            <a:endParaRPr lang="en-US" altLang="ja-JP" sz="1800" dirty="0">
              <a:solidFill>
                <a:srgbClr val="000000"/>
              </a:solidFill>
            </a:endParaRPr>
          </a:p>
          <a:p>
            <a:pPr eaLnBrk="1" hangingPunct="1">
              <a:spcBef>
                <a:spcPct val="0"/>
              </a:spcBef>
              <a:buFontTx/>
              <a:buNone/>
            </a:pPr>
            <a:r>
              <a:rPr lang="ja-JP" altLang="en-US" sz="1800" dirty="0">
                <a:solidFill>
                  <a:srgbClr val="000000"/>
                </a:solidFill>
              </a:rPr>
              <a:t>　</a:t>
            </a:r>
            <a:r>
              <a:rPr lang="ja-JP" altLang="en-US" sz="1800" dirty="0" smtClean="0">
                <a:solidFill>
                  <a:srgbClr val="000000"/>
                </a:solidFill>
              </a:rPr>
              <a:t>　　　③</a:t>
            </a:r>
            <a:r>
              <a:rPr lang="ja-JP" altLang="en-US" sz="1800" dirty="0">
                <a:solidFill>
                  <a:srgbClr val="000000"/>
                </a:solidFill>
              </a:rPr>
              <a:t>ジュースや釣銭が搬出されたとき、ジュースや釣銭は客に取りだされ</a:t>
            </a:r>
            <a:endParaRPr lang="en-US" altLang="ja-JP" sz="1800" dirty="0">
              <a:solidFill>
                <a:srgbClr val="000000"/>
              </a:solidFill>
            </a:endParaRPr>
          </a:p>
          <a:p>
            <a:pPr eaLnBrk="1" hangingPunct="1">
              <a:spcBef>
                <a:spcPct val="0"/>
              </a:spcBef>
              <a:buFontTx/>
              <a:buNone/>
            </a:pPr>
            <a:r>
              <a:rPr lang="ja-JP" altLang="en-US" sz="1800" dirty="0">
                <a:solidFill>
                  <a:srgbClr val="000000"/>
                </a:solidFill>
              </a:rPr>
              <a:t>　　　</a:t>
            </a:r>
            <a:r>
              <a:rPr lang="ja-JP" altLang="en-US" sz="1800" dirty="0" smtClean="0">
                <a:solidFill>
                  <a:srgbClr val="000000"/>
                </a:solidFill>
              </a:rPr>
              <a:t>　　　次</a:t>
            </a:r>
            <a:r>
              <a:rPr lang="ja-JP" altLang="en-US" sz="1800" dirty="0">
                <a:solidFill>
                  <a:srgbClr val="000000"/>
                </a:solidFill>
              </a:rPr>
              <a:t>の客がジュースを購入できるようになるものとする</a:t>
            </a:r>
            <a:r>
              <a:rPr lang="ja-JP" altLang="en-US" sz="1800" dirty="0" smtClean="0">
                <a:solidFill>
                  <a:srgbClr val="000000"/>
                </a:solidFill>
              </a:rPr>
              <a:t>。</a:t>
            </a:r>
            <a:endParaRPr lang="en-US" altLang="ja-JP" sz="1800" dirty="0">
              <a:solidFill>
                <a:srgbClr val="000000"/>
              </a:solidFill>
            </a:endParaRPr>
          </a:p>
        </p:txBody>
      </p:sp>
    </p:spTree>
    <p:extLst>
      <p:ext uri="{BB962C8B-B14F-4D97-AF65-F5344CB8AC3E}">
        <p14:creationId xmlns:p14="http://schemas.microsoft.com/office/powerpoint/2010/main" val="3308211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スライド番号プレースホル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400" dirty="0">
                <a:solidFill>
                  <a:srgbClr val="000000"/>
                </a:solidFill>
              </a:rPr>
              <a:t>3</a:t>
            </a:r>
            <a:endParaRPr lang="en-US" altLang="ja-JP" sz="1400" dirty="0" smtClean="0">
              <a:solidFill>
                <a:srgbClr val="000000"/>
              </a:solidFill>
            </a:endParaRPr>
          </a:p>
        </p:txBody>
      </p:sp>
      <p:sp>
        <p:nvSpPr>
          <p:cNvPr id="10244" name="Text Box 4"/>
          <p:cNvSpPr txBox="1">
            <a:spLocks noChangeArrowheads="1"/>
          </p:cNvSpPr>
          <p:nvPr/>
        </p:nvSpPr>
        <p:spPr bwMode="auto">
          <a:xfrm>
            <a:off x="787934" y="792163"/>
            <a:ext cx="7077579"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b="1" dirty="0" smtClean="0">
                <a:solidFill>
                  <a:srgbClr val="000000"/>
                </a:solidFill>
              </a:rPr>
              <a:t>§</a:t>
            </a:r>
            <a:r>
              <a:rPr lang="ja-JP" altLang="en-US" sz="1800" b="1" dirty="0" smtClean="0">
                <a:solidFill>
                  <a:srgbClr val="000000"/>
                </a:solidFill>
              </a:rPr>
              <a:t>２．１　順序機械</a:t>
            </a:r>
            <a:endParaRPr lang="en-US" altLang="ja-JP" sz="1800" b="1" dirty="0" smtClean="0">
              <a:solidFill>
                <a:srgbClr val="000000"/>
              </a:solidFill>
            </a:endParaRPr>
          </a:p>
          <a:p>
            <a:pPr eaLnBrk="1" hangingPunct="1">
              <a:spcBef>
                <a:spcPct val="0"/>
              </a:spcBef>
              <a:buFontTx/>
              <a:buNone/>
            </a:pPr>
            <a:endParaRPr lang="en-US" altLang="ja-JP" sz="1800" b="1" dirty="0" smtClean="0">
              <a:solidFill>
                <a:srgbClr val="000000"/>
              </a:solidFill>
            </a:endParaRPr>
          </a:p>
          <a:p>
            <a:pPr eaLnBrk="1" hangingPunct="1">
              <a:spcBef>
                <a:spcPct val="0"/>
              </a:spcBef>
              <a:buNone/>
            </a:pPr>
            <a:r>
              <a:rPr lang="ja-JP" altLang="en-US" sz="1800" dirty="0">
                <a:solidFill>
                  <a:srgbClr val="000000"/>
                </a:solidFill>
              </a:rPr>
              <a:t>　</a:t>
            </a:r>
            <a:r>
              <a:rPr lang="ja-JP" altLang="en-US" sz="1800" b="1" dirty="0" smtClean="0">
                <a:solidFill>
                  <a:srgbClr val="0000FF"/>
                </a:solidFill>
              </a:rPr>
              <a:t>・</a:t>
            </a:r>
            <a:r>
              <a:rPr lang="ja-JP" altLang="en-US" sz="1800" b="1" dirty="0">
                <a:solidFill>
                  <a:srgbClr val="0000FF"/>
                </a:solidFill>
              </a:rPr>
              <a:t>順序</a:t>
            </a:r>
            <a:r>
              <a:rPr lang="ja-JP" altLang="en-US" sz="1800" b="1" dirty="0" smtClean="0">
                <a:solidFill>
                  <a:srgbClr val="0000FF"/>
                </a:solidFill>
              </a:rPr>
              <a:t>機械　：　ミーリー型</a:t>
            </a:r>
            <a:r>
              <a:rPr lang="ja-JP" altLang="en-US" sz="1800" b="1" dirty="0">
                <a:solidFill>
                  <a:srgbClr val="0000FF"/>
                </a:solidFill>
              </a:rPr>
              <a:t>の順序</a:t>
            </a:r>
            <a:r>
              <a:rPr lang="ja-JP" altLang="en-US" sz="1800" b="1" dirty="0" smtClean="0">
                <a:solidFill>
                  <a:srgbClr val="0000FF"/>
                </a:solidFill>
              </a:rPr>
              <a:t>機械　　と　ムーア型</a:t>
            </a:r>
            <a:r>
              <a:rPr lang="ja-JP" altLang="en-US" sz="1800" b="1" dirty="0">
                <a:solidFill>
                  <a:srgbClr val="0000FF"/>
                </a:solidFill>
              </a:rPr>
              <a:t>の順序</a:t>
            </a:r>
            <a:r>
              <a:rPr lang="ja-JP" altLang="en-US" sz="1800" b="1" dirty="0" smtClean="0">
                <a:solidFill>
                  <a:srgbClr val="0000FF"/>
                </a:solidFill>
              </a:rPr>
              <a:t>機械</a:t>
            </a:r>
            <a:endParaRPr lang="en-US" altLang="ja-JP" sz="1800" b="1" dirty="0" smtClean="0">
              <a:solidFill>
                <a:srgbClr val="000000"/>
              </a:solidFill>
            </a:endParaRPr>
          </a:p>
          <a:p>
            <a:pPr eaLnBrk="1" hangingPunct="1">
              <a:spcBef>
                <a:spcPct val="0"/>
              </a:spcBef>
              <a:buFontTx/>
              <a:buNone/>
            </a:pPr>
            <a:endParaRPr lang="en-US" altLang="ja-JP" sz="1800" b="1" dirty="0">
              <a:solidFill>
                <a:srgbClr val="000000"/>
              </a:solidFill>
            </a:endParaRPr>
          </a:p>
          <a:p>
            <a:pPr eaLnBrk="1" hangingPunct="1">
              <a:spcBef>
                <a:spcPct val="0"/>
              </a:spcBef>
              <a:buFontTx/>
              <a:buNone/>
            </a:pPr>
            <a:r>
              <a:rPr lang="ja-JP" altLang="en-US" sz="1800" dirty="0">
                <a:solidFill>
                  <a:srgbClr val="000000"/>
                </a:solidFill>
              </a:rPr>
              <a:t>　</a:t>
            </a:r>
            <a:r>
              <a:rPr lang="ja-JP" altLang="en-US" sz="1800" b="1" dirty="0" smtClean="0">
                <a:solidFill>
                  <a:srgbClr val="0000FF"/>
                </a:solidFill>
              </a:rPr>
              <a:t>ミーリー型の順序機械</a:t>
            </a:r>
            <a:r>
              <a:rPr lang="ja-JP" altLang="en-US" sz="1800" dirty="0" smtClean="0">
                <a:solidFill>
                  <a:srgbClr val="000000"/>
                </a:solidFill>
              </a:rPr>
              <a:t>：</a:t>
            </a:r>
            <a:endParaRPr lang="en-US" altLang="ja-JP" sz="1800" dirty="0">
              <a:solidFill>
                <a:srgbClr val="000000"/>
              </a:solidFill>
            </a:endParaRPr>
          </a:p>
          <a:p>
            <a:pPr eaLnBrk="1" hangingPunct="1">
              <a:spcBef>
                <a:spcPct val="0"/>
              </a:spcBef>
              <a:buFontTx/>
              <a:buNone/>
            </a:pPr>
            <a:r>
              <a:rPr lang="ja-JP" altLang="en-US" sz="1800" dirty="0">
                <a:solidFill>
                  <a:srgbClr val="000000"/>
                </a:solidFill>
              </a:rPr>
              <a:t>　　　　　入力</a:t>
            </a:r>
            <a:r>
              <a:rPr lang="ja-JP" altLang="en-US" sz="1800" dirty="0" smtClean="0">
                <a:solidFill>
                  <a:srgbClr val="000000"/>
                </a:solidFill>
              </a:rPr>
              <a:t>を読込み、</a:t>
            </a:r>
            <a:r>
              <a:rPr lang="ja-JP" altLang="en-US" sz="1800" dirty="0">
                <a:solidFill>
                  <a:srgbClr val="000000"/>
                </a:solidFill>
              </a:rPr>
              <a:t>処理を</a:t>
            </a:r>
            <a:r>
              <a:rPr lang="ja-JP" altLang="en-US" sz="1800" dirty="0" smtClean="0">
                <a:solidFill>
                  <a:srgbClr val="000000"/>
                </a:solidFill>
              </a:rPr>
              <a:t>行い処理</a:t>
            </a:r>
            <a:r>
              <a:rPr lang="ja-JP" altLang="en-US" sz="1800" dirty="0">
                <a:solidFill>
                  <a:srgbClr val="000000"/>
                </a:solidFill>
              </a:rPr>
              <a:t>結果の出力を完了した後、</a:t>
            </a:r>
            <a:endParaRPr lang="en-US" altLang="ja-JP" sz="1800" dirty="0">
              <a:solidFill>
                <a:srgbClr val="000000"/>
              </a:solidFill>
            </a:endParaRPr>
          </a:p>
          <a:p>
            <a:pPr eaLnBrk="1" hangingPunct="1">
              <a:spcBef>
                <a:spcPct val="0"/>
              </a:spcBef>
              <a:buFontTx/>
              <a:buNone/>
            </a:pPr>
            <a:r>
              <a:rPr lang="ja-JP" altLang="en-US" sz="1800" dirty="0">
                <a:solidFill>
                  <a:srgbClr val="000000"/>
                </a:solidFill>
              </a:rPr>
              <a:t>　　　　　</a:t>
            </a:r>
            <a:r>
              <a:rPr lang="ja-JP" altLang="en-US" sz="1800" dirty="0">
                <a:solidFill>
                  <a:srgbClr val="FF0000"/>
                </a:solidFill>
              </a:rPr>
              <a:t>状態を変える（推移する</a:t>
            </a:r>
            <a:r>
              <a:rPr lang="ja-JP" altLang="en-US" sz="1800" dirty="0" smtClean="0">
                <a:solidFill>
                  <a:srgbClr val="FF0000"/>
                </a:solidFill>
              </a:rPr>
              <a:t>）</a:t>
            </a:r>
            <a:endParaRPr lang="en-US" altLang="ja-JP" sz="1800" dirty="0" smtClean="0">
              <a:solidFill>
                <a:srgbClr val="FF0000"/>
              </a:solidFill>
            </a:endParaRPr>
          </a:p>
          <a:p>
            <a:pPr eaLnBrk="1" hangingPunct="1">
              <a:spcBef>
                <a:spcPct val="0"/>
              </a:spcBef>
              <a:buFontTx/>
              <a:buNone/>
            </a:pPr>
            <a:endParaRPr lang="en-US" altLang="ja-JP" sz="1800" dirty="0">
              <a:solidFill>
                <a:srgbClr val="0066FF"/>
              </a:solidFill>
            </a:endParaRPr>
          </a:p>
          <a:p>
            <a:pPr eaLnBrk="1" hangingPunct="1">
              <a:spcBef>
                <a:spcPct val="0"/>
              </a:spcBef>
              <a:buFontTx/>
              <a:buNone/>
            </a:pPr>
            <a:r>
              <a:rPr lang="ja-JP" altLang="en-US" sz="1800" dirty="0">
                <a:solidFill>
                  <a:srgbClr val="000000"/>
                </a:solidFill>
              </a:rPr>
              <a:t>　　　　　</a:t>
            </a:r>
            <a:r>
              <a:rPr lang="ja-JP" altLang="en-US" sz="1800" dirty="0" smtClean="0">
                <a:solidFill>
                  <a:srgbClr val="000000"/>
                </a:solidFill>
              </a:rPr>
              <a:t>次</a:t>
            </a:r>
            <a:r>
              <a:rPr lang="ja-JP" altLang="en-US" sz="1800" dirty="0">
                <a:solidFill>
                  <a:srgbClr val="000000"/>
                </a:solidFill>
              </a:rPr>
              <a:t>に推移する先の</a:t>
            </a:r>
            <a:r>
              <a:rPr lang="ja-JP" altLang="en-US" sz="1800" dirty="0" smtClean="0">
                <a:solidFill>
                  <a:srgbClr val="000000"/>
                </a:solidFill>
              </a:rPr>
              <a:t>状態は、</a:t>
            </a:r>
            <a:r>
              <a:rPr lang="ja-JP" altLang="en-US" sz="1800" dirty="0" smtClean="0">
                <a:solidFill>
                  <a:srgbClr val="FF0000"/>
                </a:solidFill>
              </a:rPr>
              <a:t>入力</a:t>
            </a:r>
            <a:r>
              <a:rPr lang="ja-JP" altLang="en-US" sz="1800" dirty="0">
                <a:solidFill>
                  <a:srgbClr val="FF0000"/>
                </a:solidFill>
              </a:rPr>
              <a:t>データの値</a:t>
            </a:r>
            <a:r>
              <a:rPr lang="ja-JP" altLang="en-US" sz="1800" dirty="0" smtClean="0">
                <a:solidFill>
                  <a:srgbClr val="000000"/>
                </a:solidFill>
              </a:rPr>
              <a:t>と</a:t>
            </a:r>
            <a:r>
              <a:rPr lang="ja-JP" altLang="en-US" sz="1800" dirty="0" smtClean="0">
                <a:solidFill>
                  <a:srgbClr val="FF0000"/>
                </a:solidFill>
              </a:rPr>
              <a:t>今の状態</a:t>
            </a:r>
            <a:r>
              <a:rPr lang="ja-JP" altLang="en-US" sz="1800" dirty="0">
                <a:solidFill>
                  <a:srgbClr val="000000"/>
                </a:solidFill>
              </a:rPr>
              <a:t>で決まる</a:t>
            </a:r>
          </a:p>
          <a:p>
            <a:pPr eaLnBrk="1" hangingPunct="1">
              <a:spcBef>
                <a:spcPct val="0"/>
              </a:spcBef>
              <a:buFontTx/>
              <a:buNone/>
            </a:pPr>
            <a:r>
              <a:rPr lang="ja-JP" altLang="en-US" sz="1800" dirty="0">
                <a:solidFill>
                  <a:srgbClr val="000000"/>
                </a:solidFill>
              </a:rPr>
              <a:t>　　　　　</a:t>
            </a:r>
            <a:r>
              <a:rPr lang="ja-JP" altLang="en-US" sz="1800" dirty="0" smtClean="0">
                <a:solidFill>
                  <a:srgbClr val="000000"/>
                </a:solidFill>
              </a:rPr>
              <a:t>出力</a:t>
            </a:r>
            <a:r>
              <a:rPr lang="ja-JP" altLang="en-US" sz="1800" dirty="0">
                <a:solidFill>
                  <a:srgbClr val="000000"/>
                </a:solidFill>
              </a:rPr>
              <a:t>データの</a:t>
            </a:r>
            <a:r>
              <a:rPr lang="ja-JP" altLang="en-US" sz="1800" dirty="0" smtClean="0">
                <a:solidFill>
                  <a:srgbClr val="000000"/>
                </a:solidFill>
              </a:rPr>
              <a:t>値は、</a:t>
            </a:r>
            <a:r>
              <a:rPr lang="ja-JP" altLang="en-US" sz="1800" dirty="0" smtClean="0">
                <a:solidFill>
                  <a:srgbClr val="FF0000"/>
                </a:solidFill>
              </a:rPr>
              <a:t>入力</a:t>
            </a:r>
            <a:r>
              <a:rPr lang="ja-JP" altLang="en-US" sz="1800" dirty="0">
                <a:solidFill>
                  <a:srgbClr val="FF0000"/>
                </a:solidFill>
              </a:rPr>
              <a:t>データの値</a:t>
            </a:r>
            <a:r>
              <a:rPr lang="ja-JP" altLang="en-US" sz="1800" dirty="0">
                <a:solidFill>
                  <a:srgbClr val="000000"/>
                </a:solidFill>
              </a:rPr>
              <a:t>と</a:t>
            </a:r>
            <a:r>
              <a:rPr lang="ja-JP" altLang="en-US" sz="1800" dirty="0">
                <a:solidFill>
                  <a:srgbClr val="FF0000"/>
                </a:solidFill>
              </a:rPr>
              <a:t>前の状態</a:t>
            </a:r>
            <a:r>
              <a:rPr lang="ja-JP" altLang="en-US" sz="1800" dirty="0">
                <a:solidFill>
                  <a:srgbClr val="000000"/>
                </a:solidFill>
              </a:rPr>
              <a:t>で決まる</a:t>
            </a:r>
          </a:p>
          <a:p>
            <a:pPr eaLnBrk="1" hangingPunct="1">
              <a:spcBef>
                <a:spcPct val="0"/>
              </a:spcBef>
              <a:buFontTx/>
              <a:buNone/>
            </a:pPr>
            <a:r>
              <a:rPr lang="ja-JP" altLang="en-US" sz="1800" dirty="0">
                <a:solidFill>
                  <a:srgbClr val="000000"/>
                </a:solidFill>
              </a:rPr>
              <a:t>　　　　　　　</a:t>
            </a:r>
          </a:p>
          <a:p>
            <a:pPr eaLnBrk="1" hangingPunct="1">
              <a:spcBef>
                <a:spcPct val="0"/>
              </a:spcBef>
              <a:buFontTx/>
              <a:buNone/>
            </a:pPr>
            <a:r>
              <a:rPr lang="ja-JP" altLang="en-US" sz="1800" dirty="0">
                <a:solidFill>
                  <a:srgbClr val="000000"/>
                </a:solidFill>
              </a:rPr>
              <a:t>　　</a:t>
            </a:r>
          </a:p>
        </p:txBody>
      </p:sp>
      <p:sp>
        <p:nvSpPr>
          <p:cNvPr id="10245" name="テキスト ボックス 1"/>
          <p:cNvSpPr txBox="1">
            <a:spLocks noChangeArrowheads="1"/>
          </p:cNvSpPr>
          <p:nvPr/>
        </p:nvSpPr>
        <p:spPr bwMode="auto">
          <a:xfrm>
            <a:off x="2525713" y="4218008"/>
            <a:ext cx="6463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dirty="0" smtClean="0">
                <a:solidFill>
                  <a:srgbClr val="000000"/>
                </a:solidFill>
              </a:rPr>
              <a:t>今の</a:t>
            </a:r>
            <a:endParaRPr lang="en-US" altLang="ja-JP" sz="1800" dirty="0">
              <a:solidFill>
                <a:srgbClr val="000000"/>
              </a:solidFill>
            </a:endParaRPr>
          </a:p>
          <a:p>
            <a:pPr eaLnBrk="1" hangingPunct="1">
              <a:spcBef>
                <a:spcPct val="0"/>
              </a:spcBef>
              <a:buFontTx/>
              <a:buNone/>
            </a:pPr>
            <a:r>
              <a:rPr lang="ja-JP" altLang="en-US" sz="1800" dirty="0">
                <a:solidFill>
                  <a:srgbClr val="000000"/>
                </a:solidFill>
              </a:rPr>
              <a:t>状態</a:t>
            </a:r>
          </a:p>
        </p:txBody>
      </p:sp>
      <p:sp>
        <p:nvSpPr>
          <p:cNvPr id="10246" name="テキスト ボックス 5"/>
          <p:cNvSpPr txBox="1">
            <a:spLocks noChangeArrowheads="1"/>
          </p:cNvSpPr>
          <p:nvPr/>
        </p:nvSpPr>
        <p:spPr bwMode="auto">
          <a:xfrm>
            <a:off x="5133976" y="4218008"/>
            <a:ext cx="64611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a:solidFill>
                  <a:srgbClr val="000000"/>
                </a:solidFill>
              </a:rPr>
              <a:t>次の</a:t>
            </a:r>
            <a:endParaRPr lang="en-US" altLang="ja-JP" sz="1800">
              <a:solidFill>
                <a:srgbClr val="000000"/>
              </a:solidFill>
            </a:endParaRPr>
          </a:p>
          <a:p>
            <a:pPr eaLnBrk="1" hangingPunct="1">
              <a:spcBef>
                <a:spcPct val="0"/>
              </a:spcBef>
              <a:buFontTx/>
              <a:buNone/>
            </a:pPr>
            <a:r>
              <a:rPr lang="ja-JP" altLang="en-US" sz="1800">
                <a:solidFill>
                  <a:srgbClr val="000000"/>
                </a:solidFill>
              </a:rPr>
              <a:t>状態</a:t>
            </a:r>
          </a:p>
        </p:txBody>
      </p:sp>
      <p:sp>
        <p:nvSpPr>
          <p:cNvPr id="10249" name="テキスト ボックス 2"/>
          <p:cNvSpPr txBox="1">
            <a:spLocks noChangeArrowheads="1"/>
          </p:cNvSpPr>
          <p:nvPr/>
        </p:nvSpPr>
        <p:spPr bwMode="auto">
          <a:xfrm>
            <a:off x="3265488" y="4024333"/>
            <a:ext cx="17494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a:solidFill>
                  <a:srgbClr val="000000"/>
                </a:solidFill>
              </a:rPr>
              <a:t>入力</a:t>
            </a:r>
            <a:r>
              <a:rPr lang="en-US" altLang="ja-JP" sz="1800">
                <a:solidFill>
                  <a:srgbClr val="000000"/>
                </a:solidFill>
              </a:rPr>
              <a:t>/</a:t>
            </a:r>
            <a:r>
              <a:rPr lang="ja-JP" altLang="en-US" sz="1800">
                <a:solidFill>
                  <a:srgbClr val="0000FF"/>
                </a:solidFill>
              </a:rPr>
              <a:t>処理・出力</a:t>
            </a:r>
          </a:p>
        </p:txBody>
      </p:sp>
      <p:sp>
        <p:nvSpPr>
          <p:cNvPr id="4" name="円/楕円 3"/>
          <p:cNvSpPr/>
          <p:nvPr/>
        </p:nvSpPr>
        <p:spPr>
          <a:xfrm>
            <a:off x="2413001" y="4125933"/>
            <a:ext cx="893762" cy="83185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srgbClr val="FFFFFF"/>
              </a:solidFill>
            </a:endParaRPr>
          </a:p>
        </p:txBody>
      </p:sp>
      <p:sp>
        <p:nvSpPr>
          <p:cNvPr id="11" name="円/楕円 10"/>
          <p:cNvSpPr/>
          <p:nvPr/>
        </p:nvSpPr>
        <p:spPr>
          <a:xfrm>
            <a:off x="4979988" y="4129108"/>
            <a:ext cx="892175" cy="83185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srgbClr val="FFFFFF"/>
              </a:solidFill>
            </a:endParaRPr>
          </a:p>
        </p:txBody>
      </p:sp>
      <p:cxnSp>
        <p:nvCxnSpPr>
          <p:cNvPr id="9" name="直線矢印コネクタ 8"/>
          <p:cNvCxnSpPr>
            <a:stCxn id="4" idx="6"/>
          </p:cNvCxnSpPr>
          <p:nvPr/>
        </p:nvCxnSpPr>
        <p:spPr>
          <a:xfrm>
            <a:off x="3306763" y="4541858"/>
            <a:ext cx="1673225" cy="317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 Box 5"/>
          <p:cNvSpPr txBox="1">
            <a:spLocks noChangeArrowheads="1"/>
          </p:cNvSpPr>
          <p:nvPr/>
        </p:nvSpPr>
        <p:spPr bwMode="auto">
          <a:xfrm>
            <a:off x="8043590" y="238681"/>
            <a:ext cx="7857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dirty="0">
                <a:solidFill>
                  <a:srgbClr val="000000"/>
                </a:solidFill>
              </a:rPr>
              <a:t>その２</a:t>
            </a:r>
          </a:p>
        </p:txBody>
      </p:sp>
      <p:sp>
        <p:nvSpPr>
          <p:cNvPr id="2" name="テキスト ボックス 1"/>
          <p:cNvSpPr txBox="1"/>
          <p:nvPr/>
        </p:nvSpPr>
        <p:spPr>
          <a:xfrm>
            <a:off x="3171826" y="5738227"/>
            <a:ext cx="2106667" cy="369332"/>
          </a:xfrm>
          <a:prstGeom prst="rect">
            <a:avLst/>
          </a:prstGeom>
          <a:noFill/>
        </p:spPr>
        <p:txBody>
          <a:bodyPr wrap="none" rtlCol="0">
            <a:spAutoFit/>
          </a:bodyPr>
          <a:lstStyle/>
          <a:p>
            <a:r>
              <a:rPr lang="ja-JP" altLang="en-US" dirty="0" smtClean="0">
                <a:solidFill>
                  <a:srgbClr val="0000FF"/>
                </a:solidFill>
              </a:rPr>
              <a:t>ミーリー型順序機械</a:t>
            </a:r>
            <a:endParaRPr lang="ja-JP" altLang="en-US" dirty="0">
              <a:solidFill>
                <a:srgbClr val="0000FF"/>
              </a:solidFill>
            </a:endParaRPr>
          </a:p>
        </p:txBody>
      </p:sp>
      <p:cxnSp>
        <p:nvCxnSpPr>
          <p:cNvPr id="24" name="直線矢印コネクタ 23"/>
          <p:cNvCxnSpPr/>
          <p:nvPr/>
        </p:nvCxnSpPr>
        <p:spPr>
          <a:xfrm>
            <a:off x="3234725" y="4778974"/>
            <a:ext cx="617195" cy="57130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endCxn id="4" idx="2"/>
          </p:cNvCxnSpPr>
          <p:nvPr/>
        </p:nvCxnSpPr>
        <p:spPr>
          <a:xfrm flipV="1">
            <a:off x="1547664" y="4541858"/>
            <a:ext cx="865337" cy="317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p:nvPr/>
        </p:nvCxnSpPr>
        <p:spPr>
          <a:xfrm flipV="1">
            <a:off x="1691680" y="4721218"/>
            <a:ext cx="729831" cy="62905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a:off x="1855610" y="4607271"/>
            <a:ext cx="144016" cy="343406"/>
          </a:xfrm>
          <a:prstGeom prst="line">
            <a:avLst/>
          </a:prstGeom>
          <a:ln w="15875">
            <a:solidFill>
              <a:schemeClr val="tx1"/>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flipH="1">
            <a:off x="3543322" y="4654896"/>
            <a:ext cx="153226" cy="248156"/>
          </a:xfrm>
          <a:prstGeom prst="line">
            <a:avLst/>
          </a:prstGeom>
          <a:ln w="15875">
            <a:solidFill>
              <a:schemeClr val="tx1"/>
            </a:solidFill>
            <a:prstDash val="sysDash"/>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52642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スライド番号プレースホル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400" dirty="0">
                <a:solidFill>
                  <a:srgbClr val="000000"/>
                </a:solidFill>
              </a:rPr>
              <a:t>4</a:t>
            </a:r>
            <a:endParaRPr lang="en-US" altLang="ja-JP" sz="1400" dirty="0" smtClean="0">
              <a:solidFill>
                <a:srgbClr val="000000"/>
              </a:solidFill>
            </a:endParaRPr>
          </a:p>
        </p:txBody>
      </p:sp>
      <p:sp>
        <p:nvSpPr>
          <p:cNvPr id="10244" name="Text Box 4"/>
          <p:cNvSpPr txBox="1">
            <a:spLocks noChangeArrowheads="1"/>
          </p:cNvSpPr>
          <p:nvPr/>
        </p:nvSpPr>
        <p:spPr bwMode="auto">
          <a:xfrm>
            <a:off x="787934" y="792163"/>
            <a:ext cx="7396577"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dirty="0">
                <a:solidFill>
                  <a:srgbClr val="000000"/>
                </a:solidFill>
              </a:rPr>
              <a:t>　</a:t>
            </a:r>
            <a:r>
              <a:rPr lang="ja-JP" altLang="en-US" sz="1800" dirty="0"/>
              <a:t>　</a:t>
            </a:r>
            <a:r>
              <a:rPr lang="ja-JP" altLang="en-US" sz="1800" dirty="0">
                <a:solidFill>
                  <a:srgbClr val="0000FF"/>
                </a:solidFill>
              </a:rPr>
              <a:t>・</a:t>
            </a:r>
            <a:r>
              <a:rPr lang="ja-JP" altLang="en-US" sz="1800" b="1" dirty="0">
                <a:solidFill>
                  <a:srgbClr val="0000FF"/>
                </a:solidFill>
              </a:rPr>
              <a:t>ムーア型の順序機械</a:t>
            </a:r>
            <a:r>
              <a:rPr lang="ja-JP" altLang="en-US" sz="1800" dirty="0"/>
              <a:t>：</a:t>
            </a:r>
            <a:endParaRPr lang="en-US" altLang="ja-JP" sz="1800" dirty="0"/>
          </a:p>
          <a:p>
            <a:pPr eaLnBrk="1" hangingPunct="1">
              <a:spcBef>
                <a:spcPct val="0"/>
              </a:spcBef>
              <a:buFontTx/>
              <a:buNone/>
            </a:pPr>
            <a:r>
              <a:rPr lang="ja-JP" altLang="en-US" sz="1800" dirty="0"/>
              <a:t>　　　　　入力をもらった後、</a:t>
            </a:r>
            <a:r>
              <a:rPr lang="ja-JP" altLang="en-US" sz="1800" dirty="0">
                <a:solidFill>
                  <a:srgbClr val="FF3300"/>
                </a:solidFill>
              </a:rPr>
              <a:t>状態</a:t>
            </a:r>
            <a:r>
              <a:rPr lang="ja-JP" altLang="en-US" sz="1800" dirty="0" smtClean="0">
                <a:solidFill>
                  <a:srgbClr val="FF3300"/>
                </a:solidFill>
              </a:rPr>
              <a:t>を変え（推移し）、</a:t>
            </a:r>
            <a:r>
              <a:rPr lang="ja-JP" altLang="en-US" sz="1800" dirty="0">
                <a:solidFill>
                  <a:srgbClr val="FF3300"/>
                </a:solidFill>
              </a:rPr>
              <a:t>推移先の状態で処理を</a:t>
            </a:r>
            <a:endParaRPr lang="en-US" altLang="ja-JP" sz="1800" dirty="0">
              <a:solidFill>
                <a:srgbClr val="FF3300"/>
              </a:solidFill>
            </a:endParaRPr>
          </a:p>
          <a:p>
            <a:pPr eaLnBrk="1" hangingPunct="1">
              <a:spcBef>
                <a:spcPct val="0"/>
              </a:spcBef>
              <a:buFontTx/>
              <a:buNone/>
            </a:pPr>
            <a:r>
              <a:rPr lang="ja-JP" altLang="en-US" sz="1800" dirty="0">
                <a:solidFill>
                  <a:srgbClr val="FF3300"/>
                </a:solidFill>
              </a:rPr>
              <a:t>　　　　　行い出力を行なう</a:t>
            </a:r>
            <a:r>
              <a:rPr lang="ja-JP" altLang="en-US" sz="1800" dirty="0" smtClean="0">
                <a:solidFill>
                  <a:srgbClr val="FF3300"/>
                </a:solidFill>
              </a:rPr>
              <a:t>。</a:t>
            </a:r>
            <a:endParaRPr lang="en-US" altLang="ja-JP" sz="1800" dirty="0" smtClean="0">
              <a:solidFill>
                <a:srgbClr val="FF3300"/>
              </a:solidFill>
            </a:endParaRPr>
          </a:p>
          <a:p>
            <a:pPr eaLnBrk="1" hangingPunct="1">
              <a:spcBef>
                <a:spcPct val="0"/>
              </a:spcBef>
              <a:buFontTx/>
              <a:buNone/>
            </a:pPr>
            <a:endParaRPr lang="en-US" altLang="ja-JP" sz="1800" dirty="0">
              <a:solidFill>
                <a:srgbClr val="FF0000"/>
              </a:solidFill>
            </a:endParaRPr>
          </a:p>
          <a:p>
            <a:pPr eaLnBrk="1" hangingPunct="1">
              <a:spcBef>
                <a:spcPct val="0"/>
              </a:spcBef>
              <a:buFontTx/>
              <a:buNone/>
            </a:pPr>
            <a:r>
              <a:rPr lang="ja-JP" altLang="en-US" sz="1800" dirty="0">
                <a:solidFill>
                  <a:srgbClr val="FF0000"/>
                </a:solidFill>
              </a:rPr>
              <a:t>　　　　　</a:t>
            </a:r>
            <a:r>
              <a:rPr lang="ja-JP" altLang="en-US" sz="1800" dirty="0"/>
              <a:t>・次に推移する先の</a:t>
            </a:r>
            <a:r>
              <a:rPr lang="ja-JP" altLang="en-US" sz="1800" dirty="0" smtClean="0"/>
              <a:t>状態は、</a:t>
            </a:r>
            <a:r>
              <a:rPr lang="ja-JP" altLang="en-US" sz="1800" dirty="0" smtClean="0">
                <a:solidFill>
                  <a:srgbClr val="FF0000"/>
                </a:solidFill>
              </a:rPr>
              <a:t>入力</a:t>
            </a:r>
            <a:r>
              <a:rPr lang="ja-JP" altLang="en-US" sz="1800" dirty="0">
                <a:solidFill>
                  <a:srgbClr val="FF0000"/>
                </a:solidFill>
              </a:rPr>
              <a:t>データの値</a:t>
            </a:r>
            <a:r>
              <a:rPr lang="ja-JP" altLang="en-US" sz="1800" dirty="0" smtClean="0"/>
              <a:t>と</a:t>
            </a:r>
            <a:r>
              <a:rPr lang="ja-JP" altLang="en-US" sz="1800" dirty="0" smtClean="0">
                <a:solidFill>
                  <a:srgbClr val="FF0000"/>
                </a:solidFill>
              </a:rPr>
              <a:t>今の状態</a:t>
            </a:r>
            <a:r>
              <a:rPr lang="ja-JP" altLang="en-US" sz="1800" dirty="0"/>
              <a:t>で決まる</a:t>
            </a:r>
            <a:endParaRPr lang="ja-JP" altLang="en-US" sz="1800" dirty="0">
              <a:solidFill>
                <a:srgbClr val="FF0000"/>
              </a:solidFill>
            </a:endParaRPr>
          </a:p>
          <a:p>
            <a:pPr eaLnBrk="1" hangingPunct="1">
              <a:spcBef>
                <a:spcPct val="0"/>
              </a:spcBef>
              <a:buFontTx/>
              <a:buNone/>
            </a:pPr>
            <a:r>
              <a:rPr lang="ja-JP" altLang="en-US" sz="1800" dirty="0"/>
              <a:t>　　　　　・出力データの</a:t>
            </a:r>
            <a:r>
              <a:rPr lang="ja-JP" altLang="en-US" sz="1800" dirty="0" smtClean="0"/>
              <a:t>値は、</a:t>
            </a:r>
            <a:r>
              <a:rPr lang="ja-JP" altLang="en-US" sz="1800" dirty="0" smtClean="0">
                <a:solidFill>
                  <a:srgbClr val="FF0000"/>
                </a:solidFill>
              </a:rPr>
              <a:t>推移先</a:t>
            </a:r>
            <a:r>
              <a:rPr lang="ja-JP" altLang="en-US" sz="1800" dirty="0">
                <a:solidFill>
                  <a:srgbClr val="FF0000"/>
                </a:solidFill>
              </a:rPr>
              <a:t>の</a:t>
            </a:r>
            <a:r>
              <a:rPr lang="ja-JP" altLang="en-US" sz="1800" b="1" dirty="0">
                <a:solidFill>
                  <a:srgbClr val="FF0000"/>
                </a:solidFill>
              </a:rPr>
              <a:t>状態</a:t>
            </a:r>
            <a:r>
              <a:rPr lang="ja-JP" altLang="en-US" sz="1800" dirty="0"/>
              <a:t>で決まる</a:t>
            </a:r>
          </a:p>
          <a:p>
            <a:pPr eaLnBrk="1" hangingPunct="1">
              <a:spcBef>
                <a:spcPct val="0"/>
              </a:spcBef>
              <a:buFontTx/>
              <a:buNone/>
            </a:pPr>
            <a:endParaRPr lang="ja-JP" altLang="en-US" sz="1800" dirty="0">
              <a:solidFill>
                <a:srgbClr val="000000"/>
              </a:solidFill>
            </a:endParaRPr>
          </a:p>
        </p:txBody>
      </p:sp>
      <p:sp>
        <p:nvSpPr>
          <p:cNvPr id="20" name="Text Box 5"/>
          <p:cNvSpPr txBox="1">
            <a:spLocks noChangeArrowheads="1"/>
          </p:cNvSpPr>
          <p:nvPr/>
        </p:nvSpPr>
        <p:spPr bwMode="auto">
          <a:xfrm>
            <a:off x="8043590" y="238681"/>
            <a:ext cx="7857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dirty="0">
                <a:solidFill>
                  <a:srgbClr val="000000"/>
                </a:solidFill>
              </a:rPr>
              <a:t>その２</a:t>
            </a:r>
          </a:p>
        </p:txBody>
      </p:sp>
      <p:sp>
        <p:nvSpPr>
          <p:cNvPr id="17" name="テキスト ボックス 6"/>
          <p:cNvSpPr txBox="1">
            <a:spLocks noChangeArrowheads="1"/>
          </p:cNvSpPr>
          <p:nvPr/>
        </p:nvSpPr>
        <p:spPr bwMode="auto">
          <a:xfrm>
            <a:off x="2425700" y="3254698"/>
            <a:ext cx="6463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dirty="0"/>
              <a:t>今</a:t>
            </a:r>
            <a:r>
              <a:rPr lang="ja-JP" altLang="en-US" sz="1800" dirty="0" smtClean="0"/>
              <a:t>の</a:t>
            </a:r>
            <a:endParaRPr lang="en-US" altLang="ja-JP" sz="1800" dirty="0"/>
          </a:p>
          <a:p>
            <a:pPr eaLnBrk="1" hangingPunct="1">
              <a:spcBef>
                <a:spcPct val="0"/>
              </a:spcBef>
              <a:buFontTx/>
              <a:buNone/>
            </a:pPr>
            <a:r>
              <a:rPr lang="ja-JP" altLang="en-US" sz="1800" dirty="0"/>
              <a:t>状態</a:t>
            </a:r>
          </a:p>
        </p:txBody>
      </p:sp>
      <p:sp>
        <p:nvSpPr>
          <p:cNvPr id="18" name="テキスト ボックス 7"/>
          <p:cNvSpPr txBox="1">
            <a:spLocks noChangeArrowheads="1"/>
          </p:cNvSpPr>
          <p:nvPr/>
        </p:nvSpPr>
        <p:spPr bwMode="auto">
          <a:xfrm>
            <a:off x="4953000" y="3254698"/>
            <a:ext cx="141446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dirty="0"/>
              <a:t>次の　　</a:t>
            </a:r>
            <a:r>
              <a:rPr lang="ja-JP" altLang="en-US" sz="1800" dirty="0">
                <a:solidFill>
                  <a:srgbClr val="0000FF"/>
                </a:solidFill>
              </a:rPr>
              <a:t>処理</a:t>
            </a:r>
            <a:endParaRPr lang="en-US" altLang="ja-JP" sz="1800" dirty="0">
              <a:solidFill>
                <a:srgbClr val="0000FF"/>
              </a:solidFill>
            </a:endParaRPr>
          </a:p>
          <a:p>
            <a:pPr eaLnBrk="1" hangingPunct="1">
              <a:spcBef>
                <a:spcPct val="0"/>
              </a:spcBef>
              <a:buFontTx/>
              <a:buNone/>
            </a:pPr>
            <a:r>
              <a:rPr lang="ja-JP" altLang="en-US" sz="1800" dirty="0"/>
              <a:t>状態　　</a:t>
            </a:r>
            <a:r>
              <a:rPr lang="ja-JP" altLang="en-US" sz="1800" dirty="0">
                <a:solidFill>
                  <a:srgbClr val="0000FF"/>
                </a:solidFill>
              </a:rPr>
              <a:t>出力</a:t>
            </a:r>
          </a:p>
        </p:txBody>
      </p:sp>
      <p:sp>
        <p:nvSpPr>
          <p:cNvPr id="19" name="テキスト ボックス 13"/>
          <p:cNvSpPr txBox="1">
            <a:spLocks noChangeArrowheads="1"/>
          </p:cNvSpPr>
          <p:nvPr/>
        </p:nvSpPr>
        <p:spPr bwMode="auto">
          <a:xfrm>
            <a:off x="3702050" y="3068960"/>
            <a:ext cx="6461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a:t>入力</a:t>
            </a:r>
          </a:p>
        </p:txBody>
      </p:sp>
      <p:cxnSp>
        <p:nvCxnSpPr>
          <p:cNvPr id="21" name="直線コネクタ 20"/>
          <p:cNvCxnSpPr/>
          <p:nvPr/>
        </p:nvCxnSpPr>
        <p:spPr>
          <a:xfrm flipV="1">
            <a:off x="5597525" y="3392810"/>
            <a:ext cx="166687" cy="3698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p:nvPr/>
        </p:nvCxnSpPr>
        <p:spPr>
          <a:xfrm>
            <a:off x="3189287" y="3573785"/>
            <a:ext cx="1673225" cy="317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円/楕円 22"/>
          <p:cNvSpPr/>
          <p:nvPr/>
        </p:nvSpPr>
        <p:spPr>
          <a:xfrm>
            <a:off x="2301875" y="3157860"/>
            <a:ext cx="893762" cy="83185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25" name="円/楕円 24"/>
          <p:cNvSpPr/>
          <p:nvPr/>
        </p:nvSpPr>
        <p:spPr>
          <a:xfrm>
            <a:off x="4830762" y="3102298"/>
            <a:ext cx="1676400" cy="887412"/>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26" name="テキスト ボックス 25"/>
          <p:cNvSpPr txBox="1"/>
          <p:nvPr/>
        </p:nvSpPr>
        <p:spPr>
          <a:xfrm>
            <a:off x="3072031" y="4653136"/>
            <a:ext cx="1069524" cy="369332"/>
          </a:xfrm>
          <a:prstGeom prst="rect">
            <a:avLst/>
          </a:prstGeom>
          <a:noFill/>
        </p:spPr>
        <p:txBody>
          <a:bodyPr wrap="none" rtlCol="0">
            <a:spAutoFit/>
          </a:bodyPr>
          <a:lstStyle/>
          <a:p>
            <a:r>
              <a:rPr lang="ja-JP" altLang="en-US" dirty="0" smtClean="0">
                <a:solidFill>
                  <a:srgbClr val="0000FF"/>
                </a:solidFill>
              </a:rPr>
              <a:t>ムーア型</a:t>
            </a:r>
            <a:endParaRPr kumimoji="1" lang="ja-JP" altLang="en-US" dirty="0">
              <a:solidFill>
                <a:srgbClr val="0000FF"/>
              </a:solidFill>
            </a:endParaRPr>
          </a:p>
        </p:txBody>
      </p:sp>
      <p:cxnSp>
        <p:nvCxnSpPr>
          <p:cNvPr id="36" name="直線矢印コネクタ 35"/>
          <p:cNvCxnSpPr/>
          <p:nvPr/>
        </p:nvCxnSpPr>
        <p:spPr>
          <a:xfrm>
            <a:off x="3151622" y="3762698"/>
            <a:ext cx="617195" cy="57130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直線矢印コネクタ 36"/>
          <p:cNvCxnSpPr/>
          <p:nvPr/>
        </p:nvCxnSpPr>
        <p:spPr>
          <a:xfrm flipV="1">
            <a:off x="1422941" y="3553474"/>
            <a:ext cx="865337" cy="317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p:nvPr/>
        </p:nvCxnSpPr>
        <p:spPr>
          <a:xfrm flipV="1">
            <a:off x="1634710" y="3762698"/>
            <a:ext cx="729831" cy="62905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a:xfrm>
            <a:off x="1711593" y="3666162"/>
            <a:ext cx="144016" cy="343406"/>
          </a:xfrm>
          <a:prstGeom prst="line">
            <a:avLst/>
          </a:prstGeom>
          <a:ln w="15875">
            <a:solidFill>
              <a:schemeClr val="tx1"/>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p:nvPr/>
        </p:nvCxnSpPr>
        <p:spPr>
          <a:xfrm flipH="1">
            <a:off x="3551071" y="3713787"/>
            <a:ext cx="153226" cy="248156"/>
          </a:xfrm>
          <a:prstGeom prst="line">
            <a:avLst/>
          </a:prstGeom>
          <a:ln w="15875">
            <a:solidFill>
              <a:schemeClr val="tx1"/>
            </a:solidFill>
            <a:prstDash val="sysDash"/>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46342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スライド番号プレースホル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400" dirty="0"/>
              <a:t>5</a:t>
            </a:r>
            <a:endParaRPr lang="en-US" altLang="ja-JP" sz="1400" dirty="0" smtClean="0"/>
          </a:p>
        </p:txBody>
      </p:sp>
      <p:sp>
        <p:nvSpPr>
          <p:cNvPr id="11267" name="Text Box 4"/>
          <p:cNvSpPr txBox="1">
            <a:spLocks noChangeArrowheads="1"/>
          </p:cNvSpPr>
          <p:nvPr/>
        </p:nvSpPr>
        <p:spPr bwMode="auto">
          <a:xfrm>
            <a:off x="8243888" y="260350"/>
            <a:ext cx="5159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000"/>
              <a:t>その２</a:t>
            </a:r>
          </a:p>
        </p:txBody>
      </p:sp>
      <p:sp>
        <p:nvSpPr>
          <p:cNvPr id="11268" name="Text Box 5"/>
          <p:cNvSpPr txBox="1">
            <a:spLocks noChangeArrowheads="1"/>
          </p:cNvSpPr>
          <p:nvPr/>
        </p:nvSpPr>
        <p:spPr bwMode="auto">
          <a:xfrm>
            <a:off x="962498" y="620688"/>
            <a:ext cx="7797327"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b="1" dirty="0" smtClean="0"/>
              <a:t>§</a:t>
            </a:r>
            <a:r>
              <a:rPr lang="ja-JP" altLang="en-US" sz="1800" b="1" dirty="0" smtClean="0"/>
              <a:t>２．１．１　ミーリー型</a:t>
            </a:r>
            <a:r>
              <a:rPr lang="ja-JP" altLang="en-US" sz="1800" b="1" dirty="0"/>
              <a:t>順序機械（</a:t>
            </a:r>
            <a:r>
              <a:rPr lang="en-US" altLang="ja-JP" sz="1800" b="1" dirty="0" smtClean="0">
                <a:solidFill>
                  <a:srgbClr val="FF0000"/>
                </a:solidFill>
              </a:rPr>
              <a:t>M1</a:t>
            </a:r>
            <a:r>
              <a:rPr lang="ja-JP" altLang="en-US" sz="1800" b="1" dirty="0" smtClean="0"/>
              <a:t>）</a:t>
            </a:r>
            <a:endParaRPr lang="en-US" altLang="ja-JP" sz="1800" b="1" dirty="0" smtClean="0"/>
          </a:p>
          <a:p>
            <a:pPr eaLnBrk="1" hangingPunct="1">
              <a:spcBef>
                <a:spcPct val="0"/>
              </a:spcBef>
              <a:buFontTx/>
              <a:buNone/>
            </a:pPr>
            <a:endParaRPr lang="en-US" altLang="ja-JP" sz="1800" b="1" dirty="0"/>
          </a:p>
          <a:p>
            <a:pPr eaLnBrk="1" hangingPunct="1">
              <a:spcBef>
                <a:spcPct val="0"/>
              </a:spcBef>
              <a:buFontTx/>
              <a:buNone/>
            </a:pPr>
            <a:r>
              <a:rPr lang="ja-JP" altLang="en-US" sz="1800" b="1" dirty="0" smtClean="0"/>
              <a:t>　ミーリー型</a:t>
            </a:r>
            <a:r>
              <a:rPr lang="ja-JP" altLang="en-US" sz="1800" b="1" dirty="0"/>
              <a:t>順序機械（</a:t>
            </a:r>
            <a:r>
              <a:rPr lang="en-US" altLang="ja-JP" sz="1800" dirty="0" smtClean="0"/>
              <a:t>M1</a:t>
            </a:r>
            <a:r>
              <a:rPr lang="ja-JP" altLang="en-US" sz="1800" b="1" dirty="0" smtClean="0"/>
              <a:t>）</a:t>
            </a:r>
            <a:r>
              <a:rPr lang="ja-JP" altLang="en-US" sz="1800" dirty="0" smtClean="0"/>
              <a:t>は、機械の</a:t>
            </a:r>
            <a:r>
              <a:rPr lang="ja-JP" altLang="en-US" sz="1800" b="1" dirty="0" smtClean="0">
                <a:solidFill>
                  <a:srgbClr val="0000FF"/>
                </a:solidFill>
              </a:rPr>
              <a:t>出力</a:t>
            </a:r>
            <a:r>
              <a:rPr lang="ja-JP" altLang="en-US" sz="1800" dirty="0" smtClean="0"/>
              <a:t>が現在の</a:t>
            </a:r>
            <a:r>
              <a:rPr lang="ja-JP" altLang="en-US" sz="1800" b="1" dirty="0" smtClean="0">
                <a:solidFill>
                  <a:srgbClr val="0000FF"/>
                </a:solidFill>
              </a:rPr>
              <a:t>状態と入力の組み合わせ</a:t>
            </a:r>
            <a:endParaRPr lang="en-US" altLang="ja-JP" sz="1800" b="1" dirty="0" smtClean="0">
              <a:solidFill>
                <a:srgbClr val="0000FF"/>
              </a:solidFill>
            </a:endParaRPr>
          </a:p>
          <a:p>
            <a:pPr eaLnBrk="1" hangingPunct="1">
              <a:spcBef>
                <a:spcPct val="0"/>
              </a:spcBef>
              <a:buFontTx/>
              <a:buNone/>
            </a:pPr>
            <a:r>
              <a:rPr lang="ja-JP" altLang="en-US" sz="1800" dirty="0" smtClean="0"/>
              <a:t>によって決まる方式の順序機械である。</a:t>
            </a:r>
            <a:endParaRPr lang="en-US" altLang="ja-JP" sz="1800" dirty="0" smtClean="0"/>
          </a:p>
          <a:p>
            <a:pPr eaLnBrk="1" hangingPunct="1">
              <a:spcBef>
                <a:spcPct val="0"/>
              </a:spcBef>
              <a:buFontTx/>
              <a:buNone/>
            </a:pPr>
            <a:r>
              <a:rPr lang="ja-JP" altLang="en-US" sz="1800" dirty="0" smtClean="0"/>
              <a:t>＜</a:t>
            </a:r>
            <a:r>
              <a:rPr lang="en-US" altLang="ja-JP" sz="1800" dirty="0" smtClean="0"/>
              <a:t>M1</a:t>
            </a:r>
            <a:r>
              <a:rPr lang="ja-JP" altLang="en-US" sz="1800" dirty="0" smtClean="0"/>
              <a:t>の定義＞</a:t>
            </a:r>
            <a:endParaRPr lang="en-US" altLang="ja-JP" sz="1800" dirty="0" smtClean="0"/>
          </a:p>
          <a:p>
            <a:pPr eaLnBrk="1" hangingPunct="1">
              <a:spcBef>
                <a:spcPct val="0"/>
              </a:spcBef>
              <a:buFontTx/>
              <a:buNone/>
            </a:pPr>
            <a:r>
              <a:rPr lang="ja-JP" altLang="en-US" sz="1800" dirty="0" smtClean="0"/>
              <a:t>　 </a:t>
            </a:r>
            <a:r>
              <a:rPr lang="en-US" altLang="ja-JP" sz="1800" dirty="0" smtClean="0"/>
              <a:t>M1 {</a:t>
            </a:r>
            <a:r>
              <a:rPr lang="en-US" altLang="ja-JP" sz="1800" dirty="0"/>
              <a:t>Q</a:t>
            </a:r>
            <a:r>
              <a:rPr lang="ja-JP" altLang="en-US" sz="1800" dirty="0" err="1"/>
              <a:t>、</a:t>
            </a:r>
            <a:r>
              <a:rPr lang="en-US" altLang="ja-JP" sz="1800" dirty="0"/>
              <a:t>Σ</a:t>
            </a:r>
            <a:r>
              <a:rPr lang="ja-JP" altLang="en-US" sz="1800" dirty="0" err="1" smtClean="0"/>
              <a:t>、</a:t>
            </a:r>
            <a:r>
              <a:rPr lang="ja-JP" altLang="en-US" sz="1800" dirty="0" smtClean="0"/>
              <a:t>⊿ </a:t>
            </a:r>
            <a:r>
              <a:rPr lang="ja-JP" altLang="en-US" sz="1800" dirty="0"/>
              <a:t>、</a:t>
            </a:r>
            <a:r>
              <a:rPr lang="en-US" altLang="ja-JP" sz="1800" dirty="0"/>
              <a:t>δ</a:t>
            </a:r>
            <a:r>
              <a:rPr lang="ja-JP" altLang="en-US" sz="1800" dirty="0" err="1"/>
              <a:t>、</a:t>
            </a:r>
            <a:r>
              <a:rPr lang="en-US" altLang="ja-JP" sz="1800" dirty="0"/>
              <a:t>λ</a:t>
            </a:r>
            <a:r>
              <a:rPr lang="ja-JP" altLang="en-US" sz="1800" dirty="0" err="1"/>
              <a:t>、ｑ</a:t>
            </a:r>
            <a:r>
              <a:rPr lang="en-US" altLang="ja-JP" sz="1800" baseline="-25000" dirty="0"/>
              <a:t>0</a:t>
            </a:r>
            <a:r>
              <a:rPr lang="ja-JP" altLang="en-US" sz="1800" dirty="0" smtClean="0"/>
              <a:t>｝</a:t>
            </a:r>
            <a:endParaRPr lang="en-US" altLang="ja-JP" sz="1800" dirty="0" smtClean="0"/>
          </a:p>
          <a:p>
            <a:pPr eaLnBrk="1" hangingPunct="1">
              <a:spcBef>
                <a:spcPct val="0"/>
              </a:spcBef>
              <a:buFontTx/>
              <a:buNone/>
            </a:pPr>
            <a:endParaRPr lang="ja-JP" altLang="en-US" sz="1800" dirty="0"/>
          </a:p>
          <a:p>
            <a:pPr eaLnBrk="1" hangingPunct="1">
              <a:spcBef>
                <a:spcPct val="0"/>
              </a:spcBef>
              <a:buFontTx/>
              <a:buNone/>
            </a:pPr>
            <a:r>
              <a:rPr lang="ja-JP" altLang="en-US" sz="1800" dirty="0"/>
              <a:t>１</a:t>
            </a:r>
            <a:r>
              <a:rPr lang="ja-JP" altLang="en-US" sz="1800" b="1" dirty="0"/>
              <a:t>．状態の有限集合</a:t>
            </a:r>
            <a:r>
              <a:rPr lang="ja-JP" altLang="en-US" sz="1800" dirty="0"/>
              <a:t>　</a:t>
            </a:r>
            <a:r>
              <a:rPr lang="en-US" altLang="ja-JP" sz="1800" dirty="0"/>
              <a:t>Q</a:t>
            </a:r>
          </a:p>
          <a:p>
            <a:pPr eaLnBrk="1" hangingPunct="1">
              <a:spcBef>
                <a:spcPct val="0"/>
              </a:spcBef>
              <a:buFontTx/>
              <a:buNone/>
            </a:pPr>
            <a:r>
              <a:rPr lang="ja-JP" altLang="en-US" sz="1800" dirty="0"/>
              <a:t>２．</a:t>
            </a:r>
            <a:r>
              <a:rPr lang="ja-JP" altLang="en-US" sz="1800" b="1" dirty="0"/>
              <a:t>入力の有限集合</a:t>
            </a:r>
            <a:r>
              <a:rPr lang="ja-JP" altLang="en-US" sz="1800" dirty="0"/>
              <a:t>　</a:t>
            </a:r>
            <a:r>
              <a:rPr lang="en-US" altLang="ja-JP" sz="1800" dirty="0"/>
              <a:t>Σ</a:t>
            </a:r>
          </a:p>
          <a:p>
            <a:pPr eaLnBrk="1" hangingPunct="1">
              <a:spcBef>
                <a:spcPct val="0"/>
              </a:spcBef>
              <a:buFontTx/>
              <a:buNone/>
            </a:pPr>
            <a:r>
              <a:rPr lang="ja-JP" altLang="en-US" sz="1800" dirty="0"/>
              <a:t>３．</a:t>
            </a:r>
            <a:r>
              <a:rPr lang="ja-JP" altLang="en-US" sz="1800" b="1" dirty="0"/>
              <a:t>出力の有限集合</a:t>
            </a:r>
            <a:r>
              <a:rPr lang="ja-JP" altLang="en-US" sz="1800" dirty="0"/>
              <a:t>　⊿</a:t>
            </a:r>
          </a:p>
          <a:p>
            <a:pPr eaLnBrk="1" hangingPunct="1">
              <a:spcBef>
                <a:spcPct val="0"/>
              </a:spcBef>
              <a:buFontTx/>
              <a:buNone/>
            </a:pPr>
            <a:r>
              <a:rPr lang="ja-JP" altLang="en-US" sz="1800" dirty="0"/>
              <a:t>４．</a:t>
            </a:r>
            <a:r>
              <a:rPr lang="ja-JP" altLang="en-US" sz="1800" b="1" dirty="0"/>
              <a:t>状態推移関数</a:t>
            </a:r>
            <a:r>
              <a:rPr lang="ja-JP" altLang="en-US" sz="1800" dirty="0"/>
              <a:t>　 </a:t>
            </a:r>
            <a:r>
              <a:rPr lang="ja-JP" altLang="en-US" sz="1800" dirty="0" smtClean="0"/>
              <a:t> </a:t>
            </a:r>
            <a:r>
              <a:rPr lang="en-US" altLang="ja-JP" sz="1800" dirty="0" smtClean="0"/>
              <a:t>δ</a:t>
            </a:r>
            <a:r>
              <a:rPr lang="ja-JP" altLang="en-US" sz="1800" dirty="0" smtClean="0"/>
              <a:t>　</a:t>
            </a:r>
            <a:endParaRPr lang="en-US" altLang="ja-JP" sz="1800" dirty="0" smtClean="0"/>
          </a:p>
          <a:p>
            <a:pPr eaLnBrk="1" hangingPunct="1">
              <a:spcBef>
                <a:spcPct val="0"/>
              </a:spcBef>
              <a:buFontTx/>
              <a:buNone/>
            </a:pPr>
            <a:r>
              <a:rPr lang="ja-JP" altLang="en-US" sz="1800" dirty="0"/>
              <a:t>　</a:t>
            </a:r>
            <a:r>
              <a:rPr lang="ja-JP" altLang="en-US" sz="1800" dirty="0" smtClean="0"/>
              <a:t>　　　　　機械の状態　ｐ（∈Ｑ）とそれへの入力ａ（∈</a:t>
            </a:r>
            <a:r>
              <a:rPr lang="en-US" altLang="ja-JP" sz="1800" dirty="0" smtClean="0"/>
              <a:t>Σ</a:t>
            </a:r>
            <a:r>
              <a:rPr lang="ja-JP" altLang="en-US" sz="1800" dirty="0" smtClean="0"/>
              <a:t>）の全ての</a:t>
            </a:r>
            <a:endParaRPr lang="en-US" altLang="ja-JP" sz="1800" dirty="0" smtClean="0"/>
          </a:p>
          <a:p>
            <a:pPr eaLnBrk="1" hangingPunct="1">
              <a:spcBef>
                <a:spcPct val="0"/>
              </a:spcBef>
              <a:buFontTx/>
              <a:buNone/>
            </a:pPr>
            <a:r>
              <a:rPr lang="ja-JP" altLang="en-US" sz="1800" dirty="0" smtClean="0"/>
              <a:t>　　　　　　組み合わせに対して、次の時点の状態（推移先状態）</a:t>
            </a:r>
            <a:endParaRPr lang="en-US" altLang="ja-JP" sz="1800" dirty="0" smtClean="0"/>
          </a:p>
          <a:p>
            <a:pPr eaLnBrk="1" hangingPunct="1">
              <a:spcBef>
                <a:spcPct val="0"/>
              </a:spcBef>
              <a:buFontTx/>
              <a:buNone/>
            </a:pPr>
            <a:r>
              <a:rPr lang="ja-JP" altLang="en-US" sz="1800" dirty="0"/>
              <a:t>　</a:t>
            </a:r>
            <a:r>
              <a:rPr lang="ja-JP" altLang="en-US" sz="1800" dirty="0" smtClean="0"/>
              <a:t>　　　　　ｑ（∈Ｑ）を</a:t>
            </a:r>
            <a:r>
              <a:rPr lang="en-US" altLang="ja-JP" sz="1800" dirty="0" smtClean="0"/>
              <a:t>δ</a:t>
            </a:r>
            <a:r>
              <a:rPr lang="ja-JP" altLang="en-US" sz="1800" dirty="0" smtClean="0"/>
              <a:t>（</a:t>
            </a:r>
            <a:r>
              <a:rPr lang="ja-JP" altLang="en-US" sz="1800" dirty="0" err="1" smtClean="0"/>
              <a:t>ｐ</a:t>
            </a:r>
            <a:r>
              <a:rPr lang="ja-JP" altLang="en-US" sz="1800" dirty="0" smtClean="0"/>
              <a:t>，ａ）＝</a:t>
            </a:r>
            <a:r>
              <a:rPr lang="en-US" altLang="ja-JP" sz="1800" dirty="0" smtClean="0"/>
              <a:t>q</a:t>
            </a:r>
            <a:r>
              <a:rPr lang="ja-JP" altLang="en-US" sz="1800" dirty="0" smtClean="0"/>
              <a:t>により一意的に決める規則（関数）</a:t>
            </a:r>
            <a:endParaRPr lang="en-US" altLang="ja-JP" sz="1800" dirty="0" smtClean="0"/>
          </a:p>
          <a:p>
            <a:pPr eaLnBrk="1" hangingPunct="1">
              <a:spcBef>
                <a:spcPct val="0"/>
              </a:spcBef>
              <a:buFontTx/>
              <a:buNone/>
            </a:pPr>
            <a:r>
              <a:rPr lang="ja-JP" altLang="en-US" sz="1800" dirty="0" smtClean="0"/>
              <a:t>５</a:t>
            </a:r>
            <a:r>
              <a:rPr lang="ja-JP" altLang="en-US" sz="1800" dirty="0"/>
              <a:t>．</a:t>
            </a:r>
            <a:r>
              <a:rPr lang="ja-JP" altLang="en-US" sz="1800" b="1" dirty="0"/>
              <a:t>出力関数</a:t>
            </a:r>
            <a:r>
              <a:rPr lang="ja-JP" altLang="en-US" sz="1800" dirty="0"/>
              <a:t>　 </a:t>
            </a:r>
            <a:r>
              <a:rPr lang="en-US" altLang="ja-JP" sz="1800" dirty="0" smtClean="0"/>
              <a:t>λ</a:t>
            </a:r>
          </a:p>
          <a:p>
            <a:pPr eaLnBrk="1" hangingPunct="1">
              <a:spcBef>
                <a:spcPct val="0"/>
              </a:spcBef>
              <a:buFontTx/>
              <a:buNone/>
            </a:pPr>
            <a:r>
              <a:rPr lang="ja-JP" altLang="en-US" sz="1800" dirty="0"/>
              <a:t>　</a:t>
            </a:r>
            <a:r>
              <a:rPr lang="ja-JP" altLang="en-US" sz="1800" dirty="0" smtClean="0"/>
              <a:t>　　　　　現在の状態ｐ（∈</a:t>
            </a:r>
            <a:r>
              <a:rPr lang="en-US" altLang="ja-JP" sz="1800" dirty="0" smtClean="0"/>
              <a:t>Q</a:t>
            </a:r>
            <a:r>
              <a:rPr lang="ja-JP" altLang="en-US" sz="1800" dirty="0" smtClean="0"/>
              <a:t>）とそれへの入力</a:t>
            </a:r>
            <a:r>
              <a:rPr lang="ja-JP" altLang="en-US" sz="1800" dirty="0"/>
              <a:t>ａ（∈</a:t>
            </a:r>
            <a:r>
              <a:rPr lang="en-US" altLang="ja-JP" sz="1800" dirty="0"/>
              <a:t>Σ</a:t>
            </a:r>
            <a:r>
              <a:rPr lang="ja-JP" altLang="en-US" sz="1800" dirty="0" smtClean="0"/>
              <a:t>）の全ての</a:t>
            </a:r>
            <a:endParaRPr lang="en-US" altLang="ja-JP" sz="1800" dirty="0" smtClean="0"/>
          </a:p>
          <a:p>
            <a:pPr eaLnBrk="1" hangingPunct="1">
              <a:spcBef>
                <a:spcPct val="0"/>
              </a:spcBef>
              <a:buFontTx/>
              <a:buNone/>
            </a:pPr>
            <a:r>
              <a:rPr lang="ja-JP" altLang="en-US" sz="1800" dirty="0"/>
              <a:t>　</a:t>
            </a:r>
            <a:r>
              <a:rPr lang="ja-JP" altLang="en-US" sz="1800" dirty="0" smtClean="0"/>
              <a:t>　　　　　組み合わせに対して、次の状態へ推移する前に出力する</a:t>
            </a:r>
            <a:endParaRPr lang="en-US" altLang="ja-JP" sz="1800" dirty="0" smtClean="0"/>
          </a:p>
          <a:p>
            <a:pPr eaLnBrk="1" hangingPunct="1">
              <a:spcBef>
                <a:spcPct val="0"/>
              </a:spcBef>
              <a:buFontTx/>
              <a:buNone/>
            </a:pPr>
            <a:r>
              <a:rPr lang="ja-JP" altLang="en-US" sz="1800" dirty="0"/>
              <a:t>　</a:t>
            </a:r>
            <a:r>
              <a:rPr lang="ja-JP" altLang="en-US" sz="1800" dirty="0" smtClean="0"/>
              <a:t>　　　　　出力記号ｂ（∈</a:t>
            </a:r>
            <a:r>
              <a:rPr lang="en-US" altLang="ja-JP" sz="1800" dirty="0" smtClean="0"/>
              <a:t>Δ</a:t>
            </a:r>
            <a:r>
              <a:rPr lang="ja-JP" altLang="en-US" sz="1800" dirty="0" smtClean="0"/>
              <a:t>）を</a:t>
            </a:r>
            <a:r>
              <a:rPr lang="en-US" altLang="ja-JP" sz="1800" dirty="0" smtClean="0"/>
              <a:t>λ</a:t>
            </a:r>
            <a:r>
              <a:rPr lang="ja-JP" altLang="en-US" sz="1800" dirty="0" smtClean="0"/>
              <a:t>（</a:t>
            </a:r>
            <a:r>
              <a:rPr lang="ja-JP" altLang="en-US" sz="1800" dirty="0" err="1" smtClean="0"/>
              <a:t>ｐ</a:t>
            </a:r>
            <a:r>
              <a:rPr lang="ja-JP" altLang="en-US" sz="1800" dirty="0" smtClean="0"/>
              <a:t>，ａ）＝</a:t>
            </a:r>
            <a:r>
              <a:rPr lang="ja-JP" altLang="en-US" sz="1800" dirty="0" err="1" smtClean="0"/>
              <a:t>ｂ</a:t>
            </a:r>
            <a:r>
              <a:rPr lang="ja-JP" altLang="en-US" sz="1800" dirty="0" smtClean="0"/>
              <a:t>により一意的に定める規則（関数）</a:t>
            </a:r>
            <a:endParaRPr lang="en-US" altLang="ja-JP" sz="1800" dirty="0"/>
          </a:p>
          <a:p>
            <a:pPr eaLnBrk="1" hangingPunct="1">
              <a:spcBef>
                <a:spcPct val="0"/>
              </a:spcBef>
              <a:buFontTx/>
              <a:buNone/>
            </a:pPr>
            <a:r>
              <a:rPr lang="ja-JP" altLang="en-US" sz="1800" dirty="0"/>
              <a:t>６．</a:t>
            </a:r>
            <a:r>
              <a:rPr lang="ja-JP" altLang="en-US" sz="1800" b="1" dirty="0"/>
              <a:t>初期状態</a:t>
            </a:r>
            <a:r>
              <a:rPr lang="ja-JP" altLang="en-US" sz="1800" dirty="0"/>
              <a:t>　</a:t>
            </a:r>
            <a:r>
              <a:rPr lang="en-US" altLang="ja-JP" sz="1800" dirty="0" smtClean="0"/>
              <a:t>q</a:t>
            </a:r>
            <a:r>
              <a:rPr lang="en-US" altLang="ja-JP" sz="1800" baseline="-25000" dirty="0" smtClean="0"/>
              <a:t>0</a:t>
            </a:r>
            <a:endParaRPr lang="en-US" altLang="ja-JP" sz="1800" baseline="-25000" dirty="0"/>
          </a:p>
          <a:p>
            <a:pPr eaLnBrk="1" hangingPunct="1">
              <a:spcBef>
                <a:spcPct val="0"/>
              </a:spcBef>
              <a:buFontTx/>
              <a:buNone/>
            </a:pPr>
            <a:endParaRPr lang="ja-JP" altLang="en-US" sz="1800" dirty="0"/>
          </a:p>
        </p:txBody>
      </p:sp>
      <p:sp>
        <p:nvSpPr>
          <p:cNvPr id="11284" name="Text Box 31"/>
          <p:cNvSpPr txBox="1">
            <a:spLocks noChangeArrowheads="1"/>
          </p:cNvSpPr>
          <p:nvPr/>
        </p:nvSpPr>
        <p:spPr bwMode="auto">
          <a:xfrm>
            <a:off x="5589905" y="1844824"/>
            <a:ext cx="3233578"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b="1" dirty="0" smtClean="0">
                <a:solidFill>
                  <a:srgbClr val="663300"/>
                </a:solidFill>
              </a:rPr>
              <a:t>＜記号の読み方＞</a:t>
            </a:r>
            <a:endParaRPr lang="en-US" altLang="ja-JP" sz="1800" b="1" dirty="0" smtClean="0">
              <a:solidFill>
                <a:srgbClr val="663300"/>
              </a:solidFill>
            </a:endParaRPr>
          </a:p>
          <a:p>
            <a:pPr eaLnBrk="1" hangingPunct="1">
              <a:spcBef>
                <a:spcPct val="0"/>
              </a:spcBef>
              <a:buFontTx/>
              <a:buNone/>
            </a:pPr>
            <a:r>
              <a:rPr lang="ja-JP" altLang="en-US" sz="1800" b="1" dirty="0" smtClean="0">
                <a:solidFill>
                  <a:srgbClr val="663300"/>
                </a:solidFill>
              </a:rPr>
              <a:t>　　</a:t>
            </a:r>
            <a:r>
              <a:rPr lang="en-US" altLang="ja-JP" sz="1800" b="1" dirty="0" smtClean="0">
                <a:solidFill>
                  <a:srgbClr val="663300"/>
                </a:solidFill>
              </a:rPr>
              <a:t>Σ</a:t>
            </a:r>
            <a:r>
              <a:rPr lang="ja-JP" altLang="en-US" sz="1800" b="1" dirty="0">
                <a:solidFill>
                  <a:srgbClr val="663300"/>
                </a:solidFill>
              </a:rPr>
              <a:t>：シグマ</a:t>
            </a:r>
          </a:p>
          <a:p>
            <a:pPr eaLnBrk="1" hangingPunct="1">
              <a:spcBef>
                <a:spcPct val="0"/>
              </a:spcBef>
              <a:buFontTx/>
              <a:buNone/>
            </a:pPr>
            <a:r>
              <a:rPr lang="ja-JP" altLang="en-US" sz="1800" b="1" dirty="0" smtClean="0">
                <a:solidFill>
                  <a:srgbClr val="663300"/>
                </a:solidFill>
              </a:rPr>
              <a:t>　　</a:t>
            </a:r>
            <a:r>
              <a:rPr lang="en-US" altLang="ja-JP" sz="1800" b="1" dirty="0" smtClean="0">
                <a:solidFill>
                  <a:srgbClr val="663300"/>
                </a:solidFill>
              </a:rPr>
              <a:t>Δ</a:t>
            </a:r>
            <a:r>
              <a:rPr lang="ja-JP" altLang="en-US" sz="1800" b="1" dirty="0">
                <a:solidFill>
                  <a:srgbClr val="663300"/>
                </a:solidFill>
              </a:rPr>
              <a:t>：大文字のデルタ</a:t>
            </a:r>
          </a:p>
          <a:p>
            <a:pPr eaLnBrk="1" hangingPunct="1">
              <a:spcBef>
                <a:spcPct val="0"/>
              </a:spcBef>
              <a:buFontTx/>
              <a:buNone/>
            </a:pPr>
            <a:r>
              <a:rPr lang="ja-JP" altLang="en-US" sz="1800" b="1" dirty="0" smtClean="0">
                <a:solidFill>
                  <a:srgbClr val="663300"/>
                </a:solidFill>
              </a:rPr>
              <a:t>　　</a:t>
            </a:r>
            <a:r>
              <a:rPr lang="en-US" altLang="ja-JP" sz="1800" b="1" dirty="0" smtClean="0">
                <a:solidFill>
                  <a:srgbClr val="663300"/>
                </a:solidFill>
              </a:rPr>
              <a:t>δ</a:t>
            </a:r>
            <a:r>
              <a:rPr lang="ja-JP" altLang="en-US" sz="1800" b="1" dirty="0">
                <a:solidFill>
                  <a:srgbClr val="663300"/>
                </a:solidFill>
              </a:rPr>
              <a:t>：小文字のデルタ</a:t>
            </a:r>
          </a:p>
          <a:p>
            <a:pPr eaLnBrk="1" hangingPunct="1">
              <a:spcBef>
                <a:spcPct val="0"/>
              </a:spcBef>
              <a:buFontTx/>
              <a:buNone/>
            </a:pPr>
            <a:r>
              <a:rPr lang="ja-JP" altLang="en-US" sz="1800" b="1" dirty="0" smtClean="0">
                <a:solidFill>
                  <a:srgbClr val="663300"/>
                </a:solidFill>
              </a:rPr>
              <a:t>　　</a:t>
            </a:r>
            <a:r>
              <a:rPr lang="en-US" altLang="ja-JP" sz="1800" b="1" dirty="0" smtClean="0">
                <a:solidFill>
                  <a:srgbClr val="663300"/>
                </a:solidFill>
              </a:rPr>
              <a:t>λ</a:t>
            </a:r>
            <a:r>
              <a:rPr lang="ja-JP" altLang="en-US" sz="1800" b="1" dirty="0">
                <a:solidFill>
                  <a:srgbClr val="663300"/>
                </a:solidFill>
              </a:rPr>
              <a:t>：ラムダ</a:t>
            </a:r>
          </a:p>
          <a:p>
            <a:pPr eaLnBrk="1" hangingPunct="1">
              <a:spcBef>
                <a:spcPct val="0"/>
              </a:spcBef>
              <a:buFontTx/>
              <a:buNone/>
            </a:pPr>
            <a:r>
              <a:rPr lang="ja-JP" altLang="en-US" sz="1800" b="1" dirty="0" smtClean="0">
                <a:solidFill>
                  <a:srgbClr val="663300"/>
                </a:solidFill>
              </a:rPr>
              <a:t>　　</a:t>
            </a:r>
            <a:r>
              <a:rPr lang="en-US" altLang="ja-JP" sz="1800" b="1" dirty="0" smtClean="0">
                <a:solidFill>
                  <a:srgbClr val="663300"/>
                </a:solidFill>
              </a:rPr>
              <a:t>ε</a:t>
            </a:r>
            <a:r>
              <a:rPr lang="ja-JP" altLang="en-US" sz="1800" b="1" dirty="0">
                <a:solidFill>
                  <a:srgbClr val="663300"/>
                </a:solidFill>
              </a:rPr>
              <a:t>：イプシロン（“なし”を表す）</a:t>
            </a:r>
          </a:p>
        </p:txBody>
      </p:sp>
      <p:sp>
        <p:nvSpPr>
          <p:cNvPr id="2" name="角丸四角形 1"/>
          <p:cNvSpPr/>
          <p:nvPr/>
        </p:nvSpPr>
        <p:spPr>
          <a:xfrm>
            <a:off x="5589905" y="1772816"/>
            <a:ext cx="3233578" cy="189423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4644008" y="291947"/>
            <a:ext cx="2797561" cy="369332"/>
          </a:xfrm>
          <a:prstGeom prst="rect">
            <a:avLst/>
          </a:prstGeom>
          <a:noFill/>
        </p:spPr>
        <p:txBody>
          <a:bodyPr wrap="none" rtlCol="0">
            <a:spAutoFit/>
          </a:bodyPr>
          <a:lstStyle/>
          <a:p>
            <a:r>
              <a:rPr kumimoji="1" lang="en-US" altLang="ja-JP" b="1" dirty="0" smtClean="0">
                <a:solidFill>
                  <a:srgbClr val="FF0000"/>
                </a:solidFill>
              </a:rPr>
              <a:t>1</a:t>
            </a:r>
            <a:r>
              <a:rPr kumimoji="1" lang="ja-JP" altLang="en-US" dirty="0" smtClean="0"/>
              <a:t>番目に紹介する順序機械</a:t>
            </a:r>
            <a:endParaRPr kumimoji="1" lang="ja-JP" altLang="en-US" dirty="0"/>
          </a:p>
        </p:txBody>
      </p:sp>
      <p:cxnSp>
        <p:nvCxnSpPr>
          <p:cNvPr id="7" name="直線矢印コネクタ 6"/>
          <p:cNvCxnSpPr>
            <a:stCxn id="4" idx="1"/>
          </p:cNvCxnSpPr>
          <p:nvPr/>
        </p:nvCxnSpPr>
        <p:spPr>
          <a:xfrm flipH="1">
            <a:off x="4499992" y="476613"/>
            <a:ext cx="144016" cy="184666"/>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45305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スライド番号プレースホル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400" dirty="0"/>
              <a:t>6</a:t>
            </a:r>
            <a:endParaRPr lang="en-US" altLang="ja-JP" sz="1400" dirty="0" smtClean="0"/>
          </a:p>
        </p:txBody>
      </p:sp>
      <p:sp>
        <p:nvSpPr>
          <p:cNvPr id="11267" name="Text Box 4"/>
          <p:cNvSpPr txBox="1">
            <a:spLocks noChangeArrowheads="1"/>
          </p:cNvSpPr>
          <p:nvPr/>
        </p:nvSpPr>
        <p:spPr bwMode="auto">
          <a:xfrm>
            <a:off x="8243888" y="260350"/>
            <a:ext cx="5159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000"/>
              <a:t>その２</a:t>
            </a:r>
          </a:p>
        </p:txBody>
      </p:sp>
      <p:sp>
        <p:nvSpPr>
          <p:cNvPr id="11281" name="Text Box 45"/>
          <p:cNvSpPr txBox="1">
            <a:spLocks noChangeArrowheads="1"/>
          </p:cNvSpPr>
          <p:nvPr/>
        </p:nvSpPr>
        <p:spPr bwMode="auto">
          <a:xfrm>
            <a:off x="2259409" y="1556792"/>
            <a:ext cx="4472831" cy="4257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400" b="1" dirty="0"/>
              <a:t>M1={Q</a:t>
            </a:r>
            <a:r>
              <a:rPr lang="ja-JP" altLang="en-US" sz="1400" b="1" dirty="0" err="1"/>
              <a:t>、</a:t>
            </a:r>
            <a:r>
              <a:rPr lang="en-US" altLang="ja-JP" sz="1400" b="1" dirty="0"/>
              <a:t>Σ</a:t>
            </a:r>
            <a:r>
              <a:rPr lang="ja-JP" altLang="en-US" sz="1400" b="1" dirty="0" err="1"/>
              <a:t>、</a:t>
            </a:r>
            <a:r>
              <a:rPr lang="ja-JP" altLang="en-US" sz="1400" b="1" dirty="0"/>
              <a:t> ⊿ 、</a:t>
            </a:r>
            <a:r>
              <a:rPr lang="en-US" altLang="ja-JP" sz="1400" b="1" dirty="0"/>
              <a:t>δ</a:t>
            </a:r>
            <a:r>
              <a:rPr lang="ja-JP" altLang="en-US" sz="1400" b="1" dirty="0" err="1"/>
              <a:t>、</a:t>
            </a:r>
            <a:r>
              <a:rPr lang="en-US" altLang="ja-JP" sz="1400" b="1" dirty="0"/>
              <a:t>λ</a:t>
            </a:r>
            <a:r>
              <a:rPr lang="ja-JP" altLang="en-US" sz="1400" b="1" dirty="0" err="1"/>
              <a:t>、ｑ</a:t>
            </a:r>
            <a:r>
              <a:rPr lang="en-US" altLang="ja-JP" sz="1400" b="1" baseline="-25000" dirty="0"/>
              <a:t>0</a:t>
            </a:r>
            <a:r>
              <a:rPr lang="ja-JP" altLang="en-US" sz="1400" b="1" dirty="0" smtClean="0"/>
              <a:t>｝の事例</a:t>
            </a:r>
            <a:endParaRPr lang="ja-JP" altLang="en-US" sz="1400" b="1" dirty="0"/>
          </a:p>
          <a:p>
            <a:pPr eaLnBrk="1" hangingPunct="1">
              <a:spcBef>
                <a:spcPct val="0"/>
              </a:spcBef>
              <a:buFontTx/>
              <a:buNone/>
            </a:pPr>
            <a:r>
              <a:rPr lang="ja-JP" altLang="en-US" sz="1400" dirty="0"/>
              <a:t>１．状態の有限集合　</a:t>
            </a:r>
            <a:r>
              <a:rPr lang="en-US" altLang="ja-JP" sz="1400" dirty="0"/>
              <a:t>Q</a:t>
            </a:r>
          </a:p>
          <a:p>
            <a:pPr eaLnBrk="1" hangingPunct="1">
              <a:spcBef>
                <a:spcPct val="0"/>
              </a:spcBef>
              <a:buFontTx/>
              <a:buNone/>
            </a:pPr>
            <a:r>
              <a:rPr lang="ja-JP" altLang="en-US" sz="1400" dirty="0"/>
              <a:t>２．入力の有限集合　</a:t>
            </a:r>
            <a:r>
              <a:rPr lang="en-US" altLang="ja-JP" sz="1400" dirty="0"/>
              <a:t>Σ</a:t>
            </a:r>
          </a:p>
          <a:p>
            <a:pPr eaLnBrk="1" hangingPunct="1">
              <a:spcBef>
                <a:spcPct val="0"/>
              </a:spcBef>
              <a:buFontTx/>
              <a:buNone/>
            </a:pPr>
            <a:r>
              <a:rPr lang="ja-JP" altLang="en-US" sz="1400" dirty="0"/>
              <a:t>３．出力の有限集合　⊿</a:t>
            </a:r>
          </a:p>
          <a:p>
            <a:pPr eaLnBrk="1" hangingPunct="1">
              <a:spcBef>
                <a:spcPct val="0"/>
              </a:spcBef>
              <a:buFontTx/>
              <a:buNone/>
            </a:pPr>
            <a:r>
              <a:rPr lang="ja-JP" altLang="en-US" sz="1400" dirty="0"/>
              <a:t>４．状態推移関数　　 </a:t>
            </a:r>
            <a:r>
              <a:rPr lang="en-US" altLang="ja-JP" sz="1400" dirty="0"/>
              <a:t>δ</a:t>
            </a:r>
          </a:p>
          <a:p>
            <a:pPr eaLnBrk="1" hangingPunct="1">
              <a:spcBef>
                <a:spcPct val="0"/>
              </a:spcBef>
              <a:buFontTx/>
              <a:buNone/>
            </a:pPr>
            <a:r>
              <a:rPr lang="ja-JP" altLang="en-US" sz="1400" dirty="0"/>
              <a:t>５．出力関数　　　　　 </a:t>
            </a:r>
            <a:r>
              <a:rPr lang="en-US" altLang="ja-JP" sz="1400" dirty="0"/>
              <a:t>λ</a:t>
            </a:r>
          </a:p>
          <a:p>
            <a:pPr eaLnBrk="1" hangingPunct="1">
              <a:spcBef>
                <a:spcPct val="0"/>
              </a:spcBef>
              <a:buFontTx/>
              <a:buNone/>
            </a:pPr>
            <a:r>
              <a:rPr lang="ja-JP" altLang="en-US" sz="1400" dirty="0"/>
              <a:t>６．初期状態　　　　　 </a:t>
            </a:r>
            <a:r>
              <a:rPr lang="en-US" altLang="ja-JP" sz="1400" dirty="0" smtClean="0"/>
              <a:t>q</a:t>
            </a:r>
            <a:r>
              <a:rPr lang="en-US" altLang="ja-JP" sz="1400" baseline="-25000" dirty="0" smtClean="0"/>
              <a:t>0</a:t>
            </a:r>
          </a:p>
          <a:p>
            <a:pPr eaLnBrk="1" hangingPunct="1">
              <a:spcBef>
                <a:spcPct val="0"/>
              </a:spcBef>
              <a:buFontTx/>
              <a:buNone/>
            </a:pPr>
            <a:endParaRPr lang="en-US" altLang="ja-JP" sz="1400" baseline="-25000" dirty="0"/>
          </a:p>
          <a:p>
            <a:pPr eaLnBrk="1" hangingPunct="1">
              <a:spcBef>
                <a:spcPct val="0"/>
              </a:spcBef>
              <a:buFontTx/>
              <a:buNone/>
            </a:pPr>
            <a:r>
              <a:rPr lang="en-US" altLang="ja-JP" sz="1400" dirty="0"/>
              <a:t>Q</a:t>
            </a:r>
            <a:r>
              <a:rPr lang="ja-JP" altLang="en-US" sz="1400" dirty="0"/>
              <a:t>＝｛</a:t>
            </a:r>
            <a:r>
              <a:rPr lang="en-US" altLang="ja-JP" sz="1400" dirty="0" err="1" smtClean="0"/>
              <a:t>p,q</a:t>
            </a:r>
            <a:r>
              <a:rPr lang="ja-JP" altLang="en-US" sz="1400" dirty="0" smtClean="0"/>
              <a:t>｝　</a:t>
            </a:r>
            <a:r>
              <a:rPr lang="en-US" altLang="ja-JP" sz="1400" dirty="0"/>
              <a:t>		</a:t>
            </a:r>
            <a:r>
              <a:rPr lang="ja-JP" altLang="en-US" sz="1400" dirty="0" smtClean="0">
                <a:solidFill>
                  <a:srgbClr val="00CC00"/>
                </a:solidFill>
              </a:rPr>
              <a:t>状態は</a:t>
            </a:r>
            <a:r>
              <a:rPr lang="en-US" altLang="ja-JP" sz="1400" dirty="0" smtClean="0">
                <a:solidFill>
                  <a:srgbClr val="00CC00"/>
                </a:solidFill>
              </a:rPr>
              <a:t>p</a:t>
            </a:r>
            <a:r>
              <a:rPr lang="ja-JP" altLang="en-US" sz="1400" dirty="0" err="1" smtClean="0">
                <a:solidFill>
                  <a:srgbClr val="00CC00"/>
                </a:solidFill>
              </a:rPr>
              <a:t>、</a:t>
            </a:r>
            <a:r>
              <a:rPr lang="en-US" altLang="ja-JP" sz="1400" dirty="0" smtClean="0">
                <a:solidFill>
                  <a:srgbClr val="00CC00"/>
                </a:solidFill>
              </a:rPr>
              <a:t>q</a:t>
            </a:r>
            <a:endParaRPr lang="en-US" altLang="ja-JP" sz="1400" dirty="0">
              <a:solidFill>
                <a:srgbClr val="00CC00"/>
              </a:solidFill>
            </a:endParaRPr>
          </a:p>
          <a:p>
            <a:pPr eaLnBrk="1" hangingPunct="1">
              <a:spcBef>
                <a:spcPct val="0"/>
              </a:spcBef>
              <a:buFontTx/>
              <a:buNone/>
            </a:pPr>
            <a:r>
              <a:rPr lang="en-US" altLang="ja-JP" sz="1400" dirty="0"/>
              <a:t>Σ</a:t>
            </a:r>
            <a:r>
              <a:rPr lang="ja-JP" altLang="en-US" sz="1400" dirty="0"/>
              <a:t>＝｛０，１</a:t>
            </a:r>
            <a:r>
              <a:rPr lang="ja-JP" altLang="en-US" sz="1400" dirty="0" smtClean="0"/>
              <a:t>｝</a:t>
            </a:r>
            <a:r>
              <a:rPr lang="en-US" altLang="ja-JP" sz="1400" dirty="0" smtClean="0"/>
              <a:t>		</a:t>
            </a:r>
            <a:r>
              <a:rPr lang="ja-JP" altLang="en-US" sz="1400" dirty="0" smtClean="0">
                <a:solidFill>
                  <a:srgbClr val="00CC00"/>
                </a:solidFill>
              </a:rPr>
              <a:t>入力記号は</a:t>
            </a:r>
            <a:r>
              <a:rPr lang="en-US" altLang="ja-JP" sz="1400" dirty="0" smtClean="0">
                <a:solidFill>
                  <a:srgbClr val="00CC00"/>
                </a:solidFill>
              </a:rPr>
              <a:t>0</a:t>
            </a:r>
            <a:r>
              <a:rPr lang="ja-JP" altLang="en-US" sz="1400" dirty="0" err="1" smtClean="0">
                <a:solidFill>
                  <a:srgbClr val="00CC00"/>
                </a:solidFill>
              </a:rPr>
              <a:t>、</a:t>
            </a:r>
            <a:r>
              <a:rPr lang="en-US" altLang="ja-JP" sz="1400" dirty="0" smtClean="0">
                <a:solidFill>
                  <a:srgbClr val="00CC00"/>
                </a:solidFill>
              </a:rPr>
              <a:t>1</a:t>
            </a:r>
            <a:endParaRPr lang="ja-JP" altLang="en-US" sz="1400" dirty="0">
              <a:solidFill>
                <a:srgbClr val="00CC00"/>
              </a:solidFill>
            </a:endParaRPr>
          </a:p>
          <a:p>
            <a:pPr eaLnBrk="1" hangingPunct="1">
              <a:spcBef>
                <a:spcPct val="0"/>
              </a:spcBef>
              <a:buFontTx/>
              <a:buNone/>
            </a:pPr>
            <a:r>
              <a:rPr lang="ja-JP" altLang="en-US" sz="1400" dirty="0"/>
              <a:t>⊿＝｛０，１</a:t>
            </a:r>
            <a:r>
              <a:rPr lang="ja-JP" altLang="en-US" sz="1400" dirty="0" smtClean="0"/>
              <a:t>｝</a:t>
            </a:r>
            <a:r>
              <a:rPr lang="en-US" altLang="ja-JP" sz="1400" dirty="0" smtClean="0"/>
              <a:t>		</a:t>
            </a:r>
            <a:r>
              <a:rPr lang="ja-JP" altLang="en-US" sz="1400" dirty="0" smtClean="0">
                <a:solidFill>
                  <a:srgbClr val="00CC00"/>
                </a:solidFill>
              </a:rPr>
              <a:t>出力記号は</a:t>
            </a:r>
            <a:r>
              <a:rPr lang="en-US" altLang="ja-JP" sz="1400" dirty="0" smtClean="0">
                <a:solidFill>
                  <a:srgbClr val="00CC00"/>
                </a:solidFill>
              </a:rPr>
              <a:t>0</a:t>
            </a:r>
            <a:r>
              <a:rPr lang="ja-JP" altLang="en-US" sz="1400" dirty="0" err="1" smtClean="0">
                <a:solidFill>
                  <a:srgbClr val="00CC00"/>
                </a:solidFill>
              </a:rPr>
              <a:t>、</a:t>
            </a:r>
            <a:r>
              <a:rPr lang="en-US" altLang="ja-JP" sz="1400" dirty="0" smtClean="0">
                <a:solidFill>
                  <a:srgbClr val="00CC00"/>
                </a:solidFill>
              </a:rPr>
              <a:t>1</a:t>
            </a:r>
          </a:p>
          <a:p>
            <a:pPr eaLnBrk="1" hangingPunct="1">
              <a:spcBef>
                <a:spcPct val="0"/>
              </a:spcBef>
              <a:buFontTx/>
              <a:buNone/>
            </a:pPr>
            <a:endParaRPr lang="ja-JP" altLang="en-US" sz="1400" dirty="0"/>
          </a:p>
          <a:p>
            <a:pPr eaLnBrk="1" hangingPunct="1">
              <a:spcBef>
                <a:spcPct val="0"/>
              </a:spcBef>
              <a:buFontTx/>
              <a:buNone/>
            </a:pPr>
            <a:r>
              <a:rPr lang="en-US" altLang="ja-JP" sz="1400" dirty="0"/>
              <a:t>δ</a:t>
            </a:r>
            <a:r>
              <a:rPr lang="ja-JP" altLang="en-US" sz="1400" dirty="0"/>
              <a:t>（</a:t>
            </a:r>
            <a:r>
              <a:rPr lang="ja-JP" altLang="en-US" sz="1400" dirty="0" err="1"/>
              <a:t>ｐ</a:t>
            </a:r>
            <a:r>
              <a:rPr lang="ja-JP" altLang="en-US" sz="1400" dirty="0"/>
              <a:t>、０）＝</a:t>
            </a:r>
            <a:r>
              <a:rPr lang="ja-JP" altLang="en-US" sz="1400" dirty="0" err="1"/>
              <a:t>ｐ</a:t>
            </a:r>
            <a:r>
              <a:rPr lang="ja-JP" altLang="en-US" sz="1400" dirty="0"/>
              <a:t>、 </a:t>
            </a:r>
            <a:r>
              <a:rPr lang="en-US" altLang="ja-JP" sz="1400" dirty="0"/>
              <a:t>δ</a:t>
            </a:r>
            <a:r>
              <a:rPr lang="ja-JP" altLang="en-US" sz="1400" dirty="0"/>
              <a:t>（</a:t>
            </a:r>
            <a:r>
              <a:rPr lang="ja-JP" altLang="en-US" sz="1400" dirty="0" err="1"/>
              <a:t>ｐ</a:t>
            </a:r>
            <a:r>
              <a:rPr lang="ja-JP" altLang="en-US" sz="1400" dirty="0"/>
              <a:t>、１）＝</a:t>
            </a:r>
            <a:r>
              <a:rPr lang="ja-JP" altLang="en-US" sz="1400" dirty="0" err="1"/>
              <a:t>ｑ</a:t>
            </a:r>
            <a:r>
              <a:rPr lang="ja-JP" altLang="en-US" sz="1400" dirty="0"/>
              <a:t>、 </a:t>
            </a:r>
          </a:p>
          <a:p>
            <a:pPr eaLnBrk="1" hangingPunct="1">
              <a:spcBef>
                <a:spcPct val="0"/>
              </a:spcBef>
              <a:buFontTx/>
              <a:buNone/>
            </a:pPr>
            <a:r>
              <a:rPr lang="en-US" altLang="ja-JP" sz="1400" dirty="0"/>
              <a:t>δ</a:t>
            </a:r>
            <a:r>
              <a:rPr lang="ja-JP" altLang="en-US" sz="1400" dirty="0"/>
              <a:t>（</a:t>
            </a:r>
            <a:r>
              <a:rPr lang="ja-JP" altLang="en-US" sz="1400" dirty="0" err="1"/>
              <a:t>ｑ</a:t>
            </a:r>
            <a:r>
              <a:rPr lang="ja-JP" altLang="en-US" sz="1400" dirty="0"/>
              <a:t>、０）＝</a:t>
            </a:r>
            <a:r>
              <a:rPr lang="ja-JP" altLang="en-US" sz="1400" dirty="0" err="1"/>
              <a:t>ｐ</a:t>
            </a:r>
            <a:r>
              <a:rPr lang="ja-JP" altLang="en-US" sz="1400" dirty="0"/>
              <a:t>、 </a:t>
            </a:r>
            <a:r>
              <a:rPr lang="en-US" altLang="ja-JP" sz="1400" dirty="0"/>
              <a:t>δ</a:t>
            </a:r>
            <a:r>
              <a:rPr lang="ja-JP" altLang="en-US" sz="1400" dirty="0"/>
              <a:t>（</a:t>
            </a:r>
            <a:r>
              <a:rPr lang="ja-JP" altLang="en-US" sz="1400" dirty="0" err="1"/>
              <a:t>ｑ</a:t>
            </a:r>
            <a:r>
              <a:rPr lang="ja-JP" altLang="en-US" sz="1400" dirty="0"/>
              <a:t>、１）＝</a:t>
            </a:r>
            <a:r>
              <a:rPr lang="ja-JP" altLang="en-US" sz="1400" dirty="0" err="1" smtClean="0"/>
              <a:t>ｑ</a:t>
            </a:r>
            <a:endParaRPr lang="en-US" altLang="ja-JP" sz="1400" dirty="0" smtClean="0"/>
          </a:p>
          <a:p>
            <a:pPr eaLnBrk="1" hangingPunct="1">
              <a:spcBef>
                <a:spcPct val="0"/>
              </a:spcBef>
              <a:buFontTx/>
              <a:buNone/>
            </a:pPr>
            <a:endParaRPr lang="ja-JP" altLang="en-US" sz="1400" dirty="0"/>
          </a:p>
          <a:p>
            <a:pPr eaLnBrk="1" hangingPunct="1">
              <a:spcBef>
                <a:spcPct val="0"/>
              </a:spcBef>
              <a:buFontTx/>
              <a:buNone/>
            </a:pPr>
            <a:r>
              <a:rPr lang="en-US" altLang="ja-JP" sz="1400" dirty="0"/>
              <a:t>λ</a:t>
            </a:r>
            <a:r>
              <a:rPr lang="ja-JP" altLang="en-US" sz="1400" dirty="0"/>
              <a:t>（</a:t>
            </a:r>
            <a:r>
              <a:rPr lang="ja-JP" altLang="en-US" sz="1400" dirty="0" err="1"/>
              <a:t>ｐ</a:t>
            </a:r>
            <a:r>
              <a:rPr lang="ja-JP" altLang="en-US" sz="1400" dirty="0"/>
              <a:t>、０）＝０、 </a:t>
            </a:r>
            <a:r>
              <a:rPr lang="en-US" altLang="ja-JP" sz="1400" dirty="0"/>
              <a:t>λ</a:t>
            </a:r>
            <a:r>
              <a:rPr lang="ja-JP" altLang="en-US" sz="1400" dirty="0"/>
              <a:t>（</a:t>
            </a:r>
            <a:r>
              <a:rPr lang="ja-JP" altLang="en-US" sz="1400" dirty="0" err="1"/>
              <a:t>ｐ</a:t>
            </a:r>
            <a:r>
              <a:rPr lang="ja-JP" altLang="en-US" sz="1400" dirty="0"/>
              <a:t>、１）＝０、</a:t>
            </a:r>
          </a:p>
          <a:p>
            <a:pPr eaLnBrk="1" hangingPunct="1">
              <a:spcBef>
                <a:spcPct val="0"/>
              </a:spcBef>
              <a:buFontTx/>
              <a:buNone/>
            </a:pPr>
            <a:r>
              <a:rPr lang="en-US" altLang="ja-JP" sz="1400" dirty="0"/>
              <a:t>λ</a:t>
            </a:r>
            <a:r>
              <a:rPr lang="ja-JP" altLang="en-US" sz="1400" dirty="0"/>
              <a:t>（</a:t>
            </a:r>
            <a:r>
              <a:rPr lang="ja-JP" altLang="en-US" sz="1400" dirty="0" err="1"/>
              <a:t>ｑ</a:t>
            </a:r>
            <a:r>
              <a:rPr lang="ja-JP" altLang="en-US" sz="1400" dirty="0"/>
              <a:t>、０）＝０、 </a:t>
            </a:r>
            <a:r>
              <a:rPr lang="en-US" altLang="ja-JP" sz="1400" dirty="0"/>
              <a:t>λ</a:t>
            </a:r>
            <a:r>
              <a:rPr lang="ja-JP" altLang="en-US" sz="1400" dirty="0"/>
              <a:t>（</a:t>
            </a:r>
            <a:r>
              <a:rPr lang="ja-JP" altLang="en-US" sz="1400" dirty="0" err="1"/>
              <a:t>ｑ</a:t>
            </a:r>
            <a:r>
              <a:rPr lang="ja-JP" altLang="en-US" sz="1400" dirty="0"/>
              <a:t>、１）＝</a:t>
            </a:r>
            <a:r>
              <a:rPr lang="ja-JP" altLang="en-US" sz="1400" dirty="0" smtClean="0"/>
              <a:t>１</a:t>
            </a:r>
            <a:endParaRPr lang="en-US" altLang="ja-JP" sz="1400" dirty="0" smtClean="0"/>
          </a:p>
          <a:p>
            <a:pPr eaLnBrk="1" hangingPunct="1">
              <a:spcBef>
                <a:spcPct val="0"/>
              </a:spcBef>
              <a:buFontTx/>
              <a:buNone/>
            </a:pPr>
            <a:endParaRPr lang="ja-JP" altLang="en-US" sz="1400" dirty="0"/>
          </a:p>
          <a:p>
            <a:pPr eaLnBrk="1" hangingPunct="1">
              <a:spcBef>
                <a:spcPct val="0"/>
              </a:spcBef>
              <a:buFontTx/>
              <a:buNone/>
            </a:pPr>
            <a:r>
              <a:rPr lang="en-US" altLang="ja-JP" sz="1400" dirty="0"/>
              <a:t>q0 </a:t>
            </a:r>
            <a:r>
              <a:rPr lang="ja-JP" altLang="en-US" sz="1400" dirty="0"/>
              <a:t>＝ｐ</a:t>
            </a:r>
          </a:p>
          <a:p>
            <a:pPr eaLnBrk="1" hangingPunct="1">
              <a:spcBef>
                <a:spcPct val="0"/>
              </a:spcBef>
              <a:buFontTx/>
              <a:buNone/>
            </a:pPr>
            <a:endParaRPr lang="en-US" altLang="ja-JP" sz="1400" baseline="-25000" dirty="0"/>
          </a:p>
        </p:txBody>
      </p:sp>
      <p:cxnSp>
        <p:nvCxnSpPr>
          <p:cNvPr id="4" name="直線コネクタ 3"/>
          <p:cNvCxnSpPr/>
          <p:nvPr/>
        </p:nvCxnSpPr>
        <p:spPr>
          <a:xfrm>
            <a:off x="2320132" y="3140968"/>
            <a:ext cx="2561431" cy="0"/>
          </a:xfrm>
          <a:prstGeom prst="line">
            <a:avLst/>
          </a:prstGeom>
          <a:ln w="6350">
            <a:solidFill>
              <a:srgbClr val="0000FF"/>
            </a:solidFill>
            <a:tailEnd type="none"/>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a:off x="2349804" y="3933056"/>
            <a:ext cx="2561431" cy="0"/>
          </a:xfrm>
          <a:prstGeom prst="line">
            <a:avLst/>
          </a:prstGeom>
          <a:ln w="6350">
            <a:solidFill>
              <a:srgbClr val="0000FF"/>
            </a:solidFill>
            <a:tailEnd type="none"/>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a:off x="2361529" y="4653136"/>
            <a:ext cx="2561431" cy="0"/>
          </a:xfrm>
          <a:prstGeom prst="line">
            <a:avLst/>
          </a:prstGeom>
          <a:ln w="6350">
            <a:solidFill>
              <a:srgbClr val="0000FF"/>
            </a:solidFill>
            <a:tailEnd type="none"/>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a:off x="2349805" y="5301208"/>
            <a:ext cx="2561431" cy="0"/>
          </a:xfrm>
          <a:prstGeom prst="line">
            <a:avLst/>
          </a:prstGeom>
          <a:ln w="6350">
            <a:solidFill>
              <a:srgbClr val="0000FF"/>
            </a:solidFill>
            <a:tailEnd type="none"/>
          </a:ln>
        </p:spPr>
        <p:style>
          <a:lnRef idx="1">
            <a:schemeClr val="accent1"/>
          </a:lnRef>
          <a:fillRef idx="0">
            <a:schemeClr val="accent1"/>
          </a:fillRef>
          <a:effectRef idx="0">
            <a:schemeClr val="accent1"/>
          </a:effectRef>
          <a:fontRef idx="minor">
            <a:schemeClr val="tx1"/>
          </a:fontRef>
        </p:style>
      </p:cxnSp>
      <p:sp>
        <p:nvSpPr>
          <p:cNvPr id="3" name="テキスト ボックス 2"/>
          <p:cNvSpPr txBox="1"/>
          <p:nvPr/>
        </p:nvSpPr>
        <p:spPr>
          <a:xfrm>
            <a:off x="848941" y="683404"/>
            <a:ext cx="1037463" cy="369332"/>
          </a:xfrm>
          <a:prstGeom prst="rect">
            <a:avLst/>
          </a:prstGeom>
          <a:noFill/>
        </p:spPr>
        <p:txBody>
          <a:bodyPr wrap="none" rtlCol="0">
            <a:spAutoFit/>
          </a:bodyPr>
          <a:lstStyle/>
          <a:p>
            <a:r>
              <a:rPr kumimoji="1" lang="ja-JP" altLang="en-US" dirty="0" smtClean="0"/>
              <a:t>例　２．１</a:t>
            </a:r>
            <a:endParaRPr kumimoji="1" lang="ja-JP" altLang="en-US" dirty="0"/>
          </a:p>
        </p:txBody>
      </p:sp>
      <p:sp>
        <p:nvSpPr>
          <p:cNvPr id="9" name="テキスト ボックス 8"/>
          <p:cNvSpPr txBox="1"/>
          <p:nvPr/>
        </p:nvSpPr>
        <p:spPr>
          <a:xfrm>
            <a:off x="385069" y="3332891"/>
            <a:ext cx="1617751" cy="1200329"/>
          </a:xfrm>
          <a:prstGeom prst="rect">
            <a:avLst/>
          </a:prstGeom>
          <a:noFill/>
        </p:spPr>
        <p:txBody>
          <a:bodyPr wrap="none" rtlCol="0">
            <a:spAutoFit/>
          </a:bodyPr>
          <a:lstStyle/>
          <a:p>
            <a:r>
              <a:rPr kumimoji="1" lang="ja-JP" altLang="en-US" dirty="0" smtClean="0">
                <a:solidFill>
                  <a:srgbClr val="00CC00"/>
                </a:solidFill>
              </a:rPr>
              <a:t>状態が</a:t>
            </a:r>
            <a:r>
              <a:rPr kumimoji="1" lang="en-US" altLang="ja-JP" dirty="0" smtClean="0">
                <a:solidFill>
                  <a:srgbClr val="00CC00"/>
                </a:solidFill>
              </a:rPr>
              <a:t>p</a:t>
            </a:r>
            <a:r>
              <a:rPr kumimoji="1" lang="ja-JP" altLang="en-US" dirty="0" smtClean="0">
                <a:solidFill>
                  <a:srgbClr val="00CC00"/>
                </a:solidFill>
              </a:rPr>
              <a:t>のとき</a:t>
            </a:r>
            <a:endParaRPr kumimoji="1" lang="en-US" altLang="ja-JP" dirty="0" smtClean="0">
              <a:solidFill>
                <a:srgbClr val="00CC00"/>
              </a:solidFill>
            </a:endParaRPr>
          </a:p>
          <a:p>
            <a:r>
              <a:rPr lang="ja-JP" altLang="en-US" dirty="0" smtClean="0">
                <a:solidFill>
                  <a:srgbClr val="00CC00"/>
                </a:solidFill>
              </a:rPr>
              <a:t>入力信号が</a:t>
            </a:r>
            <a:r>
              <a:rPr lang="en-US" altLang="ja-JP" dirty="0" smtClean="0">
                <a:solidFill>
                  <a:srgbClr val="00CC00"/>
                </a:solidFill>
              </a:rPr>
              <a:t>0</a:t>
            </a:r>
          </a:p>
          <a:p>
            <a:r>
              <a:rPr kumimoji="1" lang="ja-JP" altLang="en-US" dirty="0" smtClean="0">
                <a:solidFill>
                  <a:srgbClr val="00CC00"/>
                </a:solidFill>
              </a:rPr>
              <a:t>なら状態は</a:t>
            </a:r>
            <a:r>
              <a:rPr kumimoji="1" lang="en-US" altLang="ja-JP" dirty="0" smtClean="0">
                <a:solidFill>
                  <a:srgbClr val="00CC00"/>
                </a:solidFill>
              </a:rPr>
              <a:t>p</a:t>
            </a:r>
            <a:r>
              <a:rPr kumimoji="1" lang="ja-JP" altLang="en-US" dirty="0" smtClean="0">
                <a:solidFill>
                  <a:srgbClr val="00CC00"/>
                </a:solidFill>
              </a:rPr>
              <a:t>に</a:t>
            </a:r>
            <a:endParaRPr kumimoji="1" lang="en-US" altLang="ja-JP" dirty="0" smtClean="0">
              <a:solidFill>
                <a:srgbClr val="00CC00"/>
              </a:solidFill>
            </a:endParaRPr>
          </a:p>
          <a:p>
            <a:r>
              <a:rPr lang="ja-JP" altLang="en-US" dirty="0">
                <a:solidFill>
                  <a:srgbClr val="00CC00"/>
                </a:solidFill>
              </a:rPr>
              <a:t>推移する</a:t>
            </a:r>
            <a:endParaRPr kumimoji="1" lang="ja-JP" altLang="en-US" dirty="0">
              <a:solidFill>
                <a:srgbClr val="00CC00"/>
              </a:solidFill>
            </a:endParaRPr>
          </a:p>
        </p:txBody>
      </p:sp>
      <p:sp>
        <p:nvSpPr>
          <p:cNvPr id="16" name="テキスト ボックス 15"/>
          <p:cNvSpPr txBox="1"/>
          <p:nvPr/>
        </p:nvSpPr>
        <p:spPr>
          <a:xfrm>
            <a:off x="6084168" y="3449310"/>
            <a:ext cx="1617751" cy="1200329"/>
          </a:xfrm>
          <a:prstGeom prst="rect">
            <a:avLst/>
          </a:prstGeom>
          <a:noFill/>
        </p:spPr>
        <p:txBody>
          <a:bodyPr wrap="none" rtlCol="0">
            <a:spAutoFit/>
          </a:bodyPr>
          <a:lstStyle/>
          <a:p>
            <a:r>
              <a:rPr kumimoji="1" lang="ja-JP" altLang="en-US" dirty="0" smtClean="0">
                <a:solidFill>
                  <a:srgbClr val="00CC00"/>
                </a:solidFill>
              </a:rPr>
              <a:t>状態が</a:t>
            </a:r>
            <a:r>
              <a:rPr kumimoji="1" lang="en-US" altLang="ja-JP" dirty="0" smtClean="0">
                <a:solidFill>
                  <a:srgbClr val="00CC00"/>
                </a:solidFill>
              </a:rPr>
              <a:t>p</a:t>
            </a:r>
            <a:r>
              <a:rPr kumimoji="1" lang="ja-JP" altLang="en-US" dirty="0" smtClean="0">
                <a:solidFill>
                  <a:srgbClr val="00CC00"/>
                </a:solidFill>
              </a:rPr>
              <a:t>のとき</a:t>
            </a:r>
            <a:endParaRPr kumimoji="1" lang="en-US" altLang="ja-JP" dirty="0" smtClean="0">
              <a:solidFill>
                <a:srgbClr val="00CC00"/>
              </a:solidFill>
            </a:endParaRPr>
          </a:p>
          <a:p>
            <a:r>
              <a:rPr lang="ja-JP" altLang="en-US" dirty="0" smtClean="0">
                <a:solidFill>
                  <a:srgbClr val="00CC00"/>
                </a:solidFill>
              </a:rPr>
              <a:t>入力信号が</a:t>
            </a:r>
            <a:r>
              <a:rPr lang="en-US" altLang="ja-JP" dirty="0" smtClean="0">
                <a:solidFill>
                  <a:srgbClr val="00CC00"/>
                </a:solidFill>
              </a:rPr>
              <a:t>1</a:t>
            </a:r>
          </a:p>
          <a:p>
            <a:r>
              <a:rPr kumimoji="1" lang="ja-JP" altLang="en-US" dirty="0" smtClean="0">
                <a:solidFill>
                  <a:srgbClr val="00CC00"/>
                </a:solidFill>
              </a:rPr>
              <a:t>なら状態は</a:t>
            </a:r>
            <a:r>
              <a:rPr lang="en-US" altLang="ja-JP" dirty="0">
                <a:solidFill>
                  <a:srgbClr val="00CC00"/>
                </a:solidFill>
              </a:rPr>
              <a:t>q</a:t>
            </a:r>
            <a:r>
              <a:rPr kumimoji="1" lang="ja-JP" altLang="en-US" dirty="0" smtClean="0">
                <a:solidFill>
                  <a:srgbClr val="00CC00"/>
                </a:solidFill>
              </a:rPr>
              <a:t>に</a:t>
            </a:r>
            <a:endParaRPr kumimoji="1" lang="en-US" altLang="ja-JP" dirty="0" smtClean="0">
              <a:solidFill>
                <a:srgbClr val="00CC00"/>
              </a:solidFill>
            </a:endParaRPr>
          </a:p>
          <a:p>
            <a:r>
              <a:rPr lang="ja-JP" altLang="en-US" dirty="0">
                <a:solidFill>
                  <a:srgbClr val="00CC00"/>
                </a:solidFill>
              </a:rPr>
              <a:t>推移する</a:t>
            </a:r>
            <a:endParaRPr kumimoji="1" lang="ja-JP" altLang="en-US" dirty="0">
              <a:solidFill>
                <a:srgbClr val="00CC00"/>
              </a:solidFill>
            </a:endParaRPr>
          </a:p>
        </p:txBody>
      </p:sp>
      <p:cxnSp>
        <p:nvCxnSpPr>
          <p:cNvPr id="11" name="直線コネクタ 10"/>
          <p:cNvCxnSpPr/>
          <p:nvPr/>
        </p:nvCxnSpPr>
        <p:spPr>
          <a:xfrm flipV="1">
            <a:off x="1484089" y="4221088"/>
            <a:ext cx="775320" cy="144016"/>
          </a:xfrm>
          <a:prstGeom prst="line">
            <a:avLst/>
          </a:prstGeom>
          <a:ln w="6350">
            <a:solidFill>
              <a:schemeClr val="tx1"/>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flipV="1">
            <a:off x="4495824" y="4035512"/>
            <a:ext cx="1587850" cy="185576"/>
          </a:xfrm>
          <a:prstGeom prst="line">
            <a:avLst/>
          </a:prstGeom>
          <a:ln w="6350">
            <a:solidFill>
              <a:schemeClr val="tx1"/>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22" name="テキスト ボックス 21"/>
          <p:cNvSpPr txBox="1"/>
          <p:nvPr/>
        </p:nvSpPr>
        <p:spPr>
          <a:xfrm>
            <a:off x="413950" y="4941168"/>
            <a:ext cx="1608133" cy="1200329"/>
          </a:xfrm>
          <a:prstGeom prst="rect">
            <a:avLst/>
          </a:prstGeom>
          <a:noFill/>
        </p:spPr>
        <p:txBody>
          <a:bodyPr wrap="none" rtlCol="0">
            <a:spAutoFit/>
          </a:bodyPr>
          <a:lstStyle/>
          <a:p>
            <a:r>
              <a:rPr kumimoji="1" lang="ja-JP" altLang="en-US" dirty="0" smtClean="0">
                <a:solidFill>
                  <a:srgbClr val="00CC00"/>
                </a:solidFill>
              </a:rPr>
              <a:t>状態が</a:t>
            </a:r>
            <a:r>
              <a:rPr kumimoji="1" lang="en-US" altLang="ja-JP" dirty="0" smtClean="0">
                <a:solidFill>
                  <a:srgbClr val="00CC00"/>
                </a:solidFill>
              </a:rPr>
              <a:t>p</a:t>
            </a:r>
            <a:r>
              <a:rPr kumimoji="1" lang="ja-JP" altLang="en-US" dirty="0" smtClean="0">
                <a:solidFill>
                  <a:srgbClr val="00CC00"/>
                </a:solidFill>
              </a:rPr>
              <a:t>のとき</a:t>
            </a:r>
            <a:endParaRPr kumimoji="1" lang="en-US" altLang="ja-JP" dirty="0" smtClean="0">
              <a:solidFill>
                <a:srgbClr val="00CC00"/>
              </a:solidFill>
            </a:endParaRPr>
          </a:p>
          <a:p>
            <a:r>
              <a:rPr lang="ja-JP" altLang="en-US" dirty="0" smtClean="0">
                <a:solidFill>
                  <a:srgbClr val="00CC00"/>
                </a:solidFill>
              </a:rPr>
              <a:t>入力信号が</a:t>
            </a:r>
            <a:r>
              <a:rPr lang="en-US" altLang="ja-JP" dirty="0" smtClean="0">
                <a:solidFill>
                  <a:srgbClr val="00CC00"/>
                </a:solidFill>
              </a:rPr>
              <a:t>0</a:t>
            </a:r>
          </a:p>
          <a:p>
            <a:r>
              <a:rPr kumimoji="1" lang="ja-JP" altLang="en-US" dirty="0" smtClean="0">
                <a:solidFill>
                  <a:srgbClr val="00CC00"/>
                </a:solidFill>
              </a:rPr>
              <a:t>なら出力は</a:t>
            </a:r>
            <a:r>
              <a:rPr kumimoji="1" lang="en-US" altLang="ja-JP" dirty="0" smtClean="0">
                <a:solidFill>
                  <a:srgbClr val="00CC00"/>
                </a:solidFill>
              </a:rPr>
              <a:t>0</a:t>
            </a:r>
          </a:p>
          <a:p>
            <a:r>
              <a:rPr lang="ja-JP" altLang="en-US" dirty="0">
                <a:solidFill>
                  <a:srgbClr val="00CC00"/>
                </a:solidFill>
              </a:rPr>
              <a:t>である</a:t>
            </a:r>
            <a:endParaRPr kumimoji="1" lang="ja-JP" altLang="en-US" dirty="0">
              <a:solidFill>
                <a:srgbClr val="00CC00"/>
              </a:solidFill>
            </a:endParaRPr>
          </a:p>
        </p:txBody>
      </p:sp>
      <p:cxnSp>
        <p:nvCxnSpPr>
          <p:cNvPr id="23" name="直線コネクタ 22"/>
          <p:cNvCxnSpPr/>
          <p:nvPr/>
        </p:nvCxnSpPr>
        <p:spPr>
          <a:xfrm flipV="1">
            <a:off x="1849690" y="4941168"/>
            <a:ext cx="387660" cy="432048"/>
          </a:xfrm>
          <a:prstGeom prst="line">
            <a:avLst/>
          </a:prstGeom>
          <a:ln w="6350">
            <a:solidFill>
              <a:schemeClr val="tx1"/>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6236074" y="4802039"/>
            <a:ext cx="1608133" cy="1200329"/>
          </a:xfrm>
          <a:prstGeom prst="rect">
            <a:avLst/>
          </a:prstGeom>
          <a:noFill/>
        </p:spPr>
        <p:txBody>
          <a:bodyPr wrap="none" rtlCol="0">
            <a:spAutoFit/>
          </a:bodyPr>
          <a:lstStyle/>
          <a:p>
            <a:r>
              <a:rPr kumimoji="1" lang="ja-JP" altLang="en-US" dirty="0" smtClean="0">
                <a:solidFill>
                  <a:srgbClr val="00CC00"/>
                </a:solidFill>
              </a:rPr>
              <a:t>状態が</a:t>
            </a:r>
            <a:r>
              <a:rPr kumimoji="1" lang="en-US" altLang="ja-JP" dirty="0" smtClean="0">
                <a:solidFill>
                  <a:srgbClr val="00CC00"/>
                </a:solidFill>
              </a:rPr>
              <a:t>p</a:t>
            </a:r>
            <a:r>
              <a:rPr kumimoji="1" lang="ja-JP" altLang="en-US" dirty="0" smtClean="0">
                <a:solidFill>
                  <a:srgbClr val="00CC00"/>
                </a:solidFill>
              </a:rPr>
              <a:t>のとき</a:t>
            </a:r>
            <a:endParaRPr kumimoji="1" lang="en-US" altLang="ja-JP" dirty="0" smtClean="0">
              <a:solidFill>
                <a:srgbClr val="00CC00"/>
              </a:solidFill>
            </a:endParaRPr>
          </a:p>
          <a:p>
            <a:r>
              <a:rPr lang="ja-JP" altLang="en-US" dirty="0" smtClean="0">
                <a:solidFill>
                  <a:srgbClr val="00CC00"/>
                </a:solidFill>
              </a:rPr>
              <a:t>入力信号が</a:t>
            </a:r>
            <a:r>
              <a:rPr lang="en-US" altLang="ja-JP" dirty="0" smtClean="0">
                <a:solidFill>
                  <a:srgbClr val="00CC00"/>
                </a:solidFill>
              </a:rPr>
              <a:t>1</a:t>
            </a:r>
          </a:p>
          <a:p>
            <a:r>
              <a:rPr kumimoji="1" lang="ja-JP" altLang="en-US" dirty="0" smtClean="0">
                <a:solidFill>
                  <a:srgbClr val="00CC00"/>
                </a:solidFill>
              </a:rPr>
              <a:t>なら出力は</a:t>
            </a:r>
            <a:r>
              <a:rPr kumimoji="1" lang="en-US" altLang="ja-JP" dirty="0" smtClean="0">
                <a:solidFill>
                  <a:srgbClr val="00CC00"/>
                </a:solidFill>
              </a:rPr>
              <a:t>0</a:t>
            </a:r>
          </a:p>
          <a:p>
            <a:r>
              <a:rPr lang="ja-JP" altLang="en-US" dirty="0">
                <a:solidFill>
                  <a:srgbClr val="00CC00"/>
                </a:solidFill>
              </a:rPr>
              <a:t>で</a:t>
            </a:r>
            <a:r>
              <a:rPr lang="ja-JP" altLang="en-US" dirty="0" smtClean="0">
                <a:solidFill>
                  <a:srgbClr val="00CC00"/>
                </a:solidFill>
              </a:rPr>
              <a:t>ある</a:t>
            </a:r>
            <a:endParaRPr kumimoji="1" lang="ja-JP" altLang="en-US" dirty="0">
              <a:solidFill>
                <a:srgbClr val="00CC00"/>
              </a:solidFill>
            </a:endParaRPr>
          </a:p>
        </p:txBody>
      </p:sp>
      <p:cxnSp>
        <p:nvCxnSpPr>
          <p:cNvPr id="26" name="直線コネクタ 25"/>
          <p:cNvCxnSpPr/>
          <p:nvPr/>
        </p:nvCxnSpPr>
        <p:spPr>
          <a:xfrm>
            <a:off x="4495824" y="4802039"/>
            <a:ext cx="1739756" cy="586202"/>
          </a:xfrm>
          <a:prstGeom prst="line">
            <a:avLst/>
          </a:prstGeom>
          <a:ln w="6350">
            <a:solidFill>
              <a:schemeClr val="tx1"/>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a:off x="3362810" y="3332891"/>
            <a:ext cx="775320" cy="0"/>
          </a:xfrm>
          <a:prstGeom prst="line">
            <a:avLst/>
          </a:prstGeom>
          <a:ln w="6350">
            <a:solidFill>
              <a:schemeClr val="tx1"/>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a:off x="3360465" y="3569698"/>
            <a:ext cx="775320" cy="0"/>
          </a:xfrm>
          <a:prstGeom prst="line">
            <a:avLst/>
          </a:prstGeom>
          <a:ln w="6350">
            <a:solidFill>
              <a:schemeClr val="tx1"/>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a:off x="3362810" y="3789040"/>
            <a:ext cx="775320" cy="0"/>
          </a:xfrm>
          <a:prstGeom prst="line">
            <a:avLst/>
          </a:prstGeom>
          <a:ln w="6350">
            <a:solidFill>
              <a:schemeClr val="tx1"/>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a:off x="2908468" y="5540641"/>
            <a:ext cx="733776" cy="461727"/>
          </a:xfrm>
          <a:prstGeom prst="line">
            <a:avLst/>
          </a:prstGeom>
          <a:ln w="6350">
            <a:solidFill>
              <a:schemeClr val="tx1"/>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3695980" y="5566956"/>
            <a:ext cx="1595309" cy="646331"/>
          </a:xfrm>
          <a:prstGeom prst="rect">
            <a:avLst/>
          </a:prstGeom>
          <a:noFill/>
        </p:spPr>
        <p:txBody>
          <a:bodyPr wrap="none" rtlCol="0">
            <a:spAutoFit/>
          </a:bodyPr>
          <a:lstStyle/>
          <a:p>
            <a:r>
              <a:rPr kumimoji="1" lang="ja-JP" altLang="en-US" dirty="0" smtClean="0">
                <a:solidFill>
                  <a:srgbClr val="00CC00"/>
                </a:solidFill>
              </a:rPr>
              <a:t>初期状態</a:t>
            </a:r>
            <a:r>
              <a:rPr kumimoji="1" lang="en-US" altLang="ja-JP" dirty="0" smtClean="0">
                <a:solidFill>
                  <a:srgbClr val="00CC00"/>
                </a:solidFill>
              </a:rPr>
              <a:t>q0</a:t>
            </a:r>
            <a:r>
              <a:rPr kumimoji="1" lang="ja-JP" altLang="en-US" dirty="0" smtClean="0">
                <a:solidFill>
                  <a:srgbClr val="00CC00"/>
                </a:solidFill>
              </a:rPr>
              <a:t>は</a:t>
            </a:r>
            <a:endParaRPr kumimoji="1" lang="en-US" altLang="ja-JP" dirty="0" smtClean="0">
              <a:solidFill>
                <a:srgbClr val="00CC00"/>
              </a:solidFill>
            </a:endParaRPr>
          </a:p>
          <a:p>
            <a:r>
              <a:rPr lang="en-US" altLang="ja-JP" dirty="0" smtClean="0">
                <a:solidFill>
                  <a:srgbClr val="00CC00"/>
                </a:solidFill>
              </a:rPr>
              <a:t>p</a:t>
            </a:r>
            <a:r>
              <a:rPr lang="ja-JP" altLang="en-US" dirty="0" smtClean="0">
                <a:solidFill>
                  <a:srgbClr val="00CC00"/>
                </a:solidFill>
              </a:rPr>
              <a:t>状態である</a:t>
            </a:r>
            <a:endParaRPr kumimoji="1" lang="ja-JP" altLang="en-US" dirty="0">
              <a:solidFill>
                <a:srgbClr val="00CC00"/>
              </a:solidFill>
            </a:endParaRPr>
          </a:p>
        </p:txBody>
      </p:sp>
    </p:spTree>
    <p:extLst>
      <p:ext uri="{BB962C8B-B14F-4D97-AF65-F5344CB8AC3E}">
        <p14:creationId xmlns:p14="http://schemas.microsoft.com/office/powerpoint/2010/main" val="13023633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スライド番号プレースホル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400" dirty="0"/>
              <a:t>7</a:t>
            </a:r>
            <a:endParaRPr lang="en-US" altLang="ja-JP" sz="1400" dirty="0" smtClean="0"/>
          </a:p>
        </p:txBody>
      </p:sp>
      <p:sp>
        <p:nvSpPr>
          <p:cNvPr id="11267" name="Text Box 4"/>
          <p:cNvSpPr txBox="1">
            <a:spLocks noChangeArrowheads="1"/>
          </p:cNvSpPr>
          <p:nvPr/>
        </p:nvSpPr>
        <p:spPr bwMode="auto">
          <a:xfrm>
            <a:off x="8243888" y="260350"/>
            <a:ext cx="5159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000"/>
              <a:t>その２</a:t>
            </a:r>
          </a:p>
        </p:txBody>
      </p:sp>
      <p:sp>
        <p:nvSpPr>
          <p:cNvPr id="11268" name="Text Box 5"/>
          <p:cNvSpPr txBox="1">
            <a:spLocks noChangeArrowheads="1"/>
          </p:cNvSpPr>
          <p:nvPr/>
        </p:nvSpPr>
        <p:spPr bwMode="auto">
          <a:xfrm>
            <a:off x="827088" y="850900"/>
            <a:ext cx="17139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b="1" dirty="0" smtClean="0"/>
              <a:t>（ａ）状態推移表</a:t>
            </a:r>
            <a:endParaRPr lang="ja-JP" altLang="en-US" sz="1800" b="1" dirty="0"/>
          </a:p>
        </p:txBody>
      </p:sp>
      <p:sp>
        <p:nvSpPr>
          <p:cNvPr id="11270" name="Text Box 23"/>
          <p:cNvSpPr txBox="1">
            <a:spLocks noChangeArrowheads="1"/>
          </p:cNvSpPr>
          <p:nvPr/>
        </p:nvSpPr>
        <p:spPr bwMode="auto">
          <a:xfrm>
            <a:off x="5220072" y="1658696"/>
            <a:ext cx="2376488" cy="376237"/>
          </a:xfrm>
          <a:prstGeom prst="rect">
            <a:avLst/>
          </a:prstGeom>
          <a:solidFill>
            <a:srgbClr val="FBE8A3"/>
          </a:solidFill>
          <a:ln w="9525">
            <a:solidFill>
              <a:schemeClr val="tx1"/>
            </a:solidFill>
            <a:miter lim="800000"/>
            <a:headEnd/>
            <a:tailEnd/>
          </a:ln>
        </p:spPr>
        <p:txBody>
          <a:bodyPr>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50000"/>
              </a:spcBef>
              <a:buFontTx/>
              <a:buNone/>
            </a:pPr>
            <a:r>
              <a:rPr lang="ja-JP" altLang="en-US" sz="1800" dirty="0"/>
              <a:t>状態推移</a:t>
            </a:r>
            <a:r>
              <a:rPr lang="ja-JP" altLang="en-US" sz="1800" dirty="0">
                <a:solidFill>
                  <a:srgbClr val="FF0000"/>
                </a:solidFill>
              </a:rPr>
              <a:t>表</a:t>
            </a:r>
          </a:p>
        </p:txBody>
      </p:sp>
      <p:sp>
        <p:nvSpPr>
          <p:cNvPr id="11271" name="Text Box 24"/>
          <p:cNvSpPr txBox="1">
            <a:spLocks noChangeArrowheads="1"/>
          </p:cNvSpPr>
          <p:nvPr/>
        </p:nvSpPr>
        <p:spPr bwMode="auto">
          <a:xfrm>
            <a:off x="1115616" y="1628631"/>
            <a:ext cx="2376488" cy="376237"/>
          </a:xfrm>
          <a:prstGeom prst="rect">
            <a:avLst/>
          </a:prstGeom>
          <a:solidFill>
            <a:srgbClr val="FBE8A3"/>
          </a:solidFill>
          <a:ln w="9525">
            <a:solidFill>
              <a:schemeClr val="tx1"/>
            </a:solidFill>
            <a:miter lim="800000"/>
            <a:headEnd/>
            <a:tailEnd/>
          </a:ln>
        </p:spPr>
        <p:txBody>
          <a:bodyPr>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50000"/>
              </a:spcBef>
              <a:buFontTx/>
              <a:buNone/>
            </a:pPr>
            <a:r>
              <a:rPr lang="ja-JP" altLang="en-US" sz="1800" dirty="0"/>
              <a:t>状態推移</a:t>
            </a:r>
            <a:r>
              <a:rPr lang="ja-JP" altLang="en-US" sz="1800" dirty="0">
                <a:solidFill>
                  <a:srgbClr val="FF0000"/>
                </a:solidFill>
              </a:rPr>
              <a:t>式</a:t>
            </a:r>
          </a:p>
        </p:txBody>
      </p:sp>
      <p:sp>
        <p:nvSpPr>
          <p:cNvPr id="11273" name="Text Box 37"/>
          <p:cNvSpPr txBox="1">
            <a:spLocks noChangeArrowheads="1"/>
          </p:cNvSpPr>
          <p:nvPr/>
        </p:nvSpPr>
        <p:spPr bwMode="auto">
          <a:xfrm>
            <a:off x="5220072" y="2996679"/>
            <a:ext cx="2276475"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400" dirty="0"/>
              <a:t>　   　　　　次の状態　　出力</a:t>
            </a:r>
          </a:p>
          <a:p>
            <a:pPr eaLnBrk="1" hangingPunct="1">
              <a:spcBef>
                <a:spcPct val="0"/>
              </a:spcBef>
              <a:buFontTx/>
              <a:buNone/>
            </a:pPr>
            <a:r>
              <a:rPr lang="ja-JP" altLang="en-US" sz="1400" dirty="0"/>
              <a:t>現在の　　　入力　　　 入力</a:t>
            </a:r>
          </a:p>
          <a:p>
            <a:pPr eaLnBrk="1" hangingPunct="1">
              <a:spcBef>
                <a:spcPct val="0"/>
              </a:spcBef>
              <a:buFontTx/>
              <a:buNone/>
            </a:pPr>
            <a:r>
              <a:rPr lang="ja-JP" altLang="en-US" sz="1400" dirty="0"/>
              <a:t>状態         </a:t>
            </a:r>
            <a:r>
              <a:rPr lang="en-US" altLang="ja-JP" sz="1400" dirty="0"/>
              <a:t>0       1      0     1</a:t>
            </a:r>
          </a:p>
          <a:p>
            <a:pPr eaLnBrk="1" hangingPunct="1">
              <a:spcBef>
                <a:spcPct val="0"/>
              </a:spcBef>
              <a:buFontTx/>
              <a:buNone/>
            </a:pPr>
            <a:r>
              <a:rPr lang="en-US" altLang="ja-JP" sz="1400" dirty="0"/>
              <a:t>    </a:t>
            </a:r>
            <a:r>
              <a:rPr lang="ja-JP" altLang="en-US" sz="1400" dirty="0"/>
              <a:t>ｐ          ｐ      ｑ 　 　</a:t>
            </a:r>
            <a:r>
              <a:rPr lang="en-US" altLang="ja-JP" sz="1400" dirty="0"/>
              <a:t>0     0</a:t>
            </a:r>
          </a:p>
          <a:p>
            <a:pPr eaLnBrk="1" hangingPunct="1">
              <a:spcBef>
                <a:spcPct val="0"/>
              </a:spcBef>
              <a:buFontTx/>
              <a:buNone/>
            </a:pPr>
            <a:r>
              <a:rPr lang="en-US" altLang="ja-JP" sz="1400" dirty="0"/>
              <a:t>    </a:t>
            </a:r>
            <a:r>
              <a:rPr lang="ja-JP" altLang="en-US" sz="1400" dirty="0"/>
              <a:t>ｑ          ｐ      ｑ       </a:t>
            </a:r>
            <a:r>
              <a:rPr lang="en-US" altLang="ja-JP" sz="1400" dirty="0"/>
              <a:t>0     1</a:t>
            </a:r>
          </a:p>
          <a:p>
            <a:pPr eaLnBrk="1" hangingPunct="1">
              <a:spcBef>
                <a:spcPct val="0"/>
              </a:spcBef>
              <a:buFontTx/>
              <a:buNone/>
            </a:pPr>
            <a:endParaRPr lang="en-US" altLang="ja-JP" sz="1400" dirty="0"/>
          </a:p>
        </p:txBody>
      </p:sp>
      <p:sp>
        <p:nvSpPr>
          <p:cNvPr id="11274" name="Rectangle 38"/>
          <p:cNvSpPr>
            <a:spLocks noChangeArrowheads="1"/>
          </p:cNvSpPr>
          <p:nvPr/>
        </p:nvSpPr>
        <p:spPr bwMode="auto">
          <a:xfrm>
            <a:off x="5220072" y="2914129"/>
            <a:ext cx="2376488" cy="7953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endParaRPr lang="ja-JP" altLang="en-US" sz="1800"/>
          </a:p>
        </p:txBody>
      </p:sp>
      <p:sp>
        <p:nvSpPr>
          <p:cNvPr id="11275" name="Rectangle 39"/>
          <p:cNvSpPr>
            <a:spLocks noChangeArrowheads="1"/>
          </p:cNvSpPr>
          <p:nvPr/>
        </p:nvSpPr>
        <p:spPr bwMode="auto">
          <a:xfrm>
            <a:off x="5220072" y="3706291"/>
            <a:ext cx="2376488" cy="503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endParaRPr lang="ja-JP" altLang="en-US" sz="1800"/>
          </a:p>
        </p:txBody>
      </p:sp>
      <p:sp>
        <p:nvSpPr>
          <p:cNvPr id="11276" name="Line 40"/>
          <p:cNvSpPr>
            <a:spLocks noChangeShapeType="1"/>
          </p:cNvSpPr>
          <p:nvPr/>
        </p:nvSpPr>
        <p:spPr bwMode="auto">
          <a:xfrm>
            <a:off x="5940797" y="2914129"/>
            <a:ext cx="0" cy="1296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1277" name="Line 41"/>
          <p:cNvSpPr>
            <a:spLocks noChangeShapeType="1"/>
          </p:cNvSpPr>
          <p:nvPr/>
        </p:nvSpPr>
        <p:spPr bwMode="auto">
          <a:xfrm>
            <a:off x="6804397" y="2914129"/>
            <a:ext cx="0" cy="1296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1278" name="Line 42"/>
          <p:cNvSpPr>
            <a:spLocks noChangeShapeType="1"/>
          </p:cNvSpPr>
          <p:nvPr/>
        </p:nvSpPr>
        <p:spPr bwMode="auto">
          <a:xfrm>
            <a:off x="5940797" y="3274491"/>
            <a:ext cx="16557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1280" name="Line 44"/>
          <p:cNvSpPr>
            <a:spLocks noChangeShapeType="1"/>
          </p:cNvSpPr>
          <p:nvPr/>
        </p:nvSpPr>
        <p:spPr bwMode="auto">
          <a:xfrm>
            <a:off x="5148635" y="3777729"/>
            <a:ext cx="288925" cy="0"/>
          </a:xfrm>
          <a:prstGeom prst="line">
            <a:avLst/>
          </a:prstGeom>
          <a:noFill/>
          <a:ln w="38100" cmpd="dbl">
            <a:solidFill>
              <a:srgbClr val="33CC33"/>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11281" name="Text Box 45"/>
          <p:cNvSpPr txBox="1">
            <a:spLocks noChangeArrowheads="1"/>
          </p:cNvSpPr>
          <p:nvPr/>
        </p:nvSpPr>
        <p:spPr bwMode="auto">
          <a:xfrm>
            <a:off x="1168004" y="2536681"/>
            <a:ext cx="2682875" cy="346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400" dirty="0"/>
              <a:t>M1={Q</a:t>
            </a:r>
            <a:r>
              <a:rPr lang="ja-JP" altLang="en-US" sz="1400" dirty="0" err="1"/>
              <a:t>、</a:t>
            </a:r>
            <a:r>
              <a:rPr lang="en-US" altLang="ja-JP" sz="1400" dirty="0"/>
              <a:t>Σ</a:t>
            </a:r>
            <a:r>
              <a:rPr lang="ja-JP" altLang="en-US" sz="1400" dirty="0" err="1"/>
              <a:t>、</a:t>
            </a:r>
            <a:r>
              <a:rPr lang="ja-JP" altLang="en-US" sz="1400" dirty="0"/>
              <a:t> ⊿ 、</a:t>
            </a:r>
            <a:r>
              <a:rPr lang="en-US" altLang="ja-JP" sz="1400" dirty="0"/>
              <a:t>δ</a:t>
            </a:r>
            <a:r>
              <a:rPr lang="ja-JP" altLang="en-US" sz="1400" dirty="0" err="1"/>
              <a:t>、</a:t>
            </a:r>
            <a:r>
              <a:rPr lang="en-US" altLang="ja-JP" sz="1400" dirty="0"/>
              <a:t>λ</a:t>
            </a:r>
            <a:r>
              <a:rPr lang="ja-JP" altLang="en-US" sz="1400" dirty="0" err="1"/>
              <a:t>、ｑ</a:t>
            </a:r>
            <a:r>
              <a:rPr lang="en-US" altLang="ja-JP" sz="1400" baseline="-25000" dirty="0"/>
              <a:t>0</a:t>
            </a:r>
            <a:r>
              <a:rPr lang="ja-JP" altLang="en-US" sz="1400" dirty="0"/>
              <a:t>｝</a:t>
            </a:r>
          </a:p>
          <a:p>
            <a:pPr eaLnBrk="1" hangingPunct="1">
              <a:spcBef>
                <a:spcPct val="0"/>
              </a:spcBef>
              <a:buFontTx/>
              <a:buNone/>
            </a:pPr>
            <a:r>
              <a:rPr lang="ja-JP" altLang="en-US" sz="1400" dirty="0"/>
              <a:t>１．状態の有限集合　</a:t>
            </a:r>
            <a:r>
              <a:rPr lang="en-US" altLang="ja-JP" sz="1400" dirty="0"/>
              <a:t>Q</a:t>
            </a:r>
          </a:p>
          <a:p>
            <a:pPr eaLnBrk="1" hangingPunct="1">
              <a:spcBef>
                <a:spcPct val="0"/>
              </a:spcBef>
              <a:buFontTx/>
              <a:buNone/>
            </a:pPr>
            <a:r>
              <a:rPr lang="ja-JP" altLang="en-US" sz="1400" dirty="0"/>
              <a:t>２．入力の有限集合　</a:t>
            </a:r>
            <a:r>
              <a:rPr lang="en-US" altLang="ja-JP" sz="1400" dirty="0"/>
              <a:t>Σ</a:t>
            </a:r>
          </a:p>
          <a:p>
            <a:pPr eaLnBrk="1" hangingPunct="1">
              <a:spcBef>
                <a:spcPct val="0"/>
              </a:spcBef>
              <a:buFontTx/>
              <a:buNone/>
            </a:pPr>
            <a:r>
              <a:rPr lang="ja-JP" altLang="en-US" sz="1400" dirty="0"/>
              <a:t>３．出力の有限集合　⊿</a:t>
            </a:r>
          </a:p>
          <a:p>
            <a:pPr eaLnBrk="1" hangingPunct="1">
              <a:spcBef>
                <a:spcPct val="0"/>
              </a:spcBef>
              <a:buFontTx/>
              <a:buNone/>
            </a:pPr>
            <a:r>
              <a:rPr lang="ja-JP" altLang="en-US" sz="1400" dirty="0"/>
              <a:t>４．状態推移関数　　 </a:t>
            </a:r>
            <a:r>
              <a:rPr lang="en-US" altLang="ja-JP" sz="1400" dirty="0"/>
              <a:t>δ</a:t>
            </a:r>
          </a:p>
          <a:p>
            <a:pPr eaLnBrk="1" hangingPunct="1">
              <a:spcBef>
                <a:spcPct val="0"/>
              </a:spcBef>
              <a:buFontTx/>
              <a:buNone/>
            </a:pPr>
            <a:r>
              <a:rPr lang="ja-JP" altLang="en-US" sz="1400" dirty="0"/>
              <a:t>５．出力関数　　　　　 </a:t>
            </a:r>
            <a:r>
              <a:rPr lang="en-US" altLang="ja-JP" sz="1400" dirty="0"/>
              <a:t>λ</a:t>
            </a:r>
          </a:p>
          <a:p>
            <a:pPr eaLnBrk="1" hangingPunct="1">
              <a:spcBef>
                <a:spcPct val="0"/>
              </a:spcBef>
              <a:buFontTx/>
              <a:buNone/>
            </a:pPr>
            <a:r>
              <a:rPr lang="ja-JP" altLang="en-US" sz="1400" dirty="0"/>
              <a:t>６．初期状態　　　　　 </a:t>
            </a:r>
            <a:r>
              <a:rPr lang="en-US" altLang="ja-JP" sz="1400" dirty="0"/>
              <a:t>q</a:t>
            </a:r>
            <a:r>
              <a:rPr lang="en-US" altLang="ja-JP" sz="1400" baseline="-25000" dirty="0"/>
              <a:t>0</a:t>
            </a:r>
          </a:p>
          <a:p>
            <a:pPr eaLnBrk="1" hangingPunct="1">
              <a:spcBef>
                <a:spcPct val="0"/>
              </a:spcBef>
              <a:buFontTx/>
              <a:buNone/>
            </a:pPr>
            <a:r>
              <a:rPr lang="en-US" altLang="ja-JP" sz="1400" dirty="0"/>
              <a:t>Q</a:t>
            </a:r>
            <a:r>
              <a:rPr lang="ja-JP" altLang="en-US" sz="1400" dirty="0"/>
              <a:t>＝｛</a:t>
            </a:r>
            <a:r>
              <a:rPr lang="en-US" altLang="ja-JP" sz="1400" dirty="0" err="1"/>
              <a:t>p,q</a:t>
            </a:r>
            <a:r>
              <a:rPr lang="en-US" altLang="ja-JP" sz="1400" dirty="0"/>
              <a:t>}</a:t>
            </a:r>
          </a:p>
          <a:p>
            <a:pPr eaLnBrk="1" hangingPunct="1">
              <a:spcBef>
                <a:spcPct val="0"/>
              </a:spcBef>
              <a:buFontTx/>
              <a:buNone/>
            </a:pPr>
            <a:r>
              <a:rPr lang="en-US" altLang="ja-JP" sz="1400" dirty="0"/>
              <a:t>Σ</a:t>
            </a:r>
            <a:r>
              <a:rPr lang="ja-JP" altLang="en-US" sz="1400" dirty="0"/>
              <a:t>＝｛０，１｝</a:t>
            </a:r>
          </a:p>
          <a:p>
            <a:pPr eaLnBrk="1" hangingPunct="1">
              <a:spcBef>
                <a:spcPct val="0"/>
              </a:spcBef>
              <a:buFontTx/>
              <a:buNone/>
            </a:pPr>
            <a:r>
              <a:rPr lang="ja-JP" altLang="en-US" sz="1400" dirty="0"/>
              <a:t>⊿＝｛０，１｝</a:t>
            </a:r>
          </a:p>
          <a:p>
            <a:pPr eaLnBrk="1" hangingPunct="1">
              <a:spcBef>
                <a:spcPct val="0"/>
              </a:spcBef>
              <a:buFontTx/>
              <a:buNone/>
            </a:pPr>
            <a:r>
              <a:rPr lang="en-US" altLang="ja-JP" sz="1400" dirty="0">
                <a:solidFill>
                  <a:srgbClr val="0000FF"/>
                </a:solidFill>
              </a:rPr>
              <a:t>δ</a:t>
            </a:r>
            <a:r>
              <a:rPr lang="ja-JP" altLang="en-US" sz="1400" dirty="0">
                <a:solidFill>
                  <a:srgbClr val="0000FF"/>
                </a:solidFill>
              </a:rPr>
              <a:t>（</a:t>
            </a:r>
            <a:r>
              <a:rPr lang="ja-JP" altLang="en-US" sz="1400" dirty="0" err="1">
                <a:solidFill>
                  <a:srgbClr val="0000FF"/>
                </a:solidFill>
              </a:rPr>
              <a:t>ｐ</a:t>
            </a:r>
            <a:r>
              <a:rPr lang="ja-JP" altLang="en-US" sz="1400" dirty="0">
                <a:solidFill>
                  <a:srgbClr val="0000FF"/>
                </a:solidFill>
              </a:rPr>
              <a:t>、０）</a:t>
            </a:r>
            <a:r>
              <a:rPr lang="ja-JP" altLang="en-US" sz="1400" dirty="0"/>
              <a:t>＝</a:t>
            </a:r>
            <a:r>
              <a:rPr lang="ja-JP" altLang="en-US" sz="1400" dirty="0" err="1">
                <a:solidFill>
                  <a:srgbClr val="C00000"/>
                </a:solidFill>
              </a:rPr>
              <a:t>ｐ</a:t>
            </a:r>
            <a:r>
              <a:rPr lang="ja-JP" altLang="en-US" sz="1400" dirty="0"/>
              <a:t>、 </a:t>
            </a:r>
            <a:r>
              <a:rPr lang="en-US" altLang="ja-JP" sz="1400" dirty="0"/>
              <a:t>δ</a:t>
            </a:r>
            <a:r>
              <a:rPr lang="ja-JP" altLang="en-US" sz="1400" dirty="0"/>
              <a:t>（</a:t>
            </a:r>
            <a:r>
              <a:rPr lang="ja-JP" altLang="en-US" sz="1400" dirty="0" err="1"/>
              <a:t>ｐ</a:t>
            </a:r>
            <a:r>
              <a:rPr lang="ja-JP" altLang="en-US" sz="1400" dirty="0"/>
              <a:t>、１）＝</a:t>
            </a:r>
            <a:r>
              <a:rPr lang="ja-JP" altLang="en-US" sz="1400" dirty="0" err="1"/>
              <a:t>ｑ</a:t>
            </a:r>
            <a:r>
              <a:rPr lang="ja-JP" altLang="en-US" sz="1400" dirty="0"/>
              <a:t>、 </a:t>
            </a:r>
          </a:p>
          <a:p>
            <a:pPr eaLnBrk="1" hangingPunct="1">
              <a:spcBef>
                <a:spcPct val="0"/>
              </a:spcBef>
              <a:buFontTx/>
              <a:buNone/>
            </a:pPr>
            <a:r>
              <a:rPr lang="en-US" altLang="ja-JP" sz="1400" dirty="0"/>
              <a:t>δ</a:t>
            </a:r>
            <a:r>
              <a:rPr lang="ja-JP" altLang="en-US" sz="1400" dirty="0"/>
              <a:t>（</a:t>
            </a:r>
            <a:r>
              <a:rPr lang="ja-JP" altLang="en-US" sz="1400" dirty="0" err="1"/>
              <a:t>ｑ</a:t>
            </a:r>
            <a:r>
              <a:rPr lang="ja-JP" altLang="en-US" sz="1400" dirty="0"/>
              <a:t>、０）＝</a:t>
            </a:r>
            <a:r>
              <a:rPr lang="ja-JP" altLang="en-US" sz="1400" dirty="0" err="1"/>
              <a:t>ｐ</a:t>
            </a:r>
            <a:r>
              <a:rPr lang="ja-JP" altLang="en-US" sz="1400" dirty="0"/>
              <a:t>、 </a:t>
            </a:r>
            <a:r>
              <a:rPr lang="en-US" altLang="ja-JP" sz="1400" dirty="0"/>
              <a:t>δ</a:t>
            </a:r>
            <a:r>
              <a:rPr lang="ja-JP" altLang="en-US" sz="1400" dirty="0"/>
              <a:t>（</a:t>
            </a:r>
            <a:r>
              <a:rPr lang="ja-JP" altLang="en-US" sz="1400" dirty="0" err="1"/>
              <a:t>ｑ</a:t>
            </a:r>
            <a:r>
              <a:rPr lang="ja-JP" altLang="en-US" sz="1400" dirty="0"/>
              <a:t>、１）＝ｑ</a:t>
            </a:r>
          </a:p>
          <a:p>
            <a:pPr eaLnBrk="1" hangingPunct="1">
              <a:spcBef>
                <a:spcPct val="0"/>
              </a:spcBef>
              <a:buFontTx/>
              <a:buNone/>
            </a:pPr>
            <a:r>
              <a:rPr lang="en-US" altLang="ja-JP" sz="1400" dirty="0">
                <a:solidFill>
                  <a:srgbClr val="0000FF"/>
                </a:solidFill>
              </a:rPr>
              <a:t>λ</a:t>
            </a:r>
            <a:r>
              <a:rPr lang="ja-JP" altLang="en-US" sz="1400" dirty="0">
                <a:solidFill>
                  <a:srgbClr val="0000FF"/>
                </a:solidFill>
              </a:rPr>
              <a:t>（</a:t>
            </a:r>
            <a:r>
              <a:rPr lang="ja-JP" altLang="en-US" sz="1400" dirty="0" err="1">
                <a:solidFill>
                  <a:srgbClr val="0000FF"/>
                </a:solidFill>
              </a:rPr>
              <a:t>ｐ</a:t>
            </a:r>
            <a:r>
              <a:rPr lang="ja-JP" altLang="en-US" sz="1400" dirty="0">
                <a:solidFill>
                  <a:srgbClr val="0000FF"/>
                </a:solidFill>
              </a:rPr>
              <a:t>、０）</a:t>
            </a:r>
            <a:r>
              <a:rPr lang="ja-JP" altLang="en-US" sz="1400" dirty="0"/>
              <a:t>＝</a:t>
            </a:r>
            <a:r>
              <a:rPr lang="ja-JP" altLang="en-US" sz="1400" dirty="0">
                <a:solidFill>
                  <a:srgbClr val="C00000"/>
                </a:solidFill>
              </a:rPr>
              <a:t>０</a:t>
            </a:r>
            <a:r>
              <a:rPr lang="ja-JP" altLang="en-US" sz="1400" dirty="0"/>
              <a:t>、 </a:t>
            </a:r>
            <a:r>
              <a:rPr lang="en-US" altLang="ja-JP" sz="1400" dirty="0"/>
              <a:t>λ</a:t>
            </a:r>
            <a:r>
              <a:rPr lang="ja-JP" altLang="en-US" sz="1400" dirty="0"/>
              <a:t>（</a:t>
            </a:r>
            <a:r>
              <a:rPr lang="ja-JP" altLang="en-US" sz="1400" dirty="0" err="1"/>
              <a:t>ｐ</a:t>
            </a:r>
            <a:r>
              <a:rPr lang="ja-JP" altLang="en-US" sz="1400" dirty="0"/>
              <a:t>、１）＝０、</a:t>
            </a:r>
          </a:p>
          <a:p>
            <a:pPr eaLnBrk="1" hangingPunct="1">
              <a:spcBef>
                <a:spcPct val="0"/>
              </a:spcBef>
              <a:buFontTx/>
              <a:buNone/>
            </a:pPr>
            <a:r>
              <a:rPr lang="en-US" altLang="ja-JP" sz="1400" dirty="0"/>
              <a:t>λ</a:t>
            </a:r>
            <a:r>
              <a:rPr lang="ja-JP" altLang="en-US" sz="1400" dirty="0"/>
              <a:t>（</a:t>
            </a:r>
            <a:r>
              <a:rPr lang="ja-JP" altLang="en-US" sz="1400" dirty="0" err="1"/>
              <a:t>ｑ</a:t>
            </a:r>
            <a:r>
              <a:rPr lang="ja-JP" altLang="en-US" sz="1400" dirty="0"/>
              <a:t>、０）＝０、 </a:t>
            </a:r>
            <a:r>
              <a:rPr lang="en-US" altLang="ja-JP" sz="1400" dirty="0"/>
              <a:t>λ</a:t>
            </a:r>
            <a:r>
              <a:rPr lang="ja-JP" altLang="en-US" sz="1400" dirty="0"/>
              <a:t>（</a:t>
            </a:r>
            <a:r>
              <a:rPr lang="ja-JP" altLang="en-US" sz="1400" dirty="0" err="1"/>
              <a:t>ｑ</a:t>
            </a:r>
            <a:r>
              <a:rPr lang="ja-JP" altLang="en-US" sz="1400" dirty="0"/>
              <a:t>、１）＝１</a:t>
            </a:r>
          </a:p>
          <a:p>
            <a:pPr eaLnBrk="1" hangingPunct="1">
              <a:spcBef>
                <a:spcPct val="0"/>
              </a:spcBef>
              <a:buFontTx/>
              <a:buNone/>
            </a:pPr>
            <a:r>
              <a:rPr lang="en-US" altLang="ja-JP" sz="1400" dirty="0">
                <a:solidFill>
                  <a:srgbClr val="00CC00"/>
                </a:solidFill>
              </a:rPr>
              <a:t>q0 </a:t>
            </a:r>
            <a:r>
              <a:rPr lang="ja-JP" altLang="en-US" sz="1400" dirty="0">
                <a:solidFill>
                  <a:srgbClr val="00CC00"/>
                </a:solidFill>
              </a:rPr>
              <a:t>＝ｐ</a:t>
            </a:r>
          </a:p>
          <a:p>
            <a:pPr eaLnBrk="1" hangingPunct="1">
              <a:spcBef>
                <a:spcPct val="0"/>
              </a:spcBef>
              <a:buFontTx/>
              <a:buNone/>
            </a:pPr>
            <a:endParaRPr lang="en-US" altLang="ja-JP" sz="1400" baseline="-25000" dirty="0"/>
          </a:p>
        </p:txBody>
      </p:sp>
      <p:sp>
        <p:nvSpPr>
          <p:cNvPr id="2" name="テキスト ボックス 1"/>
          <p:cNvSpPr txBox="1"/>
          <p:nvPr/>
        </p:nvSpPr>
        <p:spPr>
          <a:xfrm>
            <a:off x="5940797" y="2484472"/>
            <a:ext cx="736099" cy="369332"/>
          </a:xfrm>
          <a:prstGeom prst="rect">
            <a:avLst/>
          </a:prstGeom>
          <a:noFill/>
        </p:spPr>
        <p:txBody>
          <a:bodyPr wrap="none" rtlCol="0">
            <a:spAutoFit/>
          </a:bodyPr>
          <a:lstStyle/>
          <a:p>
            <a:r>
              <a:rPr kumimoji="1" lang="ja-JP" altLang="en-US" dirty="0" smtClean="0"/>
              <a:t>表</a:t>
            </a:r>
            <a:r>
              <a:rPr kumimoji="1" lang="en-US" altLang="ja-JP" dirty="0" smtClean="0"/>
              <a:t>2.1</a:t>
            </a:r>
            <a:endParaRPr kumimoji="1" lang="ja-JP" altLang="en-US" dirty="0"/>
          </a:p>
        </p:txBody>
      </p:sp>
      <p:cxnSp>
        <p:nvCxnSpPr>
          <p:cNvPr id="4" name="直線コネクタ 3"/>
          <p:cNvCxnSpPr/>
          <p:nvPr/>
        </p:nvCxnSpPr>
        <p:spPr>
          <a:xfrm>
            <a:off x="1143752" y="4080439"/>
            <a:ext cx="2561431" cy="0"/>
          </a:xfrm>
          <a:prstGeom prst="line">
            <a:avLst/>
          </a:prstGeom>
          <a:ln w="6350">
            <a:solidFill>
              <a:srgbClr val="0000FF"/>
            </a:solidFill>
            <a:tailEnd type="none"/>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a:off x="1197678" y="4697073"/>
            <a:ext cx="2561431" cy="0"/>
          </a:xfrm>
          <a:prstGeom prst="line">
            <a:avLst/>
          </a:prstGeom>
          <a:ln w="6350">
            <a:solidFill>
              <a:srgbClr val="0000FF"/>
            </a:solidFill>
            <a:tailEnd type="none"/>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a:off x="1209401" y="5144894"/>
            <a:ext cx="2561431" cy="0"/>
          </a:xfrm>
          <a:prstGeom prst="line">
            <a:avLst/>
          </a:prstGeom>
          <a:ln w="6350">
            <a:solidFill>
              <a:srgbClr val="0000FF"/>
            </a:solidFill>
            <a:tailEnd type="none"/>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a:off x="1197677" y="5589666"/>
            <a:ext cx="2561431" cy="0"/>
          </a:xfrm>
          <a:prstGeom prst="line">
            <a:avLst/>
          </a:prstGeom>
          <a:ln w="6350">
            <a:solidFill>
              <a:srgbClr val="0000FF"/>
            </a:solidFill>
            <a:tailEnd type="none"/>
          </a:ln>
        </p:spPr>
        <p:style>
          <a:lnRef idx="1">
            <a:schemeClr val="accent1"/>
          </a:lnRef>
          <a:fillRef idx="0">
            <a:schemeClr val="accent1"/>
          </a:fillRef>
          <a:effectRef idx="0">
            <a:schemeClr val="accent1"/>
          </a:effectRef>
          <a:fontRef idx="minor">
            <a:schemeClr val="tx1"/>
          </a:fontRef>
        </p:style>
      </p:cxnSp>
      <p:sp>
        <p:nvSpPr>
          <p:cNvPr id="3" name="テキスト ボックス 2"/>
          <p:cNvSpPr txBox="1"/>
          <p:nvPr/>
        </p:nvSpPr>
        <p:spPr>
          <a:xfrm>
            <a:off x="3850879" y="3127131"/>
            <a:ext cx="1107996" cy="369332"/>
          </a:xfrm>
          <a:prstGeom prst="rect">
            <a:avLst/>
          </a:prstGeom>
          <a:noFill/>
        </p:spPr>
        <p:txBody>
          <a:bodyPr wrap="none" rtlCol="0">
            <a:spAutoFit/>
          </a:bodyPr>
          <a:lstStyle/>
          <a:p>
            <a:r>
              <a:rPr lang="ja-JP" altLang="en-US" dirty="0" smtClean="0"/>
              <a:t>初期状態</a:t>
            </a:r>
            <a:endParaRPr kumimoji="1" lang="ja-JP" altLang="en-US" dirty="0"/>
          </a:p>
        </p:txBody>
      </p:sp>
      <p:cxnSp>
        <p:nvCxnSpPr>
          <p:cNvPr id="7" name="直線矢印コネクタ 6"/>
          <p:cNvCxnSpPr/>
          <p:nvPr/>
        </p:nvCxnSpPr>
        <p:spPr>
          <a:xfrm>
            <a:off x="4572000" y="3496463"/>
            <a:ext cx="576635" cy="281266"/>
          </a:xfrm>
          <a:prstGeom prst="straightConnector1">
            <a:avLst/>
          </a:prstGeom>
          <a:ln w="6350">
            <a:solidFill>
              <a:srgbClr val="0000FF"/>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5" name="テキスト ボックス 4"/>
          <p:cNvSpPr txBox="1"/>
          <p:nvPr/>
        </p:nvSpPr>
        <p:spPr>
          <a:xfrm>
            <a:off x="4139952" y="5013176"/>
            <a:ext cx="1050288" cy="369332"/>
          </a:xfrm>
          <a:prstGeom prst="rect">
            <a:avLst/>
          </a:prstGeom>
          <a:noFill/>
        </p:spPr>
        <p:txBody>
          <a:bodyPr wrap="none" rtlCol="0">
            <a:spAutoFit/>
          </a:bodyPr>
          <a:lstStyle/>
          <a:p>
            <a:r>
              <a:rPr kumimoji="1" lang="en-US" altLang="ja-JP" dirty="0" smtClean="0">
                <a:solidFill>
                  <a:srgbClr val="0000FF"/>
                </a:solidFill>
              </a:rPr>
              <a:t>δ(p,0)</a:t>
            </a:r>
            <a:r>
              <a:rPr kumimoji="1" lang="en-US" altLang="ja-JP" dirty="0" smtClean="0"/>
              <a:t>=</a:t>
            </a:r>
            <a:r>
              <a:rPr kumimoji="1" lang="en-US" altLang="ja-JP" dirty="0" smtClean="0">
                <a:solidFill>
                  <a:srgbClr val="C00000"/>
                </a:solidFill>
              </a:rPr>
              <a:t>p</a:t>
            </a:r>
            <a:endParaRPr kumimoji="1" lang="ja-JP" altLang="en-US" dirty="0">
              <a:solidFill>
                <a:srgbClr val="C00000"/>
              </a:solidFill>
            </a:endParaRPr>
          </a:p>
        </p:txBody>
      </p:sp>
      <p:sp>
        <p:nvSpPr>
          <p:cNvPr id="9" name="フリーフォーム 8"/>
          <p:cNvSpPr/>
          <p:nvPr/>
        </p:nvSpPr>
        <p:spPr>
          <a:xfrm>
            <a:off x="4276578" y="3079895"/>
            <a:ext cx="1758462" cy="1998542"/>
          </a:xfrm>
          <a:custGeom>
            <a:avLst/>
            <a:gdLst>
              <a:gd name="connsiteX0" fmla="*/ 0 w 1758462"/>
              <a:gd name="connsiteY0" fmla="*/ 1998542 h 1998542"/>
              <a:gd name="connsiteX1" fmla="*/ 154745 w 1758462"/>
              <a:gd name="connsiteY1" fmla="*/ 971600 h 1998542"/>
              <a:gd name="connsiteX2" fmla="*/ 576776 w 1758462"/>
              <a:gd name="connsiteY2" fmla="*/ 380757 h 1998542"/>
              <a:gd name="connsiteX3" fmla="*/ 1097280 w 1758462"/>
              <a:gd name="connsiteY3" fmla="*/ 71268 h 1998542"/>
              <a:gd name="connsiteX4" fmla="*/ 1448973 w 1758462"/>
              <a:gd name="connsiteY4" fmla="*/ 930 h 1998542"/>
              <a:gd name="connsiteX5" fmla="*/ 1758462 w 1758462"/>
              <a:gd name="connsiteY5" fmla="*/ 29065 h 1998542"/>
              <a:gd name="connsiteX6" fmla="*/ 1758462 w 1758462"/>
              <a:gd name="connsiteY6" fmla="*/ 29065 h 1998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58462" h="1998542">
                <a:moveTo>
                  <a:pt x="0" y="1998542"/>
                </a:moveTo>
                <a:cubicBezTo>
                  <a:pt x="29308" y="1619886"/>
                  <a:pt x="58616" y="1241231"/>
                  <a:pt x="154745" y="971600"/>
                </a:cubicBezTo>
                <a:cubicBezTo>
                  <a:pt x="250874" y="701969"/>
                  <a:pt x="419687" y="530812"/>
                  <a:pt x="576776" y="380757"/>
                </a:cubicBezTo>
                <a:cubicBezTo>
                  <a:pt x="733865" y="230702"/>
                  <a:pt x="951914" y="134572"/>
                  <a:pt x="1097280" y="71268"/>
                </a:cubicBezTo>
                <a:cubicBezTo>
                  <a:pt x="1242646" y="7964"/>
                  <a:pt x="1338776" y="7964"/>
                  <a:pt x="1448973" y="930"/>
                </a:cubicBezTo>
                <a:cubicBezTo>
                  <a:pt x="1559170" y="-6104"/>
                  <a:pt x="1758462" y="29065"/>
                  <a:pt x="1758462" y="29065"/>
                </a:cubicBezTo>
                <a:lnTo>
                  <a:pt x="1758462" y="29065"/>
                </a:lnTo>
              </a:path>
            </a:pathLst>
          </a:custGeom>
          <a:noFill/>
          <a:ln w="12700">
            <a:solidFill>
              <a:schemeClr val="tx1"/>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フリーフォーム 26"/>
          <p:cNvSpPr/>
          <p:nvPr/>
        </p:nvSpPr>
        <p:spPr>
          <a:xfrm>
            <a:off x="4508406" y="3777729"/>
            <a:ext cx="681833" cy="1301651"/>
          </a:xfrm>
          <a:custGeom>
            <a:avLst/>
            <a:gdLst>
              <a:gd name="connsiteX0" fmla="*/ 0 w 1758462"/>
              <a:gd name="connsiteY0" fmla="*/ 1998542 h 1998542"/>
              <a:gd name="connsiteX1" fmla="*/ 154745 w 1758462"/>
              <a:gd name="connsiteY1" fmla="*/ 971600 h 1998542"/>
              <a:gd name="connsiteX2" fmla="*/ 576776 w 1758462"/>
              <a:gd name="connsiteY2" fmla="*/ 380757 h 1998542"/>
              <a:gd name="connsiteX3" fmla="*/ 1097280 w 1758462"/>
              <a:gd name="connsiteY3" fmla="*/ 71268 h 1998542"/>
              <a:gd name="connsiteX4" fmla="*/ 1448973 w 1758462"/>
              <a:gd name="connsiteY4" fmla="*/ 930 h 1998542"/>
              <a:gd name="connsiteX5" fmla="*/ 1758462 w 1758462"/>
              <a:gd name="connsiteY5" fmla="*/ 29065 h 1998542"/>
              <a:gd name="connsiteX6" fmla="*/ 1758462 w 1758462"/>
              <a:gd name="connsiteY6" fmla="*/ 29065 h 1998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58462" h="1998542">
                <a:moveTo>
                  <a:pt x="0" y="1998542"/>
                </a:moveTo>
                <a:cubicBezTo>
                  <a:pt x="29308" y="1619886"/>
                  <a:pt x="58616" y="1241231"/>
                  <a:pt x="154745" y="971600"/>
                </a:cubicBezTo>
                <a:cubicBezTo>
                  <a:pt x="250874" y="701969"/>
                  <a:pt x="419687" y="530812"/>
                  <a:pt x="576776" y="380757"/>
                </a:cubicBezTo>
                <a:cubicBezTo>
                  <a:pt x="733865" y="230702"/>
                  <a:pt x="951914" y="134572"/>
                  <a:pt x="1097280" y="71268"/>
                </a:cubicBezTo>
                <a:cubicBezTo>
                  <a:pt x="1242646" y="7964"/>
                  <a:pt x="1338776" y="7964"/>
                  <a:pt x="1448973" y="930"/>
                </a:cubicBezTo>
                <a:cubicBezTo>
                  <a:pt x="1559170" y="-6104"/>
                  <a:pt x="1758462" y="29065"/>
                  <a:pt x="1758462" y="29065"/>
                </a:cubicBezTo>
                <a:lnTo>
                  <a:pt x="1758462" y="29065"/>
                </a:lnTo>
              </a:path>
            </a:pathLst>
          </a:custGeom>
          <a:noFill/>
          <a:ln w="12700">
            <a:solidFill>
              <a:schemeClr val="tx1"/>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フリーフォーム 9"/>
          <p:cNvSpPr/>
          <p:nvPr/>
        </p:nvSpPr>
        <p:spPr>
          <a:xfrm>
            <a:off x="4684542" y="3587262"/>
            <a:ext cx="1392701" cy="1491175"/>
          </a:xfrm>
          <a:custGeom>
            <a:avLst/>
            <a:gdLst>
              <a:gd name="connsiteX0" fmla="*/ 0 w 1364566"/>
              <a:gd name="connsiteY0" fmla="*/ 1252025 h 1252025"/>
              <a:gd name="connsiteX1" fmla="*/ 520504 w 1364566"/>
              <a:gd name="connsiteY1" fmla="*/ 379828 h 1252025"/>
              <a:gd name="connsiteX2" fmla="*/ 1364566 w 1364566"/>
              <a:gd name="connsiteY2" fmla="*/ 0 h 1252025"/>
              <a:gd name="connsiteX3" fmla="*/ 1364566 w 1364566"/>
              <a:gd name="connsiteY3" fmla="*/ 0 h 1252025"/>
            </a:gdLst>
            <a:ahLst/>
            <a:cxnLst>
              <a:cxn ang="0">
                <a:pos x="connsiteX0" y="connsiteY0"/>
              </a:cxn>
              <a:cxn ang="0">
                <a:pos x="connsiteX1" y="connsiteY1"/>
              </a:cxn>
              <a:cxn ang="0">
                <a:pos x="connsiteX2" y="connsiteY2"/>
              </a:cxn>
              <a:cxn ang="0">
                <a:pos x="connsiteX3" y="connsiteY3"/>
              </a:cxn>
            </a:cxnLst>
            <a:rect l="l" t="t" r="r" b="b"/>
            <a:pathLst>
              <a:path w="1364566" h="1252025">
                <a:moveTo>
                  <a:pt x="0" y="1252025"/>
                </a:moveTo>
                <a:cubicBezTo>
                  <a:pt x="146538" y="920262"/>
                  <a:pt x="293076" y="588499"/>
                  <a:pt x="520504" y="379828"/>
                </a:cubicBezTo>
                <a:cubicBezTo>
                  <a:pt x="747932" y="171157"/>
                  <a:pt x="1364566" y="0"/>
                  <a:pt x="1364566" y="0"/>
                </a:cubicBezTo>
                <a:lnTo>
                  <a:pt x="1364566" y="0"/>
                </a:lnTo>
              </a:path>
            </a:pathLst>
          </a:custGeom>
          <a:noFill/>
          <a:ln w="9525">
            <a:solidFill>
              <a:schemeClr val="tx1"/>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フリーフォーム 29"/>
          <p:cNvSpPr/>
          <p:nvPr/>
        </p:nvSpPr>
        <p:spPr>
          <a:xfrm>
            <a:off x="4958876" y="3826411"/>
            <a:ext cx="1118368" cy="1326499"/>
          </a:xfrm>
          <a:custGeom>
            <a:avLst/>
            <a:gdLst>
              <a:gd name="connsiteX0" fmla="*/ 0 w 1364566"/>
              <a:gd name="connsiteY0" fmla="*/ 1252025 h 1252025"/>
              <a:gd name="connsiteX1" fmla="*/ 520504 w 1364566"/>
              <a:gd name="connsiteY1" fmla="*/ 379828 h 1252025"/>
              <a:gd name="connsiteX2" fmla="*/ 1364566 w 1364566"/>
              <a:gd name="connsiteY2" fmla="*/ 0 h 1252025"/>
              <a:gd name="connsiteX3" fmla="*/ 1364566 w 1364566"/>
              <a:gd name="connsiteY3" fmla="*/ 0 h 1252025"/>
            </a:gdLst>
            <a:ahLst/>
            <a:cxnLst>
              <a:cxn ang="0">
                <a:pos x="connsiteX0" y="connsiteY0"/>
              </a:cxn>
              <a:cxn ang="0">
                <a:pos x="connsiteX1" y="connsiteY1"/>
              </a:cxn>
              <a:cxn ang="0">
                <a:pos x="connsiteX2" y="connsiteY2"/>
              </a:cxn>
              <a:cxn ang="0">
                <a:pos x="connsiteX3" y="connsiteY3"/>
              </a:cxn>
            </a:cxnLst>
            <a:rect l="l" t="t" r="r" b="b"/>
            <a:pathLst>
              <a:path w="1364566" h="1252025">
                <a:moveTo>
                  <a:pt x="0" y="1252025"/>
                </a:moveTo>
                <a:cubicBezTo>
                  <a:pt x="146538" y="920262"/>
                  <a:pt x="293076" y="588499"/>
                  <a:pt x="520504" y="379828"/>
                </a:cubicBezTo>
                <a:cubicBezTo>
                  <a:pt x="747932" y="171157"/>
                  <a:pt x="1364566" y="0"/>
                  <a:pt x="1364566" y="0"/>
                </a:cubicBezTo>
                <a:lnTo>
                  <a:pt x="1364566" y="0"/>
                </a:lnTo>
              </a:path>
            </a:pathLst>
          </a:custGeom>
          <a:noFill/>
          <a:ln w="9525">
            <a:solidFill>
              <a:schemeClr val="tx1"/>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7596560" y="4589204"/>
            <a:ext cx="1075936" cy="369332"/>
          </a:xfrm>
          <a:prstGeom prst="rect">
            <a:avLst/>
          </a:prstGeom>
          <a:noFill/>
        </p:spPr>
        <p:txBody>
          <a:bodyPr wrap="none" rtlCol="0">
            <a:spAutoFit/>
          </a:bodyPr>
          <a:lstStyle/>
          <a:p>
            <a:r>
              <a:rPr kumimoji="1" lang="en-US" altLang="ja-JP" dirty="0" smtClean="0">
                <a:solidFill>
                  <a:srgbClr val="0000FF"/>
                </a:solidFill>
              </a:rPr>
              <a:t>λ</a:t>
            </a:r>
            <a:r>
              <a:rPr kumimoji="1" lang="ja-JP" altLang="en-US" dirty="0" smtClean="0">
                <a:solidFill>
                  <a:srgbClr val="0000FF"/>
                </a:solidFill>
              </a:rPr>
              <a:t>（</a:t>
            </a:r>
            <a:r>
              <a:rPr kumimoji="1" lang="en-US" altLang="ja-JP" dirty="0" smtClean="0">
                <a:solidFill>
                  <a:srgbClr val="0000FF"/>
                </a:solidFill>
              </a:rPr>
              <a:t>p,0)</a:t>
            </a:r>
            <a:r>
              <a:rPr kumimoji="1" lang="en-US" altLang="ja-JP" dirty="0" smtClean="0"/>
              <a:t>=</a:t>
            </a:r>
            <a:r>
              <a:rPr kumimoji="1" lang="en-US" altLang="ja-JP" dirty="0" smtClean="0">
                <a:solidFill>
                  <a:srgbClr val="C00000"/>
                </a:solidFill>
              </a:rPr>
              <a:t>0</a:t>
            </a:r>
            <a:endParaRPr kumimoji="1" lang="ja-JP" altLang="en-US" dirty="0">
              <a:solidFill>
                <a:srgbClr val="C00000"/>
              </a:solidFill>
            </a:endParaRPr>
          </a:p>
        </p:txBody>
      </p:sp>
      <p:sp>
        <p:nvSpPr>
          <p:cNvPr id="32" name="フリーフォーム 31"/>
          <p:cNvSpPr/>
          <p:nvPr/>
        </p:nvSpPr>
        <p:spPr>
          <a:xfrm flipH="1">
            <a:off x="7334119" y="3127131"/>
            <a:ext cx="406233" cy="1569942"/>
          </a:xfrm>
          <a:custGeom>
            <a:avLst/>
            <a:gdLst>
              <a:gd name="connsiteX0" fmla="*/ 0 w 1758462"/>
              <a:gd name="connsiteY0" fmla="*/ 1998542 h 1998542"/>
              <a:gd name="connsiteX1" fmla="*/ 154745 w 1758462"/>
              <a:gd name="connsiteY1" fmla="*/ 971600 h 1998542"/>
              <a:gd name="connsiteX2" fmla="*/ 576776 w 1758462"/>
              <a:gd name="connsiteY2" fmla="*/ 380757 h 1998542"/>
              <a:gd name="connsiteX3" fmla="*/ 1097280 w 1758462"/>
              <a:gd name="connsiteY3" fmla="*/ 71268 h 1998542"/>
              <a:gd name="connsiteX4" fmla="*/ 1448973 w 1758462"/>
              <a:gd name="connsiteY4" fmla="*/ 930 h 1998542"/>
              <a:gd name="connsiteX5" fmla="*/ 1758462 w 1758462"/>
              <a:gd name="connsiteY5" fmla="*/ 29065 h 1998542"/>
              <a:gd name="connsiteX6" fmla="*/ 1758462 w 1758462"/>
              <a:gd name="connsiteY6" fmla="*/ 29065 h 1998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58462" h="1998542">
                <a:moveTo>
                  <a:pt x="0" y="1998542"/>
                </a:moveTo>
                <a:cubicBezTo>
                  <a:pt x="29308" y="1619886"/>
                  <a:pt x="58616" y="1241231"/>
                  <a:pt x="154745" y="971600"/>
                </a:cubicBezTo>
                <a:cubicBezTo>
                  <a:pt x="250874" y="701969"/>
                  <a:pt x="419687" y="530812"/>
                  <a:pt x="576776" y="380757"/>
                </a:cubicBezTo>
                <a:cubicBezTo>
                  <a:pt x="733865" y="230702"/>
                  <a:pt x="951914" y="134572"/>
                  <a:pt x="1097280" y="71268"/>
                </a:cubicBezTo>
                <a:cubicBezTo>
                  <a:pt x="1242646" y="7964"/>
                  <a:pt x="1338776" y="7964"/>
                  <a:pt x="1448973" y="930"/>
                </a:cubicBezTo>
                <a:cubicBezTo>
                  <a:pt x="1559170" y="-6104"/>
                  <a:pt x="1758462" y="29065"/>
                  <a:pt x="1758462" y="29065"/>
                </a:cubicBezTo>
                <a:lnTo>
                  <a:pt x="1758462" y="29065"/>
                </a:lnTo>
              </a:path>
            </a:pathLst>
          </a:custGeom>
          <a:noFill/>
          <a:ln w="12700">
            <a:solidFill>
              <a:schemeClr val="tx1"/>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フリーフォーム 11"/>
          <p:cNvSpPr/>
          <p:nvPr/>
        </p:nvSpPr>
        <p:spPr>
          <a:xfrm>
            <a:off x="6288258" y="3868615"/>
            <a:ext cx="1659988" cy="801859"/>
          </a:xfrm>
          <a:custGeom>
            <a:avLst/>
            <a:gdLst>
              <a:gd name="connsiteX0" fmla="*/ 0 w 1659988"/>
              <a:gd name="connsiteY0" fmla="*/ 0 h 801859"/>
              <a:gd name="connsiteX1" fmla="*/ 801859 w 1659988"/>
              <a:gd name="connsiteY1" fmla="*/ 267287 h 801859"/>
              <a:gd name="connsiteX2" fmla="*/ 1659988 w 1659988"/>
              <a:gd name="connsiteY2" fmla="*/ 801859 h 801859"/>
            </a:gdLst>
            <a:ahLst/>
            <a:cxnLst>
              <a:cxn ang="0">
                <a:pos x="connsiteX0" y="connsiteY0"/>
              </a:cxn>
              <a:cxn ang="0">
                <a:pos x="connsiteX1" y="connsiteY1"/>
              </a:cxn>
              <a:cxn ang="0">
                <a:pos x="connsiteX2" y="connsiteY2"/>
              </a:cxn>
            </a:cxnLst>
            <a:rect l="l" t="t" r="r" b="b"/>
            <a:pathLst>
              <a:path w="1659988" h="801859">
                <a:moveTo>
                  <a:pt x="0" y="0"/>
                </a:moveTo>
                <a:cubicBezTo>
                  <a:pt x="262597" y="66822"/>
                  <a:pt x="525194" y="133644"/>
                  <a:pt x="801859" y="267287"/>
                </a:cubicBezTo>
                <a:cubicBezTo>
                  <a:pt x="1078524" y="400930"/>
                  <a:pt x="1369256" y="601394"/>
                  <a:pt x="1659988" y="801859"/>
                </a:cubicBezTo>
              </a:path>
            </a:pathLst>
          </a:custGeom>
          <a:noFill/>
          <a:ln w="9525">
            <a:solidFill>
              <a:schemeClr val="tx1"/>
            </a:solidFill>
            <a:prstDash val="dash"/>
            <a:head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フリーフォーム 33"/>
          <p:cNvSpPr/>
          <p:nvPr/>
        </p:nvSpPr>
        <p:spPr>
          <a:xfrm>
            <a:off x="7012508" y="3556780"/>
            <a:ext cx="1122020" cy="1113694"/>
          </a:xfrm>
          <a:custGeom>
            <a:avLst/>
            <a:gdLst>
              <a:gd name="connsiteX0" fmla="*/ 0 w 1659988"/>
              <a:gd name="connsiteY0" fmla="*/ 0 h 801859"/>
              <a:gd name="connsiteX1" fmla="*/ 801859 w 1659988"/>
              <a:gd name="connsiteY1" fmla="*/ 267287 h 801859"/>
              <a:gd name="connsiteX2" fmla="*/ 1659988 w 1659988"/>
              <a:gd name="connsiteY2" fmla="*/ 801859 h 801859"/>
            </a:gdLst>
            <a:ahLst/>
            <a:cxnLst>
              <a:cxn ang="0">
                <a:pos x="connsiteX0" y="connsiteY0"/>
              </a:cxn>
              <a:cxn ang="0">
                <a:pos x="connsiteX1" y="connsiteY1"/>
              </a:cxn>
              <a:cxn ang="0">
                <a:pos x="connsiteX2" y="connsiteY2"/>
              </a:cxn>
            </a:cxnLst>
            <a:rect l="l" t="t" r="r" b="b"/>
            <a:pathLst>
              <a:path w="1659988" h="801859">
                <a:moveTo>
                  <a:pt x="0" y="0"/>
                </a:moveTo>
                <a:cubicBezTo>
                  <a:pt x="262597" y="66822"/>
                  <a:pt x="525194" y="133644"/>
                  <a:pt x="801859" y="267287"/>
                </a:cubicBezTo>
                <a:cubicBezTo>
                  <a:pt x="1078524" y="400930"/>
                  <a:pt x="1369256" y="601394"/>
                  <a:pt x="1659988" y="801859"/>
                </a:cubicBezTo>
              </a:path>
            </a:pathLst>
          </a:custGeom>
          <a:noFill/>
          <a:ln w="9525">
            <a:solidFill>
              <a:schemeClr val="tx1"/>
            </a:solidFill>
            <a:prstDash val="dash"/>
            <a:head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フリーフォーム 38"/>
          <p:cNvSpPr/>
          <p:nvPr/>
        </p:nvSpPr>
        <p:spPr>
          <a:xfrm>
            <a:off x="7068779" y="3777729"/>
            <a:ext cx="1433077" cy="892745"/>
          </a:xfrm>
          <a:custGeom>
            <a:avLst/>
            <a:gdLst>
              <a:gd name="connsiteX0" fmla="*/ 0 w 1659988"/>
              <a:gd name="connsiteY0" fmla="*/ 0 h 801859"/>
              <a:gd name="connsiteX1" fmla="*/ 801859 w 1659988"/>
              <a:gd name="connsiteY1" fmla="*/ 267287 h 801859"/>
              <a:gd name="connsiteX2" fmla="*/ 1659988 w 1659988"/>
              <a:gd name="connsiteY2" fmla="*/ 801859 h 801859"/>
            </a:gdLst>
            <a:ahLst/>
            <a:cxnLst>
              <a:cxn ang="0">
                <a:pos x="connsiteX0" y="connsiteY0"/>
              </a:cxn>
              <a:cxn ang="0">
                <a:pos x="connsiteX1" y="connsiteY1"/>
              </a:cxn>
              <a:cxn ang="0">
                <a:pos x="connsiteX2" y="connsiteY2"/>
              </a:cxn>
            </a:cxnLst>
            <a:rect l="l" t="t" r="r" b="b"/>
            <a:pathLst>
              <a:path w="1659988" h="801859">
                <a:moveTo>
                  <a:pt x="0" y="0"/>
                </a:moveTo>
                <a:cubicBezTo>
                  <a:pt x="262597" y="66822"/>
                  <a:pt x="525194" y="133644"/>
                  <a:pt x="801859" y="267287"/>
                </a:cubicBezTo>
                <a:cubicBezTo>
                  <a:pt x="1078524" y="400930"/>
                  <a:pt x="1369256" y="601394"/>
                  <a:pt x="1659988" y="801859"/>
                </a:cubicBezTo>
              </a:path>
            </a:pathLst>
          </a:custGeom>
          <a:noFill/>
          <a:ln w="9525">
            <a:solidFill>
              <a:schemeClr val="tx1"/>
            </a:solidFill>
            <a:prstDash val="dash"/>
            <a:head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スライド番号プレースホル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400" dirty="0"/>
              <a:t>8</a:t>
            </a:r>
            <a:endParaRPr lang="en-US" altLang="ja-JP" sz="1400" dirty="0" smtClean="0"/>
          </a:p>
        </p:txBody>
      </p:sp>
      <p:sp>
        <p:nvSpPr>
          <p:cNvPr id="12291" name="Text Box 4"/>
          <p:cNvSpPr txBox="1">
            <a:spLocks noChangeArrowheads="1"/>
          </p:cNvSpPr>
          <p:nvPr/>
        </p:nvSpPr>
        <p:spPr bwMode="auto">
          <a:xfrm>
            <a:off x="8243888" y="260350"/>
            <a:ext cx="7857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dirty="0"/>
              <a:t>その２</a:t>
            </a:r>
          </a:p>
        </p:txBody>
      </p:sp>
      <p:sp>
        <p:nvSpPr>
          <p:cNvPr id="12295" name="Text Box 24"/>
          <p:cNvSpPr txBox="1">
            <a:spLocks noChangeArrowheads="1"/>
          </p:cNvSpPr>
          <p:nvPr/>
        </p:nvSpPr>
        <p:spPr bwMode="auto">
          <a:xfrm>
            <a:off x="971600" y="1670100"/>
            <a:ext cx="2376488" cy="376237"/>
          </a:xfrm>
          <a:prstGeom prst="rect">
            <a:avLst/>
          </a:prstGeom>
          <a:solidFill>
            <a:srgbClr val="FBE8A3"/>
          </a:solidFill>
          <a:ln w="9525">
            <a:solidFill>
              <a:schemeClr val="tx1"/>
            </a:solidFill>
            <a:miter lim="800000"/>
            <a:headEnd/>
            <a:tailEnd/>
          </a:ln>
        </p:spPr>
        <p:txBody>
          <a:bodyPr>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50000"/>
              </a:spcBef>
              <a:buFontTx/>
              <a:buNone/>
            </a:pPr>
            <a:r>
              <a:rPr lang="ja-JP" altLang="en-US" sz="1800" dirty="0"/>
              <a:t>状態推移</a:t>
            </a:r>
            <a:r>
              <a:rPr lang="ja-JP" altLang="en-US" sz="1800" dirty="0">
                <a:solidFill>
                  <a:srgbClr val="FF0000"/>
                </a:solidFill>
              </a:rPr>
              <a:t>式</a:t>
            </a:r>
          </a:p>
        </p:txBody>
      </p:sp>
      <p:sp>
        <p:nvSpPr>
          <p:cNvPr id="12305" name="Text Box 45"/>
          <p:cNvSpPr txBox="1">
            <a:spLocks noChangeArrowheads="1"/>
          </p:cNvSpPr>
          <p:nvPr/>
        </p:nvSpPr>
        <p:spPr bwMode="auto">
          <a:xfrm>
            <a:off x="1023988" y="2578150"/>
            <a:ext cx="2682875" cy="346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400" dirty="0"/>
              <a:t>M1={Q</a:t>
            </a:r>
            <a:r>
              <a:rPr lang="ja-JP" altLang="en-US" sz="1400" dirty="0" err="1"/>
              <a:t>、</a:t>
            </a:r>
            <a:r>
              <a:rPr lang="en-US" altLang="ja-JP" sz="1400" dirty="0"/>
              <a:t>Σ</a:t>
            </a:r>
            <a:r>
              <a:rPr lang="ja-JP" altLang="en-US" sz="1400" dirty="0" err="1"/>
              <a:t>、</a:t>
            </a:r>
            <a:r>
              <a:rPr lang="ja-JP" altLang="en-US" sz="1400" dirty="0"/>
              <a:t> ⊿ 、</a:t>
            </a:r>
            <a:r>
              <a:rPr lang="en-US" altLang="ja-JP" sz="1400" dirty="0"/>
              <a:t>δ</a:t>
            </a:r>
            <a:r>
              <a:rPr lang="ja-JP" altLang="en-US" sz="1400" dirty="0" err="1"/>
              <a:t>、</a:t>
            </a:r>
            <a:r>
              <a:rPr lang="en-US" altLang="ja-JP" sz="1400" dirty="0"/>
              <a:t>λ</a:t>
            </a:r>
            <a:r>
              <a:rPr lang="ja-JP" altLang="en-US" sz="1400" dirty="0" err="1"/>
              <a:t>、ｑ</a:t>
            </a:r>
            <a:r>
              <a:rPr lang="en-US" altLang="ja-JP" sz="1400" baseline="-25000" dirty="0"/>
              <a:t>0</a:t>
            </a:r>
            <a:r>
              <a:rPr lang="ja-JP" altLang="en-US" sz="1400" dirty="0"/>
              <a:t>｝</a:t>
            </a:r>
          </a:p>
          <a:p>
            <a:pPr eaLnBrk="1" hangingPunct="1">
              <a:spcBef>
                <a:spcPct val="0"/>
              </a:spcBef>
              <a:buFontTx/>
              <a:buNone/>
            </a:pPr>
            <a:r>
              <a:rPr lang="ja-JP" altLang="en-US" sz="1400" dirty="0"/>
              <a:t>１．状態の有限集合　</a:t>
            </a:r>
            <a:r>
              <a:rPr lang="en-US" altLang="ja-JP" sz="1400" dirty="0"/>
              <a:t>Q</a:t>
            </a:r>
          </a:p>
          <a:p>
            <a:pPr eaLnBrk="1" hangingPunct="1">
              <a:spcBef>
                <a:spcPct val="0"/>
              </a:spcBef>
              <a:buFontTx/>
              <a:buNone/>
            </a:pPr>
            <a:r>
              <a:rPr lang="ja-JP" altLang="en-US" sz="1400" dirty="0"/>
              <a:t>２．入力の有限集合　</a:t>
            </a:r>
            <a:r>
              <a:rPr lang="en-US" altLang="ja-JP" sz="1400" dirty="0"/>
              <a:t>Σ</a:t>
            </a:r>
          </a:p>
          <a:p>
            <a:pPr eaLnBrk="1" hangingPunct="1">
              <a:spcBef>
                <a:spcPct val="0"/>
              </a:spcBef>
              <a:buFontTx/>
              <a:buNone/>
            </a:pPr>
            <a:r>
              <a:rPr lang="ja-JP" altLang="en-US" sz="1400" dirty="0"/>
              <a:t>３．出力の有限集合　⊿</a:t>
            </a:r>
          </a:p>
          <a:p>
            <a:pPr eaLnBrk="1" hangingPunct="1">
              <a:spcBef>
                <a:spcPct val="0"/>
              </a:spcBef>
              <a:buFontTx/>
              <a:buNone/>
            </a:pPr>
            <a:r>
              <a:rPr lang="ja-JP" altLang="en-US" sz="1400" dirty="0"/>
              <a:t>４．状態推移関数　　 </a:t>
            </a:r>
            <a:r>
              <a:rPr lang="en-US" altLang="ja-JP" sz="1400" dirty="0"/>
              <a:t>δ</a:t>
            </a:r>
          </a:p>
          <a:p>
            <a:pPr eaLnBrk="1" hangingPunct="1">
              <a:spcBef>
                <a:spcPct val="0"/>
              </a:spcBef>
              <a:buFontTx/>
              <a:buNone/>
            </a:pPr>
            <a:r>
              <a:rPr lang="ja-JP" altLang="en-US" sz="1400" dirty="0"/>
              <a:t>５．出力関数　　　　　 </a:t>
            </a:r>
            <a:r>
              <a:rPr lang="en-US" altLang="ja-JP" sz="1400" dirty="0"/>
              <a:t>λ</a:t>
            </a:r>
          </a:p>
          <a:p>
            <a:pPr eaLnBrk="1" hangingPunct="1">
              <a:spcBef>
                <a:spcPct val="0"/>
              </a:spcBef>
              <a:buFontTx/>
              <a:buNone/>
            </a:pPr>
            <a:r>
              <a:rPr lang="ja-JP" altLang="en-US" sz="1400" dirty="0"/>
              <a:t>６．初期状態　　　　　 </a:t>
            </a:r>
            <a:r>
              <a:rPr lang="en-US" altLang="ja-JP" sz="1400" dirty="0"/>
              <a:t>q</a:t>
            </a:r>
            <a:r>
              <a:rPr lang="en-US" altLang="ja-JP" sz="1400" baseline="-25000" dirty="0"/>
              <a:t>0</a:t>
            </a:r>
          </a:p>
          <a:p>
            <a:pPr eaLnBrk="1" hangingPunct="1">
              <a:spcBef>
                <a:spcPct val="0"/>
              </a:spcBef>
              <a:buFontTx/>
              <a:buNone/>
            </a:pPr>
            <a:r>
              <a:rPr lang="en-US" altLang="ja-JP" sz="1400" dirty="0"/>
              <a:t>Q</a:t>
            </a:r>
            <a:r>
              <a:rPr lang="ja-JP" altLang="en-US" sz="1400" dirty="0"/>
              <a:t>＝｛</a:t>
            </a:r>
            <a:r>
              <a:rPr lang="en-US" altLang="ja-JP" sz="1400" dirty="0" err="1"/>
              <a:t>p,q</a:t>
            </a:r>
            <a:r>
              <a:rPr lang="en-US" altLang="ja-JP" sz="1400" dirty="0"/>
              <a:t>}</a:t>
            </a:r>
          </a:p>
          <a:p>
            <a:pPr eaLnBrk="1" hangingPunct="1">
              <a:spcBef>
                <a:spcPct val="0"/>
              </a:spcBef>
              <a:buFontTx/>
              <a:buNone/>
            </a:pPr>
            <a:r>
              <a:rPr lang="en-US" altLang="ja-JP" sz="1400" dirty="0"/>
              <a:t>Σ</a:t>
            </a:r>
            <a:r>
              <a:rPr lang="ja-JP" altLang="en-US" sz="1400" dirty="0"/>
              <a:t>＝｛０，１｝</a:t>
            </a:r>
          </a:p>
          <a:p>
            <a:pPr eaLnBrk="1" hangingPunct="1">
              <a:spcBef>
                <a:spcPct val="0"/>
              </a:spcBef>
              <a:buFontTx/>
              <a:buNone/>
            </a:pPr>
            <a:r>
              <a:rPr lang="ja-JP" altLang="en-US" sz="1400" dirty="0"/>
              <a:t>⊿＝｛０，１｝</a:t>
            </a:r>
          </a:p>
          <a:p>
            <a:pPr eaLnBrk="1" hangingPunct="1">
              <a:spcBef>
                <a:spcPct val="0"/>
              </a:spcBef>
              <a:buFontTx/>
              <a:buNone/>
            </a:pPr>
            <a:r>
              <a:rPr lang="en-US" altLang="ja-JP" sz="1400" dirty="0"/>
              <a:t>δ</a:t>
            </a:r>
            <a:r>
              <a:rPr lang="ja-JP" altLang="en-US" sz="1400" dirty="0"/>
              <a:t>（</a:t>
            </a:r>
            <a:r>
              <a:rPr lang="ja-JP" altLang="en-US" sz="1400" dirty="0" err="1"/>
              <a:t>ｐ</a:t>
            </a:r>
            <a:r>
              <a:rPr lang="ja-JP" altLang="en-US" sz="1400" dirty="0"/>
              <a:t>、０）＝</a:t>
            </a:r>
            <a:r>
              <a:rPr lang="ja-JP" altLang="en-US" sz="1400" dirty="0" err="1"/>
              <a:t>ｐ</a:t>
            </a:r>
            <a:r>
              <a:rPr lang="ja-JP" altLang="en-US" sz="1400" dirty="0"/>
              <a:t>、 </a:t>
            </a:r>
            <a:r>
              <a:rPr lang="en-US" altLang="ja-JP" sz="1400" dirty="0"/>
              <a:t>δ</a:t>
            </a:r>
            <a:r>
              <a:rPr lang="ja-JP" altLang="en-US" sz="1400" dirty="0"/>
              <a:t>（</a:t>
            </a:r>
            <a:r>
              <a:rPr lang="ja-JP" altLang="en-US" sz="1400" dirty="0" err="1"/>
              <a:t>ｐ</a:t>
            </a:r>
            <a:r>
              <a:rPr lang="ja-JP" altLang="en-US" sz="1400" dirty="0"/>
              <a:t>、１）＝</a:t>
            </a:r>
            <a:r>
              <a:rPr lang="ja-JP" altLang="en-US" sz="1400" dirty="0" err="1"/>
              <a:t>ｑ</a:t>
            </a:r>
            <a:r>
              <a:rPr lang="ja-JP" altLang="en-US" sz="1400" dirty="0"/>
              <a:t>、 </a:t>
            </a:r>
          </a:p>
          <a:p>
            <a:pPr eaLnBrk="1" hangingPunct="1">
              <a:spcBef>
                <a:spcPct val="0"/>
              </a:spcBef>
              <a:buFontTx/>
              <a:buNone/>
            </a:pPr>
            <a:r>
              <a:rPr lang="en-US" altLang="ja-JP" sz="1400" dirty="0"/>
              <a:t>δ</a:t>
            </a:r>
            <a:r>
              <a:rPr lang="ja-JP" altLang="en-US" sz="1400" dirty="0"/>
              <a:t>（</a:t>
            </a:r>
            <a:r>
              <a:rPr lang="ja-JP" altLang="en-US" sz="1400" dirty="0" err="1"/>
              <a:t>ｑ</a:t>
            </a:r>
            <a:r>
              <a:rPr lang="ja-JP" altLang="en-US" sz="1400" dirty="0"/>
              <a:t>、０）＝</a:t>
            </a:r>
            <a:r>
              <a:rPr lang="ja-JP" altLang="en-US" sz="1400" dirty="0" err="1"/>
              <a:t>ｐ</a:t>
            </a:r>
            <a:r>
              <a:rPr lang="ja-JP" altLang="en-US" sz="1400" dirty="0"/>
              <a:t>、 </a:t>
            </a:r>
            <a:r>
              <a:rPr lang="en-US" altLang="ja-JP" sz="1400" dirty="0"/>
              <a:t>δ</a:t>
            </a:r>
            <a:r>
              <a:rPr lang="ja-JP" altLang="en-US" sz="1400" dirty="0"/>
              <a:t>（</a:t>
            </a:r>
            <a:r>
              <a:rPr lang="ja-JP" altLang="en-US" sz="1400" dirty="0" err="1"/>
              <a:t>ｑ</a:t>
            </a:r>
            <a:r>
              <a:rPr lang="ja-JP" altLang="en-US" sz="1400" dirty="0"/>
              <a:t>、１）＝ｑ</a:t>
            </a:r>
          </a:p>
          <a:p>
            <a:pPr eaLnBrk="1" hangingPunct="1">
              <a:spcBef>
                <a:spcPct val="0"/>
              </a:spcBef>
              <a:buFontTx/>
              <a:buNone/>
            </a:pPr>
            <a:r>
              <a:rPr lang="en-US" altLang="ja-JP" sz="1400" dirty="0">
                <a:solidFill>
                  <a:srgbClr val="0000FF"/>
                </a:solidFill>
              </a:rPr>
              <a:t>λ</a:t>
            </a:r>
            <a:r>
              <a:rPr lang="ja-JP" altLang="en-US" sz="1400" dirty="0">
                <a:solidFill>
                  <a:srgbClr val="0000FF"/>
                </a:solidFill>
              </a:rPr>
              <a:t>（</a:t>
            </a:r>
            <a:r>
              <a:rPr lang="ja-JP" altLang="en-US" sz="1400" dirty="0" err="1">
                <a:solidFill>
                  <a:srgbClr val="0000FF"/>
                </a:solidFill>
              </a:rPr>
              <a:t>ｐ</a:t>
            </a:r>
            <a:r>
              <a:rPr lang="ja-JP" altLang="en-US" sz="1400" dirty="0">
                <a:solidFill>
                  <a:srgbClr val="0000FF"/>
                </a:solidFill>
              </a:rPr>
              <a:t>、０）</a:t>
            </a:r>
            <a:r>
              <a:rPr lang="ja-JP" altLang="en-US" sz="1400" dirty="0"/>
              <a:t>＝</a:t>
            </a:r>
            <a:r>
              <a:rPr lang="ja-JP" altLang="en-US" sz="1400" dirty="0">
                <a:solidFill>
                  <a:srgbClr val="C00000"/>
                </a:solidFill>
              </a:rPr>
              <a:t>０</a:t>
            </a:r>
            <a:r>
              <a:rPr lang="ja-JP" altLang="en-US" sz="1400" dirty="0"/>
              <a:t>、 </a:t>
            </a:r>
            <a:r>
              <a:rPr lang="en-US" altLang="ja-JP" sz="1400" dirty="0"/>
              <a:t>λ</a:t>
            </a:r>
            <a:r>
              <a:rPr lang="ja-JP" altLang="en-US" sz="1400" dirty="0"/>
              <a:t>（</a:t>
            </a:r>
            <a:r>
              <a:rPr lang="ja-JP" altLang="en-US" sz="1400" dirty="0" err="1"/>
              <a:t>ｐ</a:t>
            </a:r>
            <a:r>
              <a:rPr lang="ja-JP" altLang="en-US" sz="1400" dirty="0"/>
              <a:t>、１）＝０、</a:t>
            </a:r>
          </a:p>
          <a:p>
            <a:pPr eaLnBrk="1" hangingPunct="1">
              <a:spcBef>
                <a:spcPct val="0"/>
              </a:spcBef>
              <a:buFontTx/>
              <a:buNone/>
            </a:pPr>
            <a:r>
              <a:rPr lang="en-US" altLang="ja-JP" sz="1400" dirty="0"/>
              <a:t>λ</a:t>
            </a:r>
            <a:r>
              <a:rPr lang="ja-JP" altLang="en-US" sz="1400" dirty="0"/>
              <a:t>（</a:t>
            </a:r>
            <a:r>
              <a:rPr lang="ja-JP" altLang="en-US" sz="1400" dirty="0" err="1"/>
              <a:t>ｑ</a:t>
            </a:r>
            <a:r>
              <a:rPr lang="ja-JP" altLang="en-US" sz="1400" dirty="0"/>
              <a:t>、０）＝０、 </a:t>
            </a:r>
            <a:r>
              <a:rPr lang="en-US" altLang="ja-JP" sz="1400" dirty="0"/>
              <a:t>λ</a:t>
            </a:r>
            <a:r>
              <a:rPr lang="ja-JP" altLang="en-US" sz="1400" dirty="0"/>
              <a:t>（</a:t>
            </a:r>
            <a:r>
              <a:rPr lang="ja-JP" altLang="en-US" sz="1400" dirty="0" err="1"/>
              <a:t>ｑ</a:t>
            </a:r>
            <a:r>
              <a:rPr lang="ja-JP" altLang="en-US" sz="1400" dirty="0"/>
              <a:t>、１）＝１</a:t>
            </a:r>
          </a:p>
          <a:p>
            <a:pPr eaLnBrk="1" hangingPunct="1">
              <a:spcBef>
                <a:spcPct val="0"/>
              </a:spcBef>
              <a:buFontTx/>
              <a:buNone/>
            </a:pPr>
            <a:r>
              <a:rPr lang="en-US" altLang="ja-JP" sz="1400" dirty="0"/>
              <a:t>q0 </a:t>
            </a:r>
            <a:r>
              <a:rPr lang="ja-JP" altLang="en-US" sz="1400" dirty="0"/>
              <a:t>＝ｐ</a:t>
            </a:r>
          </a:p>
          <a:p>
            <a:pPr eaLnBrk="1" hangingPunct="1">
              <a:spcBef>
                <a:spcPct val="0"/>
              </a:spcBef>
              <a:buFontTx/>
              <a:buNone/>
            </a:pPr>
            <a:endParaRPr lang="en-US" altLang="ja-JP" sz="1400" baseline="-25000" dirty="0"/>
          </a:p>
        </p:txBody>
      </p:sp>
      <p:cxnSp>
        <p:nvCxnSpPr>
          <p:cNvPr id="3" name="直線コネクタ 2"/>
          <p:cNvCxnSpPr/>
          <p:nvPr/>
        </p:nvCxnSpPr>
        <p:spPr>
          <a:xfrm>
            <a:off x="971600" y="4124375"/>
            <a:ext cx="23764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a:off x="958900" y="4746675"/>
            <a:ext cx="23764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a:off x="979538" y="5221337"/>
            <a:ext cx="237648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a:off x="1000175" y="5627737"/>
            <a:ext cx="23764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 Box 5"/>
          <p:cNvSpPr txBox="1">
            <a:spLocks noChangeArrowheads="1"/>
          </p:cNvSpPr>
          <p:nvPr/>
        </p:nvSpPr>
        <p:spPr bwMode="auto">
          <a:xfrm>
            <a:off x="827088" y="850900"/>
            <a:ext cx="17219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b="1" dirty="0" smtClean="0"/>
              <a:t>（</a:t>
            </a:r>
            <a:r>
              <a:rPr lang="en-US" altLang="ja-JP" sz="1800" b="1" dirty="0" smtClean="0"/>
              <a:t>b</a:t>
            </a:r>
            <a:r>
              <a:rPr lang="ja-JP" altLang="en-US" sz="1800" b="1" dirty="0" smtClean="0"/>
              <a:t>）状態推移図</a:t>
            </a:r>
            <a:endParaRPr lang="ja-JP" altLang="en-US" sz="1800" b="1" dirty="0"/>
          </a:p>
        </p:txBody>
      </p:sp>
      <p:sp>
        <p:nvSpPr>
          <p:cNvPr id="41" name="Text Box 22"/>
          <p:cNvSpPr txBox="1">
            <a:spLocks noChangeArrowheads="1"/>
          </p:cNvSpPr>
          <p:nvPr/>
        </p:nvSpPr>
        <p:spPr bwMode="auto">
          <a:xfrm>
            <a:off x="3950299" y="1639987"/>
            <a:ext cx="2376488" cy="376237"/>
          </a:xfrm>
          <a:prstGeom prst="rect">
            <a:avLst/>
          </a:prstGeom>
          <a:solidFill>
            <a:srgbClr val="FBE8A3"/>
          </a:solidFill>
          <a:ln w="9525">
            <a:solidFill>
              <a:schemeClr val="tx1"/>
            </a:solidFill>
            <a:miter lim="800000"/>
            <a:headEnd/>
            <a:tailEnd/>
          </a:ln>
        </p:spPr>
        <p:txBody>
          <a:bodyPr>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50000"/>
              </a:spcBef>
              <a:buFontTx/>
              <a:buNone/>
            </a:pPr>
            <a:r>
              <a:rPr lang="ja-JP" altLang="en-US" sz="1800">
                <a:solidFill>
                  <a:srgbClr val="000000"/>
                </a:solidFill>
              </a:rPr>
              <a:t>状態推移</a:t>
            </a:r>
            <a:r>
              <a:rPr lang="ja-JP" altLang="en-US" sz="1800">
                <a:solidFill>
                  <a:srgbClr val="FF0000"/>
                </a:solidFill>
              </a:rPr>
              <a:t>図</a:t>
            </a:r>
          </a:p>
        </p:txBody>
      </p:sp>
      <p:grpSp>
        <p:nvGrpSpPr>
          <p:cNvPr id="42" name="Group 36"/>
          <p:cNvGrpSpPr>
            <a:grpSpLocks/>
          </p:cNvGrpSpPr>
          <p:nvPr/>
        </p:nvGrpSpPr>
        <p:grpSpPr bwMode="auto">
          <a:xfrm>
            <a:off x="3950299" y="2576612"/>
            <a:ext cx="2314575" cy="1458912"/>
            <a:chOff x="385" y="1661"/>
            <a:chExt cx="1563" cy="970"/>
          </a:xfrm>
        </p:grpSpPr>
        <p:sp>
          <p:nvSpPr>
            <p:cNvPr id="43" name="Oval 25"/>
            <p:cNvSpPr>
              <a:spLocks noChangeArrowheads="1"/>
            </p:cNvSpPr>
            <p:nvPr/>
          </p:nvSpPr>
          <p:spPr bwMode="auto">
            <a:xfrm>
              <a:off x="657" y="1979"/>
              <a:ext cx="318" cy="27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FontTx/>
                <a:buNone/>
              </a:pPr>
              <a:r>
                <a:rPr lang="en-US" altLang="ja-JP" sz="1800" b="1">
                  <a:solidFill>
                    <a:srgbClr val="000000"/>
                  </a:solidFill>
                </a:rPr>
                <a:t>p</a:t>
              </a:r>
            </a:p>
          </p:txBody>
        </p:sp>
        <p:sp>
          <p:nvSpPr>
            <p:cNvPr id="44" name="Oval 26"/>
            <p:cNvSpPr>
              <a:spLocks noChangeArrowheads="1"/>
            </p:cNvSpPr>
            <p:nvPr/>
          </p:nvSpPr>
          <p:spPr bwMode="auto">
            <a:xfrm>
              <a:off x="1338" y="1979"/>
              <a:ext cx="318" cy="27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FontTx/>
                <a:buNone/>
              </a:pPr>
              <a:r>
                <a:rPr lang="en-US" altLang="ja-JP" sz="1800" b="1">
                  <a:solidFill>
                    <a:srgbClr val="000000"/>
                  </a:solidFill>
                </a:rPr>
                <a:t>q</a:t>
              </a:r>
            </a:p>
          </p:txBody>
        </p:sp>
        <p:sp>
          <p:nvSpPr>
            <p:cNvPr id="45" name="Freeform 28"/>
            <p:cNvSpPr>
              <a:spLocks/>
            </p:cNvSpPr>
            <p:nvPr/>
          </p:nvSpPr>
          <p:spPr bwMode="auto">
            <a:xfrm>
              <a:off x="416" y="1865"/>
              <a:ext cx="377" cy="522"/>
            </a:xfrm>
            <a:custGeom>
              <a:avLst/>
              <a:gdLst>
                <a:gd name="T0" fmla="*/ 377 w 377"/>
                <a:gd name="T1" fmla="*/ 386 h 522"/>
                <a:gd name="T2" fmla="*/ 196 w 377"/>
                <a:gd name="T3" fmla="*/ 522 h 522"/>
                <a:gd name="T4" fmla="*/ 60 w 377"/>
                <a:gd name="T5" fmla="*/ 386 h 522"/>
                <a:gd name="T6" fmla="*/ 15 w 377"/>
                <a:gd name="T7" fmla="*/ 250 h 522"/>
                <a:gd name="T8" fmla="*/ 151 w 377"/>
                <a:gd name="T9" fmla="*/ 23 h 522"/>
                <a:gd name="T10" fmla="*/ 332 w 377"/>
                <a:gd name="T11" fmla="*/ 114 h 522"/>
                <a:gd name="T12" fmla="*/ 0 60000 65536"/>
                <a:gd name="T13" fmla="*/ 0 60000 65536"/>
                <a:gd name="T14" fmla="*/ 0 60000 65536"/>
                <a:gd name="T15" fmla="*/ 0 60000 65536"/>
                <a:gd name="T16" fmla="*/ 0 60000 65536"/>
                <a:gd name="T17" fmla="*/ 0 60000 65536"/>
                <a:gd name="T18" fmla="*/ 0 w 377"/>
                <a:gd name="T19" fmla="*/ 0 h 522"/>
                <a:gd name="T20" fmla="*/ 377 w 377"/>
                <a:gd name="T21" fmla="*/ 522 h 522"/>
              </a:gdLst>
              <a:ahLst/>
              <a:cxnLst>
                <a:cxn ang="T12">
                  <a:pos x="T0" y="T1"/>
                </a:cxn>
                <a:cxn ang="T13">
                  <a:pos x="T2" y="T3"/>
                </a:cxn>
                <a:cxn ang="T14">
                  <a:pos x="T4" y="T5"/>
                </a:cxn>
                <a:cxn ang="T15">
                  <a:pos x="T6" y="T7"/>
                </a:cxn>
                <a:cxn ang="T16">
                  <a:pos x="T8" y="T9"/>
                </a:cxn>
                <a:cxn ang="T17">
                  <a:pos x="T10" y="T11"/>
                </a:cxn>
              </a:cxnLst>
              <a:rect l="T18" t="T19" r="T20" b="T21"/>
              <a:pathLst>
                <a:path w="377" h="522">
                  <a:moveTo>
                    <a:pt x="377" y="386"/>
                  </a:moveTo>
                  <a:cubicBezTo>
                    <a:pt x="313" y="454"/>
                    <a:pt x="249" y="522"/>
                    <a:pt x="196" y="522"/>
                  </a:cubicBezTo>
                  <a:cubicBezTo>
                    <a:pt x="143" y="522"/>
                    <a:pt x="90" y="431"/>
                    <a:pt x="60" y="386"/>
                  </a:cubicBezTo>
                  <a:cubicBezTo>
                    <a:pt x="30" y="341"/>
                    <a:pt x="0" y="310"/>
                    <a:pt x="15" y="250"/>
                  </a:cubicBezTo>
                  <a:cubicBezTo>
                    <a:pt x="30" y="190"/>
                    <a:pt x="98" y="46"/>
                    <a:pt x="151" y="23"/>
                  </a:cubicBezTo>
                  <a:cubicBezTo>
                    <a:pt x="204" y="0"/>
                    <a:pt x="268" y="57"/>
                    <a:pt x="332" y="114"/>
                  </a:cubicBezTo>
                </a:path>
              </a:pathLst>
            </a:custGeom>
            <a:noFill/>
            <a:ln w="9525">
              <a:solidFill>
                <a:schemeClr val="tx1"/>
              </a:solidFill>
              <a:round/>
              <a:headEnd type="none" w="med" len="med"/>
              <a:tailEnd type="triangle" w="med" len="med"/>
            </a:ln>
            <a:extLst/>
          </p:spPr>
          <p:txBody>
            <a:bodyPr/>
            <a:lstStyle/>
            <a:p>
              <a:endParaRPr lang="ja-JP" altLang="en-US">
                <a:solidFill>
                  <a:srgbClr val="0000FF"/>
                </a:solidFill>
              </a:endParaRPr>
            </a:p>
          </p:txBody>
        </p:sp>
        <p:sp>
          <p:nvSpPr>
            <p:cNvPr id="46" name="Freeform 29"/>
            <p:cNvSpPr>
              <a:spLocks/>
            </p:cNvSpPr>
            <p:nvPr/>
          </p:nvSpPr>
          <p:spPr bwMode="auto">
            <a:xfrm rot="-10564492">
              <a:off x="1565" y="1888"/>
              <a:ext cx="377" cy="522"/>
            </a:xfrm>
            <a:custGeom>
              <a:avLst/>
              <a:gdLst>
                <a:gd name="T0" fmla="*/ 377 w 377"/>
                <a:gd name="T1" fmla="*/ 386 h 522"/>
                <a:gd name="T2" fmla="*/ 196 w 377"/>
                <a:gd name="T3" fmla="*/ 522 h 522"/>
                <a:gd name="T4" fmla="*/ 60 w 377"/>
                <a:gd name="T5" fmla="*/ 386 h 522"/>
                <a:gd name="T6" fmla="*/ 15 w 377"/>
                <a:gd name="T7" fmla="*/ 250 h 522"/>
                <a:gd name="T8" fmla="*/ 151 w 377"/>
                <a:gd name="T9" fmla="*/ 23 h 522"/>
                <a:gd name="T10" fmla="*/ 332 w 377"/>
                <a:gd name="T11" fmla="*/ 114 h 522"/>
                <a:gd name="T12" fmla="*/ 0 60000 65536"/>
                <a:gd name="T13" fmla="*/ 0 60000 65536"/>
                <a:gd name="T14" fmla="*/ 0 60000 65536"/>
                <a:gd name="T15" fmla="*/ 0 60000 65536"/>
                <a:gd name="T16" fmla="*/ 0 60000 65536"/>
                <a:gd name="T17" fmla="*/ 0 60000 65536"/>
                <a:gd name="T18" fmla="*/ 0 w 377"/>
                <a:gd name="T19" fmla="*/ 0 h 522"/>
                <a:gd name="T20" fmla="*/ 377 w 377"/>
                <a:gd name="T21" fmla="*/ 522 h 522"/>
              </a:gdLst>
              <a:ahLst/>
              <a:cxnLst>
                <a:cxn ang="T12">
                  <a:pos x="T0" y="T1"/>
                </a:cxn>
                <a:cxn ang="T13">
                  <a:pos x="T2" y="T3"/>
                </a:cxn>
                <a:cxn ang="T14">
                  <a:pos x="T4" y="T5"/>
                </a:cxn>
                <a:cxn ang="T15">
                  <a:pos x="T6" y="T7"/>
                </a:cxn>
                <a:cxn ang="T16">
                  <a:pos x="T8" y="T9"/>
                </a:cxn>
                <a:cxn ang="T17">
                  <a:pos x="T10" y="T11"/>
                </a:cxn>
              </a:cxnLst>
              <a:rect l="T18" t="T19" r="T20" b="T21"/>
              <a:pathLst>
                <a:path w="377" h="522">
                  <a:moveTo>
                    <a:pt x="377" y="386"/>
                  </a:moveTo>
                  <a:cubicBezTo>
                    <a:pt x="313" y="454"/>
                    <a:pt x="249" y="522"/>
                    <a:pt x="196" y="522"/>
                  </a:cubicBezTo>
                  <a:cubicBezTo>
                    <a:pt x="143" y="522"/>
                    <a:pt x="90" y="431"/>
                    <a:pt x="60" y="386"/>
                  </a:cubicBezTo>
                  <a:cubicBezTo>
                    <a:pt x="30" y="341"/>
                    <a:pt x="0" y="310"/>
                    <a:pt x="15" y="250"/>
                  </a:cubicBezTo>
                  <a:cubicBezTo>
                    <a:pt x="30" y="190"/>
                    <a:pt x="98" y="46"/>
                    <a:pt x="151" y="23"/>
                  </a:cubicBezTo>
                  <a:cubicBezTo>
                    <a:pt x="204" y="0"/>
                    <a:pt x="268" y="57"/>
                    <a:pt x="332" y="114"/>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solidFill>
                  <a:srgbClr val="000000"/>
                </a:solidFill>
              </a:endParaRPr>
            </a:p>
          </p:txBody>
        </p:sp>
        <p:sp>
          <p:nvSpPr>
            <p:cNvPr id="47" name="Freeform 30"/>
            <p:cNvSpPr>
              <a:spLocks/>
            </p:cNvSpPr>
            <p:nvPr/>
          </p:nvSpPr>
          <p:spPr bwMode="auto">
            <a:xfrm>
              <a:off x="930" y="1881"/>
              <a:ext cx="499" cy="143"/>
            </a:xfrm>
            <a:custGeom>
              <a:avLst/>
              <a:gdLst>
                <a:gd name="T0" fmla="*/ 0 w 499"/>
                <a:gd name="T1" fmla="*/ 143 h 143"/>
                <a:gd name="T2" fmla="*/ 226 w 499"/>
                <a:gd name="T3" fmla="*/ 7 h 143"/>
                <a:gd name="T4" fmla="*/ 499 w 499"/>
                <a:gd name="T5" fmla="*/ 98 h 143"/>
                <a:gd name="T6" fmla="*/ 0 60000 65536"/>
                <a:gd name="T7" fmla="*/ 0 60000 65536"/>
                <a:gd name="T8" fmla="*/ 0 60000 65536"/>
                <a:gd name="T9" fmla="*/ 0 w 499"/>
                <a:gd name="T10" fmla="*/ 0 h 143"/>
                <a:gd name="T11" fmla="*/ 499 w 499"/>
                <a:gd name="T12" fmla="*/ 143 h 143"/>
              </a:gdLst>
              <a:ahLst/>
              <a:cxnLst>
                <a:cxn ang="T6">
                  <a:pos x="T0" y="T1"/>
                </a:cxn>
                <a:cxn ang="T7">
                  <a:pos x="T2" y="T3"/>
                </a:cxn>
                <a:cxn ang="T8">
                  <a:pos x="T4" y="T5"/>
                </a:cxn>
              </a:cxnLst>
              <a:rect l="T9" t="T10" r="T11" b="T12"/>
              <a:pathLst>
                <a:path w="499" h="143">
                  <a:moveTo>
                    <a:pt x="0" y="143"/>
                  </a:moveTo>
                  <a:cubicBezTo>
                    <a:pt x="71" y="78"/>
                    <a:pt x="143" y="14"/>
                    <a:pt x="226" y="7"/>
                  </a:cubicBezTo>
                  <a:cubicBezTo>
                    <a:pt x="309" y="0"/>
                    <a:pt x="454" y="83"/>
                    <a:pt x="499" y="98"/>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solidFill>
                  <a:srgbClr val="000000"/>
                </a:solidFill>
              </a:endParaRPr>
            </a:p>
          </p:txBody>
        </p:sp>
        <p:sp>
          <p:nvSpPr>
            <p:cNvPr id="48" name="Freeform 31"/>
            <p:cNvSpPr>
              <a:spLocks/>
            </p:cNvSpPr>
            <p:nvPr/>
          </p:nvSpPr>
          <p:spPr bwMode="auto">
            <a:xfrm>
              <a:off x="930" y="2205"/>
              <a:ext cx="544" cy="144"/>
            </a:xfrm>
            <a:custGeom>
              <a:avLst/>
              <a:gdLst>
                <a:gd name="T0" fmla="*/ 544 w 544"/>
                <a:gd name="T1" fmla="*/ 46 h 144"/>
                <a:gd name="T2" fmla="*/ 272 w 544"/>
                <a:gd name="T3" fmla="*/ 136 h 144"/>
                <a:gd name="T4" fmla="*/ 0 w 544"/>
                <a:gd name="T5" fmla="*/ 0 h 144"/>
                <a:gd name="T6" fmla="*/ 0 60000 65536"/>
                <a:gd name="T7" fmla="*/ 0 60000 65536"/>
                <a:gd name="T8" fmla="*/ 0 60000 65536"/>
                <a:gd name="T9" fmla="*/ 0 w 544"/>
                <a:gd name="T10" fmla="*/ 0 h 144"/>
                <a:gd name="T11" fmla="*/ 544 w 544"/>
                <a:gd name="T12" fmla="*/ 144 h 144"/>
              </a:gdLst>
              <a:ahLst/>
              <a:cxnLst>
                <a:cxn ang="T6">
                  <a:pos x="T0" y="T1"/>
                </a:cxn>
                <a:cxn ang="T7">
                  <a:pos x="T2" y="T3"/>
                </a:cxn>
                <a:cxn ang="T8">
                  <a:pos x="T4" y="T5"/>
                </a:cxn>
              </a:cxnLst>
              <a:rect l="T9" t="T10" r="T11" b="T12"/>
              <a:pathLst>
                <a:path w="544" h="144">
                  <a:moveTo>
                    <a:pt x="544" y="46"/>
                  </a:moveTo>
                  <a:cubicBezTo>
                    <a:pt x="453" y="95"/>
                    <a:pt x="363" y="144"/>
                    <a:pt x="272" y="136"/>
                  </a:cubicBezTo>
                  <a:cubicBezTo>
                    <a:pt x="181" y="128"/>
                    <a:pt x="90" y="64"/>
                    <a:pt x="0" y="0"/>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solidFill>
                  <a:srgbClr val="000000"/>
                </a:solidFill>
              </a:endParaRPr>
            </a:p>
          </p:txBody>
        </p:sp>
        <p:sp>
          <p:nvSpPr>
            <p:cNvPr id="49" name="Text Box 32"/>
            <p:cNvSpPr txBox="1">
              <a:spLocks noChangeArrowheads="1"/>
            </p:cNvSpPr>
            <p:nvPr/>
          </p:nvSpPr>
          <p:spPr bwMode="auto">
            <a:xfrm>
              <a:off x="385" y="2387"/>
              <a:ext cx="339"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dirty="0"/>
                <a:t>0</a:t>
              </a:r>
              <a:r>
                <a:rPr lang="en-US" altLang="ja-JP" sz="1800" dirty="0">
                  <a:solidFill>
                    <a:srgbClr val="000000"/>
                  </a:solidFill>
                </a:rPr>
                <a:t>/0</a:t>
              </a:r>
            </a:p>
          </p:txBody>
        </p:sp>
        <p:sp>
          <p:nvSpPr>
            <p:cNvPr id="50" name="Text Box 33"/>
            <p:cNvSpPr txBox="1">
              <a:spLocks noChangeArrowheads="1"/>
            </p:cNvSpPr>
            <p:nvPr/>
          </p:nvSpPr>
          <p:spPr bwMode="auto">
            <a:xfrm>
              <a:off x="1610" y="2387"/>
              <a:ext cx="338"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solidFill>
                    <a:srgbClr val="000000"/>
                  </a:solidFill>
                </a:rPr>
                <a:t>1/1</a:t>
              </a:r>
            </a:p>
          </p:txBody>
        </p:sp>
        <p:sp>
          <p:nvSpPr>
            <p:cNvPr id="51" name="Text Box 34"/>
            <p:cNvSpPr txBox="1">
              <a:spLocks noChangeArrowheads="1"/>
            </p:cNvSpPr>
            <p:nvPr/>
          </p:nvSpPr>
          <p:spPr bwMode="auto">
            <a:xfrm>
              <a:off x="1020" y="2341"/>
              <a:ext cx="339"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solidFill>
                    <a:srgbClr val="000000"/>
                  </a:solidFill>
                </a:rPr>
                <a:t>0/0</a:t>
              </a:r>
            </a:p>
          </p:txBody>
        </p:sp>
        <p:sp>
          <p:nvSpPr>
            <p:cNvPr id="52" name="Text Box 35"/>
            <p:cNvSpPr txBox="1">
              <a:spLocks noChangeArrowheads="1"/>
            </p:cNvSpPr>
            <p:nvPr/>
          </p:nvSpPr>
          <p:spPr bwMode="auto">
            <a:xfrm>
              <a:off x="1020" y="1661"/>
              <a:ext cx="339"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solidFill>
                    <a:srgbClr val="000000"/>
                  </a:solidFill>
                </a:rPr>
                <a:t>1/0</a:t>
              </a:r>
            </a:p>
          </p:txBody>
        </p:sp>
      </p:grpSp>
      <p:sp>
        <p:nvSpPr>
          <p:cNvPr id="53" name="Line 43"/>
          <p:cNvSpPr>
            <a:spLocks noChangeShapeType="1"/>
          </p:cNvSpPr>
          <p:nvPr/>
        </p:nvSpPr>
        <p:spPr bwMode="auto">
          <a:xfrm>
            <a:off x="4597999" y="2648049"/>
            <a:ext cx="0" cy="358775"/>
          </a:xfrm>
          <a:prstGeom prst="line">
            <a:avLst/>
          </a:prstGeom>
          <a:noFill/>
          <a:ln w="38100" cmpd="dbl">
            <a:solidFill>
              <a:srgbClr val="00CC00"/>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solidFill>
                <a:srgbClr val="000000"/>
              </a:solidFill>
            </a:endParaRPr>
          </a:p>
        </p:txBody>
      </p:sp>
      <p:sp>
        <p:nvSpPr>
          <p:cNvPr id="54" name="Text Box 47"/>
          <p:cNvSpPr txBox="1">
            <a:spLocks noChangeArrowheads="1"/>
          </p:cNvSpPr>
          <p:nvPr/>
        </p:nvSpPr>
        <p:spPr bwMode="auto">
          <a:xfrm>
            <a:off x="4186709" y="2209899"/>
            <a:ext cx="1098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dirty="0"/>
              <a:t>初期状態</a:t>
            </a:r>
          </a:p>
        </p:txBody>
      </p:sp>
      <p:sp>
        <p:nvSpPr>
          <p:cNvPr id="56" name="テキスト ボックス 55"/>
          <p:cNvSpPr txBox="1"/>
          <p:nvPr/>
        </p:nvSpPr>
        <p:spPr>
          <a:xfrm>
            <a:off x="4792106" y="4852005"/>
            <a:ext cx="736099" cy="369332"/>
          </a:xfrm>
          <a:prstGeom prst="rect">
            <a:avLst/>
          </a:prstGeom>
          <a:noFill/>
        </p:spPr>
        <p:txBody>
          <a:bodyPr wrap="none" rtlCol="0">
            <a:spAutoFit/>
          </a:bodyPr>
          <a:lstStyle/>
          <a:p>
            <a:r>
              <a:rPr lang="ja-JP" altLang="en-US" dirty="0" smtClean="0">
                <a:solidFill>
                  <a:srgbClr val="000000"/>
                </a:solidFill>
              </a:rPr>
              <a:t>図</a:t>
            </a:r>
            <a:r>
              <a:rPr lang="en-US" altLang="ja-JP" dirty="0" smtClean="0">
                <a:solidFill>
                  <a:srgbClr val="000000"/>
                </a:solidFill>
              </a:rPr>
              <a:t>2.2</a:t>
            </a:r>
            <a:endParaRPr lang="ja-JP" altLang="en-US" dirty="0">
              <a:solidFill>
                <a:srgbClr val="000000"/>
              </a:solidFill>
            </a:endParaRPr>
          </a:p>
        </p:txBody>
      </p:sp>
      <p:sp>
        <p:nvSpPr>
          <p:cNvPr id="57" name="テキスト ボックス 56"/>
          <p:cNvSpPr txBox="1"/>
          <p:nvPr/>
        </p:nvSpPr>
        <p:spPr>
          <a:xfrm>
            <a:off x="3866477" y="5166072"/>
            <a:ext cx="4613764" cy="923330"/>
          </a:xfrm>
          <a:prstGeom prst="rect">
            <a:avLst/>
          </a:prstGeom>
          <a:noFill/>
        </p:spPr>
        <p:txBody>
          <a:bodyPr wrap="none" rtlCol="0">
            <a:spAutoFit/>
          </a:bodyPr>
          <a:lstStyle/>
          <a:p>
            <a:r>
              <a:rPr lang="ja-JP" altLang="en-US" b="1" dirty="0" smtClean="0">
                <a:solidFill>
                  <a:srgbClr val="FF0000"/>
                </a:solidFill>
              </a:rPr>
              <a:t>機械が起動されたとき</a:t>
            </a:r>
            <a:r>
              <a:rPr lang="ja-JP" altLang="en-US" dirty="0" smtClean="0">
                <a:solidFill>
                  <a:srgbClr val="000000"/>
                </a:solidFill>
              </a:rPr>
              <a:t>、記憶部は初期状態</a:t>
            </a:r>
            <a:r>
              <a:rPr lang="en-US" altLang="ja-JP" dirty="0" smtClean="0">
                <a:solidFill>
                  <a:srgbClr val="000000"/>
                </a:solidFill>
              </a:rPr>
              <a:t>(p)</a:t>
            </a:r>
          </a:p>
          <a:p>
            <a:r>
              <a:rPr lang="ja-JP" altLang="en-US" dirty="0" smtClean="0">
                <a:solidFill>
                  <a:srgbClr val="000000"/>
                </a:solidFill>
              </a:rPr>
              <a:t>に設定され、出力は行わず、はじめの入力を</a:t>
            </a:r>
            <a:endParaRPr lang="en-US" altLang="ja-JP" dirty="0" smtClean="0">
              <a:solidFill>
                <a:srgbClr val="000000"/>
              </a:solidFill>
            </a:endParaRPr>
          </a:p>
          <a:p>
            <a:r>
              <a:rPr lang="ja-JP" altLang="en-US" b="1" dirty="0" smtClean="0">
                <a:solidFill>
                  <a:srgbClr val="FF0000"/>
                </a:solidFill>
              </a:rPr>
              <a:t>待つ</a:t>
            </a:r>
            <a:endParaRPr lang="ja-JP" altLang="en-US" b="1" dirty="0">
              <a:solidFill>
                <a:srgbClr val="FF0000"/>
              </a:solidFill>
            </a:endParaRPr>
          </a:p>
        </p:txBody>
      </p:sp>
      <p:sp>
        <p:nvSpPr>
          <p:cNvPr id="2" name="テキスト ボックス 1"/>
          <p:cNvSpPr txBox="1"/>
          <p:nvPr/>
        </p:nvSpPr>
        <p:spPr>
          <a:xfrm>
            <a:off x="4613399" y="4377343"/>
            <a:ext cx="1050288" cy="369332"/>
          </a:xfrm>
          <a:prstGeom prst="rect">
            <a:avLst/>
          </a:prstGeom>
          <a:noFill/>
        </p:spPr>
        <p:txBody>
          <a:bodyPr wrap="none" rtlCol="0">
            <a:spAutoFit/>
          </a:bodyPr>
          <a:lstStyle/>
          <a:p>
            <a:r>
              <a:rPr kumimoji="1" lang="en-US" altLang="ja-JP" dirty="0" smtClean="0"/>
              <a:t>δ(p,1)=q</a:t>
            </a:r>
            <a:endParaRPr kumimoji="1" lang="ja-JP" altLang="en-US" dirty="0"/>
          </a:p>
        </p:txBody>
      </p:sp>
      <p:sp>
        <p:nvSpPr>
          <p:cNvPr id="4" name="テキスト ボックス 3"/>
          <p:cNvSpPr txBox="1"/>
          <p:nvPr/>
        </p:nvSpPr>
        <p:spPr>
          <a:xfrm>
            <a:off x="6264874" y="4379516"/>
            <a:ext cx="1037463" cy="369332"/>
          </a:xfrm>
          <a:prstGeom prst="rect">
            <a:avLst/>
          </a:prstGeom>
          <a:noFill/>
        </p:spPr>
        <p:txBody>
          <a:bodyPr wrap="none" rtlCol="0">
            <a:spAutoFit/>
          </a:bodyPr>
          <a:lstStyle/>
          <a:p>
            <a:r>
              <a:rPr kumimoji="1" lang="en-US" altLang="ja-JP" dirty="0" smtClean="0"/>
              <a:t>λ(p,1)=0</a:t>
            </a:r>
            <a:endParaRPr kumimoji="1" lang="ja-JP" altLang="en-US" dirty="0"/>
          </a:p>
        </p:txBody>
      </p:sp>
      <p:sp>
        <p:nvSpPr>
          <p:cNvPr id="5" name="フリーフォーム 4"/>
          <p:cNvSpPr/>
          <p:nvPr/>
        </p:nvSpPr>
        <p:spPr>
          <a:xfrm>
            <a:off x="4598021" y="3376246"/>
            <a:ext cx="353807" cy="1069145"/>
          </a:xfrm>
          <a:custGeom>
            <a:avLst/>
            <a:gdLst>
              <a:gd name="connsiteX0" fmla="*/ 353807 w 353807"/>
              <a:gd name="connsiteY0" fmla="*/ 1069145 h 1069145"/>
              <a:gd name="connsiteX1" fmla="*/ 44317 w 353807"/>
              <a:gd name="connsiteY1" fmla="*/ 647114 h 1069145"/>
              <a:gd name="connsiteX2" fmla="*/ 2114 w 353807"/>
              <a:gd name="connsiteY2" fmla="*/ 0 h 1069145"/>
              <a:gd name="connsiteX3" fmla="*/ 2114 w 353807"/>
              <a:gd name="connsiteY3" fmla="*/ 0 h 1069145"/>
              <a:gd name="connsiteX4" fmla="*/ 2114 w 353807"/>
              <a:gd name="connsiteY4" fmla="*/ 0 h 1069145"/>
              <a:gd name="connsiteX5" fmla="*/ 2114 w 353807"/>
              <a:gd name="connsiteY5" fmla="*/ 0 h 1069145"/>
              <a:gd name="connsiteX6" fmla="*/ 2114 w 353807"/>
              <a:gd name="connsiteY6" fmla="*/ 0 h 1069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3807" h="1069145">
                <a:moveTo>
                  <a:pt x="353807" y="1069145"/>
                </a:moveTo>
                <a:cubicBezTo>
                  <a:pt x="228369" y="947225"/>
                  <a:pt x="102932" y="825305"/>
                  <a:pt x="44317" y="647114"/>
                </a:cubicBezTo>
                <a:cubicBezTo>
                  <a:pt x="-14298" y="468923"/>
                  <a:pt x="2114" y="0"/>
                  <a:pt x="2114" y="0"/>
                </a:cubicBezTo>
                <a:lnTo>
                  <a:pt x="2114" y="0"/>
                </a:lnTo>
                <a:lnTo>
                  <a:pt x="2114" y="0"/>
                </a:lnTo>
                <a:lnTo>
                  <a:pt x="2114" y="0"/>
                </a:lnTo>
                <a:lnTo>
                  <a:pt x="2114" y="0"/>
                </a:lnTo>
              </a:path>
            </a:pathLst>
          </a:custGeom>
          <a:noFill/>
          <a:ln w="9525">
            <a:solidFill>
              <a:schemeClr val="tx1"/>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リーフォーム 5"/>
          <p:cNvSpPr/>
          <p:nvPr/>
        </p:nvSpPr>
        <p:spPr>
          <a:xfrm>
            <a:off x="4776590" y="2869809"/>
            <a:ext cx="358118" cy="1575582"/>
          </a:xfrm>
          <a:custGeom>
            <a:avLst/>
            <a:gdLst>
              <a:gd name="connsiteX0" fmla="*/ 358118 w 358118"/>
              <a:gd name="connsiteY0" fmla="*/ 1575582 h 1575582"/>
              <a:gd name="connsiteX1" fmla="*/ 34561 w 358118"/>
              <a:gd name="connsiteY1" fmla="*/ 1012874 h 1575582"/>
              <a:gd name="connsiteX2" fmla="*/ 34561 w 358118"/>
              <a:gd name="connsiteY2" fmla="*/ 661182 h 1575582"/>
              <a:gd name="connsiteX3" fmla="*/ 259644 w 358118"/>
              <a:gd name="connsiteY3" fmla="*/ 0 h 1575582"/>
            </a:gdLst>
            <a:ahLst/>
            <a:cxnLst>
              <a:cxn ang="0">
                <a:pos x="connsiteX0" y="connsiteY0"/>
              </a:cxn>
              <a:cxn ang="0">
                <a:pos x="connsiteX1" y="connsiteY1"/>
              </a:cxn>
              <a:cxn ang="0">
                <a:pos x="connsiteX2" y="connsiteY2"/>
              </a:cxn>
              <a:cxn ang="0">
                <a:pos x="connsiteX3" y="connsiteY3"/>
              </a:cxn>
            </a:cxnLst>
            <a:rect l="l" t="t" r="r" b="b"/>
            <a:pathLst>
              <a:path w="358118" h="1575582">
                <a:moveTo>
                  <a:pt x="358118" y="1575582"/>
                </a:moveTo>
                <a:cubicBezTo>
                  <a:pt x="223302" y="1370428"/>
                  <a:pt x="88487" y="1165274"/>
                  <a:pt x="34561" y="1012874"/>
                </a:cubicBezTo>
                <a:cubicBezTo>
                  <a:pt x="-19365" y="860474"/>
                  <a:pt x="-2953" y="829994"/>
                  <a:pt x="34561" y="661182"/>
                </a:cubicBezTo>
                <a:cubicBezTo>
                  <a:pt x="72075" y="492370"/>
                  <a:pt x="165859" y="246185"/>
                  <a:pt x="259644" y="0"/>
                </a:cubicBezTo>
              </a:path>
            </a:pathLst>
          </a:custGeom>
          <a:noFill/>
          <a:ln w="9525">
            <a:solidFill>
              <a:schemeClr val="tx1"/>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フリーフォーム 6"/>
          <p:cNvSpPr/>
          <p:nvPr/>
        </p:nvSpPr>
        <p:spPr>
          <a:xfrm>
            <a:off x="5472332" y="3530991"/>
            <a:ext cx="98474" cy="914400"/>
          </a:xfrm>
          <a:custGeom>
            <a:avLst/>
            <a:gdLst>
              <a:gd name="connsiteX0" fmla="*/ 0 w 98474"/>
              <a:gd name="connsiteY0" fmla="*/ 914400 h 914400"/>
              <a:gd name="connsiteX1" fmla="*/ 42203 w 98474"/>
              <a:gd name="connsiteY1" fmla="*/ 351692 h 914400"/>
              <a:gd name="connsiteX2" fmla="*/ 98474 w 98474"/>
              <a:gd name="connsiteY2" fmla="*/ 0 h 914400"/>
            </a:gdLst>
            <a:ahLst/>
            <a:cxnLst>
              <a:cxn ang="0">
                <a:pos x="connsiteX0" y="connsiteY0"/>
              </a:cxn>
              <a:cxn ang="0">
                <a:pos x="connsiteX1" y="connsiteY1"/>
              </a:cxn>
              <a:cxn ang="0">
                <a:pos x="connsiteX2" y="connsiteY2"/>
              </a:cxn>
            </a:cxnLst>
            <a:rect l="l" t="t" r="r" b="b"/>
            <a:pathLst>
              <a:path w="98474" h="914400">
                <a:moveTo>
                  <a:pt x="0" y="914400"/>
                </a:moveTo>
                <a:cubicBezTo>
                  <a:pt x="12895" y="709246"/>
                  <a:pt x="25791" y="504092"/>
                  <a:pt x="42203" y="351692"/>
                </a:cubicBezTo>
                <a:cubicBezTo>
                  <a:pt x="58615" y="199292"/>
                  <a:pt x="78544" y="99646"/>
                  <a:pt x="98474" y="0"/>
                </a:cubicBezTo>
              </a:path>
            </a:pathLst>
          </a:custGeom>
          <a:noFill/>
          <a:ln w="9525">
            <a:solidFill>
              <a:schemeClr val="tx1"/>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フリーフォーム 7"/>
          <p:cNvSpPr/>
          <p:nvPr/>
        </p:nvSpPr>
        <p:spPr>
          <a:xfrm>
            <a:off x="4600135" y="3432517"/>
            <a:ext cx="1969477" cy="1069145"/>
          </a:xfrm>
          <a:custGeom>
            <a:avLst/>
            <a:gdLst>
              <a:gd name="connsiteX0" fmla="*/ 0 w 1969477"/>
              <a:gd name="connsiteY0" fmla="*/ 0 h 1069145"/>
              <a:gd name="connsiteX1" fmla="*/ 140677 w 1969477"/>
              <a:gd name="connsiteY1" fmla="*/ 478301 h 1069145"/>
              <a:gd name="connsiteX2" fmla="*/ 492370 w 1969477"/>
              <a:gd name="connsiteY2" fmla="*/ 675249 h 1069145"/>
              <a:gd name="connsiteX3" fmla="*/ 1083213 w 1969477"/>
              <a:gd name="connsiteY3" fmla="*/ 815926 h 1069145"/>
              <a:gd name="connsiteX4" fmla="*/ 1420837 w 1969477"/>
              <a:gd name="connsiteY4" fmla="*/ 886265 h 1069145"/>
              <a:gd name="connsiteX5" fmla="*/ 1659988 w 1969477"/>
              <a:gd name="connsiteY5" fmla="*/ 956603 h 1069145"/>
              <a:gd name="connsiteX6" fmla="*/ 1969477 w 1969477"/>
              <a:gd name="connsiteY6" fmla="*/ 1069145 h 1069145"/>
              <a:gd name="connsiteX7" fmla="*/ 1969477 w 1969477"/>
              <a:gd name="connsiteY7" fmla="*/ 1069145 h 1069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69477" h="1069145">
                <a:moveTo>
                  <a:pt x="0" y="0"/>
                </a:moveTo>
                <a:cubicBezTo>
                  <a:pt x="29307" y="182880"/>
                  <a:pt x="58615" y="365760"/>
                  <a:pt x="140677" y="478301"/>
                </a:cubicBezTo>
                <a:cubicBezTo>
                  <a:pt x="222739" y="590843"/>
                  <a:pt x="335281" y="618978"/>
                  <a:pt x="492370" y="675249"/>
                </a:cubicBezTo>
                <a:cubicBezTo>
                  <a:pt x="649459" y="731520"/>
                  <a:pt x="928469" y="780757"/>
                  <a:pt x="1083213" y="815926"/>
                </a:cubicBezTo>
                <a:cubicBezTo>
                  <a:pt x="1237957" y="851095"/>
                  <a:pt x="1324708" y="862819"/>
                  <a:pt x="1420837" y="886265"/>
                </a:cubicBezTo>
                <a:cubicBezTo>
                  <a:pt x="1516966" y="909711"/>
                  <a:pt x="1568548" y="926123"/>
                  <a:pt x="1659988" y="956603"/>
                </a:cubicBezTo>
                <a:cubicBezTo>
                  <a:pt x="1751428" y="987083"/>
                  <a:pt x="1969477" y="1069145"/>
                  <a:pt x="1969477" y="1069145"/>
                </a:cubicBezTo>
                <a:lnTo>
                  <a:pt x="1969477" y="1069145"/>
                </a:lnTo>
              </a:path>
            </a:pathLst>
          </a:custGeom>
          <a:no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フリーフォーム 8"/>
          <p:cNvSpPr/>
          <p:nvPr/>
        </p:nvSpPr>
        <p:spPr>
          <a:xfrm>
            <a:off x="4994031" y="3024554"/>
            <a:ext cx="1800664" cy="1434904"/>
          </a:xfrm>
          <a:custGeom>
            <a:avLst/>
            <a:gdLst>
              <a:gd name="connsiteX0" fmla="*/ 0 w 1800664"/>
              <a:gd name="connsiteY0" fmla="*/ 0 h 1434904"/>
              <a:gd name="connsiteX1" fmla="*/ 239151 w 1800664"/>
              <a:gd name="connsiteY1" fmla="*/ 478301 h 1434904"/>
              <a:gd name="connsiteX2" fmla="*/ 633046 w 1800664"/>
              <a:gd name="connsiteY2" fmla="*/ 858129 h 1434904"/>
              <a:gd name="connsiteX3" fmla="*/ 914400 w 1800664"/>
              <a:gd name="connsiteY3" fmla="*/ 984738 h 1434904"/>
              <a:gd name="connsiteX4" fmla="*/ 1350498 w 1800664"/>
              <a:gd name="connsiteY4" fmla="*/ 1153551 h 1434904"/>
              <a:gd name="connsiteX5" fmla="*/ 1800664 w 1800664"/>
              <a:gd name="connsiteY5" fmla="*/ 1434904 h 1434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00664" h="1434904">
                <a:moveTo>
                  <a:pt x="0" y="0"/>
                </a:moveTo>
                <a:cubicBezTo>
                  <a:pt x="66821" y="167640"/>
                  <a:pt x="133643" y="335280"/>
                  <a:pt x="239151" y="478301"/>
                </a:cubicBezTo>
                <a:cubicBezTo>
                  <a:pt x="344659" y="621323"/>
                  <a:pt x="520505" y="773723"/>
                  <a:pt x="633046" y="858129"/>
                </a:cubicBezTo>
                <a:cubicBezTo>
                  <a:pt x="745587" y="942535"/>
                  <a:pt x="794825" y="935501"/>
                  <a:pt x="914400" y="984738"/>
                </a:cubicBezTo>
                <a:cubicBezTo>
                  <a:pt x="1033975" y="1033975"/>
                  <a:pt x="1202787" y="1078523"/>
                  <a:pt x="1350498" y="1153551"/>
                </a:cubicBezTo>
                <a:cubicBezTo>
                  <a:pt x="1498209" y="1228579"/>
                  <a:pt x="1649436" y="1331741"/>
                  <a:pt x="1800664" y="1434904"/>
                </a:cubicBezTo>
              </a:path>
            </a:pathLst>
          </a:custGeom>
          <a:no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フリーフォーム 9"/>
          <p:cNvSpPr/>
          <p:nvPr/>
        </p:nvSpPr>
        <p:spPr>
          <a:xfrm>
            <a:off x="5401994" y="2785403"/>
            <a:ext cx="1659988" cy="1631852"/>
          </a:xfrm>
          <a:custGeom>
            <a:avLst/>
            <a:gdLst>
              <a:gd name="connsiteX0" fmla="*/ 0 w 1659988"/>
              <a:gd name="connsiteY0" fmla="*/ 0 h 1631852"/>
              <a:gd name="connsiteX1" fmla="*/ 689317 w 1659988"/>
              <a:gd name="connsiteY1" fmla="*/ 42203 h 1631852"/>
              <a:gd name="connsiteX2" fmla="*/ 1153551 w 1659988"/>
              <a:gd name="connsiteY2" fmla="*/ 182880 h 1631852"/>
              <a:gd name="connsiteX3" fmla="*/ 1336431 w 1659988"/>
              <a:gd name="connsiteY3" fmla="*/ 647114 h 1631852"/>
              <a:gd name="connsiteX4" fmla="*/ 1505243 w 1659988"/>
              <a:gd name="connsiteY4" fmla="*/ 1139483 h 1631852"/>
              <a:gd name="connsiteX5" fmla="*/ 1659988 w 1659988"/>
              <a:gd name="connsiteY5" fmla="*/ 1631852 h 1631852"/>
              <a:gd name="connsiteX6" fmla="*/ 1659988 w 1659988"/>
              <a:gd name="connsiteY6" fmla="*/ 1631852 h 1631852"/>
              <a:gd name="connsiteX7" fmla="*/ 1659988 w 1659988"/>
              <a:gd name="connsiteY7" fmla="*/ 1631852 h 1631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59988" h="1631852">
                <a:moveTo>
                  <a:pt x="0" y="0"/>
                </a:moveTo>
                <a:cubicBezTo>
                  <a:pt x="248529" y="5861"/>
                  <a:pt x="497059" y="11723"/>
                  <a:pt x="689317" y="42203"/>
                </a:cubicBezTo>
                <a:cubicBezTo>
                  <a:pt x="881576" y="72683"/>
                  <a:pt x="1045699" y="82062"/>
                  <a:pt x="1153551" y="182880"/>
                </a:cubicBezTo>
                <a:cubicBezTo>
                  <a:pt x="1261403" y="283698"/>
                  <a:pt x="1277816" y="487680"/>
                  <a:pt x="1336431" y="647114"/>
                </a:cubicBezTo>
                <a:cubicBezTo>
                  <a:pt x="1395046" y="806548"/>
                  <a:pt x="1451317" y="975360"/>
                  <a:pt x="1505243" y="1139483"/>
                </a:cubicBezTo>
                <a:cubicBezTo>
                  <a:pt x="1559169" y="1303606"/>
                  <a:pt x="1659988" y="1631852"/>
                  <a:pt x="1659988" y="1631852"/>
                </a:cubicBezTo>
                <a:lnTo>
                  <a:pt x="1659988" y="1631852"/>
                </a:lnTo>
                <a:lnTo>
                  <a:pt x="1659988" y="1631852"/>
                </a:lnTo>
              </a:path>
            </a:pathLst>
          </a:custGeom>
          <a:noFill/>
          <a:ln w="9525">
            <a:solidFill>
              <a:schemeClr val="tx1"/>
            </a:solidFill>
            <a:prstDash val="dash"/>
            <a:headEnd type="arrow"/>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番号プレースホル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400" dirty="0"/>
              <a:t>9</a:t>
            </a:r>
            <a:endParaRPr lang="en-US" altLang="ja-JP" sz="1400" dirty="0" smtClean="0"/>
          </a:p>
        </p:txBody>
      </p:sp>
      <p:sp>
        <p:nvSpPr>
          <p:cNvPr id="13315" name="Text Box 4"/>
          <p:cNvSpPr txBox="1">
            <a:spLocks noChangeArrowheads="1"/>
          </p:cNvSpPr>
          <p:nvPr/>
        </p:nvSpPr>
        <p:spPr bwMode="auto">
          <a:xfrm>
            <a:off x="8243888" y="260350"/>
            <a:ext cx="7857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dirty="0"/>
              <a:t>その２</a:t>
            </a:r>
          </a:p>
        </p:txBody>
      </p:sp>
      <p:sp>
        <p:nvSpPr>
          <p:cNvPr id="13316" name="Text Box 5"/>
          <p:cNvSpPr txBox="1">
            <a:spLocks noChangeArrowheads="1"/>
          </p:cNvSpPr>
          <p:nvPr/>
        </p:nvSpPr>
        <p:spPr bwMode="auto">
          <a:xfrm>
            <a:off x="2268538" y="1412875"/>
            <a:ext cx="6067425"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dirty="0"/>
              <a:t>ミーリー型順序機械</a:t>
            </a:r>
            <a:r>
              <a:rPr lang="en-US" altLang="ja-JP" sz="1800" dirty="0"/>
              <a:t>M1</a:t>
            </a:r>
            <a:r>
              <a:rPr lang="ja-JP" altLang="en-US" sz="1800" dirty="0"/>
              <a:t>に、入力データ　</a:t>
            </a:r>
            <a:r>
              <a:rPr lang="en-US" altLang="ja-JP" sz="1800" dirty="0"/>
              <a:t>0 1 </a:t>
            </a:r>
            <a:r>
              <a:rPr lang="en-US" altLang="ja-JP" sz="1800" dirty="0" smtClean="0"/>
              <a:t>0 1 1 1 0</a:t>
            </a:r>
            <a:r>
              <a:rPr lang="ja-JP" altLang="en-US" sz="1800" dirty="0"/>
              <a:t>　</a:t>
            </a:r>
            <a:r>
              <a:rPr lang="ja-JP" altLang="en-US" sz="1800" dirty="0" smtClean="0"/>
              <a:t>を入力した</a:t>
            </a:r>
            <a:r>
              <a:rPr lang="ja-JP" altLang="en-US" sz="1800" dirty="0"/>
              <a:t>とき、状態の推移と出力データを下線部に記入せよ。</a:t>
            </a:r>
          </a:p>
          <a:p>
            <a:pPr eaLnBrk="1" hangingPunct="1">
              <a:spcBef>
                <a:spcPct val="0"/>
              </a:spcBef>
              <a:buFontTx/>
              <a:buNone/>
            </a:pPr>
            <a:endParaRPr lang="ja-JP" altLang="en-US" sz="1800" dirty="0"/>
          </a:p>
          <a:p>
            <a:pPr eaLnBrk="1" hangingPunct="1">
              <a:spcBef>
                <a:spcPct val="0"/>
              </a:spcBef>
              <a:buFontTx/>
              <a:buNone/>
            </a:pPr>
            <a:r>
              <a:rPr lang="ja-JP" altLang="en-US" sz="1800" dirty="0"/>
              <a:t>　　　　　　　</a:t>
            </a:r>
            <a:r>
              <a:rPr lang="ja-JP" altLang="en-US" sz="1800" dirty="0" smtClean="0"/>
              <a:t>      表</a:t>
            </a:r>
            <a:r>
              <a:rPr lang="en-US" altLang="ja-JP" sz="1800" dirty="0" smtClean="0"/>
              <a:t>2.1</a:t>
            </a:r>
            <a:r>
              <a:rPr lang="ja-JP" altLang="en-US" sz="1800" dirty="0" smtClean="0"/>
              <a:t>　 ミーリー型</a:t>
            </a:r>
            <a:r>
              <a:rPr lang="ja-JP" altLang="en-US" sz="1800" dirty="0"/>
              <a:t>順序機械</a:t>
            </a:r>
            <a:r>
              <a:rPr lang="en-US" altLang="ja-JP" sz="1800" dirty="0"/>
              <a:t>M1</a:t>
            </a:r>
            <a:r>
              <a:rPr lang="ja-JP" altLang="en-US" sz="1800" dirty="0"/>
              <a:t>の状態推移表</a:t>
            </a:r>
          </a:p>
          <a:p>
            <a:pPr eaLnBrk="1" hangingPunct="1">
              <a:spcBef>
                <a:spcPct val="0"/>
              </a:spcBef>
              <a:buFontTx/>
              <a:buNone/>
            </a:pPr>
            <a:endParaRPr lang="ja-JP" altLang="en-US" sz="1800" dirty="0"/>
          </a:p>
          <a:p>
            <a:pPr eaLnBrk="1" hangingPunct="1">
              <a:spcBef>
                <a:spcPct val="0"/>
              </a:spcBef>
              <a:buFontTx/>
              <a:buNone/>
            </a:pPr>
            <a:endParaRPr lang="ja-JP" altLang="en-US" sz="1800" dirty="0"/>
          </a:p>
          <a:p>
            <a:pPr eaLnBrk="1" hangingPunct="1">
              <a:spcBef>
                <a:spcPct val="0"/>
              </a:spcBef>
              <a:buFontTx/>
              <a:buNone/>
            </a:pPr>
            <a:endParaRPr lang="ja-JP" altLang="en-US" sz="1800" dirty="0"/>
          </a:p>
          <a:p>
            <a:pPr eaLnBrk="1" hangingPunct="1">
              <a:spcBef>
                <a:spcPct val="0"/>
              </a:spcBef>
              <a:buFontTx/>
              <a:buNone/>
            </a:pPr>
            <a:endParaRPr lang="ja-JP" altLang="en-US" sz="1800" dirty="0"/>
          </a:p>
          <a:p>
            <a:pPr eaLnBrk="1" hangingPunct="1">
              <a:spcBef>
                <a:spcPct val="0"/>
              </a:spcBef>
              <a:buFontTx/>
              <a:buNone/>
            </a:pPr>
            <a:endParaRPr lang="ja-JP" altLang="en-US" sz="1800" dirty="0"/>
          </a:p>
          <a:p>
            <a:pPr eaLnBrk="1" hangingPunct="1">
              <a:spcBef>
                <a:spcPct val="0"/>
              </a:spcBef>
              <a:buFontTx/>
              <a:buNone/>
            </a:pPr>
            <a:endParaRPr lang="en-US" altLang="ja-JP" sz="1800" dirty="0" smtClean="0"/>
          </a:p>
          <a:p>
            <a:pPr eaLnBrk="1" hangingPunct="1">
              <a:spcBef>
                <a:spcPct val="0"/>
              </a:spcBef>
              <a:buFontTx/>
              <a:buNone/>
            </a:pPr>
            <a:r>
              <a:rPr lang="ja-JP" altLang="en-US" sz="1800" dirty="0"/>
              <a:t>　</a:t>
            </a:r>
            <a:r>
              <a:rPr lang="ja-JP" altLang="en-US" sz="1800" dirty="0" smtClean="0"/>
              <a:t>　　入力</a:t>
            </a:r>
            <a:r>
              <a:rPr lang="ja-JP" altLang="en-US" sz="1800" dirty="0"/>
              <a:t>データ：　　</a:t>
            </a:r>
            <a:r>
              <a:rPr lang="en-US" altLang="ja-JP" sz="1800" dirty="0"/>
              <a:t>0</a:t>
            </a:r>
            <a:r>
              <a:rPr lang="ja-JP" altLang="en-US" sz="1800" dirty="0"/>
              <a:t>　 </a:t>
            </a:r>
            <a:r>
              <a:rPr lang="en-US" altLang="ja-JP" sz="1800" dirty="0"/>
              <a:t>1 </a:t>
            </a:r>
            <a:r>
              <a:rPr lang="ja-JP" altLang="en-US" sz="1800" dirty="0"/>
              <a:t>　</a:t>
            </a:r>
            <a:r>
              <a:rPr lang="en-US" altLang="ja-JP" sz="1800" dirty="0"/>
              <a:t>0</a:t>
            </a:r>
            <a:r>
              <a:rPr lang="en-US" altLang="ja-JP" sz="1800" dirty="0" smtClean="0"/>
              <a:t> </a:t>
            </a:r>
            <a:r>
              <a:rPr lang="ja-JP" altLang="en-US" sz="1800" dirty="0"/>
              <a:t>　</a:t>
            </a:r>
            <a:r>
              <a:rPr lang="en-US" altLang="ja-JP" sz="1800" dirty="0"/>
              <a:t>1</a:t>
            </a:r>
            <a:r>
              <a:rPr lang="ja-JP" altLang="en-US" sz="1800" dirty="0"/>
              <a:t>　 </a:t>
            </a:r>
            <a:r>
              <a:rPr lang="en-US" altLang="ja-JP" sz="1800" dirty="0"/>
              <a:t>1</a:t>
            </a:r>
            <a:r>
              <a:rPr lang="ja-JP" altLang="en-US" sz="1800" dirty="0"/>
              <a:t>　 </a:t>
            </a:r>
            <a:r>
              <a:rPr lang="en-US" altLang="ja-JP" sz="1800" dirty="0"/>
              <a:t>1</a:t>
            </a:r>
            <a:r>
              <a:rPr lang="ja-JP" altLang="en-US" sz="1800" dirty="0"/>
              <a:t>　 </a:t>
            </a:r>
            <a:r>
              <a:rPr lang="en-US" altLang="ja-JP" sz="1800" dirty="0"/>
              <a:t>0</a:t>
            </a:r>
            <a:r>
              <a:rPr lang="en-US" altLang="ja-JP" sz="1800" dirty="0" smtClean="0"/>
              <a:t> </a:t>
            </a:r>
            <a:r>
              <a:rPr lang="ja-JP" altLang="en-US" sz="1800" dirty="0"/>
              <a:t>　　</a:t>
            </a:r>
          </a:p>
          <a:p>
            <a:pPr eaLnBrk="1" hangingPunct="1">
              <a:spcBef>
                <a:spcPct val="0"/>
              </a:spcBef>
              <a:buFontTx/>
              <a:buNone/>
            </a:pPr>
            <a:r>
              <a:rPr lang="ja-JP" altLang="en-US" sz="1800" dirty="0"/>
              <a:t>　</a:t>
            </a:r>
            <a:r>
              <a:rPr lang="ja-JP" altLang="en-US" sz="1800" dirty="0" smtClean="0"/>
              <a:t>　　状態</a:t>
            </a:r>
            <a:r>
              <a:rPr lang="ja-JP" altLang="en-US" sz="1800" dirty="0"/>
              <a:t>　　　</a:t>
            </a:r>
            <a:r>
              <a:rPr lang="ja-JP" altLang="en-US" sz="1800" dirty="0" smtClean="0"/>
              <a:t>  ：  </a:t>
            </a:r>
            <a:r>
              <a:rPr lang="en-US" altLang="ja-JP" sz="1800" dirty="0">
                <a:solidFill>
                  <a:srgbClr val="009900"/>
                </a:solidFill>
              </a:rPr>
              <a:t>p</a:t>
            </a:r>
            <a:r>
              <a:rPr lang="ja-JP" altLang="en-US" sz="1800" dirty="0"/>
              <a:t>→</a:t>
            </a:r>
            <a:r>
              <a:rPr lang="en-US" altLang="ja-JP" sz="1800" dirty="0"/>
              <a:t>p</a:t>
            </a:r>
            <a:r>
              <a:rPr lang="ja-JP" altLang="en-US" sz="1800" dirty="0" smtClean="0"/>
              <a:t>→</a:t>
            </a:r>
            <a:r>
              <a:rPr lang="en-US" altLang="ja-JP" sz="1800" dirty="0" smtClean="0"/>
              <a:t>q</a:t>
            </a:r>
            <a:r>
              <a:rPr lang="ja-JP" altLang="en-US" sz="1800" dirty="0" smtClean="0"/>
              <a:t>→</a:t>
            </a:r>
            <a:r>
              <a:rPr lang="en-US" altLang="ja-JP" sz="1800" dirty="0" smtClean="0"/>
              <a:t>p</a:t>
            </a:r>
            <a:r>
              <a:rPr lang="ja-JP" altLang="en-US" sz="1800" dirty="0"/>
              <a:t>→</a:t>
            </a:r>
            <a:r>
              <a:rPr lang="en-US" altLang="ja-JP" sz="1800" dirty="0" smtClean="0"/>
              <a:t>q</a:t>
            </a:r>
            <a:r>
              <a:rPr lang="ja-JP" altLang="en-US" sz="1800" dirty="0" smtClean="0"/>
              <a:t>→</a:t>
            </a:r>
            <a:r>
              <a:rPr lang="en-US" altLang="ja-JP" sz="1800" dirty="0" smtClean="0"/>
              <a:t>q</a:t>
            </a:r>
            <a:r>
              <a:rPr lang="ja-JP" altLang="en-US" sz="1800" dirty="0" smtClean="0"/>
              <a:t>→</a:t>
            </a:r>
            <a:r>
              <a:rPr lang="en-US" altLang="ja-JP" sz="1800" dirty="0" smtClean="0"/>
              <a:t>q</a:t>
            </a:r>
            <a:r>
              <a:rPr lang="ja-JP" altLang="en-US" sz="1800" dirty="0" smtClean="0"/>
              <a:t>→</a:t>
            </a:r>
            <a:r>
              <a:rPr lang="en-US" altLang="ja-JP" sz="1800" dirty="0" smtClean="0"/>
              <a:t>p</a:t>
            </a:r>
            <a:r>
              <a:rPr lang="ja-JP" altLang="en-US" sz="1800" u="sng" dirty="0"/>
              <a:t>　　　　　　　　　　　　　　　　</a:t>
            </a:r>
          </a:p>
          <a:p>
            <a:pPr eaLnBrk="1" hangingPunct="1">
              <a:spcBef>
                <a:spcPct val="0"/>
              </a:spcBef>
              <a:buFontTx/>
              <a:buNone/>
            </a:pPr>
            <a:r>
              <a:rPr lang="ja-JP" altLang="en-US" sz="1800" dirty="0" smtClean="0"/>
              <a:t>　　　出力</a:t>
            </a:r>
            <a:r>
              <a:rPr lang="ja-JP" altLang="en-US" sz="1800" dirty="0"/>
              <a:t>データ：　　</a:t>
            </a:r>
            <a:r>
              <a:rPr lang="en-US" altLang="ja-JP" sz="1800" dirty="0" smtClean="0"/>
              <a:t>0</a:t>
            </a:r>
            <a:r>
              <a:rPr lang="ja-JP" altLang="en-US" sz="1800" dirty="0" smtClean="0"/>
              <a:t>→</a:t>
            </a:r>
            <a:r>
              <a:rPr lang="en-US" altLang="ja-JP" sz="1800" dirty="0" smtClean="0"/>
              <a:t>0</a:t>
            </a:r>
            <a:r>
              <a:rPr lang="ja-JP" altLang="en-US" sz="1800" dirty="0" smtClean="0"/>
              <a:t>→</a:t>
            </a:r>
            <a:r>
              <a:rPr lang="en-US" altLang="ja-JP" sz="1800" dirty="0" smtClean="0"/>
              <a:t>0</a:t>
            </a:r>
            <a:r>
              <a:rPr lang="ja-JP" altLang="en-US" sz="1800" dirty="0" smtClean="0"/>
              <a:t>→</a:t>
            </a:r>
            <a:r>
              <a:rPr lang="en-US" altLang="ja-JP" sz="1800" dirty="0" smtClean="0"/>
              <a:t>0</a:t>
            </a:r>
            <a:r>
              <a:rPr lang="ja-JP" altLang="en-US" sz="1800" dirty="0" smtClean="0"/>
              <a:t>→</a:t>
            </a:r>
            <a:r>
              <a:rPr lang="en-US" altLang="ja-JP" sz="1800" dirty="0" smtClean="0"/>
              <a:t>1</a:t>
            </a:r>
            <a:r>
              <a:rPr lang="ja-JP" altLang="en-US" sz="1800" dirty="0" smtClean="0"/>
              <a:t>→</a:t>
            </a:r>
            <a:r>
              <a:rPr lang="en-US" altLang="ja-JP" sz="1800" dirty="0" smtClean="0"/>
              <a:t>1</a:t>
            </a:r>
            <a:r>
              <a:rPr lang="ja-JP" altLang="en-US" sz="1800" dirty="0" smtClean="0"/>
              <a:t>→</a:t>
            </a:r>
            <a:r>
              <a:rPr lang="en-US" altLang="ja-JP" sz="1800" dirty="0" smtClean="0"/>
              <a:t>0</a:t>
            </a:r>
            <a:r>
              <a:rPr lang="ja-JP" altLang="en-US" sz="1800" dirty="0"/>
              <a:t>　</a:t>
            </a:r>
            <a:endParaRPr lang="en-US" altLang="ja-JP" sz="1800" dirty="0" smtClean="0"/>
          </a:p>
          <a:p>
            <a:pPr eaLnBrk="1" hangingPunct="1">
              <a:spcBef>
                <a:spcPct val="0"/>
              </a:spcBef>
              <a:buFontTx/>
              <a:buNone/>
            </a:pPr>
            <a:r>
              <a:rPr lang="ja-JP" altLang="en-US" sz="1800" dirty="0" smtClean="0"/>
              <a:t>　　　　　　　　図</a:t>
            </a:r>
            <a:r>
              <a:rPr lang="en-US" altLang="ja-JP" sz="1800" dirty="0" smtClean="0"/>
              <a:t>2.3</a:t>
            </a:r>
            <a:endParaRPr lang="ja-JP" altLang="en-US" sz="1800" dirty="0"/>
          </a:p>
          <a:p>
            <a:pPr eaLnBrk="1" hangingPunct="1">
              <a:spcBef>
                <a:spcPct val="0"/>
              </a:spcBef>
              <a:buFontTx/>
              <a:buNone/>
            </a:pPr>
            <a:endParaRPr lang="ja-JP" altLang="en-US" sz="1800" dirty="0"/>
          </a:p>
          <a:p>
            <a:pPr eaLnBrk="1" hangingPunct="1">
              <a:spcBef>
                <a:spcPct val="0"/>
              </a:spcBef>
              <a:buFontTx/>
              <a:buNone/>
            </a:pPr>
            <a:endParaRPr lang="ja-JP" altLang="en-US" sz="1800" dirty="0"/>
          </a:p>
          <a:p>
            <a:pPr eaLnBrk="1" hangingPunct="1">
              <a:spcBef>
                <a:spcPct val="0"/>
              </a:spcBef>
              <a:buFontTx/>
              <a:buNone/>
            </a:pPr>
            <a:endParaRPr lang="en-US" altLang="ja-JP" sz="1800" dirty="0"/>
          </a:p>
        </p:txBody>
      </p:sp>
      <p:sp>
        <p:nvSpPr>
          <p:cNvPr id="13317" name="Text Box 6"/>
          <p:cNvSpPr txBox="1">
            <a:spLocks noChangeArrowheads="1"/>
          </p:cNvSpPr>
          <p:nvPr/>
        </p:nvSpPr>
        <p:spPr bwMode="auto">
          <a:xfrm>
            <a:off x="539750" y="836613"/>
            <a:ext cx="8835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dirty="0" smtClean="0"/>
              <a:t>例２．２</a:t>
            </a:r>
            <a:endParaRPr lang="ja-JP" altLang="en-US" sz="1800" dirty="0"/>
          </a:p>
        </p:txBody>
      </p:sp>
      <p:grpSp>
        <p:nvGrpSpPr>
          <p:cNvPr id="13320" name="Group 16"/>
          <p:cNvGrpSpPr>
            <a:grpSpLocks/>
          </p:cNvGrpSpPr>
          <p:nvPr/>
        </p:nvGrpSpPr>
        <p:grpSpPr bwMode="auto">
          <a:xfrm>
            <a:off x="539750" y="2132856"/>
            <a:ext cx="2314575" cy="1458913"/>
            <a:chOff x="385" y="1661"/>
            <a:chExt cx="1563" cy="970"/>
          </a:xfrm>
        </p:grpSpPr>
        <p:sp>
          <p:nvSpPr>
            <p:cNvPr id="13334" name="Oval 17"/>
            <p:cNvSpPr>
              <a:spLocks noChangeArrowheads="1"/>
            </p:cNvSpPr>
            <p:nvPr/>
          </p:nvSpPr>
          <p:spPr bwMode="auto">
            <a:xfrm>
              <a:off x="657" y="1979"/>
              <a:ext cx="318" cy="27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FontTx/>
                <a:buNone/>
              </a:pPr>
              <a:r>
                <a:rPr lang="en-US" altLang="ja-JP" sz="1800" b="1"/>
                <a:t>p</a:t>
              </a:r>
            </a:p>
          </p:txBody>
        </p:sp>
        <p:sp>
          <p:nvSpPr>
            <p:cNvPr id="13335" name="Oval 18"/>
            <p:cNvSpPr>
              <a:spLocks noChangeArrowheads="1"/>
            </p:cNvSpPr>
            <p:nvPr/>
          </p:nvSpPr>
          <p:spPr bwMode="auto">
            <a:xfrm>
              <a:off x="1338" y="1979"/>
              <a:ext cx="318" cy="27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FontTx/>
                <a:buNone/>
              </a:pPr>
              <a:r>
                <a:rPr lang="en-US" altLang="ja-JP" sz="1800" b="1"/>
                <a:t>q</a:t>
              </a:r>
            </a:p>
          </p:txBody>
        </p:sp>
        <p:sp>
          <p:nvSpPr>
            <p:cNvPr id="13336" name="Freeform 19"/>
            <p:cNvSpPr>
              <a:spLocks/>
            </p:cNvSpPr>
            <p:nvPr/>
          </p:nvSpPr>
          <p:spPr bwMode="auto">
            <a:xfrm>
              <a:off x="416" y="1865"/>
              <a:ext cx="377" cy="522"/>
            </a:xfrm>
            <a:custGeom>
              <a:avLst/>
              <a:gdLst>
                <a:gd name="T0" fmla="*/ 377 w 377"/>
                <a:gd name="T1" fmla="*/ 386 h 522"/>
                <a:gd name="T2" fmla="*/ 196 w 377"/>
                <a:gd name="T3" fmla="*/ 522 h 522"/>
                <a:gd name="T4" fmla="*/ 60 w 377"/>
                <a:gd name="T5" fmla="*/ 386 h 522"/>
                <a:gd name="T6" fmla="*/ 15 w 377"/>
                <a:gd name="T7" fmla="*/ 250 h 522"/>
                <a:gd name="T8" fmla="*/ 151 w 377"/>
                <a:gd name="T9" fmla="*/ 23 h 522"/>
                <a:gd name="T10" fmla="*/ 332 w 377"/>
                <a:gd name="T11" fmla="*/ 114 h 522"/>
                <a:gd name="T12" fmla="*/ 0 60000 65536"/>
                <a:gd name="T13" fmla="*/ 0 60000 65536"/>
                <a:gd name="T14" fmla="*/ 0 60000 65536"/>
                <a:gd name="T15" fmla="*/ 0 60000 65536"/>
                <a:gd name="T16" fmla="*/ 0 60000 65536"/>
                <a:gd name="T17" fmla="*/ 0 60000 65536"/>
                <a:gd name="T18" fmla="*/ 0 w 377"/>
                <a:gd name="T19" fmla="*/ 0 h 522"/>
                <a:gd name="T20" fmla="*/ 377 w 377"/>
                <a:gd name="T21" fmla="*/ 522 h 522"/>
              </a:gdLst>
              <a:ahLst/>
              <a:cxnLst>
                <a:cxn ang="T12">
                  <a:pos x="T0" y="T1"/>
                </a:cxn>
                <a:cxn ang="T13">
                  <a:pos x="T2" y="T3"/>
                </a:cxn>
                <a:cxn ang="T14">
                  <a:pos x="T4" y="T5"/>
                </a:cxn>
                <a:cxn ang="T15">
                  <a:pos x="T6" y="T7"/>
                </a:cxn>
                <a:cxn ang="T16">
                  <a:pos x="T8" y="T9"/>
                </a:cxn>
                <a:cxn ang="T17">
                  <a:pos x="T10" y="T11"/>
                </a:cxn>
              </a:cxnLst>
              <a:rect l="T18" t="T19" r="T20" b="T21"/>
              <a:pathLst>
                <a:path w="377" h="522">
                  <a:moveTo>
                    <a:pt x="377" y="386"/>
                  </a:moveTo>
                  <a:cubicBezTo>
                    <a:pt x="313" y="454"/>
                    <a:pt x="249" y="522"/>
                    <a:pt x="196" y="522"/>
                  </a:cubicBezTo>
                  <a:cubicBezTo>
                    <a:pt x="143" y="522"/>
                    <a:pt x="90" y="431"/>
                    <a:pt x="60" y="386"/>
                  </a:cubicBezTo>
                  <a:cubicBezTo>
                    <a:pt x="30" y="341"/>
                    <a:pt x="0" y="310"/>
                    <a:pt x="15" y="250"/>
                  </a:cubicBezTo>
                  <a:cubicBezTo>
                    <a:pt x="30" y="190"/>
                    <a:pt x="98" y="46"/>
                    <a:pt x="151" y="23"/>
                  </a:cubicBezTo>
                  <a:cubicBezTo>
                    <a:pt x="204" y="0"/>
                    <a:pt x="268" y="57"/>
                    <a:pt x="332" y="114"/>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13337" name="Freeform 20"/>
            <p:cNvSpPr>
              <a:spLocks/>
            </p:cNvSpPr>
            <p:nvPr/>
          </p:nvSpPr>
          <p:spPr bwMode="auto">
            <a:xfrm rot="-10564492">
              <a:off x="1565" y="1888"/>
              <a:ext cx="377" cy="522"/>
            </a:xfrm>
            <a:custGeom>
              <a:avLst/>
              <a:gdLst>
                <a:gd name="T0" fmla="*/ 377 w 377"/>
                <a:gd name="T1" fmla="*/ 386 h 522"/>
                <a:gd name="T2" fmla="*/ 196 w 377"/>
                <a:gd name="T3" fmla="*/ 522 h 522"/>
                <a:gd name="T4" fmla="*/ 60 w 377"/>
                <a:gd name="T5" fmla="*/ 386 h 522"/>
                <a:gd name="T6" fmla="*/ 15 w 377"/>
                <a:gd name="T7" fmla="*/ 250 h 522"/>
                <a:gd name="T8" fmla="*/ 151 w 377"/>
                <a:gd name="T9" fmla="*/ 23 h 522"/>
                <a:gd name="T10" fmla="*/ 332 w 377"/>
                <a:gd name="T11" fmla="*/ 114 h 522"/>
                <a:gd name="T12" fmla="*/ 0 60000 65536"/>
                <a:gd name="T13" fmla="*/ 0 60000 65536"/>
                <a:gd name="T14" fmla="*/ 0 60000 65536"/>
                <a:gd name="T15" fmla="*/ 0 60000 65536"/>
                <a:gd name="T16" fmla="*/ 0 60000 65536"/>
                <a:gd name="T17" fmla="*/ 0 60000 65536"/>
                <a:gd name="T18" fmla="*/ 0 w 377"/>
                <a:gd name="T19" fmla="*/ 0 h 522"/>
                <a:gd name="T20" fmla="*/ 377 w 377"/>
                <a:gd name="T21" fmla="*/ 522 h 522"/>
              </a:gdLst>
              <a:ahLst/>
              <a:cxnLst>
                <a:cxn ang="T12">
                  <a:pos x="T0" y="T1"/>
                </a:cxn>
                <a:cxn ang="T13">
                  <a:pos x="T2" y="T3"/>
                </a:cxn>
                <a:cxn ang="T14">
                  <a:pos x="T4" y="T5"/>
                </a:cxn>
                <a:cxn ang="T15">
                  <a:pos x="T6" y="T7"/>
                </a:cxn>
                <a:cxn ang="T16">
                  <a:pos x="T8" y="T9"/>
                </a:cxn>
                <a:cxn ang="T17">
                  <a:pos x="T10" y="T11"/>
                </a:cxn>
              </a:cxnLst>
              <a:rect l="T18" t="T19" r="T20" b="T21"/>
              <a:pathLst>
                <a:path w="377" h="522">
                  <a:moveTo>
                    <a:pt x="377" y="386"/>
                  </a:moveTo>
                  <a:cubicBezTo>
                    <a:pt x="313" y="454"/>
                    <a:pt x="249" y="522"/>
                    <a:pt x="196" y="522"/>
                  </a:cubicBezTo>
                  <a:cubicBezTo>
                    <a:pt x="143" y="522"/>
                    <a:pt x="90" y="431"/>
                    <a:pt x="60" y="386"/>
                  </a:cubicBezTo>
                  <a:cubicBezTo>
                    <a:pt x="30" y="341"/>
                    <a:pt x="0" y="310"/>
                    <a:pt x="15" y="250"/>
                  </a:cubicBezTo>
                  <a:cubicBezTo>
                    <a:pt x="30" y="190"/>
                    <a:pt x="98" y="46"/>
                    <a:pt x="151" y="23"/>
                  </a:cubicBezTo>
                  <a:cubicBezTo>
                    <a:pt x="204" y="0"/>
                    <a:pt x="268" y="57"/>
                    <a:pt x="332" y="114"/>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13338" name="Freeform 21"/>
            <p:cNvSpPr>
              <a:spLocks/>
            </p:cNvSpPr>
            <p:nvPr/>
          </p:nvSpPr>
          <p:spPr bwMode="auto">
            <a:xfrm>
              <a:off x="930" y="1881"/>
              <a:ext cx="499" cy="143"/>
            </a:xfrm>
            <a:custGeom>
              <a:avLst/>
              <a:gdLst>
                <a:gd name="T0" fmla="*/ 0 w 499"/>
                <a:gd name="T1" fmla="*/ 143 h 143"/>
                <a:gd name="T2" fmla="*/ 226 w 499"/>
                <a:gd name="T3" fmla="*/ 7 h 143"/>
                <a:gd name="T4" fmla="*/ 499 w 499"/>
                <a:gd name="T5" fmla="*/ 98 h 143"/>
                <a:gd name="T6" fmla="*/ 0 60000 65536"/>
                <a:gd name="T7" fmla="*/ 0 60000 65536"/>
                <a:gd name="T8" fmla="*/ 0 60000 65536"/>
                <a:gd name="T9" fmla="*/ 0 w 499"/>
                <a:gd name="T10" fmla="*/ 0 h 143"/>
                <a:gd name="T11" fmla="*/ 499 w 499"/>
                <a:gd name="T12" fmla="*/ 143 h 143"/>
              </a:gdLst>
              <a:ahLst/>
              <a:cxnLst>
                <a:cxn ang="T6">
                  <a:pos x="T0" y="T1"/>
                </a:cxn>
                <a:cxn ang="T7">
                  <a:pos x="T2" y="T3"/>
                </a:cxn>
                <a:cxn ang="T8">
                  <a:pos x="T4" y="T5"/>
                </a:cxn>
              </a:cxnLst>
              <a:rect l="T9" t="T10" r="T11" b="T12"/>
              <a:pathLst>
                <a:path w="499" h="143">
                  <a:moveTo>
                    <a:pt x="0" y="143"/>
                  </a:moveTo>
                  <a:cubicBezTo>
                    <a:pt x="71" y="78"/>
                    <a:pt x="143" y="14"/>
                    <a:pt x="226" y="7"/>
                  </a:cubicBezTo>
                  <a:cubicBezTo>
                    <a:pt x="309" y="0"/>
                    <a:pt x="454" y="83"/>
                    <a:pt x="499" y="98"/>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13339" name="Freeform 22"/>
            <p:cNvSpPr>
              <a:spLocks/>
            </p:cNvSpPr>
            <p:nvPr/>
          </p:nvSpPr>
          <p:spPr bwMode="auto">
            <a:xfrm>
              <a:off x="930" y="2205"/>
              <a:ext cx="544" cy="144"/>
            </a:xfrm>
            <a:custGeom>
              <a:avLst/>
              <a:gdLst>
                <a:gd name="T0" fmla="*/ 544 w 544"/>
                <a:gd name="T1" fmla="*/ 46 h 144"/>
                <a:gd name="T2" fmla="*/ 272 w 544"/>
                <a:gd name="T3" fmla="*/ 136 h 144"/>
                <a:gd name="T4" fmla="*/ 0 w 544"/>
                <a:gd name="T5" fmla="*/ 0 h 144"/>
                <a:gd name="T6" fmla="*/ 0 60000 65536"/>
                <a:gd name="T7" fmla="*/ 0 60000 65536"/>
                <a:gd name="T8" fmla="*/ 0 60000 65536"/>
                <a:gd name="T9" fmla="*/ 0 w 544"/>
                <a:gd name="T10" fmla="*/ 0 h 144"/>
                <a:gd name="T11" fmla="*/ 544 w 544"/>
                <a:gd name="T12" fmla="*/ 144 h 144"/>
              </a:gdLst>
              <a:ahLst/>
              <a:cxnLst>
                <a:cxn ang="T6">
                  <a:pos x="T0" y="T1"/>
                </a:cxn>
                <a:cxn ang="T7">
                  <a:pos x="T2" y="T3"/>
                </a:cxn>
                <a:cxn ang="T8">
                  <a:pos x="T4" y="T5"/>
                </a:cxn>
              </a:cxnLst>
              <a:rect l="T9" t="T10" r="T11" b="T12"/>
              <a:pathLst>
                <a:path w="544" h="144">
                  <a:moveTo>
                    <a:pt x="544" y="46"/>
                  </a:moveTo>
                  <a:cubicBezTo>
                    <a:pt x="453" y="95"/>
                    <a:pt x="363" y="144"/>
                    <a:pt x="272" y="136"/>
                  </a:cubicBezTo>
                  <a:cubicBezTo>
                    <a:pt x="181" y="128"/>
                    <a:pt x="90" y="64"/>
                    <a:pt x="0" y="0"/>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13340" name="Text Box 23"/>
            <p:cNvSpPr txBox="1">
              <a:spLocks noChangeArrowheads="1"/>
            </p:cNvSpPr>
            <p:nvPr/>
          </p:nvSpPr>
          <p:spPr bwMode="auto">
            <a:xfrm>
              <a:off x="385" y="2387"/>
              <a:ext cx="339"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t>0/0</a:t>
              </a:r>
            </a:p>
          </p:txBody>
        </p:sp>
        <p:sp>
          <p:nvSpPr>
            <p:cNvPr id="13341" name="Text Box 24"/>
            <p:cNvSpPr txBox="1">
              <a:spLocks noChangeArrowheads="1"/>
            </p:cNvSpPr>
            <p:nvPr/>
          </p:nvSpPr>
          <p:spPr bwMode="auto">
            <a:xfrm>
              <a:off x="1610" y="2387"/>
              <a:ext cx="338"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t>1/1</a:t>
              </a:r>
            </a:p>
          </p:txBody>
        </p:sp>
        <p:sp>
          <p:nvSpPr>
            <p:cNvPr id="13342" name="Text Box 25"/>
            <p:cNvSpPr txBox="1">
              <a:spLocks noChangeArrowheads="1"/>
            </p:cNvSpPr>
            <p:nvPr/>
          </p:nvSpPr>
          <p:spPr bwMode="auto">
            <a:xfrm>
              <a:off x="1020" y="2341"/>
              <a:ext cx="339"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t>0/0</a:t>
              </a:r>
            </a:p>
          </p:txBody>
        </p:sp>
        <p:sp>
          <p:nvSpPr>
            <p:cNvPr id="13343" name="Text Box 26"/>
            <p:cNvSpPr txBox="1">
              <a:spLocks noChangeArrowheads="1"/>
            </p:cNvSpPr>
            <p:nvPr/>
          </p:nvSpPr>
          <p:spPr bwMode="auto">
            <a:xfrm>
              <a:off x="1020" y="1661"/>
              <a:ext cx="339"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t>1/0</a:t>
              </a:r>
            </a:p>
          </p:txBody>
        </p:sp>
      </p:grpSp>
      <p:sp>
        <p:nvSpPr>
          <p:cNvPr id="13321" name="Text Box 9"/>
          <p:cNvSpPr txBox="1">
            <a:spLocks noChangeArrowheads="1"/>
          </p:cNvSpPr>
          <p:nvPr/>
        </p:nvSpPr>
        <p:spPr bwMode="auto">
          <a:xfrm>
            <a:off x="4356100" y="2636838"/>
            <a:ext cx="22987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400" dirty="0"/>
              <a:t>　   　　　　次の状態　　出力</a:t>
            </a:r>
          </a:p>
          <a:p>
            <a:pPr eaLnBrk="1" hangingPunct="1">
              <a:spcBef>
                <a:spcPct val="0"/>
              </a:spcBef>
              <a:buFontTx/>
              <a:buNone/>
            </a:pPr>
            <a:r>
              <a:rPr lang="ja-JP" altLang="en-US" sz="1400" dirty="0"/>
              <a:t>現在の　　　入力　　　 入力</a:t>
            </a:r>
          </a:p>
          <a:p>
            <a:pPr eaLnBrk="1" hangingPunct="1">
              <a:spcBef>
                <a:spcPct val="0"/>
              </a:spcBef>
              <a:buFontTx/>
              <a:buNone/>
            </a:pPr>
            <a:r>
              <a:rPr lang="ja-JP" altLang="en-US" sz="1400" dirty="0"/>
              <a:t>状態         </a:t>
            </a:r>
            <a:r>
              <a:rPr lang="en-US" altLang="ja-JP" sz="1400" dirty="0"/>
              <a:t>0       1      0     1</a:t>
            </a:r>
          </a:p>
          <a:p>
            <a:pPr eaLnBrk="1" hangingPunct="1">
              <a:spcBef>
                <a:spcPct val="0"/>
              </a:spcBef>
              <a:buFontTx/>
              <a:buNone/>
            </a:pPr>
            <a:r>
              <a:rPr lang="en-US" altLang="ja-JP" sz="1400" dirty="0">
                <a:solidFill>
                  <a:srgbClr val="00CC00"/>
                </a:solidFill>
              </a:rPr>
              <a:t>   </a:t>
            </a:r>
            <a:r>
              <a:rPr lang="en-US" altLang="ja-JP" sz="1400" dirty="0"/>
              <a:t> </a:t>
            </a:r>
            <a:r>
              <a:rPr lang="ja-JP" altLang="en-US" sz="1400" b="1" dirty="0"/>
              <a:t>ｐ          ｐ      ｑ       </a:t>
            </a:r>
            <a:r>
              <a:rPr lang="en-US" altLang="ja-JP" sz="1400" b="1" dirty="0"/>
              <a:t>0     0</a:t>
            </a:r>
          </a:p>
          <a:p>
            <a:pPr eaLnBrk="1" hangingPunct="1">
              <a:spcBef>
                <a:spcPct val="0"/>
              </a:spcBef>
              <a:buFontTx/>
              <a:buNone/>
            </a:pPr>
            <a:r>
              <a:rPr lang="en-US" altLang="ja-JP" sz="1400" b="1" dirty="0"/>
              <a:t>    </a:t>
            </a:r>
            <a:r>
              <a:rPr lang="ja-JP" altLang="en-US" sz="1400" b="1" dirty="0"/>
              <a:t>ｑ          ｐ      ｑ       </a:t>
            </a:r>
            <a:r>
              <a:rPr lang="en-US" altLang="ja-JP" sz="1400" b="1" dirty="0"/>
              <a:t>0     1</a:t>
            </a:r>
          </a:p>
          <a:p>
            <a:pPr eaLnBrk="1" hangingPunct="1">
              <a:spcBef>
                <a:spcPct val="0"/>
              </a:spcBef>
              <a:buFontTx/>
              <a:buNone/>
            </a:pPr>
            <a:endParaRPr lang="en-US" altLang="ja-JP" sz="1400" b="1" dirty="0"/>
          </a:p>
        </p:txBody>
      </p:sp>
      <p:sp>
        <p:nvSpPr>
          <p:cNvPr id="13322" name="Line 27"/>
          <p:cNvSpPr>
            <a:spLocks noChangeShapeType="1"/>
          </p:cNvSpPr>
          <p:nvPr/>
        </p:nvSpPr>
        <p:spPr bwMode="auto">
          <a:xfrm>
            <a:off x="4222750" y="3313113"/>
            <a:ext cx="26654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3323" name="Line 28"/>
          <p:cNvSpPr>
            <a:spLocks noChangeShapeType="1"/>
          </p:cNvSpPr>
          <p:nvPr/>
        </p:nvSpPr>
        <p:spPr bwMode="auto">
          <a:xfrm>
            <a:off x="4232275" y="3779838"/>
            <a:ext cx="26654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3324" name="Line 29"/>
          <p:cNvSpPr>
            <a:spLocks noChangeShapeType="1"/>
          </p:cNvSpPr>
          <p:nvPr/>
        </p:nvSpPr>
        <p:spPr bwMode="auto">
          <a:xfrm>
            <a:off x="1187450" y="2275731"/>
            <a:ext cx="0" cy="287338"/>
          </a:xfrm>
          <a:prstGeom prst="line">
            <a:avLst/>
          </a:prstGeom>
          <a:noFill/>
          <a:ln w="38100" cmpd="dbl">
            <a:solidFill>
              <a:srgbClr val="00CC00"/>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13325" name="Line 30"/>
          <p:cNvSpPr>
            <a:spLocks noChangeShapeType="1"/>
          </p:cNvSpPr>
          <p:nvPr/>
        </p:nvSpPr>
        <p:spPr bwMode="auto">
          <a:xfrm>
            <a:off x="4211638" y="2636838"/>
            <a:ext cx="26654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3326" name="Line 31"/>
          <p:cNvSpPr>
            <a:spLocks noChangeShapeType="1"/>
          </p:cNvSpPr>
          <p:nvPr/>
        </p:nvSpPr>
        <p:spPr bwMode="auto">
          <a:xfrm>
            <a:off x="4211638" y="2636838"/>
            <a:ext cx="0" cy="11525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3327" name="Line 32"/>
          <p:cNvSpPr>
            <a:spLocks noChangeShapeType="1"/>
          </p:cNvSpPr>
          <p:nvPr/>
        </p:nvSpPr>
        <p:spPr bwMode="auto">
          <a:xfrm>
            <a:off x="5076825" y="2636838"/>
            <a:ext cx="0" cy="11525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3328" name="Line 33"/>
          <p:cNvSpPr>
            <a:spLocks noChangeShapeType="1"/>
          </p:cNvSpPr>
          <p:nvPr/>
        </p:nvSpPr>
        <p:spPr bwMode="auto">
          <a:xfrm>
            <a:off x="5940425" y="2636838"/>
            <a:ext cx="0" cy="11525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3329" name="Line 34"/>
          <p:cNvSpPr>
            <a:spLocks noChangeShapeType="1"/>
          </p:cNvSpPr>
          <p:nvPr/>
        </p:nvSpPr>
        <p:spPr bwMode="auto">
          <a:xfrm>
            <a:off x="6877050" y="2636838"/>
            <a:ext cx="0" cy="11525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3330" name="Line 35"/>
          <p:cNvSpPr>
            <a:spLocks noChangeShapeType="1"/>
          </p:cNvSpPr>
          <p:nvPr/>
        </p:nvSpPr>
        <p:spPr bwMode="auto">
          <a:xfrm>
            <a:off x="4356100" y="3429000"/>
            <a:ext cx="215900" cy="0"/>
          </a:xfrm>
          <a:prstGeom prst="line">
            <a:avLst/>
          </a:prstGeom>
          <a:noFill/>
          <a:ln w="38100" cmpd="dbl">
            <a:solidFill>
              <a:srgbClr val="33CC33"/>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13331" name="Line 36"/>
          <p:cNvSpPr>
            <a:spLocks noChangeShapeType="1"/>
          </p:cNvSpPr>
          <p:nvPr/>
        </p:nvSpPr>
        <p:spPr bwMode="auto">
          <a:xfrm>
            <a:off x="5076825" y="2894013"/>
            <a:ext cx="18002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 name="テキスト ボックス 1"/>
          <p:cNvSpPr txBox="1"/>
          <p:nvPr/>
        </p:nvSpPr>
        <p:spPr>
          <a:xfrm>
            <a:off x="988474" y="3661502"/>
            <a:ext cx="736099" cy="369332"/>
          </a:xfrm>
          <a:prstGeom prst="rect">
            <a:avLst/>
          </a:prstGeom>
          <a:noFill/>
        </p:spPr>
        <p:txBody>
          <a:bodyPr wrap="none" rtlCol="0">
            <a:spAutoFit/>
          </a:bodyPr>
          <a:lstStyle/>
          <a:p>
            <a:r>
              <a:rPr lang="ja-JP" altLang="en-US" dirty="0" smtClean="0"/>
              <a:t>図</a:t>
            </a:r>
            <a:r>
              <a:rPr lang="en-US" altLang="ja-JP" dirty="0" smtClean="0"/>
              <a:t>2.2</a:t>
            </a:r>
            <a:endParaRPr kumimoji="1" lang="ja-JP" altLang="en-US" dirty="0"/>
          </a:p>
        </p:txBody>
      </p:sp>
      <p:sp>
        <p:nvSpPr>
          <p:cNvPr id="33" name="テキスト ボックス 32"/>
          <p:cNvSpPr txBox="1"/>
          <p:nvPr/>
        </p:nvSpPr>
        <p:spPr>
          <a:xfrm>
            <a:off x="941272" y="5840397"/>
            <a:ext cx="5112140" cy="646331"/>
          </a:xfrm>
          <a:prstGeom prst="rect">
            <a:avLst/>
          </a:prstGeom>
          <a:noFill/>
        </p:spPr>
        <p:txBody>
          <a:bodyPr wrap="square" rtlCol="0">
            <a:spAutoFit/>
          </a:bodyPr>
          <a:lstStyle/>
          <a:p>
            <a:r>
              <a:rPr kumimoji="1" lang="ja-JP" altLang="en-US" b="1" dirty="0" smtClean="0">
                <a:solidFill>
                  <a:srgbClr val="0000FF"/>
                </a:solidFill>
              </a:rPr>
              <a:t>機械が起動されたとき、記憶部は初期状態</a:t>
            </a:r>
            <a:r>
              <a:rPr kumimoji="1" lang="en-US" altLang="ja-JP" b="1" dirty="0" smtClean="0">
                <a:solidFill>
                  <a:srgbClr val="0000FF"/>
                </a:solidFill>
              </a:rPr>
              <a:t>(</a:t>
            </a:r>
            <a:r>
              <a:rPr kumimoji="1" lang="en-US" altLang="ja-JP" b="1" dirty="0" smtClean="0">
                <a:solidFill>
                  <a:srgbClr val="33CC33"/>
                </a:solidFill>
              </a:rPr>
              <a:t>p</a:t>
            </a:r>
            <a:r>
              <a:rPr kumimoji="1" lang="en-US" altLang="ja-JP" b="1" dirty="0" smtClean="0">
                <a:solidFill>
                  <a:srgbClr val="0000FF"/>
                </a:solidFill>
              </a:rPr>
              <a:t>)</a:t>
            </a:r>
            <a:r>
              <a:rPr kumimoji="1" lang="ja-JP" altLang="en-US" b="1" dirty="0" smtClean="0">
                <a:solidFill>
                  <a:srgbClr val="0000FF"/>
                </a:solidFill>
              </a:rPr>
              <a:t>に</a:t>
            </a:r>
            <a:endParaRPr kumimoji="1" lang="en-US" altLang="ja-JP" b="1" dirty="0" smtClean="0">
              <a:solidFill>
                <a:srgbClr val="0000FF"/>
              </a:solidFill>
            </a:endParaRPr>
          </a:p>
          <a:p>
            <a:r>
              <a:rPr kumimoji="1" lang="ja-JP" altLang="en-US" b="1" dirty="0" smtClean="0">
                <a:solidFill>
                  <a:srgbClr val="0000FF"/>
                </a:solidFill>
              </a:rPr>
              <a:t>設定され、</a:t>
            </a:r>
            <a:r>
              <a:rPr lang="ja-JP" altLang="en-US" b="1" dirty="0" smtClean="0">
                <a:solidFill>
                  <a:srgbClr val="0000FF"/>
                </a:solidFill>
              </a:rPr>
              <a:t>出力は行わず、最初の入力を待つ</a:t>
            </a:r>
            <a:endParaRPr kumimoji="1" lang="ja-JP" altLang="en-US" b="1" dirty="0">
              <a:solidFill>
                <a:srgbClr val="0000FF"/>
              </a:solidFill>
            </a:endParaRPr>
          </a:p>
        </p:txBody>
      </p:sp>
      <p:cxnSp>
        <p:nvCxnSpPr>
          <p:cNvPr id="7" name="直線矢印コネクタ 6"/>
          <p:cNvCxnSpPr/>
          <p:nvPr/>
        </p:nvCxnSpPr>
        <p:spPr>
          <a:xfrm>
            <a:off x="4014891" y="4221088"/>
            <a:ext cx="160975" cy="366712"/>
          </a:xfrm>
          <a:prstGeom prst="straightConnector1">
            <a:avLst/>
          </a:prstGeom>
          <a:ln w="38100">
            <a:solidFill>
              <a:srgbClr val="00CC00"/>
            </a:solidFill>
            <a:tailEnd type="arrow"/>
          </a:ln>
        </p:spPr>
        <p:style>
          <a:lnRef idx="1">
            <a:schemeClr val="accent1"/>
          </a:lnRef>
          <a:fillRef idx="0">
            <a:schemeClr val="accent1"/>
          </a:fillRef>
          <a:effectRef idx="0">
            <a:schemeClr val="accent1"/>
          </a:effectRef>
          <a:fontRef idx="minor">
            <a:schemeClr val="tx1"/>
          </a:fontRef>
        </p:style>
      </p:cxnSp>
      <p:sp>
        <p:nvSpPr>
          <p:cNvPr id="3" name="テキスト ボックス 2"/>
          <p:cNvSpPr txBox="1"/>
          <p:nvPr/>
        </p:nvSpPr>
        <p:spPr>
          <a:xfrm>
            <a:off x="6850365" y="4221088"/>
            <a:ext cx="2105063" cy="1477328"/>
          </a:xfrm>
          <a:prstGeom prst="rect">
            <a:avLst/>
          </a:prstGeom>
          <a:noFill/>
        </p:spPr>
        <p:txBody>
          <a:bodyPr wrap="none" rtlCol="0">
            <a:spAutoFit/>
          </a:bodyPr>
          <a:lstStyle/>
          <a:p>
            <a:r>
              <a:rPr kumimoji="1" lang="ja-JP" altLang="en-US" dirty="0" smtClean="0"/>
              <a:t>入力</a:t>
            </a:r>
            <a:r>
              <a:rPr kumimoji="1" lang="en-US" altLang="ja-JP" dirty="0" smtClean="0"/>
              <a:t>0</a:t>
            </a:r>
            <a:r>
              <a:rPr kumimoji="1" lang="ja-JP" altLang="en-US" dirty="0" smtClean="0"/>
              <a:t>が入力され</a:t>
            </a:r>
            <a:endParaRPr kumimoji="1" lang="en-US" altLang="ja-JP" dirty="0" smtClean="0"/>
          </a:p>
          <a:p>
            <a:endParaRPr lang="en-US" altLang="ja-JP" dirty="0"/>
          </a:p>
          <a:p>
            <a:r>
              <a:rPr kumimoji="1" lang="ja-JP" altLang="en-US" dirty="0" smtClean="0"/>
              <a:t>出力</a:t>
            </a:r>
            <a:r>
              <a:rPr kumimoji="1" lang="en-US" altLang="ja-JP" dirty="0" smtClean="0"/>
              <a:t>0</a:t>
            </a:r>
            <a:r>
              <a:rPr kumimoji="1" lang="ja-JP" altLang="en-US" dirty="0" smtClean="0"/>
              <a:t>が出力され</a:t>
            </a:r>
            <a:endParaRPr kumimoji="1" lang="en-US" altLang="ja-JP" dirty="0" smtClean="0"/>
          </a:p>
          <a:p>
            <a:endParaRPr lang="en-US" altLang="ja-JP" dirty="0"/>
          </a:p>
          <a:p>
            <a:r>
              <a:rPr kumimoji="1" lang="ja-JP" altLang="en-US" dirty="0" smtClean="0"/>
              <a:t>状態が</a:t>
            </a:r>
            <a:r>
              <a:rPr kumimoji="1" lang="en-US" altLang="ja-JP" dirty="0" smtClean="0"/>
              <a:t>p</a:t>
            </a:r>
            <a:r>
              <a:rPr kumimoji="1" lang="ja-JP" altLang="en-US" dirty="0" smtClean="0"/>
              <a:t>に推移する</a:t>
            </a:r>
            <a:endParaRPr kumimoji="1" lang="ja-JP" altLang="en-US" dirty="0"/>
          </a:p>
        </p:txBody>
      </p:sp>
      <p:sp>
        <p:nvSpPr>
          <p:cNvPr id="4" name="フリーフォーム 3"/>
          <p:cNvSpPr/>
          <p:nvPr/>
        </p:nvSpPr>
        <p:spPr>
          <a:xfrm>
            <a:off x="4473526" y="4033368"/>
            <a:ext cx="2504049" cy="327617"/>
          </a:xfrm>
          <a:custGeom>
            <a:avLst/>
            <a:gdLst>
              <a:gd name="connsiteX0" fmla="*/ 2504049 w 2504049"/>
              <a:gd name="connsiteY0" fmla="*/ 327617 h 327617"/>
              <a:gd name="connsiteX1" fmla="*/ 1772529 w 2504049"/>
              <a:gd name="connsiteY1" fmla="*/ 46263 h 327617"/>
              <a:gd name="connsiteX2" fmla="*/ 787791 w 2504049"/>
              <a:gd name="connsiteY2" fmla="*/ 18127 h 327617"/>
              <a:gd name="connsiteX3" fmla="*/ 0 w 2504049"/>
              <a:gd name="connsiteY3" fmla="*/ 229143 h 327617"/>
            </a:gdLst>
            <a:ahLst/>
            <a:cxnLst>
              <a:cxn ang="0">
                <a:pos x="connsiteX0" y="connsiteY0"/>
              </a:cxn>
              <a:cxn ang="0">
                <a:pos x="connsiteX1" y="connsiteY1"/>
              </a:cxn>
              <a:cxn ang="0">
                <a:pos x="connsiteX2" y="connsiteY2"/>
              </a:cxn>
              <a:cxn ang="0">
                <a:pos x="connsiteX3" y="connsiteY3"/>
              </a:cxn>
            </a:cxnLst>
            <a:rect l="l" t="t" r="r" b="b"/>
            <a:pathLst>
              <a:path w="2504049" h="327617">
                <a:moveTo>
                  <a:pt x="2504049" y="327617"/>
                </a:moveTo>
                <a:cubicBezTo>
                  <a:pt x="2281310" y="212731"/>
                  <a:pt x="2058572" y="97845"/>
                  <a:pt x="1772529" y="46263"/>
                </a:cubicBezTo>
                <a:cubicBezTo>
                  <a:pt x="1486486" y="-5319"/>
                  <a:pt x="1083212" y="-12353"/>
                  <a:pt x="787791" y="18127"/>
                </a:cubicBezTo>
                <a:cubicBezTo>
                  <a:pt x="492369" y="48607"/>
                  <a:pt x="246184" y="138875"/>
                  <a:pt x="0" y="229143"/>
                </a:cubicBezTo>
              </a:path>
            </a:pathLst>
          </a:custGeom>
          <a:noFill/>
          <a:ln w="9525">
            <a:solidFill>
              <a:schemeClr val="tx1"/>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フリーフォーム 33"/>
          <p:cNvSpPr/>
          <p:nvPr/>
        </p:nvSpPr>
        <p:spPr>
          <a:xfrm flipV="1">
            <a:off x="4388419" y="4959752"/>
            <a:ext cx="2488632" cy="290496"/>
          </a:xfrm>
          <a:custGeom>
            <a:avLst/>
            <a:gdLst>
              <a:gd name="connsiteX0" fmla="*/ 2504049 w 2504049"/>
              <a:gd name="connsiteY0" fmla="*/ 327617 h 327617"/>
              <a:gd name="connsiteX1" fmla="*/ 1772529 w 2504049"/>
              <a:gd name="connsiteY1" fmla="*/ 46263 h 327617"/>
              <a:gd name="connsiteX2" fmla="*/ 787791 w 2504049"/>
              <a:gd name="connsiteY2" fmla="*/ 18127 h 327617"/>
              <a:gd name="connsiteX3" fmla="*/ 0 w 2504049"/>
              <a:gd name="connsiteY3" fmla="*/ 229143 h 327617"/>
            </a:gdLst>
            <a:ahLst/>
            <a:cxnLst>
              <a:cxn ang="0">
                <a:pos x="connsiteX0" y="connsiteY0"/>
              </a:cxn>
              <a:cxn ang="0">
                <a:pos x="connsiteX1" y="connsiteY1"/>
              </a:cxn>
              <a:cxn ang="0">
                <a:pos x="connsiteX2" y="connsiteY2"/>
              </a:cxn>
              <a:cxn ang="0">
                <a:pos x="connsiteX3" y="connsiteY3"/>
              </a:cxn>
            </a:cxnLst>
            <a:rect l="l" t="t" r="r" b="b"/>
            <a:pathLst>
              <a:path w="2504049" h="327617">
                <a:moveTo>
                  <a:pt x="2504049" y="327617"/>
                </a:moveTo>
                <a:cubicBezTo>
                  <a:pt x="2281310" y="212731"/>
                  <a:pt x="2058572" y="97845"/>
                  <a:pt x="1772529" y="46263"/>
                </a:cubicBezTo>
                <a:cubicBezTo>
                  <a:pt x="1486486" y="-5319"/>
                  <a:pt x="1083212" y="-12353"/>
                  <a:pt x="787791" y="18127"/>
                </a:cubicBezTo>
                <a:cubicBezTo>
                  <a:pt x="492369" y="48607"/>
                  <a:pt x="246184" y="138875"/>
                  <a:pt x="0" y="229143"/>
                </a:cubicBezTo>
              </a:path>
            </a:pathLst>
          </a:custGeom>
          <a:noFill/>
          <a:ln w="9525">
            <a:solidFill>
              <a:schemeClr val="tx1"/>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フリーフォーム 4"/>
          <p:cNvSpPr/>
          <p:nvPr/>
        </p:nvSpPr>
        <p:spPr>
          <a:xfrm>
            <a:off x="4528421" y="4718138"/>
            <a:ext cx="2208627" cy="773723"/>
          </a:xfrm>
          <a:custGeom>
            <a:avLst/>
            <a:gdLst>
              <a:gd name="connsiteX0" fmla="*/ 2208627 w 2208627"/>
              <a:gd name="connsiteY0" fmla="*/ 773723 h 773723"/>
              <a:gd name="connsiteX1" fmla="*/ 1252024 w 2208627"/>
              <a:gd name="connsiteY1" fmla="*/ 633046 h 773723"/>
              <a:gd name="connsiteX2" fmla="*/ 633046 w 2208627"/>
              <a:gd name="connsiteY2" fmla="*/ 422030 h 773723"/>
              <a:gd name="connsiteX3" fmla="*/ 365760 w 2208627"/>
              <a:gd name="connsiteY3" fmla="*/ 295421 h 773723"/>
              <a:gd name="connsiteX4" fmla="*/ 0 w 2208627"/>
              <a:gd name="connsiteY4" fmla="*/ 0 h 773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8627" h="773723">
                <a:moveTo>
                  <a:pt x="2208627" y="773723"/>
                </a:moveTo>
                <a:cubicBezTo>
                  <a:pt x="1861624" y="732692"/>
                  <a:pt x="1514621" y="691661"/>
                  <a:pt x="1252024" y="633046"/>
                </a:cubicBezTo>
                <a:cubicBezTo>
                  <a:pt x="989427" y="574431"/>
                  <a:pt x="780757" y="478301"/>
                  <a:pt x="633046" y="422030"/>
                </a:cubicBezTo>
                <a:cubicBezTo>
                  <a:pt x="485335" y="365759"/>
                  <a:pt x="471268" y="365759"/>
                  <a:pt x="365760" y="295421"/>
                </a:cubicBezTo>
                <a:cubicBezTo>
                  <a:pt x="260252" y="225083"/>
                  <a:pt x="130126" y="112541"/>
                  <a:pt x="0" y="0"/>
                </a:cubicBezTo>
              </a:path>
            </a:pathLst>
          </a:custGeom>
          <a:noFill/>
          <a:ln w="9525">
            <a:solidFill>
              <a:schemeClr val="tx1"/>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標準デザイン">
  <a:themeElements>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標準デザイン">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FF"/>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2812</TotalTime>
  <Words>1512</Words>
  <Application>Microsoft Office PowerPoint</Application>
  <PresentationFormat>画面に合わせる (4:3)</PresentationFormat>
  <Paragraphs>795</Paragraphs>
  <Slides>26</Slides>
  <Notes>0</Notes>
  <HiddenSlides>0</HiddenSlides>
  <MMClips>0</MMClips>
  <ScaleCrop>false</ScaleCrop>
  <HeadingPairs>
    <vt:vector size="4" baseType="variant">
      <vt:variant>
        <vt:lpstr>テーマ</vt:lpstr>
      </vt:variant>
      <vt:variant>
        <vt:i4>1</vt:i4>
      </vt:variant>
      <vt:variant>
        <vt:lpstr>スライド タイトル</vt:lpstr>
      </vt:variant>
      <vt:variant>
        <vt:i4>26</vt:i4>
      </vt:variant>
    </vt:vector>
  </HeadingPairs>
  <TitlesOfParts>
    <vt:vector size="27" baseType="lpstr">
      <vt:lpstr>標準デザイン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情報工学科</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takeuchi</dc:creator>
  <cp:lastModifiedBy>takeuti</cp:lastModifiedBy>
  <cp:revision>161</cp:revision>
  <cp:lastPrinted>2015-04-20T08:33:07Z</cp:lastPrinted>
  <dcterms:created xsi:type="dcterms:W3CDTF">2006-04-17T09:27:19Z</dcterms:created>
  <dcterms:modified xsi:type="dcterms:W3CDTF">2015-04-20T08:33:55Z</dcterms:modified>
</cp:coreProperties>
</file>