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353" r:id="rId3"/>
    <p:sldId id="329" r:id="rId4"/>
    <p:sldId id="356" r:id="rId5"/>
    <p:sldId id="331" r:id="rId6"/>
    <p:sldId id="295" r:id="rId7"/>
    <p:sldId id="290" r:id="rId8"/>
    <p:sldId id="291" r:id="rId9"/>
    <p:sldId id="357" r:id="rId10"/>
    <p:sldId id="358" r:id="rId11"/>
    <p:sldId id="359" r:id="rId12"/>
    <p:sldId id="360" r:id="rId13"/>
    <p:sldId id="361" r:id="rId14"/>
    <p:sldId id="362" r:id="rId15"/>
    <p:sldId id="260" r:id="rId16"/>
    <p:sldId id="363" r:id="rId17"/>
    <p:sldId id="364" r:id="rId18"/>
    <p:sldId id="261" r:id="rId19"/>
    <p:sldId id="338" r:id="rId20"/>
    <p:sldId id="349" r:id="rId21"/>
    <p:sldId id="346" r:id="rId22"/>
    <p:sldId id="348" r:id="rId23"/>
    <p:sldId id="350" r:id="rId24"/>
    <p:sldId id="279" r:id="rId25"/>
    <p:sldId id="366" r:id="rId26"/>
    <p:sldId id="367" r:id="rId27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996633"/>
    <a:srgbClr val="996600"/>
    <a:srgbClr val="FFFF66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5" autoAdjust="0"/>
  </p:normalViewPr>
  <p:slideViewPr>
    <p:cSldViewPr>
      <p:cViewPr>
        <p:scale>
          <a:sx n="80" d="100"/>
          <a:sy n="80" d="100"/>
        </p:scale>
        <p:origin x="-108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963" cy="4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9" tIns="46085" rIns="92169" bIns="46085" numCol="1" anchor="t" anchorCtr="0" compatLnSpc="1">
            <a:prstTxWarp prst="textNoShape">
              <a:avLst/>
            </a:prstTxWarp>
          </a:bodyPr>
          <a:lstStyle>
            <a:lvl1pPr defTabSz="921968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312" y="0"/>
            <a:ext cx="2965963" cy="4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9" tIns="46085" rIns="92169" bIns="46085" numCol="1" anchor="t" anchorCtr="0" compatLnSpc="1">
            <a:prstTxWarp prst="textNoShape">
              <a:avLst/>
            </a:prstTxWarp>
          </a:bodyPr>
          <a:lstStyle>
            <a:lvl1pPr algn="r" defTabSz="921968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9300"/>
            <a:ext cx="4987925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05" y="4742196"/>
            <a:ext cx="5478479" cy="448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9" tIns="46085" rIns="92169" bIns="46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575"/>
            <a:ext cx="2965963" cy="49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9" tIns="46085" rIns="92169" bIns="46085" numCol="1" anchor="b" anchorCtr="0" compatLnSpc="1">
            <a:prstTxWarp prst="textNoShape">
              <a:avLst/>
            </a:prstTxWarp>
          </a:bodyPr>
          <a:lstStyle>
            <a:lvl1pPr defTabSz="921968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312" y="9479575"/>
            <a:ext cx="2965963" cy="49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9" tIns="46085" rIns="92169" bIns="46085" numCol="1" anchor="b" anchorCtr="0" compatLnSpc="1">
            <a:prstTxWarp prst="textNoShape">
              <a:avLst/>
            </a:prstTxWarp>
          </a:bodyPr>
          <a:lstStyle>
            <a:lvl1pPr algn="r" defTabSz="921968">
              <a:defRPr sz="1200"/>
            </a:lvl1pPr>
          </a:lstStyle>
          <a:p>
            <a:pPr>
              <a:defRPr/>
            </a:pPr>
            <a:fld id="{92F78BF8-7BFA-4F95-A94A-9F081731FD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0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A2C91-B06D-441B-95E4-69CC722125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03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681B4-1A37-4A61-9E33-1A2F547A37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03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65A7-B63F-4FD3-B7C4-249F0A4AC8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920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C4ACB-AC24-4A12-8573-B4CA65EF2C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743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909D-8454-4E24-8101-F96E0CCBBE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639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9EA98-DC9F-4ABD-80C2-F88FFDF445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1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48A-9604-467F-9F88-7708A6CDF5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11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16488-4F0E-4ADE-8E0B-86FD03F80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27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A070E-D476-401D-9167-FED9D50F7F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6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EF0CE-BB79-438D-BE18-6AEFEEB3BF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13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DC926-9B5A-4981-96D6-4F202F6798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19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B965CA-63F5-4B6E-9CF9-BBCC8BD0D0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104D30-14FB-4731-8EF8-6E04905C26E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ja-JP" sz="1400" dirty="0" smtClean="0"/>
              <a:t>/26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8027988" y="260350"/>
            <a:ext cx="776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その１０</a:t>
            </a:r>
            <a:endParaRPr lang="ja-JP" altLang="en-US" sz="1400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84213" y="333375"/>
            <a:ext cx="456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/>
              <a:t>４．文脈自由文法とプッシュダウンオートマトン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/>
              <a:t>４．１　文脈自由文法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39838" y="1052513"/>
            <a:ext cx="541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G=(N,</a:t>
            </a:r>
            <a:r>
              <a:rPr lang="en-US" altLang="ja-JP" sz="1800" b="1" dirty="0"/>
              <a:t>Σ,</a:t>
            </a:r>
            <a:r>
              <a:rPr lang="en-US" altLang="ja-JP" sz="1800" dirty="0"/>
              <a:t>P,S)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</a:t>
            </a:r>
            <a:r>
              <a:rPr lang="ja-JP" altLang="en-US" sz="1800" dirty="0"/>
              <a:t>　→　　</a:t>
            </a:r>
            <a:r>
              <a:rPr lang="en-US" altLang="ja-JP" sz="1800" dirty="0"/>
              <a:t>α</a:t>
            </a:r>
            <a:r>
              <a:rPr lang="ja-JP" altLang="en-US" sz="1800" dirty="0"/>
              <a:t>　　　　ただし、　</a:t>
            </a:r>
            <a:r>
              <a:rPr lang="en-US" altLang="ja-JP" sz="1800" dirty="0"/>
              <a:t>A∈N</a:t>
            </a:r>
            <a:r>
              <a:rPr lang="ja-JP" altLang="en-US" sz="1800" dirty="0"/>
              <a:t>　　</a:t>
            </a:r>
            <a:r>
              <a:rPr lang="en-US" altLang="ja-JP" sz="1800" dirty="0"/>
              <a:t>α∈(Σ∪N )*    </a:t>
            </a:r>
            <a:r>
              <a:rPr lang="ja-JP" altLang="en-US" sz="1800" dirty="0"/>
              <a:t>　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258888" y="1916113"/>
            <a:ext cx="561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>
                <a:solidFill>
                  <a:srgbClr val="008000"/>
                </a:solidFill>
              </a:rPr>
              <a:t>β</a:t>
            </a:r>
            <a:r>
              <a:rPr lang="ja-JP" altLang="en-US" sz="1800" dirty="0">
                <a:solidFill>
                  <a:srgbClr val="008000"/>
                </a:solidFill>
              </a:rPr>
              <a:t>　</a:t>
            </a:r>
            <a:r>
              <a:rPr lang="ja-JP" altLang="en-US" sz="1800" dirty="0"/>
              <a:t>　  </a:t>
            </a:r>
            <a:r>
              <a:rPr lang="en-US" altLang="ja-JP" sz="1800" dirty="0"/>
              <a:t>A</a:t>
            </a:r>
            <a:r>
              <a:rPr lang="ja-JP" altLang="en-US" sz="1800" dirty="0"/>
              <a:t>　　</a:t>
            </a:r>
            <a:r>
              <a:rPr lang="ja-JP" altLang="en-US" sz="1800" dirty="0">
                <a:solidFill>
                  <a:srgbClr val="008000"/>
                </a:solidFill>
              </a:rPr>
              <a:t> </a:t>
            </a:r>
            <a:r>
              <a:rPr lang="en-US" altLang="ja-JP" sz="1800" dirty="0">
                <a:solidFill>
                  <a:srgbClr val="008000"/>
                </a:solidFill>
              </a:rPr>
              <a:t>γ</a:t>
            </a:r>
            <a:r>
              <a:rPr lang="ja-JP" altLang="en-US" sz="1800" dirty="0">
                <a:solidFill>
                  <a:srgbClr val="008000"/>
                </a:solidFill>
              </a:rPr>
              <a:t>　</a:t>
            </a:r>
            <a:r>
              <a:rPr lang="ja-JP" altLang="en-US" sz="1800" dirty="0"/>
              <a:t>　　→　　</a:t>
            </a:r>
            <a:r>
              <a:rPr lang="ja-JP" altLang="en-US" sz="1800" dirty="0">
                <a:solidFill>
                  <a:srgbClr val="008000"/>
                </a:solidFill>
              </a:rPr>
              <a:t>　</a:t>
            </a:r>
            <a:r>
              <a:rPr lang="en-US" altLang="ja-JP" sz="1800" dirty="0">
                <a:solidFill>
                  <a:srgbClr val="008000"/>
                </a:solidFill>
              </a:rPr>
              <a:t>β</a:t>
            </a:r>
            <a:r>
              <a:rPr lang="ja-JP" altLang="en-US" sz="1800" dirty="0"/>
              <a:t>　   　　</a:t>
            </a:r>
            <a:r>
              <a:rPr lang="en-US" altLang="ja-JP" sz="1800" dirty="0"/>
              <a:t>α</a:t>
            </a:r>
            <a:r>
              <a:rPr lang="ja-JP" altLang="en-US" sz="1800" dirty="0"/>
              <a:t>　　   </a:t>
            </a:r>
            <a:r>
              <a:rPr lang="ja-JP" altLang="en-US" sz="1800" dirty="0">
                <a:solidFill>
                  <a:srgbClr val="008000"/>
                </a:solidFill>
              </a:rPr>
              <a:t>　</a:t>
            </a:r>
            <a:r>
              <a:rPr lang="en-US" altLang="ja-JP" sz="1800" dirty="0">
                <a:solidFill>
                  <a:srgbClr val="008000"/>
                </a:solidFill>
              </a:rPr>
              <a:t>γ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2051050" y="1412875"/>
            <a:ext cx="7207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2268538" y="1989138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1258888" y="1989138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5148263" y="1989138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3563938" y="1989138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4356100" y="1989138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3059113" y="213360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G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1834615" y="2456546"/>
            <a:ext cx="44582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文法</a:t>
            </a:r>
            <a:r>
              <a:rPr lang="en-US" altLang="ja-JP" sz="1800" dirty="0"/>
              <a:t>G</a:t>
            </a:r>
            <a:r>
              <a:rPr lang="ja-JP" altLang="en-US" sz="1800" dirty="0"/>
              <a:t>では、「</a:t>
            </a:r>
            <a:r>
              <a:rPr lang="en-US" altLang="ja-JP" sz="1800" dirty="0"/>
              <a:t>β</a:t>
            </a:r>
            <a:r>
              <a:rPr lang="en-US" altLang="ja-JP" sz="1800" dirty="0" err="1"/>
              <a:t>Aγ</a:t>
            </a:r>
            <a:r>
              <a:rPr lang="ja-JP" altLang="en-US" sz="1800" dirty="0"/>
              <a:t>は</a:t>
            </a:r>
            <a:r>
              <a:rPr lang="en-US" altLang="ja-JP" sz="1800" dirty="0"/>
              <a:t>βαγ</a:t>
            </a:r>
            <a:r>
              <a:rPr lang="ja-JP" altLang="en-US" sz="1800" dirty="0"/>
              <a:t>を</a:t>
            </a:r>
            <a:r>
              <a:rPr lang="ja-JP" altLang="en-US" sz="1800" b="1" dirty="0"/>
              <a:t>導出</a:t>
            </a:r>
            <a:r>
              <a:rPr lang="ja-JP" altLang="en-US" sz="1800" dirty="0"/>
              <a:t>する」と</a:t>
            </a:r>
            <a:r>
              <a:rPr lang="ja-JP" altLang="en-US" sz="1800" dirty="0" smtClean="0"/>
              <a:t>いう。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>
                <a:solidFill>
                  <a:srgbClr val="008000"/>
                </a:solidFill>
              </a:rPr>
              <a:t>文脈</a:t>
            </a:r>
            <a:r>
              <a:rPr lang="en-US" altLang="ja-JP" sz="1800" dirty="0" smtClean="0">
                <a:solidFill>
                  <a:srgbClr val="008000"/>
                </a:solidFill>
              </a:rPr>
              <a:t>β</a:t>
            </a:r>
            <a:r>
              <a:rPr lang="ja-JP" altLang="en-US" sz="1800" dirty="0"/>
              <a:t>や</a:t>
            </a:r>
            <a:r>
              <a:rPr lang="en-US" altLang="ja-JP" sz="1800" dirty="0">
                <a:solidFill>
                  <a:srgbClr val="008000"/>
                </a:solidFill>
              </a:rPr>
              <a:t>γ</a:t>
            </a:r>
            <a:r>
              <a:rPr lang="ja-JP" altLang="en-US" sz="1800" dirty="0" err="1"/>
              <a:t>には依</a:t>
            </a:r>
            <a:r>
              <a:rPr lang="ja-JP" altLang="en-US" sz="1800" dirty="0"/>
              <a:t>存しない（文脈自由</a:t>
            </a:r>
            <a:r>
              <a:rPr lang="ja-JP" altLang="en-US" sz="1800" dirty="0" smtClean="0"/>
              <a:t>）</a:t>
            </a:r>
            <a:endParaRPr lang="ja-JP" altLang="en-US" sz="1800" dirty="0"/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1403350" y="30686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S→ω</a:t>
            </a:r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2771775" y="3068638"/>
            <a:ext cx="1507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ω∈( Σ∪</a:t>
            </a:r>
            <a:r>
              <a:rPr lang="en-US" altLang="ja-JP" sz="1800" dirty="0">
                <a:solidFill>
                  <a:srgbClr val="FF0000"/>
                </a:solidFill>
              </a:rPr>
              <a:t>N </a:t>
            </a:r>
            <a:r>
              <a:rPr lang="en-US" altLang="ja-JP" sz="1800" dirty="0" smtClean="0"/>
              <a:t>)*</a:t>
            </a:r>
            <a:endParaRPr lang="en-US" altLang="ja-JP" sz="1800" dirty="0"/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1331913" y="3644900"/>
            <a:ext cx="5254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ω</a:t>
            </a:r>
            <a:r>
              <a:rPr lang="ja-JP" altLang="en-US" sz="1800" dirty="0"/>
              <a:t>は文法</a:t>
            </a:r>
            <a:r>
              <a:rPr lang="en-US" altLang="ja-JP" sz="1800" dirty="0"/>
              <a:t>G</a:t>
            </a:r>
            <a:r>
              <a:rPr lang="ja-JP" altLang="en-US" sz="1800" dirty="0"/>
              <a:t>が導出する</a:t>
            </a:r>
            <a:r>
              <a:rPr lang="ja-JP" altLang="en-US" sz="1800" b="1" dirty="0"/>
              <a:t>文</a:t>
            </a:r>
            <a:r>
              <a:rPr lang="ja-JP" altLang="en-US" sz="1800" b="1" dirty="0" smtClean="0"/>
              <a:t>形式（</a:t>
            </a:r>
            <a:r>
              <a:rPr lang="ja-JP" altLang="en-US" sz="1800" b="1" dirty="0" smtClean="0">
                <a:solidFill>
                  <a:srgbClr val="00B050"/>
                </a:solidFill>
              </a:rPr>
              <a:t>非終端記号を含む</a:t>
            </a:r>
            <a:r>
              <a:rPr lang="ja-JP" altLang="en-US" sz="1800" b="1" dirty="0" smtClean="0"/>
              <a:t>）</a:t>
            </a:r>
            <a:r>
              <a:rPr lang="ja-JP" altLang="en-US" sz="1800" dirty="0" smtClean="0"/>
              <a:t>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「文法</a:t>
            </a:r>
            <a:r>
              <a:rPr lang="en-US" altLang="ja-JP" sz="1800" dirty="0"/>
              <a:t>G</a:t>
            </a:r>
            <a:r>
              <a:rPr lang="ja-JP" altLang="en-US" sz="1800" dirty="0"/>
              <a:t>により</a:t>
            </a:r>
            <a:r>
              <a:rPr lang="en-US" altLang="ja-JP" sz="1800" dirty="0"/>
              <a:t>S</a:t>
            </a:r>
            <a:r>
              <a:rPr lang="ja-JP" altLang="en-US" sz="1800" dirty="0"/>
              <a:t>は</a:t>
            </a:r>
            <a:r>
              <a:rPr lang="en-US" altLang="ja-JP" sz="1800" dirty="0"/>
              <a:t>ω</a:t>
            </a:r>
            <a:r>
              <a:rPr lang="ja-JP" altLang="en-US" sz="1800" dirty="0"/>
              <a:t>という</a:t>
            </a:r>
            <a:r>
              <a:rPr lang="ja-JP" altLang="en-US" sz="1800" b="1" dirty="0"/>
              <a:t>文形式</a:t>
            </a:r>
            <a:r>
              <a:rPr lang="ja-JP" altLang="en-US" sz="1800" dirty="0"/>
              <a:t>を導出</a:t>
            </a:r>
            <a:r>
              <a:rPr lang="ja-JP" altLang="en-US" sz="1800" dirty="0" smtClean="0"/>
              <a:t>する」という。</a:t>
            </a:r>
            <a:endParaRPr lang="ja-JP" altLang="en-US" sz="1800" dirty="0"/>
          </a:p>
        </p:txBody>
      </p:sp>
      <p:sp>
        <p:nvSpPr>
          <p:cNvPr id="2067" name="Text Box 18"/>
          <p:cNvSpPr txBox="1">
            <a:spLocks noChangeArrowheads="1"/>
          </p:cNvSpPr>
          <p:nvPr/>
        </p:nvSpPr>
        <p:spPr bwMode="auto">
          <a:xfrm>
            <a:off x="1547813" y="32845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G</a:t>
            </a:r>
          </a:p>
        </p:txBody>
      </p:sp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1403350" y="443706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S→w</a:t>
            </a:r>
          </a:p>
        </p:txBody>
      </p:sp>
      <p:sp>
        <p:nvSpPr>
          <p:cNvPr id="2069" name="Text Box 20"/>
          <p:cNvSpPr txBox="1">
            <a:spLocks noChangeArrowheads="1"/>
          </p:cNvSpPr>
          <p:nvPr/>
        </p:nvSpPr>
        <p:spPr bwMode="auto">
          <a:xfrm>
            <a:off x="2771775" y="4437063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w∈Σ*</a:t>
            </a:r>
          </a:p>
        </p:txBody>
      </p:sp>
      <p:sp>
        <p:nvSpPr>
          <p:cNvPr id="2070" name="Text Box 21"/>
          <p:cNvSpPr txBox="1">
            <a:spLocks noChangeArrowheads="1"/>
          </p:cNvSpPr>
          <p:nvPr/>
        </p:nvSpPr>
        <p:spPr bwMode="auto">
          <a:xfrm>
            <a:off x="1476375" y="4868863"/>
            <a:ext cx="6526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w</a:t>
            </a:r>
            <a:r>
              <a:rPr lang="ja-JP" altLang="en-US" sz="1800" dirty="0"/>
              <a:t>は文法</a:t>
            </a:r>
            <a:r>
              <a:rPr lang="en-US" altLang="ja-JP" sz="1800" dirty="0"/>
              <a:t>G</a:t>
            </a:r>
            <a:r>
              <a:rPr lang="ja-JP" altLang="en-US" sz="1800" dirty="0"/>
              <a:t>が導出する</a:t>
            </a:r>
            <a:r>
              <a:rPr lang="ja-JP" altLang="en-US" sz="1800" b="1" dirty="0"/>
              <a:t>文</a:t>
            </a:r>
            <a:r>
              <a:rPr lang="ja-JP" altLang="en-US" sz="1800" dirty="0" smtClean="0"/>
              <a:t>。文法</a:t>
            </a:r>
            <a:r>
              <a:rPr lang="en-US" altLang="ja-JP" sz="1800" dirty="0"/>
              <a:t>G</a:t>
            </a:r>
            <a:r>
              <a:rPr lang="ja-JP" altLang="en-US" sz="1800" dirty="0"/>
              <a:t>により</a:t>
            </a:r>
            <a:r>
              <a:rPr lang="en-US" altLang="ja-JP" sz="1800" dirty="0"/>
              <a:t>S</a:t>
            </a:r>
            <a:r>
              <a:rPr lang="ja-JP" altLang="en-US" sz="1800" dirty="0"/>
              <a:t>は</a:t>
            </a:r>
            <a:r>
              <a:rPr lang="en-US" altLang="ja-JP" sz="1800" dirty="0"/>
              <a:t>w</a:t>
            </a:r>
            <a:r>
              <a:rPr lang="ja-JP" altLang="en-US" sz="1800" dirty="0"/>
              <a:t>という</a:t>
            </a:r>
            <a:r>
              <a:rPr lang="ja-JP" altLang="en-US" sz="1800" b="1" dirty="0"/>
              <a:t>文</a:t>
            </a:r>
            <a:r>
              <a:rPr lang="ja-JP" altLang="en-US" sz="1800" dirty="0"/>
              <a:t>を導出する。</a:t>
            </a:r>
          </a:p>
        </p:txBody>
      </p:sp>
      <p:sp>
        <p:nvSpPr>
          <p:cNvPr id="2071" name="Text Box 22"/>
          <p:cNvSpPr txBox="1">
            <a:spLocks noChangeArrowheads="1"/>
          </p:cNvSpPr>
          <p:nvPr/>
        </p:nvSpPr>
        <p:spPr bwMode="auto">
          <a:xfrm>
            <a:off x="4716016" y="3068638"/>
            <a:ext cx="2622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←ω</a:t>
            </a:r>
            <a:r>
              <a:rPr lang="ja-JP" altLang="en-US" sz="1800" dirty="0" smtClean="0"/>
              <a:t>は</a:t>
            </a:r>
            <a:r>
              <a:rPr lang="ja-JP" altLang="en-US" sz="1800" dirty="0" smtClean="0">
                <a:solidFill>
                  <a:srgbClr val="FF0000"/>
                </a:solidFill>
              </a:rPr>
              <a:t>非終端</a:t>
            </a:r>
            <a:r>
              <a:rPr lang="ja-JP" altLang="en-US" sz="1800" dirty="0">
                <a:solidFill>
                  <a:srgbClr val="FF0000"/>
                </a:solidFill>
              </a:rPr>
              <a:t>記号</a:t>
            </a:r>
            <a:r>
              <a:rPr lang="ja-JP" altLang="en-US" sz="1800" dirty="0"/>
              <a:t>も含む</a:t>
            </a:r>
          </a:p>
        </p:txBody>
      </p:sp>
      <p:sp>
        <p:nvSpPr>
          <p:cNvPr id="2072" name="Text Box 23"/>
          <p:cNvSpPr txBox="1">
            <a:spLocks noChangeArrowheads="1"/>
          </p:cNvSpPr>
          <p:nvPr/>
        </p:nvSpPr>
        <p:spPr bwMode="auto">
          <a:xfrm>
            <a:off x="4669244" y="4242024"/>
            <a:ext cx="3575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←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英文字小文字は終端記号列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　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　（非終端</a:t>
            </a:r>
            <a:r>
              <a:rPr lang="ja-JP" altLang="en-US" sz="1800" b="1" dirty="0">
                <a:solidFill>
                  <a:srgbClr val="0000FF"/>
                </a:solidFill>
              </a:rPr>
              <a:t>記号は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含まない）</a:t>
            </a:r>
            <a:endParaRPr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2073" name="Text Box 24"/>
          <p:cNvSpPr txBox="1">
            <a:spLocks noChangeArrowheads="1"/>
          </p:cNvSpPr>
          <p:nvPr/>
        </p:nvSpPr>
        <p:spPr bwMode="auto">
          <a:xfrm>
            <a:off x="1258888" y="5589588"/>
            <a:ext cx="6913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ω</a:t>
            </a:r>
            <a:r>
              <a:rPr lang="ja-JP" altLang="en-US" sz="1800"/>
              <a:t>　　の最左の非終端記号から生成規則を適用する：</a:t>
            </a:r>
            <a:r>
              <a:rPr lang="ja-JP" altLang="en-US" sz="1800" b="1"/>
              <a:t>最左導出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ω</a:t>
            </a:r>
            <a:r>
              <a:rPr lang="ja-JP" altLang="en-US" sz="1800"/>
              <a:t>　　の最右の非終端記号から生成規則を適用する：</a:t>
            </a:r>
            <a:r>
              <a:rPr lang="ja-JP" altLang="en-US" sz="1800" b="1"/>
              <a:t>最右導出</a:t>
            </a:r>
          </a:p>
        </p:txBody>
      </p:sp>
      <p:sp>
        <p:nvSpPr>
          <p:cNvPr id="2074" name="Rectangle 25"/>
          <p:cNvSpPr>
            <a:spLocks noChangeArrowheads="1"/>
          </p:cNvSpPr>
          <p:nvPr/>
        </p:nvSpPr>
        <p:spPr bwMode="auto">
          <a:xfrm>
            <a:off x="1208088" y="5656263"/>
            <a:ext cx="720725" cy="236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75" name="Rectangle 26"/>
          <p:cNvSpPr>
            <a:spLocks noChangeArrowheads="1"/>
          </p:cNvSpPr>
          <p:nvPr/>
        </p:nvSpPr>
        <p:spPr bwMode="auto">
          <a:xfrm>
            <a:off x="1206500" y="5926138"/>
            <a:ext cx="720725" cy="24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76" name="Line 27"/>
          <p:cNvSpPr>
            <a:spLocks noChangeShapeType="1"/>
          </p:cNvSpPr>
          <p:nvPr/>
        </p:nvSpPr>
        <p:spPr bwMode="auto">
          <a:xfrm>
            <a:off x="1331913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7" name="Line 28"/>
          <p:cNvSpPr>
            <a:spLocks noChangeShapeType="1"/>
          </p:cNvSpPr>
          <p:nvPr/>
        </p:nvSpPr>
        <p:spPr bwMode="auto">
          <a:xfrm flipV="1">
            <a:off x="1835150" y="6165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8" name="Text Box 29"/>
          <p:cNvSpPr txBox="1">
            <a:spLocks noChangeArrowheads="1"/>
          </p:cNvSpPr>
          <p:nvPr/>
        </p:nvSpPr>
        <p:spPr bwMode="auto">
          <a:xfrm>
            <a:off x="6156325" y="758825"/>
            <a:ext cx="2778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・左辺：１つの非終端記号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・右辺：終端記号と非終端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</a:t>
            </a:r>
            <a:r>
              <a:rPr lang="ja-JP" altLang="en-US" sz="1800" dirty="0" smtClean="0"/>
              <a:t>記号</a:t>
            </a:r>
            <a:r>
              <a:rPr lang="ja-JP" altLang="en-US" sz="1800" dirty="0"/>
              <a:t>から</a:t>
            </a:r>
            <a:r>
              <a:rPr lang="ja-JP" altLang="en-US" sz="1800" dirty="0" smtClean="0"/>
              <a:t>なる記号列</a:t>
            </a:r>
            <a:endParaRPr lang="ja-JP" altLang="en-US" sz="1800" dirty="0"/>
          </a:p>
        </p:txBody>
      </p:sp>
      <p:sp>
        <p:nvSpPr>
          <p:cNvPr id="2080" name="テキスト ボックス 1"/>
          <p:cNvSpPr txBox="1">
            <a:spLocks noChangeArrowheads="1"/>
          </p:cNvSpPr>
          <p:nvPr/>
        </p:nvSpPr>
        <p:spPr bwMode="auto">
          <a:xfrm>
            <a:off x="3201988" y="727075"/>
            <a:ext cx="2905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N:</a:t>
            </a:r>
            <a:r>
              <a:rPr lang="ja-JP" altLang="en-US" sz="1800"/>
              <a:t>非終端記号　</a:t>
            </a:r>
            <a:r>
              <a:rPr lang="en-US" altLang="ja-JP" sz="1800"/>
              <a:t>Σ</a:t>
            </a:r>
            <a:r>
              <a:rPr lang="ja-JP" altLang="en-US" sz="1800"/>
              <a:t>：終端記号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P:</a:t>
            </a:r>
            <a:r>
              <a:rPr lang="ja-JP" altLang="en-US" sz="1800"/>
              <a:t>生成規則　　 </a:t>
            </a:r>
            <a:r>
              <a:rPr lang="en-US" altLang="ja-JP" sz="1800"/>
              <a:t>S</a:t>
            </a:r>
            <a:r>
              <a:rPr lang="ja-JP" altLang="en-US" sz="1800"/>
              <a:t>：開始記号</a:t>
            </a:r>
          </a:p>
        </p:txBody>
      </p:sp>
      <p:sp>
        <p:nvSpPr>
          <p:cNvPr id="3" name="左中かっこ 2"/>
          <p:cNvSpPr/>
          <p:nvPr/>
        </p:nvSpPr>
        <p:spPr>
          <a:xfrm>
            <a:off x="3059113" y="765175"/>
            <a:ext cx="160337" cy="5032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628900" y="1049338"/>
            <a:ext cx="360363" cy="147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中かっこ 37"/>
          <p:cNvSpPr/>
          <p:nvPr/>
        </p:nvSpPr>
        <p:spPr>
          <a:xfrm>
            <a:off x="6075363" y="800100"/>
            <a:ext cx="160337" cy="9001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9" name="直線矢印コネクタ 8"/>
          <p:cNvCxnSpPr>
            <a:stCxn id="38" idx="1"/>
          </p:cNvCxnSpPr>
          <p:nvPr/>
        </p:nvCxnSpPr>
        <p:spPr>
          <a:xfrm flipH="1">
            <a:off x="5868989" y="1250157"/>
            <a:ext cx="206374" cy="307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445223" y="1650584"/>
            <a:ext cx="777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>
                <a:solidFill>
                  <a:srgbClr val="0000FF"/>
                </a:solidFill>
              </a:rPr>
              <a:t>α</a:t>
            </a:r>
            <a:r>
              <a:rPr lang="ja-JP" altLang="en-US" sz="1600" dirty="0" smtClean="0"/>
              <a:t>（アルファ）、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β</a:t>
            </a:r>
            <a:r>
              <a:rPr lang="ja-JP" altLang="en-US" sz="1600" dirty="0" smtClean="0"/>
              <a:t>（ベータ）、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γ</a:t>
            </a:r>
            <a:r>
              <a:rPr lang="ja-JP" altLang="en-US" sz="1600" dirty="0" smtClean="0"/>
              <a:t>（ガンマ）、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ω</a:t>
            </a:r>
            <a:r>
              <a:rPr lang="ja-JP" altLang="en-US" sz="1600" dirty="0" smtClean="0"/>
              <a:t>（オメガ）　：　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ギリシャ文字</a:t>
            </a:r>
            <a:r>
              <a:rPr lang="ja-JP" altLang="en-US" sz="1600" b="1" dirty="0">
                <a:solidFill>
                  <a:srgbClr val="0000FF"/>
                </a:solidFill>
              </a:rPr>
              <a:t>小文字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（終端記号</a:t>
            </a:r>
            <a:r>
              <a:rPr lang="ja-JP" altLang="en-US" sz="1600" b="1" dirty="0">
                <a:solidFill>
                  <a:srgbClr val="0000FF"/>
                </a:solidFill>
              </a:rPr>
              <a:t>と</a:t>
            </a:r>
            <a:endParaRPr lang="en-US" altLang="ja-JP" sz="1600" b="1" dirty="0" smtClean="0">
              <a:solidFill>
                <a:srgbClr val="0000FF"/>
              </a:solidFill>
            </a:endParaRPr>
          </a:p>
          <a:p>
            <a:r>
              <a:rPr lang="ja-JP" altLang="en-US" sz="1600" b="1" dirty="0">
                <a:solidFill>
                  <a:srgbClr val="0000FF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　　　　　　　　　　　　　　　　　　　　　　　　　　　　　　　　　　非終端記号からなる記号列）</a:t>
            </a:r>
            <a:r>
              <a:rPr lang="ja-JP" altLang="en-US" sz="1600" dirty="0" smtClean="0"/>
              <a:t>　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070E-D476-401D-9167-FED9D50F7F7E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652046"/>
            <a:ext cx="80794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具体例１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Σ</a:t>
            </a:r>
            <a:r>
              <a:rPr lang="ja-JP" altLang="en-US" dirty="0" smtClean="0"/>
              <a:t>　　　　　置換規則　　開始記号</a:t>
            </a:r>
            <a:endParaRPr lang="en-US" altLang="ja-JP" dirty="0"/>
          </a:p>
          <a:p>
            <a:r>
              <a:rPr kumimoji="1" lang="ja-JP" altLang="en-US" dirty="0" smtClean="0"/>
              <a:t>文脈自由文法</a:t>
            </a:r>
            <a:r>
              <a:rPr kumimoji="1" lang="en-US" altLang="ja-JP" dirty="0" smtClean="0"/>
              <a:t>G=</a:t>
            </a:r>
            <a:r>
              <a:rPr lang="en-US" altLang="ja-JP" dirty="0" smtClean="0"/>
              <a:t>(</a:t>
            </a:r>
            <a:r>
              <a:rPr lang="ja-JP" altLang="en-US" dirty="0" smtClean="0"/>
              <a:t>　</a:t>
            </a:r>
            <a:r>
              <a:rPr lang="en-US" altLang="ja-JP" dirty="0" smtClean="0"/>
              <a:t>{S,A,B,C,D},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{</a:t>
            </a:r>
            <a:r>
              <a:rPr lang="en-US" altLang="ja-JP" dirty="0" err="1" smtClean="0"/>
              <a:t>a,b,c,d</a:t>
            </a:r>
            <a:r>
              <a:rPr lang="en-US" altLang="ja-JP" dirty="0" smtClean="0"/>
              <a:t>},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P,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</a:t>
            </a:r>
            <a:r>
              <a:rPr kumimoji="1" lang="en-US" altLang="ja-JP" dirty="0" smtClean="0"/>
              <a:t>P={</a:t>
            </a:r>
            <a:r>
              <a:rPr lang="ja-JP" altLang="en-US" dirty="0" smtClean="0"/>
              <a:t>①</a:t>
            </a:r>
            <a:r>
              <a:rPr lang="en-US" altLang="ja-JP" dirty="0" smtClean="0"/>
              <a:t>S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aAB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②</a:t>
            </a:r>
            <a:r>
              <a:rPr lang="en-US" altLang="ja-JP" dirty="0" smtClean="0"/>
              <a:t>A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aBB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③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④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cCD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⑤</a:t>
            </a:r>
            <a:r>
              <a:rPr lang="en-US" altLang="ja-JP" dirty="0" smtClean="0"/>
              <a:t>D</a:t>
            </a:r>
            <a:r>
              <a:rPr lang="ja-JP" altLang="en-US" dirty="0" smtClean="0"/>
              <a:t>→</a:t>
            </a:r>
            <a:r>
              <a:rPr lang="en-US" altLang="ja-JP" dirty="0" smtClean="0"/>
              <a:t>d}</a:t>
            </a:r>
          </a:p>
          <a:p>
            <a:r>
              <a:rPr lang="ja-JP" altLang="en-US" dirty="0"/>
              <a:t>と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右辺が終端記号列（∈</a:t>
            </a:r>
            <a:r>
              <a:rPr lang="en-US" altLang="ja-JP" dirty="0" smtClean="0"/>
              <a:t>Σ</a:t>
            </a:r>
            <a:r>
              <a:rPr lang="ja-JP" altLang="en-US" dirty="0" smtClean="0"/>
              <a:t>*）である生成規則は、③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⑤</a:t>
            </a:r>
            <a:r>
              <a:rPr lang="en-US" altLang="ja-JP" dirty="0" smtClean="0"/>
              <a:t>D</a:t>
            </a:r>
            <a:r>
              <a:rPr lang="ja-JP" altLang="en-US" dirty="0" smtClean="0"/>
              <a:t>→</a:t>
            </a:r>
            <a:r>
              <a:rPr lang="en-US" altLang="ja-JP" dirty="0" smtClean="0"/>
              <a:t>d</a:t>
            </a:r>
            <a:r>
              <a:rPr lang="ja-JP" altLang="en-US" dirty="0" smtClean="0"/>
              <a:t>　。</a:t>
            </a:r>
            <a:endParaRPr lang="en-US" altLang="ja-JP" dirty="0" smtClean="0"/>
          </a:p>
          <a:p>
            <a:r>
              <a:rPr kumimoji="1" lang="ja-JP" altLang="en-US" dirty="0" smtClean="0"/>
              <a:t>　　よって、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は生記号。すなわち、</a:t>
            </a:r>
            <a:r>
              <a:rPr kumimoji="1" lang="ja-JP" altLang="en-US" b="1" dirty="0" smtClean="0">
                <a:solidFill>
                  <a:srgbClr val="0000FF"/>
                </a:solidFill>
              </a:rPr>
              <a:t>はじめにわかる生記号の集合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N1</a:t>
            </a:r>
            <a:r>
              <a:rPr kumimoji="1" lang="ja-JP" altLang="en-US" dirty="0" smtClean="0"/>
              <a:t>は、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N1={B,D}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(2)</a:t>
            </a:r>
            <a:r>
              <a:rPr lang="ja-JP" altLang="en-US" dirty="0" smtClean="0"/>
              <a:t>つぎに、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で</a:t>
            </a:r>
            <a:r>
              <a:rPr lang="en-US" altLang="ja-JP" dirty="0" smtClean="0"/>
              <a:t>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</a:t>
            </a:r>
            <a:r>
              <a:rPr lang="ja-JP" altLang="en-US" dirty="0" smtClean="0"/>
              <a:t>が生記号であることがわかったので、右辺が今分かっている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生記号</a:t>
            </a:r>
            <a:r>
              <a:rPr kumimoji="1" lang="en-US" altLang="ja-JP" dirty="0" smtClean="0"/>
              <a:t>(B,D)</a:t>
            </a:r>
            <a:r>
              <a:rPr kumimoji="1" lang="ja-JP" altLang="en-US" dirty="0" smtClean="0"/>
              <a:t>と終端記号列（∈</a:t>
            </a:r>
            <a:r>
              <a:rPr kumimoji="1" lang="en-US" altLang="ja-JP" dirty="0" smtClean="0"/>
              <a:t>Σ</a:t>
            </a:r>
            <a:r>
              <a:rPr kumimoji="1" lang="ja-JP" altLang="en-US" dirty="0" smtClean="0"/>
              <a:t>*）である生成規則を探す。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aBB</a:t>
            </a:r>
            <a:r>
              <a:rPr kumimoji="1" lang="ja-JP" altLang="en-US" dirty="0" smtClean="0"/>
              <a:t>が見つかる。</a:t>
            </a:r>
            <a:r>
              <a:rPr lang="ja-JP" altLang="en-US" dirty="0" smtClean="0"/>
              <a:t>よって、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も生記号であることがわかる。</a:t>
            </a:r>
            <a:endParaRPr lang="en-US" altLang="ja-JP" dirty="0" smtClean="0"/>
          </a:p>
          <a:p>
            <a:r>
              <a:rPr lang="ja-JP" altLang="en-US" b="1" dirty="0">
                <a:solidFill>
                  <a:srgbClr val="0000FF"/>
                </a:solidFill>
              </a:rPr>
              <a:t>　</a:t>
            </a:r>
            <a:r>
              <a:rPr lang="ja-JP" altLang="en-US" b="1" dirty="0" smtClean="0">
                <a:solidFill>
                  <a:srgbClr val="0000FF"/>
                </a:solidFill>
              </a:rPr>
              <a:t>　次にわかった新しい生記号の集合</a:t>
            </a:r>
            <a:r>
              <a:rPr lang="en-US" altLang="ja-JP" b="1" dirty="0" smtClean="0">
                <a:solidFill>
                  <a:srgbClr val="0000FF"/>
                </a:solidFill>
              </a:rPr>
              <a:t>N2</a:t>
            </a:r>
            <a:r>
              <a:rPr lang="ja-JP" altLang="en-US" dirty="0" smtClean="0"/>
              <a:t>は、</a:t>
            </a:r>
            <a:r>
              <a:rPr kumimoji="1" lang="en-US" altLang="ja-JP" dirty="0" smtClean="0"/>
              <a:t>N2=N1</a:t>
            </a:r>
            <a:r>
              <a:rPr kumimoji="1" lang="ja-JP" altLang="en-US" dirty="0" smtClean="0"/>
              <a:t>∪</a:t>
            </a:r>
            <a:r>
              <a:rPr kumimoji="1" lang="en-US" altLang="ja-JP" dirty="0" smtClean="0"/>
              <a:t>{A}={B,D,A}</a:t>
            </a:r>
            <a:r>
              <a:rPr kumimoji="1" lang="ja-JP" altLang="en-US" dirty="0" smtClean="0"/>
              <a:t>　　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すなわち　</a:t>
            </a:r>
            <a:r>
              <a:rPr kumimoji="1" lang="en-US" altLang="ja-JP" dirty="0" smtClean="0"/>
              <a:t>N2={A,B,D}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(3)</a:t>
            </a:r>
            <a:r>
              <a:rPr kumimoji="1" lang="ja-JP" altLang="en-US" dirty="0" smtClean="0"/>
              <a:t>つぎに、</a:t>
            </a:r>
            <a:r>
              <a:rPr kumimoji="1" lang="en-US" altLang="ja-JP" dirty="0" smtClean="0"/>
              <a:t>(1),(2)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A,B,D</a:t>
            </a:r>
            <a:r>
              <a:rPr kumimoji="1" lang="ja-JP" altLang="en-US" dirty="0" smtClean="0"/>
              <a:t>が生記号であることがわかったので、</a:t>
            </a:r>
            <a:r>
              <a:rPr lang="ja-JP" altLang="en-US" dirty="0"/>
              <a:t>右辺が今分か</a:t>
            </a:r>
            <a:r>
              <a:rPr lang="ja-JP" altLang="en-US" dirty="0" smtClean="0"/>
              <a:t>って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いる生</a:t>
            </a:r>
            <a:r>
              <a:rPr lang="ja-JP" altLang="en-US" dirty="0"/>
              <a:t>記号</a:t>
            </a:r>
            <a:r>
              <a:rPr lang="en-US" altLang="ja-JP" dirty="0" smtClean="0"/>
              <a:t>(A,B,D</a:t>
            </a:r>
            <a:r>
              <a:rPr lang="en-US" altLang="ja-JP" dirty="0"/>
              <a:t>)</a:t>
            </a:r>
            <a:r>
              <a:rPr lang="ja-JP" altLang="en-US" dirty="0"/>
              <a:t>と終端記号列（∈</a:t>
            </a:r>
            <a:r>
              <a:rPr lang="en-US" altLang="ja-JP" dirty="0"/>
              <a:t>Σ</a:t>
            </a:r>
            <a:r>
              <a:rPr lang="ja-JP" altLang="en-US" dirty="0"/>
              <a:t>*）である生成規則を探す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①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aAB</a:t>
            </a:r>
            <a:r>
              <a:rPr kumimoji="1" lang="ja-JP" altLang="en-US" dirty="0" smtClean="0"/>
              <a:t>が見つかる。よって、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も生記号であることがわかる。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b="1" dirty="0" smtClean="0">
                <a:solidFill>
                  <a:srgbClr val="0000FF"/>
                </a:solidFill>
              </a:rPr>
              <a:t>次にわかった新しい生記号の集合</a:t>
            </a:r>
            <a:r>
              <a:rPr lang="en-US" altLang="ja-JP" b="1" dirty="0" smtClean="0">
                <a:solidFill>
                  <a:srgbClr val="0000FF"/>
                </a:solidFill>
              </a:rPr>
              <a:t>N3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N3=N2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{S}=</a:t>
            </a:r>
            <a:r>
              <a:rPr lang="en-US" altLang="ja-JP" dirty="0"/>
              <a:t>{</a:t>
            </a:r>
            <a:r>
              <a:rPr lang="en-US" altLang="ja-JP" dirty="0" smtClean="0"/>
              <a:t>A,B,D,S}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すなわち、</a:t>
            </a:r>
            <a:r>
              <a:rPr kumimoji="1" lang="en-US" altLang="ja-JP" dirty="0" smtClean="0"/>
              <a:t>N3={S,A,B,D}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855462" y="1068312"/>
            <a:ext cx="288032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4284012" y="1113711"/>
            <a:ext cx="144016" cy="170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292080" y="1067000"/>
            <a:ext cx="14401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6516216" y="1067000"/>
            <a:ext cx="14401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652046"/>
            <a:ext cx="7560840" cy="1480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070E-D476-401D-9167-FED9D50F7F7E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467544" y="476672"/>
            <a:ext cx="80351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つづき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P</a:t>
            </a:r>
            <a:r>
              <a:rPr lang="en-US" altLang="ja-JP" dirty="0"/>
              <a:t>={</a:t>
            </a:r>
            <a:r>
              <a:rPr lang="ja-JP" altLang="en-US" dirty="0"/>
              <a:t>①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 err="1"/>
              <a:t>aAB</a:t>
            </a:r>
            <a:r>
              <a:rPr lang="ja-JP" altLang="en-US" dirty="0" err="1"/>
              <a:t>、</a:t>
            </a:r>
            <a:r>
              <a:rPr lang="ja-JP" altLang="en-US" dirty="0"/>
              <a:t>②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 err="1"/>
              <a:t>aBB</a:t>
            </a:r>
            <a:r>
              <a:rPr lang="ja-JP" altLang="en-US" dirty="0" err="1"/>
              <a:t>、</a:t>
            </a:r>
            <a:r>
              <a:rPr lang="ja-JP" altLang="en-US" dirty="0"/>
              <a:t>③</a:t>
            </a:r>
            <a:r>
              <a:rPr lang="en-US" altLang="ja-JP" dirty="0"/>
              <a:t>B</a:t>
            </a:r>
            <a:r>
              <a:rPr lang="ja-JP" altLang="en-US" dirty="0"/>
              <a:t>→</a:t>
            </a:r>
            <a:r>
              <a:rPr lang="en-US" altLang="ja-JP" dirty="0"/>
              <a:t>ab</a:t>
            </a:r>
            <a:r>
              <a:rPr lang="ja-JP" altLang="en-US" dirty="0" err="1"/>
              <a:t>、</a:t>
            </a:r>
            <a:r>
              <a:rPr lang="ja-JP" altLang="en-US" dirty="0" smtClean="0"/>
              <a:t>④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err="1"/>
              <a:t>cCD</a:t>
            </a:r>
            <a:r>
              <a:rPr lang="ja-JP" altLang="en-US" dirty="0" err="1"/>
              <a:t>、</a:t>
            </a:r>
            <a:r>
              <a:rPr lang="ja-JP" altLang="en-US" dirty="0"/>
              <a:t>⑤</a:t>
            </a:r>
            <a:r>
              <a:rPr lang="en-US" altLang="ja-JP" dirty="0"/>
              <a:t>D</a:t>
            </a:r>
            <a:r>
              <a:rPr lang="ja-JP" altLang="en-US" dirty="0"/>
              <a:t>→</a:t>
            </a:r>
            <a:r>
              <a:rPr lang="en-US" altLang="ja-JP" dirty="0"/>
              <a:t>d</a:t>
            </a:r>
            <a:r>
              <a:rPr lang="en-US" altLang="ja-JP" dirty="0" smtClean="0"/>
              <a:t>}</a:t>
            </a:r>
          </a:p>
          <a:p>
            <a:endParaRPr lang="en-US" altLang="ja-JP" dirty="0"/>
          </a:p>
          <a:p>
            <a:r>
              <a:rPr lang="en-US" altLang="ja-JP" dirty="0" smtClean="0"/>
              <a:t>(4)</a:t>
            </a:r>
            <a:r>
              <a:rPr lang="ja-JP" altLang="en-US" dirty="0"/>
              <a:t>つぎに、</a:t>
            </a:r>
            <a:r>
              <a:rPr lang="en-US" altLang="ja-JP" dirty="0"/>
              <a:t>(1),(2</a:t>
            </a:r>
            <a:r>
              <a:rPr lang="en-US" altLang="ja-JP" dirty="0" smtClean="0"/>
              <a:t>),(3)</a:t>
            </a:r>
            <a:r>
              <a:rPr lang="ja-JP" altLang="en-US" dirty="0" smtClean="0"/>
              <a:t>で</a:t>
            </a:r>
            <a:r>
              <a:rPr lang="en-US" altLang="ja-JP" dirty="0"/>
              <a:t>S</a:t>
            </a:r>
            <a:r>
              <a:rPr lang="en-US" altLang="ja-JP" dirty="0" smtClean="0"/>
              <a:t>,A,B,D</a:t>
            </a:r>
            <a:r>
              <a:rPr lang="ja-JP" altLang="en-US" dirty="0"/>
              <a:t>が生記号であることがわかったので、</a:t>
            </a:r>
            <a:r>
              <a:rPr lang="ja-JP" altLang="en-US" dirty="0" smtClean="0"/>
              <a:t>右辺が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今分かっている</a:t>
            </a:r>
            <a:r>
              <a:rPr lang="ja-JP" altLang="en-US" dirty="0"/>
              <a:t>生記号</a:t>
            </a:r>
            <a:r>
              <a:rPr lang="en-US" altLang="ja-JP" dirty="0" smtClean="0"/>
              <a:t>(S,A,B,D</a:t>
            </a:r>
            <a:r>
              <a:rPr lang="en-US" altLang="ja-JP" dirty="0"/>
              <a:t>)</a:t>
            </a:r>
            <a:r>
              <a:rPr lang="ja-JP" altLang="en-US" dirty="0"/>
              <a:t>と終端記号列（∈</a:t>
            </a:r>
            <a:r>
              <a:rPr lang="en-US" altLang="ja-JP" dirty="0"/>
              <a:t>Σ</a:t>
            </a:r>
            <a:r>
              <a:rPr lang="ja-JP" altLang="en-US" dirty="0"/>
              <a:t>*）である生成</a:t>
            </a:r>
            <a:r>
              <a:rPr lang="ja-JP" altLang="en-US" dirty="0" smtClean="0"/>
              <a:t>規則</a:t>
            </a:r>
            <a:r>
              <a:rPr lang="ja-JP" altLang="en-US" dirty="0"/>
              <a:t>を探す。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しかしながら、</a:t>
            </a:r>
            <a:r>
              <a:rPr lang="ja-JP" altLang="en-US" b="1" dirty="0" smtClean="0">
                <a:solidFill>
                  <a:srgbClr val="0000FF"/>
                </a:solidFill>
              </a:rPr>
              <a:t>次</a:t>
            </a:r>
            <a:r>
              <a:rPr lang="ja-JP" altLang="en-US" b="1" dirty="0">
                <a:solidFill>
                  <a:srgbClr val="0000FF"/>
                </a:solidFill>
              </a:rPr>
              <a:t>にわかった新しい生記号の集合</a:t>
            </a:r>
            <a:r>
              <a:rPr lang="en-US" altLang="ja-JP" b="1" dirty="0" smtClean="0">
                <a:solidFill>
                  <a:srgbClr val="0000FF"/>
                </a:solidFill>
              </a:rPr>
              <a:t>N4</a:t>
            </a:r>
            <a:r>
              <a:rPr lang="ja-JP" altLang="en-US" dirty="0" smtClean="0"/>
              <a:t>はもはや存在しない。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すなわち、</a:t>
            </a:r>
            <a:r>
              <a:rPr lang="en-US" altLang="ja-JP" dirty="0" smtClean="0"/>
              <a:t>(3)</a:t>
            </a:r>
            <a:r>
              <a:rPr lang="ja-JP" altLang="en-US" dirty="0" smtClean="0"/>
              <a:t>でわかった</a:t>
            </a:r>
            <a:r>
              <a:rPr lang="en-US" altLang="ja-JP" dirty="0" smtClean="0"/>
              <a:t>N3( </a:t>
            </a:r>
            <a:r>
              <a:rPr lang="en-US" altLang="ja-JP" dirty="0"/>
              <a:t>={S,A,B,D</a:t>
            </a:r>
            <a:r>
              <a:rPr lang="en-US" altLang="ja-JP" dirty="0" smtClean="0"/>
              <a:t>})</a:t>
            </a:r>
            <a:r>
              <a:rPr lang="ja-JP" altLang="en-US" dirty="0" smtClean="0"/>
              <a:t>以外の新しい生記号は存在しない。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したがって、残された</a:t>
            </a:r>
            <a:r>
              <a:rPr lang="ja-JP" altLang="en-US" dirty="0"/>
              <a:t>非</a:t>
            </a:r>
            <a:r>
              <a:rPr lang="ja-JP" altLang="en-US" dirty="0" smtClean="0"/>
              <a:t>終端記号</a:t>
            </a:r>
            <a:r>
              <a:rPr lang="en-US" altLang="ja-JP" dirty="0" smtClean="0"/>
              <a:t>C</a:t>
            </a:r>
            <a:r>
              <a:rPr lang="ja-JP" altLang="en-US" dirty="0" smtClean="0"/>
              <a:t>は死記号である。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したがって、文法</a:t>
            </a:r>
            <a:r>
              <a:rPr lang="en-US" altLang="ja-JP" dirty="0" smtClean="0"/>
              <a:t>G</a:t>
            </a:r>
            <a:r>
              <a:rPr lang="ja-JP" altLang="en-US" dirty="0" smtClean="0"/>
              <a:t>から、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</a:t>
            </a:r>
            <a:r>
              <a:rPr lang="en-US" altLang="ja-JP" dirty="0" smtClean="0"/>
              <a:t>C</a:t>
            </a:r>
            <a:r>
              <a:rPr lang="ja-JP" altLang="en-US" dirty="0" smtClean="0"/>
              <a:t>および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を含む生成規則④</a:t>
            </a:r>
            <a:r>
              <a:rPr lang="en-US" altLang="ja-JP" dirty="0" smtClean="0"/>
              <a:t>B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cCD</a:t>
            </a:r>
            <a:r>
              <a:rPr lang="ja-JP" altLang="en-US" dirty="0" err="1" smtClean="0"/>
              <a:t>を削</a:t>
            </a:r>
            <a:r>
              <a:rPr lang="ja-JP" altLang="en-US" dirty="0" smtClean="0"/>
              <a:t>除する。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・さらに、④を削除することにより、④のみにしか含まれなかった終端記号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除く。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(5)</a:t>
            </a:r>
            <a:r>
              <a:rPr lang="ja-JP" altLang="en-US" dirty="0" smtClean="0"/>
              <a:t>以上により、</a:t>
            </a:r>
            <a:r>
              <a:rPr lang="en-US" altLang="ja-JP" dirty="0" smtClean="0"/>
              <a:t>G</a:t>
            </a:r>
            <a:r>
              <a:rPr lang="ja-JP" altLang="en-US" dirty="0" smtClean="0"/>
              <a:t>と等価な、新しい文法</a:t>
            </a:r>
            <a:r>
              <a:rPr lang="en-US" altLang="ja-JP" dirty="0" smtClean="0"/>
              <a:t>G'</a:t>
            </a:r>
            <a:r>
              <a:rPr lang="ja-JP" altLang="en-US" dirty="0" smtClean="0"/>
              <a:t>は以下の通り。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　文脈</a:t>
            </a:r>
            <a:r>
              <a:rPr lang="ja-JP" altLang="en-US" dirty="0"/>
              <a:t>自由文法</a:t>
            </a:r>
            <a:r>
              <a:rPr lang="en-US" altLang="ja-JP" dirty="0" smtClean="0"/>
              <a:t>G'=(</a:t>
            </a:r>
            <a:r>
              <a:rPr lang="ja-JP" altLang="en-US" dirty="0"/>
              <a:t>　</a:t>
            </a:r>
            <a:r>
              <a:rPr lang="en-US" altLang="ja-JP" dirty="0"/>
              <a:t>{</a:t>
            </a:r>
            <a:r>
              <a:rPr lang="en-US" altLang="ja-JP" dirty="0" smtClean="0"/>
              <a:t>S,A,B,D</a:t>
            </a:r>
            <a:r>
              <a:rPr lang="en-US" altLang="ja-JP" dirty="0"/>
              <a:t>},</a:t>
            </a:r>
            <a:r>
              <a:rPr lang="ja-JP" altLang="en-US" dirty="0"/>
              <a:t>　</a:t>
            </a:r>
            <a:r>
              <a:rPr lang="en-US" altLang="ja-JP" dirty="0"/>
              <a:t>{</a:t>
            </a:r>
            <a:r>
              <a:rPr lang="en-US" altLang="ja-JP" dirty="0" err="1" smtClean="0"/>
              <a:t>a,b,d</a:t>
            </a:r>
            <a:r>
              <a:rPr lang="en-US" altLang="ja-JP" dirty="0"/>
              <a:t>},</a:t>
            </a:r>
            <a:r>
              <a:rPr lang="ja-JP" altLang="en-US" dirty="0"/>
              <a:t>　</a:t>
            </a:r>
            <a:r>
              <a:rPr lang="en-US" altLang="ja-JP" dirty="0" smtClean="0"/>
              <a:t>P',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</a:t>
            </a:r>
            <a:r>
              <a:rPr lang="ja-JP" altLang="en-US" dirty="0"/>
              <a:t>　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　　　　　　　　</a:t>
            </a:r>
            <a:r>
              <a:rPr lang="en-US" altLang="ja-JP" dirty="0" smtClean="0"/>
              <a:t>P'={</a:t>
            </a:r>
            <a:r>
              <a:rPr lang="ja-JP" altLang="en-US" dirty="0"/>
              <a:t>①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 err="1"/>
              <a:t>aAB</a:t>
            </a:r>
            <a:r>
              <a:rPr lang="ja-JP" altLang="en-US" dirty="0" err="1"/>
              <a:t>、</a:t>
            </a:r>
            <a:r>
              <a:rPr lang="ja-JP" altLang="en-US" dirty="0"/>
              <a:t>②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 err="1"/>
              <a:t>aBB</a:t>
            </a:r>
            <a:r>
              <a:rPr lang="ja-JP" altLang="en-US" dirty="0" err="1"/>
              <a:t>、</a:t>
            </a:r>
            <a:r>
              <a:rPr lang="ja-JP" altLang="en-US" dirty="0"/>
              <a:t>③</a:t>
            </a:r>
            <a:r>
              <a:rPr lang="en-US" altLang="ja-JP" dirty="0"/>
              <a:t>B</a:t>
            </a:r>
            <a:r>
              <a:rPr lang="ja-JP" altLang="en-US" dirty="0"/>
              <a:t>→</a:t>
            </a:r>
            <a:r>
              <a:rPr lang="en-US" altLang="ja-JP" dirty="0"/>
              <a:t>ab</a:t>
            </a:r>
            <a:r>
              <a:rPr lang="ja-JP" altLang="en-US" dirty="0" err="1"/>
              <a:t>、</a:t>
            </a:r>
            <a:r>
              <a:rPr lang="ja-JP" altLang="en-US" dirty="0" smtClean="0"/>
              <a:t>④</a:t>
            </a:r>
            <a:r>
              <a:rPr lang="en-US" altLang="ja-JP" dirty="0" smtClean="0"/>
              <a:t>D</a:t>
            </a:r>
            <a:r>
              <a:rPr lang="ja-JP" altLang="en-US" dirty="0"/>
              <a:t>→</a:t>
            </a:r>
            <a:r>
              <a:rPr lang="en-US" altLang="ja-JP" dirty="0"/>
              <a:t>d</a:t>
            </a:r>
            <a:r>
              <a:rPr lang="en-US" altLang="ja-JP" dirty="0" smtClean="0"/>
              <a:t>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となる。</a:t>
            </a:r>
            <a:endParaRPr lang="en-US" altLang="ja-JP" dirty="0"/>
          </a:p>
          <a:p>
            <a:r>
              <a:rPr lang="ja-JP" altLang="en-US" dirty="0" smtClean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9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8E83B7-9DB5-42FC-9220-A3671E022CAF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7544" y="404664"/>
            <a:ext cx="7992888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rgbClr val="0000FF"/>
                </a:solidFill>
              </a:rPr>
              <a:t>（</a:t>
            </a:r>
            <a:r>
              <a:rPr lang="ja-JP" altLang="en-US" sz="1800" b="1" dirty="0">
                <a:solidFill>
                  <a:srgbClr val="0000FF"/>
                </a:solidFill>
              </a:rPr>
              <a:t>２）到達可能記号の抽出</a:t>
            </a:r>
            <a:endParaRPr lang="ja-JP" altLang="en-US" sz="18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 smtClean="0"/>
              <a:t>α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β</a:t>
            </a:r>
            <a:r>
              <a:rPr lang="ja-JP" altLang="en-US" sz="1800" dirty="0" smtClean="0"/>
              <a:t>　∈（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）*　に対して、</a:t>
            </a:r>
            <a:r>
              <a:rPr lang="en-US" altLang="ja-JP" sz="1800" dirty="0" smtClean="0"/>
              <a:t>S⇒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αXβ</a:t>
            </a:r>
            <a:r>
              <a:rPr lang="ja-JP" altLang="en-US" sz="1800" dirty="0"/>
              <a:t>　である記号</a:t>
            </a:r>
            <a:r>
              <a:rPr lang="en-US" altLang="ja-JP" sz="1800" dirty="0"/>
              <a:t>X</a:t>
            </a:r>
            <a:r>
              <a:rPr lang="ja-JP" altLang="en-US" sz="1800" dirty="0"/>
              <a:t>（∈（</a:t>
            </a:r>
            <a:r>
              <a:rPr lang="en-US" altLang="ja-JP" sz="1800" dirty="0"/>
              <a:t>N∪Σ</a:t>
            </a:r>
            <a:r>
              <a:rPr lang="ja-JP" altLang="en-US" sz="1800" dirty="0" smtClean="0"/>
              <a:t>））は、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「開始記号</a:t>
            </a:r>
            <a:r>
              <a:rPr lang="en-US" altLang="ja-JP" sz="1800" dirty="0" smtClean="0"/>
              <a:t>S</a:t>
            </a:r>
            <a:r>
              <a:rPr lang="ja-JP" altLang="en-US" sz="1800" dirty="0"/>
              <a:t>から到達可能で</a:t>
            </a:r>
            <a:r>
              <a:rPr lang="ja-JP" altLang="en-US" sz="1800" dirty="0" smtClean="0"/>
              <a:t>ある」という。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なお、文法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における非終端記号が生記号だけとなっているとき、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αXβ</a:t>
            </a:r>
            <a:r>
              <a:rPr lang="ja-JP" altLang="en-US" sz="1800" dirty="0" smtClean="0"/>
              <a:t>⇒*</a:t>
            </a:r>
            <a:r>
              <a:rPr lang="en-US" altLang="ja-JP" sz="1800" dirty="0" err="1" smtClean="0"/>
              <a:t>wxy</a:t>
            </a:r>
            <a:r>
              <a:rPr lang="ja-JP" altLang="en-US" sz="1800" dirty="0" smtClean="0"/>
              <a:t>　なる、</a:t>
            </a:r>
            <a:r>
              <a:rPr lang="en-US" altLang="ja-JP" sz="1800" dirty="0" err="1" smtClean="0"/>
              <a:t>wxy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*）が存在する。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到達可能記号を逐次的に求めつくした後に残される記号は、開始記号から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到達不可能</a:t>
            </a:r>
            <a:r>
              <a:rPr lang="ja-JP" altLang="en-US" sz="1800" dirty="0" smtClean="0"/>
              <a:t>な記号であり、無効記号である。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具体例２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具体例１で示した文法</a:t>
            </a:r>
            <a:r>
              <a:rPr lang="en-US" altLang="ja-JP" sz="1800" dirty="0" smtClean="0"/>
              <a:t>G'</a:t>
            </a:r>
            <a:r>
              <a:rPr lang="ja-JP" altLang="en-US" sz="1800" dirty="0" smtClean="0"/>
              <a:t>に対して、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G'=( {S,A,B,D},  {</a:t>
            </a:r>
            <a:r>
              <a:rPr lang="en-US" altLang="ja-JP" sz="1800" dirty="0" err="1" smtClean="0"/>
              <a:t>a,b.d</a:t>
            </a:r>
            <a:r>
              <a:rPr lang="en-US" altLang="ja-JP" sz="1800" dirty="0" smtClean="0"/>
              <a:t>},  P',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P'={</a:t>
            </a:r>
            <a:r>
              <a:rPr lang="ja-JP" altLang="en-US" sz="1800" dirty="0" smtClean="0"/>
              <a:t>①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aAB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　②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aBB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　③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ab,</a:t>
            </a:r>
            <a:r>
              <a:rPr lang="ja-JP" altLang="en-US" sz="1800" dirty="0" smtClean="0"/>
              <a:t>　④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開始記号からの到達可能性を明らかにする。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(1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開始記号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のみからなる、集合</a:t>
            </a:r>
            <a:r>
              <a:rPr lang="en-US" altLang="ja-JP" sz="1800" dirty="0" smtClean="0"/>
              <a:t>V1={S}</a:t>
            </a:r>
            <a:r>
              <a:rPr lang="ja-JP" altLang="en-US" sz="1800" dirty="0" smtClean="0"/>
              <a:t>を自明な到達可能記号（</a:t>
            </a:r>
            <a:r>
              <a:rPr lang="en-US" altLang="ja-JP" sz="1800" dirty="0" smtClean="0"/>
              <a:t>V1</a:t>
            </a:r>
            <a:r>
              <a:rPr lang="ja-JP" altLang="en-US" sz="1800" dirty="0" smtClean="0"/>
              <a:t>）の集合と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する。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(2)</a:t>
            </a:r>
            <a:r>
              <a:rPr lang="ja-JP" altLang="en-US" sz="1800" dirty="0" smtClean="0"/>
              <a:t>次に、生成規則①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aAB</a:t>
            </a:r>
            <a:r>
              <a:rPr lang="ja-JP" altLang="en-US" sz="1800" dirty="0" smtClean="0"/>
              <a:t>より、新たな到達可能記号の集合を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V2=V1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a,A,B</a:t>
            </a:r>
            <a:r>
              <a:rPr lang="en-US" altLang="ja-JP" sz="1800" dirty="0" smtClean="0"/>
              <a:t>}={</a:t>
            </a:r>
            <a:r>
              <a:rPr lang="en-US" altLang="ja-JP" sz="1800" dirty="0" err="1" smtClean="0"/>
              <a:t>a,S,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A</a:t>
            </a:r>
            <a:r>
              <a:rPr lang="en-US" altLang="ja-JP" sz="1800" dirty="0" err="1" smtClean="0"/>
              <a:t>,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　とする。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(3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次に、</a:t>
            </a:r>
            <a:r>
              <a:rPr lang="en-US" altLang="ja-JP" sz="1800" dirty="0"/>
              <a:t> V2=V1</a:t>
            </a:r>
            <a:r>
              <a:rPr lang="ja-JP" altLang="en-US" sz="1800" dirty="0"/>
              <a:t>∪</a:t>
            </a:r>
            <a:r>
              <a:rPr lang="en-US" altLang="ja-JP" sz="1800" dirty="0"/>
              <a:t>{</a:t>
            </a:r>
            <a:r>
              <a:rPr lang="en-US" altLang="ja-JP" sz="1800" dirty="0" err="1"/>
              <a:t>a,A,B</a:t>
            </a:r>
            <a:r>
              <a:rPr lang="en-US" altLang="ja-JP" sz="1800" dirty="0"/>
              <a:t>}={</a:t>
            </a:r>
            <a:r>
              <a:rPr lang="en-US" altLang="ja-JP" sz="1800" dirty="0" err="1"/>
              <a:t>a,S,</a:t>
            </a:r>
            <a:r>
              <a:rPr lang="en-US" altLang="ja-JP" sz="1800" dirty="0" err="1">
                <a:solidFill>
                  <a:srgbClr val="0000FF"/>
                </a:solidFill>
              </a:rPr>
              <a:t>A</a:t>
            </a:r>
            <a:r>
              <a:rPr lang="en-US" altLang="ja-JP" sz="1800" dirty="0" err="1"/>
              <a:t>,</a:t>
            </a:r>
            <a:r>
              <a:rPr lang="en-US" altLang="ja-JP" sz="1800" dirty="0" err="1">
                <a:solidFill>
                  <a:srgbClr val="C00000"/>
                </a:solidFill>
              </a:rPr>
              <a:t>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を見て、さらに、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aBB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>
                <a:solidFill>
                  <a:srgbClr val="C00000"/>
                </a:solidFill>
              </a:rPr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ab</a:t>
            </a:r>
            <a:r>
              <a:rPr lang="ja-JP" altLang="en-US" sz="1800" dirty="0" smtClean="0"/>
              <a:t>　で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新しく考えられる到達する記号は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であり、また、</a:t>
            </a:r>
            <a:r>
              <a:rPr lang="en-US" altLang="ja-JP" sz="1800" dirty="0" smtClean="0"/>
              <a:t>V2={</a:t>
            </a:r>
            <a:r>
              <a:rPr lang="en-US" altLang="ja-JP" sz="1800" dirty="0" err="1" smtClean="0"/>
              <a:t>a,S,A,B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なので、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新たな到達可能記号</a:t>
            </a:r>
            <a:r>
              <a:rPr lang="en-US" altLang="ja-JP" sz="1800" dirty="0" smtClean="0"/>
              <a:t>V3=V2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b={</a:t>
            </a:r>
            <a:r>
              <a:rPr lang="en-US" altLang="ja-JP" sz="1800" dirty="0" err="1" smtClean="0"/>
              <a:t>a,b,S,A,B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とする。</a:t>
            </a:r>
            <a:endParaRPr lang="ja-JP" altLang="en-US" sz="1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2564904"/>
            <a:ext cx="7560840" cy="1296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3879272" y="5486221"/>
            <a:ext cx="1953491" cy="263415"/>
          </a:xfrm>
          <a:custGeom>
            <a:avLst/>
            <a:gdLst>
              <a:gd name="connsiteX0" fmla="*/ 0 w 1981200"/>
              <a:gd name="connsiteY0" fmla="*/ 166434 h 194143"/>
              <a:gd name="connsiteX1" fmla="*/ 969818 w 1981200"/>
              <a:gd name="connsiteY1" fmla="*/ 179 h 194143"/>
              <a:gd name="connsiteX2" fmla="*/ 1981200 w 1981200"/>
              <a:gd name="connsiteY2" fmla="*/ 194143 h 1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94143">
                <a:moveTo>
                  <a:pt x="0" y="166434"/>
                </a:moveTo>
                <a:cubicBezTo>
                  <a:pt x="319809" y="80997"/>
                  <a:pt x="639618" y="-4439"/>
                  <a:pt x="969818" y="179"/>
                </a:cubicBezTo>
                <a:cubicBezTo>
                  <a:pt x="1300018" y="4797"/>
                  <a:pt x="1640609" y="99470"/>
                  <a:pt x="1981200" y="194143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4067944" y="5315422"/>
            <a:ext cx="2664296" cy="434214"/>
          </a:xfrm>
          <a:custGeom>
            <a:avLst/>
            <a:gdLst>
              <a:gd name="connsiteX0" fmla="*/ 0 w 1981200"/>
              <a:gd name="connsiteY0" fmla="*/ 166434 h 194143"/>
              <a:gd name="connsiteX1" fmla="*/ 969818 w 1981200"/>
              <a:gd name="connsiteY1" fmla="*/ 179 h 194143"/>
              <a:gd name="connsiteX2" fmla="*/ 1981200 w 1981200"/>
              <a:gd name="connsiteY2" fmla="*/ 194143 h 1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94143">
                <a:moveTo>
                  <a:pt x="0" y="166434"/>
                </a:moveTo>
                <a:cubicBezTo>
                  <a:pt x="319809" y="80997"/>
                  <a:pt x="639618" y="-4439"/>
                  <a:pt x="969818" y="179"/>
                </a:cubicBezTo>
                <a:cubicBezTo>
                  <a:pt x="1300018" y="4797"/>
                  <a:pt x="1640609" y="99470"/>
                  <a:pt x="1981200" y="1941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771800" y="4509120"/>
            <a:ext cx="1476164" cy="432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09882" y="5315422"/>
            <a:ext cx="558062" cy="4342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230851" y="5315422"/>
            <a:ext cx="558062" cy="43421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8E83B7-9DB5-42FC-9220-A3671E022CAF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7544" y="404664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具体例２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具体例１で示した文法</a:t>
            </a:r>
            <a:r>
              <a:rPr lang="en-US" altLang="ja-JP" sz="1800" dirty="0" smtClean="0"/>
              <a:t>G'</a:t>
            </a:r>
            <a:r>
              <a:rPr lang="ja-JP" altLang="en-US" sz="1800" dirty="0" smtClean="0"/>
              <a:t>に対して、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G'=( {S,A,B,D},  {</a:t>
            </a:r>
            <a:r>
              <a:rPr lang="en-US" altLang="ja-JP" sz="1800" dirty="0" err="1" smtClean="0"/>
              <a:t>a,b.d</a:t>
            </a:r>
            <a:r>
              <a:rPr lang="en-US" altLang="ja-JP" sz="1800" dirty="0" smtClean="0"/>
              <a:t>},  P',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P'={</a:t>
            </a:r>
            <a:r>
              <a:rPr lang="ja-JP" altLang="en-US" sz="1800" dirty="0" smtClean="0"/>
              <a:t>①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aAB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　②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aBB</a:t>
            </a:r>
            <a:r>
              <a:rPr lang="en-US" altLang="ja-JP" sz="1800" dirty="0" smtClean="0"/>
              <a:t>,</a:t>
            </a:r>
            <a:r>
              <a:rPr lang="ja-JP" altLang="en-US" sz="1800" dirty="0" smtClean="0"/>
              <a:t>　③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ab,</a:t>
            </a:r>
            <a:r>
              <a:rPr lang="ja-JP" altLang="en-US" sz="1800" dirty="0" smtClean="0"/>
              <a:t>　④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(</a:t>
            </a:r>
            <a:r>
              <a:rPr lang="en-US" altLang="ja-JP" sz="1800" dirty="0"/>
              <a:t>3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次に、</a:t>
            </a:r>
            <a:r>
              <a:rPr lang="en-US" altLang="ja-JP" sz="1800" dirty="0"/>
              <a:t> V2=V1</a:t>
            </a:r>
            <a:r>
              <a:rPr lang="ja-JP" altLang="en-US" sz="1800" dirty="0"/>
              <a:t>∪</a:t>
            </a:r>
            <a:r>
              <a:rPr lang="en-US" altLang="ja-JP" sz="1800" dirty="0"/>
              <a:t>{</a:t>
            </a:r>
            <a:r>
              <a:rPr lang="en-US" altLang="ja-JP" sz="1800" dirty="0" err="1"/>
              <a:t>a,A,B</a:t>
            </a:r>
            <a:r>
              <a:rPr lang="en-US" altLang="ja-JP" sz="1800" dirty="0"/>
              <a:t>}={</a:t>
            </a:r>
            <a:r>
              <a:rPr lang="en-US" altLang="ja-JP" sz="1800" dirty="0" err="1"/>
              <a:t>a,S,</a:t>
            </a:r>
            <a:r>
              <a:rPr lang="en-US" altLang="ja-JP" sz="1800" dirty="0" err="1">
                <a:solidFill>
                  <a:srgbClr val="0000FF"/>
                </a:solidFill>
              </a:rPr>
              <a:t>A</a:t>
            </a:r>
            <a:r>
              <a:rPr lang="en-US" altLang="ja-JP" sz="1800" dirty="0" err="1"/>
              <a:t>,</a:t>
            </a:r>
            <a:r>
              <a:rPr lang="en-US" altLang="ja-JP" sz="1800" dirty="0" err="1">
                <a:solidFill>
                  <a:srgbClr val="C00000"/>
                </a:solidFill>
              </a:rPr>
              <a:t>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を見て、さらに、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err="1" smtClean="0"/>
              <a:t>aBB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>
                <a:solidFill>
                  <a:srgbClr val="C00000"/>
                </a:solidFill>
              </a:rPr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ab</a:t>
            </a:r>
            <a:r>
              <a:rPr lang="ja-JP" altLang="en-US" sz="1800" dirty="0" smtClean="0"/>
              <a:t>　で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新しく考えられる到達する記号は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であり、また、</a:t>
            </a:r>
            <a:r>
              <a:rPr lang="en-US" altLang="ja-JP" sz="1800" dirty="0" smtClean="0"/>
              <a:t>V2={</a:t>
            </a:r>
            <a:r>
              <a:rPr lang="en-US" altLang="ja-JP" sz="1800" dirty="0" err="1" smtClean="0"/>
              <a:t>a,S,A,B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なので、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新たな到達可能記号</a:t>
            </a:r>
            <a:r>
              <a:rPr lang="en-US" altLang="ja-JP" sz="1800" dirty="0" smtClean="0"/>
              <a:t>V3=V2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b={</a:t>
            </a:r>
            <a:r>
              <a:rPr lang="en-US" altLang="ja-JP" sz="1800" dirty="0" err="1" smtClean="0"/>
              <a:t>a,b,S,A,B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とする。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(4)</a:t>
            </a:r>
            <a:r>
              <a:rPr lang="ja-JP" altLang="en-US" sz="1800" dirty="0"/>
              <a:t>ここで、</a:t>
            </a:r>
            <a:r>
              <a:rPr lang="en-US" altLang="ja-JP" sz="1800" dirty="0" smtClean="0"/>
              <a:t>V3</a:t>
            </a:r>
            <a:r>
              <a:rPr lang="ja-JP" altLang="en-US" sz="1800" dirty="0" smtClean="0"/>
              <a:t>の要素を左辺とするような新しい生成規則は存在しないので、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V3</a:t>
            </a:r>
            <a:r>
              <a:rPr lang="ja-JP" altLang="en-US" sz="1800" dirty="0" smtClean="0"/>
              <a:t>の他に到着可能な記号は存在しない。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したがって、残された記号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および</a:t>
            </a:r>
            <a:r>
              <a:rPr lang="en-US" altLang="ja-JP" sz="1800" dirty="0" smtClean="0"/>
              <a:t>d</a:t>
            </a:r>
            <a:r>
              <a:rPr lang="ja-JP" altLang="en-US" sz="1800" dirty="0" smtClean="0"/>
              <a:t>は到達不可能な記号である。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(5)</a:t>
            </a:r>
            <a:r>
              <a:rPr lang="ja-JP" altLang="en-US" sz="1800" dirty="0" smtClean="0"/>
              <a:t>文法</a:t>
            </a:r>
            <a:r>
              <a:rPr lang="en-US" altLang="ja-JP" sz="1800" dirty="0" smtClean="0"/>
              <a:t>G'</a:t>
            </a:r>
            <a:r>
              <a:rPr lang="ja-JP" altLang="en-US" sz="1800" dirty="0" smtClean="0"/>
              <a:t>から、</a:t>
            </a:r>
            <a:r>
              <a:rPr lang="en-US" altLang="ja-JP" sz="1800" dirty="0" err="1" smtClean="0"/>
              <a:t>D,d</a:t>
            </a:r>
            <a:r>
              <a:rPr lang="ja-JP" altLang="en-US" sz="1800" dirty="0" smtClean="0"/>
              <a:t>　およびこれらを含む生成規則を除くと、</a:t>
            </a:r>
            <a:r>
              <a:rPr lang="en-US" altLang="ja-JP" sz="1800" dirty="0" smtClean="0"/>
              <a:t>G'</a:t>
            </a:r>
            <a:r>
              <a:rPr lang="ja-JP" altLang="en-US" sz="1800" dirty="0" smtClean="0"/>
              <a:t>と等価で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無効記号を含まない文法</a:t>
            </a:r>
            <a:r>
              <a:rPr lang="en-US" altLang="ja-JP" sz="1800" dirty="0" smtClean="0"/>
              <a:t>G''</a:t>
            </a:r>
            <a:r>
              <a:rPr lang="ja-JP" altLang="en-US" sz="1800" dirty="0" smtClean="0"/>
              <a:t>が得られる。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G''=( </a:t>
            </a:r>
            <a:r>
              <a:rPr lang="en-US" altLang="ja-JP" sz="1800" dirty="0"/>
              <a:t>{</a:t>
            </a:r>
            <a:r>
              <a:rPr lang="en-US" altLang="ja-JP" sz="1800" dirty="0" smtClean="0"/>
              <a:t>S,A,B},  </a:t>
            </a:r>
            <a:r>
              <a:rPr lang="en-US" altLang="ja-JP" sz="1800" dirty="0"/>
              <a:t>{</a:t>
            </a:r>
            <a:r>
              <a:rPr lang="en-US" altLang="ja-JP" sz="1800" dirty="0" err="1" smtClean="0"/>
              <a:t>a,b</a:t>
            </a:r>
            <a:r>
              <a:rPr lang="en-US" altLang="ja-JP" sz="1800" dirty="0" smtClean="0"/>
              <a:t>},  P'',  </a:t>
            </a:r>
            <a:r>
              <a:rPr lang="en-US" altLang="ja-JP" sz="1800" dirty="0"/>
              <a:t>S 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P''={</a:t>
            </a:r>
            <a:r>
              <a:rPr lang="ja-JP" altLang="en-US" sz="1800" dirty="0"/>
              <a:t>①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 err="1"/>
              <a:t>aAB</a:t>
            </a:r>
            <a:r>
              <a:rPr lang="en-US" altLang="ja-JP" sz="1800" dirty="0"/>
              <a:t>,</a:t>
            </a:r>
            <a:r>
              <a:rPr lang="ja-JP" altLang="en-US" sz="1800" dirty="0"/>
              <a:t>　②</a:t>
            </a:r>
            <a:r>
              <a:rPr lang="en-US" altLang="ja-JP" sz="1800" dirty="0"/>
              <a:t>A</a:t>
            </a:r>
            <a:r>
              <a:rPr lang="ja-JP" altLang="en-US" sz="1800" dirty="0"/>
              <a:t>→</a:t>
            </a:r>
            <a:r>
              <a:rPr lang="en-US" altLang="ja-JP" sz="1800" dirty="0" err="1"/>
              <a:t>aBB</a:t>
            </a:r>
            <a:r>
              <a:rPr lang="en-US" altLang="ja-JP" sz="1800" dirty="0"/>
              <a:t>,</a:t>
            </a:r>
            <a:r>
              <a:rPr lang="ja-JP" altLang="en-US" sz="1800" dirty="0"/>
              <a:t>　③</a:t>
            </a:r>
            <a:r>
              <a:rPr lang="en-US" altLang="ja-JP" sz="1800" dirty="0"/>
              <a:t>B</a:t>
            </a:r>
            <a:r>
              <a:rPr lang="ja-JP" altLang="en-US" sz="1800" dirty="0"/>
              <a:t>→</a:t>
            </a:r>
            <a:r>
              <a:rPr lang="en-US" altLang="ja-JP" sz="1800" dirty="0" smtClean="0"/>
              <a:t>ab</a:t>
            </a:r>
            <a:r>
              <a:rPr lang="ja-JP" altLang="en-US" sz="1800" dirty="0"/>
              <a:t>　</a:t>
            </a:r>
            <a:r>
              <a:rPr lang="en-US" altLang="ja-JP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6" name="正方形/長方形 5"/>
          <p:cNvSpPr/>
          <p:nvPr/>
        </p:nvSpPr>
        <p:spPr>
          <a:xfrm>
            <a:off x="490317" y="620688"/>
            <a:ext cx="7560840" cy="129614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2139" y="404664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（前ページ）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3528" y="404664"/>
            <a:ext cx="7992888" cy="26642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9B0806-63F0-453F-9E02-5DF7946F2F2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00803" y="422421"/>
            <a:ext cx="783419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４．４．２　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ε-</a:t>
            </a:r>
            <a:r>
              <a:rPr lang="ja-JP" altLang="en-US" sz="1800" b="1" dirty="0"/>
              <a:t>生成</a:t>
            </a:r>
            <a:r>
              <a:rPr lang="ja-JP" altLang="en-US" sz="1800" b="1" dirty="0" smtClean="0"/>
              <a:t>規則</a:t>
            </a:r>
            <a:endParaRPr lang="ja-JP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ε-</a:t>
            </a:r>
            <a:r>
              <a:rPr lang="ja-JP" altLang="en-US" sz="1800" dirty="0" smtClean="0"/>
              <a:t>生成規則と</a:t>
            </a:r>
            <a:r>
              <a:rPr lang="en-US" altLang="ja-JP" sz="1800" dirty="0"/>
              <a:t>ε-</a:t>
            </a:r>
            <a:r>
              <a:rPr lang="ja-JP" altLang="en-US" sz="1800" dirty="0"/>
              <a:t>生成</a:t>
            </a:r>
            <a:r>
              <a:rPr lang="ja-JP" altLang="en-US" sz="1800" dirty="0" smtClean="0"/>
              <a:t>規則の削除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・文脈自由文法において、</a:t>
            </a:r>
            <a:r>
              <a:rPr lang="en-US" altLang="ja-JP" sz="1800" dirty="0" err="1" smtClean="0"/>
              <a:t>A</a:t>
            </a:r>
            <a:r>
              <a:rPr lang="en-US" altLang="ja-JP" sz="1800" dirty="0" err="1"/>
              <a:t>→ε</a:t>
            </a:r>
            <a:r>
              <a:rPr lang="ja-JP" altLang="en-US" sz="1800" dirty="0"/>
              <a:t>　なる形式の生成規則を</a:t>
            </a:r>
            <a:r>
              <a:rPr lang="en-US" altLang="ja-JP" sz="1800" dirty="0"/>
              <a:t>ε-</a:t>
            </a:r>
            <a:r>
              <a:rPr lang="ja-JP" altLang="en-US" sz="1800" dirty="0"/>
              <a:t>生成規則と</a:t>
            </a:r>
            <a:r>
              <a:rPr lang="ja-JP" altLang="en-US" sz="1800" dirty="0" smtClean="0"/>
              <a:t>呼ぶ。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・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生成規則は、もし</a:t>
            </a:r>
            <a:r>
              <a:rPr lang="en-US" altLang="ja-JP" sz="1800" dirty="0" err="1" smtClean="0"/>
              <a:t>ε</a:t>
            </a:r>
            <a:r>
              <a:rPr lang="en-US" altLang="ja-JP" sz="1800" dirty="0" err="1"/>
              <a:t>∈L</a:t>
            </a:r>
            <a:r>
              <a:rPr lang="en-US" altLang="ja-JP" sz="1800" dirty="0"/>
              <a:t>(G)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とき（言語が空文を持たないとき）、生成</a:t>
            </a:r>
            <a:r>
              <a:rPr lang="ja-JP" altLang="en-US" sz="1800" dirty="0"/>
              <a:t>規則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集合</a:t>
            </a:r>
            <a:r>
              <a:rPr lang="en-US" altLang="ja-JP" sz="1800" dirty="0"/>
              <a:t>P</a:t>
            </a:r>
            <a:r>
              <a:rPr lang="ja-JP" altLang="en-US" sz="1800" dirty="0" smtClean="0"/>
              <a:t>から（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生成規則を）全て</a:t>
            </a:r>
            <a:r>
              <a:rPr lang="ja-JP" altLang="en-US" sz="1800" dirty="0"/>
              <a:t>削除</a:t>
            </a:r>
            <a:r>
              <a:rPr lang="ja-JP" altLang="en-US" sz="1800" dirty="0" smtClean="0"/>
              <a:t>できる。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・一般に、文法</a:t>
            </a:r>
            <a:r>
              <a:rPr lang="en-US" altLang="ja-JP" sz="1800" dirty="0" smtClean="0"/>
              <a:t>G=(N,Σ,P,S)</a:t>
            </a:r>
            <a:r>
              <a:rPr lang="ja-JP" altLang="en-US" sz="1800" dirty="0" smtClean="0"/>
              <a:t>が以下のいづれかの条件</a:t>
            </a:r>
            <a:r>
              <a:rPr lang="ja-JP" altLang="en-US" sz="1800" dirty="0"/>
              <a:t>を満たしている</a:t>
            </a:r>
            <a:r>
              <a:rPr lang="ja-JP" altLang="en-US" sz="1800" dirty="0" smtClean="0"/>
              <a:t>とき、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文法</a:t>
            </a:r>
            <a:r>
              <a:rPr lang="en-US" altLang="ja-JP" sz="1800" dirty="0"/>
              <a:t>G</a:t>
            </a:r>
            <a:r>
              <a:rPr lang="ja-JP" altLang="en-US" sz="1800" dirty="0"/>
              <a:t>は</a:t>
            </a:r>
            <a:r>
              <a:rPr lang="en-US" altLang="ja-JP" sz="1800" dirty="0">
                <a:solidFill>
                  <a:srgbClr val="0000FF"/>
                </a:solidFill>
              </a:rPr>
              <a:t>ε-</a:t>
            </a:r>
            <a:r>
              <a:rPr lang="ja-JP" altLang="en-US" sz="1800" dirty="0" smtClean="0">
                <a:solidFill>
                  <a:srgbClr val="0000FF"/>
                </a:solidFill>
              </a:rPr>
              <a:t>なしの文脈自由文法</a:t>
            </a:r>
            <a:r>
              <a:rPr lang="ja-JP" altLang="en-US" sz="1800" dirty="0" smtClean="0"/>
              <a:t>と呼ぶ。</a:t>
            </a:r>
            <a:endParaRPr lang="ja-JP" altLang="en-US" sz="1800" dirty="0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2987824" y="1844824"/>
            <a:ext cx="1444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912149" y="3140968"/>
            <a:ext cx="69621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①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L(G)</a:t>
            </a:r>
            <a:r>
              <a:rPr lang="ja-JP" altLang="en-US" sz="1800" dirty="0" smtClean="0"/>
              <a:t>のとき（空文を持たないとき）、</a:t>
            </a:r>
            <a:r>
              <a:rPr lang="en-US" altLang="ja-JP" sz="1800" dirty="0" smtClean="0"/>
              <a:t>P</a:t>
            </a:r>
            <a:r>
              <a:rPr lang="ja-JP" altLang="en-US" sz="1800" dirty="0"/>
              <a:t>は</a:t>
            </a:r>
            <a:r>
              <a:rPr lang="en-US" altLang="ja-JP" sz="1800" dirty="0" smtClean="0"/>
              <a:t>ε-</a:t>
            </a:r>
            <a:r>
              <a:rPr lang="ja-JP" altLang="en-US" sz="1800" dirty="0"/>
              <a:t>生成規則を</a:t>
            </a:r>
            <a:r>
              <a:rPr lang="ja-JP" altLang="en-US" sz="1800" dirty="0" smtClean="0"/>
              <a:t>含まない。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あるいは、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②</a:t>
            </a:r>
            <a:r>
              <a:rPr lang="en-US" altLang="ja-JP" sz="1800" dirty="0"/>
              <a:t> ε</a:t>
            </a:r>
            <a:r>
              <a:rPr lang="ja-JP" altLang="en-US" sz="1800" dirty="0"/>
              <a:t>∈</a:t>
            </a:r>
            <a:r>
              <a:rPr lang="en-US" altLang="ja-JP" sz="1800" dirty="0"/>
              <a:t>L(G)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とき（空文を持つとき）、 </a:t>
            </a:r>
            <a:r>
              <a:rPr lang="en-US" altLang="ja-JP" sz="1800" dirty="0" smtClean="0"/>
              <a:t>P</a:t>
            </a:r>
            <a:r>
              <a:rPr lang="ja-JP" altLang="en-US" sz="1800" dirty="0"/>
              <a:t>が含む唯一の</a:t>
            </a:r>
            <a:r>
              <a:rPr lang="en-US" altLang="ja-JP" sz="1800" dirty="0"/>
              <a:t>ε-</a:t>
            </a:r>
            <a:r>
              <a:rPr lang="ja-JP" altLang="en-US" sz="1800" dirty="0"/>
              <a:t>生成規則</a:t>
            </a:r>
            <a:r>
              <a:rPr lang="ja-JP" altLang="en-US" sz="1800" dirty="0" smtClean="0"/>
              <a:t>は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err="1" smtClean="0"/>
              <a:t>S</a:t>
            </a:r>
            <a:r>
              <a:rPr lang="en-US" altLang="ja-JP" sz="1800" dirty="0" err="1"/>
              <a:t>→ε</a:t>
            </a:r>
            <a:r>
              <a:rPr lang="ja-JP" altLang="en-US" sz="1800" dirty="0"/>
              <a:t>であり、このとき</a:t>
            </a:r>
            <a:r>
              <a:rPr lang="ja-JP" altLang="en-US" sz="1800" dirty="0" smtClean="0"/>
              <a:t>、開始</a:t>
            </a:r>
            <a:r>
              <a:rPr lang="ja-JP" altLang="en-US" sz="1800" dirty="0"/>
              <a:t>記号</a:t>
            </a:r>
            <a:r>
              <a:rPr lang="en-US" altLang="ja-JP" sz="1800" dirty="0"/>
              <a:t>S</a:t>
            </a:r>
            <a:r>
              <a:rPr lang="ja-JP" altLang="en-US" sz="1800" dirty="0"/>
              <a:t>はいかなる生成規則において</a:t>
            </a:r>
            <a:r>
              <a:rPr lang="ja-JP" altLang="en-US" sz="1800" dirty="0" smtClean="0"/>
              <a:t>も、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その</a:t>
            </a:r>
            <a:r>
              <a:rPr lang="ja-JP" altLang="en-US" sz="1800" dirty="0"/>
              <a:t>右辺に</a:t>
            </a:r>
            <a:r>
              <a:rPr lang="ja-JP" altLang="en-US" sz="1800" dirty="0" smtClean="0"/>
              <a:t>は現れない。</a:t>
            </a:r>
            <a:endParaRPr lang="ja-JP" altLang="en-US" sz="1800" dirty="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24553" y="4869160"/>
            <a:ext cx="78438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任意</a:t>
            </a:r>
            <a:r>
              <a:rPr lang="ja-JP" altLang="en-US" sz="1800" dirty="0" smtClean="0"/>
              <a:t>の文脈自由文法</a:t>
            </a:r>
            <a:r>
              <a:rPr lang="en-US" altLang="ja-JP" sz="1800" dirty="0" smtClean="0"/>
              <a:t>G=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N,Σ,P,S)</a:t>
            </a:r>
            <a:r>
              <a:rPr lang="ja-JP" altLang="en-US" sz="1800" dirty="0" smtClean="0"/>
              <a:t>に対しては、以下のように、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rgbClr val="0000FF"/>
                </a:solidFill>
              </a:rPr>
              <a:t>（</a:t>
            </a:r>
            <a:r>
              <a:rPr lang="ja-JP" altLang="en-US" sz="1800" b="1" dirty="0">
                <a:solidFill>
                  <a:srgbClr val="0000FF"/>
                </a:solidFill>
              </a:rPr>
              <a:t>１）空白化記号の検出</a:t>
            </a:r>
            <a:r>
              <a:rPr lang="ja-JP" altLang="en-US" sz="1800" dirty="0"/>
              <a:t>、</a:t>
            </a:r>
            <a:r>
              <a:rPr lang="ja-JP" altLang="en-US" sz="1800" b="1" dirty="0">
                <a:solidFill>
                  <a:srgbClr val="0000FF"/>
                </a:solidFill>
              </a:rPr>
              <a:t>（２）</a:t>
            </a:r>
            <a:r>
              <a:rPr lang="en-US" altLang="ja-JP" sz="1800" b="1" dirty="0">
                <a:solidFill>
                  <a:srgbClr val="0000FF"/>
                </a:solidFill>
              </a:rPr>
              <a:t>ε-</a:t>
            </a:r>
            <a:r>
              <a:rPr lang="ja-JP" altLang="en-US" sz="1800" b="1" dirty="0">
                <a:solidFill>
                  <a:srgbClr val="0000FF"/>
                </a:solidFill>
              </a:rPr>
              <a:t>生成規則の除去</a:t>
            </a:r>
            <a:r>
              <a:rPr lang="ja-JP" altLang="en-US" sz="1800" dirty="0"/>
              <a:t>、の２つの手順に</a:t>
            </a:r>
            <a:r>
              <a:rPr lang="ja-JP" altLang="en-US" sz="1800" dirty="0" smtClean="0"/>
              <a:t>より、それと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等価な、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なし文脈自由文法</a:t>
            </a:r>
            <a:r>
              <a:rPr lang="en-US" altLang="ja-JP" sz="1800" dirty="0" smtClean="0"/>
              <a:t>G'=(N',Σ,P',S')</a:t>
            </a:r>
            <a:r>
              <a:rPr lang="ja-JP" altLang="en-US" sz="1800" dirty="0" smtClean="0"/>
              <a:t>を求めることができる。</a:t>
            </a:r>
            <a:endParaRPr lang="en-US" altLang="ja-JP" sz="1800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1557189" y="3184253"/>
            <a:ext cx="1444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3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9B0806-63F0-453F-9E02-5DF7946F2F2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 smtClean="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88965" y="404664"/>
            <a:ext cx="808747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rgbClr val="0000FF"/>
                </a:solidFill>
              </a:rPr>
              <a:t>（</a:t>
            </a:r>
            <a:r>
              <a:rPr lang="ja-JP" altLang="en-US" sz="1800" b="1" dirty="0">
                <a:solidFill>
                  <a:srgbClr val="0000FF"/>
                </a:solidFill>
              </a:rPr>
              <a:t>１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）空白化</a:t>
            </a:r>
            <a:r>
              <a:rPr lang="ja-JP" altLang="en-US" sz="1800" b="1" dirty="0">
                <a:solidFill>
                  <a:srgbClr val="0000FF"/>
                </a:solidFill>
              </a:rPr>
              <a:t>記号の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検出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b="1" dirty="0" smtClean="0"/>
              <a:t>A</a:t>
            </a:r>
            <a:r>
              <a:rPr lang="en-US" altLang="ja-JP" sz="1800" dirty="0" smtClean="0"/>
              <a:t>⇒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であるような非終端記号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空白化</a:t>
            </a:r>
            <a:r>
              <a:rPr lang="ja-JP" altLang="en-US" sz="1800" dirty="0">
                <a:solidFill>
                  <a:srgbClr val="FF0000"/>
                </a:solidFill>
              </a:rPr>
              <a:t>記号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呼ぶ。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検出した全ての空白化</a:t>
            </a:r>
            <a:r>
              <a:rPr lang="ja-JP" altLang="en-US" sz="1800" dirty="0"/>
              <a:t>記号の</a:t>
            </a:r>
            <a:r>
              <a:rPr lang="ja-JP" altLang="en-US" sz="1800" dirty="0" smtClean="0"/>
              <a:t>集合を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1800" baseline="-25000" dirty="0" err="1" smtClean="0">
                <a:solidFill>
                  <a:srgbClr val="FF0000"/>
                </a:solidFill>
              </a:rPr>
              <a:t>ε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＜例題＞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G=({S,A,B,C}, {</a:t>
            </a:r>
            <a:r>
              <a:rPr lang="en-US" altLang="ja-JP" sz="1800" dirty="0" err="1"/>
              <a:t>a,b,c</a:t>
            </a:r>
            <a:r>
              <a:rPr lang="en-US" altLang="ja-JP" sz="1800" dirty="0"/>
              <a:t>}, P,S)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P={</a:t>
            </a:r>
            <a:r>
              <a:rPr lang="ja-JP" altLang="en-US" sz="1800" dirty="0"/>
              <a:t>①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 err="1"/>
              <a:t>aAC</a:t>
            </a:r>
            <a:r>
              <a:rPr lang="en-US" altLang="ja-JP" sz="1800" dirty="0"/>
              <a:t>,</a:t>
            </a:r>
            <a:r>
              <a:rPr lang="ja-JP" altLang="en-US" sz="1800" dirty="0"/>
              <a:t>②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/>
              <a:t>BC,</a:t>
            </a:r>
            <a:r>
              <a:rPr lang="ja-JP" altLang="en-US" sz="1800" dirty="0"/>
              <a:t>③</a:t>
            </a:r>
            <a:r>
              <a:rPr lang="en-US" altLang="ja-JP" sz="1800" dirty="0"/>
              <a:t>A</a:t>
            </a:r>
            <a:r>
              <a:rPr lang="ja-JP" altLang="en-US" sz="1800" dirty="0"/>
              <a:t>→</a:t>
            </a:r>
            <a:r>
              <a:rPr lang="en-US" altLang="ja-JP" sz="1800" dirty="0"/>
              <a:t>AA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④</a:t>
            </a:r>
            <a:r>
              <a:rPr lang="en-US" altLang="ja-JP" sz="1800" dirty="0"/>
              <a:t>A</a:t>
            </a:r>
            <a:r>
              <a:rPr lang="ja-JP" altLang="en-US" sz="1800" dirty="0"/>
              <a:t>→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⑤</a:t>
            </a:r>
            <a:r>
              <a:rPr lang="en-US" altLang="ja-JP" sz="1800" dirty="0"/>
              <a:t>B</a:t>
            </a:r>
            <a:r>
              <a:rPr lang="ja-JP" altLang="en-US" sz="1800" dirty="0"/>
              <a:t>→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⑥</a:t>
            </a:r>
            <a:r>
              <a:rPr lang="en-US" altLang="ja-JP" sz="1800" dirty="0"/>
              <a:t>B</a:t>
            </a:r>
            <a:r>
              <a:rPr lang="ja-JP" altLang="en-US" sz="1800" dirty="0"/>
              <a:t>→</a:t>
            </a:r>
            <a:r>
              <a:rPr lang="en-US" altLang="ja-JP" sz="1800" dirty="0"/>
              <a:t>C</a:t>
            </a:r>
            <a:r>
              <a:rPr lang="ja-JP" altLang="en-US" sz="1800" dirty="0" err="1"/>
              <a:t>、</a:t>
            </a:r>
            <a:r>
              <a:rPr lang="ja-JP" altLang="en-US" sz="1800" dirty="0">
                <a:solidFill>
                  <a:srgbClr val="0000FF"/>
                </a:solidFill>
              </a:rPr>
              <a:t>⑦</a:t>
            </a:r>
            <a:r>
              <a:rPr lang="en-US" altLang="ja-JP" sz="1800" dirty="0">
                <a:solidFill>
                  <a:srgbClr val="0000FF"/>
                </a:solidFill>
              </a:rPr>
              <a:t>C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>
                <a:solidFill>
                  <a:srgbClr val="0000FF"/>
                </a:solidFill>
              </a:rPr>
              <a:t>ε</a:t>
            </a:r>
            <a:r>
              <a:rPr lang="ja-JP" altLang="en-US" sz="1800" dirty="0"/>
              <a:t>　</a:t>
            </a:r>
            <a:r>
              <a:rPr lang="en-US" altLang="ja-JP" sz="1800" dirty="0"/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のとき、</a:t>
            </a:r>
            <a:r>
              <a:rPr lang="en-US" altLang="ja-JP" sz="1800" dirty="0"/>
              <a:t>G'=(N',Σ,P',S')</a:t>
            </a:r>
            <a:r>
              <a:rPr lang="ja-JP" altLang="en-US" sz="1800" dirty="0"/>
              <a:t>を求める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 smtClean="0"/>
              <a:t>[1]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という生成規則があるので、</a:t>
            </a:r>
            <a:r>
              <a:rPr lang="ja-JP" altLang="en-US" sz="1800" dirty="0" smtClean="0">
                <a:solidFill>
                  <a:srgbClr val="0000FF"/>
                </a:solidFill>
              </a:rPr>
              <a:t>非終端記号</a:t>
            </a:r>
            <a:r>
              <a:rPr lang="en-US" altLang="ja-JP" sz="1800" dirty="0" smtClean="0">
                <a:solidFill>
                  <a:srgbClr val="0000FF"/>
                </a:solidFill>
              </a:rPr>
              <a:t>C</a:t>
            </a:r>
            <a:r>
              <a:rPr lang="ja-JP" altLang="en-US" sz="1800" dirty="0" smtClean="0">
                <a:solidFill>
                  <a:srgbClr val="0000FF"/>
                </a:solidFill>
              </a:rPr>
              <a:t>を空白化記号</a:t>
            </a:r>
            <a:r>
              <a:rPr lang="ja-JP" altLang="en-US" sz="1800" dirty="0" smtClean="0"/>
              <a:t>と呼ぶ。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空白化記号の集合を</a:t>
            </a:r>
            <a:r>
              <a:rPr lang="en-US" altLang="ja-JP" sz="1800" dirty="0" smtClean="0">
                <a:solidFill>
                  <a:srgbClr val="0000FF"/>
                </a:solidFill>
              </a:rPr>
              <a:t>N1</a:t>
            </a:r>
            <a:r>
              <a:rPr lang="ja-JP" altLang="en-US" sz="1800" dirty="0" smtClean="0"/>
              <a:t>とすると、</a:t>
            </a:r>
            <a:r>
              <a:rPr lang="en-US" altLang="ja-JP" sz="1800" dirty="0" smtClean="0">
                <a:solidFill>
                  <a:srgbClr val="0000FF"/>
                </a:solidFill>
              </a:rPr>
              <a:t>N1={C}</a:t>
            </a:r>
            <a:r>
              <a:rPr lang="ja-JP" altLang="en-US" sz="1800" dirty="0" smtClean="0"/>
              <a:t>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 smtClean="0"/>
              <a:t>[2]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　という生成規則があるので、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により、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になる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可能性がある。すなわち、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非終端記号</a:t>
            </a:r>
            <a:r>
              <a:rPr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ja-JP" altLang="en-US" sz="1800" dirty="0" smtClean="0">
                <a:solidFill>
                  <a:srgbClr val="0000FF"/>
                </a:solidFill>
              </a:rPr>
              <a:t>を空白化記号</a:t>
            </a:r>
            <a:r>
              <a:rPr lang="ja-JP" altLang="en-US" sz="1800" dirty="0" smtClean="0"/>
              <a:t>と呼ぶ。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空白化記号の集合を</a:t>
            </a:r>
            <a:r>
              <a:rPr lang="en-US" altLang="ja-JP" sz="1800" dirty="0" smtClean="0">
                <a:solidFill>
                  <a:srgbClr val="0000FF"/>
                </a:solidFill>
              </a:rPr>
              <a:t>N2</a:t>
            </a:r>
            <a:r>
              <a:rPr lang="ja-JP" altLang="en-US" sz="1800" dirty="0" smtClean="0"/>
              <a:t>とすると、</a:t>
            </a:r>
            <a:r>
              <a:rPr lang="en-US" altLang="ja-JP" sz="1800" dirty="0" smtClean="0">
                <a:solidFill>
                  <a:srgbClr val="0000FF"/>
                </a:solidFill>
              </a:rPr>
              <a:t>N2=N1</a:t>
            </a:r>
            <a:r>
              <a:rPr lang="ja-JP" altLang="en-US" sz="1800" dirty="0" smtClean="0">
                <a:solidFill>
                  <a:srgbClr val="0000FF"/>
                </a:solidFill>
              </a:rPr>
              <a:t>∪</a:t>
            </a:r>
            <a:r>
              <a:rPr lang="en-US" altLang="ja-JP" sz="1800" dirty="0" smtClean="0">
                <a:solidFill>
                  <a:srgbClr val="0000FF"/>
                </a:solidFill>
              </a:rPr>
              <a:t>{B}={B,C}</a:t>
            </a:r>
            <a:r>
              <a:rPr lang="ja-JP" altLang="en-US" sz="1800" dirty="0" smtClean="0"/>
              <a:t>である。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 smtClean="0"/>
              <a:t>[3]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という生成規則がある。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[3-1]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  <a:r>
              <a:rPr lang="ja-JP" altLang="en-US" sz="1800" dirty="0" smtClean="0"/>
              <a:t>　という生成規則に注目する。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より、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になる可能性がある。すなわち、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非終端記号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ja-JP" altLang="en-US" sz="1800" dirty="0" smtClean="0">
                <a:solidFill>
                  <a:srgbClr val="0000FF"/>
                </a:solidFill>
              </a:rPr>
              <a:t>を空白化記号</a:t>
            </a:r>
            <a:r>
              <a:rPr lang="ja-JP" altLang="en-US" sz="1800" dirty="0" smtClean="0"/>
              <a:t>と呼ぶ。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空白化記号の集合を</a:t>
            </a:r>
            <a:r>
              <a:rPr lang="en-US" altLang="ja-JP" sz="1800" dirty="0" smtClean="0">
                <a:solidFill>
                  <a:srgbClr val="0000FF"/>
                </a:solidFill>
              </a:rPr>
              <a:t>N3-1</a:t>
            </a:r>
            <a:r>
              <a:rPr lang="ja-JP" altLang="en-US" sz="1800" dirty="0" smtClean="0"/>
              <a:t>とすると、</a:t>
            </a:r>
            <a:r>
              <a:rPr lang="en-US" altLang="ja-JP" sz="1800" dirty="0" smtClean="0">
                <a:solidFill>
                  <a:srgbClr val="0000FF"/>
                </a:solidFill>
              </a:rPr>
              <a:t>N3-1=N2</a:t>
            </a:r>
            <a:r>
              <a:rPr lang="ja-JP" altLang="en-US" sz="1800" dirty="0" smtClean="0">
                <a:solidFill>
                  <a:srgbClr val="0000FF"/>
                </a:solidFill>
              </a:rPr>
              <a:t>∪</a:t>
            </a:r>
            <a:r>
              <a:rPr lang="en-US" altLang="ja-JP" sz="1800" dirty="0" smtClean="0">
                <a:solidFill>
                  <a:srgbClr val="0000FF"/>
                </a:solidFill>
              </a:rPr>
              <a:t>{S}={S,B,C}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[3-2]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という生成規則に注目する。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により、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になる可能性がある。すなわち、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非終端記号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smtClean="0">
                <a:solidFill>
                  <a:srgbClr val="0000FF"/>
                </a:solidFill>
              </a:rPr>
              <a:t>を空白化記号</a:t>
            </a:r>
            <a:r>
              <a:rPr lang="ja-JP" altLang="en-US" sz="1800" dirty="0" smtClean="0"/>
              <a:t>と呼ぶ。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すなわち、</a:t>
            </a:r>
            <a:r>
              <a:rPr lang="ja-JP" altLang="en-US" sz="1800" dirty="0" smtClean="0">
                <a:solidFill>
                  <a:srgbClr val="0000FF"/>
                </a:solidFill>
              </a:rPr>
              <a:t>空白化記号の集合を</a:t>
            </a:r>
            <a:r>
              <a:rPr lang="en-US" altLang="ja-JP" sz="1800" dirty="0" smtClean="0">
                <a:solidFill>
                  <a:srgbClr val="0000FF"/>
                </a:solidFill>
              </a:rPr>
              <a:t>N3-2</a:t>
            </a:r>
            <a:r>
              <a:rPr lang="ja-JP" altLang="en-US" sz="1800" dirty="0" smtClean="0"/>
              <a:t>とすると、</a:t>
            </a:r>
            <a:r>
              <a:rPr lang="en-US" altLang="ja-JP" sz="1800" dirty="0" smtClean="0">
                <a:solidFill>
                  <a:srgbClr val="0000FF"/>
                </a:solidFill>
              </a:rPr>
              <a:t>N3-2=N2</a:t>
            </a:r>
            <a:r>
              <a:rPr lang="ja-JP" altLang="en-US" sz="1800" dirty="0" smtClean="0">
                <a:solidFill>
                  <a:srgbClr val="0000FF"/>
                </a:solidFill>
              </a:rPr>
              <a:t>∪</a:t>
            </a:r>
            <a:r>
              <a:rPr lang="en-US" altLang="ja-JP" sz="1800" dirty="0" smtClean="0">
                <a:solidFill>
                  <a:srgbClr val="0000FF"/>
                </a:solidFill>
              </a:rPr>
              <a:t>{A}={A,B,C}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[3-1]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[3-2]</a:t>
            </a:r>
            <a:r>
              <a:rPr lang="ja-JP" altLang="en-US" sz="1800" dirty="0" smtClean="0"/>
              <a:t>より、</a:t>
            </a:r>
            <a:r>
              <a:rPr lang="en-US" altLang="ja-JP" sz="1800" dirty="0" smtClean="0">
                <a:solidFill>
                  <a:srgbClr val="0000FF"/>
                </a:solidFill>
              </a:rPr>
              <a:t>N3=N3-1</a:t>
            </a:r>
            <a:r>
              <a:rPr lang="ja-JP" altLang="en-US" sz="1800" dirty="0" smtClean="0">
                <a:solidFill>
                  <a:srgbClr val="0000FF"/>
                </a:solidFill>
              </a:rPr>
              <a:t>∪</a:t>
            </a:r>
            <a:r>
              <a:rPr lang="en-US" altLang="ja-JP" sz="1800" dirty="0" smtClean="0">
                <a:solidFill>
                  <a:srgbClr val="0000FF"/>
                </a:solidFill>
              </a:rPr>
              <a:t>N3-2={S,B,C}</a:t>
            </a:r>
            <a:r>
              <a:rPr lang="ja-JP" altLang="en-US" sz="1800" dirty="0" smtClean="0">
                <a:solidFill>
                  <a:srgbClr val="0000FF"/>
                </a:solidFill>
              </a:rPr>
              <a:t>∪</a:t>
            </a:r>
            <a:r>
              <a:rPr lang="en-US" altLang="ja-JP" sz="1800" dirty="0" smtClean="0">
                <a:solidFill>
                  <a:srgbClr val="0000FF"/>
                </a:solidFill>
              </a:rPr>
              <a:t>{A,B,C}={S,A,B,C}</a:t>
            </a:r>
            <a:endParaRPr lang="en-US" altLang="ja-JP" sz="1800" dirty="0">
              <a:solidFill>
                <a:srgbClr val="0000FF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8965" y="1484784"/>
            <a:ext cx="7629012" cy="122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070E-D476-401D-9167-FED9D50F7F7E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692696"/>
            <a:ext cx="80874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（前ページ）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dirty="0"/>
              <a:t>3]</a:t>
            </a:r>
            <a:r>
              <a:rPr lang="ja-JP" altLang="en-US" dirty="0"/>
              <a:t>　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/>
              <a:t>BC</a:t>
            </a:r>
            <a:r>
              <a:rPr lang="ja-JP" altLang="en-US" dirty="0"/>
              <a:t>と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という生成規則がある。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[3-1]</a:t>
            </a:r>
            <a:r>
              <a:rPr lang="ja-JP" altLang="en-US" dirty="0"/>
              <a:t>　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/>
              <a:t>BC</a:t>
            </a:r>
            <a:r>
              <a:rPr lang="ja-JP" altLang="en-US" dirty="0"/>
              <a:t>　という生成規則に注目する。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/>
              <a:t>BC</a:t>
            </a:r>
            <a:r>
              <a:rPr lang="ja-JP" altLang="en-US" dirty="0"/>
              <a:t>は、</a:t>
            </a:r>
            <a:r>
              <a:rPr lang="en-US" altLang="ja-JP" dirty="0"/>
              <a:t>B</a:t>
            </a:r>
            <a:r>
              <a:rPr lang="ja-JP" altLang="en-US" dirty="0"/>
              <a:t>→</a:t>
            </a:r>
            <a:r>
              <a:rPr lang="en-US" altLang="ja-JP" dirty="0"/>
              <a:t>C</a:t>
            </a:r>
            <a:r>
              <a:rPr lang="ja-JP" altLang="en-US" dirty="0"/>
              <a:t>→</a:t>
            </a:r>
            <a:r>
              <a:rPr lang="en-US" altLang="ja-JP" dirty="0"/>
              <a:t>ε</a:t>
            </a:r>
            <a:r>
              <a:rPr lang="ja-JP" altLang="en-US" dirty="0" err="1"/>
              <a:t>，</a:t>
            </a:r>
            <a:r>
              <a:rPr lang="en-US" altLang="ja-JP" dirty="0"/>
              <a:t>C</a:t>
            </a:r>
            <a:r>
              <a:rPr lang="ja-JP" altLang="en-US" dirty="0"/>
              <a:t>→</a:t>
            </a:r>
            <a:r>
              <a:rPr lang="en-US" altLang="ja-JP" dirty="0"/>
              <a:t>ε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　　より、</a:t>
            </a:r>
            <a:r>
              <a:rPr lang="en-US" altLang="ja-JP" dirty="0"/>
              <a:t>S</a:t>
            </a:r>
            <a:r>
              <a:rPr lang="ja-JP" altLang="en-US" dirty="0"/>
              <a:t>→</a:t>
            </a:r>
            <a:r>
              <a:rPr lang="en-US" altLang="ja-JP" dirty="0"/>
              <a:t>ε</a:t>
            </a:r>
            <a:r>
              <a:rPr lang="ja-JP" altLang="en-US" dirty="0"/>
              <a:t>になる可能性がある。すなわち、</a:t>
            </a:r>
            <a:r>
              <a:rPr lang="ja-JP" altLang="en-US" dirty="0">
                <a:solidFill>
                  <a:srgbClr val="0000FF"/>
                </a:solidFill>
              </a:rPr>
              <a:t>非終端記号</a:t>
            </a:r>
            <a:r>
              <a:rPr lang="en-US" altLang="ja-JP" dirty="0">
                <a:solidFill>
                  <a:srgbClr val="0000FF"/>
                </a:solidFill>
              </a:rPr>
              <a:t>S</a:t>
            </a:r>
            <a:r>
              <a:rPr lang="ja-JP" altLang="en-US" dirty="0">
                <a:solidFill>
                  <a:srgbClr val="0000FF"/>
                </a:solidFill>
              </a:rPr>
              <a:t>を空白化記号</a:t>
            </a:r>
            <a:r>
              <a:rPr lang="ja-JP" altLang="en-US" dirty="0"/>
              <a:t>と呼ぶ。</a:t>
            </a:r>
            <a:endParaRPr lang="en-US" altLang="ja-JP" dirty="0"/>
          </a:p>
          <a:p>
            <a:r>
              <a:rPr lang="ja-JP" altLang="en-US" dirty="0"/>
              <a:t>　　すなわち、</a:t>
            </a:r>
            <a:r>
              <a:rPr lang="ja-JP" altLang="en-US" dirty="0">
                <a:solidFill>
                  <a:srgbClr val="0000FF"/>
                </a:solidFill>
              </a:rPr>
              <a:t>空白化記号の集合を</a:t>
            </a:r>
            <a:r>
              <a:rPr lang="en-US" altLang="ja-JP" dirty="0">
                <a:solidFill>
                  <a:srgbClr val="0000FF"/>
                </a:solidFill>
              </a:rPr>
              <a:t>N3-1</a:t>
            </a:r>
            <a:r>
              <a:rPr lang="ja-JP" altLang="en-US" dirty="0"/>
              <a:t>とすると、</a:t>
            </a:r>
            <a:r>
              <a:rPr lang="en-US" altLang="ja-JP" dirty="0">
                <a:solidFill>
                  <a:srgbClr val="0000FF"/>
                </a:solidFill>
              </a:rPr>
              <a:t>N3-1=N2</a:t>
            </a:r>
            <a:r>
              <a:rPr lang="ja-JP" altLang="en-US" dirty="0">
                <a:solidFill>
                  <a:srgbClr val="0000FF"/>
                </a:solidFill>
              </a:rPr>
              <a:t>∪</a:t>
            </a:r>
            <a:r>
              <a:rPr lang="en-US" altLang="ja-JP" dirty="0">
                <a:solidFill>
                  <a:srgbClr val="0000FF"/>
                </a:solidFill>
              </a:rPr>
              <a:t>{S}={S,B,C}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[3-2]</a:t>
            </a:r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　という生成規則に注目する。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は</a:t>
            </a:r>
            <a:r>
              <a:rPr lang="en-US" altLang="ja-JP" dirty="0"/>
              <a:t>B</a:t>
            </a:r>
            <a:r>
              <a:rPr lang="ja-JP" altLang="en-US" dirty="0"/>
              <a:t>→</a:t>
            </a:r>
            <a:r>
              <a:rPr lang="en-US" altLang="ja-JP" dirty="0"/>
              <a:t>C</a:t>
            </a:r>
            <a:r>
              <a:rPr lang="ja-JP" altLang="en-US" dirty="0"/>
              <a:t>→</a:t>
            </a:r>
            <a:r>
              <a:rPr lang="en-US" altLang="ja-JP" dirty="0"/>
              <a:t>ε</a:t>
            </a:r>
            <a:r>
              <a:rPr lang="ja-JP" altLang="en-US" dirty="0"/>
              <a:t>により、</a:t>
            </a:r>
            <a:r>
              <a:rPr lang="en-US" altLang="ja-JP" dirty="0"/>
              <a:t>A</a:t>
            </a:r>
            <a:r>
              <a:rPr lang="ja-JP" altLang="en-US" dirty="0"/>
              <a:t>→</a:t>
            </a:r>
            <a:r>
              <a:rPr lang="en-US" altLang="ja-JP" dirty="0"/>
              <a:t>ε</a:t>
            </a:r>
          </a:p>
          <a:p>
            <a:r>
              <a:rPr lang="ja-JP" altLang="en-US" dirty="0"/>
              <a:t>　　になる可能性がある。すなわち、</a:t>
            </a:r>
            <a:r>
              <a:rPr lang="ja-JP" altLang="en-US" dirty="0">
                <a:solidFill>
                  <a:srgbClr val="0000FF"/>
                </a:solidFill>
              </a:rPr>
              <a:t>非終端記号</a:t>
            </a:r>
            <a:r>
              <a:rPr lang="en-US" altLang="ja-JP" dirty="0">
                <a:solidFill>
                  <a:srgbClr val="0000FF"/>
                </a:solidFill>
              </a:rPr>
              <a:t>A</a:t>
            </a:r>
            <a:r>
              <a:rPr lang="ja-JP" altLang="en-US" dirty="0">
                <a:solidFill>
                  <a:srgbClr val="0000FF"/>
                </a:solidFill>
              </a:rPr>
              <a:t>を空白化記号</a:t>
            </a:r>
            <a:r>
              <a:rPr lang="ja-JP" altLang="en-US" dirty="0"/>
              <a:t>と呼ぶ。</a:t>
            </a:r>
            <a:endParaRPr lang="en-US" altLang="ja-JP" dirty="0"/>
          </a:p>
          <a:p>
            <a:r>
              <a:rPr lang="ja-JP" altLang="en-US" dirty="0"/>
              <a:t>　　すなわち、</a:t>
            </a:r>
            <a:r>
              <a:rPr lang="ja-JP" altLang="en-US" dirty="0">
                <a:solidFill>
                  <a:srgbClr val="0000FF"/>
                </a:solidFill>
              </a:rPr>
              <a:t>空白化記号の集合を</a:t>
            </a:r>
            <a:r>
              <a:rPr lang="en-US" altLang="ja-JP" dirty="0">
                <a:solidFill>
                  <a:srgbClr val="0000FF"/>
                </a:solidFill>
              </a:rPr>
              <a:t>N3-2</a:t>
            </a:r>
            <a:r>
              <a:rPr lang="ja-JP" altLang="en-US" dirty="0"/>
              <a:t>とすると、</a:t>
            </a:r>
            <a:r>
              <a:rPr lang="en-US" altLang="ja-JP" dirty="0">
                <a:solidFill>
                  <a:srgbClr val="0000FF"/>
                </a:solidFill>
              </a:rPr>
              <a:t>N3-2=N2</a:t>
            </a:r>
            <a:r>
              <a:rPr lang="ja-JP" altLang="en-US" dirty="0">
                <a:solidFill>
                  <a:srgbClr val="0000FF"/>
                </a:solidFill>
              </a:rPr>
              <a:t>∪</a:t>
            </a:r>
            <a:r>
              <a:rPr lang="en-US" altLang="ja-JP" dirty="0">
                <a:solidFill>
                  <a:srgbClr val="0000FF"/>
                </a:solidFill>
              </a:rPr>
              <a:t>{A}={A,B,C}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[3-1]</a:t>
            </a:r>
            <a:r>
              <a:rPr lang="ja-JP" altLang="en-US" dirty="0"/>
              <a:t>と</a:t>
            </a:r>
            <a:r>
              <a:rPr lang="en-US" altLang="ja-JP" dirty="0"/>
              <a:t>[3-2]</a:t>
            </a:r>
            <a:r>
              <a:rPr lang="ja-JP" altLang="en-US" dirty="0"/>
              <a:t>より、</a:t>
            </a:r>
            <a:r>
              <a:rPr lang="en-US" altLang="ja-JP" dirty="0">
                <a:solidFill>
                  <a:srgbClr val="0000FF"/>
                </a:solidFill>
              </a:rPr>
              <a:t>N3=N3-1</a:t>
            </a:r>
            <a:r>
              <a:rPr lang="ja-JP" altLang="en-US" dirty="0">
                <a:solidFill>
                  <a:srgbClr val="0000FF"/>
                </a:solidFill>
              </a:rPr>
              <a:t>∪</a:t>
            </a:r>
            <a:r>
              <a:rPr lang="en-US" altLang="ja-JP" dirty="0">
                <a:solidFill>
                  <a:srgbClr val="0000FF"/>
                </a:solidFill>
              </a:rPr>
              <a:t>N3-2={S,B,C}</a:t>
            </a:r>
            <a:r>
              <a:rPr lang="ja-JP" altLang="en-US" dirty="0">
                <a:solidFill>
                  <a:srgbClr val="0000FF"/>
                </a:solidFill>
              </a:rPr>
              <a:t>∪</a:t>
            </a:r>
            <a:r>
              <a:rPr lang="en-US" altLang="ja-JP" dirty="0">
                <a:solidFill>
                  <a:srgbClr val="0000FF"/>
                </a:solidFill>
              </a:rPr>
              <a:t>{A,B,C}={S,A,B,C}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N3</a:t>
            </a:r>
            <a:r>
              <a:rPr kumimoji="1" lang="ja-JP" altLang="en-US" dirty="0" smtClean="0"/>
              <a:t>は全ての非終端記号</a:t>
            </a:r>
            <a:r>
              <a:rPr kumimoji="1" lang="en-US" altLang="ja-JP" dirty="0" smtClean="0"/>
              <a:t>{</a:t>
            </a:r>
            <a:r>
              <a:rPr lang="en-US" altLang="ja-JP" dirty="0"/>
              <a:t>S,A,B,C</a:t>
            </a:r>
            <a:r>
              <a:rPr kumimoji="1" lang="en-US" altLang="ja-JP" dirty="0" smtClean="0"/>
              <a:t>}</a:t>
            </a:r>
            <a:r>
              <a:rPr kumimoji="1" lang="ja-JP" altLang="en-US" dirty="0" smtClean="0"/>
              <a:t>を含んでおり、最大の空白化記号である。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したがって、これ以上大きな空白化記号は存在しない。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すなわち、空白化記号　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Nε</a:t>
            </a:r>
            <a:r>
              <a:rPr kumimoji="1" lang="en-US" altLang="ja-JP" dirty="0" smtClean="0"/>
              <a:t>=N3={S,A,B,C}</a:t>
            </a:r>
            <a:r>
              <a:rPr kumimoji="1" lang="ja-JP" altLang="en-US" dirty="0" smtClean="0"/>
              <a:t>　である。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620688"/>
            <a:ext cx="8159478" cy="331236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3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A36544-BCB7-49D4-B366-5096DC6264C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55650" y="260648"/>
            <a:ext cx="7848798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rgbClr val="0000FF"/>
                </a:solidFill>
              </a:rPr>
              <a:t>（２）</a:t>
            </a:r>
            <a:r>
              <a:rPr lang="en-US" altLang="ja-JP" sz="1800" b="1" dirty="0">
                <a:solidFill>
                  <a:srgbClr val="0000FF"/>
                </a:solidFill>
              </a:rPr>
              <a:t>ε-</a:t>
            </a:r>
            <a:r>
              <a:rPr lang="ja-JP" altLang="en-US" sz="1800" b="1" dirty="0">
                <a:solidFill>
                  <a:srgbClr val="0000FF"/>
                </a:solidFill>
              </a:rPr>
              <a:t>生成規則の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除去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/>
              <a:t>新しい生成規則の集合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は、下記のように得られるもののみの、全体とする。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[1]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中の生成規則で</a:t>
            </a:r>
            <a:r>
              <a:rPr lang="ja-JP" altLang="en-US" sz="1800" dirty="0"/>
              <a:t>、</a:t>
            </a:r>
            <a:r>
              <a:rPr lang="ja-JP" altLang="en-US" sz="1800" dirty="0" smtClean="0"/>
              <a:t>右辺（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）に</a:t>
            </a:r>
            <a:r>
              <a:rPr lang="ja-JP" altLang="en-US" sz="1800" dirty="0"/>
              <a:t>空白化記号（∈</a:t>
            </a:r>
            <a:r>
              <a:rPr lang="en-US" altLang="ja-JP" sz="1800" dirty="0" err="1"/>
              <a:t>N</a:t>
            </a:r>
            <a:r>
              <a:rPr lang="en-US" altLang="ja-JP" sz="1800" baseline="-25000" dirty="0" err="1"/>
              <a:t>ε</a:t>
            </a:r>
            <a:r>
              <a:rPr lang="ja-JP" altLang="en-US" sz="1800" dirty="0"/>
              <a:t>）を</a:t>
            </a:r>
            <a:r>
              <a:rPr lang="ja-JP" altLang="en-US" sz="1800" dirty="0" smtClean="0"/>
              <a:t>含まない、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A→α</a:t>
            </a:r>
            <a:r>
              <a:rPr lang="ja-JP" altLang="en-US" sz="1800" dirty="0"/>
              <a:t>　（　</a:t>
            </a:r>
            <a:r>
              <a:rPr lang="en-US" altLang="ja-JP" sz="1800" dirty="0"/>
              <a:t>α∈</a:t>
            </a:r>
            <a:r>
              <a:rPr lang="ja-JP" altLang="en-US" sz="1800" dirty="0"/>
              <a:t>（</a:t>
            </a:r>
            <a:r>
              <a:rPr lang="en-US" altLang="ja-JP" sz="1800" dirty="0"/>
              <a:t>Σ∪</a:t>
            </a:r>
            <a:r>
              <a:rPr lang="ja-JP" altLang="en-US" sz="1800" dirty="0"/>
              <a:t>（</a:t>
            </a:r>
            <a:r>
              <a:rPr lang="en-US" altLang="ja-JP" sz="1800" dirty="0"/>
              <a:t>N-</a:t>
            </a:r>
            <a:r>
              <a:rPr lang="en-US" altLang="ja-JP" sz="1800" dirty="0" err="1"/>
              <a:t>N</a:t>
            </a:r>
            <a:r>
              <a:rPr lang="en-US" altLang="ja-JP" sz="1800" baseline="-25000" dirty="0" err="1"/>
              <a:t>ε</a:t>
            </a:r>
            <a:r>
              <a:rPr lang="ja-JP" altLang="en-US" sz="1800" dirty="0"/>
              <a:t>））</a:t>
            </a:r>
            <a:r>
              <a:rPr lang="en-US" altLang="ja-JP" sz="1800" baseline="30000" dirty="0"/>
              <a:t>+</a:t>
            </a:r>
            <a:r>
              <a:rPr lang="ja-JP" altLang="en-US" sz="1800" dirty="0"/>
              <a:t>　）　　　　＋：</a:t>
            </a:r>
            <a:r>
              <a:rPr lang="en-US" altLang="ja-JP" sz="1800" dirty="0"/>
              <a:t>ε</a:t>
            </a:r>
            <a:r>
              <a:rPr lang="ja-JP" altLang="en-US" sz="1800" dirty="0"/>
              <a:t>を含まない閉包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なる形式のものは、新しい生成</a:t>
            </a:r>
            <a:r>
              <a:rPr lang="ja-JP" altLang="en-US" sz="1800" dirty="0"/>
              <a:t>規則の集合</a:t>
            </a:r>
            <a:r>
              <a:rPr lang="en-US" altLang="ja-JP" sz="1800" dirty="0"/>
              <a:t>P’</a:t>
            </a:r>
            <a:r>
              <a:rPr lang="ja-JP" altLang="en-US" sz="1800" dirty="0"/>
              <a:t>の要素と</a:t>
            </a:r>
            <a:r>
              <a:rPr lang="ja-JP" altLang="en-US" sz="1800" dirty="0" smtClean="0"/>
              <a:t>する。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[2</a:t>
            </a:r>
            <a:r>
              <a:rPr lang="en-US" altLang="ja-JP" sz="1800" dirty="0" smtClean="0"/>
              <a:t>]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P</a:t>
            </a:r>
            <a:r>
              <a:rPr lang="ja-JP" altLang="en-US" sz="1800" dirty="0"/>
              <a:t>中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各</a:t>
            </a:r>
            <a:r>
              <a:rPr lang="ja-JP" altLang="en-US" sz="1800" dirty="0" smtClean="0"/>
              <a:t>生成規則を、以下のように、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Nε</a:t>
            </a:r>
            <a:r>
              <a:rPr lang="ja-JP" altLang="en-US" sz="1800" dirty="0" smtClean="0">
                <a:solidFill>
                  <a:srgbClr val="0000FF"/>
                </a:solidFill>
              </a:rPr>
              <a:t>（空白化記号）</a:t>
            </a:r>
            <a:r>
              <a:rPr lang="ja-JP" altLang="en-US" sz="1800" dirty="0" smtClean="0"/>
              <a:t>と</a:t>
            </a:r>
            <a:r>
              <a:rPr lang="ja-JP" altLang="en-US" sz="1800" dirty="0" smtClean="0">
                <a:solidFill>
                  <a:srgbClr val="00B050"/>
                </a:solidFill>
              </a:rPr>
              <a:t>それ以外の部分</a:t>
            </a:r>
            <a:endParaRPr lang="en-US" altLang="ja-JP" sz="1800" dirty="0" smtClean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B050"/>
                </a:solidFill>
              </a:rPr>
              <a:t>　</a:t>
            </a:r>
            <a:r>
              <a:rPr lang="ja-JP" altLang="en-US" sz="1800" dirty="0" smtClean="0">
                <a:solidFill>
                  <a:srgbClr val="00B050"/>
                </a:solidFill>
              </a:rPr>
              <a:t>　　　</a:t>
            </a:r>
            <a:r>
              <a:rPr lang="ja-JP" altLang="en-US" sz="1800" dirty="0" smtClean="0"/>
              <a:t>に分ける。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A</a:t>
            </a:r>
            <a:r>
              <a:rPr lang="en-US" altLang="ja-JP" sz="1800" dirty="0"/>
              <a:t>→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0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1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1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2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2</a:t>
            </a:r>
            <a:r>
              <a:rPr lang="ja-JP" altLang="en-US" sz="1800" dirty="0"/>
              <a:t>・・・</a:t>
            </a:r>
            <a:r>
              <a:rPr lang="en-US" altLang="ja-JP" sz="1800" dirty="0" err="1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 err="1">
                <a:solidFill>
                  <a:srgbClr val="0000FF"/>
                </a:solidFill>
              </a:rPr>
              <a:t>n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n</a:t>
            </a:r>
            <a:r>
              <a:rPr lang="ja-JP" altLang="en-US" sz="1800" dirty="0"/>
              <a:t>　（ｎ≧１）　を</a:t>
            </a:r>
            <a:r>
              <a:rPr lang="en-US" altLang="ja-JP" sz="1800" dirty="0"/>
              <a:t>P’</a:t>
            </a:r>
            <a:r>
              <a:rPr lang="ja-JP" altLang="en-US" sz="1800" dirty="0"/>
              <a:t>の要素とする</a:t>
            </a:r>
            <a:r>
              <a:rPr lang="ja-JP" altLang="en-US" sz="1800" dirty="0" smtClean="0"/>
              <a:t>かどうかを検討する。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ここで</a:t>
            </a:r>
            <a:r>
              <a:rPr lang="ja-JP" altLang="en-US" sz="1800" dirty="0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ja-JP" altLang="en-US" sz="1800" baseline="-25000" dirty="0">
                <a:solidFill>
                  <a:srgbClr val="0000FF"/>
                </a:solidFill>
              </a:rPr>
              <a:t>１</a:t>
            </a:r>
            <a:r>
              <a:rPr lang="ja-JP" altLang="en-US" sz="1800" dirty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2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ja-JP" altLang="en-US" sz="1800" dirty="0">
                <a:solidFill>
                  <a:srgbClr val="0000FF"/>
                </a:solidFill>
              </a:rPr>
              <a:t>・・・</a:t>
            </a:r>
            <a:r>
              <a:rPr lang="en-US" altLang="ja-JP" sz="1800" dirty="0" err="1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 err="1">
                <a:solidFill>
                  <a:srgbClr val="0000FF"/>
                </a:solidFill>
              </a:rPr>
              <a:t>n</a:t>
            </a:r>
            <a:r>
              <a:rPr lang="en-US" altLang="ja-JP" sz="1800" dirty="0" err="1">
                <a:solidFill>
                  <a:srgbClr val="0000FF"/>
                </a:solidFill>
              </a:rPr>
              <a:t>∈N</a:t>
            </a:r>
            <a:r>
              <a:rPr lang="en-US" altLang="ja-JP" sz="1800" baseline="-25000" dirty="0" err="1">
                <a:solidFill>
                  <a:srgbClr val="0000FF"/>
                </a:solidFill>
              </a:rPr>
              <a:t>ε</a:t>
            </a:r>
            <a:r>
              <a:rPr lang="ja-JP" altLang="en-US" sz="1800" baseline="-25000" dirty="0"/>
              <a:t>　</a:t>
            </a:r>
            <a:r>
              <a:rPr lang="ja-JP" altLang="en-US" sz="1800" baseline="-25000" dirty="0" smtClean="0"/>
              <a:t>　</a:t>
            </a:r>
            <a:r>
              <a:rPr lang="en-US" altLang="ja-JP" sz="1800" dirty="0" smtClean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 smtClean="0">
                <a:solidFill>
                  <a:srgbClr val="00B050"/>
                </a:solidFill>
              </a:rPr>
              <a:t>1</a:t>
            </a:r>
            <a:r>
              <a:rPr lang="ja-JP" altLang="en-US" sz="1800" dirty="0" err="1">
                <a:solidFill>
                  <a:srgbClr val="00B050"/>
                </a:solidFill>
              </a:rPr>
              <a:t>、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2</a:t>
            </a:r>
            <a:r>
              <a:rPr lang="ja-JP" altLang="en-US" sz="1800" dirty="0" err="1">
                <a:solidFill>
                  <a:srgbClr val="00B050"/>
                </a:solidFill>
              </a:rPr>
              <a:t>、</a:t>
            </a:r>
            <a:r>
              <a:rPr lang="ja-JP" altLang="en-US" sz="1800" dirty="0">
                <a:solidFill>
                  <a:srgbClr val="00B050"/>
                </a:solidFill>
              </a:rPr>
              <a:t>・・・</a:t>
            </a:r>
            <a:r>
              <a:rPr lang="en-US" altLang="ja-JP" sz="1800" dirty="0">
                <a:solidFill>
                  <a:srgbClr val="00B050"/>
                </a:solidFill>
              </a:rPr>
              <a:t>α</a:t>
            </a:r>
            <a:r>
              <a:rPr lang="en-US" altLang="ja-JP" sz="1800" baseline="-25000" dirty="0">
                <a:solidFill>
                  <a:srgbClr val="00B050"/>
                </a:solidFill>
              </a:rPr>
              <a:t>n</a:t>
            </a:r>
            <a:r>
              <a:rPr lang="ja-JP" altLang="en-US" sz="1800" dirty="0">
                <a:solidFill>
                  <a:srgbClr val="00B050"/>
                </a:solidFill>
              </a:rPr>
              <a:t>　∈（</a:t>
            </a:r>
            <a:r>
              <a:rPr lang="en-US" altLang="ja-JP" sz="1800" dirty="0">
                <a:solidFill>
                  <a:srgbClr val="00B050"/>
                </a:solidFill>
              </a:rPr>
              <a:t>Σ∪</a:t>
            </a:r>
            <a:r>
              <a:rPr lang="ja-JP" altLang="en-US" sz="1800" dirty="0">
                <a:solidFill>
                  <a:srgbClr val="00B050"/>
                </a:solidFill>
              </a:rPr>
              <a:t>（</a:t>
            </a:r>
            <a:r>
              <a:rPr lang="en-US" altLang="ja-JP" sz="1800" dirty="0">
                <a:solidFill>
                  <a:srgbClr val="00B050"/>
                </a:solidFill>
              </a:rPr>
              <a:t>N-</a:t>
            </a:r>
            <a:r>
              <a:rPr lang="en-US" altLang="ja-JP" sz="1800" dirty="0" err="1">
                <a:solidFill>
                  <a:srgbClr val="00B050"/>
                </a:solidFill>
              </a:rPr>
              <a:t>N</a:t>
            </a:r>
            <a:r>
              <a:rPr lang="en-US" altLang="ja-JP" sz="1800" baseline="-25000" dirty="0" err="1">
                <a:solidFill>
                  <a:srgbClr val="00B050"/>
                </a:solidFill>
              </a:rPr>
              <a:t>ε</a:t>
            </a:r>
            <a:r>
              <a:rPr lang="ja-JP" altLang="en-US" sz="1800" dirty="0">
                <a:solidFill>
                  <a:srgbClr val="00B050"/>
                </a:solidFill>
              </a:rPr>
              <a:t>））*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 smtClean="0">
                <a:solidFill>
                  <a:srgbClr val="0000FF"/>
                </a:solidFill>
              </a:rPr>
              <a:t>1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2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ja-JP" altLang="en-US" sz="1800" dirty="0">
                <a:solidFill>
                  <a:srgbClr val="0000FF"/>
                </a:solidFill>
              </a:rPr>
              <a:t>・・・</a:t>
            </a:r>
            <a:r>
              <a:rPr lang="en-US" altLang="ja-JP" sz="1800" dirty="0" err="1">
                <a:solidFill>
                  <a:srgbClr val="0000FF"/>
                </a:solidFill>
              </a:rPr>
              <a:t>B</a:t>
            </a:r>
            <a:r>
              <a:rPr lang="en-US" altLang="ja-JP" sz="1800" baseline="-25000" dirty="0" err="1">
                <a:solidFill>
                  <a:srgbClr val="0000FF"/>
                </a:solidFill>
              </a:rPr>
              <a:t>n</a:t>
            </a:r>
            <a:r>
              <a:rPr lang="ja-JP" altLang="en-US" sz="1800" dirty="0"/>
              <a:t>が空白化</a:t>
            </a:r>
            <a:r>
              <a:rPr lang="ja-JP" altLang="en-US" sz="1800" dirty="0" smtClean="0"/>
              <a:t>記号（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）に</a:t>
            </a:r>
            <a:r>
              <a:rPr lang="ja-JP" altLang="en-US" sz="1800" dirty="0"/>
              <a:t>なったとき、</a:t>
            </a:r>
            <a:r>
              <a:rPr lang="en-US" altLang="ja-JP" sz="1800" dirty="0"/>
              <a:t>A</a:t>
            </a:r>
            <a:r>
              <a:rPr lang="ja-JP" altLang="en-US" sz="1800" dirty="0"/>
              <a:t>の生成規則はどんな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もの</a:t>
            </a:r>
            <a:r>
              <a:rPr lang="ja-JP" altLang="en-US" sz="1800" dirty="0"/>
              <a:t>となるかを考える。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　その</a:t>
            </a:r>
            <a:r>
              <a:rPr lang="ja-JP" altLang="en-US" sz="1800" dirty="0"/>
              <a:t>ために、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1</a:t>
            </a:r>
            <a:r>
              <a:rPr lang="ja-JP" altLang="en-US" sz="1800" dirty="0"/>
              <a:t>を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を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・・・と書き換えて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A→α</a:t>
            </a:r>
            <a:r>
              <a:rPr lang="en-US" altLang="ja-JP" sz="1800" baseline="-25000" dirty="0"/>
              <a:t>0</a:t>
            </a:r>
            <a:r>
              <a:rPr lang="en-US" altLang="ja-JP" sz="1800" dirty="0">
                <a:solidFill>
                  <a:srgbClr val="0000FF"/>
                </a:solidFill>
              </a:rPr>
              <a:t>X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1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2</a:t>
            </a:r>
            <a:r>
              <a:rPr lang="en-US" altLang="ja-JP" sz="1800" dirty="0">
                <a:solidFill>
                  <a:srgbClr val="0000FF"/>
                </a:solidFill>
              </a:rPr>
              <a:t>X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2</a:t>
            </a:r>
            <a:r>
              <a:rPr lang="ja-JP" altLang="en-US" sz="1800" dirty="0"/>
              <a:t>・・・</a:t>
            </a:r>
            <a:r>
              <a:rPr lang="en-US" altLang="ja-JP" sz="1800" dirty="0" err="1">
                <a:solidFill>
                  <a:srgbClr val="0000FF"/>
                </a:solidFill>
              </a:rPr>
              <a:t>X</a:t>
            </a:r>
            <a:r>
              <a:rPr lang="en-US" altLang="ja-JP" sz="1800" baseline="-25000" dirty="0" err="1">
                <a:solidFill>
                  <a:srgbClr val="0000FF"/>
                </a:solidFill>
              </a:rPr>
              <a:t>n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n</a:t>
            </a:r>
            <a:r>
              <a:rPr lang="ja-JP" altLang="en-US" sz="1800" dirty="0"/>
              <a:t>　と表現する。　ただし、 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・・・</a:t>
            </a:r>
            <a:r>
              <a:rPr lang="en-US" altLang="ja-JP" sz="1800" dirty="0" err="1"/>
              <a:t>X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n</a:t>
            </a:r>
            <a:r>
              <a:rPr lang="en-US" altLang="ja-JP" sz="1800" dirty="0"/>
              <a:t>≠ε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つぎに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ja-JP" altLang="en-US" sz="1800" dirty="0"/>
              <a:t>＝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1</a:t>
            </a:r>
            <a:r>
              <a:rPr lang="ja-JP" altLang="en-US" sz="1800" dirty="0"/>
              <a:t>　のときと　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ja-JP" altLang="en-US" sz="1800" dirty="0"/>
              <a:t>＝</a:t>
            </a:r>
            <a:r>
              <a:rPr lang="en-US" altLang="ja-JP" sz="1800" dirty="0"/>
              <a:t>ε</a:t>
            </a:r>
            <a:r>
              <a:rPr lang="ja-JP" altLang="en-US" sz="1800" dirty="0"/>
              <a:t>のときを考え、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＝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　のときと　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＝</a:t>
            </a:r>
            <a:r>
              <a:rPr lang="en-US" altLang="ja-JP" sz="1800" dirty="0"/>
              <a:t>ε</a:t>
            </a:r>
            <a:r>
              <a:rPr lang="ja-JP" altLang="en-US" sz="1800" dirty="0"/>
              <a:t>のときを考え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さらに　</a:t>
            </a:r>
            <a:r>
              <a:rPr lang="en-US" altLang="ja-JP" sz="1800" dirty="0" err="1"/>
              <a:t>X</a:t>
            </a:r>
            <a:r>
              <a:rPr lang="en-US" altLang="ja-JP" sz="1800" baseline="-25000" dirty="0" err="1"/>
              <a:t>n</a:t>
            </a:r>
            <a:r>
              <a:rPr lang="ja-JP" altLang="en-US" sz="1800" dirty="0"/>
              <a:t>＝</a:t>
            </a:r>
            <a:r>
              <a:rPr lang="en-US" altLang="ja-JP" sz="1800" dirty="0" err="1"/>
              <a:t>B</a:t>
            </a:r>
            <a:r>
              <a:rPr lang="en-US" altLang="ja-JP" sz="1800" baseline="-25000" dirty="0" err="1"/>
              <a:t>n</a:t>
            </a:r>
            <a:r>
              <a:rPr lang="ja-JP" altLang="en-US" sz="1800" dirty="0"/>
              <a:t>　のときと　</a:t>
            </a:r>
            <a:r>
              <a:rPr lang="en-US" altLang="ja-JP" sz="1800" dirty="0" err="1"/>
              <a:t>X</a:t>
            </a:r>
            <a:r>
              <a:rPr lang="en-US" altLang="ja-JP" sz="1800" baseline="-25000" dirty="0" err="1"/>
              <a:t>n</a:t>
            </a:r>
            <a:r>
              <a:rPr lang="ja-JP" altLang="en-US" sz="1800" dirty="0"/>
              <a:t>＝</a:t>
            </a:r>
            <a:r>
              <a:rPr lang="en-US" altLang="ja-JP" sz="1800" dirty="0"/>
              <a:t>ε</a:t>
            </a:r>
            <a:r>
              <a:rPr lang="ja-JP" altLang="en-US" sz="1800" dirty="0"/>
              <a:t>のときを考える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こうして、 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・・・</a:t>
            </a:r>
            <a:r>
              <a:rPr lang="en-US" altLang="ja-JP" sz="1800" dirty="0" err="1"/>
              <a:t>X</a:t>
            </a:r>
            <a:r>
              <a:rPr lang="en-US" altLang="ja-JP" sz="1800" baseline="-25000" dirty="0" err="1"/>
              <a:t>n</a:t>
            </a:r>
            <a:r>
              <a:rPr lang="ja-JP" altLang="en-US" sz="1800" dirty="0"/>
              <a:t>の全ての組合せを考えて、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A→α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X</a:t>
            </a:r>
            <a:r>
              <a:rPr lang="en-US" altLang="ja-JP" sz="1800" baseline="-25000" dirty="0"/>
              <a:t>2</a:t>
            </a:r>
            <a:r>
              <a:rPr lang="ja-JP" altLang="en-US" sz="1800" dirty="0"/>
              <a:t>・・・</a:t>
            </a:r>
            <a:r>
              <a:rPr lang="en-US" altLang="ja-JP" sz="1800" dirty="0" err="1"/>
              <a:t>X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α</a:t>
            </a:r>
            <a:r>
              <a:rPr lang="en-US" altLang="ja-JP" sz="1800" baseline="-25000" dirty="0"/>
              <a:t>n</a:t>
            </a:r>
            <a:r>
              <a:rPr lang="ja-JP" altLang="en-US" sz="1800" dirty="0"/>
              <a:t>を構成して全てを</a:t>
            </a:r>
            <a:r>
              <a:rPr lang="en-US" altLang="ja-JP" sz="1800" dirty="0"/>
              <a:t>P’</a:t>
            </a:r>
            <a:r>
              <a:rPr lang="ja-JP" altLang="en-US" sz="1800" dirty="0"/>
              <a:t>に追加する</a:t>
            </a:r>
            <a:r>
              <a:rPr lang="ja-JP" altLang="en-US" sz="1800" dirty="0" smtClean="0"/>
              <a:t>。</a:t>
            </a:r>
            <a:endParaRPr lang="ja-JP" altLang="en-US" sz="1800" dirty="0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1619250" y="5445224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3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A36544-BCB7-49D4-B366-5096DC6264C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55650" y="620688"/>
            <a:ext cx="78487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[3</a:t>
            </a:r>
            <a:r>
              <a:rPr lang="en-US" altLang="ja-JP" sz="1800" dirty="0" smtClean="0"/>
              <a:t>]</a:t>
            </a:r>
            <a:r>
              <a:rPr lang="ja-JP" altLang="en-US" sz="1800" dirty="0" smtClean="0"/>
              <a:t>　開始</a:t>
            </a:r>
            <a:r>
              <a:rPr lang="ja-JP" altLang="en-US" sz="1800" dirty="0"/>
              <a:t>記号</a:t>
            </a:r>
            <a:r>
              <a:rPr lang="en-US" altLang="ja-JP" sz="1800" dirty="0" err="1"/>
              <a:t>S∈Nε</a:t>
            </a:r>
            <a:r>
              <a:rPr lang="ja-JP" altLang="en-US" sz="1800" dirty="0"/>
              <a:t>　（</a:t>
            </a:r>
            <a:r>
              <a:rPr lang="en-US" altLang="ja-JP" sz="1800" dirty="0" err="1"/>
              <a:t>ε∈L</a:t>
            </a:r>
            <a:r>
              <a:rPr lang="ja-JP" altLang="en-US" sz="1800" dirty="0"/>
              <a:t>（</a:t>
            </a:r>
            <a:r>
              <a:rPr lang="en-US" altLang="ja-JP" sz="1800" dirty="0"/>
              <a:t>G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）の</a:t>
            </a:r>
            <a:r>
              <a:rPr lang="ja-JP" altLang="en-US" sz="1800" dirty="0"/>
              <a:t>とき、　新しい開始記号</a:t>
            </a:r>
            <a:r>
              <a:rPr lang="en-US" altLang="ja-JP" sz="1800" dirty="0" err="1"/>
              <a:t>S’→ε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S’→S</a:t>
            </a:r>
            <a:r>
              <a:rPr lang="ja-JP" altLang="en-US" sz="1800" dirty="0"/>
              <a:t>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P’</a:t>
            </a:r>
            <a:r>
              <a:rPr lang="ja-JP" altLang="en-US" sz="1800" dirty="0"/>
              <a:t>に追加する。新しい非終端記号の集合</a:t>
            </a:r>
            <a:r>
              <a:rPr lang="en-US" altLang="ja-JP" sz="1800" dirty="0"/>
              <a:t>N’</a:t>
            </a:r>
            <a:r>
              <a:rPr lang="ja-JP" altLang="en-US" sz="1800" dirty="0"/>
              <a:t>＝</a:t>
            </a:r>
            <a:r>
              <a:rPr lang="en-US" altLang="ja-JP" sz="1800" dirty="0"/>
              <a:t>N∪</a:t>
            </a:r>
            <a:r>
              <a:rPr lang="ja-JP" altLang="en-US" sz="1800" dirty="0"/>
              <a:t>｛</a:t>
            </a:r>
            <a:r>
              <a:rPr lang="en-US" altLang="ja-JP" sz="1800" dirty="0"/>
              <a:t>S’</a:t>
            </a:r>
            <a:r>
              <a:rPr lang="ja-JP" altLang="en-US" sz="1800" dirty="0"/>
              <a:t>｝とする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S'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以外の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生成規則は除去される。</a:t>
            </a:r>
            <a:endParaRPr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F9F89E-A36D-4E1C-85DB-F92123218D6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35013" y="188640"/>
            <a:ext cx="7289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b="1" dirty="0" smtClean="0">
                <a:solidFill>
                  <a:srgbClr val="0000FF"/>
                </a:solidFill>
              </a:rPr>
              <a:t>文脈</a:t>
            </a:r>
            <a:r>
              <a:rPr lang="ja-JP" altLang="en-US" sz="1800" b="1" dirty="0">
                <a:solidFill>
                  <a:srgbClr val="0000FF"/>
                </a:solidFill>
              </a:rPr>
              <a:t>自由文法</a:t>
            </a:r>
            <a:r>
              <a:rPr lang="en-US" altLang="ja-JP" sz="1800" b="1" dirty="0">
                <a:solidFill>
                  <a:srgbClr val="0000FF"/>
                </a:solidFill>
              </a:rPr>
              <a:t>G 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の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ε-</a:t>
            </a:r>
            <a:r>
              <a:rPr lang="ja-JP" altLang="en-US" sz="1800" b="1" dirty="0">
                <a:solidFill>
                  <a:srgbClr val="0000FF"/>
                </a:solidFill>
              </a:rPr>
              <a:t>生成規則の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除去の例（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§4.4.2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に示した例題）</a:t>
            </a:r>
            <a:endParaRPr lang="ja-JP" altLang="en-US" sz="1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＝（</a:t>
            </a:r>
            <a:r>
              <a:rPr lang="en-US" altLang="ja-JP" sz="1800" dirty="0" smtClean="0"/>
              <a:t>N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Σ</a:t>
            </a:r>
            <a:r>
              <a:rPr lang="ja-JP" altLang="en-US" sz="1800" dirty="0" err="1" smtClean="0"/>
              <a:t>，</a:t>
            </a:r>
            <a:r>
              <a:rPr lang="ja-JP" altLang="en-US" sz="1800" dirty="0" smtClean="0"/>
              <a:t>Ｐ，Ｓ）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N</a:t>
            </a:r>
            <a:r>
              <a:rPr lang="ja-JP" altLang="en-US" sz="1800" dirty="0"/>
              <a:t>＝｛</a:t>
            </a:r>
            <a:r>
              <a:rPr lang="en-US" altLang="ja-JP" sz="1800" dirty="0"/>
              <a:t>S,A,B,C}</a:t>
            </a:r>
            <a:r>
              <a:rPr lang="ja-JP" altLang="en-US" sz="1800" dirty="0"/>
              <a:t>　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 err="1"/>
              <a:t>a,b,c</a:t>
            </a:r>
            <a:r>
              <a:rPr lang="ja-JP" altLang="en-US" sz="1800" dirty="0"/>
              <a:t>｝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P</a:t>
            </a:r>
            <a:r>
              <a:rPr lang="ja-JP" altLang="en-US" sz="1800" dirty="0"/>
              <a:t>＝｛</a:t>
            </a:r>
            <a:r>
              <a:rPr lang="en-US" altLang="ja-JP" sz="1800" dirty="0" err="1"/>
              <a:t>S→aAC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S→BC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A→AA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A→B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 err="1"/>
              <a:t>B→b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B→C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 err="1"/>
              <a:t>C→ε</a:t>
            </a:r>
            <a:r>
              <a:rPr lang="ja-JP" altLang="en-US" sz="1800" dirty="0" smtClean="0"/>
              <a:t>｝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空白化記号　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Ｎ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ε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＝｛Ｓ，Ａ，Ｂ，Ｃ｝</a:t>
            </a:r>
            <a:r>
              <a:rPr lang="ja-JP" altLang="en-US" sz="1800" dirty="0" smtClean="0"/>
              <a:t>とする。</a:t>
            </a:r>
            <a:endParaRPr lang="ja-JP" altLang="en-US" sz="1800" dirty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27584" y="1844824"/>
            <a:ext cx="793518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（１）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中の生成規則で、右辺に空白化記号</a:t>
            </a:r>
            <a:r>
              <a:rPr lang="en-US" altLang="ja-JP" sz="1800" dirty="0" err="1" smtClean="0"/>
              <a:t>Nε</a:t>
            </a:r>
            <a:r>
              <a:rPr lang="ja-JP" altLang="en-US" sz="1800" dirty="0" smtClean="0"/>
              <a:t>のいかなるものも含まないものは、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そのままただちに、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の要素となる。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本例題では、　</a:t>
            </a:r>
            <a:r>
              <a:rPr lang="en-US" altLang="ja-JP" sz="1800" dirty="0" smtClean="0"/>
              <a:t>P</a:t>
            </a:r>
            <a:r>
              <a:rPr lang="en-US" altLang="ja-JP" sz="1800" dirty="0"/>
              <a:t>’</a:t>
            </a:r>
            <a:r>
              <a:rPr lang="ja-JP" altLang="en-US" sz="1800" dirty="0"/>
              <a:t>＝｛</a:t>
            </a:r>
            <a:r>
              <a:rPr lang="en-US" altLang="ja-JP" sz="1800" dirty="0" err="1"/>
              <a:t>B</a:t>
            </a:r>
            <a:r>
              <a:rPr lang="en-US" altLang="ja-JP" sz="1800" dirty="0" err="1" smtClean="0"/>
              <a:t>→</a:t>
            </a:r>
            <a:r>
              <a:rPr lang="en-US" altLang="ja-JP" sz="1800" dirty="0" err="1"/>
              <a:t>b</a:t>
            </a:r>
            <a:r>
              <a:rPr lang="ja-JP" altLang="en-US" sz="1800" dirty="0" smtClean="0"/>
              <a:t>｝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（２）</a:t>
            </a:r>
            <a:r>
              <a:rPr lang="ja-JP" altLang="en-US" sz="1800" dirty="0" smtClean="0"/>
              <a:t>右辺に空白化記号を含む生成規則については以下の例のように、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生成規則を作る。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①</a:t>
            </a:r>
            <a:r>
              <a:rPr lang="ja-JP" altLang="en-US" sz="1800" dirty="0"/>
              <a:t>　</a:t>
            </a:r>
            <a:r>
              <a:rPr lang="en-US" altLang="ja-JP" sz="1800" dirty="0" err="1"/>
              <a:t>S→a</a:t>
            </a:r>
            <a:r>
              <a:rPr lang="en-US" altLang="ja-JP" sz="1800" dirty="0"/>
              <a:t> A C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に含まれている空白化記号は、</a:t>
            </a:r>
            <a:r>
              <a:rPr lang="en-US" altLang="ja-JP" sz="1800" b="1" dirty="0" err="1" smtClean="0">
                <a:solidFill>
                  <a:srgbClr val="FF0000"/>
                </a:solidFill>
              </a:rPr>
              <a:t>Nε</a:t>
            </a:r>
            <a:r>
              <a:rPr lang="ja-JP" altLang="en-US" sz="1800" dirty="0" smtClean="0"/>
              <a:t>の内の</a:t>
            </a:r>
            <a:r>
              <a:rPr lang="en-US" altLang="ja-JP" sz="1800" dirty="0" smtClean="0">
                <a:solidFill>
                  <a:srgbClr val="FF0000"/>
                </a:solidFill>
              </a:rPr>
              <a:t>A</a:t>
            </a:r>
            <a:r>
              <a:rPr lang="ja-JP" altLang="en-US" sz="1800" dirty="0" smtClean="0"/>
              <a:t>と</a:t>
            </a:r>
            <a:r>
              <a:rPr lang="en-US" altLang="ja-JP" sz="1800" dirty="0" smtClean="0">
                <a:solidFill>
                  <a:srgbClr val="FF0000"/>
                </a:solidFill>
              </a:rPr>
              <a:t>C</a:t>
            </a:r>
            <a:endParaRPr lang="ja-JP" altLang="en-US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・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のとき　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の生成規則は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　　・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規則は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 err="1" smtClean="0"/>
              <a:t>aC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・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規則は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 err="1" smtClean="0"/>
              <a:t>aA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・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ではないとき</a:t>
            </a:r>
            <a:r>
              <a:rPr lang="ja-JP" altLang="en-US" sz="1800" dirty="0"/>
              <a:t>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規則は</a:t>
            </a:r>
            <a:r>
              <a:rPr lang="en-US" altLang="ja-JP" sz="1800" dirty="0"/>
              <a:t>S</a:t>
            </a:r>
            <a:r>
              <a:rPr lang="ja-JP" altLang="en-US" sz="1800" dirty="0"/>
              <a:t>→</a:t>
            </a:r>
            <a:r>
              <a:rPr lang="en-US" altLang="ja-JP" sz="1800" dirty="0" err="1" smtClean="0"/>
              <a:t>aAC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　　</a:t>
            </a:r>
            <a:r>
              <a:rPr lang="ja-JP" altLang="en-US" sz="1800" dirty="0" smtClean="0">
                <a:solidFill>
                  <a:srgbClr val="0000FF"/>
                </a:solidFill>
              </a:rPr>
              <a:t>すなわち、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aC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aA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err="1" smtClean="0">
                <a:solidFill>
                  <a:srgbClr val="0000FF"/>
                </a:solidFill>
              </a:rPr>
              <a:t>aAC</a:t>
            </a:r>
            <a:r>
              <a:rPr lang="ja-JP" altLang="en-US" sz="1800" dirty="0" smtClean="0">
                <a:solidFill>
                  <a:srgbClr val="0000FF"/>
                </a:solidFill>
              </a:rPr>
              <a:t>を</a:t>
            </a:r>
            <a:r>
              <a:rPr lang="en-US" altLang="ja-JP" sz="1800" dirty="0" smtClean="0">
                <a:solidFill>
                  <a:srgbClr val="0000FF"/>
                </a:solidFill>
              </a:rPr>
              <a:t>P'</a:t>
            </a:r>
            <a:r>
              <a:rPr lang="ja-JP" altLang="en-US" sz="1800" dirty="0" smtClean="0">
                <a:solidFill>
                  <a:srgbClr val="0000FF"/>
                </a:solidFill>
              </a:rPr>
              <a:t>の生成規則に加える</a:t>
            </a:r>
            <a:r>
              <a:rPr lang="ja-JP" altLang="en-US" sz="1800" dirty="0" smtClean="0"/>
              <a:t>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②　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  <a:r>
              <a:rPr lang="ja-JP" altLang="en-US" sz="1800" dirty="0" smtClean="0"/>
              <a:t>　に</a:t>
            </a:r>
            <a:r>
              <a:rPr lang="ja-JP" altLang="en-US" sz="1800" dirty="0"/>
              <a:t>含まれている空白化記号は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B</a:t>
            </a:r>
            <a:r>
              <a:rPr lang="ja-JP" altLang="en-US" sz="1800" dirty="0" smtClean="0"/>
              <a:t>と</a:t>
            </a:r>
            <a:r>
              <a:rPr lang="en-US" altLang="ja-JP" sz="1800" dirty="0" smtClean="0">
                <a:solidFill>
                  <a:srgbClr val="FF0000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　　</a:t>
            </a:r>
            <a:r>
              <a:rPr lang="ja-JP" altLang="en-US" sz="1800" dirty="0" smtClean="0"/>
              <a:t>　・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が</a:t>
            </a:r>
            <a:r>
              <a:rPr lang="en-US" altLang="ja-JP" sz="1800" dirty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の生成規則は</a:t>
            </a:r>
            <a:r>
              <a:rPr lang="en-US" altLang="ja-JP" sz="1800" dirty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/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・</a:t>
            </a:r>
            <a:r>
              <a:rPr lang="en-US" altLang="ja-JP" sz="1800" dirty="0"/>
              <a:t>C</a:t>
            </a:r>
            <a:r>
              <a:rPr lang="ja-JP" altLang="en-US" sz="1800" dirty="0"/>
              <a:t>が</a:t>
            </a:r>
            <a:r>
              <a:rPr lang="en-US" altLang="ja-JP" sz="1800" dirty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の生成規則は</a:t>
            </a:r>
            <a:r>
              <a:rPr lang="en-US" altLang="ja-JP" sz="1800" dirty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/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・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と</a:t>
            </a:r>
            <a:r>
              <a:rPr lang="en-US" altLang="ja-JP" sz="1800" dirty="0"/>
              <a:t>C</a:t>
            </a:r>
            <a:r>
              <a:rPr lang="ja-JP" altLang="en-US" sz="1800" dirty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で</a:t>
            </a:r>
            <a:r>
              <a:rPr lang="ja-JP" altLang="en-US" sz="1800" dirty="0" smtClean="0"/>
              <a:t>ないとき</a:t>
            </a:r>
            <a:r>
              <a:rPr lang="ja-JP" altLang="en-US" sz="1800" dirty="0"/>
              <a:t>　</a:t>
            </a:r>
            <a:r>
              <a:rPr lang="en-US" altLang="ja-JP" sz="1800" dirty="0"/>
              <a:t> P'</a:t>
            </a:r>
            <a:r>
              <a:rPr lang="ja-JP" altLang="en-US" sz="1800" dirty="0"/>
              <a:t>の生成規則は</a:t>
            </a:r>
            <a:r>
              <a:rPr lang="en-US" altLang="ja-JP" sz="1800" dirty="0"/>
              <a:t>S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BC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ja-JP" altLang="en-US" sz="1800" dirty="0" smtClean="0">
                <a:solidFill>
                  <a:srgbClr val="0000FF"/>
                </a:solidFill>
              </a:rPr>
              <a:t>すなわち、</a:t>
            </a:r>
            <a:r>
              <a:rPr lang="en-US" altLang="ja-JP" sz="1800" dirty="0">
                <a:solidFill>
                  <a:srgbClr val="0000FF"/>
                </a:solidFill>
              </a:rPr>
              <a:t> 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C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 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BC</a:t>
            </a:r>
            <a:r>
              <a:rPr lang="ja-JP" altLang="en-US" sz="1800" dirty="0" smtClean="0">
                <a:solidFill>
                  <a:srgbClr val="0000FF"/>
                </a:solidFill>
              </a:rPr>
              <a:t>　を</a:t>
            </a:r>
            <a:r>
              <a:rPr lang="en-US" altLang="ja-JP" sz="1800" dirty="0" smtClean="0">
                <a:solidFill>
                  <a:srgbClr val="0000FF"/>
                </a:solidFill>
              </a:rPr>
              <a:t>P'</a:t>
            </a:r>
            <a:r>
              <a:rPr lang="ja-JP" altLang="en-US" sz="1800" dirty="0" smtClean="0">
                <a:solidFill>
                  <a:srgbClr val="0000FF"/>
                </a:solidFill>
              </a:rPr>
              <a:t>の生成規則に加える。</a:t>
            </a:r>
            <a:endParaRPr lang="en-US" altLang="ja-JP" sz="1800" dirty="0">
              <a:solidFill>
                <a:srgbClr val="0000FF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5013" y="519275"/>
            <a:ext cx="7581403" cy="1146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070E-D476-401D-9167-FED9D50F7F7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836712"/>
            <a:ext cx="76129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文法Ｇが生成する文の全体を</a:t>
            </a:r>
            <a:r>
              <a:rPr kumimoji="1" lang="en-US" altLang="ja-JP" b="1" dirty="0" smtClean="0"/>
              <a:t>L(G)</a:t>
            </a:r>
            <a:r>
              <a:rPr kumimoji="1" lang="ja-JP" altLang="en-US" dirty="0" smtClean="0"/>
              <a:t>で表し、「文法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が生成する言語」という。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L(G)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｛　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∈</a:t>
            </a:r>
            <a:r>
              <a:rPr kumimoji="1" lang="en-US" altLang="ja-JP" dirty="0" smtClean="0"/>
              <a:t>Σ</a:t>
            </a:r>
            <a:r>
              <a:rPr kumimoji="1" lang="ja-JP" altLang="en-US" dirty="0" smtClean="0"/>
              <a:t>*｜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⇒*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　｝　　と記述する。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/>
              <a:t>開始記号</a:t>
            </a:r>
            <a:r>
              <a:rPr lang="en-US" altLang="ja-JP" dirty="0"/>
              <a:t>S</a:t>
            </a:r>
            <a:r>
              <a:rPr lang="ja-JP" altLang="en-US" dirty="0"/>
              <a:t>から、文法</a:t>
            </a:r>
            <a:r>
              <a:rPr lang="en-US" altLang="ja-JP" dirty="0"/>
              <a:t>G</a:t>
            </a:r>
            <a:r>
              <a:rPr lang="ja-JP" altLang="en-US" dirty="0"/>
              <a:t>に基づいて生成される言語　</a:t>
            </a:r>
            <a:r>
              <a:rPr lang="en-US" altLang="ja-JP" dirty="0"/>
              <a:t>L(G)</a:t>
            </a:r>
          </a:p>
          <a:p>
            <a:r>
              <a:rPr kumimoji="1" lang="ja-JP" altLang="en-US" dirty="0" smtClean="0"/>
              <a:t>　　　　　　　　　　　　</a:t>
            </a:r>
            <a:r>
              <a:rPr lang="en-US" altLang="ja-JP" dirty="0"/>
              <a:t>S</a:t>
            </a:r>
          </a:p>
          <a:p>
            <a:r>
              <a:rPr lang="ja-JP" altLang="en-US" dirty="0" smtClean="0"/>
              <a:t>　　　　　　　　　　　　</a:t>
            </a:r>
            <a:endParaRPr lang="en-US" altLang="ja-JP" dirty="0"/>
          </a:p>
          <a:p>
            <a:r>
              <a:rPr lang="ja-JP" altLang="en-US" dirty="0" smtClean="0"/>
              <a:t>　　　　　　　　　　　　</a:t>
            </a:r>
            <a:r>
              <a:rPr lang="en-US" altLang="ja-JP" dirty="0" smtClean="0"/>
              <a:t>w</a:t>
            </a:r>
            <a:r>
              <a:rPr lang="ja-JP" altLang="en-US" dirty="0" smtClean="0"/>
              <a:t>　　　　</a:t>
            </a:r>
            <a:r>
              <a:rPr lang="ja-JP" altLang="en-US" dirty="0"/>
              <a:t>・・</a:t>
            </a:r>
            <a:r>
              <a:rPr lang="ja-JP" altLang="en-US" dirty="0" smtClean="0"/>
              <a:t>・</a:t>
            </a:r>
            <a:r>
              <a:rPr lang="en-US" altLang="ja-JP" dirty="0" smtClean="0"/>
              <a:t>L(G)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kumimoji="1" lang="ja-JP" altLang="en-US" dirty="0" smtClean="0"/>
              <a:t>また、任意の記号列　</a:t>
            </a:r>
            <a:r>
              <a:rPr kumimoji="1" lang="en-US" altLang="ja-JP" dirty="0" smtClean="0"/>
              <a:t>α</a:t>
            </a:r>
            <a:r>
              <a:rPr lang="ja-JP" altLang="en-US" dirty="0"/>
              <a:t>　</a:t>
            </a:r>
            <a:r>
              <a:rPr lang="ja-JP" altLang="en-US" dirty="0" smtClean="0"/>
              <a:t>（∈（</a:t>
            </a:r>
            <a:r>
              <a:rPr lang="en-US" altLang="ja-JP" dirty="0" smtClean="0"/>
              <a:t>Σ</a:t>
            </a:r>
            <a:r>
              <a:rPr lang="ja-JP" altLang="en-US" dirty="0" smtClean="0"/>
              <a:t>∪</a:t>
            </a:r>
            <a:r>
              <a:rPr lang="en-US" altLang="ja-JP" dirty="0" smtClean="0"/>
              <a:t>N</a:t>
            </a:r>
            <a:r>
              <a:rPr lang="ja-JP" altLang="en-US" dirty="0" smtClean="0"/>
              <a:t>）*）　に対しても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L(α)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｛　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∈</a:t>
            </a:r>
            <a:r>
              <a:rPr kumimoji="1" lang="en-US" altLang="ja-JP" dirty="0" smtClean="0"/>
              <a:t>Σ</a:t>
            </a:r>
            <a:r>
              <a:rPr kumimoji="1" lang="ja-JP" altLang="en-US" dirty="0" smtClean="0"/>
              <a:t>*｜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⇒*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　｝　と記述する。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文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から、文法</a:t>
            </a:r>
            <a:r>
              <a:rPr lang="en-US" altLang="ja-JP" dirty="0" smtClean="0"/>
              <a:t>G</a:t>
            </a:r>
            <a:r>
              <a:rPr lang="ja-JP" altLang="en-US" dirty="0" smtClean="0"/>
              <a:t>に基づいて生成される言語</a:t>
            </a:r>
            <a:r>
              <a:rPr lang="en-US" altLang="ja-JP" dirty="0" smtClean="0"/>
              <a:t>L(α)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　　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w</a:t>
            </a:r>
            <a:r>
              <a:rPr lang="ja-JP" altLang="en-US" dirty="0" smtClean="0"/>
              <a:t>　　　　　　・・・</a:t>
            </a:r>
            <a:r>
              <a:rPr lang="en-US" altLang="ja-JP" dirty="0" smtClean="0"/>
              <a:t>L(α)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2780928"/>
            <a:ext cx="1152128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2483768" y="2492896"/>
            <a:ext cx="576064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059832" y="2492896"/>
            <a:ext cx="576064" cy="2880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636168" y="4437112"/>
            <a:ext cx="78370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271014" y="5229200"/>
            <a:ext cx="158090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2271014" y="4797152"/>
            <a:ext cx="365154" cy="41328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419872" y="4797152"/>
            <a:ext cx="432048" cy="41328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2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F9F89E-A36D-4E1C-85DB-F92123218D6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9592" y="404664"/>
            <a:ext cx="6495689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③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A→ AA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に含まれている空白化記号は、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A</a:t>
            </a:r>
            <a:endParaRPr lang="ja-JP" altLang="en-US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・右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・左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/>
              <a:t>のとき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・右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と左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でないとき</a:t>
            </a:r>
            <a:r>
              <a:rPr lang="ja-JP" altLang="en-US" sz="1800" dirty="0"/>
              <a:t>　</a:t>
            </a:r>
            <a:r>
              <a:rPr lang="en-US" altLang="ja-JP" sz="1800" dirty="0"/>
              <a:t> P'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AA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ja-JP" altLang="en-US" sz="1800" dirty="0" smtClean="0">
                <a:solidFill>
                  <a:srgbClr val="0000FF"/>
                </a:solidFill>
              </a:rPr>
              <a:t>すなわち、</a:t>
            </a:r>
            <a:r>
              <a:rPr lang="en-US" altLang="ja-JP" sz="1800" dirty="0">
                <a:solidFill>
                  <a:srgbClr val="0000FF"/>
                </a:solidFill>
              </a:rPr>
              <a:t> A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A</a:t>
            </a:r>
            <a:r>
              <a:rPr lang="ja-JP" altLang="en-US" sz="18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AA</a:t>
            </a:r>
            <a:r>
              <a:rPr lang="ja-JP" altLang="en-US" sz="1800" dirty="0" smtClean="0">
                <a:solidFill>
                  <a:srgbClr val="0000FF"/>
                </a:solidFill>
              </a:rPr>
              <a:t>　を</a:t>
            </a:r>
            <a:r>
              <a:rPr lang="en-US" altLang="ja-JP" sz="1800" dirty="0">
                <a:solidFill>
                  <a:srgbClr val="0000FF"/>
                </a:solidFill>
              </a:rPr>
              <a:t>P'</a:t>
            </a:r>
            <a:r>
              <a:rPr lang="ja-JP" altLang="en-US" sz="1800" dirty="0">
                <a:solidFill>
                  <a:srgbClr val="0000FF"/>
                </a:solidFill>
              </a:rPr>
              <a:t>の生成規則に加える。</a:t>
            </a:r>
            <a:endParaRPr lang="en-US" altLang="ja-JP" sz="18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④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　に</a:t>
            </a:r>
            <a:r>
              <a:rPr lang="ja-JP" altLang="en-US" sz="1800" dirty="0"/>
              <a:t>含まれている空白化記号は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　　</a:t>
            </a:r>
            <a:r>
              <a:rPr lang="ja-JP" altLang="en-US" sz="1800" dirty="0" smtClean="0"/>
              <a:t>　・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でないとき</a:t>
            </a:r>
            <a:r>
              <a:rPr lang="ja-JP" altLang="en-US" sz="1800" dirty="0"/>
              <a:t>　</a:t>
            </a:r>
            <a:r>
              <a:rPr lang="en-US" altLang="ja-JP" sz="1800" dirty="0"/>
              <a:t> P'</a:t>
            </a:r>
            <a:r>
              <a:rPr lang="ja-JP" altLang="en-US" sz="1800" dirty="0"/>
              <a:t>の生成規則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B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　　</a:t>
            </a:r>
            <a:r>
              <a:rPr lang="ja-JP" altLang="en-US" sz="1800" dirty="0">
                <a:solidFill>
                  <a:srgbClr val="0000FF"/>
                </a:solidFill>
              </a:rPr>
              <a:t>すなわち、</a:t>
            </a:r>
            <a:r>
              <a:rPr lang="en-US" altLang="ja-JP" sz="1800" dirty="0">
                <a:solidFill>
                  <a:srgbClr val="0000FF"/>
                </a:solidFill>
              </a:rPr>
              <a:t> A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ja-JP" altLang="en-US" sz="1800" dirty="0">
                <a:solidFill>
                  <a:srgbClr val="0000FF"/>
                </a:solidFill>
              </a:rPr>
              <a:t>　を</a:t>
            </a:r>
            <a:r>
              <a:rPr lang="en-US" altLang="ja-JP" sz="1800" dirty="0">
                <a:solidFill>
                  <a:srgbClr val="0000FF"/>
                </a:solidFill>
              </a:rPr>
              <a:t>P'</a:t>
            </a:r>
            <a:r>
              <a:rPr lang="ja-JP" altLang="en-US" sz="1800" dirty="0">
                <a:solidFill>
                  <a:srgbClr val="0000FF"/>
                </a:solidFill>
              </a:rPr>
              <a:t>の生成規則に加える。</a:t>
            </a:r>
            <a:endParaRPr lang="en-US" altLang="ja-JP" sz="18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⑤　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　に</a:t>
            </a:r>
            <a:r>
              <a:rPr lang="ja-JP" altLang="en-US" sz="1800" dirty="0"/>
              <a:t>含まれている空白化記号は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C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・</a:t>
            </a:r>
            <a:r>
              <a:rPr lang="en-US" altLang="ja-JP" sz="1800" dirty="0" smtClean="0"/>
              <a:t>C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でないとき</a:t>
            </a:r>
            <a:r>
              <a:rPr lang="ja-JP" altLang="en-US" sz="1800" dirty="0"/>
              <a:t>　</a:t>
            </a:r>
            <a:r>
              <a:rPr lang="en-US" altLang="ja-JP" sz="1800" dirty="0"/>
              <a:t> P'</a:t>
            </a:r>
            <a:r>
              <a:rPr lang="ja-JP" altLang="en-US" sz="1800" dirty="0"/>
              <a:t>の生成規則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C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　</a:t>
            </a:r>
            <a:r>
              <a:rPr lang="ja-JP" altLang="en-US" sz="1800" dirty="0">
                <a:solidFill>
                  <a:srgbClr val="0000FF"/>
                </a:solidFill>
              </a:rPr>
              <a:t>すなわち</a:t>
            </a:r>
            <a:r>
              <a:rPr lang="ja-JP" altLang="en-US" sz="1800" dirty="0" smtClean="0">
                <a:solidFill>
                  <a:srgbClr val="0000FF"/>
                </a:solidFill>
              </a:rPr>
              <a:t>、</a:t>
            </a:r>
            <a:r>
              <a:rPr lang="en-US" altLang="ja-JP" sz="1800" dirty="0" smtClean="0">
                <a:solidFill>
                  <a:srgbClr val="0000FF"/>
                </a:solidFill>
              </a:rPr>
              <a:t>B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C</a:t>
            </a:r>
            <a:r>
              <a:rPr lang="ja-JP" altLang="en-US" sz="1800" dirty="0">
                <a:solidFill>
                  <a:srgbClr val="0000FF"/>
                </a:solidFill>
              </a:rPr>
              <a:t>　を</a:t>
            </a:r>
            <a:r>
              <a:rPr lang="en-US" altLang="ja-JP" sz="1800" dirty="0">
                <a:solidFill>
                  <a:srgbClr val="0000FF"/>
                </a:solidFill>
              </a:rPr>
              <a:t>P'</a:t>
            </a:r>
            <a:r>
              <a:rPr lang="ja-JP" altLang="en-US" sz="1800" dirty="0">
                <a:solidFill>
                  <a:srgbClr val="0000FF"/>
                </a:solidFill>
              </a:rPr>
              <a:t>の生成規則に加える</a:t>
            </a:r>
            <a:r>
              <a:rPr lang="ja-JP" altLang="en-US" sz="1800" dirty="0" smtClean="0">
                <a:solidFill>
                  <a:srgbClr val="0000FF"/>
                </a:solidFill>
              </a:rPr>
              <a:t>。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（３</a:t>
            </a:r>
            <a:r>
              <a:rPr lang="ja-JP" altLang="en-US" sz="1800" b="1" dirty="0" smtClean="0"/>
              <a:t>）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①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∈</a:t>
            </a:r>
            <a:r>
              <a:rPr lang="en-US" altLang="ja-JP" sz="1800" dirty="0" err="1" smtClean="0"/>
              <a:t>Nε</a:t>
            </a:r>
            <a:r>
              <a:rPr lang="ja-JP" altLang="en-US" sz="1800" dirty="0" smtClean="0"/>
              <a:t>　すなわち、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L(G)</a:t>
            </a:r>
            <a:r>
              <a:rPr lang="ja-JP" altLang="en-US" sz="1800" dirty="0" smtClean="0"/>
              <a:t>　である</a:t>
            </a:r>
            <a:r>
              <a:rPr lang="ja-JP" altLang="en-US" sz="1800" dirty="0"/>
              <a:t>場合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en-US" altLang="ja-JP" sz="1800" dirty="0">
                <a:solidFill>
                  <a:srgbClr val="0000FF"/>
                </a:solidFill>
              </a:rPr>
              <a:t>'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>
                <a:solidFill>
                  <a:srgbClr val="0000FF"/>
                </a:solidFill>
              </a:rPr>
              <a:t>ε</a:t>
            </a: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、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en-US" altLang="ja-JP" sz="1800" dirty="0">
                <a:solidFill>
                  <a:srgbClr val="0000FF"/>
                </a:solidFill>
              </a:rPr>
              <a:t>'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S</a:t>
            </a:r>
            <a:r>
              <a:rPr lang="ja-JP" altLang="en-US" sz="1800" dirty="0" smtClean="0">
                <a:solidFill>
                  <a:srgbClr val="0000FF"/>
                </a:solidFill>
              </a:rPr>
              <a:t>　も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　　　</a:t>
            </a:r>
            <a:r>
              <a:rPr lang="en-US" altLang="ja-JP" sz="1800" dirty="0" smtClean="0">
                <a:solidFill>
                  <a:srgbClr val="0000FF"/>
                </a:solidFill>
              </a:rPr>
              <a:t>P'</a:t>
            </a:r>
            <a:r>
              <a:rPr lang="ja-JP" altLang="en-US" sz="1800" dirty="0" smtClean="0">
                <a:solidFill>
                  <a:srgbClr val="0000FF"/>
                </a:solidFill>
              </a:rPr>
              <a:t>の生成規則に加える。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　　　</a:t>
            </a:r>
            <a:r>
              <a:rPr lang="ja-JP" altLang="en-US" sz="1800" dirty="0" smtClean="0"/>
              <a:t>ここで、</a:t>
            </a:r>
            <a:r>
              <a:rPr lang="en-US" altLang="ja-JP" sz="1800" dirty="0" smtClean="0"/>
              <a:t>S'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N</a:t>
            </a:r>
            <a:r>
              <a:rPr lang="ja-JP" altLang="en-US" sz="1800" dirty="0" smtClean="0"/>
              <a:t>であり、</a:t>
            </a:r>
            <a:r>
              <a:rPr lang="en-US" altLang="ja-JP" sz="1800" dirty="0" smtClean="0"/>
              <a:t>N'=N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{S'}={S,A,B,C,S'}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ja-JP" altLang="en-US" sz="1800" b="1" dirty="0" smtClean="0"/>
              <a:t>②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∈</a:t>
            </a:r>
            <a:r>
              <a:rPr lang="en-US" altLang="ja-JP" sz="1800" dirty="0" err="1" smtClean="0"/>
              <a:t>Nε</a:t>
            </a:r>
            <a:r>
              <a:rPr lang="ja-JP" altLang="en-US" sz="1800" dirty="0" smtClean="0"/>
              <a:t>　すなわち、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L(G)</a:t>
            </a:r>
            <a:r>
              <a:rPr lang="ja-JP" altLang="en-US" sz="1800" dirty="0" smtClean="0"/>
              <a:t>である場合、</a:t>
            </a:r>
            <a:r>
              <a:rPr lang="en-US" altLang="ja-JP" sz="1800" dirty="0" smtClean="0"/>
              <a:t>N'=N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S'=S</a:t>
            </a:r>
            <a:r>
              <a:rPr lang="ja-JP" altLang="en-US" sz="1800" dirty="0" smtClean="0"/>
              <a:t>とする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以上</a:t>
            </a:r>
            <a:r>
              <a:rPr lang="en-US" altLang="ja-JP" sz="1800" b="1" dirty="0" smtClean="0"/>
              <a:t>(1)</a:t>
            </a:r>
            <a:r>
              <a:rPr lang="ja-JP" altLang="en-US" sz="1800" b="1" dirty="0" smtClean="0"/>
              <a:t>～</a:t>
            </a:r>
            <a:r>
              <a:rPr lang="en-US" altLang="ja-JP" sz="1800" b="1" dirty="0" smtClean="0"/>
              <a:t>(3)</a:t>
            </a:r>
            <a:r>
              <a:rPr lang="ja-JP" altLang="en-US" sz="1800" b="1" dirty="0" err="1" smtClean="0"/>
              <a:t>のように</a:t>
            </a:r>
            <a:r>
              <a:rPr lang="en-US" altLang="ja-JP" sz="1800" dirty="0" smtClean="0"/>
              <a:t>S'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以外の</a:t>
            </a:r>
            <a:r>
              <a:rPr lang="en-US" altLang="ja-JP" sz="1800" dirty="0" smtClean="0"/>
              <a:t>ε-</a:t>
            </a:r>
            <a:r>
              <a:rPr lang="ja-JP" altLang="en-US" sz="1800" dirty="0" smtClean="0"/>
              <a:t>生成規則を除去する。</a:t>
            </a:r>
            <a:endParaRPr lang="en-US" altLang="ja-JP" sz="1800" dirty="0" smtClean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2519394" y="5126379"/>
            <a:ext cx="204462" cy="283219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H="1">
            <a:off x="3419872" y="5409597"/>
            <a:ext cx="204462" cy="283219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691680" y="5409598"/>
            <a:ext cx="204462" cy="283219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C91CD-8E45-46C2-8371-E039C06CABFE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 smtClean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27404" y="309702"/>
            <a:ext cx="5070619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例</a:t>
            </a:r>
            <a:r>
              <a:rPr lang="en-US" altLang="ja-JP" sz="1800" b="1" dirty="0" smtClean="0"/>
              <a:t>4.2</a:t>
            </a:r>
            <a:r>
              <a:rPr lang="ja-JP" altLang="en-US" sz="1800" b="1" dirty="0" smtClean="0"/>
              <a:t>　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の要素は、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（</a:t>
            </a:r>
            <a:r>
              <a:rPr lang="ja-JP" altLang="en-US" sz="1800" dirty="0"/>
              <a:t>１）の結果</a:t>
            </a:r>
            <a:r>
              <a:rPr lang="ja-JP" altLang="en-US" sz="1800" dirty="0" smtClean="0"/>
              <a:t>：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/>
              <a:t> </a:t>
            </a:r>
            <a:r>
              <a:rPr lang="en-US" altLang="ja-JP" sz="1800" dirty="0" err="1"/>
              <a:t>B→b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（２）の結果：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 err="1"/>
              <a:t>S→a</a:t>
            </a:r>
            <a:r>
              <a:rPr lang="ja-JP" altLang="en-US" sz="1800" dirty="0"/>
              <a:t>　　</a:t>
            </a:r>
            <a:r>
              <a:rPr lang="en-US" altLang="ja-JP" sz="1800" dirty="0" err="1"/>
              <a:t>S→aA</a:t>
            </a:r>
            <a:r>
              <a:rPr lang="ja-JP" altLang="en-US" sz="1800" dirty="0"/>
              <a:t>　　</a:t>
            </a:r>
            <a:r>
              <a:rPr lang="en-US" altLang="ja-JP" sz="1800" dirty="0" err="1"/>
              <a:t>S→aC</a:t>
            </a:r>
            <a:r>
              <a:rPr lang="ja-JP" altLang="en-US" sz="1800" dirty="0"/>
              <a:t>　　</a:t>
            </a:r>
            <a:r>
              <a:rPr lang="en-US" altLang="ja-JP" sz="1800" dirty="0" err="1"/>
              <a:t>S→aAC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S→B</a:t>
            </a:r>
            <a:r>
              <a:rPr lang="ja-JP" altLang="en-US" sz="1800" dirty="0"/>
              <a:t>　　</a:t>
            </a:r>
            <a:r>
              <a:rPr lang="en-US" altLang="ja-JP" sz="1800" dirty="0"/>
              <a:t>S→C</a:t>
            </a:r>
            <a:r>
              <a:rPr lang="ja-JP" altLang="en-US" sz="1800" dirty="0"/>
              <a:t>　　</a:t>
            </a:r>
            <a:r>
              <a:rPr lang="en-US" altLang="ja-JP" sz="1800" dirty="0"/>
              <a:t>S→BC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A→A</a:t>
            </a:r>
            <a:r>
              <a:rPr lang="ja-JP" altLang="en-US" sz="1800" dirty="0"/>
              <a:t>　　</a:t>
            </a:r>
            <a:r>
              <a:rPr lang="en-US" altLang="ja-JP" sz="1800" dirty="0"/>
              <a:t>A→AA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A→B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B→C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（３）</a:t>
            </a:r>
            <a:r>
              <a:rPr lang="ja-JP" altLang="en-US" sz="1800" dirty="0"/>
              <a:t>新しい開始記号Ｓ‘の追加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 err="1"/>
              <a:t>S∈Nε</a:t>
            </a:r>
            <a:r>
              <a:rPr lang="ja-JP" altLang="en-US" sz="1800" dirty="0"/>
              <a:t>　より　</a:t>
            </a:r>
            <a:r>
              <a:rPr lang="en-US" altLang="ja-JP" sz="1800" dirty="0" err="1"/>
              <a:t>S’→ε</a:t>
            </a:r>
            <a:r>
              <a:rPr lang="ja-JP" altLang="en-US" sz="1800" dirty="0"/>
              <a:t>　　</a:t>
            </a:r>
            <a:r>
              <a:rPr lang="en-US" altLang="ja-JP" sz="1800" dirty="0"/>
              <a:t>S’→S</a:t>
            </a:r>
            <a:r>
              <a:rPr lang="ja-JP" altLang="en-US" sz="1800" dirty="0"/>
              <a:t>　を</a:t>
            </a:r>
            <a:r>
              <a:rPr lang="en-US" altLang="ja-JP" sz="1800" dirty="0"/>
              <a:t>P’</a:t>
            </a:r>
            <a:r>
              <a:rPr lang="ja-JP" altLang="en-US" sz="1800" dirty="0"/>
              <a:t>に追加する</a:t>
            </a:r>
            <a:r>
              <a:rPr lang="ja-JP" altLang="en-US" sz="1800" dirty="0" smtClean="0"/>
              <a:t>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したがって、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 smtClean="0"/>
              <a:t>P</a:t>
            </a:r>
            <a:r>
              <a:rPr lang="en-US" altLang="ja-JP" sz="1800" dirty="0"/>
              <a:t>’</a:t>
            </a:r>
            <a:r>
              <a:rPr lang="ja-JP" altLang="en-US" sz="1800" dirty="0"/>
              <a:t>＝｛　</a:t>
            </a:r>
            <a:r>
              <a:rPr lang="en-US" altLang="ja-JP" sz="1800" dirty="0" err="1"/>
              <a:t>B→b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　 </a:t>
            </a:r>
            <a:r>
              <a:rPr lang="en-US" altLang="ja-JP" sz="1800" dirty="0" err="1" smtClean="0"/>
              <a:t>S</a:t>
            </a:r>
            <a:r>
              <a:rPr lang="en-US" altLang="ja-JP" sz="1800" dirty="0" err="1"/>
              <a:t>→a</a:t>
            </a:r>
            <a:r>
              <a:rPr lang="ja-JP" altLang="en-US" sz="1800" dirty="0"/>
              <a:t>　　</a:t>
            </a:r>
            <a:r>
              <a:rPr lang="en-US" altLang="ja-JP" sz="1800" dirty="0" err="1"/>
              <a:t>S→aA</a:t>
            </a:r>
            <a:r>
              <a:rPr lang="ja-JP" altLang="en-US" sz="1800" dirty="0"/>
              <a:t>　　</a:t>
            </a:r>
            <a:r>
              <a:rPr lang="en-US" altLang="ja-JP" sz="1800" dirty="0" err="1">
                <a:solidFill>
                  <a:srgbClr val="FF0000"/>
                </a:solidFill>
              </a:rPr>
              <a:t>S→aC</a:t>
            </a:r>
            <a:r>
              <a:rPr lang="ja-JP" altLang="en-US" sz="1800" dirty="0"/>
              <a:t>　　</a:t>
            </a:r>
            <a:r>
              <a:rPr lang="en-US" altLang="ja-JP" sz="1800" dirty="0" err="1">
                <a:solidFill>
                  <a:srgbClr val="FF0000"/>
                </a:solidFill>
              </a:rPr>
              <a:t>S→aAC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　 </a:t>
            </a:r>
            <a:r>
              <a:rPr lang="en-US" altLang="ja-JP" sz="1800" dirty="0" smtClean="0"/>
              <a:t>S</a:t>
            </a:r>
            <a:r>
              <a:rPr lang="en-US" altLang="ja-JP" sz="1800" dirty="0"/>
              <a:t>→B</a:t>
            </a:r>
            <a:r>
              <a:rPr lang="ja-JP" altLang="en-US" sz="1800" dirty="0"/>
              <a:t>　　</a:t>
            </a:r>
            <a:r>
              <a:rPr lang="en-US" altLang="ja-JP" sz="1800" dirty="0">
                <a:solidFill>
                  <a:srgbClr val="FF0000"/>
                </a:solidFill>
              </a:rPr>
              <a:t>S→C</a:t>
            </a:r>
            <a:r>
              <a:rPr lang="ja-JP" altLang="en-US" sz="1800" dirty="0"/>
              <a:t>　　</a:t>
            </a:r>
            <a:r>
              <a:rPr lang="en-US" altLang="ja-JP" sz="1800" dirty="0">
                <a:solidFill>
                  <a:srgbClr val="FF0000"/>
                </a:solidFill>
              </a:rPr>
              <a:t>S→BC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 　</a:t>
            </a:r>
            <a:r>
              <a:rPr lang="en-US" altLang="ja-JP" sz="1800" dirty="0" smtClean="0"/>
              <a:t>A</a:t>
            </a:r>
            <a:r>
              <a:rPr lang="en-US" altLang="ja-JP" sz="1800" dirty="0"/>
              <a:t>→A</a:t>
            </a:r>
            <a:r>
              <a:rPr lang="ja-JP" altLang="en-US" sz="1800" dirty="0"/>
              <a:t>　　</a:t>
            </a:r>
            <a:r>
              <a:rPr lang="en-US" altLang="ja-JP" sz="1800" dirty="0"/>
              <a:t>A→AA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　 </a:t>
            </a:r>
            <a:r>
              <a:rPr lang="en-US" altLang="ja-JP" sz="1800" dirty="0" smtClean="0"/>
              <a:t>A</a:t>
            </a:r>
            <a:r>
              <a:rPr lang="en-US" altLang="ja-JP" sz="1800" dirty="0"/>
              <a:t>→B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　 </a:t>
            </a:r>
            <a:r>
              <a:rPr lang="en-US" altLang="ja-JP" sz="1800" dirty="0" smtClean="0">
                <a:solidFill>
                  <a:srgbClr val="FF0000"/>
                </a:solidFill>
              </a:rPr>
              <a:t>B</a:t>
            </a:r>
            <a:r>
              <a:rPr lang="en-US" altLang="ja-JP" sz="1800" dirty="0">
                <a:solidFill>
                  <a:srgbClr val="FF0000"/>
                </a:solidFill>
              </a:rPr>
              <a:t>→C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ja-JP" altLang="en-US" sz="1800" dirty="0" smtClean="0"/>
              <a:t>　 </a:t>
            </a:r>
            <a:r>
              <a:rPr lang="en-US" altLang="ja-JP" sz="1800" dirty="0" err="1" smtClean="0"/>
              <a:t>S</a:t>
            </a:r>
            <a:r>
              <a:rPr lang="en-US" altLang="ja-JP" sz="1800" dirty="0" err="1"/>
              <a:t>’→ε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S</a:t>
            </a:r>
            <a:r>
              <a:rPr lang="en-US" altLang="ja-JP" sz="1800" dirty="0"/>
              <a:t>’→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　｝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N’</a:t>
            </a:r>
            <a:r>
              <a:rPr lang="ja-JP" altLang="en-US" sz="1800" dirty="0"/>
              <a:t>＝｛ </a:t>
            </a:r>
            <a:r>
              <a:rPr lang="en-US" altLang="ja-JP" sz="1800" dirty="0"/>
              <a:t>S,A,B,C,S’}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1763688" y="4221088"/>
            <a:ext cx="403244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787246" y="5581735"/>
            <a:ext cx="403244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187624" y="620688"/>
            <a:ext cx="5400600" cy="284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40152" y="3820398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/>
              <a:t>は無効記号（死記号）</a:t>
            </a:r>
            <a:endParaRPr kumimoji="1" lang="en-US" altLang="ja-JP" dirty="0" smtClean="0"/>
          </a:p>
          <a:p>
            <a:r>
              <a:rPr lang="ja-JP" altLang="en-US" dirty="0"/>
              <a:t>となるので</a:t>
            </a:r>
            <a:r>
              <a:rPr lang="ja-JP" altLang="en-US" dirty="0" smtClean="0"/>
              <a:t>、以下の手順により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赤文字の生成規則</a:t>
            </a:r>
            <a:r>
              <a:rPr kumimoji="1" lang="ja-JP" altLang="en-US" dirty="0" smtClean="0"/>
              <a:t>とともに</a:t>
            </a:r>
            <a:endParaRPr kumimoji="1" lang="en-US" altLang="ja-JP" dirty="0" smtClean="0"/>
          </a:p>
          <a:p>
            <a:r>
              <a:rPr lang="ja-JP" altLang="en-US" dirty="0" smtClean="0"/>
              <a:t>除去することができる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3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66AAC5-DD91-4ECE-9C61-B7B72DF43BE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116013" y="549275"/>
            <a:ext cx="664527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P</a:t>
            </a:r>
            <a:r>
              <a:rPr lang="en-US" altLang="ja-JP" sz="1800" dirty="0"/>
              <a:t>’</a:t>
            </a:r>
            <a:r>
              <a:rPr lang="ja-JP" altLang="en-US" sz="1800" dirty="0"/>
              <a:t>の無効記号の削除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（１）</a:t>
            </a:r>
            <a:r>
              <a:rPr lang="ja-JP" altLang="en-US" sz="1800" dirty="0" smtClean="0"/>
              <a:t>生記号の抽出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生成規則　　</a:t>
            </a:r>
            <a:r>
              <a:rPr lang="ja-JP" altLang="en-US" sz="1800" dirty="0" smtClean="0"/>
              <a:t>生</a:t>
            </a:r>
            <a:r>
              <a:rPr lang="ja-JP" altLang="en-US" sz="1800" dirty="0"/>
              <a:t>記号　　</a:t>
            </a:r>
            <a:r>
              <a:rPr lang="ja-JP" altLang="en-US" sz="1800" dirty="0" smtClean="0"/>
              <a:t>　　　判定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抽出　　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 smtClean="0"/>
              <a:t>B</a:t>
            </a:r>
            <a:r>
              <a:rPr lang="en-US" altLang="ja-JP" sz="1800" dirty="0" err="1"/>
              <a:t>→b</a:t>
            </a:r>
            <a:r>
              <a:rPr lang="ja-JP" altLang="en-US" sz="1800" dirty="0"/>
              <a:t>　	　　　</a:t>
            </a:r>
            <a:r>
              <a:rPr lang="en-US" altLang="ja-JP" sz="1800" dirty="0" smtClean="0"/>
              <a:t>B</a:t>
            </a:r>
            <a:r>
              <a:rPr lang="en-US" altLang="ja-JP" sz="1800" dirty="0"/>
              <a:t>	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①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は終端記号。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は生記号。</a:t>
            </a:r>
            <a:r>
              <a:rPr lang="en-US" altLang="ja-JP" sz="1800" dirty="0" smtClean="0"/>
              <a:t>              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	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①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は終端記号。</a:t>
            </a:r>
            <a:r>
              <a:rPr lang="en-US" altLang="ja-JP" sz="1800" dirty="0"/>
              <a:t>B</a:t>
            </a:r>
            <a:r>
              <a:rPr lang="ja-JP" altLang="en-US" sz="1800" dirty="0"/>
              <a:t>は生</a:t>
            </a:r>
            <a:r>
              <a:rPr lang="ja-JP" altLang="en-US" sz="1800" dirty="0" smtClean="0"/>
              <a:t>記号。</a:t>
            </a:r>
            <a:r>
              <a:rPr lang="en-US" altLang="ja-JP" sz="1800" dirty="0" smtClean="0"/>
              <a:t> 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S→aA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	</a:t>
            </a:r>
            <a:r>
              <a:rPr lang="ja-JP" altLang="en-US" sz="1800" dirty="0"/>
              <a:t>　　　</a:t>
            </a:r>
            <a:r>
              <a:rPr lang="ja-JP" altLang="en-US" sz="1800" dirty="0" smtClean="0"/>
              <a:t>④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は生記号。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生</a:t>
            </a:r>
            <a:r>
              <a:rPr lang="ja-JP" altLang="en-US" sz="1800" dirty="0" smtClean="0"/>
              <a:t>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S→aC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33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S→aAC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33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S→B	</a:t>
            </a:r>
            <a:r>
              <a:rPr lang="ja-JP" altLang="en-US" sz="1800" dirty="0"/>
              <a:t>　　</a:t>
            </a:r>
            <a:r>
              <a:rPr lang="ja-JP" altLang="en-US" sz="1800" dirty="0">
                <a:solidFill>
                  <a:srgbClr val="FF3300"/>
                </a:solidFill>
              </a:rPr>
              <a:t>　</a:t>
            </a:r>
            <a:r>
              <a:rPr lang="en-US" altLang="ja-JP" sz="1800" dirty="0"/>
              <a:t>S	</a:t>
            </a:r>
            <a:r>
              <a:rPr lang="ja-JP" altLang="en-US" sz="1800" dirty="0" smtClean="0"/>
              <a:t>　　　②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は生記号。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は生記号。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S→C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33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S→BC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33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/>
              <a:t>A→A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④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生記号。</a:t>
            </a:r>
            <a:r>
              <a:rPr lang="en-US" altLang="ja-JP" sz="1800" dirty="0"/>
              <a:t>A</a:t>
            </a:r>
            <a:r>
              <a:rPr lang="ja-JP" altLang="en-US" sz="1800" dirty="0"/>
              <a:t>は生</a:t>
            </a:r>
            <a:r>
              <a:rPr lang="ja-JP" altLang="en-US" sz="1800" dirty="0" smtClean="0"/>
              <a:t>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A→AA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④</a:t>
            </a:r>
            <a:r>
              <a:rPr lang="en-US" altLang="ja-JP" sz="1800" dirty="0"/>
              <a:t>A</a:t>
            </a:r>
            <a:r>
              <a:rPr lang="ja-JP" altLang="en-US" sz="1800" dirty="0"/>
              <a:t>は生記号。</a:t>
            </a:r>
            <a:r>
              <a:rPr lang="en-US" altLang="ja-JP" sz="1800" dirty="0"/>
              <a:t>A</a:t>
            </a:r>
            <a:r>
              <a:rPr lang="ja-JP" altLang="en-US" sz="1800" dirty="0"/>
              <a:t>は生</a:t>
            </a:r>
            <a:r>
              <a:rPr lang="ja-JP" altLang="en-US" sz="1800" dirty="0" smtClean="0"/>
              <a:t>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/>
              <a:t>A→B 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③</a:t>
            </a:r>
            <a:r>
              <a:rPr lang="en-US" altLang="ja-JP" sz="1800" dirty="0"/>
              <a:t>B</a:t>
            </a:r>
            <a:r>
              <a:rPr lang="ja-JP" altLang="en-US" sz="1800" dirty="0"/>
              <a:t>は生記号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生</a:t>
            </a:r>
            <a:r>
              <a:rPr lang="ja-JP" altLang="en-US" sz="1800" dirty="0" smtClean="0"/>
              <a:t>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B→C 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33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S’→ε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S’	</a:t>
            </a:r>
            <a:r>
              <a:rPr lang="ja-JP" altLang="en-US" sz="1800" dirty="0" smtClean="0"/>
              <a:t>　　　①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は終端記号。</a:t>
            </a:r>
            <a:r>
              <a:rPr lang="en-US" altLang="ja-JP" sz="1800" dirty="0" smtClean="0"/>
              <a:t>S'</a:t>
            </a:r>
            <a:r>
              <a:rPr lang="ja-JP" altLang="en-US" sz="1800" dirty="0" smtClean="0"/>
              <a:t>は生記号。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/>
              <a:t>S’→S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S’	</a:t>
            </a:r>
            <a:r>
              <a:rPr lang="ja-JP" altLang="en-US" sz="1800" dirty="0"/>
              <a:t>　　</a:t>
            </a:r>
            <a:r>
              <a:rPr lang="ja-JP" altLang="en-US" sz="1800" dirty="0" smtClean="0"/>
              <a:t>　③</a:t>
            </a:r>
            <a:r>
              <a:rPr lang="en-US" altLang="ja-JP" sz="1800" dirty="0"/>
              <a:t>S</a:t>
            </a:r>
            <a:r>
              <a:rPr lang="ja-JP" altLang="en-US" sz="1800" dirty="0"/>
              <a:t>は生</a:t>
            </a:r>
            <a:r>
              <a:rPr lang="ja-JP" altLang="en-US" sz="1800" dirty="0" smtClean="0"/>
              <a:t>記号。</a:t>
            </a:r>
            <a:r>
              <a:rPr lang="en-US" altLang="ja-JP" sz="1800" dirty="0" smtClean="0"/>
              <a:t>S'</a:t>
            </a:r>
            <a:r>
              <a:rPr lang="ja-JP" altLang="en-US" sz="1800" dirty="0" smtClean="0"/>
              <a:t>は生記号。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042989" y="1125538"/>
            <a:ext cx="5689252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042988" y="1700213"/>
            <a:ext cx="56892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268538" y="1125538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3347864" y="1125538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05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66AAC5-DD91-4ECE-9C61-B7B72DF43BE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139948" y="549275"/>
            <a:ext cx="6645275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P</a:t>
            </a:r>
            <a:r>
              <a:rPr lang="en-US" altLang="ja-JP" sz="1800" dirty="0"/>
              <a:t>’</a:t>
            </a:r>
            <a:r>
              <a:rPr lang="ja-JP" altLang="en-US" sz="1800" dirty="0"/>
              <a:t>の無効記号の削除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（２）</a:t>
            </a:r>
            <a:r>
              <a:rPr lang="ja-JP" altLang="en-US" sz="1800" dirty="0" smtClean="0"/>
              <a:t>到達可能記号の抽出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生成規則　　</a:t>
            </a:r>
            <a:r>
              <a:rPr lang="ja-JP" altLang="en-US" sz="1800" dirty="0" smtClean="0"/>
              <a:t>生</a:t>
            </a:r>
            <a:r>
              <a:rPr lang="ja-JP" altLang="en-US" sz="1800" dirty="0"/>
              <a:t>記号　　　</a:t>
            </a:r>
            <a:r>
              <a:rPr lang="ja-JP" altLang="en-US" sz="1800" dirty="0" smtClean="0"/>
              <a:t>到達</a:t>
            </a:r>
            <a:r>
              <a:rPr lang="ja-JP" altLang="en-US" sz="1800" dirty="0"/>
              <a:t>可能記号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抽出　　　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抽出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B→b</a:t>
            </a:r>
            <a:r>
              <a:rPr lang="ja-JP" altLang="en-US" sz="1800" dirty="0"/>
              <a:t>　	　　　</a:t>
            </a:r>
            <a:r>
              <a:rPr lang="en-US" altLang="ja-JP" sz="1800" dirty="0"/>
              <a:t>B		</a:t>
            </a:r>
            <a:r>
              <a:rPr lang="en-US" altLang="ja-JP" sz="1800" dirty="0" smtClean="0"/>
              <a:t>b              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S→aA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		a</a:t>
            </a:r>
            <a:r>
              <a:rPr lang="ja-JP" altLang="en-US" sz="1800" dirty="0"/>
              <a:t>　と　</a:t>
            </a:r>
            <a:r>
              <a:rPr lang="en-US" altLang="ja-JP" sz="1800" dirty="0"/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S→aC</a:t>
            </a:r>
            <a:r>
              <a:rPr lang="en-US" altLang="ja-JP" sz="1800" dirty="0">
                <a:solidFill>
                  <a:srgbClr val="FF0000"/>
                </a:solidFill>
              </a:rPr>
              <a:t>	</a:t>
            </a:r>
            <a:r>
              <a:rPr lang="ja-JP" altLang="en-US" sz="1800" dirty="0">
                <a:solidFill>
                  <a:srgbClr val="FF0000"/>
                </a:solidFill>
              </a:rPr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S→aAC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S→B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	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S→C	</a:t>
            </a:r>
            <a:r>
              <a:rPr lang="ja-JP" altLang="en-US" sz="1800" dirty="0">
                <a:solidFill>
                  <a:srgbClr val="FF0000"/>
                </a:solidFill>
              </a:rPr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S→BC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A→A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A→AA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	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A→B 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		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B→C 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×		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S’→ε</a:t>
            </a:r>
            <a:r>
              <a:rPr lang="en-US" altLang="ja-JP" sz="1800" dirty="0"/>
              <a:t>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S’		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S’→S	</a:t>
            </a:r>
            <a:r>
              <a:rPr lang="ja-JP" altLang="en-US" sz="1800" dirty="0"/>
              <a:t>　　　</a:t>
            </a:r>
            <a:r>
              <a:rPr lang="en-US" altLang="ja-JP" sz="1800" dirty="0"/>
              <a:t>S’	</a:t>
            </a:r>
            <a:r>
              <a:rPr lang="ja-JP" altLang="en-US" sz="1800" dirty="0"/>
              <a:t>　	</a:t>
            </a:r>
            <a:r>
              <a:rPr lang="en-US" altLang="ja-JP" sz="1800" dirty="0"/>
              <a:t>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042989" y="1125538"/>
            <a:ext cx="4105076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042988" y="1700213"/>
            <a:ext cx="410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268538" y="1125538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3347864" y="1125538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右中かっこ 1"/>
          <p:cNvSpPr/>
          <p:nvPr/>
        </p:nvSpPr>
        <p:spPr>
          <a:xfrm>
            <a:off x="4572001" y="2585911"/>
            <a:ext cx="576064" cy="534975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>
            <a:off x="4572001" y="3352674"/>
            <a:ext cx="576064" cy="534975"/>
          </a:xfrm>
          <a:prstGeom prst="rightBrace">
            <a:avLst>
              <a:gd name="adj1" fmla="val 642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671391" y="4631635"/>
            <a:ext cx="476674" cy="318052"/>
          </a:xfrm>
          <a:prstGeom prst="rightBrace">
            <a:avLst>
              <a:gd name="adj1" fmla="val 6421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48065" y="265966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除去する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48065" y="343549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除去する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0187" y="460599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除去する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44DD7D-6C21-4194-AF43-A43CDB9D0A84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47675" y="332656"/>
            <a:ext cx="858882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４．４．３　単位生成規則の削除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>
                <a:solidFill>
                  <a:srgbClr val="0000FF"/>
                </a:solidFill>
              </a:rPr>
              <a:t>単位生成規則</a:t>
            </a:r>
            <a:r>
              <a:rPr lang="ja-JP" altLang="en-US" sz="1800" dirty="0"/>
              <a:t>：　</a:t>
            </a:r>
            <a:r>
              <a:rPr lang="en-US" altLang="ja-JP" sz="1800" dirty="0"/>
              <a:t>A→B</a:t>
            </a:r>
            <a:r>
              <a:rPr lang="ja-JP" altLang="en-US" sz="1800" dirty="0"/>
              <a:t>　　</a:t>
            </a:r>
            <a:r>
              <a:rPr lang="en-US" altLang="ja-JP" sz="1800" dirty="0"/>
              <a:t>A</a:t>
            </a:r>
            <a:r>
              <a:rPr lang="ja-JP" altLang="en-US" sz="1800" dirty="0"/>
              <a:t>を</a:t>
            </a:r>
            <a:r>
              <a:rPr lang="en-US" altLang="ja-JP" sz="1800" dirty="0"/>
              <a:t>B</a:t>
            </a:r>
            <a:r>
              <a:rPr lang="ja-JP" altLang="en-US" sz="1800" dirty="0"/>
              <a:t>で置き換えることを示す生成</a:t>
            </a:r>
            <a:r>
              <a:rPr lang="ja-JP" altLang="en-US" sz="1800" dirty="0" smtClean="0"/>
              <a:t>規則</a:t>
            </a:r>
            <a:r>
              <a:rPr lang="ja-JP" altLang="en-US" sz="1800" dirty="0"/>
              <a:t>で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非終端記号の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名前の書き変えに過ぎないので、除去する方が望ましい。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ここで、文法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ε-</a:t>
            </a:r>
            <a:r>
              <a:rPr lang="ja-JP" altLang="en-US" sz="1800" dirty="0"/>
              <a:t>なし文法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としたとき、次のようにして、文法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と等価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で</a:t>
            </a:r>
            <a:r>
              <a:rPr lang="ja-JP" altLang="en-US" sz="1800" dirty="0" smtClean="0">
                <a:solidFill>
                  <a:srgbClr val="0000FF"/>
                </a:solidFill>
              </a:rPr>
              <a:t>単位</a:t>
            </a:r>
            <a:r>
              <a:rPr lang="ja-JP" altLang="en-US" sz="1800" dirty="0">
                <a:solidFill>
                  <a:srgbClr val="0000FF"/>
                </a:solidFill>
              </a:rPr>
              <a:t>生成規則</a:t>
            </a:r>
            <a:r>
              <a:rPr lang="ja-JP" altLang="en-US" sz="1800" dirty="0"/>
              <a:t>を持たない文法</a:t>
            </a:r>
            <a:r>
              <a:rPr lang="en-US" altLang="ja-JP" sz="1800" dirty="0"/>
              <a:t>G</a:t>
            </a:r>
            <a:r>
              <a:rPr lang="en-US" altLang="ja-JP" sz="1800" dirty="0" smtClean="0"/>
              <a:t>’=(N,Σ,</a:t>
            </a:r>
            <a:r>
              <a:rPr lang="en-US" altLang="ja-JP" sz="1800" dirty="0" smtClean="0">
                <a:solidFill>
                  <a:srgbClr val="FF0000"/>
                </a:solidFill>
              </a:rPr>
              <a:t>P’,</a:t>
            </a:r>
            <a:r>
              <a:rPr lang="en-US" altLang="ja-JP" sz="1800" dirty="0" smtClean="0"/>
              <a:t>S</a:t>
            </a:r>
            <a:r>
              <a:rPr lang="ja-JP" altLang="en-US" sz="1800" dirty="0"/>
              <a:t>｝を</a:t>
            </a:r>
            <a:r>
              <a:rPr lang="ja-JP" altLang="en-US" sz="1800" dirty="0" smtClean="0"/>
              <a:t>求めることができる。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844824"/>
            <a:ext cx="7019870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例</a:t>
            </a:r>
            <a:r>
              <a:rPr lang="en-US" altLang="ja-JP" sz="1800" dirty="0" smtClean="0"/>
              <a:t>4.3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G</a:t>
            </a:r>
            <a:r>
              <a:rPr lang="ja-JP" altLang="en-US" sz="1800" dirty="0"/>
              <a:t>＝｛</a:t>
            </a:r>
            <a:r>
              <a:rPr lang="en-US" altLang="ja-JP" sz="1800" dirty="0"/>
              <a:t>N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P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S</a:t>
            </a:r>
            <a:r>
              <a:rPr lang="ja-JP" altLang="en-US" sz="1800" dirty="0"/>
              <a:t>｝　</a:t>
            </a:r>
            <a:r>
              <a:rPr lang="en-US" altLang="ja-JP" sz="1800" dirty="0" smtClean="0"/>
              <a:t>N</a:t>
            </a:r>
            <a:r>
              <a:rPr lang="en-US" altLang="ja-JP" sz="1800" dirty="0"/>
              <a:t>=</a:t>
            </a:r>
            <a:r>
              <a:rPr lang="ja-JP" altLang="en-US" sz="1800" dirty="0"/>
              <a:t>｛</a:t>
            </a:r>
            <a:r>
              <a:rPr lang="en-US" altLang="ja-JP" sz="1800" dirty="0"/>
              <a:t>E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T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F</a:t>
            </a:r>
            <a:r>
              <a:rPr lang="ja-JP" altLang="en-US" sz="1800" dirty="0" smtClean="0"/>
              <a:t>｝　</a:t>
            </a:r>
            <a:r>
              <a:rPr lang="ja-JP" altLang="en-US" sz="1800" dirty="0"/>
              <a:t>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/>
              <a:t>a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＋、＊、（、）｝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P</a:t>
            </a:r>
            <a:r>
              <a:rPr lang="en-US" altLang="ja-JP" sz="1800" dirty="0"/>
              <a:t>=</a:t>
            </a:r>
            <a:r>
              <a:rPr lang="ja-JP" altLang="en-US" sz="1800" dirty="0"/>
              <a:t>｛　</a:t>
            </a:r>
            <a:r>
              <a:rPr lang="en-US" altLang="ja-JP" sz="1800" dirty="0"/>
              <a:t>E→E</a:t>
            </a:r>
            <a:r>
              <a:rPr lang="ja-JP" altLang="en-US" sz="1800" dirty="0"/>
              <a:t>＋</a:t>
            </a:r>
            <a:r>
              <a:rPr lang="en-US" altLang="ja-JP" sz="1800" dirty="0"/>
              <a:t>T</a:t>
            </a:r>
            <a:r>
              <a:rPr lang="ja-JP" altLang="en-US" sz="1800" dirty="0"/>
              <a:t>　</a:t>
            </a:r>
            <a:r>
              <a:rPr lang="en-US" altLang="ja-JP" sz="1800" dirty="0">
                <a:solidFill>
                  <a:srgbClr val="0000FF"/>
                </a:solidFill>
              </a:rPr>
              <a:t>E→T</a:t>
            </a:r>
            <a:r>
              <a:rPr lang="ja-JP" altLang="en-US" sz="1800" dirty="0"/>
              <a:t>　</a:t>
            </a:r>
            <a:r>
              <a:rPr lang="en-US" altLang="ja-JP" sz="1800" dirty="0"/>
              <a:t>T→T</a:t>
            </a:r>
            <a:r>
              <a:rPr lang="ja-JP" altLang="en-US" sz="1800" dirty="0"/>
              <a:t>＊</a:t>
            </a:r>
            <a:r>
              <a:rPr lang="en-US" altLang="ja-JP" sz="1800" dirty="0"/>
              <a:t>F</a:t>
            </a:r>
            <a:r>
              <a:rPr lang="ja-JP" altLang="en-US" sz="1800" dirty="0"/>
              <a:t>　</a:t>
            </a:r>
            <a:r>
              <a:rPr lang="en-US" altLang="ja-JP" sz="1800" dirty="0">
                <a:solidFill>
                  <a:srgbClr val="0000FF"/>
                </a:solidFill>
              </a:rPr>
              <a:t>T→F</a:t>
            </a:r>
            <a:r>
              <a:rPr lang="ja-JP" altLang="en-US" sz="1800" dirty="0"/>
              <a:t>　</a:t>
            </a:r>
            <a:r>
              <a:rPr lang="en-US" altLang="ja-JP" sz="1800" dirty="0"/>
              <a:t>F→</a:t>
            </a:r>
            <a:r>
              <a:rPr lang="ja-JP" altLang="en-US" sz="1800" dirty="0"/>
              <a:t>（ </a:t>
            </a:r>
            <a:r>
              <a:rPr lang="en-US" altLang="ja-JP" sz="1800" dirty="0"/>
              <a:t>E </a:t>
            </a:r>
            <a:r>
              <a:rPr lang="ja-JP" altLang="en-US" sz="1800" dirty="0"/>
              <a:t>）　</a:t>
            </a:r>
            <a:r>
              <a:rPr lang="en-US" altLang="ja-JP" sz="1800" dirty="0" err="1">
                <a:solidFill>
                  <a:srgbClr val="0000FF"/>
                </a:solidFill>
              </a:rPr>
              <a:t>F→a</a:t>
            </a:r>
            <a:r>
              <a:rPr lang="ja-JP" altLang="en-US" sz="1800" dirty="0"/>
              <a:t>　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文法</a:t>
            </a:r>
            <a:r>
              <a:rPr lang="en-US" altLang="ja-JP" sz="1800" dirty="0" smtClean="0"/>
              <a:t>G</a:t>
            </a:r>
            <a:r>
              <a:rPr lang="ja-JP" altLang="en-US" sz="1800" dirty="0"/>
              <a:t>と等価な単位生成規則のない文法</a:t>
            </a:r>
            <a:r>
              <a:rPr lang="en-US" altLang="ja-JP" sz="1800" dirty="0"/>
              <a:t>G’</a:t>
            </a:r>
            <a:r>
              <a:rPr lang="ja-JP" altLang="en-US" sz="1800" dirty="0"/>
              <a:t>を求めよ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（１）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（∈</a:t>
            </a:r>
            <a:r>
              <a:rPr lang="en-US" altLang="ja-JP" sz="1800" dirty="0"/>
              <a:t>N</a:t>
            </a:r>
            <a:r>
              <a:rPr lang="ja-JP" altLang="en-US" sz="1800" dirty="0"/>
              <a:t>）に対し、</a:t>
            </a:r>
            <a:r>
              <a:rPr lang="en-US" altLang="ja-JP" sz="1800" dirty="0">
                <a:solidFill>
                  <a:srgbClr val="000099"/>
                </a:solidFill>
              </a:rPr>
              <a:t>N</a:t>
            </a:r>
            <a:r>
              <a:rPr lang="ja-JP" altLang="en-US" sz="1800" dirty="0">
                <a:solidFill>
                  <a:srgbClr val="000099"/>
                </a:solidFill>
              </a:rPr>
              <a:t>自身</a:t>
            </a:r>
            <a:r>
              <a:rPr lang="ja-JP" altLang="en-US" sz="1800" dirty="0"/>
              <a:t>、または、</a:t>
            </a:r>
            <a:r>
              <a:rPr lang="en-US" altLang="ja-JP" sz="1800" dirty="0">
                <a:solidFill>
                  <a:srgbClr val="000099"/>
                </a:solidFill>
              </a:rPr>
              <a:t>N</a:t>
            </a:r>
            <a:r>
              <a:rPr lang="ja-JP" altLang="en-US" sz="1800" dirty="0">
                <a:solidFill>
                  <a:srgbClr val="000099"/>
                </a:solidFill>
              </a:rPr>
              <a:t>から単位生成規則の適用だけで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導出される非終端記号の集合</a:t>
            </a:r>
            <a:r>
              <a:rPr lang="en-US" altLang="ja-JP" sz="1800" dirty="0">
                <a:solidFill>
                  <a:srgbClr val="FF0000"/>
                </a:solidFill>
              </a:rPr>
              <a:t>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A</a:t>
            </a:r>
            <a:r>
              <a:rPr lang="ja-JP" altLang="en-US" sz="1800" dirty="0"/>
              <a:t>を求める。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①</a:t>
            </a:r>
            <a:r>
              <a:rPr lang="en-US" altLang="ja-JP" sz="1800" dirty="0">
                <a:solidFill>
                  <a:srgbClr val="FF0000"/>
                </a:solidFill>
              </a:rPr>
              <a:t>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E</a:t>
            </a:r>
            <a:r>
              <a:rPr lang="ja-JP" altLang="en-US" sz="1800" dirty="0" err="1"/>
              <a:t>の算</a:t>
            </a:r>
            <a:r>
              <a:rPr lang="ja-JP" altLang="en-US" sz="1800" dirty="0"/>
              <a:t>出（</a:t>
            </a:r>
            <a:r>
              <a:rPr lang="en-US" altLang="ja-JP" sz="1800" dirty="0"/>
              <a:t>E</a:t>
            </a:r>
            <a:r>
              <a:rPr lang="ja-JP" altLang="en-US" sz="1800" dirty="0"/>
              <a:t>自身、または、</a:t>
            </a:r>
            <a:r>
              <a:rPr lang="en-US" altLang="ja-JP" sz="1800" dirty="0"/>
              <a:t>E</a:t>
            </a:r>
            <a:r>
              <a:rPr lang="ja-JP" altLang="en-US" sz="1800" dirty="0"/>
              <a:t>から単位生成規則の適用だけで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　　　導出可能な非終端記号の算出）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E</a:t>
            </a:r>
            <a:r>
              <a:rPr lang="ja-JP" altLang="en-US" sz="1800" dirty="0"/>
              <a:t>→</a:t>
            </a:r>
            <a:r>
              <a:rPr lang="en-US" altLang="ja-JP" sz="1800" dirty="0"/>
              <a:t>T</a:t>
            </a:r>
            <a:r>
              <a:rPr lang="ja-JP" altLang="en-US" sz="1800" dirty="0"/>
              <a:t>　　</a:t>
            </a:r>
            <a:r>
              <a:rPr lang="en-US" altLang="ja-JP" sz="1800" dirty="0"/>
              <a:t>T</a:t>
            </a:r>
            <a:r>
              <a:rPr lang="ja-JP" altLang="en-US" sz="1800" dirty="0"/>
              <a:t>→</a:t>
            </a:r>
            <a:r>
              <a:rPr lang="en-US" altLang="ja-JP" sz="1800" dirty="0"/>
              <a:t>F</a:t>
            </a:r>
            <a:r>
              <a:rPr lang="ja-JP" altLang="en-US" sz="1800" dirty="0"/>
              <a:t>　　</a:t>
            </a:r>
            <a:r>
              <a:rPr lang="en-US" altLang="ja-JP" sz="1800" dirty="0"/>
              <a:t>F</a:t>
            </a:r>
            <a:r>
              <a:rPr lang="ja-JP" altLang="en-US" sz="1800" dirty="0"/>
              <a:t>→</a:t>
            </a:r>
            <a:r>
              <a:rPr lang="en-US" altLang="ja-JP" sz="1800" dirty="0"/>
              <a:t>a</a:t>
            </a:r>
            <a:r>
              <a:rPr lang="ja-JP" altLang="en-US" sz="1800" dirty="0"/>
              <a:t>　より　　</a:t>
            </a:r>
            <a:r>
              <a:rPr lang="en-US" altLang="ja-JP" sz="1800" dirty="0">
                <a:solidFill>
                  <a:srgbClr val="FF0000"/>
                </a:solidFill>
              </a:rPr>
              <a:t> 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E </a:t>
            </a:r>
            <a:r>
              <a:rPr lang="ja-JP" altLang="en-US" sz="1800" dirty="0"/>
              <a:t>＝｛</a:t>
            </a:r>
            <a:r>
              <a:rPr lang="en-US" altLang="ja-JP" sz="1800" dirty="0"/>
              <a:t>E,T,F</a:t>
            </a:r>
            <a:r>
              <a:rPr lang="ja-JP" altLang="en-US" sz="1800" dirty="0"/>
              <a:t>｝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②</a:t>
            </a:r>
            <a:r>
              <a:rPr lang="en-US" altLang="ja-JP" sz="1800" dirty="0">
                <a:solidFill>
                  <a:srgbClr val="FF0000"/>
                </a:solidFill>
              </a:rPr>
              <a:t>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T</a:t>
            </a:r>
            <a:r>
              <a:rPr lang="ja-JP" altLang="en-US" sz="1800" dirty="0" err="1"/>
              <a:t>の算</a:t>
            </a:r>
            <a:r>
              <a:rPr lang="ja-JP" altLang="en-US" sz="1800" dirty="0"/>
              <a:t>出（</a:t>
            </a:r>
            <a:r>
              <a:rPr lang="en-US" altLang="ja-JP" sz="1800" dirty="0"/>
              <a:t>T</a:t>
            </a:r>
            <a:r>
              <a:rPr lang="ja-JP" altLang="en-US" sz="1800" dirty="0"/>
              <a:t>自身、または、</a:t>
            </a:r>
            <a:r>
              <a:rPr lang="en-US" altLang="ja-JP" sz="1800" dirty="0"/>
              <a:t>T</a:t>
            </a:r>
            <a:r>
              <a:rPr lang="ja-JP" altLang="en-US" sz="1800" dirty="0"/>
              <a:t>から単位生成規則の適用だけで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　　　導出可能な非終端記号の算出）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T</a:t>
            </a:r>
            <a:r>
              <a:rPr lang="ja-JP" altLang="en-US" sz="1800" dirty="0"/>
              <a:t>→</a:t>
            </a:r>
            <a:r>
              <a:rPr lang="en-US" altLang="ja-JP" sz="1800" dirty="0"/>
              <a:t>F</a:t>
            </a:r>
            <a:r>
              <a:rPr lang="ja-JP" altLang="en-US" sz="1800" dirty="0"/>
              <a:t>　　</a:t>
            </a:r>
            <a:r>
              <a:rPr lang="en-US" altLang="ja-JP" sz="1800" dirty="0"/>
              <a:t>F</a:t>
            </a:r>
            <a:r>
              <a:rPr lang="ja-JP" altLang="en-US" sz="1800" dirty="0"/>
              <a:t>→</a:t>
            </a:r>
            <a:r>
              <a:rPr lang="en-US" altLang="ja-JP" sz="1800" dirty="0"/>
              <a:t>a</a:t>
            </a:r>
            <a:r>
              <a:rPr lang="ja-JP" altLang="en-US" sz="1800" dirty="0"/>
              <a:t>　より　　</a:t>
            </a:r>
            <a:r>
              <a:rPr lang="en-US" altLang="ja-JP" sz="1800" dirty="0">
                <a:solidFill>
                  <a:srgbClr val="FF0000"/>
                </a:solidFill>
              </a:rPr>
              <a:t> 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T</a:t>
            </a:r>
            <a:r>
              <a:rPr lang="ja-JP" altLang="en-US" sz="1800" dirty="0"/>
              <a:t>＝｛</a:t>
            </a:r>
            <a:r>
              <a:rPr lang="en-US" altLang="ja-JP" sz="1800" dirty="0"/>
              <a:t>T,F</a:t>
            </a:r>
            <a:r>
              <a:rPr lang="ja-JP" altLang="en-US" sz="1800" dirty="0"/>
              <a:t>｝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③</a:t>
            </a:r>
            <a:r>
              <a:rPr lang="en-US" altLang="ja-JP" sz="1800" dirty="0">
                <a:solidFill>
                  <a:srgbClr val="FF0000"/>
                </a:solidFill>
              </a:rPr>
              <a:t>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F</a:t>
            </a:r>
            <a:r>
              <a:rPr lang="ja-JP" altLang="en-US" sz="1800" dirty="0" err="1"/>
              <a:t>の算</a:t>
            </a:r>
            <a:r>
              <a:rPr lang="ja-JP" altLang="en-US" sz="1800" dirty="0"/>
              <a:t>出（</a:t>
            </a:r>
            <a:r>
              <a:rPr lang="en-US" altLang="ja-JP" sz="1800" dirty="0"/>
              <a:t>F</a:t>
            </a:r>
            <a:r>
              <a:rPr lang="ja-JP" altLang="en-US" sz="1800" dirty="0"/>
              <a:t>自身、または、</a:t>
            </a:r>
            <a:r>
              <a:rPr lang="en-US" altLang="ja-JP" sz="1800" dirty="0"/>
              <a:t>F</a:t>
            </a:r>
            <a:r>
              <a:rPr lang="ja-JP" altLang="en-US" sz="1800" dirty="0"/>
              <a:t>から単位生成規則の適用だけで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　　　　　　導出可能な非終端記号の算出）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F</a:t>
            </a:r>
            <a:r>
              <a:rPr lang="ja-JP" altLang="en-US" sz="1800" dirty="0"/>
              <a:t>→</a:t>
            </a:r>
            <a:r>
              <a:rPr lang="en-US" altLang="ja-JP" sz="1800" dirty="0"/>
              <a:t>a</a:t>
            </a:r>
            <a:r>
              <a:rPr lang="ja-JP" altLang="en-US" sz="1800" dirty="0"/>
              <a:t>　　　　　　　</a:t>
            </a:r>
            <a:r>
              <a:rPr lang="en-US" altLang="ja-JP" sz="1800" dirty="0"/>
              <a:t>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F</a:t>
            </a:r>
            <a:r>
              <a:rPr lang="ja-JP" altLang="en-US" sz="1800" dirty="0"/>
              <a:t>＝｛</a:t>
            </a:r>
            <a:r>
              <a:rPr lang="en-US" altLang="ja-JP" sz="1800" dirty="0"/>
              <a:t>F</a:t>
            </a:r>
            <a:r>
              <a:rPr lang="ja-JP" altLang="en-US" sz="1800" dirty="0"/>
              <a:t>｝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83568" y="2780928"/>
            <a:ext cx="7272808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D64EEE-C772-4E56-A484-4FCFE3D9C4F1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 dirty="0" smtClean="0"/>
          </a:p>
        </p:txBody>
      </p:sp>
      <p:sp>
        <p:nvSpPr>
          <p:cNvPr id="36875" name="Rectangle 4"/>
          <p:cNvSpPr>
            <a:spLocks noChangeArrowheads="1"/>
          </p:cNvSpPr>
          <p:nvPr/>
        </p:nvSpPr>
        <p:spPr bwMode="auto">
          <a:xfrm>
            <a:off x="971550" y="260648"/>
            <a:ext cx="69850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（２）</a:t>
            </a:r>
            <a:r>
              <a:rPr lang="en-US" altLang="ja-JP" sz="1800" dirty="0"/>
              <a:t>A</a:t>
            </a:r>
            <a:r>
              <a:rPr lang="ja-JP" altLang="en-US" sz="1800" dirty="0"/>
              <a:t>（∈</a:t>
            </a:r>
            <a:r>
              <a:rPr lang="en-US" altLang="ja-JP" sz="1800" dirty="0"/>
              <a:t>N</a:t>
            </a:r>
            <a:r>
              <a:rPr lang="ja-JP" altLang="en-US" sz="1800" dirty="0"/>
              <a:t>）の生成規則に関する単位生成規則の削除は以下の通り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>
                <a:solidFill>
                  <a:srgbClr val="FF0000"/>
                </a:solidFill>
              </a:rPr>
              <a:t>B∈N</a:t>
            </a:r>
            <a:r>
              <a:rPr lang="en-US" altLang="ja-JP" sz="1800" baseline="-25000" dirty="0">
                <a:solidFill>
                  <a:srgbClr val="FF0000"/>
                </a:solidFill>
              </a:rPr>
              <a:t>A</a:t>
            </a:r>
            <a:r>
              <a:rPr lang="ja-JP" altLang="en-US" sz="1800" dirty="0"/>
              <a:t>　かつ　</a:t>
            </a:r>
            <a:r>
              <a:rPr lang="en-US" altLang="ja-JP" sz="1800" dirty="0">
                <a:solidFill>
                  <a:srgbClr val="000099"/>
                </a:solidFill>
              </a:rPr>
              <a:t>B→α</a:t>
            </a:r>
            <a:r>
              <a:rPr lang="en-US" altLang="ja-JP" sz="1800" dirty="0"/>
              <a:t>∈P</a:t>
            </a:r>
            <a:r>
              <a:rPr lang="ja-JP" altLang="en-US" sz="1800" dirty="0"/>
              <a:t>　のとき　</a:t>
            </a:r>
            <a:r>
              <a:rPr lang="en-US" altLang="ja-JP" sz="1800" dirty="0">
                <a:solidFill>
                  <a:srgbClr val="000099"/>
                </a:solidFill>
              </a:rPr>
              <a:t>A→α</a:t>
            </a:r>
            <a:r>
              <a:rPr lang="ja-JP" altLang="en-US" sz="1800" dirty="0"/>
              <a:t>　を　</a:t>
            </a:r>
            <a:r>
              <a:rPr lang="en-US" altLang="ja-JP" sz="1800" dirty="0">
                <a:solidFill>
                  <a:srgbClr val="FF0000"/>
                </a:solidFill>
              </a:rPr>
              <a:t>P’</a:t>
            </a:r>
            <a:r>
              <a:rPr lang="ja-JP" altLang="en-US" sz="1800" dirty="0"/>
              <a:t>に加える。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①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E</a:t>
            </a:r>
            <a:r>
              <a:rPr lang="ja-JP" altLang="en-US" sz="1800" dirty="0" smtClean="0"/>
              <a:t>の要素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E+T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ja-JP" altLang="en-US" sz="1800" dirty="0" smtClean="0">
                <a:solidFill>
                  <a:srgbClr val="FF0000"/>
                </a:solidFill>
              </a:rPr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E+T</a:t>
            </a:r>
            <a:r>
              <a:rPr lang="ja-JP" altLang="en-US" sz="1800" dirty="0" smtClean="0"/>
              <a:t>として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に加える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/>
              <a:t> N</a:t>
            </a:r>
            <a:r>
              <a:rPr lang="en-US" altLang="ja-JP" sz="1800" baseline="-25000" dirty="0"/>
              <a:t>E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要素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より、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		</a:t>
            </a:r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＊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ja-JP" altLang="en-US" sz="1800" dirty="0" smtClean="0">
                <a:solidFill>
                  <a:srgbClr val="FF0000"/>
                </a:solidFill>
              </a:rPr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T</a:t>
            </a:r>
            <a:r>
              <a:rPr lang="ja-JP" altLang="en-US" sz="1800" dirty="0" smtClean="0">
                <a:solidFill>
                  <a:srgbClr val="FF0000"/>
                </a:solidFill>
              </a:rPr>
              <a:t>＊</a:t>
            </a:r>
            <a:r>
              <a:rPr lang="en-US" altLang="ja-JP" sz="1800" dirty="0" smtClean="0">
                <a:solidFill>
                  <a:srgbClr val="FF0000"/>
                </a:solidFill>
              </a:rPr>
              <a:t>F</a:t>
            </a:r>
            <a:r>
              <a:rPr lang="ja-JP" altLang="en-US" sz="1800" dirty="0" smtClean="0"/>
              <a:t>として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に加える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/>
              <a:t>E</a:t>
            </a:r>
            <a:r>
              <a:rPr lang="ja-JP" altLang="en-US" sz="1800" dirty="0" smtClean="0"/>
              <a:t>の要素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より、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		</a:t>
            </a:r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→（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）は、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ja-JP" altLang="en-US" sz="1800" dirty="0" smtClean="0">
                <a:solidFill>
                  <a:srgbClr val="FF0000"/>
                </a:solidFill>
              </a:rPr>
              <a:t>→（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ja-JP" altLang="en-US" sz="1800" dirty="0">
                <a:solidFill>
                  <a:srgbClr val="FF0000"/>
                </a:solidFill>
              </a:rPr>
              <a:t>）</a:t>
            </a:r>
            <a:r>
              <a:rPr lang="ja-JP" altLang="en-US" sz="1800" dirty="0"/>
              <a:t>として</a:t>
            </a:r>
            <a:r>
              <a:rPr lang="en-US" altLang="ja-JP" sz="1800" dirty="0"/>
              <a:t>P'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加える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②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T</a:t>
            </a:r>
            <a:r>
              <a:rPr lang="ja-JP" altLang="en-US" sz="1800" dirty="0" smtClean="0"/>
              <a:t>の要素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＊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T</a:t>
            </a:r>
            <a:r>
              <a:rPr lang="ja-JP" altLang="en-US" sz="1800" dirty="0" smtClean="0">
                <a:solidFill>
                  <a:srgbClr val="FF0000"/>
                </a:solidFill>
              </a:rPr>
              <a:t>→</a:t>
            </a:r>
            <a:r>
              <a:rPr lang="en-US" altLang="ja-JP" sz="1800" dirty="0" smtClean="0">
                <a:solidFill>
                  <a:srgbClr val="FF0000"/>
                </a:solidFill>
              </a:rPr>
              <a:t>T</a:t>
            </a:r>
            <a:r>
              <a:rPr lang="ja-JP" altLang="en-US" sz="1800" dirty="0" smtClean="0">
                <a:solidFill>
                  <a:srgbClr val="FF0000"/>
                </a:solidFill>
              </a:rPr>
              <a:t>＊</a:t>
            </a:r>
            <a:r>
              <a:rPr lang="en-US" altLang="ja-JP" sz="1800" dirty="0" smtClean="0">
                <a:solidFill>
                  <a:srgbClr val="FF0000"/>
                </a:solidFill>
              </a:rPr>
              <a:t>F</a:t>
            </a:r>
            <a:r>
              <a:rPr lang="ja-JP" altLang="en-US" sz="1800" dirty="0" smtClean="0"/>
              <a:t>として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に加える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T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要素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→（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）より、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</a:t>
            </a:r>
            <a:r>
              <a:rPr lang="en-US" altLang="ja-JP" sz="1800" dirty="0"/>
              <a:t>F</a:t>
            </a:r>
            <a:r>
              <a:rPr lang="ja-JP" altLang="en-US" sz="1800" dirty="0" smtClean="0"/>
              <a:t>→（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）は、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T</a:t>
            </a:r>
            <a:r>
              <a:rPr lang="ja-JP" altLang="en-US" sz="1800" dirty="0" smtClean="0">
                <a:solidFill>
                  <a:srgbClr val="FF0000"/>
                </a:solidFill>
              </a:rPr>
              <a:t>→（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ja-JP" altLang="en-US" sz="1800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dirty="0" smtClean="0"/>
              <a:t>と</a:t>
            </a:r>
            <a:r>
              <a:rPr lang="ja-JP" altLang="en-US" sz="1800" dirty="0"/>
              <a:t>して</a:t>
            </a:r>
            <a:r>
              <a:rPr lang="en-US" altLang="ja-JP" sz="1800" dirty="0"/>
              <a:t>P'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加える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③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F</a:t>
            </a:r>
            <a:r>
              <a:rPr lang="ja-JP" altLang="en-US" sz="1800" dirty="0" smtClean="0"/>
              <a:t>の要素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について、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→（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）は、</a:t>
            </a:r>
            <a:r>
              <a:rPr lang="en-US" altLang="ja-JP" sz="1800" dirty="0" smtClean="0">
                <a:solidFill>
                  <a:srgbClr val="FF0000"/>
                </a:solidFill>
              </a:rPr>
              <a:t>F</a:t>
            </a:r>
            <a:r>
              <a:rPr lang="ja-JP" altLang="en-US" sz="1800" dirty="0">
                <a:solidFill>
                  <a:srgbClr val="FF0000"/>
                </a:solidFill>
              </a:rPr>
              <a:t>→（</a:t>
            </a:r>
            <a:r>
              <a:rPr lang="en-US" altLang="ja-JP" sz="1800" dirty="0">
                <a:solidFill>
                  <a:srgbClr val="FF0000"/>
                </a:solidFill>
              </a:rPr>
              <a:t>E</a:t>
            </a:r>
            <a:r>
              <a:rPr lang="ja-JP" altLang="en-US" sz="1800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dirty="0" smtClean="0"/>
              <a:t>として</a:t>
            </a:r>
            <a:r>
              <a:rPr lang="en-US" altLang="ja-JP" sz="1800" dirty="0" smtClean="0"/>
              <a:t>P'</a:t>
            </a:r>
            <a:r>
              <a:rPr lang="ja-JP" altLang="en-US" sz="1800" dirty="0" smtClean="0"/>
              <a:t>に加える</a:t>
            </a:r>
            <a:endParaRPr lang="en-US" altLang="ja-JP" sz="1800" dirty="0"/>
          </a:p>
        </p:txBody>
      </p:sp>
      <p:sp>
        <p:nvSpPr>
          <p:cNvPr id="36870" name="Text Box 28"/>
          <p:cNvSpPr txBox="1">
            <a:spLocks noChangeArrowheads="1"/>
          </p:cNvSpPr>
          <p:nvPr/>
        </p:nvSpPr>
        <p:spPr bwMode="auto">
          <a:xfrm>
            <a:off x="1054245" y="3933056"/>
            <a:ext cx="62488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（３）</a:t>
            </a:r>
            <a:r>
              <a:rPr lang="ja-JP" altLang="en-US" sz="1800" dirty="0"/>
              <a:t>特に、</a:t>
            </a:r>
            <a:r>
              <a:rPr lang="en-US" altLang="ja-JP" sz="1800" dirty="0"/>
              <a:t>N</a:t>
            </a:r>
            <a:r>
              <a:rPr lang="en-US" altLang="ja-JP" sz="1800" baseline="-25000" dirty="0"/>
              <a:t>A</a:t>
            </a:r>
            <a:r>
              <a:rPr lang="ja-JP" altLang="en-US" sz="1800" dirty="0"/>
              <a:t>＝｛</a:t>
            </a:r>
            <a:r>
              <a:rPr lang="en-US" altLang="ja-JP" sz="1800" dirty="0"/>
              <a:t>A</a:t>
            </a:r>
            <a:r>
              <a:rPr lang="ja-JP" altLang="en-US" sz="1800" dirty="0"/>
              <a:t>｝である非終端記号</a:t>
            </a:r>
            <a:r>
              <a:rPr lang="en-US" altLang="ja-JP" sz="1800" dirty="0"/>
              <a:t>A</a:t>
            </a:r>
            <a:r>
              <a:rPr lang="ja-JP" altLang="en-US" sz="1800" dirty="0"/>
              <a:t>を左辺に持つ生成規則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A→α</a:t>
            </a:r>
            <a:r>
              <a:rPr lang="ja-JP" altLang="en-US" sz="1800" dirty="0"/>
              <a:t>（</a:t>
            </a:r>
            <a:r>
              <a:rPr lang="en-US" altLang="ja-JP" sz="1800" dirty="0"/>
              <a:t>α∈N</a:t>
            </a:r>
            <a:r>
              <a:rPr lang="ja-JP" altLang="en-US" sz="1800" dirty="0"/>
              <a:t>）　は、そのまま</a:t>
            </a:r>
            <a:r>
              <a:rPr lang="en-US" altLang="ja-JP" sz="1800" dirty="0">
                <a:solidFill>
                  <a:srgbClr val="FF0000"/>
                </a:solidFill>
              </a:rPr>
              <a:t>P’</a:t>
            </a:r>
            <a:r>
              <a:rPr lang="ja-JP" altLang="en-US" sz="1800" dirty="0"/>
              <a:t>に加える</a:t>
            </a:r>
            <a:r>
              <a:rPr lang="ja-JP" altLang="en-US" sz="1800" dirty="0" smtClean="0"/>
              <a:t>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①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E</a:t>
            </a:r>
            <a:r>
              <a:rPr lang="ja-JP" altLang="en-US" sz="1800" dirty="0" smtClean="0"/>
              <a:t>＝｛</a:t>
            </a:r>
            <a:r>
              <a:rPr lang="en-US" altLang="ja-JP" sz="1800" dirty="0" smtClean="0"/>
              <a:t>E,T,F</a:t>
            </a:r>
            <a:r>
              <a:rPr lang="ja-JP" altLang="en-US" sz="1800" dirty="0" smtClean="0"/>
              <a:t>｝　より　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T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　</a:t>
            </a:r>
            <a:r>
              <a:rPr lang="en-US" altLang="ja-JP" sz="1800" dirty="0" smtClean="0">
                <a:solidFill>
                  <a:srgbClr val="FF0000"/>
                </a:solidFill>
              </a:rPr>
              <a:t>E</a:t>
            </a:r>
            <a:r>
              <a:rPr lang="en-US" altLang="ja-JP" sz="1800" dirty="0">
                <a:solidFill>
                  <a:srgbClr val="FF0000"/>
                </a:solidFill>
              </a:rPr>
              <a:t>→ a</a:t>
            </a:r>
            <a:r>
              <a:rPr lang="ja-JP" altLang="en-US" sz="1800" dirty="0"/>
              <a:t>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②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T</a:t>
            </a:r>
            <a:r>
              <a:rPr lang="ja-JP" altLang="en-US" sz="1800" dirty="0"/>
              <a:t>＝</a:t>
            </a:r>
            <a:r>
              <a:rPr lang="ja-JP" altLang="en-US" sz="1800" dirty="0" smtClean="0"/>
              <a:t>｛</a:t>
            </a:r>
            <a:r>
              <a:rPr lang="en-US" altLang="ja-JP" sz="1800" dirty="0" smtClean="0"/>
              <a:t>T,F</a:t>
            </a:r>
            <a:r>
              <a:rPr lang="ja-JP" altLang="en-US" sz="1800" dirty="0"/>
              <a:t>｝　より　　</a:t>
            </a:r>
            <a:r>
              <a:rPr lang="en-US" altLang="ja-JP" sz="1800" dirty="0"/>
              <a:t>F</a:t>
            </a:r>
            <a:r>
              <a:rPr lang="ja-JP" altLang="en-US" sz="1800" dirty="0"/>
              <a:t>→</a:t>
            </a:r>
            <a:r>
              <a:rPr lang="en-US" altLang="ja-JP" sz="1800" dirty="0"/>
              <a:t>a</a:t>
            </a:r>
            <a:r>
              <a:rPr lang="ja-JP" altLang="en-US" sz="1800" dirty="0"/>
              <a:t>　</a:t>
            </a:r>
            <a:r>
              <a:rPr lang="en-US" altLang="ja-JP" sz="1800" dirty="0" smtClean="0">
                <a:solidFill>
                  <a:srgbClr val="FF0000"/>
                </a:solidFill>
              </a:rPr>
              <a:t>T</a:t>
            </a:r>
            <a:r>
              <a:rPr lang="en-US" altLang="ja-JP" sz="1800" dirty="0">
                <a:solidFill>
                  <a:srgbClr val="FF0000"/>
                </a:solidFill>
              </a:rPr>
              <a:t>→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③</a:t>
            </a:r>
            <a:r>
              <a:rPr lang="en-US" altLang="ja-JP" sz="1800" dirty="0" smtClean="0"/>
              <a:t>N</a:t>
            </a:r>
            <a:r>
              <a:rPr lang="en-US" altLang="ja-JP" sz="1800" baseline="-25000" dirty="0" smtClean="0"/>
              <a:t>F</a:t>
            </a:r>
            <a:r>
              <a:rPr lang="ja-JP" altLang="en-US" sz="1800" dirty="0"/>
              <a:t>＝</a:t>
            </a:r>
            <a:r>
              <a:rPr lang="ja-JP" altLang="en-US" sz="1800" dirty="0" smtClean="0"/>
              <a:t>｛</a:t>
            </a:r>
            <a:r>
              <a:rPr lang="en-US" altLang="ja-JP" sz="1800" dirty="0" smtClean="0"/>
              <a:t>F</a:t>
            </a:r>
            <a:r>
              <a:rPr lang="ja-JP" altLang="en-US" sz="1800" dirty="0"/>
              <a:t>｝　より　　</a:t>
            </a:r>
            <a:r>
              <a:rPr lang="en-US" altLang="ja-JP" sz="1800" dirty="0" smtClean="0">
                <a:solidFill>
                  <a:srgbClr val="FF0000"/>
                </a:solidFill>
              </a:rPr>
              <a:t>F</a:t>
            </a:r>
            <a:r>
              <a:rPr lang="en-US" altLang="ja-JP" sz="1800" dirty="0">
                <a:solidFill>
                  <a:srgbClr val="FF0000"/>
                </a:solidFill>
              </a:rPr>
              <a:t>→ </a:t>
            </a:r>
            <a:r>
              <a:rPr lang="en-US" altLang="ja-JP" sz="1800" dirty="0" smtClean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2" name="直線コネクタ 31"/>
          <p:cNvCxnSpPr/>
          <p:nvPr/>
        </p:nvCxnSpPr>
        <p:spPr>
          <a:xfrm>
            <a:off x="2517010" y="4236823"/>
            <a:ext cx="0" cy="3444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83568" y="260648"/>
            <a:ext cx="7272808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3743" y="3912787"/>
            <a:ext cx="7272808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26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070E-D476-401D-9167-FED9D50F7F7E}" type="slidenum">
              <a:rPr lang="en-US" altLang="ja-JP" smtClean="0"/>
              <a:pPr>
                <a:defRPr/>
              </a:pPr>
              <a:t>26</a:t>
            </a:fld>
            <a:r>
              <a:rPr lang="en-US" altLang="ja-JP" dirty="0" smtClean="0"/>
              <a:t>/26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971600" y="836712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dirty="0"/>
              <a:t>　</a:t>
            </a:r>
            <a:r>
              <a:rPr lang="en-US" altLang="ja-JP" dirty="0"/>
              <a:t>G</a:t>
            </a:r>
            <a:r>
              <a:rPr lang="ja-JP" altLang="en-US" dirty="0" smtClean="0"/>
              <a:t>＝（</a:t>
            </a:r>
            <a:r>
              <a:rPr lang="en-US" altLang="ja-JP" dirty="0" smtClean="0"/>
              <a:t>N</a:t>
            </a:r>
            <a:r>
              <a:rPr lang="ja-JP" altLang="en-US" dirty="0" err="1"/>
              <a:t>、</a:t>
            </a:r>
            <a:r>
              <a:rPr lang="en-US" altLang="ja-JP" dirty="0"/>
              <a:t>Σ</a:t>
            </a:r>
            <a:r>
              <a:rPr lang="ja-JP" altLang="en-US" dirty="0" err="1"/>
              <a:t>、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dirty="0" smtClean="0"/>
              <a:t>S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N</a:t>
            </a:r>
            <a:r>
              <a:rPr lang="en-US" altLang="ja-JP" dirty="0"/>
              <a:t>=</a:t>
            </a:r>
            <a:r>
              <a:rPr lang="ja-JP" altLang="en-US" dirty="0"/>
              <a:t>｛</a:t>
            </a:r>
            <a:r>
              <a:rPr lang="en-US" altLang="ja-JP" dirty="0"/>
              <a:t>E</a:t>
            </a:r>
            <a:r>
              <a:rPr lang="ja-JP" altLang="en-US" dirty="0" err="1"/>
              <a:t>、</a:t>
            </a:r>
            <a:r>
              <a:rPr lang="en-US" altLang="ja-JP" dirty="0"/>
              <a:t>T</a:t>
            </a:r>
            <a:r>
              <a:rPr lang="ja-JP" altLang="en-US" dirty="0" err="1"/>
              <a:t>、</a:t>
            </a:r>
            <a:r>
              <a:rPr lang="en-US" altLang="ja-JP" dirty="0"/>
              <a:t>F</a:t>
            </a:r>
            <a:r>
              <a:rPr lang="ja-JP" altLang="en-US" dirty="0"/>
              <a:t>｝　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Σ</a:t>
            </a:r>
            <a:r>
              <a:rPr lang="ja-JP" altLang="en-US" dirty="0"/>
              <a:t>＝｛</a:t>
            </a:r>
            <a:r>
              <a:rPr lang="en-US" altLang="ja-JP" dirty="0"/>
              <a:t>a</a:t>
            </a:r>
            <a:r>
              <a:rPr lang="ja-JP" altLang="en-US" dirty="0" err="1"/>
              <a:t>、</a:t>
            </a:r>
            <a:r>
              <a:rPr lang="ja-JP" altLang="en-US" dirty="0"/>
              <a:t>＋、＊、（、）｝</a:t>
            </a:r>
          </a:p>
          <a:p>
            <a:r>
              <a:rPr lang="ja-JP" altLang="en-US" dirty="0"/>
              <a:t>　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</a:t>
            </a:r>
            <a:r>
              <a:rPr lang="en-US" altLang="ja-JP" dirty="0"/>
              <a:t>=</a:t>
            </a:r>
            <a:r>
              <a:rPr lang="ja-JP" altLang="en-US" dirty="0"/>
              <a:t>｛　</a:t>
            </a:r>
            <a:r>
              <a:rPr lang="en-US" altLang="ja-JP" dirty="0"/>
              <a:t>E→E</a:t>
            </a:r>
            <a:r>
              <a:rPr lang="ja-JP" altLang="en-US" dirty="0"/>
              <a:t>＋</a:t>
            </a:r>
            <a:r>
              <a:rPr lang="en-US" altLang="ja-JP" dirty="0"/>
              <a:t>T</a:t>
            </a:r>
            <a:r>
              <a:rPr lang="ja-JP" altLang="en-US" dirty="0"/>
              <a:t>　</a:t>
            </a:r>
            <a:r>
              <a:rPr lang="en-US" altLang="ja-JP" dirty="0">
                <a:solidFill>
                  <a:srgbClr val="0000FF"/>
                </a:solidFill>
              </a:rPr>
              <a:t>E→T</a:t>
            </a:r>
            <a:r>
              <a:rPr lang="ja-JP" altLang="en-US" dirty="0"/>
              <a:t>　</a:t>
            </a:r>
            <a:r>
              <a:rPr lang="en-US" altLang="ja-JP" dirty="0"/>
              <a:t>T→T</a:t>
            </a:r>
            <a:r>
              <a:rPr lang="ja-JP" altLang="en-US" dirty="0"/>
              <a:t>＊</a:t>
            </a:r>
            <a:r>
              <a:rPr lang="en-US" altLang="ja-JP" dirty="0"/>
              <a:t>F</a:t>
            </a:r>
            <a:r>
              <a:rPr lang="ja-JP" altLang="en-US" dirty="0"/>
              <a:t>　</a:t>
            </a:r>
            <a:r>
              <a:rPr lang="en-US" altLang="ja-JP" dirty="0">
                <a:solidFill>
                  <a:srgbClr val="0000FF"/>
                </a:solidFill>
              </a:rPr>
              <a:t>T→F</a:t>
            </a:r>
            <a:r>
              <a:rPr lang="ja-JP" altLang="en-US" dirty="0"/>
              <a:t>　</a:t>
            </a:r>
            <a:r>
              <a:rPr lang="en-US" altLang="ja-JP" dirty="0"/>
              <a:t>F→</a:t>
            </a:r>
            <a:r>
              <a:rPr lang="ja-JP" altLang="en-US" dirty="0"/>
              <a:t>（ </a:t>
            </a:r>
            <a:r>
              <a:rPr lang="en-US" altLang="ja-JP" dirty="0"/>
              <a:t>E </a:t>
            </a:r>
            <a:r>
              <a:rPr lang="ja-JP" altLang="en-US" dirty="0"/>
              <a:t>）　</a:t>
            </a:r>
            <a:r>
              <a:rPr lang="en-US" altLang="ja-JP" dirty="0" err="1">
                <a:solidFill>
                  <a:srgbClr val="0000FF"/>
                </a:solidFill>
              </a:rPr>
              <a:t>F→a</a:t>
            </a:r>
            <a:r>
              <a:rPr lang="ja-JP" altLang="en-US" dirty="0"/>
              <a:t>　</a:t>
            </a:r>
            <a:r>
              <a:rPr lang="ja-JP" altLang="en-US" dirty="0" smtClean="0"/>
              <a:t>｝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G'=</a:t>
            </a:r>
            <a:r>
              <a:rPr lang="ja-JP" altLang="en-US" dirty="0" smtClean="0"/>
              <a:t>（｛</a:t>
            </a:r>
            <a:r>
              <a:rPr lang="en-US" altLang="ja-JP" dirty="0" smtClean="0"/>
              <a:t>NE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NT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NF</a:t>
            </a:r>
            <a:r>
              <a:rPr lang="ja-JP" altLang="en-US" dirty="0" smtClean="0"/>
              <a:t>｝、</a:t>
            </a:r>
            <a:r>
              <a:rPr lang="en-US" altLang="ja-JP" dirty="0" smtClean="0"/>
              <a:t>Σ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P'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NE=</a:t>
            </a:r>
            <a:r>
              <a:rPr lang="ja-JP" altLang="en-US" dirty="0" smtClean="0"/>
              <a:t>｛</a:t>
            </a:r>
            <a:r>
              <a:rPr lang="en-US" altLang="ja-JP" dirty="0" smtClean="0"/>
              <a:t>E,T,F</a:t>
            </a:r>
            <a:r>
              <a:rPr lang="ja-JP" altLang="en-US" dirty="0" smtClean="0"/>
              <a:t>｝　</a:t>
            </a:r>
            <a:r>
              <a:rPr lang="en-US" altLang="ja-JP" dirty="0" smtClean="0"/>
              <a:t>NT=</a:t>
            </a:r>
            <a:r>
              <a:rPr lang="ja-JP" altLang="en-US" dirty="0" smtClean="0"/>
              <a:t>｛</a:t>
            </a:r>
            <a:r>
              <a:rPr lang="en-US" altLang="ja-JP" dirty="0" smtClean="0"/>
              <a:t>T,F</a:t>
            </a:r>
            <a:r>
              <a:rPr lang="ja-JP" altLang="en-US" dirty="0" smtClean="0"/>
              <a:t>｝　　</a:t>
            </a:r>
            <a:r>
              <a:rPr lang="en-US" altLang="ja-JP" dirty="0" smtClean="0"/>
              <a:t>NF=</a:t>
            </a:r>
            <a:r>
              <a:rPr lang="ja-JP" altLang="en-US" dirty="0" smtClean="0"/>
              <a:t>｛</a:t>
            </a:r>
            <a:r>
              <a:rPr lang="en-US" altLang="ja-JP" dirty="0" smtClean="0"/>
              <a:t>F</a:t>
            </a:r>
            <a:r>
              <a:rPr lang="ja-JP" altLang="en-US" dirty="0" smtClean="0"/>
              <a:t>｝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P'</a:t>
            </a:r>
            <a:r>
              <a:rPr lang="ja-JP" altLang="en-US" dirty="0" smtClean="0"/>
              <a:t>＝｛</a:t>
            </a:r>
            <a:r>
              <a:rPr lang="en-US" altLang="ja-JP" dirty="0" smtClean="0"/>
              <a:t>E</a:t>
            </a:r>
            <a:r>
              <a:rPr lang="ja-JP" altLang="en-US" dirty="0" smtClean="0"/>
              <a:t>→</a:t>
            </a:r>
            <a:r>
              <a:rPr lang="en-US" altLang="ja-JP" dirty="0" smtClean="0"/>
              <a:t>E+T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→</a:t>
            </a:r>
            <a:r>
              <a:rPr lang="en-US" altLang="ja-JP" dirty="0" smtClean="0"/>
              <a:t>T*F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→（</a:t>
            </a:r>
            <a:r>
              <a:rPr lang="en-US" altLang="ja-JP" dirty="0" smtClean="0"/>
              <a:t>E)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</a:t>
            </a:r>
            <a:r>
              <a:rPr lang="en-US" altLang="ja-JP" dirty="0" smtClean="0"/>
              <a:t>T</a:t>
            </a:r>
            <a:r>
              <a:rPr lang="ja-JP" altLang="en-US" dirty="0" smtClean="0"/>
              <a:t>→</a:t>
            </a:r>
            <a:r>
              <a:rPr lang="en-US" altLang="ja-JP" dirty="0" smtClean="0"/>
              <a:t>T*F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</a:t>
            </a:r>
            <a:r>
              <a:rPr lang="ja-JP" altLang="en-US" dirty="0" smtClean="0"/>
              <a:t>→（</a:t>
            </a:r>
            <a:r>
              <a:rPr lang="en-US" altLang="ja-JP" dirty="0" smtClean="0"/>
              <a:t>E)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</a:t>
            </a:r>
            <a:r>
              <a:rPr lang="en-US" altLang="ja-JP" dirty="0" smtClean="0"/>
              <a:t>F</a:t>
            </a:r>
            <a:r>
              <a:rPr lang="ja-JP" altLang="en-US" dirty="0" smtClean="0"/>
              <a:t>→（</a:t>
            </a:r>
            <a:r>
              <a:rPr lang="en-US" altLang="ja-JP" dirty="0" smtClean="0"/>
              <a:t>E)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</a:t>
            </a:r>
            <a:r>
              <a:rPr lang="ja-JP" altLang="en-US" dirty="0" smtClean="0"/>
              <a:t>→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｝</a:t>
            </a:r>
            <a:endParaRPr lang="ja-JP" altLang="en-US" dirty="0"/>
          </a:p>
          <a:p>
            <a:r>
              <a:rPr lang="ja-JP" altLang="en-US" dirty="0"/>
              <a:t>　　　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19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104D30-14FB-4731-8EF8-6E04905C26E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743215"/>
            <a:ext cx="783740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例４．１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文脈自由文法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＝（｛</a:t>
            </a:r>
            <a:r>
              <a:rPr kumimoji="1" lang="en-US" altLang="ja-JP" dirty="0" smtClean="0">
                <a:solidFill>
                  <a:srgbClr val="0000FF"/>
                </a:solidFill>
              </a:rPr>
              <a:t>S</a:t>
            </a:r>
            <a:r>
              <a:rPr kumimoji="1" lang="ja-JP" altLang="en-US" dirty="0" smtClean="0"/>
              <a:t>｝、｛</a:t>
            </a:r>
            <a:r>
              <a:rPr kumimoji="1" lang="en-US" altLang="ja-JP" dirty="0" smtClean="0"/>
              <a:t>0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｝、｛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01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0S1</a:t>
            </a:r>
            <a:r>
              <a:rPr kumimoji="1" lang="ja-JP" altLang="en-US" dirty="0" smtClean="0"/>
              <a:t>｝、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非終端記号：</a:t>
            </a:r>
            <a:r>
              <a:rPr lang="en-US" altLang="ja-JP" dirty="0" smtClean="0">
                <a:solidFill>
                  <a:srgbClr val="0000FF"/>
                </a:solidFill>
              </a:rPr>
              <a:t>S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終端記号　　：</a:t>
            </a:r>
            <a:r>
              <a:rPr kumimoji="1" lang="en-US" altLang="ja-JP" dirty="0" smtClean="0"/>
              <a:t>0,1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開始記号　　：</a:t>
            </a:r>
            <a:r>
              <a:rPr lang="en-US" altLang="ja-JP" dirty="0" smtClean="0">
                <a:solidFill>
                  <a:srgbClr val="FF0000"/>
                </a:solidFill>
              </a:rPr>
              <a:t>S</a:t>
            </a: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/>
              <a:t>　生成規則　　：①</a:t>
            </a:r>
            <a:r>
              <a:rPr lang="en-US" altLang="ja-JP" dirty="0" smtClean="0"/>
              <a:t>S</a:t>
            </a:r>
            <a:r>
              <a:rPr lang="ja-JP" altLang="en-US" dirty="0"/>
              <a:t>→</a:t>
            </a:r>
            <a:r>
              <a:rPr lang="en-US" altLang="ja-JP" dirty="0"/>
              <a:t>01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②</a:t>
            </a:r>
            <a:r>
              <a:rPr lang="en-US" altLang="ja-JP" dirty="0" smtClean="0"/>
              <a:t>S</a:t>
            </a:r>
            <a:r>
              <a:rPr lang="ja-JP" altLang="en-US" dirty="0"/>
              <a:t>→</a:t>
            </a:r>
            <a:r>
              <a:rPr lang="en-US" altLang="ja-JP" dirty="0" smtClean="0"/>
              <a:t>0S1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　　①による生成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⇒</a:t>
            </a:r>
            <a:r>
              <a:rPr lang="en-US" altLang="ja-JP" dirty="0" smtClean="0"/>
              <a:t>01</a:t>
            </a:r>
            <a:r>
              <a:rPr lang="ja-JP" altLang="en-US" dirty="0" smtClean="0"/>
              <a:t>　　・・・　　</a:t>
            </a:r>
            <a:r>
              <a:rPr lang="en-US" altLang="ja-JP" dirty="0" smtClean="0"/>
              <a:t>01</a:t>
            </a:r>
            <a:r>
              <a:rPr lang="ja-JP" altLang="en-US" dirty="0" smtClean="0"/>
              <a:t>は文法</a:t>
            </a:r>
            <a:r>
              <a:rPr lang="en-US" altLang="ja-JP" dirty="0" smtClean="0"/>
              <a:t>G</a:t>
            </a:r>
            <a:r>
              <a:rPr lang="ja-JP" altLang="en-US" dirty="0" smtClean="0"/>
              <a:t>を満たす文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②による生成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 ⇒ </a:t>
            </a:r>
            <a:r>
              <a:rPr lang="en-US" altLang="ja-JP" dirty="0" smtClean="0"/>
              <a:t>0</a:t>
            </a:r>
            <a:r>
              <a:rPr lang="en-US" altLang="ja-JP" dirty="0" smtClean="0">
                <a:solidFill>
                  <a:srgbClr val="0000FF"/>
                </a:solidFill>
              </a:rPr>
              <a:t>S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さらに①による生成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 ⇒ </a:t>
            </a:r>
            <a:r>
              <a:rPr lang="en-US" altLang="ja-JP" dirty="0" smtClean="0"/>
              <a:t>0</a:t>
            </a:r>
            <a:r>
              <a:rPr lang="en-US" altLang="ja-JP" dirty="0" smtClean="0">
                <a:solidFill>
                  <a:srgbClr val="0000FF"/>
                </a:solidFill>
              </a:rPr>
              <a:t>01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・・・</a:t>
            </a:r>
            <a:r>
              <a:rPr lang="en-US" altLang="ja-JP" dirty="0" smtClean="0"/>
              <a:t>0011</a:t>
            </a:r>
            <a:r>
              <a:rPr lang="ja-JP" altLang="en-US" dirty="0" smtClean="0"/>
              <a:t>は文法</a:t>
            </a:r>
            <a:r>
              <a:rPr lang="en-US" altLang="ja-JP" dirty="0" smtClean="0"/>
              <a:t>G</a:t>
            </a:r>
            <a:r>
              <a:rPr lang="ja-JP" altLang="en-US" dirty="0" smtClean="0"/>
              <a:t>を満たす文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②による生成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 ⇒ </a:t>
            </a:r>
            <a:r>
              <a:rPr lang="en-US" altLang="ja-JP" dirty="0" smtClean="0"/>
              <a:t>0</a:t>
            </a:r>
            <a:r>
              <a:rPr lang="en-US" altLang="ja-JP" dirty="0" smtClean="0">
                <a:solidFill>
                  <a:srgbClr val="0000FF"/>
                </a:solidFill>
              </a:rPr>
              <a:t>S</a:t>
            </a:r>
            <a:r>
              <a:rPr lang="en-US" altLang="ja-JP" dirty="0" smtClean="0"/>
              <a:t>1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ja-JP" altLang="en-US" dirty="0" smtClean="0"/>
              <a:t>さらに②に</a:t>
            </a:r>
            <a:r>
              <a:rPr lang="ja-JP" altLang="en-US" dirty="0"/>
              <a:t>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 ⇒ </a:t>
            </a:r>
            <a:r>
              <a:rPr lang="en-US" altLang="ja-JP" dirty="0" smtClean="0"/>
              <a:t>0</a:t>
            </a:r>
            <a:r>
              <a:rPr lang="en-US" altLang="ja-JP" dirty="0" smtClean="0">
                <a:solidFill>
                  <a:srgbClr val="0000FF"/>
                </a:solidFill>
              </a:rPr>
              <a:t>0</a:t>
            </a:r>
            <a:r>
              <a:rPr lang="en-US" altLang="ja-JP" dirty="0" smtClean="0">
                <a:solidFill>
                  <a:srgbClr val="008000"/>
                </a:solidFill>
              </a:rPr>
              <a:t>S</a:t>
            </a:r>
            <a:r>
              <a:rPr lang="en-US" altLang="ja-JP" dirty="0" smtClean="0">
                <a:solidFill>
                  <a:srgbClr val="0000FF"/>
                </a:solidFill>
              </a:rPr>
              <a:t>1</a:t>
            </a:r>
            <a:r>
              <a:rPr lang="en-US" altLang="ja-JP" dirty="0" smtClean="0"/>
              <a:t>1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 smtClean="0"/>
              <a:t>　　　　さらに①</a:t>
            </a:r>
            <a:r>
              <a:rPr lang="ja-JP" altLang="en-US" dirty="0"/>
              <a:t>による生成　　</a:t>
            </a:r>
            <a:r>
              <a:rPr lang="en-US" altLang="ja-JP" dirty="0" smtClean="0"/>
              <a:t>S</a:t>
            </a:r>
            <a:r>
              <a:rPr lang="ja-JP" altLang="en-US" dirty="0"/>
              <a:t> ⇒ </a:t>
            </a:r>
            <a:r>
              <a:rPr lang="en-US" altLang="ja-JP" dirty="0" smtClean="0"/>
              <a:t>00</a:t>
            </a:r>
            <a:r>
              <a:rPr lang="en-US" altLang="ja-JP" dirty="0" smtClean="0">
                <a:solidFill>
                  <a:srgbClr val="008000"/>
                </a:solidFill>
              </a:rPr>
              <a:t>01</a:t>
            </a:r>
            <a:r>
              <a:rPr lang="en-US" altLang="ja-JP" dirty="0" smtClean="0"/>
              <a:t>11</a:t>
            </a:r>
            <a:r>
              <a:rPr lang="ja-JP" altLang="en-US" dirty="0"/>
              <a:t>　・・・</a:t>
            </a:r>
            <a:r>
              <a:rPr lang="en-US" altLang="ja-JP" dirty="0" smtClean="0"/>
              <a:t>000111</a:t>
            </a:r>
            <a:r>
              <a:rPr lang="ja-JP" altLang="en-US" dirty="0"/>
              <a:t>は文法</a:t>
            </a:r>
            <a:r>
              <a:rPr lang="en-US" altLang="ja-JP" dirty="0"/>
              <a:t>G</a:t>
            </a:r>
            <a:r>
              <a:rPr lang="ja-JP" altLang="en-US" dirty="0"/>
              <a:t>を</a:t>
            </a:r>
            <a:r>
              <a:rPr lang="ja-JP" altLang="en-US" dirty="0" smtClean="0"/>
              <a:t>満たす文</a:t>
            </a:r>
            <a:endParaRPr lang="en-US" altLang="ja-JP" dirty="0"/>
          </a:p>
          <a:p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従って、一般に、　</a:t>
            </a:r>
            <a:r>
              <a:rPr kumimoji="1" lang="ja-JP" altLang="en-US" dirty="0" smtClean="0"/>
              <a:t>　</a:t>
            </a:r>
            <a:r>
              <a:rPr kumimoji="1" lang="en-US" altLang="ja-JP" sz="2000" dirty="0" smtClean="0"/>
              <a:t>S</a:t>
            </a:r>
            <a:r>
              <a:rPr kumimoji="1" lang="ja-JP" altLang="en-US" sz="2000" dirty="0" smtClean="0"/>
              <a:t>⇒*</a:t>
            </a:r>
            <a:r>
              <a:rPr kumimoji="1" lang="en-US" altLang="ja-JP" sz="2000" dirty="0" smtClean="0"/>
              <a:t>0</a:t>
            </a:r>
            <a:r>
              <a:rPr kumimoji="1" lang="en-US" altLang="ja-JP" sz="2000" baseline="30000" dirty="0" smtClean="0"/>
              <a:t>i</a:t>
            </a:r>
            <a:r>
              <a:rPr kumimoji="1" lang="en-US" altLang="ja-JP" sz="2000" dirty="0" smtClean="0"/>
              <a:t>1</a:t>
            </a:r>
            <a:r>
              <a:rPr lang="en-US" altLang="ja-JP" sz="2000" baseline="30000" dirty="0" smtClean="0"/>
              <a:t>i</a:t>
            </a:r>
            <a:r>
              <a:rPr lang="ja-JP" altLang="en-US" sz="2000" baseline="30000" dirty="0" smtClean="0"/>
              <a:t>　　</a:t>
            </a:r>
            <a:r>
              <a:rPr lang="ja-JP" altLang="en-US" sz="2000" dirty="0"/>
              <a:t> （</a:t>
            </a:r>
            <a:r>
              <a:rPr lang="en-US" altLang="ja-JP" sz="2000" dirty="0" err="1"/>
              <a:t>i</a:t>
            </a:r>
            <a:r>
              <a:rPr lang="ja-JP" altLang="en-US" sz="2000" dirty="0"/>
              <a:t>≧</a:t>
            </a:r>
            <a:r>
              <a:rPr lang="en-US" altLang="ja-JP" sz="2000" dirty="0"/>
              <a:t>1</a:t>
            </a:r>
            <a:r>
              <a:rPr lang="ja-JP" altLang="en-US" sz="2000" dirty="0" smtClean="0"/>
              <a:t>）　　である。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ここで、生成規則</a:t>
            </a:r>
            <a:r>
              <a:rPr lang="en-US" altLang="ja-JP" sz="2000" dirty="0" smtClean="0"/>
              <a:t>S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0S1</a:t>
            </a:r>
            <a:r>
              <a:rPr lang="ja-JP" altLang="en-US" sz="2000" dirty="0" smtClean="0"/>
              <a:t>の適用回数には何ら制限を設けていない。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従って、任意に大きな　</a:t>
            </a:r>
            <a:r>
              <a:rPr lang="en-US" altLang="ja-JP" sz="2000" dirty="0" err="1" smtClean="0"/>
              <a:t>i</a:t>
            </a:r>
            <a:r>
              <a:rPr lang="ja-JP" altLang="en-US" sz="2000" dirty="0" smtClean="0"/>
              <a:t>　に対しても、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　　</a:t>
            </a:r>
            <a:r>
              <a:rPr lang="en-US" altLang="ja-JP" sz="2000" dirty="0" smtClean="0"/>
              <a:t>S</a:t>
            </a:r>
            <a:r>
              <a:rPr lang="ja-JP" altLang="en-US" sz="2000" dirty="0" smtClean="0"/>
              <a:t>⇒*</a:t>
            </a:r>
            <a:r>
              <a:rPr lang="en-US" altLang="ja-JP" sz="2000" dirty="0"/>
              <a:t>0</a:t>
            </a:r>
            <a:r>
              <a:rPr lang="en-US" altLang="ja-JP" sz="2000" baseline="30000" dirty="0"/>
              <a:t>i</a:t>
            </a:r>
            <a:r>
              <a:rPr lang="en-US" altLang="ja-JP" sz="2000" dirty="0"/>
              <a:t>1</a:t>
            </a:r>
            <a:r>
              <a:rPr lang="en-US" altLang="ja-JP" sz="2000" baseline="30000" dirty="0"/>
              <a:t>i</a:t>
            </a:r>
            <a:r>
              <a:rPr lang="ja-JP" altLang="en-US" sz="2000" baseline="30000" dirty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とできる。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0093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A46357-1DCE-4448-BAC1-E392DB930AC5}" type="slidenum">
              <a:rPr lang="en-US" altLang="ja-JP" sz="14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 smtClean="0">
              <a:solidFill>
                <a:srgbClr val="000000"/>
              </a:solidFill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5536" y="333375"/>
            <a:ext cx="240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00"/>
                </a:solidFill>
              </a:rPr>
              <a:t>４．２　導出木（構文木）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30088" y="763933"/>
            <a:ext cx="8813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ja-JP" altLang="en-US" sz="1800" dirty="0" smtClean="0">
                <a:solidFill>
                  <a:srgbClr val="000000"/>
                </a:solidFill>
              </a:rPr>
              <a:t>・正則文法の文の導出過程（生成規則適用順番）は有限オートマトンで表現できた。</a:t>
            </a:r>
          </a:p>
          <a:p>
            <a:pPr>
              <a:defRPr/>
            </a:pPr>
            <a:r>
              <a:rPr lang="ja-JP" altLang="en-US" sz="1800" dirty="0" smtClean="0">
                <a:solidFill>
                  <a:srgbClr val="000000"/>
                </a:solidFill>
              </a:rPr>
              <a:t>・文脈自由文法の文の導出過程は有限オートマトンでは表現できない。</a:t>
            </a:r>
          </a:p>
          <a:p>
            <a:r>
              <a:rPr lang="ja-JP" altLang="en-US" sz="1800" dirty="0" smtClean="0">
                <a:solidFill>
                  <a:srgbClr val="000000"/>
                </a:solidFill>
              </a:rPr>
              <a:t>　　開始</a:t>
            </a:r>
            <a:r>
              <a:rPr lang="ja-JP" altLang="en-US" sz="1800" dirty="0">
                <a:solidFill>
                  <a:srgbClr val="000000"/>
                </a:solidFill>
              </a:rPr>
              <a:t>記号</a:t>
            </a:r>
            <a:r>
              <a:rPr lang="ja-JP" altLang="en-US" sz="1800" b="1" dirty="0">
                <a:solidFill>
                  <a:srgbClr val="008000"/>
                </a:solidFill>
              </a:rPr>
              <a:t>Ｅ</a:t>
            </a:r>
            <a:r>
              <a:rPr lang="ja-JP" altLang="en-US" sz="1800" dirty="0">
                <a:solidFill>
                  <a:srgbClr val="000000"/>
                </a:solidFill>
              </a:rPr>
              <a:t>に生成規則を</a:t>
            </a:r>
            <a:r>
              <a:rPr lang="ja-JP" altLang="en-US" sz="1800" dirty="0" smtClean="0">
                <a:solidFill>
                  <a:srgbClr val="000000"/>
                </a:solidFill>
              </a:rPr>
              <a:t>選んで</a:t>
            </a:r>
            <a:r>
              <a:rPr lang="ja-JP" altLang="en-US" sz="1800" dirty="0">
                <a:solidFill>
                  <a:srgbClr val="000000"/>
                </a:solidFill>
              </a:rPr>
              <a:t>適用</a:t>
            </a:r>
            <a:r>
              <a:rPr lang="ja-JP" altLang="en-US" sz="1800" dirty="0" smtClean="0">
                <a:solidFill>
                  <a:srgbClr val="000000"/>
                </a:solidFill>
              </a:rPr>
              <a:t>して、与えられた</a:t>
            </a:r>
            <a:r>
              <a:rPr lang="ja-JP" altLang="en-US" sz="1800" dirty="0">
                <a:solidFill>
                  <a:srgbClr val="000000"/>
                </a:solidFill>
              </a:rPr>
              <a:t>記号列</a:t>
            </a:r>
            <a:r>
              <a:rPr lang="ja-JP" altLang="en-US" sz="1800" dirty="0" smtClean="0">
                <a:solidFill>
                  <a:srgbClr val="000000"/>
                </a:solidFill>
              </a:rPr>
              <a:t>が導出</a:t>
            </a:r>
            <a:r>
              <a:rPr lang="ja-JP" altLang="en-US" sz="1800" dirty="0">
                <a:solidFill>
                  <a:srgbClr val="000000"/>
                </a:solidFill>
              </a:rPr>
              <a:t>されること</a:t>
            </a:r>
            <a:r>
              <a:rPr lang="ja-JP" altLang="en-US" sz="1800" dirty="0" smtClean="0">
                <a:solidFill>
                  <a:srgbClr val="000000"/>
                </a:solidFill>
              </a:rPr>
              <a:t>を　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調べる（構文解析）。最も左の非終端記号から順番に終端記号に置換える（導出する）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方法（最左導出法）、最も右の</a:t>
            </a:r>
            <a:r>
              <a:rPr lang="ja-JP" altLang="en-US" sz="1800" dirty="0">
                <a:solidFill>
                  <a:srgbClr val="000000"/>
                </a:solidFill>
              </a:rPr>
              <a:t>非終端記号から順番に終端記号に</a:t>
            </a:r>
            <a:r>
              <a:rPr lang="ja-JP" altLang="en-US" sz="1800" dirty="0" smtClean="0">
                <a:solidFill>
                  <a:srgbClr val="000000"/>
                </a:solidFill>
              </a:rPr>
              <a:t>置換える（導出する）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r>
              <a:rPr lang="ja-JP" altLang="en-US" sz="1800" dirty="0">
                <a:solidFill>
                  <a:srgbClr val="000000"/>
                </a:solidFill>
              </a:rPr>
              <a:t>　</a:t>
            </a:r>
            <a:r>
              <a:rPr lang="ja-JP" altLang="en-US" sz="1800" dirty="0" smtClean="0">
                <a:solidFill>
                  <a:srgbClr val="000000"/>
                </a:solidFill>
              </a:rPr>
              <a:t>　方法</a:t>
            </a:r>
            <a:r>
              <a:rPr lang="ja-JP" altLang="en-US" sz="1800" dirty="0">
                <a:solidFill>
                  <a:srgbClr val="000000"/>
                </a:solidFill>
              </a:rPr>
              <a:t>（</a:t>
            </a:r>
            <a:r>
              <a:rPr lang="ja-JP" altLang="en-US" sz="1800" dirty="0" smtClean="0">
                <a:solidFill>
                  <a:srgbClr val="000000"/>
                </a:solidFill>
              </a:rPr>
              <a:t>最右導出法）がある。　　　　　　　　　　　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2570" y="3040035"/>
            <a:ext cx="2324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例　</a:t>
            </a:r>
            <a:r>
              <a:rPr lang="en-US" altLang="ja-JP" sz="1800" dirty="0">
                <a:solidFill>
                  <a:srgbClr val="000000"/>
                </a:solidFill>
              </a:rPr>
              <a:t>G</a:t>
            </a:r>
            <a:r>
              <a:rPr lang="ja-JP" altLang="en-US" sz="1800" dirty="0">
                <a:solidFill>
                  <a:srgbClr val="000000"/>
                </a:solidFill>
              </a:rPr>
              <a:t>＝（</a:t>
            </a:r>
            <a:r>
              <a:rPr lang="en-US" altLang="ja-JP" sz="1800" dirty="0">
                <a:solidFill>
                  <a:srgbClr val="000000"/>
                </a:solidFill>
              </a:rPr>
              <a:t>N,Σ</a:t>
            </a:r>
            <a:r>
              <a:rPr lang="ja-JP" altLang="en-US" sz="1800" dirty="0" err="1">
                <a:solidFill>
                  <a:srgbClr val="000000"/>
                </a:solidFill>
              </a:rPr>
              <a:t>，</a:t>
            </a:r>
            <a:r>
              <a:rPr lang="en-US" altLang="ja-JP" sz="1800" dirty="0">
                <a:solidFill>
                  <a:srgbClr val="000000"/>
                </a:solidFill>
              </a:rPr>
              <a:t>P,</a:t>
            </a:r>
            <a:r>
              <a:rPr lang="en-US" altLang="ja-JP" sz="1800" b="1" dirty="0">
                <a:solidFill>
                  <a:srgbClr val="008000"/>
                </a:solidFill>
              </a:rPr>
              <a:t>E</a:t>
            </a:r>
            <a:r>
              <a:rPr lang="ja-JP" altLang="en-US" sz="1800" dirty="0">
                <a:solidFill>
                  <a:srgbClr val="000000"/>
                </a:solidFill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N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E,T,F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Σ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a, +, </a:t>
            </a:r>
            <a:r>
              <a:rPr lang="ja-JP" altLang="en-US" sz="1800" dirty="0">
                <a:solidFill>
                  <a:srgbClr val="000000"/>
                </a:solidFill>
              </a:rPr>
              <a:t>＊</a:t>
            </a:r>
            <a:r>
              <a:rPr lang="en-US" altLang="ja-JP" sz="1800" dirty="0">
                <a:solidFill>
                  <a:srgbClr val="000000"/>
                </a:solidFill>
              </a:rPr>
              <a:t>,(, ) </a:t>
            </a:r>
            <a:r>
              <a:rPr lang="ja-JP" altLang="en-US" sz="1800" dirty="0">
                <a:solidFill>
                  <a:srgbClr val="000000"/>
                </a:solidFill>
              </a:rPr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ja-JP" altLang="en-US" sz="1800" dirty="0">
                <a:solidFill>
                  <a:srgbClr val="000000"/>
                </a:solidFill>
              </a:rPr>
              <a:t>＝｛</a:t>
            </a:r>
            <a:r>
              <a:rPr lang="en-US" altLang="ja-JP" sz="1800" dirty="0">
                <a:solidFill>
                  <a:srgbClr val="000000"/>
                </a:solidFill>
              </a:rPr>
              <a:t>E→E+T</a:t>
            </a:r>
            <a:r>
              <a:rPr lang="ja-JP" altLang="en-US" sz="1800" dirty="0">
                <a:solidFill>
                  <a:srgbClr val="000000"/>
                </a:solidFill>
              </a:rPr>
              <a:t>　　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en-US" altLang="ja-JP" sz="1800" dirty="0">
                <a:solidFill>
                  <a:srgbClr val="000000"/>
                </a:solidFill>
              </a:rPr>
              <a:t>E→T</a:t>
            </a:r>
            <a:r>
              <a:rPr lang="ja-JP" altLang="en-US" sz="1800" dirty="0">
                <a:solidFill>
                  <a:srgbClr val="000000"/>
                </a:solidFill>
              </a:rPr>
              <a:t>　　　　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en-US" altLang="ja-JP" sz="1800" dirty="0">
                <a:solidFill>
                  <a:srgbClr val="000000"/>
                </a:solidFill>
              </a:rPr>
              <a:t>T→T</a:t>
            </a:r>
            <a:r>
              <a:rPr lang="ja-JP" altLang="en-US" sz="1800" dirty="0">
                <a:solidFill>
                  <a:srgbClr val="000000"/>
                </a:solidFill>
              </a:rPr>
              <a:t>＊</a:t>
            </a:r>
            <a:r>
              <a:rPr lang="en-US" altLang="ja-JP" sz="1800" dirty="0">
                <a:solidFill>
                  <a:srgbClr val="000000"/>
                </a:solidFill>
              </a:rPr>
              <a:t>F</a:t>
            </a:r>
            <a:r>
              <a:rPr lang="ja-JP" altLang="en-US" sz="1800" dirty="0">
                <a:solidFill>
                  <a:srgbClr val="000000"/>
                </a:solidFill>
              </a:rPr>
              <a:t>　 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en-US" altLang="ja-JP" sz="1800" dirty="0">
                <a:solidFill>
                  <a:srgbClr val="000000"/>
                </a:solidFill>
              </a:rPr>
              <a:t>T→F</a:t>
            </a:r>
            <a:r>
              <a:rPr lang="ja-JP" altLang="en-US" sz="1800" dirty="0">
                <a:solidFill>
                  <a:srgbClr val="000000"/>
                </a:solidFill>
              </a:rPr>
              <a:t>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en-US" altLang="ja-JP" sz="1800" dirty="0">
                <a:solidFill>
                  <a:srgbClr val="000000"/>
                </a:solidFill>
              </a:rPr>
              <a:t>F→</a:t>
            </a:r>
            <a:r>
              <a:rPr lang="ja-JP" altLang="en-US" sz="1800" dirty="0">
                <a:solidFill>
                  <a:srgbClr val="000000"/>
                </a:solidFill>
              </a:rPr>
              <a:t>（ </a:t>
            </a:r>
            <a:r>
              <a:rPr lang="en-US" altLang="ja-JP" sz="1800" dirty="0">
                <a:solidFill>
                  <a:srgbClr val="000000"/>
                </a:solidFill>
              </a:rPr>
              <a:t>E </a:t>
            </a:r>
            <a:r>
              <a:rPr lang="ja-JP" altLang="en-US" sz="1800" dirty="0">
                <a:solidFill>
                  <a:srgbClr val="000000"/>
                </a:solidFill>
              </a:rPr>
              <a:t>）　 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　　　　　</a:t>
            </a:r>
            <a:r>
              <a:rPr lang="en-US" altLang="ja-JP" sz="1800" dirty="0" err="1">
                <a:solidFill>
                  <a:srgbClr val="000000"/>
                </a:solidFill>
              </a:rPr>
              <a:t>F→a</a:t>
            </a:r>
            <a:r>
              <a:rPr lang="ja-JP" altLang="en-US" sz="1800" dirty="0">
                <a:solidFill>
                  <a:srgbClr val="000000"/>
                </a:solidFill>
              </a:rPr>
              <a:t>　　　　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00"/>
                </a:solidFill>
              </a:rPr>
              <a:t>           ｝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97103" y="2931909"/>
            <a:ext cx="5203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＜最左導出法＞　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②　③　　　　④　　　　⑤　　　　　　①　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b="1" dirty="0" smtClean="0">
                <a:solidFill>
                  <a:srgbClr val="008000"/>
                </a:solidFill>
              </a:rPr>
              <a:t>E</a:t>
            </a:r>
            <a:r>
              <a:rPr lang="ja-JP" altLang="en-US" dirty="0">
                <a:solidFill>
                  <a:srgbClr val="000000"/>
                </a:solidFill>
              </a:rPr>
              <a:t>⇒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 smtClean="0">
                <a:solidFill>
                  <a:srgbClr val="000000"/>
                </a:solidFill>
              </a:rPr>
              <a:t>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（</a:t>
            </a:r>
            <a:r>
              <a:rPr lang="en-US" altLang="ja-JP" dirty="0" smtClean="0">
                <a:solidFill>
                  <a:srgbClr val="000000"/>
                </a:solidFill>
              </a:rPr>
              <a:t>E</a:t>
            </a:r>
            <a:r>
              <a:rPr lang="ja-JP" altLang="en-US" dirty="0" smtClean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（</a:t>
            </a:r>
            <a:r>
              <a:rPr lang="en-US" altLang="ja-JP" dirty="0" smtClean="0">
                <a:solidFill>
                  <a:srgbClr val="000000"/>
                </a:solidFill>
              </a:rPr>
              <a:t>E</a:t>
            </a:r>
            <a:r>
              <a:rPr lang="ja-JP" altLang="en-US" dirty="0" smtClean="0">
                <a:solidFill>
                  <a:srgbClr val="000000"/>
                </a:solidFill>
              </a:rPr>
              <a:t>＋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②　　　　　　　　④　　　　　　　　　⑥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＋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（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＋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④　　　　　　　　⑥　　　　　　　　⑥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ja-JP" altLang="en-US" dirty="0" smtClean="0">
                <a:solidFill>
                  <a:srgbClr val="000000"/>
                </a:solidFill>
              </a:rPr>
              <a:t>＋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 smtClean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ja-JP" altLang="en-US" dirty="0" smtClean="0">
                <a:solidFill>
                  <a:srgbClr val="000000"/>
                </a:solidFill>
              </a:rPr>
              <a:t>＋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ja-JP" altLang="en-US" dirty="0" smtClean="0">
                <a:solidFill>
                  <a:srgbClr val="000000"/>
                </a:solidFill>
              </a:rPr>
              <a:t>）＊</a:t>
            </a:r>
            <a:r>
              <a:rPr lang="en-US" altLang="ja-JP" dirty="0" smtClean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⇒ </a:t>
            </a:r>
            <a:r>
              <a:rPr lang="ja-JP" altLang="en-US" dirty="0" smtClean="0">
                <a:solidFill>
                  <a:srgbClr val="FF0000"/>
                </a:solidFill>
              </a:rPr>
              <a:t>（ </a:t>
            </a:r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＋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 smtClean="0">
                <a:solidFill>
                  <a:srgbClr val="FF0000"/>
                </a:solidFill>
              </a:rPr>
              <a:t>＊</a:t>
            </a:r>
            <a:r>
              <a:rPr lang="en-US" altLang="ja-JP" dirty="0" smtClean="0">
                <a:solidFill>
                  <a:srgbClr val="FF0000"/>
                </a:solidFill>
              </a:rPr>
              <a:t>a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251825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開始記号</a:t>
            </a:r>
            <a:r>
              <a:rPr lang="en-US" altLang="ja-JP" b="1" dirty="0" smtClean="0">
                <a:solidFill>
                  <a:srgbClr val="008000"/>
                </a:solidFill>
              </a:rPr>
              <a:t>E</a:t>
            </a:r>
            <a:r>
              <a:rPr lang="ja-JP" altLang="en-US" dirty="0" smtClean="0">
                <a:solidFill>
                  <a:srgbClr val="000000"/>
                </a:solidFill>
              </a:rPr>
              <a:t>で表される文</a:t>
            </a:r>
            <a:r>
              <a:rPr lang="en-US" altLang="ja-JP" b="1" dirty="0" smtClean="0">
                <a:solidFill>
                  <a:srgbClr val="008000"/>
                </a:solidFill>
              </a:rPr>
              <a:t>E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ja-JP" altLang="en-US" dirty="0">
                <a:solidFill>
                  <a:srgbClr val="000000"/>
                </a:solidFill>
              </a:rPr>
              <a:t>、</a:t>
            </a:r>
            <a:r>
              <a:rPr lang="ja-JP" altLang="en-US" dirty="0" smtClean="0">
                <a:solidFill>
                  <a:srgbClr val="000000"/>
                </a:solidFill>
              </a:rPr>
              <a:t>すなわち、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a+a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＊</a:t>
            </a:r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000000"/>
                </a:solidFill>
              </a:rPr>
              <a:t>　は文法を満たしているか？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A46357-1DCE-4448-BAC1-E392DB930AC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 smtClean="0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2570" y="620688"/>
            <a:ext cx="2324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　</a:t>
            </a:r>
            <a:r>
              <a:rPr lang="en-US" altLang="ja-JP" sz="1800" dirty="0"/>
              <a:t>G</a:t>
            </a:r>
            <a:r>
              <a:rPr lang="ja-JP" altLang="en-US" sz="1800" dirty="0"/>
              <a:t>＝（</a:t>
            </a:r>
            <a:r>
              <a:rPr lang="en-US" altLang="ja-JP" sz="1800" dirty="0"/>
              <a:t>N,Σ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P,</a:t>
            </a:r>
            <a:r>
              <a:rPr lang="en-US" altLang="ja-JP" sz="1800" b="1" dirty="0">
                <a:solidFill>
                  <a:srgbClr val="008000"/>
                </a:solidFill>
              </a:rPr>
              <a:t>E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N</a:t>
            </a:r>
            <a:r>
              <a:rPr lang="ja-JP" altLang="en-US" sz="1800" dirty="0"/>
              <a:t>＝｛</a:t>
            </a:r>
            <a:r>
              <a:rPr lang="en-US" altLang="ja-JP" sz="1800" dirty="0"/>
              <a:t>E,T,F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/>
              <a:t>a, +, </a:t>
            </a:r>
            <a:r>
              <a:rPr lang="ja-JP" altLang="en-US" sz="1800" dirty="0"/>
              <a:t>＊</a:t>
            </a:r>
            <a:r>
              <a:rPr lang="en-US" altLang="ja-JP" sz="1800" dirty="0"/>
              <a:t>,(, ) 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P</a:t>
            </a:r>
            <a:r>
              <a:rPr lang="ja-JP" altLang="en-US" sz="1800" dirty="0"/>
              <a:t>＝｛</a:t>
            </a:r>
            <a:r>
              <a:rPr lang="en-US" altLang="ja-JP" sz="1800" dirty="0"/>
              <a:t>E→E+T</a:t>
            </a:r>
            <a:r>
              <a:rPr lang="ja-JP" altLang="en-US" sz="1800" dirty="0"/>
              <a:t>　　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E→T</a:t>
            </a:r>
            <a:r>
              <a:rPr lang="ja-JP" altLang="en-US" sz="1800" dirty="0"/>
              <a:t>　　　　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T→T</a:t>
            </a:r>
            <a:r>
              <a:rPr lang="ja-JP" altLang="en-US" sz="1800" dirty="0"/>
              <a:t>＊</a:t>
            </a:r>
            <a:r>
              <a:rPr lang="en-US" altLang="ja-JP" sz="1800" dirty="0"/>
              <a:t>F</a:t>
            </a:r>
            <a:r>
              <a:rPr lang="ja-JP" altLang="en-US" sz="1800" dirty="0"/>
              <a:t>　 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T→F</a:t>
            </a:r>
            <a:r>
              <a:rPr lang="ja-JP" altLang="en-US" sz="1800" dirty="0"/>
              <a:t>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F→</a:t>
            </a:r>
            <a:r>
              <a:rPr lang="ja-JP" altLang="en-US" sz="1800" dirty="0"/>
              <a:t>（ </a:t>
            </a:r>
            <a:r>
              <a:rPr lang="en-US" altLang="ja-JP" sz="1800" dirty="0"/>
              <a:t>E </a:t>
            </a:r>
            <a:r>
              <a:rPr lang="ja-JP" altLang="en-US" sz="1800" dirty="0"/>
              <a:t>）　 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 err="1"/>
              <a:t>F→a</a:t>
            </a:r>
            <a:r>
              <a:rPr lang="ja-JP" altLang="en-US" sz="1800" dirty="0"/>
              <a:t>　　　　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       ｝</a:t>
            </a:r>
          </a:p>
        </p:txBody>
      </p:sp>
      <p:sp>
        <p:nvSpPr>
          <p:cNvPr id="3110" name="Text Box 37"/>
          <p:cNvSpPr txBox="1">
            <a:spLocks noChangeArrowheads="1"/>
          </p:cNvSpPr>
          <p:nvPr/>
        </p:nvSpPr>
        <p:spPr bwMode="auto">
          <a:xfrm>
            <a:off x="630940" y="5242559"/>
            <a:ext cx="73254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・最左導出法を用いても最右導出法を用いても「開始</a:t>
            </a:r>
            <a:r>
              <a:rPr lang="ja-JP" altLang="en-US" sz="1800" dirty="0"/>
              <a:t>記号</a:t>
            </a:r>
            <a:r>
              <a:rPr lang="en-US" altLang="ja-JP" sz="1800" b="1" dirty="0">
                <a:solidFill>
                  <a:srgbClr val="008000"/>
                </a:solidFill>
              </a:rPr>
              <a:t>E</a:t>
            </a:r>
            <a:r>
              <a:rPr lang="ja-JP" altLang="en-US" sz="1800" dirty="0"/>
              <a:t>は</a:t>
            </a:r>
            <a:r>
              <a:rPr lang="en-US" altLang="ja-JP" sz="1800" dirty="0">
                <a:solidFill>
                  <a:srgbClr val="FF3300"/>
                </a:solidFill>
              </a:rPr>
              <a:t>(</a:t>
            </a:r>
            <a:r>
              <a:rPr lang="en-US" altLang="ja-JP" sz="1800" dirty="0" err="1">
                <a:solidFill>
                  <a:srgbClr val="FF3300"/>
                </a:solidFill>
              </a:rPr>
              <a:t>a+a</a:t>
            </a:r>
            <a:r>
              <a:rPr lang="en-US" altLang="ja-JP" sz="1800" dirty="0">
                <a:solidFill>
                  <a:srgbClr val="FF3300"/>
                </a:solidFill>
              </a:rPr>
              <a:t>)</a:t>
            </a:r>
            <a:r>
              <a:rPr lang="ja-JP" altLang="en-US" sz="1800" dirty="0">
                <a:solidFill>
                  <a:srgbClr val="FF3300"/>
                </a:solidFill>
              </a:rPr>
              <a:t>＊</a:t>
            </a:r>
            <a:r>
              <a:rPr lang="en-US" altLang="ja-JP" sz="1800" dirty="0">
                <a:solidFill>
                  <a:srgbClr val="FF3300"/>
                </a:solidFill>
              </a:rPr>
              <a:t>a</a:t>
            </a:r>
            <a:r>
              <a:rPr lang="ja-JP" altLang="en-US" sz="1800" dirty="0" smtClean="0"/>
              <a:t>と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いう記号列</a:t>
            </a:r>
            <a:r>
              <a:rPr lang="ja-JP" altLang="en-US" sz="1800" dirty="0"/>
              <a:t>を導出</a:t>
            </a:r>
            <a:r>
              <a:rPr lang="ja-JP" altLang="en-US" sz="1800" dirty="0" smtClean="0"/>
              <a:t>する」という。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</a:t>
            </a:r>
            <a:r>
              <a:rPr lang="ja-JP" altLang="en-US" sz="1800" dirty="0" smtClean="0"/>
              <a:t>また、「</a:t>
            </a:r>
            <a:r>
              <a:rPr lang="en-US" altLang="ja-JP" sz="1800" dirty="0" smtClean="0">
                <a:solidFill>
                  <a:srgbClr val="FF3300"/>
                </a:solidFill>
              </a:rPr>
              <a:t> </a:t>
            </a:r>
            <a:r>
              <a:rPr lang="en-US" altLang="ja-JP" sz="1800" dirty="0">
                <a:solidFill>
                  <a:srgbClr val="FF3300"/>
                </a:solidFill>
              </a:rPr>
              <a:t>(</a:t>
            </a:r>
            <a:r>
              <a:rPr lang="en-US" altLang="ja-JP" sz="1800" dirty="0" err="1">
                <a:solidFill>
                  <a:srgbClr val="FF3300"/>
                </a:solidFill>
              </a:rPr>
              <a:t>a+a</a:t>
            </a:r>
            <a:r>
              <a:rPr lang="en-US" altLang="ja-JP" sz="1800" dirty="0">
                <a:solidFill>
                  <a:srgbClr val="FF3300"/>
                </a:solidFill>
              </a:rPr>
              <a:t>)</a:t>
            </a:r>
            <a:r>
              <a:rPr lang="ja-JP" altLang="en-US" sz="1800" dirty="0">
                <a:solidFill>
                  <a:srgbClr val="FF3300"/>
                </a:solidFill>
              </a:rPr>
              <a:t>＊</a:t>
            </a:r>
            <a:r>
              <a:rPr lang="en-US" altLang="ja-JP" sz="1800" dirty="0" smtClean="0">
                <a:solidFill>
                  <a:srgbClr val="FF3300"/>
                </a:solidFill>
              </a:rPr>
              <a:t>a</a:t>
            </a:r>
            <a:r>
              <a:rPr lang="ja-JP" altLang="en-US" sz="1800" dirty="0" smtClean="0"/>
              <a:t>という記号列は文法</a:t>
            </a:r>
            <a:r>
              <a:rPr lang="en-US" altLang="ja-JP" sz="1800" dirty="0" smtClean="0"/>
              <a:t>G</a:t>
            </a:r>
            <a:r>
              <a:rPr lang="ja-JP" altLang="en-US" sz="1800" dirty="0" smtClean="0"/>
              <a:t>を満たしている」という。</a:t>
            </a:r>
            <a:endParaRPr lang="ja-JP" altLang="en-US" sz="1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11045" y="441245"/>
            <a:ext cx="55156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＜最左導出法＞　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①　　　　②　　　　④　　　　⑤　　　　　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en-US" altLang="ja-JP" b="1" dirty="0" smtClean="0">
                <a:solidFill>
                  <a:srgbClr val="008000"/>
                </a:solidFill>
              </a:rPr>
              <a:t>E</a:t>
            </a:r>
            <a:r>
              <a:rPr lang="ja-JP" altLang="en-US" dirty="0" smtClean="0"/>
              <a:t>⇒</a:t>
            </a:r>
            <a:r>
              <a:rPr lang="en-US" altLang="ja-JP" dirty="0" smtClean="0"/>
              <a:t>E</a:t>
            </a:r>
            <a:r>
              <a:rPr lang="ja-JP" altLang="en-US" dirty="0" smtClean="0"/>
              <a:t>＋</a:t>
            </a:r>
            <a:r>
              <a:rPr kumimoji="1" lang="en-US" altLang="ja-JP" dirty="0" smtClean="0"/>
              <a:t>T</a:t>
            </a:r>
            <a:r>
              <a:rPr lang="ja-JP" altLang="en-US" dirty="0" smtClean="0"/>
              <a:t> </a:t>
            </a:r>
            <a:r>
              <a:rPr lang="ja-JP" altLang="en-US" dirty="0"/>
              <a:t>⇒ </a:t>
            </a:r>
            <a:r>
              <a:rPr lang="en-US" altLang="ja-JP" dirty="0" smtClean="0"/>
              <a:t>T</a:t>
            </a:r>
            <a:r>
              <a:rPr lang="ja-JP" altLang="en-US" dirty="0" smtClean="0"/>
              <a:t>＋</a:t>
            </a:r>
            <a:r>
              <a:rPr lang="en-US" altLang="ja-JP" dirty="0" smtClean="0"/>
              <a:t>T</a:t>
            </a:r>
            <a:r>
              <a:rPr lang="ja-JP" altLang="en-US" dirty="0" smtClean="0"/>
              <a:t> </a:t>
            </a:r>
            <a:r>
              <a:rPr lang="ja-JP" altLang="en-US" dirty="0"/>
              <a:t>⇒ </a:t>
            </a:r>
            <a:r>
              <a:rPr lang="en-US" altLang="ja-JP" dirty="0" smtClean="0"/>
              <a:t>F</a:t>
            </a:r>
            <a:r>
              <a:rPr lang="ja-JP" altLang="en-US" dirty="0" smtClean="0"/>
              <a:t>＋</a:t>
            </a:r>
            <a:r>
              <a:rPr lang="en-US" altLang="ja-JP" dirty="0" smtClean="0"/>
              <a:t>T</a:t>
            </a:r>
            <a:r>
              <a:rPr lang="ja-JP" altLang="en-US" dirty="0" smtClean="0"/>
              <a:t> </a:t>
            </a:r>
            <a:r>
              <a:rPr lang="ja-JP" altLang="en-US" dirty="0"/>
              <a:t>⇒ （</a:t>
            </a:r>
            <a:r>
              <a:rPr lang="en-US" altLang="ja-JP" dirty="0" smtClean="0"/>
              <a:t>E</a:t>
            </a:r>
            <a:r>
              <a:rPr lang="ja-JP" altLang="en-US" dirty="0" smtClean="0"/>
              <a:t>）＋</a:t>
            </a:r>
            <a:r>
              <a:rPr lang="en-US" altLang="ja-JP" dirty="0" smtClean="0"/>
              <a:t>T</a:t>
            </a:r>
            <a:r>
              <a:rPr lang="ja-JP" altLang="en-US" dirty="0" smtClean="0"/>
              <a:t>⇒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E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）＋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　</a:t>
            </a:r>
            <a:r>
              <a:rPr lang="ja-JP" altLang="en-US" dirty="0" smtClean="0">
                <a:solidFill>
                  <a:srgbClr val="000000"/>
                </a:solidFill>
              </a:rPr>
              <a:t>②</a:t>
            </a:r>
            <a:r>
              <a:rPr lang="ja-JP" altLang="en-US" dirty="0">
                <a:solidFill>
                  <a:srgbClr val="000000"/>
                </a:solidFill>
              </a:rPr>
              <a:t>　　　　　　　　④　　　　　　　　　⑥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　 ⇒ （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）＋</a:t>
            </a:r>
            <a:r>
              <a:rPr lang="en-US" altLang="ja-JP" dirty="0" smtClean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 </a:t>
            </a:r>
            <a:r>
              <a:rPr lang="ja-JP" altLang="en-US" dirty="0">
                <a:solidFill>
                  <a:srgbClr val="000000"/>
                </a:solidFill>
              </a:rPr>
              <a:t>⇒ （</a:t>
            </a:r>
            <a:r>
              <a:rPr lang="en-US" altLang="ja-JP" dirty="0">
                <a:solidFill>
                  <a:srgbClr val="000000"/>
                </a:solidFill>
              </a:rPr>
              <a:t>F</a:t>
            </a:r>
            <a:r>
              <a:rPr lang="ja-JP" altLang="en-US" dirty="0">
                <a:solidFill>
                  <a:srgbClr val="000000"/>
                </a:solidFill>
              </a:rPr>
              <a:t> 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 </a:t>
            </a:r>
            <a:r>
              <a:rPr lang="ja-JP" altLang="en-US" dirty="0">
                <a:solidFill>
                  <a:srgbClr val="000000"/>
                </a:solidFill>
              </a:rPr>
              <a:t>⇒ （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 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</a:p>
          <a:p>
            <a:r>
              <a:rPr lang="ja-JP" altLang="en-US" dirty="0">
                <a:solidFill>
                  <a:srgbClr val="000000"/>
                </a:solidFill>
              </a:rPr>
              <a:t>　　④　　　　　　　　⑥　　　　　　　　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　 ⇒ （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F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T</a:t>
            </a:r>
            <a:r>
              <a:rPr lang="ja-JP" altLang="en-US" dirty="0" smtClean="0">
                <a:solidFill>
                  <a:srgbClr val="000000"/>
                </a:solidFill>
              </a:rPr>
              <a:t> </a:t>
            </a:r>
            <a:r>
              <a:rPr lang="ja-JP" altLang="en-US" dirty="0">
                <a:solidFill>
                  <a:srgbClr val="000000"/>
                </a:solidFill>
              </a:rPr>
              <a:t>⇒ （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＋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en-US" altLang="ja-JP" dirty="0" smtClean="0">
                <a:solidFill>
                  <a:srgbClr val="FF0000"/>
                </a:solidFill>
              </a:rPr>
              <a:t>T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 　　 </a:t>
            </a:r>
            <a:r>
              <a:rPr lang="ja-JP" altLang="en-US" dirty="0"/>
              <a:t>（ </a:t>
            </a:r>
            <a:r>
              <a:rPr lang="en-US" altLang="ja-JP" dirty="0"/>
              <a:t>a</a:t>
            </a:r>
            <a:r>
              <a:rPr lang="ja-JP" altLang="en-US" dirty="0"/>
              <a:t>＋</a:t>
            </a:r>
            <a:r>
              <a:rPr lang="en-US" altLang="ja-JP" dirty="0"/>
              <a:t>a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＊</a:t>
            </a:r>
            <a:r>
              <a:rPr lang="en-US" altLang="ja-JP" dirty="0" smtClean="0">
                <a:solidFill>
                  <a:srgbClr val="FF0000"/>
                </a:solidFill>
              </a:rPr>
              <a:t>a  </a:t>
            </a:r>
            <a:r>
              <a:rPr lang="ja-JP" altLang="en-US" dirty="0" smtClean="0">
                <a:solidFill>
                  <a:srgbClr val="FF0000"/>
                </a:solidFill>
              </a:rPr>
              <a:t>　置き換えできない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 smtClean="0"/>
              <a:t>＜最右導出法＞</a:t>
            </a:r>
            <a:endParaRPr lang="en-US" altLang="ja-JP" dirty="0" smtClean="0"/>
          </a:p>
          <a:p>
            <a:r>
              <a:rPr lang="ja-JP" altLang="en-US" dirty="0" smtClean="0"/>
              <a:t>　　②　　③　　　　⑥　　　　④　　　　⑤</a:t>
            </a:r>
            <a:endParaRPr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b="1" dirty="0" smtClean="0">
                <a:solidFill>
                  <a:srgbClr val="008000"/>
                </a:solidFill>
              </a:rPr>
              <a:t>E</a:t>
            </a:r>
            <a:r>
              <a:rPr lang="ja-JP" altLang="en-US" dirty="0"/>
              <a:t> ⇒ </a:t>
            </a:r>
            <a:r>
              <a:rPr kumimoji="1" lang="en-US" altLang="ja-JP" dirty="0" smtClean="0"/>
              <a:t>T</a:t>
            </a:r>
            <a:r>
              <a:rPr lang="ja-JP" altLang="en-US" dirty="0"/>
              <a:t> ⇒ 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＊</a:t>
            </a:r>
            <a:r>
              <a:rPr kumimoji="1" lang="en-US" altLang="ja-JP" dirty="0" smtClean="0"/>
              <a:t>F</a:t>
            </a:r>
            <a:r>
              <a:rPr lang="ja-JP" altLang="en-US" dirty="0"/>
              <a:t> ⇒ 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＊</a:t>
            </a:r>
            <a:r>
              <a:rPr kumimoji="1" lang="en-US" altLang="ja-JP" dirty="0" smtClean="0"/>
              <a:t>a</a:t>
            </a:r>
            <a:r>
              <a:rPr lang="ja-JP" altLang="en-US" dirty="0"/>
              <a:t> ⇒ 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＊</a:t>
            </a:r>
            <a:r>
              <a:rPr kumimoji="1" lang="en-US" altLang="ja-JP" dirty="0" smtClean="0"/>
              <a:t>a</a:t>
            </a:r>
            <a:r>
              <a:rPr lang="ja-JP" altLang="en-US" dirty="0"/>
              <a:t> ⇒ 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）＊</a:t>
            </a:r>
            <a:r>
              <a:rPr kumimoji="1" lang="en-US" altLang="ja-JP" dirty="0" smtClean="0"/>
              <a:t>a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①　　　　　　　　　④　　　　　　　　⑥</a:t>
            </a:r>
            <a:endParaRPr kumimoji="1"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　⇒ </a:t>
            </a:r>
            <a:r>
              <a:rPr lang="ja-JP" altLang="en-US" dirty="0"/>
              <a:t>（</a:t>
            </a:r>
            <a:r>
              <a:rPr lang="en-US" altLang="ja-JP" dirty="0" smtClean="0"/>
              <a:t> </a:t>
            </a:r>
            <a:r>
              <a:rPr lang="en-US" altLang="ja-JP" dirty="0"/>
              <a:t>E</a:t>
            </a:r>
            <a:r>
              <a:rPr lang="ja-JP" altLang="en-US" dirty="0"/>
              <a:t>＋</a:t>
            </a:r>
            <a:r>
              <a:rPr lang="en-US" altLang="ja-JP" dirty="0" smtClean="0"/>
              <a:t>T</a:t>
            </a:r>
            <a:r>
              <a:rPr lang="ja-JP" altLang="en-US" dirty="0" smtClean="0"/>
              <a:t>）＊</a:t>
            </a:r>
            <a:r>
              <a:rPr lang="en-US" altLang="ja-JP" dirty="0" smtClean="0"/>
              <a:t>a</a:t>
            </a:r>
            <a:r>
              <a:rPr lang="ja-JP" altLang="en-US" dirty="0"/>
              <a:t> ⇒ （</a:t>
            </a:r>
            <a:r>
              <a:rPr lang="en-US" altLang="ja-JP" dirty="0" smtClean="0"/>
              <a:t>E</a:t>
            </a:r>
            <a:r>
              <a:rPr lang="ja-JP" altLang="en-US" dirty="0" smtClean="0"/>
              <a:t>＋</a:t>
            </a:r>
            <a:r>
              <a:rPr lang="en-US" altLang="ja-JP" dirty="0" smtClean="0"/>
              <a:t>F</a:t>
            </a:r>
            <a:r>
              <a:rPr lang="ja-JP" altLang="en-US" dirty="0" smtClean="0"/>
              <a:t>）＊</a:t>
            </a:r>
            <a:r>
              <a:rPr lang="en-US" altLang="ja-JP" dirty="0" smtClean="0"/>
              <a:t>a</a:t>
            </a:r>
            <a:r>
              <a:rPr lang="ja-JP" altLang="en-US" dirty="0"/>
              <a:t> ⇒ （</a:t>
            </a:r>
            <a:r>
              <a:rPr lang="en-US" altLang="ja-JP" dirty="0" smtClean="0"/>
              <a:t>E</a:t>
            </a:r>
            <a:r>
              <a:rPr lang="ja-JP" altLang="en-US" dirty="0" smtClean="0"/>
              <a:t>＋</a:t>
            </a:r>
            <a:r>
              <a:rPr lang="en-US" altLang="ja-JP" dirty="0" smtClean="0"/>
              <a:t>a</a:t>
            </a:r>
            <a:r>
              <a:rPr lang="ja-JP" altLang="en-US" dirty="0" smtClean="0"/>
              <a:t>）＊</a:t>
            </a:r>
            <a:r>
              <a:rPr lang="en-US" altLang="ja-JP" dirty="0" smtClean="0"/>
              <a:t>a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②　　　　　　　　④　　　　　　　　⑥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 </a:t>
            </a:r>
            <a:r>
              <a:rPr lang="ja-JP" altLang="en-US" dirty="0"/>
              <a:t>⇒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</a:t>
            </a:r>
            <a:r>
              <a:rPr lang="ja-JP" altLang="en-US" dirty="0" smtClean="0"/>
              <a:t>＋</a:t>
            </a:r>
            <a:r>
              <a:rPr lang="en-US" altLang="ja-JP" dirty="0"/>
              <a:t>a</a:t>
            </a:r>
            <a:r>
              <a:rPr lang="ja-JP" altLang="en-US" dirty="0"/>
              <a:t>）＊</a:t>
            </a: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ja-JP" altLang="en-US" dirty="0" smtClean="0"/>
              <a:t>⇒ </a:t>
            </a:r>
            <a:r>
              <a:rPr lang="ja-JP" altLang="en-US" dirty="0"/>
              <a:t>（</a:t>
            </a:r>
            <a:r>
              <a:rPr lang="en-US" altLang="ja-JP" dirty="0" smtClean="0"/>
              <a:t>F</a:t>
            </a:r>
            <a:r>
              <a:rPr lang="ja-JP" altLang="en-US" dirty="0" smtClean="0"/>
              <a:t>＋</a:t>
            </a:r>
            <a:r>
              <a:rPr lang="en-US" altLang="ja-JP" dirty="0"/>
              <a:t>a</a:t>
            </a:r>
            <a:r>
              <a:rPr lang="ja-JP" altLang="en-US" dirty="0"/>
              <a:t>）＊</a:t>
            </a:r>
            <a:r>
              <a:rPr lang="en-US" altLang="ja-JP" dirty="0" smtClean="0"/>
              <a:t>a</a:t>
            </a:r>
            <a:r>
              <a:rPr lang="ja-JP" altLang="en-US" dirty="0"/>
              <a:t> ⇒ </a:t>
            </a:r>
            <a:r>
              <a:rPr lang="ja-JP" altLang="en-US" dirty="0" smtClean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）＊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644008" y="2384884"/>
            <a:ext cx="1224136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020271" y="22417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置換規則の適用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順番</a:t>
            </a:r>
            <a:r>
              <a:rPr lang="ja-JP" altLang="en-US" dirty="0" smtClean="0">
                <a:solidFill>
                  <a:srgbClr val="FF0000"/>
                </a:solidFill>
              </a:rPr>
              <a:t>の誤り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A46357-1DCE-4448-BAC1-E392DB930AC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 dirty="0" smtClean="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95288" y="620688"/>
            <a:ext cx="52631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ja-JP" altLang="en-US" sz="1800" b="1" dirty="0" smtClean="0">
                <a:solidFill>
                  <a:srgbClr val="0000FF"/>
                </a:solidFill>
              </a:rPr>
              <a:t>導出木（構文木）</a:t>
            </a:r>
            <a:r>
              <a:rPr lang="ja-JP" altLang="en-US" sz="1800" dirty="0" smtClean="0"/>
              <a:t>を作って</a:t>
            </a:r>
            <a:r>
              <a:rPr lang="ja-JP" altLang="en-US" sz="1800" dirty="0" smtClean="0">
                <a:solidFill>
                  <a:srgbClr val="0000FF"/>
                </a:solidFill>
              </a:rPr>
              <a:t>構文解析</a:t>
            </a:r>
            <a:r>
              <a:rPr lang="ja-JP" altLang="en-US" sz="1800" dirty="0" smtClean="0"/>
              <a:t>を行う方法もある。</a:t>
            </a:r>
            <a:endParaRPr lang="en-US" altLang="ja-JP" sz="1800" dirty="0" smtClean="0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63588" y="1643534"/>
            <a:ext cx="23241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　</a:t>
            </a:r>
            <a:r>
              <a:rPr lang="en-US" altLang="ja-JP" sz="1800" dirty="0"/>
              <a:t>G</a:t>
            </a:r>
            <a:r>
              <a:rPr lang="ja-JP" altLang="en-US" sz="1800" dirty="0"/>
              <a:t>＝（</a:t>
            </a:r>
            <a:r>
              <a:rPr lang="en-US" altLang="ja-JP" sz="1800" dirty="0"/>
              <a:t>N,Σ</a:t>
            </a:r>
            <a:r>
              <a:rPr lang="ja-JP" altLang="en-US" sz="1800" dirty="0" err="1"/>
              <a:t>，</a:t>
            </a:r>
            <a:r>
              <a:rPr lang="en-US" altLang="ja-JP" sz="1800" dirty="0"/>
              <a:t>P,</a:t>
            </a:r>
            <a:r>
              <a:rPr lang="en-US" altLang="ja-JP" sz="1800" b="1" dirty="0">
                <a:solidFill>
                  <a:srgbClr val="008000"/>
                </a:solidFill>
              </a:rPr>
              <a:t>E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N</a:t>
            </a:r>
            <a:r>
              <a:rPr lang="ja-JP" altLang="en-US" sz="1800" dirty="0"/>
              <a:t>＝｛</a:t>
            </a:r>
            <a:r>
              <a:rPr lang="en-US" altLang="ja-JP" sz="1800" dirty="0"/>
              <a:t>E,T,F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/>
              <a:t>a, +, </a:t>
            </a:r>
            <a:r>
              <a:rPr lang="ja-JP" altLang="en-US" sz="1800" dirty="0"/>
              <a:t>＊</a:t>
            </a:r>
            <a:r>
              <a:rPr lang="en-US" altLang="ja-JP" sz="1800" dirty="0"/>
              <a:t>,(, ) 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P</a:t>
            </a:r>
            <a:r>
              <a:rPr lang="ja-JP" altLang="en-US" sz="1800" dirty="0"/>
              <a:t>＝｛</a:t>
            </a:r>
            <a:r>
              <a:rPr lang="en-US" altLang="ja-JP" sz="1800" dirty="0"/>
              <a:t>E→E+T</a:t>
            </a:r>
            <a:r>
              <a:rPr lang="ja-JP" altLang="en-US" sz="1800" dirty="0"/>
              <a:t>　　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E→T</a:t>
            </a:r>
            <a:r>
              <a:rPr lang="ja-JP" altLang="en-US" sz="1800" dirty="0"/>
              <a:t>　　　　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T→T</a:t>
            </a:r>
            <a:r>
              <a:rPr lang="ja-JP" altLang="en-US" sz="1800" dirty="0"/>
              <a:t>＊</a:t>
            </a:r>
            <a:r>
              <a:rPr lang="en-US" altLang="ja-JP" sz="1800" dirty="0"/>
              <a:t>F</a:t>
            </a:r>
            <a:r>
              <a:rPr lang="ja-JP" altLang="en-US" sz="1800" dirty="0"/>
              <a:t>　 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T→F</a:t>
            </a:r>
            <a:r>
              <a:rPr lang="ja-JP" altLang="en-US" sz="1800" dirty="0"/>
              <a:t>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/>
              <a:t>F→</a:t>
            </a:r>
            <a:r>
              <a:rPr lang="ja-JP" altLang="en-US" sz="1800" dirty="0"/>
              <a:t>（ </a:t>
            </a:r>
            <a:r>
              <a:rPr lang="en-US" altLang="ja-JP" sz="1800" dirty="0"/>
              <a:t>E </a:t>
            </a:r>
            <a:r>
              <a:rPr lang="ja-JP" altLang="en-US" sz="1800" dirty="0"/>
              <a:t>）　 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</a:t>
            </a:r>
            <a:r>
              <a:rPr lang="en-US" altLang="ja-JP" sz="1800" dirty="0" err="1"/>
              <a:t>F→a</a:t>
            </a:r>
            <a:r>
              <a:rPr lang="ja-JP" altLang="en-US" sz="1800" dirty="0"/>
              <a:t>　　　　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       ｝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896571" y="970434"/>
            <a:ext cx="11747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  <a:r>
              <a:rPr lang="en-US" altLang="ja-JP" sz="1600" b="1">
                <a:solidFill>
                  <a:srgbClr val="008000"/>
                </a:solidFill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  <a:r>
              <a:rPr lang="en-US" altLang="ja-JP" sz="1600"/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</a:t>
            </a:r>
            <a:r>
              <a:rPr lang="ja-JP" altLang="en-US" sz="1600"/>
              <a:t>　　</a:t>
            </a:r>
            <a:r>
              <a:rPr lang="ja-JP" altLang="en-US" sz="1600" b="1">
                <a:solidFill>
                  <a:srgbClr val="FF3300"/>
                </a:solidFill>
              </a:rPr>
              <a:t>＊</a:t>
            </a:r>
            <a:r>
              <a:rPr lang="ja-JP" altLang="en-US" sz="1600"/>
              <a:t>　　</a:t>
            </a: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  <a:r>
              <a:rPr lang="ja-JP" altLang="en-US" sz="1600"/>
              <a:t>　　　 　　</a:t>
            </a:r>
            <a:r>
              <a:rPr lang="en-US" altLang="ja-JP" sz="16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5464771" y="2746847"/>
            <a:ext cx="1158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  </a:t>
            </a:r>
            <a:r>
              <a:rPr lang="en-US" altLang="ja-JP" sz="1600">
                <a:solidFill>
                  <a:srgbClr val="FF3300"/>
                </a:solidFill>
              </a:rPr>
              <a:t>(</a:t>
            </a:r>
            <a:r>
              <a:rPr lang="ja-JP" altLang="en-US" sz="1600">
                <a:solidFill>
                  <a:srgbClr val="FF3300"/>
                </a:solidFill>
              </a:rPr>
              <a:t>　</a:t>
            </a:r>
            <a:r>
              <a:rPr lang="ja-JP" altLang="en-US" sz="1600"/>
              <a:t> </a:t>
            </a:r>
            <a:r>
              <a:rPr lang="en-US" altLang="ja-JP" sz="1600"/>
              <a:t>E</a:t>
            </a:r>
            <a:r>
              <a:rPr lang="ja-JP" altLang="en-US" sz="1600"/>
              <a:t>　　</a:t>
            </a:r>
            <a:r>
              <a:rPr lang="en-US" altLang="ja-JP" sz="1600">
                <a:solidFill>
                  <a:srgbClr val="FF33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E</a:t>
            </a:r>
            <a:r>
              <a:rPr lang="ja-JP" altLang="en-US" sz="1600"/>
              <a:t>　　</a:t>
            </a:r>
            <a:r>
              <a:rPr lang="en-US" altLang="ja-JP" sz="1600">
                <a:solidFill>
                  <a:srgbClr val="FF3300"/>
                </a:solidFill>
              </a:rPr>
              <a:t>+ </a:t>
            </a:r>
            <a:r>
              <a:rPr lang="ja-JP" altLang="en-US" sz="1600"/>
              <a:t>　　</a:t>
            </a:r>
            <a:r>
              <a:rPr lang="en-US" altLang="ja-JP" sz="1600"/>
              <a:t>T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5464771" y="3754909"/>
            <a:ext cx="5889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329958" y="3754909"/>
            <a:ext cx="5889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6472833" y="123554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6041033" y="224360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6904633" y="224360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6041033" y="267540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6041033" y="3251672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5609233" y="38279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5609233" y="42597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5609233" y="476297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>
            <a:off x="6472833" y="375490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6472833" y="425973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>
            <a:off x="6472833" y="1738784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H="1">
            <a:off x="6041033" y="1738784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5" name="Line 22"/>
          <p:cNvSpPr>
            <a:spLocks noChangeShapeType="1"/>
          </p:cNvSpPr>
          <p:nvPr/>
        </p:nvSpPr>
        <p:spPr bwMode="auto">
          <a:xfrm>
            <a:off x="6472833" y="1738784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H="1">
            <a:off x="5753696" y="2675409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>
            <a:off x="6041033" y="2675409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8" name="Line 25"/>
          <p:cNvSpPr>
            <a:spLocks noChangeShapeType="1"/>
          </p:cNvSpPr>
          <p:nvPr/>
        </p:nvSpPr>
        <p:spPr bwMode="auto">
          <a:xfrm flipH="1">
            <a:off x="5609233" y="3251672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>
            <a:off x="6041033" y="3251672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0" name="Text Box 27"/>
          <p:cNvSpPr txBox="1">
            <a:spLocks noChangeArrowheads="1"/>
          </p:cNvSpPr>
          <p:nvPr/>
        </p:nvSpPr>
        <p:spPr bwMode="auto">
          <a:xfrm>
            <a:off x="6545858" y="1216497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生成規則②</a:t>
            </a:r>
          </a:p>
        </p:txBody>
      </p:sp>
      <p:sp>
        <p:nvSpPr>
          <p:cNvPr id="3101" name="Text Box 28"/>
          <p:cNvSpPr txBox="1">
            <a:spLocks noChangeArrowheads="1"/>
          </p:cNvSpPr>
          <p:nvPr/>
        </p:nvSpPr>
        <p:spPr bwMode="auto">
          <a:xfrm>
            <a:off x="6977658" y="2170584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生成規則⑥</a:t>
            </a:r>
          </a:p>
        </p:txBody>
      </p:sp>
      <p:sp>
        <p:nvSpPr>
          <p:cNvPr id="3102" name="Text Box 29"/>
          <p:cNvSpPr txBox="1">
            <a:spLocks noChangeArrowheads="1"/>
          </p:cNvSpPr>
          <p:nvPr/>
        </p:nvSpPr>
        <p:spPr bwMode="auto">
          <a:xfrm>
            <a:off x="6833196" y="1738784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生成規則①</a:t>
            </a:r>
          </a:p>
        </p:txBody>
      </p:sp>
      <p:sp>
        <p:nvSpPr>
          <p:cNvPr id="3103" name="Text Box 30"/>
          <p:cNvSpPr txBox="1">
            <a:spLocks noChangeArrowheads="1"/>
          </p:cNvSpPr>
          <p:nvPr/>
        </p:nvSpPr>
        <p:spPr bwMode="auto">
          <a:xfrm>
            <a:off x="4961533" y="2243609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生成</a:t>
            </a:r>
            <a:r>
              <a:rPr lang="ja-JP" altLang="en-US" sz="1400" dirty="0" smtClean="0"/>
              <a:t>規則④</a:t>
            </a:r>
            <a:endParaRPr lang="ja-JP" altLang="en-US" sz="1400" dirty="0"/>
          </a:p>
        </p:txBody>
      </p:sp>
      <p:sp>
        <p:nvSpPr>
          <p:cNvPr id="3104" name="Text Box 31"/>
          <p:cNvSpPr txBox="1">
            <a:spLocks noChangeArrowheads="1"/>
          </p:cNvSpPr>
          <p:nvPr/>
        </p:nvSpPr>
        <p:spPr bwMode="auto">
          <a:xfrm>
            <a:off x="4745633" y="2675409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生成</a:t>
            </a:r>
            <a:r>
              <a:rPr lang="ja-JP" altLang="en-US" sz="1400" dirty="0" smtClean="0"/>
              <a:t>規則⑤</a:t>
            </a:r>
            <a:endParaRPr lang="ja-JP" altLang="en-US" sz="1400" dirty="0"/>
          </a:p>
        </p:txBody>
      </p:sp>
      <p:sp>
        <p:nvSpPr>
          <p:cNvPr id="3105" name="Text Box 32"/>
          <p:cNvSpPr txBox="1">
            <a:spLocks noChangeArrowheads="1"/>
          </p:cNvSpPr>
          <p:nvPr/>
        </p:nvSpPr>
        <p:spPr bwMode="auto">
          <a:xfrm>
            <a:off x="6256933" y="3251672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生成規則？</a:t>
            </a:r>
          </a:p>
        </p:txBody>
      </p:sp>
      <p:sp>
        <p:nvSpPr>
          <p:cNvPr id="3106" name="Text Box 33"/>
          <p:cNvSpPr txBox="1">
            <a:spLocks noChangeArrowheads="1"/>
          </p:cNvSpPr>
          <p:nvPr/>
        </p:nvSpPr>
        <p:spPr bwMode="auto">
          <a:xfrm>
            <a:off x="4601171" y="3754909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/>
              <a:t>生成規則②</a:t>
            </a:r>
            <a:endParaRPr lang="ja-JP" altLang="en-US" sz="1400" dirty="0"/>
          </a:p>
        </p:txBody>
      </p:sp>
      <p:sp>
        <p:nvSpPr>
          <p:cNvPr id="3107" name="Text Box 34"/>
          <p:cNvSpPr txBox="1">
            <a:spLocks noChangeArrowheads="1"/>
          </p:cNvSpPr>
          <p:nvPr/>
        </p:nvSpPr>
        <p:spPr bwMode="auto">
          <a:xfrm>
            <a:off x="4601171" y="4762972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生成</a:t>
            </a:r>
            <a:r>
              <a:rPr lang="ja-JP" altLang="en-US" sz="1400" dirty="0" smtClean="0"/>
              <a:t>規則⑥</a:t>
            </a:r>
            <a:endParaRPr lang="ja-JP" altLang="en-US" sz="1400" dirty="0"/>
          </a:p>
        </p:txBody>
      </p:sp>
      <p:sp>
        <p:nvSpPr>
          <p:cNvPr id="3108" name="Text Box 35"/>
          <p:cNvSpPr txBox="1">
            <a:spLocks noChangeArrowheads="1"/>
          </p:cNvSpPr>
          <p:nvPr/>
        </p:nvSpPr>
        <p:spPr bwMode="auto">
          <a:xfrm>
            <a:off x="4601171" y="4259734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生成</a:t>
            </a:r>
            <a:r>
              <a:rPr lang="ja-JP" altLang="en-US" sz="1400" dirty="0" smtClean="0"/>
              <a:t>規則④</a:t>
            </a:r>
            <a:endParaRPr lang="ja-JP" altLang="en-US" sz="1400" dirty="0"/>
          </a:p>
        </p:txBody>
      </p:sp>
      <p:sp>
        <p:nvSpPr>
          <p:cNvPr id="3109" name="Text Box 36"/>
          <p:cNvSpPr txBox="1">
            <a:spLocks noChangeArrowheads="1"/>
          </p:cNvSpPr>
          <p:nvPr/>
        </p:nvSpPr>
        <p:spPr bwMode="auto">
          <a:xfrm>
            <a:off x="3073380" y="544483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FF3300"/>
                </a:solidFill>
              </a:rPr>
              <a:t>終端</a:t>
            </a:r>
            <a:r>
              <a:rPr lang="ja-JP" altLang="en-US" sz="1600" dirty="0" smtClean="0">
                <a:solidFill>
                  <a:srgbClr val="FF3300"/>
                </a:solidFill>
              </a:rPr>
              <a:t>記号列</a:t>
            </a:r>
            <a:endParaRPr lang="ja-JP" altLang="en-US" sz="1600" dirty="0">
              <a:solidFill>
                <a:srgbClr val="FF3300"/>
              </a:solidFill>
            </a:endParaRPr>
          </a:p>
        </p:txBody>
      </p:sp>
      <p:sp>
        <p:nvSpPr>
          <p:cNvPr id="3110" name="Text Box 37"/>
          <p:cNvSpPr txBox="1">
            <a:spLocks noChangeArrowheads="1"/>
          </p:cNvSpPr>
          <p:nvPr/>
        </p:nvSpPr>
        <p:spPr bwMode="auto">
          <a:xfrm>
            <a:off x="4793258" y="5949280"/>
            <a:ext cx="3398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「開始</a:t>
            </a:r>
            <a:r>
              <a:rPr lang="ja-JP" altLang="en-US" sz="1800" dirty="0"/>
              <a:t>記号</a:t>
            </a:r>
            <a:r>
              <a:rPr lang="en-US" altLang="ja-JP" sz="1800" b="1" dirty="0">
                <a:solidFill>
                  <a:srgbClr val="008000"/>
                </a:solidFill>
              </a:rPr>
              <a:t>E</a:t>
            </a:r>
            <a:r>
              <a:rPr lang="ja-JP" altLang="en-US" sz="1800" dirty="0"/>
              <a:t>は</a:t>
            </a:r>
            <a:r>
              <a:rPr lang="en-US" altLang="ja-JP" sz="1800" b="1" dirty="0">
                <a:solidFill>
                  <a:srgbClr val="FF0000"/>
                </a:solidFill>
              </a:rPr>
              <a:t>(</a:t>
            </a:r>
            <a:r>
              <a:rPr lang="en-US" altLang="ja-JP" sz="1800" b="1" dirty="0" err="1">
                <a:solidFill>
                  <a:srgbClr val="FF0000"/>
                </a:solidFill>
              </a:rPr>
              <a:t>a+a</a:t>
            </a:r>
            <a:r>
              <a:rPr lang="en-US" altLang="ja-JP" sz="1800" b="1" dirty="0">
                <a:solidFill>
                  <a:srgbClr val="FF0000"/>
                </a:solidFill>
              </a:rPr>
              <a:t>)</a:t>
            </a:r>
            <a:r>
              <a:rPr lang="ja-JP" altLang="en-US" sz="1800" b="1" dirty="0">
                <a:solidFill>
                  <a:srgbClr val="FF0000"/>
                </a:solidFill>
              </a:rPr>
              <a:t>＊</a:t>
            </a:r>
            <a:r>
              <a:rPr lang="en-US" altLang="ja-JP" sz="1800" b="1" dirty="0">
                <a:solidFill>
                  <a:srgbClr val="FF0000"/>
                </a:solidFill>
              </a:rPr>
              <a:t>a</a:t>
            </a:r>
            <a:r>
              <a:rPr lang="ja-JP" altLang="en-US" sz="1800" dirty="0"/>
              <a:t>という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終端記号列</a:t>
            </a:r>
            <a:r>
              <a:rPr lang="ja-JP" altLang="en-US" sz="1800" dirty="0"/>
              <a:t>を導出</a:t>
            </a:r>
            <a:r>
              <a:rPr lang="ja-JP" altLang="en-US" sz="1800" dirty="0" smtClean="0"/>
              <a:t>する」という。</a:t>
            </a:r>
            <a:endParaRPr lang="ja-JP" altLang="en-US" sz="1800" dirty="0"/>
          </a:p>
        </p:txBody>
      </p:sp>
      <p:sp>
        <p:nvSpPr>
          <p:cNvPr id="3113" name="テキスト ボックス 1"/>
          <p:cNvSpPr txBox="1">
            <a:spLocks noChangeArrowheads="1"/>
          </p:cNvSpPr>
          <p:nvPr/>
        </p:nvSpPr>
        <p:spPr bwMode="auto">
          <a:xfrm>
            <a:off x="4358283" y="5378027"/>
            <a:ext cx="3667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rgbClr val="FF0000"/>
                </a:solidFill>
              </a:rPr>
              <a:t>(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　　　　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a     </a:t>
            </a:r>
            <a:r>
              <a:rPr lang="en-US" altLang="ja-JP" sz="1800" b="1" dirty="0">
                <a:solidFill>
                  <a:srgbClr val="FF0000"/>
                </a:solidFill>
              </a:rPr>
              <a:t>+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a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800" b="1" dirty="0">
                <a:solidFill>
                  <a:srgbClr val="FF0000"/>
                </a:solidFill>
              </a:rPr>
              <a:t>)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1800" b="1" dirty="0">
                <a:solidFill>
                  <a:srgbClr val="FF0000"/>
                </a:solidFill>
              </a:rPr>
              <a:t>＊</a:t>
            </a:r>
            <a:r>
              <a:rPr lang="en-US" altLang="ja-JP" sz="1800" dirty="0">
                <a:solidFill>
                  <a:srgbClr val="FF0000"/>
                </a:solidFill>
              </a:rPr>
              <a:t>   </a:t>
            </a:r>
            <a:r>
              <a:rPr lang="en-US" altLang="ja-JP" sz="1800" b="1" dirty="0">
                <a:solidFill>
                  <a:srgbClr val="FF0000"/>
                </a:solidFill>
              </a:rPr>
              <a:t>a</a:t>
            </a:r>
            <a:endParaRPr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38347" y="349046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何故①を適用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しないのか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2" idx="2"/>
            <a:endCxn id="3100" idx="3"/>
          </p:cNvCxnSpPr>
          <p:nvPr/>
        </p:nvCxnSpPr>
        <p:spPr>
          <a:xfrm flipH="1">
            <a:off x="7619008" y="995377"/>
            <a:ext cx="287338" cy="3735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4544291" y="3255818"/>
            <a:ext cx="997527" cy="2036618"/>
          </a:xfrm>
          <a:custGeom>
            <a:avLst/>
            <a:gdLst>
              <a:gd name="connsiteX0" fmla="*/ 997527 w 997527"/>
              <a:gd name="connsiteY0" fmla="*/ 0 h 2036618"/>
              <a:gd name="connsiteX1" fmla="*/ 457200 w 997527"/>
              <a:gd name="connsiteY1" fmla="*/ 221673 h 2036618"/>
              <a:gd name="connsiteX2" fmla="*/ 110836 w 997527"/>
              <a:gd name="connsiteY2" fmla="*/ 498764 h 2036618"/>
              <a:gd name="connsiteX3" fmla="*/ 41564 w 997527"/>
              <a:gd name="connsiteY3" fmla="*/ 1066800 h 2036618"/>
              <a:gd name="connsiteX4" fmla="*/ 0 w 997527"/>
              <a:gd name="connsiteY4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2036618">
                <a:moveTo>
                  <a:pt x="997527" y="0"/>
                </a:moveTo>
                <a:cubicBezTo>
                  <a:pt x="801254" y="69273"/>
                  <a:pt x="604982" y="138546"/>
                  <a:pt x="457200" y="221673"/>
                </a:cubicBezTo>
                <a:cubicBezTo>
                  <a:pt x="309418" y="304800"/>
                  <a:pt x="180109" y="357910"/>
                  <a:pt x="110836" y="498764"/>
                </a:cubicBezTo>
                <a:cubicBezTo>
                  <a:pt x="41563" y="639618"/>
                  <a:pt x="60037" y="810491"/>
                  <a:pt x="41564" y="1066800"/>
                </a:cubicBezTo>
                <a:cubicBezTo>
                  <a:pt x="23091" y="1323109"/>
                  <a:pt x="11545" y="1679863"/>
                  <a:pt x="0" y="2036618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5595378" y="5189143"/>
            <a:ext cx="0" cy="2702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5971309" y="3763940"/>
            <a:ext cx="69724" cy="16808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6470073" y="4757827"/>
            <a:ext cx="13873" cy="7424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リーフォーム 51"/>
          <p:cNvSpPr/>
          <p:nvPr/>
        </p:nvSpPr>
        <p:spPr>
          <a:xfrm flipH="1">
            <a:off x="6445510" y="3152525"/>
            <a:ext cx="532147" cy="2171746"/>
          </a:xfrm>
          <a:custGeom>
            <a:avLst/>
            <a:gdLst>
              <a:gd name="connsiteX0" fmla="*/ 997527 w 997527"/>
              <a:gd name="connsiteY0" fmla="*/ 0 h 2036618"/>
              <a:gd name="connsiteX1" fmla="*/ 457200 w 997527"/>
              <a:gd name="connsiteY1" fmla="*/ 221673 h 2036618"/>
              <a:gd name="connsiteX2" fmla="*/ 110836 w 997527"/>
              <a:gd name="connsiteY2" fmla="*/ 498764 h 2036618"/>
              <a:gd name="connsiteX3" fmla="*/ 41564 w 997527"/>
              <a:gd name="connsiteY3" fmla="*/ 1066800 h 2036618"/>
              <a:gd name="connsiteX4" fmla="*/ 0 w 997527"/>
              <a:gd name="connsiteY4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2036618">
                <a:moveTo>
                  <a:pt x="997527" y="0"/>
                </a:moveTo>
                <a:cubicBezTo>
                  <a:pt x="801254" y="69273"/>
                  <a:pt x="604982" y="138546"/>
                  <a:pt x="457200" y="221673"/>
                </a:cubicBezTo>
                <a:cubicBezTo>
                  <a:pt x="309418" y="304800"/>
                  <a:pt x="180109" y="357910"/>
                  <a:pt x="110836" y="498764"/>
                </a:cubicBezTo>
                <a:cubicBezTo>
                  <a:pt x="41563" y="639618"/>
                  <a:pt x="60037" y="810491"/>
                  <a:pt x="41564" y="1066800"/>
                </a:cubicBezTo>
                <a:cubicBezTo>
                  <a:pt x="23091" y="1323109"/>
                  <a:pt x="11545" y="1679863"/>
                  <a:pt x="0" y="2036618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6470073" y="2272145"/>
            <a:ext cx="955963" cy="2992582"/>
          </a:xfrm>
          <a:custGeom>
            <a:avLst/>
            <a:gdLst>
              <a:gd name="connsiteX0" fmla="*/ 0 w 955963"/>
              <a:gd name="connsiteY0" fmla="*/ 0 h 2992582"/>
              <a:gd name="connsiteX1" fmla="*/ 138545 w 955963"/>
              <a:gd name="connsiteY1" fmla="*/ 443346 h 2992582"/>
              <a:gd name="connsiteX2" fmla="*/ 387927 w 955963"/>
              <a:gd name="connsiteY2" fmla="*/ 762000 h 2992582"/>
              <a:gd name="connsiteX3" fmla="*/ 651163 w 955963"/>
              <a:gd name="connsiteY3" fmla="*/ 1025237 h 2992582"/>
              <a:gd name="connsiteX4" fmla="*/ 845127 w 955963"/>
              <a:gd name="connsiteY4" fmla="*/ 1413164 h 2992582"/>
              <a:gd name="connsiteX5" fmla="*/ 914400 w 955963"/>
              <a:gd name="connsiteY5" fmla="*/ 1814946 h 2992582"/>
              <a:gd name="connsiteX6" fmla="*/ 928254 w 955963"/>
              <a:gd name="connsiteY6" fmla="*/ 2202873 h 2992582"/>
              <a:gd name="connsiteX7" fmla="*/ 955963 w 955963"/>
              <a:gd name="connsiteY7" fmla="*/ 2992582 h 2992582"/>
              <a:gd name="connsiteX8" fmla="*/ 955963 w 955963"/>
              <a:gd name="connsiteY8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963" h="2992582">
                <a:moveTo>
                  <a:pt x="0" y="0"/>
                </a:moveTo>
                <a:cubicBezTo>
                  <a:pt x="36945" y="158173"/>
                  <a:pt x="73891" y="316346"/>
                  <a:pt x="138545" y="443346"/>
                </a:cubicBezTo>
                <a:cubicBezTo>
                  <a:pt x="203199" y="570346"/>
                  <a:pt x="302491" y="665018"/>
                  <a:pt x="387927" y="762000"/>
                </a:cubicBezTo>
                <a:cubicBezTo>
                  <a:pt x="473363" y="858982"/>
                  <a:pt x="574963" y="916710"/>
                  <a:pt x="651163" y="1025237"/>
                </a:cubicBezTo>
                <a:cubicBezTo>
                  <a:pt x="727363" y="1133764"/>
                  <a:pt x="801254" y="1281546"/>
                  <a:pt x="845127" y="1413164"/>
                </a:cubicBezTo>
                <a:cubicBezTo>
                  <a:pt x="889000" y="1544782"/>
                  <a:pt x="900546" y="1683328"/>
                  <a:pt x="914400" y="1814946"/>
                </a:cubicBezTo>
                <a:cubicBezTo>
                  <a:pt x="928254" y="1946564"/>
                  <a:pt x="921327" y="2006600"/>
                  <a:pt x="928254" y="2202873"/>
                </a:cubicBezTo>
                <a:cubicBezTo>
                  <a:pt x="935181" y="2399146"/>
                  <a:pt x="955963" y="2992582"/>
                  <a:pt x="955963" y="2992582"/>
                </a:cubicBezTo>
                <a:lnTo>
                  <a:pt x="955963" y="2992582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/>
          <p:cNvSpPr/>
          <p:nvPr/>
        </p:nvSpPr>
        <p:spPr>
          <a:xfrm>
            <a:off x="6965120" y="2694135"/>
            <a:ext cx="797557" cy="2598302"/>
          </a:xfrm>
          <a:custGeom>
            <a:avLst/>
            <a:gdLst>
              <a:gd name="connsiteX0" fmla="*/ 0 w 955963"/>
              <a:gd name="connsiteY0" fmla="*/ 0 h 2992582"/>
              <a:gd name="connsiteX1" fmla="*/ 138545 w 955963"/>
              <a:gd name="connsiteY1" fmla="*/ 443346 h 2992582"/>
              <a:gd name="connsiteX2" fmla="*/ 387927 w 955963"/>
              <a:gd name="connsiteY2" fmla="*/ 762000 h 2992582"/>
              <a:gd name="connsiteX3" fmla="*/ 651163 w 955963"/>
              <a:gd name="connsiteY3" fmla="*/ 1025237 h 2992582"/>
              <a:gd name="connsiteX4" fmla="*/ 845127 w 955963"/>
              <a:gd name="connsiteY4" fmla="*/ 1413164 h 2992582"/>
              <a:gd name="connsiteX5" fmla="*/ 914400 w 955963"/>
              <a:gd name="connsiteY5" fmla="*/ 1814946 h 2992582"/>
              <a:gd name="connsiteX6" fmla="*/ 928254 w 955963"/>
              <a:gd name="connsiteY6" fmla="*/ 2202873 h 2992582"/>
              <a:gd name="connsiteX7" fmla="*/ 955963 w 955963"/>
              <a:gd name="connsiteY7" fmla="*/ 2992582 h 2992582"/>
              <a:gd name="connsiteX8" fmla="*/ 955963 w 955963"/>
              <a:gd name="connsiteY8" fmla="*/ 2992582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963" h="2992582">
                <a:moveTo>
                  <a:pt x="0" y="0"/>
                </a:moveTo>
                <a:cubicBezTo>
                  <a:pt x="36945" y="158173"/>
                  <a:pt x="73891" y="316346"/>
                  <a:pt x="138545" y="443346"/>
                </a:cubicBezTo>
                <a:cubicBezTo>
                  <a:pt x="203199" y="570346"/>
                  <a:pt x="302491" y="665018"/>
                  <a:pt x="387927" y="762000"/>
                </a:cubicBezTo>
                <a:cubicBezTo>
                  <a:pt x="473363" y="858982"/>
                  <a:pt x="574963" y="916710"/>
                  <a:pt x="651163" y="1025237"/>
                </a:cubicBezTo>
                <a:cubicBezTo>
                  <a:pt x="727363" y="1133764"/>
                  <a:pt x="801254" y="1281546"/>
                  <a:pt x="845127" y="1413164"/>
                </a:cubicBezTo>
                <a:cubicBezTo>
                  <a:pt x="889000" y="1544782"/>
                  <a:pt x="900546" y="1683328"/>
                  <a:pt x="914400" y="1814946"/>
                </a:cubicBezTo>
                <a:cubicBezTo>
                  <a:pt x="928254" y="1946564"/>
                  <a:pt x="921327" y="2006600"/>
                  <a:pt x="928254" y="2202873"/>
                </a:cubicBezTo>
                <a:cubicBezTo>
                  <a:pt x="935181" y="2399146"/>
                  <a:pt x="955963" y="2992582"/>
                  <a:pt x="955963" y="2992582"/>
                </a:cubicBezTo>
                <a:lnTo>
                  <a:pt x="955963" y="2992582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4B095-73FA-431D-B69C-12BADB246B5A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 smtClean="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843213" y="1412875"/>
            <a:ext cx="1174750" cy="1803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  <a:r>
              <a:rPr lang="en-US" altLang="ja-JP" sz="160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  <a:r>
              <a:rPr lang="en-US" altLang="ja-JP" sz="1600"/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</a:t>
            </a:r>
            <a:r>
              <a:rPr lang="ja-JP" altLang="en-US" sz="1600"/>
              <a:t>　　</a:t>
            </a:r>
            <a:r>
              <a:rPr lang="ja-JP" altLang="en-US" sz="1600" b="1"/>
              <a:t>＊</a:t>
            </a:r>
            <a:r>
              <a:rPr lang="ja-JP" altLang="en-US" sz="1600"/>
              <a:t>　　</a:t>
            </a: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  <a:r>
              <a:rPr lang="ja-JP" altLang="en-US" sz="1600"/>
              <a:t>　　　 　　</a:t>
            </a:r>
            <a:r>
              <a:rPr lang="en-US" altLang="ja-JP" sz="1600"/>
              <a:t>a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411413" y="3189288"/>
            <a:ext cx="1158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  </a:t>
            </a:r>
            <a:r>
              <a:rPr lang="en-US" altLang="ja-JP" sz="1600"/>
              <a:t>(</a:t>
            </a:r>
            <a:r>
              <a:rPr lang="ja-JP" altLang="en-US" sz="1600"/>
              <a:t>　 </a:t>
            </a:r>
            <a:r>
              <a:rPr lang="en-US" altLang="ja-JP" sz="1600"/>
              <a:t>E</a:t>
            </a:r>
            <a:r>
              <a:rPr lang="ja-JP" altLang="en-US" sz="1600"/>
              <a:t>　　</a:t>
            </a:r>
            <a:r>
              <a:rPr lang="en-US" altLang="ja-JP" sz="16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E</a:t>
            </a:r>
            <a:r>
              <a:rPr lang="ja-JP" altLang="en-US" sz="1600"/>
              <a:t>　　</a:t>
            </a:r>
            <a:r>
              <a:rPr lang="en-US" altLang="ja-JP" sz="1600"/>
              <a:t>+ </a:t>
            </a:r>
            <a:r>
              <a:rPr lang="ja-JP" altLang="en-US" sz="1600"/>
              <a:t>　　</a:t>
            </a:r>
            <a:r>
              <a:rPr lang="en-US" altLang="ja-JP" sz="1600"/>
              <a:t>T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411413" y="4197350"/>
            <a:ext cx="5889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a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276600" y="4197350"/>
            <a:ext cx="5889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a</a:t>
            </a:r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3419475" y="16779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987675" y="2686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3851275" y="2686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2987675" y="3117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987675" y="36941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2555875" y="42703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2555875" y="4702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2555875" y="5205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3419475" y="41973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3419475" y="47021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419475" y="2181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 flipH="1">
            <a:off x="2987675" y="2181225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3419475" y="2181225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 flipH="1">
            <a:off x="2700338" y="3117850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2987675" y="311785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 flipH="1">
            <a:off x="2555875" y="3694113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2987675" y="3694113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2" name="Text Box 36"/>
          <p:cNvSpPr txBox="1">
            <a:spLocks noChangeArrowheads="1"/>
          </p:cNvSpPr>
          <p:nvPr/>
        </p:nvSpPr>
        <p:spPr bwMode="auto">
          <a:xfrm>
            <a:off x="3024549" y="5180879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終端記号</a:t>
            </a:r>
          </a:p>
        </p:txBody>
      </p:sp>
      <p:sp>
        <p:nvSpPr>
          <p:cNvPr id="4125" name="Text Box 42"/>
          <p:cNvSpPr txBox="1">
            <a:spLocks noChangeArrowheads="1"/>
          </p:cNvSpPr>
          <p:nvPr/>
        </p:nvSpPr>
        <p:spPr bwMode="auto">
          <a:xfrm>
            <a:off x="3839804" y="3463925"/>
            <a:ext cx="2449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枝の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長さが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3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の</a:t>
            </a:r>
            <a:r>
              <a:rPr lang="ja-JP" altLang="en-US" sz="1800" b="1" dirty="0">
                <a:solidFill>
                  <a:srgbClr val="0000FF"/>
                </a:solidFill>
              </a:rPr>
              <a:t>パス</a:t>
            </a:r>
          </a:p>
        </p:txBody>
      </p:sp>
      <p:sp>
        <p:nvSpPr>
          <p:cNvPr id="4126" name="Text Box 43"/>
          <p:cNvSpPr txBox="1">
            <a:spLocks noChangeArrowheads="1"/>
          </p:cNvSpPr>
          <p:nvPr/>
        </p:nvSpPr>
        <p:spPr bwMode="auto">
          <a:xfrm>
            <a:off x="1182688" y="5755698"/>
            <a:ext cx="2236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枝の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長さが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8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の</a:t>
            </a:r>
            <a:r>
              <a:rPr lang="ja-JP" altLang="en-US" sz="1800" b="1" dirty="0">
                <a:solidFill>
                  <a:srgbClr val="FF0000"/>
                </a:solidFill>
              </a:rPr>
              <a:t>パス</a:t>
            </a:r>
          </a:p>
        </p:txBody>
      </p:sp>
      <p:sp>
        <p:nvSpPr>
          <p:cNvPr id="4127" name="Text Box 44"/>
          <p:cNvSpPr txBox="1">
            <a:spLocks noChangeArrowheads="1"/>
          </p:cNvSpPr>
          <p:nvPr/>
        </p:nvSpPr>
        <p:spPr bwMode="auto">
          <a:xfrm>
            <a:off x="463551" y="5122718"/>
            <a:ext cx="1190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パス：経路</a:t>
            </a:r>
          </a:p>
        </p:txBody>
      </p:sp>
      <p:sp>
        <p:nvSpPr>
          <p:cNvPr id="4128" name="Text Box 33"/>
          <p:cNvSpPr txBox="1">
            <a:spLocks noChangeArrowheads="1"/>
          </p:cNvSpPr>
          <p:nvPr/>
        </p:nvSpPr>
        <p:spPr bwMode="auto">
          <a:xfrm>
            <a:off x="3419475" y="908050"/>
            <a:ext cx="1779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8000"/>
                </a:solidFill>
              </a:rPr>
              <a:t>ルートノード（根）</a:t>
            </a:r>
          </a:p>
        </p:txBody>
      </p:sp>
      <p:sp>
        <p:nvSpPr>
          <p:cNvPr id="4129" name="Line 34"/>
          <p:cNvSpPr>
            <a:spLocks noChangeShapeType="1"/>
          </p:cNvSpPr>
          <p:nvPr/>
        </p:nvSpPr>
        <p:spPr bwMode="auto">
          <a:xfrm flipH="1">
            <a:off x="3492500" y="1268413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0" name="Text Box 36"/>
          <p:cNvSpPr txBox="1">
            <a:spLocks noChangeArrowheads="1"/>
          </p:cNvSpPr>
          <p:nvPr/>
        </p:nvSpPr>
        <p:spPr bwMode="auto">
          <a:xfrm>
            <a:off x="3924300" y="1773238"/>
            <a:ext cx="118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8000"/>
                </a:solidFill>
              </a:rPr>
              <a:t>ノード（節）</a:t>
            </a:r>
            <a:endParaRPr lang="en-US" altLang="ja-JP" sz="1800">
              <a:solidFill>
                <a:srgbClr val="008000"/>
              </a:solidFill>
            </a:endParaRPr>
          </a:p>
        </p:txBody>
      </p:sp>
      <p:sp>
        <p:nvSpPr>
          <p:cNvPr id="4131" name="Line 37"/>
          <p:cNvSpPr>
            <a:spLocks noChangeShapeType="1"/>
          </p:cNvSpPr>
          <p:nvPr/>
        </p:nvSpPr>
        <p:spPr bwMode="auto">
          <a:xfrm flipH="1">
            <a:off x="3492500" y="1916113"/>
            <a:ext cx="5032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2" name="Line 38"/>
          <p:cNvSpPr>
            <a:spLocks noChangeShapeType="1"/>
          </p:cNvSpPr>
          <p:nvPr/>
        </p:nvSpPr>
        <p:spPr bwMode="auto">
          <a:xfrm flipH="1">
            <a:off x="3492500" y="1989138"/>
            <a:ext cx="5032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3" name="Text Box 39"/>
          <p:cNvSpPr txBox="1">
            <a:spLocks noChangeArrowheads="1"/>
          </p:cNvSpPr>
          <p:nvPr/>
        </p:nvSpPr>
        <p:spPr bwMode="auto">
          <a:xfrm>
            <a:off x="4264025" y="2570163"/>
            <a:ext cx="143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8000"/>
                </a:solidFill>
              </a:rPr>
              <a:t>ブランチ（枝）</a:t>
            </a:r>
            <a:endParaRPr lang="en-US" altLang="ja-JP" sz="1800">
              <a:solidFill>
                <a:srgbClr val="008000"/>
              </a:solidFill>
            </a:endParaRPr>
          </a:p>
        </p:txBody>
      </p:sp>
      <p:sp>
        <p:nvSpPr>
          <p:cNvPr id="4134" name="Line 40"/>
          <p:cNvSpPr>
            <a:spLocks noChangeShapeType="1"/>
          </p:cNvSpPr>
          <p:nvPr/>
        </p:nvSpPr>
        <p:spPr bwMode="auto">
          <a:xfrm flipH="1">
            <a:off x="3924300" y="27082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5" name="Text Box 41"/>
          <p:cNvSpPr txBox="1">
            <a:spLocks noChangeArrowheads="1"/>
          </p:cNvSpPr>
          <p:nvPr/>
        </p:nvSpPr>
        <p:spPr bwMode="auto">
          <a:xfrm>
            <a:off x="4356100" y="2997200"/>
            <a:ext cx="175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8000"/>
                </a:solidFill>
              </a:rPr>
              <a:t>リーフノード（葉）</a:t>
            </a:r>
          </a:p>
        </p:txBody>
      </p:sp>
      <p:sp>
        <p:nvSpPr>
          <p:cNvPr id="4136" name="Line 42"/>
          <p:cNvSpPr>
            <a:spLocks noChangeShapeType="1"/>
          </p:cNvSpPr>
          <p:nvPr/>
        </p:nvSpPr>
        <p:spPr bwMode="auto">
          <a:xfrm flipH="1" flipV="1">
            <a:off x="3924300" y="3068638"/>
            <a:ext cx="3603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7" name="テキスト ボックス 1"/>
          <p:cNvSpPr txBox="1">
            <a:spLocks noChangeArrowheads="1"/>
          </p:cNvSpPr>
          <p:nvPr/>
        </p:nvSpPr>
        <p:spPr bwMode="auto">
          <a:xfrm>
            <a:off x="4283968" y="4740275"/>
            <a:ext cx="40607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・生成規則の右辺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分岐数の最大値</a:t>
            </a:r>
            <a:r>
              <a:rPr lang="ja-JP" altLang="en-US" sz="1800" dirty="0"/>
              <a:t>：</a:t>
            </a:r>
            <a:r>
              <a:rPr lang="ja-JP" altLang="en-US" sz="1800" b="1" dirty="0" smtClean="0"/>
              <a:t>ファンアウト数（３）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・最も長いパスの長さ：</a:t>
            </a:r>
            <a:r>
              <a:rPr lang="ja-JP" altLang="en-US" sz="1800" b="1" dirty="0"/>
              <a:t>構文木の</a:t>
            </a:r>
            <a:r>
              <a:rPr lang="ja-JP" altLang="en-US" sz="1800" b="1" dirty="0" smtClean="0"/>
              <a:t>高さ（</a:t>
            </a:r>
            <a:r>
              <a:rPr lang="ja-JP" altLang="en-US" sz="1800" b="1" dirty="0"/>
              <a:t>８</a:t>
            </a:r>
            <a:r>
              <a:rPr lang="ja-JP" altLang="en-US" sz="1800" b="1" dirty="0" smtClean="0"/>
              <a:t>）</a:t>
            </a:r>
            <a:endParaRPr lang="ja-JP" altLang="en-US" sz="1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39147" y="5663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構文木の特徴の表現法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27477" y="620688"/>
            <a:ext cx="29546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○　　　○　　　２分岐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　　○　○　○　　　３分岐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（最大値）</a:t>
            </a:r>
            <a:endParaRPr lang="en-US" altLang="ja-JP" dirty="0"/>
          </a:p>
          <a:p>
            <a:r>
              <a:rPr kumimoji="1" lang="ja-JP" altLang="en-US" dirty="0" smtClean="0"/>
              <a:t>　　○　○　　　○</a:t>
            </a:r>
            <a:endParaRPr kumimoji="1" lang="en-US" altLang="ja-JP" dirty="0" smtClean="0"/>
          </a:p>
          <a:p>
            <a:r>
              <a:rPr lang="ja-JP" altLang="en-US" sz="800" dirty="0"/>
              <a:t>　</a:t>
            </a:r>
            <a:r>
              <a:rPr lang="ja-JP" altLang="en-US" sz="800" dirty="0" smtClean="0"/>
              <a:t>　</a:t>
            </a:r>
            <a:endParaRPr lang="en-US" altLang="ja-JP" sz="800" dirty="0" smtClean="0"/>
          </a:p>
          <a:p>
            <a:r>
              <a:rPr lang="ja-JP" altLang="en-US" dirty="0" smtClean="0"/>
              <a:t>　　２分岐　　　　１分岐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6474733" y="840556"/>
            <a:ext cx="288032" cy="4318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82866" y="840556"/>
            <a:ext cx="301467" cy="4318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6798442" y="1382688"/>
            <a:ext cx="288032" cy="4318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780287" y="1952600"/>
            <a:ext cx="162171" cy="409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6618749" y="1952600"/>
            <a:ext cx="128024" cy="40957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140480" y="1425550"/>
            <a:ext cx="18002" cy="3889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154943" y="1409854"/>
            <a:ext cx="340090" cy="40463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550181" y="1977602"/>
            <a:ext cx="110296" cy="44727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940152" y="1056456"/>
            <a:ext cx="1720325" cy="431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6289318" y="1671613"/>
            <a:ext cx="1720325" cy="431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円/楕円 66"/>
          <p:cNvSpPr/>
          <p:nvPr/>
        </p:nvSpPr>
        <p:spPr>
          <a:xfrm>
            <a:off x="6289317" y="2220213"/>
            <a:ext cx="1035671" cy="431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438563" y="2237412"/>
            <a:ext cx="1035671" cy="431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2684704" y="1565564"/>
            <a:ext cx="472276" cy="3893127"/>
          </a:xfrm>
          <a:custGeom>
            <a:avLst/>
            <a:gdLst>
              <a:gd name="connsiteX0" fmla="*/ 460278 w 472276"/>
              <a:gd name="connsiteY0" fmla="*/ 0 h 3893127"/>
              <a:gd name="connsiteX1" fmla="*/ 460278 w 472276"/>
              <a:gd name="connsiteY1" fmla="*/ 318654 h 3893127"/>
              <a:gd name="connsiteX2" fmla="*/ 335587 w 472276"/>
              <a:gd name="connsiteY2" fmla="*/ 637309 h 3893127"/>
              <a:gd name="connsiteX3" fmla="*/ 238605 w 472276"/>
              <a:gd name="connsiteY3" fmla="*/ 789709 h 3893127"/>
              <a:gd name="connsiteX4" fmla="*/ 183187 w 472276"/>
              <a:gd name="connsiteY4" fmla="*/ 1025236 h 3893127"/>
              <a:gd name="connsiteX5" fmla="*/ 155478 w 472276"/>
              <a:gd name="connsiteY5" fmla="*/ 1330036 h 3893127"/>
              <a:gd name="connsiteX6" fmla="*/ 183187 w 472276"/>
              <a:gd name="connsiteY6" fmla="*/ 1648691 h 3893127"/>
              <a:gd name="connsiteX7" fmla="*/ 197041 w 472276"/>
              <a:gd name="connsiteY7" fmla="*/ 1828800 h 3893127"/>
              <a:gd name="connsiteX8" fmla="*/ 183187 w 472276"/>
              <a:gd name="connsiteY8" fmla="*/ 2022763 h 3893127"/>
              <a:gd name="connsiteX9" fmla="*/ 155478 w 472276"/>
              <a:gd name="connsiteY9" fmla="*/ 2161309 h 3893127"/>
              <a:gd name="connsiteX10" fmla="*/ 100060 w 472276"/>
              <a:gd name="connsiteY10" fmla="*/ 2327563 h 3893127"/>
              <a:gd name="connsiteX11" fmla="*/ 44641 w 472276"/>
              <a:gd name="connsiteY11" fmla="*/ 2466109 h 3893127"/>
              <a:gd name="connsiteX12" fmla="*/ 3078 w 472276"/>
              <a:gd name="connsiteY12" fmla="*/ 2743200 h 3893127"/>
              <a:gd name="connsiteX13" fmla="*/ 3078 w 472276"/>
              <a:gd name="connsiteY13" fmla="*/ 3048000 h 3893127"/>
              <a:gd name="connsiteX14" fmla="*/ 3078 w 472276"/>
              <a:gd name="connsiteY14" fmla="*/ 3477491 h 3893127"/>
              <a:gd name="connsiteX15" fmla="*/ 16932 w 472276"/>
              <a:gd name="connsiteY15" fmla="*/ 3893127 h 3893127"/>
              <a:gd name="connsiteX16" fmla="*/ 16932 w 472276"/>
              <a:gd name="connsiteY16" fmla="*/ 3893127 h 389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2276" h="3893127">
                <a:moveTo>
                  <a:pt x="460278" y="0"/>
                </a:moveTo>
                <a:cubicBezTo>
                  <a:pt x="470669" y="106218"/>
                  <a:pt x="481060" y="212436"/>
                  <a:pt x="460278" y="318654"/>
                </a:cubicBezTo>
                <a:cubicBezTo>
                  <a:pt x="439496" y="424872"/>
                  <a:pt x="372532" y="558800"/>
                  <a:pt x="335587" y="637309"/>
                </a:cubicBezTo>
                <a:cubicBezTo>
                  <a:pt x="298641" y="715818"/>
                  <a:pt x="264005" y="725055"/>
                  <a:pt x="238605" y="789709"/>
                </a:cubicBezTo>
                <a:cubicBezTo>
                  <a:pt x="213205" y="854363"/>
                  <a:pt x="197041" y="935182"/>
                  <a:pt x="183187" y="1025236"/>
                </a:cubicBezTo>
                <a:cubicBezTo>
                  <a:pt x="169333" y="1115290"/>
                  <a:pt x="155478" y="1226127"/>
                  <a:pt x="155478" y="1330036"/>
                </a:cubicBezTo>
                <a:cubicBezTo>
                  <a:pt x="155478" y="1433945"/>
                  <a:pt x="176260" y="1565564"/>
                  <a:pt x="183187" y="1648691"/>
                </a:cubicBezTo>
                <a:cubicBezTo>
                  <a:pt x="190114" y="1731818"/>
                  <a:pt x="197041" y="1766455"/>
                  <a:pt x="197041" y="1828800"/>
                </a:cubicBezTo>
                <a:cubicBezTo>
                  <a:pt x="197041" y="1891145"/>
                  <a:pt x="190114" y="1967345"/>
                  <a:pt x="183187" y="2022763"/>
                </a:cubicBezTo>
                <a:cubicBezTo>
                  <a:pt x="176260" y="2078181"/>
                  <a:pt x="169332" y="2110509"/>
                  <a:pt x="155478" y="2161309"/>
                </a:cubicBezTo>
                <a:cubicBezTo>
                  <a:pt x="141624" y="2212109"/>
                  <a:pt x="118533" y="2276763"/>
                  <a:pt x="100060" y="2327563"/>
                </a:cubicBezTo>
                <a:cubicBezTo>
                  <a:pt x="81587" y="2378363"/>
                  <a:pt x="60805" y="2396836"/>
                  <a:pt x="44641" y="2466109"/>
                </a:cubicBezTo>
                <a:cubicBezTo>
                  <a:pt x="28477" y="2535382"/>
                  <a:pt x="10005" y="2646218"/>
                  <a:pt x="3078" y="2743200"/>
                </a:cubicBezTo>
                <a:cubicBezTo>
                  <a:pt x="-3849" y="2840182"/>
                  <a:pt x="3078" y="3048000"/>
                  <a:pt x="3078" y="3048000"/>
                </a:cubicBezTo>
                <a:cubicBezTo>
                  <a:pt x="3078" y="3170382"/>
                  <a:pt x="769" y="3336637"/>
                  <a:pt x="3078" y="3477491"/>
                </a:cubicBezTo>
                <a:cubicBezTo>
                  <a:pt x="5387" y="3618345"/>
                  <a:pt x="16932" y="3893127"/>
                  <a:pt x="16932" y="3893127"/>
                </a:cubicBezTo>
                <a:lnTo>
                  <a:pt x="16932" y="389312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63809" y="1537855"/>
            <a:ext cx="216030" cy="1579995"/>
          </a:xfrm>
          <a:custGeom>
            <a:avLst/>
            <a:gdLst>
              <a:gd name="connsiteX0" fmla="*/ 10665 w 235415"/>
              <a:gd name="connsiteY0" fmla="*/ 0 h 1593272"/>
              <a:gd name="connsiteX1" fmla="*/ 10665 w 235415"/>
              <a:gd name="connsiteY1" fmla="*/ 387927 h 1593272"/>
              <a:gd name="connsiteX2" fmla="*/ 121501 w 235415"/>
              <a:gd name="connsiteY2" fmla="*/ 554181 h 1593272"/>
              <a:gd name="connsiteX3" fmla="*/ 190774 w 235415"/>
              <a:gd name="connsiteY3" fmla="*/ 706581 h 1593272"/>
              <a:gd name="connsiteX4" fmla="*/ 232337 w 235415"/>
              <a:gd name="connsiteY4" fmla="*/ 942109 h 1593272"/>
              <a:gd name="connsiteX5" fmla="*/ 232337 w 235415"/>
              <a:gd name="connsiteY5" fmla="*/ 1149927 h 1593272"/>
              <a:gd name="connsiteX6" fmla="*/ 232337 w 235415"/>
              <a:gd name="connsiteY6" fmla="*/ 1316181 h 1593272"/>
              <a:gd name="connsiteX7" fmla="*/ 218483 w 235415"/>
              <a:gd name="connsiteY7" fmla="*/ 1593272 h 159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415" h="1593272">
                <a:moveTo>
                  <a:pt x="10665" y="0"/>
                </a:moveTo>
                <a:cubicBezTo>
                  <a:pt x="1428" y="147782"/>
                  <a:pt x="-7808" y="295564"/>
                  <a:pt x="10665" y="387927"/>
                </a:cubicBezTo>
                <a:cubicBezTo>
                  <a:pt x="29138" y="480290"/>
                  <a:pt x="91483" y="501072"/>
                  <a:pt x="121501" y="554181"/>
                </a:cubicBezTo>
                <a:cubicBezTo>
                  <a:pt x="151519" y="607290"/>
                  <a:pt x="172301" y="641926"/>
                  <a:pt x="190774" y="706581"/>
                </a:cubicBezTo>
                <a:cubicBezTo>
                  <a:pt x="209247" y="771236"/>
                  <a:pt x="225410" y="868218"/>
                  <a:pt x="232337" y="942109"/>
                </a:cubicBezTo>
                <a:cubicBezTo>
                  <a:pt x="239264" y="1016000"/>
                  <a:pt x="232337" y="1149927"/>
                  <a:pt x="232337" y="1149927"/>
                </a:cubicBezTo>
                <a:cubicBezTo>
                  <a:pt x="232337" y="1212272"/>
                  <a:pt x="234646" y="1242290"/>
                  <a:pt x="232337" y="1316181"/>
                </a:cubicBezTo>
                <a:cubicBezTo>
                  <a:pt x="230028" y="1390072"/>
                  <a:pt x="224255" y="1491672"/>
                  <a:pt x="218483" y="1593272"/>
                </a:cubicBezTo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86CEA0-8D60-409D-94D5-32F85A1A7329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 smtClean="0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92138" y="698500"/>
            <a:ext cx="2568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/>
              <a:t>４．３　文法のあいまい性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85470" y="1276349"/>
            <a:ext cx="25186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　</a:t>
            </a:r>
            <a:r>
              <a:rPr lang="en-US" altLang="ja-JP" sz="1800" dirty="0"/>
              <a:t>G</a:t>
            </a:r>
            <a:r>
              <a:rPr lang="ja-JP" altLang="en-US" sz="1800" dirty="0"/>
              <a:t>＝（</a:t>
            </a:r>
            <a:r>
              <a:rPr lang="en-US" altLang="ja-JP" sz="1800" dirty="0" smtClean="0"/>
              <a:t>N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Σ</a:t>
            </a:r>
            <a:r>
              <a:rPr lang="ja-JP" altLang="en-US" sz="1800" dirty="0" err="1"/>
              <a:t>，</a:t>
            </a:r>
            <a:r>
              <a:rPr lang="en-US" altLang="ja-JP" sz="1800" dirty="0" smtClean="0"/>
              <a:t>P</a:t>
            </a:r>
            <a:r>
              <a:rPr lang="ja-JP" altLang="en-US" sz="1800" dirty="0" err="1" smtClean="0"/>
              <a:t>，</a:t>
            </a:r>
            <a:r>
              <a:rPr lang="en-US" altLang="ja-JP" sz="1800" b="1" dirty="0" smtClean="0">
                <a:solidFill>
                  <a:srgbClr val="008000"/>
                </a:solidFill>
              </a:rPr>
              <a:t>E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 </a:t>
            </a:r>
            <a:r>
              <a:rPr lang="en-US" altLang="ja-JP" sz="1800" dirty="0"/>
              <a:t>N</a:t>
            </a:r>
            <a:r>
              <a:rPr lang="ja-JP" altLang="en-US" sz="1800" dirty="0"/>
              <a:t>＝｛</a:t>
            </a:r>
            <a:r>
              <a:rPr lang="en-US" altLang="ja-JP" sz="1800" dirty="0"/>
              <a:t>E 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/>
              <a:t>a, +, </a:t>
            </a:r>
            <a:r>
              <a:rPr lang="ja-JP" altLang="en-US" sz="1800" dirty="0"/>
              <a:t>＊</a:t>
            </a:r>
            <a:r>
              <a:rPr lang="en-US" altLang="ja-JP" sz="1800" dirty="0"/>
              <a:t>,(, ) </a:t>
            </a:r>
            <a:r>
              <a:rPr lang="ja-JP" altLang="en-US" sz="1800" dirty="0"/>
              <a:t>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 </a:t>
            </a:r>
            <a:r>
              <a:rPr lang="en-US" altLang="ja-JP" sz="1800" dirty="0"/>
              <a:t>P</a:t>
            </a:r>
            <a:r>
              <a:rPr lang="ja-JP" altLang="en-US" sz="1800" dirty="0"/>
              <a:t>＝｛</a:t>
            </a:r>
            <a:r>
              <a:rPr lang="en-US" altLang="ja-JP" sz="1800" dirty="0"/>
              <a:t>E→</a:t>
            </a:r>
            <a:r>
              <a:rPr lang="en-US" altLang="ja-JP" sz="1800" dirty="0" smtClean="0"/>
              <a:t>E</a:t>
            </a:r>
            <a:r>
              <a:rPr lang="ja-JP" altLang="en-US" sz="1800" dirty="0" smtClean="0"/>
              <a:t>＋</a:t>
            </a:r>
            <a:r>
              <a:rPr lang="en-US" altLang="ja-JP" sz="1800" dirty="0" smtClean="0"/>
              <a:t>E</a:t>
            </a:r>
            <a:r>
              <a:rPr lang="ja-JP" altLang="en-US" sz="1800" dirty="0"/>
              <a:t>　　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    </a:t>
            </a:r>
            <a:r>
              <a:rPr lang="en-US" altLang="ja-JP" sz="1800" dirty="0"/>
              <a:t>E→E</a:t>
            </a:r>
            <a:r>
              <a:rPr lang="ja-JP" altLang="en-US" sz="1800" dirty="0"/>
              <a:t>＊</a:t>
            </a:r>
            <a:r>
              <a:rPr lang="en-US" altLang="ja-JP" sz="1800" dirty="0"/>
              <a:t>E</a:t>
            </a:r>
            <a:r>
              <a:rPr lang="ja-JP" altLang="en-US" sz="1800" dirty="0"/>
              <a:t>　 </a:t>
            </a:r>
            <a:r>
              <a:rPr lang="ja-JP" altLang="en-US" sz="1800" dirty="0" smtClean="0"/>
              <a:t> ②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  </a:t>
            </a:r>
            <a:r>
              <a:rPr lang="en-US" altLang="ja-JP" sz="1800" dirty="0"/>
              <a:t>E→</a:t>
            </a:r>
            <a:r>
              <a:rPr lang="ja-JP" altLang="en-US" sz="1800" dirty="0"/>
              <a:t>（ </a:t>
            </a:r>
            <a:r>
              <a:rPr lang="en-US" altLang="ja-JP" sz="1800" dirty="0"/>
              <a:t>E </a:t>
            </a:r>
            <a:r>
              <a:rPr lang="ja-JP" altLang="en-US" sz="1800" dirty="0"/>
              <a:t>）　 </a:t>
            </a:r>
            <a:r>
              <a:rPr lang="ja-JP" altLang="en-US" sz="1800" dirty="0" smtClean="0"/>
              <a:t> ③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　  </a:t>
            </a:r>
            <a:r>
              <a:rPr lang="en-US" altLang="ja-JP" sz="1800" dirty="0" err="1"/>
              <a:t>E→a</a:t>
            </a:r>
            <a:r>
              <a:rPr lang="ja-JP" altLang="en-US" sz="1800" dirty="0"/>
              <a:t>　　　　</a:t>
            </a:r>
            <a:r>
              <a:rPr lang="ja-JP" altLang="en-US" sz="1800" dirty="0" smtClean="0"/>
              <a:t> ④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         ｝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563938" y="1916113"/>
            <a:ext cx="18605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     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　　　　</a:t>
            </a:r>
            <a:r>
              <a:rPr lang="en-US" altLang="ja-JP" sz="1800"/>
              <a:t>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E    +   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④　　　　　　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    E    </a:t>
            </a:r>
            <a:r>
              <a:rPr lang="ja-JP" altLang="en-US" sz="1800"/>
              <a:t>＊    </a:t>
            </a:r>
            <a:r>
              <a:rPr lang="en-US" altLang="ja-JP" sz="180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　　　④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      a            a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867400" y="1916113"/>
            <a:ext cx="20129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             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　　　　　　　　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       E    </a:t>
            </a:r>
            <a:r>
              <a:rPr lang="ja-JP" altLang="en-US" sz="1800"/>
              <a:t>＊    </a:t>
            </a:r>
            <a:r>
              <a:rPr lang="en-US" altLang="ja-JP" sz="180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①　　　　　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E     +     E    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④　　　　　④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  <a:r>
              <a:rPr lang="ja-JP" altLang="en-US" sz="1800"/>
              <a:t>　　        </a:t>
            </a:r>
            <a:r>
              <a:rPr lang="en-US" altLang="ja-JP" sz="1800"/>
              <a:t>a</a:t>
            </a:r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4140200" y="2276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3779838" y="2276475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4140200" y="2276475"/>
            <a:ext cx="3603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4140200" y="27082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3708400" y="27082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4572000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4572000" y="27813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4140200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5003800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H="1">
            <a:off x="6588125" y="2205038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6948488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6948488" y="220503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6156325" y="27813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>
            <a:off x="6516688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>
            <a:off x="6516688" y="27813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>
            <a:off x="7380288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6948488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6011863" y="32845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3195349" y="4442476"/>
            <a:ext cx="35060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生成される</a:t>
            </a:r>
            <a:r>
              <a:rPr lang="ja-JP" altLang="en-US" sz="1800" dirty="0" smtClean="0">
                <a:solidFill>
                  <a:srgbClr val="0000FF"/>
                </a:solidFill>
              </a:rPr>
              <a:t>文の形</a:t>
            </a:r>
            <a:r>
              <a:rPr lang="ja-JP" altLang="en-US" sz="1800" dirty="0" smtClean="0"/>
              <a:t>は同一。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しかし、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文の</a:t>
            </a:r>
            <a:r>
              <a:rPr lang="ja-JP" altLang="en-US" sz="1800" dirty="0" smtClean="0">
                <a:solidFill>
                  <a:srgbClr val="0000FF"/>
                </a:solidFill>
              </a:rPr>
              <a:t>構文</a:t>
            </a:r>
            <a:r>
              <a:rPr lang="ja-JP" altLang="en-US" sz="1800" dirty="0">
                <a:solidFill>
                  <a:srgbClr val="0000FF"/>
                </a:solidFill>
              </a:rPr>
              <a:t>木の形</a:t>
            </a:r>
            <a:r>
              <a:rPr lang="ja-JP" altLang="en-US" sz="1800" dirty="0"/>
              <a:t>が</a:t>
            </a:r>
            <a:r>
              <a:rPr lang="ja-JP" altLang="en-US" sz="1800" dirty="0" smtClean="0"/>
              <a:t>異なる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→</a:t>
            </a:r>
            <a:r>
              <a:rPr lang="ja-JP" altLang="en-US" sz="1800" dirty="0"/>
              <a:t>　</a:t>
            </a:r>
            <a:r>
              <a:rPr lang="ja-JP" altLang="en-US" sz="1800" dirty="0">
                <a:solidFill>
                  <a:srgbClr val="FF0000"/>
                </a:solidFill>
              </a:rPr>
              <a:t>両方に解釈</a:t>
            </a:r>
            <a:r>
              <a:rPr lang="ja-JP" altLang="en-US" sz="1800" dirty="0" smtClean="0"/>
              <a:t>される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文法</a:t>
            </a:r>
            <a:r>
              <a:rPr lang="en-US" altLang="ja-JP" sz="1800" dirty="0"/>
              <a:t>G</a:t>
            </a:r>
            <a:r>
              <a:rPr lang="ja-JP" altLang="en-US" sz="1800" dirty="0"/>
              <a:t>は</a:t>
            </a:r>
            <a:r>
              <a:rPr lang="ja-JP" altLang="en-US" sz="1800" dirty="0">
                <a:solidFill>
                  <a:srgbClr val="FF0000"/>
                </a:solidFill>
              </a:rPr>
              <a:t>あいまい性</a:t>
            </a:r>
            <a:r>
              <a:rPr lang="ja-JP" altLang="en-US" sz="1800" dirty="0"/>
              <a:t>があると</a:t>
            </a:r>
            <a:r>
              <a:rPr lang="ja-JP" altLang="en-US" sz="1800" dirty="0" smtClean="0"/>
              <a:t>いう。</a:t>
            </a:r>
            <a:endParaRPr lang="ja-JP" altLang="en-US" sz="1800" dirty="0"/>
          </a:p>
        </p:txBody>
      </p:sp>
      <p:sp>
        <p:nvSpPr>
          <p:cNvPr id="5148" name="Text Box 27"/>
          <p:cNvSpPr txBox="1">
            <a:spLocks noChangeArrowheads="1"/>
          </p:cNvSpPr>
          <p:nvPr/>
        </p:nvSpPr>
        <p:spPr bwMode="auto">
          <a:xfrm>
            <a:off x="3420134" y="14843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＜最右導出法＞</a:t>
            </a:r>
            <a:endParaRPr lang="ja-JP" altLang="en-US" sz="1800" dirty="0"/>
          </a:p>
        </p:txBody>
      </p:sp>
      <p:sp>
        <p:nvSpPr>
          <p:cNvPr id="5149" name="Text Box 28"/>
          <p:cNvSpPr txBox="1">
            <a:spLocks noChangeArrowheads="1"/>
          </p:cNvSpPr>
          <p:nvPr/>
        </p:nvSpPr>
        <p:spPr bwMode="auto">
          <a:xfrm>
            <a:off x="5998895" y="14843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＜最左導出法＞</a:t>
            </a:r>
            <a:endParaRPr lang="ja-JP" altLang="en-US" sz="1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19872" y="393967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文</a:t>
            </a:r>
            <a:r>
              <a:rPr lang="ja-JP" altLang="en-US" dirty="0" smtClean="0">
                <a:solidFill>
                  <a:srgbClr val="0000FF"/>
                </a:solidFill>
              </a:rPr>
              <a:t>の形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＊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　　　　　</a:t>
            </a:r>
            <a:r>
              <a:rPr kumimoji="1" lang="ja-JP" altLang="en-US" dirty="0" smtClean="0">
                <a:solidFill>
                  <a:srgbClr val="0000FF"/>
                </a:solidFill>
              </a:rPr>
              <a:t>文の形</a:t>
            </a:r>
            <a:r>
              <a:rPr kumimoji="1" lang="ja-JP" altLang="en-US" dirty="0" smtClean="0"/>
              <a:t>：</a:t>
            </a:r>
            <a:r>
              <a:rPr lang="en-US" altLang="ja-JP" dirty="0"/>
              <a:t>a</a:t>
            </a:r>
            <a:r>
              <a:rPr lang="ja-JP" altLang="en-US" dirty="0"/>
              <a:t>＋</a:t>
            </a:r>
            <a:r>
              <a:rPr lang="en-US" altLang="ja-JP" dirty="0"/>
              <a:t>a</a:t>
            </a:r>
            <a:r>
              <a:rPr lang="ja-JP" altLang="en-US" dirty="0"/>
              <a:t>＊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9620" y="36449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00FF"/>
                </a:solidFill>
              </a:rPr>
              <a:t>文法</a:t>
            </a:r>
            <a:r>
              <a:rPr lang="ja-JP" altLang="en-US" b="1" dirty="0" smtClean="0">
                <a:solidFill>
                  <a:srgbClr val="0000FF"/>
                </a:solidFill>
              </a:rPr>
              <a:t>が変わった</a:t>
            </a:r>
            <a:r>
              <a:rPr lang="en-US" altLang="ja-JP" b="1" dirty="0" smtClean="0">
                <a:solidFill>
                  <a:srgbClr val="0000FF"/>
                </a:solidFill>
              </a:rPr>
              <a:t>!!!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8E83B7-9DB5-42FC-9220-A3671E022CAF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 smtClean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25740" y="260648"/>
            <a:ext cx="803617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４．４　文脈</a:t>
            </a:r>
            <a:r>
              <a:rPr lang="ja-JP" altLang="en-US" sz="1800" b="1" dirty="0"/>
              <a:t>自由文法の</a:t>
            </a:r>
            <a:r>
              <a:rPr lang="ja-JP" altLang="en-US" sz="1800" b="1" dirty="0" smtClean="0"/>
              <a:t>簡単化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　　</a:t>
            </a:r>
            <a:r>
              <a:rPr lang="ja-JP" altLang="en-US" sz="1800" dirty="0" smtClean="0"/>
              <a:t>文法に冗長な記号や生成規則が含まれているとき、それらを除去して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「文法を簡単化する」という。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簡単化では、</a:t>
            </a:r>
            <a:r>
              <a:rPr lang="ja-JP" altLang="en-US" sz="1800" dirty="0" smtClean="0">
                <a:solidFill>
                  <a:srgbClr val="FF0000"/>
                </a:solidFill>
              </a:rPr>
              <a:t>①無効</a:t>
            </a:r>
            <a:r>
              <a:rPr lang="ja-JP" altLang="en-US" sz="1800" dirty="0">
                <a:solidFill>
                  <a:srgbClr val="FF0000"/>
                </a:solidFill>
              </a:rPr>
              <a:t>記号</a:t>
            </a:r>
            <a:r>
              <a:rPr lang="ja-JP" altLang="en-US" sz="1800" dirty="0" smtClean="0">
                <a:solidFill>
                  <a:srgbClr val="FF0000"/>
                </a:solidFill>
              </a:rPr>
              <a:t>の削除、②</a:t>
            </a:r>
            <a:r>
              <a:rPr lang="en-US" altLang="ja-JP" sz="1800" dirty="0" smtClean="0">
                <a:solidFill>
                  <a:srgbClr val="FF0000"/>
                </a:solidFill>
              </a:rPr>
              <a:t>ε</a:t>
            </a:r>
            <a:r>
              <a:rPr lang="ja-JP" altLang="en-US" sz="1800" dirty="0" smtClean="0">
                <a:solidFill>
                  <a:srgbClr val="FF0000"/>
                </a:solidFill>
              </a:rPr>
              <a:t>生成規則の除去、③単位生成規則の除去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を</a:t>
            </a:r>
            <a:r>
              <a:rPr lang="ja-JP" altLang="en-US" sz="1800" dirty="0" smtClean="0"/>
              <a:t>行う。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４．４．１　無効記号の削除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55576" y="2060848"/>
            <a:ext cx="777686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無効記号</a:t>
            </a:r>
            <a:endParaRPr lang="ja-JP" altLang="en-US" sz="18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いかなる</a:t>
            </a:r>
            <a:r>
              <a:rPr lang="ja-JP" altLang="en-US" sz="1800" dirty="0" err="1"/>
              <a:t>ｗ</a:t>
            </a:r>
            <a:r>
              <a:rPr lang="ja-JP" altLang="en-US" sz="1800" dirty="0"/>
              <a:t>、</a:t>
            </a:r>
            <a:r>
              <a:rPr lang="ja-JP" altLang="en-US" sz="1800" dirty="0" err="1"/>
              <a:t>ｘ</a:t>
            </a:r>
            <a:r>
              <a:rPr lang="ja-JP" altLang="en-US" sz="1800" dirty="0"/>
              <a:t>、</a:t>
            </a:r>
            <a:r>
              <a:rPr lang="ja-JP" altLang="en-US" sz="1800" dirty="0" err="1"/>
              <a:t>ｙ</a:t>
            </a:r>
            <a:r>
              <a:rPr lang="ja-JP" altLang="en-US" sz="1800" dirty="0"/>
              <a:t>なる終端記号列（</a:t>
            </a:r>
            <a:r>
              <a:rPr lang="en-US" altLang="ja-JP" sz="1800" dirty="0"/>
              <a:t>Σ*</a:t>
            </a:r>
            <a:r>
              <a:rPr lang="ja-JP" altLang="en-US" sz="1800" dirty="0"/>
              <a:t>）に対して</a:t>
            </a:r>
            <a:r>
              <a:rPr lang="ja-JP" altLang="en-US" sz="1800" dirty="0" smtClean="0"/>
              <a:t>も、</a:t>
            </a:r>
            <a:r>
              <a:rPr lang="en-US" altLang="ja-JP" sz="1800" dirty="0" smtClean="0"/>
              <a:t>S</a:t>
            </a:r>
            <a:r>
              <a:rPr lang="en-US" altLang="ja-JP" sz="1800" dirty="0"/>
              <a:t>⇒</a:t>
            </a:r>
            <a:r>
              <a:rPr lang="ja-JP" altLang="en-US" sz="1800" dirty="0" err="1"/>
              <a:t>ｗ</a:t>
            </a:r>
            <a:r>
              <a:rPr lang="en-US" altLang="ja-JP" sz="1800" dirty="0">
                <a:solidFill>
                  <a:srgbClr val="0000FF"/>
                </a:solidFill>
              </a:rPr>
              <a:t>X</a:t>
            </a:r>
            <a:r>
              <a:rPr lang="ja-JP" altLang="en-US" sz="1800" dirty="0"/>
              <a:t>ｙ⇒ｗ</a:t>
            </a:r>
            <a:r>
              <a:rPr lang="ja-JP" altLang="en-US" sz="1800" b="1" dirty="0">
                <a:solidFill>
                  <a:srgbClr val="0000FF"/>
                </a:solidFill>
              </a:rPr>
              <a:t>ｘ</a:t>
            </a:r>
            <a:r>
              <a:rPr lang="ja-JP" altLang="en-US" sz="1800" dirty="0"/>
              <a:t>ｙ　</a:t>
            </a:r>
            <a:r>
              <a:rPr lang="ja-JP" altLang="en-US" sz="1800" dirty="0" smtClean="0"/>
              <a:t>なる導出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が</a:t>
            </a:r>
            <a:r>
              <a:rPr lang="ja-JP" altLang="en-US" sz="1800" dirty="0"/>
              <a:t>存在しないとき</a:t>
            </a:r>
            <a:r>
              <a:rPr lang="ja-JP" altLang="en-US" sz="1800" dirty="0" smtClean="0"/>
              <a:t>、すなわち、開始記号</a:t>
            </a:r>
            <a:r>
              <a:rPr lang="en-US" altLang="ja-JP" sz="1800" dirty="0" smtClean="0"/>
              <a:t>(S)</a:t>
            </a:r>
            <a:r>
              <a:rPr lang="ja-JP" altLang="en-US" sz="1800" dirty="0" smtClean="0"/>
              <a:t>以外の非終端記号</a:t>
            </a:r>
            <a:r>
              <a:rPr lang="en-US" altLang="ja-JP" sz="1800" dirty="0" smtClean="0">
                <a:solidFill>
                  <a:srgbClr val="0000FF"/>
                </a:solidFill>
              </a:rPr>
              <a:t>X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∈</a:t>
            </a:r>
            <a:r>
              <a:rPr lang="en-US" altLang="ja-JP" sz="1800" dirty="0"/>
              <a:t>(</a:t>
            </a:r>
            <a:r>
              <a:rPr lang="en-US" altLang="ja-JP" sz="1800" dirty="0" smtClean="0"/>
              <a:t>N-{S})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が終端記号列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00FF"/>
                </a:solidFill>
              </a:rPr>
              <a:t>x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に置換えられないとき、</a:t>
            </a:r>
            <a:r>
              <a:rPr lang="en-US" altLang="ja-JP" sz="1800" dirty="0" smtClean="0">
                <a:solidFill>
                  <a:srgbClr val="0000FF"/>
                </a:solidFill>
              </a:rPr>
              <a:t>X</a:t>
            </a:r>
            <a:r>
              <a:rPr lang="ja-JP" altLang="en-US" sz="1800" dirty="0"/>
              <a:t>を無効記号</a:t>
            </a:r>
            <a:r>
              <a:rPr lang="ja-JP" altLang="en-US" sz="1800" dirty="0" smtClean="0"/>
              <a:t>と呼ぶ。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無効記号は、はじめに</a:t>
            </a:r>
            <a:r>
              <a:rPr lang="ja-JP" altLang="en-US" sz="1800" dirty="0" smtClean="0">
                <a:solidFill>
                  <a:srgbClr val="0000FF"/>
                </a:solidFill>
              </a:rPr>
              <a:t>（１）生記号の抽出</a:t>
            </a:r>
            <a:r>
              <a:rPr lang="ja-JP" altLang="en-US" sz="1800" dirty="0" smtClean="0"/>
              <a:t>（死記号の抽出）次に</a:t>
            </a:r>
            <a:r>
              <a:rPr lang="ja-JP" altLang="en-US" sz="1800" dirty="0" smtClean="0">
                <a:solidFill>
                  <a:srgbClr val="0000FF"/>
                </a:solidFill>
              </a:rPr>
              <a:t>（</a:t>
            </a:r>
            <a:r>
              <a:rPr lang="ja-JP" altLang="en-US" sz="1800" dirty="0">
                <a:solidFill>
                  <a:srgbClr val="0000FF"/>
                </a:solidFill>
              </a:rPr>
              <a:t>２</a:t>
            </a:r>
            <a:r>
              <a:rPr lang="ja-JP" altLang="en-US" sz="1800" dirty="0" smtClean="0">
                <a:solidFill>
                  <a:srgbClr val="0000FF"/>
                </a:solidFill>
              </a:rPr>
              <a:t>）到達可能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記号の抽出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到達</a:t>
            </a:r>
            <a:r>
              <a:rPr lang="ja-JP" altLang="en-US" sz="1800" dirty="0" smtClean="0"/>
              <a:t>可能でない記号の抽出）を行うことによって、無効記号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を検出する。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（１）生記号の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抽出（死記号の抽出）</a:t>
            </a:r>
            <a:endParaRPr lang="ja-JP" altLang="en-US" sz="1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　①生記号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X</a:t>
            </a:r>
            <a:r>
              <a:rPr lang="en-US" altLang="ja-JP" sz="1800" dirty="0" smtClean="0"/>
              <a:t>⇒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x</a:t>
            </a:r>
            <a:r>
              <a:rPr lang="ja-JP" altLang="en-US" sz="1800" dirty="0"/>
              <a:t>　なる終端</a:t>
            </a:r>
            <a:r>
              <a:rPr lang="ja-JP" altLang="en-US" sz="1800" dirty="0" smtClean="0"/>
              <a:t>記号列</a:t>
            </a:r>
            <a:r>
              <a:rPr lang="en-US" altLang="ja-JP" sz="1800" dirty="0" smtClean="0"/>
              <a:t>x(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が存在する</a:t>
            </a:r>
            <a:r>
              <a:rPr lang="ja-JP" altLang="en-US" sz="1800" dirty="0" smtClean="0"/>
              <a:t>とき、すなわち、</a:t>
            </a:r>
            <a:r>
              <a:rPr lang="en-US" altLang="ja-JP" sz="1800" dirty="0" smtClean="0"/>
              <a:t>L(X</a:t>
            </a:r>
            <a:r>
              <a:rPr lang="en-US" altLang="ja-JP" sz="1800" dirty="0"/>
              <a:t>)≠φ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とき</a:t>
            </a:r>
            <a:r>
              <a:rPr lang="en-US" altLang="ja-JP" sz="1800" dirty="0" smtClean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X</a:t>
            </a:r>
            <a:r>
              <a:rPr lang="ja-JP" altLang="en-US" sz="1800" dirty="0"/>
              <a:t>を生</a:t>
            </a:r>
            <a:r>
              <a:rPr lang="ja-JP" altLang="en-US" sz="1800" dirty="0" smtClean="0"/>
              <a:t>記号と呼ぶ。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solidFill>
                  <a:srgbClr val="0000FF"/>
                </a:solidFill>
              </a:rPr>
              <a:t>　②死記号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　</a:t>
            </a:r>
            <a:r>
              <a:rPr lang="en-US" altLang="ja-JP" sz="1800" dirty="0"/>
              <a:t>X</a:t>
            </a:r>
            <a:r>
              <a:rPr lang="en-US" altLang="ja-JP" sz="1800" dirty="0" smtClean="0"/>
              <a:t>⇒</a:t>
            </a:r>
            <a:r>
              <a:rPr lang="ja-JP" altLang="en-US" sz="1800" dirty="0" smtClean="0"/>
              <a:t>*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　なる</a:t>
            </a:r>
            <a:r>
              <a:rPr lang="ja-JP" altLang="en-US" sz="1800" dirty="0"/>
              <a:t>終端記号列</a:t>
            </a:r>
            <a:r>
              <a:rPr lang="en-US" altLang="ja-JP" sz="1800" dirty="0" smtClean="0"/>
              <a:t>(</a:t>
            </a:r>
            <a:r>
              <a:rPr lang="en-US" altLang="ja-JP" sz="1800" dirty="0"/>
              <a:t>x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が存在しない</a:t>
            </a:r>
            <a:r>
              <a:rPr lang="ja-JP" altLang="en-US" sz="1800" dirty="0" smtClean="0"/>
              <a:t>とき、すなわち、</a:t>
            </a:r>
            <a:r>
              <a:rPr lang="en-US" altLang="ja-JP" sz="1800" dirty="0"/>
              <a:t>L</a:t>
            </a:r>
            <a:r>
              <a:rPr lang="en-US" altLang="ja-JP" sz="1800" dirty="0" smtClean="0"/>
              <a:t>(X)=φ</a:t>
            </a:r>
            <a:r>
              <a:rPr lang="ja-JP" altLang="en-US" sz="1800" dirty="0" smtClean="0"/>
              <a:t>のとき、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死記号と</a:t>
            </a:r>
            <a:r>
              <a:rPr lang="ja-JP" altLang="en-US" sz="1800" dirty="0" smtClean="0"/>
              <a:t>呼ぶ。</a:t>
            </a:r>
            <a:r>
              <a:rPr lang="ja-JP" altLang="en-US" sz="1800" dirty="0" smtClean="0">
                <a:solidFill>
                  <a:srgbClr val="008000"/>
                </a:solidFill>
              </a:rPr>
              <a:t>生記号を求めつくした後に残される非終端記号は死記号</a:t>
            </a:r>
            <a:endParaRPr lang="en-US" altLang="ja-JP" sz="180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8000"/>
                </a:solidFill>
              </a:rPr>
              <a:t>　</a:t>
            </a:r>
            <a:r>
              <a:rPr lang="ja-JP" altLang="en-US" sz="1800" dirty="0" smtClean="0">
                <a:solidFill>
                  <a:srgbClr val="008000"/>
                </a:solidFill>
              </a:rPr>
              <a:t>　であり、開始記号以外の死記号はすべて無効記号である。</a:t>
            </a:r>
            <a:endParaRPr lang="ja-JP" altLang="en-US" sz="1800" dirty="0">
              <a:solidFill>
                <a:srgbClr val="008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39752" y="133147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§4.4.1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§4.4.2</a:t>
            </a:r>
            <a:r>
              <a:rPr lang="ja-JP" altLang="en-US" dirty="0" smtClean="0"/>
              <a:t>　　　　　　　　　</a:t>
            </a:r>
            <a:r>
              <a:rPr lang="en-US" altLang="ja-JP" dirty="0" smtClean="0"/>
              <a:t>§4.4.3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8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695</Words>
  <Application>Microsoft Office PowerPoint</Application>
  <PresentationFormat>画面に合わせる (4:3)</PresentationFormat>
  <Paragraphs>619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169</cp:revision>
  <cp:lastPrinted>2015-06-17T01:13:05Z</cp:lastPrinted>
  <dcterms:created xsi:type="dcterms:W3CDTF">2006-06-12T14:36:25Z</dcterms:created>
  <dcterms:modified xsi:type="dcterms:W3CDTF">2015-06-17T02:39:03Z</dcterms:modified>
</cp:coreProperties>
</file>