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5" r:id="rId2"/>
    <p:sldId id="326" r:id="rId3"/>
    <p:sldId id="336" r:id="rId4"/>
    <p:sldId id="327" r:id="rId5"/>
    <p:sldId id="343" r:id="rId6"/>
    <p:sldId id="328" r:id="rId7"/>
    <p:sldId id="329" r:id="rId8"/>
    <p:sldId id="330" r:id="rId9"/>
    <p:sldId id="331" r:id="rId10"/>
    <p:sldId id="332" r:id="rId11"/>
    <p:sldId id="337" r:id="rId12"/>
    <p:sldId id="338" r:id="rId13"/>
    <p:sldId id="334" r:id="rId14"/>
    <p:sldId id="339" r:id="rId15"/>
    <p:sldId id="340" r:id="rId16"/>
    <p:sldId id="285" r:id="rId17"/>
    <p:sldId id="341" r:id="rId18"/>
  </p:sldIdLst>
  <p:sldSz cx="9144000" cy="6858000" type="screen4x3"/>
  <p:notesSz cx="6846888" cy="9980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9900"/>
    <a:srgbClr val="0000FF"/>
    <a:srgbClr val="FF0000"/>
    <a:srgbClr val="BBE0E3"/>
    <a:srgbClr val="FF66CC"/>
    <a:srgbClr val="CC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4737" autoAdjust="0"/>
  </p:normalViewPr>
  <p:slideViewPr>
    <p:cSldViewPr>
      <p:cViewPr varScale="1">
        <p:scale>
          <a:sx n="69" d="100"/>
          <a:sy n="69" d="100"/>
        </p:scale>
        <p:origin x="-15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963" cy="4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77" tIns="46089" rIns="92177" bIns="46089" numCol="1" anchor="t" anchorCtr="0" compatLnSpc="1">
            <a:prstTxWarp prst="textNoShape">
              <a:avLst/>
            </a:prstTxWarp>
          </a:bodyPr>
          <a:lstStyle>
            <a:lvl1pPr defTabSz="921857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312" y="0"/>
            <a:ext cx="2965963" cy="4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77" tIns="46089" rIns="92177" bIns="46089" numCol="1" anchor="t" anchorCtr="0" compatLnSpc="1">
            <a:prstTxWarp prst="textNoShape">
              <a:avLst/>
            </a:prstTxWarp>
          </a:bodyPr>
          <a:lstStyle>
            <a:lvl1pPr algn="r" defTabSz="921857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4989512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05" y="4740590"/>
            <a:ext cx="5478479" cy="449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77" tIns="46089" rIns="92177" bIns="460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9575"/>
            <a:ext cx="2965963" cy="49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77" tIns="46089" rIns="92177" bIns="46089" numCol="1" anchor="b" anchorCtr="0" compatLnSpc="1">
            <a:prstTxWarp prst="textNoShape">
              <a:avLst/>
            </a:prstTxWarp>
          </a:bodyPr>
          <a:lstStyle>
            <a:lvl1pPr defTabSz="921857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312" y="9479575"/>
            <a:ext cx="2965963" cy="49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77" tIns="46089" rIns="92177" bIns="46089" numCol="1" anchor="b" anchorCtr="0" compatLnSpc="1">
            <a:prstTxWarp prst="textNoShape">
              <a:avLst/>
            </a:prstTxWarp>
          </a:bodyPr>
          <a:lstStyle>
            <a:lvl1pPr algn="r" defTabSz="921857">
              <a:defRPr sz="1200"/>
            </a:lvl1pPr>
          </a:lstStyle>
          <a:p>
            <a:pPr>
              <a:defRPr/>
            </a:pPr>
            <a:fld id="{CB0FE7CE-B18D-450B-B875-90A19FFF1C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4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15E91-90FD-481A-A23C-856DF3F4A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280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DF0A-1BC4-43E5-9E25-8F5AB685206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262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784B7-9FA9-4D7F-9730-53A9A1C6DB0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001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C8C8F-61D5-42E2-9E90-5319FC8571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31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6803D-D92D-460D-9773-F52780B8CED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91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7AA37-8AB4-4B90-88F4-4E76291B707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777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DB593-F405-45D6-BE90-70D4304DB6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69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6FF-DD8A-41FD-8BC0-22F5023E3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689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245B7-EC07-4926-B85F-7A1736F43F7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768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10EE6-517C-4551-B4A9-389FEA0770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754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D307-D551-4181-837B-C1B4B13ACE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62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1A2E781-2754-4904-B485-716EA2432F6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E33DEB-182D-4A85-9A11-C7D7E5D50C59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ja-JP" sz="1400" dirty="0" smtClean="0"/>
              <a:t>/16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14582" y="321049"/>
            <a:ext cx="787908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４．５　文脈自由文法の</a:t>
            </a:r>
            <a:r>
              <a:rPr lang="ja-JP" altLang="en-US" sz="1800" b="1" dirty="0" smtClean="0"/>
              <a:t>標準形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 smtClean="0"/>
              <a:t>　</a:t>
            </a:r>
            <a:r>
              <a:rPr lang="ja-JP" altLang="en-US" sz="1800" dirty="0" smtClean="0"/>
              <a:t>対象とする文脈自由文法は</a:t>
            </a:r>
            <a:r>
              <a:rPr lang="ja-JP" altLang="en-US" sz="1800" dirty="0">
                <a:solidFill>
                  <a:srgbClr val="FF0000"/>
                </a:solidFill>
              </a:rPr>
              <a:t>「</a:t>
            </a:r>
            <a:r>
              <a:rPr lang="en-US" altLang="ja-JP" sz="1800" dirty="0">
                <a:solidFill>
                  <a:srgbClr val="FF0000"/>
                </a:solidFill>
              </a:rPr>
              <a:t>ε-</a:t>
            </a:r>
            <a:r>
              <a:rPr lang="ja-JP" altLang="en-US" sz="1800" dirty="0">
                <a:solidFill>
                  <a:srgbClr val="FF0000"/>
                </a:solidFill>
              </a:rPr>
              <a:t>なし（</a:t>
            </a:r>
            <a:r>
              <a:rPr lang="en-US" altLang="ja-JP" sz="1800" dirty="0">
                <a:solidFill>
                  <a:srgbClr val="FF0000"/>
                </a:solidFill>
              </a:rPr>
              <a:t>ε-</a:t>
            </a:r>
            <a:r>
              <a:rPr lang="ja-JP" altLang="en-US" sz="1800" dirty="0">
                <a:solidFill>
                  <a:srgbClr val="FF0000"/>
                </a:solidFill>
              </a:rPr>
              <a:t>生成</a:t>
            </a:r>
            <a:r>
              <a:rPr lang="ja-JP" altLang="en-US" sz="1800" dirty="0" smtClean="0">
                <a:solidFill>
                  <a:srgbClr val="FF0000"/>
                </a:solidFill>
              </a:rPr>
              <a:t>規則なし）</a:t>
            </a:r>
            <a:r>
              <a:rPr lang="en-US" altLang="ja-JP" sz="1800" dirty="0" smtClean="0">
                <a:solidFill>
                  <a:srgbClr val="FF0000"/>
                </a:solidFill>
              </a:rPr>
              <a:t>§4.4.2</a:t>
            </a:r>
            <a:r>
              <a:rPr lang="ja-JP" altLang="en-US" sz="1800" dirty="0" smtClean="0">
                <a:solidFill>
                  <a:srgbClr val="FF0000"/>
                </a:solidFill>
              </a:rPr>
              <a:t>」 </a:t>
            </a:r>
            <a:r>
              <a:rPr lang="ja-JP" altLang="en-US" sz="1800" dirty="0"/>
              <a:t>、また、 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「単位生成規則を含まず</a:t>
            </a:r>
            <a:r>
              <a:rPr lang="en-US" altLang="ja-JP" sz="1800" dirty="0" smtClean="0">
                <a:solidFill>
                  <a:srgbClr val="FF0000"/>
                </a:solidFill>
              </a:rPr>
              <a:t>§4.4.3</a:t>
            </a:r>
            <a:r>
              <a:rPr lang="ja-JP" altLang="en-US" sz="1800" dirty="0" smtClean="0">
                <a:solidFill>
                  <a:srgbClr val="FF0000"/>
                </a:solidFill>
              </a:rPr>
              <a:t>」</a:t>
            </a:r>
            <a:r>
              <a:rPr lang="ja-JP" altLang="en-US" sz="1800" dirty="0" smtClean="0"/>
              <a:t>の文脈自由文法とする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４．５．１　チョムスキーの標準形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生成規則の形式が以下のもの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（</a:t>
            </a:r>
            <a:r>
              <a:rPr lang="en-US" altLang="ja-JP" sz="1800" dirty="0"/>
              <a:t>ⅰ</a:t>
            </a:r>
            <a:r>
              <a:rPr lang="ja-JP" altLang="en-US" sz="1800" dirty="0"/>
              <a:t>）</a:t>
            </a:r>
            <a:r>
              <a:rPr lang="en-US" altLang="ja-JP" sz="1800" dirty="0"/>
              <a:t>A→BC</a:t>
            </a:r>
            <a:r>
              <a:rPr lang="ja-JP" altLang="en-US" sz="1800" dirty="0"/>
              <a:t>　（</a:t>
            </a:r>
            <a:r>
              <a:rPr lang="en-US" altLang="ja-JP" sz="1800" dirty="0"/>
              <a:t>A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C</a:t>
            </a:r>
            <a:r>
              <a:rPr lang="ja-JP" altLang="en-US" sz="1800" dirty="0"/>
              <a:t>　∈</a:t>
            </a:r>
            <a:r>
              <a:rPr lang="en-US" altLang="ja-JP" sz="1800" dirty="0"/>
              <a:t>N</a:t>
            </a:r>
            <a:r>
              <a:rPr lang="ja-JP" altLang="en-US" sz="1800" dirty="0"/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（</a:t>
            </a:r>
            <a:r>
              <a:rPr lang="en-US" altLang="ja-JP" sz="1800" dirty="0"/>
              <a:t>ⅱ</a:t>
            </a:r>
            <a:r>
              <a:rPr lang="ja-JP" altLang="en-US" sz="1800" dirty="0"/>
              <a:t>）</a:t>
            </a:r>
            <a:r>
              <a:rPr lang="en-US" altLang="ja-JP" sz="1800" dirty="0" err="1"/>
              <a:t>A→a</a:t>
            </a:r>
            <a:r>
              <a:rPr lang="ja-JP" altLang="en-US" sz="1800" dirty="0"/>
              <a:t>　　（</a:t>
            </a:r>
            <a:r>
              <a:rPr lang="en-US" altLang="ja-JP" sz="1800" dirty="0" err="1"/>
              <a:t>a∈Σ</a:t>
            </a:r>
            <a:r>
              <a:rPr lang="ja-JP" altLang="en-US" sz="1800" dirty="0"/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（</a:t>
            </a:r>
            <a:r>
              <a:rPr lang="en-US" altLang="ja-JP" sz="1800" dirty="0"/>
              <a:t>ⅲ</a:t>
            </a:r>
            <a:r>
              <a:rPr lang="ja-JP" altLang="en-US" sz="1800" dirty="0"/>
              <a:t>）</a:t>
            </a:r>
            <a:r>
              <a:rPr lang="en-US" altLang="ja-JP" sz="1800" dirty="0" err="1"/>
              <a:t>S→ε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ただし、</a:t>
            </a:r>
            <a:r>
              <a:rPr lang="en-US" altLang="ja-JP" sz="1800" dirty="0" err="1"/>
              <a:t>S→ε∈P</a:t>
            </a:r>
            <a:r>
              <a:rPr lang="ja-JP" altLang="en-US" sz="1800" dirty="0"/>
              <a:t>のとき、　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ⅰ</a:t>
            </a:r>
            <a:r>
              <a:rPr lang="ja-JP" altLang="en-US" sz="1800" dirty="0" smtClean="0"/>
              <a:t>）において、</a:t>
            </a:r>
            <a:r>
              <a:rPr lang="en-US" altLang="ja-JP" sz="1800" dirty="0" smtClean="0"/>
              <a:t>B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C∈</a:t>
            </a:r>
            <a:r>
              <a:rPr lang="ja-JP" altLang="en-US" sz="1800" dirty="0"/>
              <a:t>（</a:t>
            </a:r>
            <a:r>
              <a:rPr lang="en-US" altLang="ja-JP" sz="1800" dirty="0"/>
              <a:t>N</a:t>
            </a:r>
            <a:r>
              <a:rPr lang="ja-JP" altLang="en-US" sz="1800" dirty="0"/>
              <a:t>－｛</a:t>
            </a:r>
            <a:r>
              <a:rPr lang="en-US" altLang="ja-JP" sz="1800" dirty="0"/>
              <a:t>S</a:t>
            </a:r>
            <a:r>
              <a:rPr lang="ja-JP" altLang="en-US" sz="1800" dirty="0"/>
              <a:t>｝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</a:t>
            </a:r>
            <a:r>
              <a:rPr lang="ja-JP" altLang="en-US" sz="1600" dirty="0" smtClean="0"/>
              <a:t>　（注意）</a:t>
            </a:r>
            <a:r>
              <a:rPr lang="en-US" altLang="ja-JP" sz="1600" dirty="0" smtClean="0"/>
              <a:t>B,C</a:t>
            </a:r>
            <a:r>
              <a:rPr lang="ja-JP" altLang="en-US" sz="1600" dirty="0" smtClean="0"/>
              <a:t>が</a:t>
            </a:r>
            <a:r>
              <a:rPr lang="en-US" altLang="ja-JP" sz="1600" dirty="0" smtClean="0"/>
              <a:t>S</a:t>
            </a:r>
            <a:r>
              <a:rPr lang="ja-JP" altLang="en-US" sz="1600" dirty="0" smtClean="0"/>
              <a:t>のとき、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→</a:t>
            </a:r>
            <a:r>
              <a:rPr lang="en-US" altLang="ja-JP" sz="1600" dirty="0" smtClean="0"/>
              <a:t>ε</a:t>
            </a:r>
            <a:r>
              <a:rPr lang="ja-JP" altLang="en-US" sz="1600" dirty="0" smtClean="0"/>
              <a:t>　となる文法が</a:t>
            </a:r>
            <a:r>
              <a:rPr lang="en-US" altLang="ja-JP" sz="1600" dirty="0" smtClean="0"/>
              <a:t>ε-</a:t>
            </a:r>
            <a:r>
              <a:rPr lang="ja-JP" altLang="en-US" sz="1600" dirty="0" smtClean="0"/>
              <a:t>なしの文脈自由文法であることに反する。</a:t>
            </a:r>
            <a:endParaRPr lang="ja-JP" altLang="en-US" sz="1600" dirty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803299" y="3789040"/>
            <a:ext cx="748823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G</a:t>
            </a:r>
            <a:r>
              <a:rPr lang="ja-JP" altLang="en-US" sz="1800" dirty="0"/>
              <a:t>＝</a:t>
            </a:r>
            <a:r>
              <a:rPr lang="ja-JP" altLang="en-US" sz="1800" dirty="0">
                <a:solidFill>
                  <a:srgbClr val="000099"/>
                </a:solidFill>
              </a:rPr>
              <a:t>｛</a:t>
            </a:r>
            <a:r>
              <a:rPr lang="en-US" altLang="ja-JP" sz="1800" dirty="0">
                <a:solidFill>
                  <a:srgbClr val="000099"/>
                </a:solidFill>
              </a:rPr>
              <a:t>N</a:t>
            </a:r>
            <a:r>
              <a:rPr lang="ja-JP" altLang="en-US" sz="1800" dirty="0" err="1">
                <a:solidFill>
                  <a:srgbClr val="000099"/>
                </a:solidFill>
              </a:rPr>
              <a:t>、</a:t>
            </a:r>
            <a:r>
              <a:rPr lang="en-US" altLang="ja-JP" sz="1800" dirty="0">
                <a:solidFill>
                  <a:srgbClr val="000099"/>
                </a:solidFill>
              </a:rPr>
              <a:t>Σ</a:t>
            </a:r>
            <a:r>
              <a:rPr lang="ja-JP" altLang="en-US" sz="1800" dirty="0" err="1">
                <a:solidFill>
                  <a:srgbClr val="000099"/>
                </a:solidFill>
              </a:rPr>
              <a:t>、</a:t>
            </a:r>
            <a:r>
              <a:rPr lang="en-US" altLang="ja-JP" sz="1800" dirty="0">
                <a:solidFill>
                  <a:srgbClr val="000099"/>
                </a:solidFill>
              </a:rPr>
              <a:t>P</a:t>
            </a:r>
            <a:r>
              <a:rPr lang="ja-JP" altLang="en-US" sz="1800" dirty="0" err="1">
                <a:solidFill>
                  <a:srgbClr val="000099"/>
                </a:solidFill>
              </a:rPr>
              <a:t>、</a:t>
            </a:r>
            <a:r>
              <a:rPr lang="en-US" altLang="ja-JP" sz="1800" dirty="0">
                <a:solidFill>
                  <a:srgbClr val="000099"/>
                </a:solidFill>
              </a:rPr>
              <a:t>S</a:t>
            </a:r>
            <a:r>
              <a:rPr lang="ja-JP" altLang="en-US" sz="1800" dirty="0">
                <a:solidFill>
                  <a:srgbClr val="000099"/>
                </a:solidFill>
              </a:rPr>
              <a:t>｝</a:t>
            </a:r>
            <a:r>
              <a:rPr lang="ja-JP" altLang="en-US" sz="1800" dirty="0"/>
              <a:t>　を　チョムスキーの標準形の文法</a:t>
            </a:r>
            <a:r>
              <a:rPr lang="en-US" altLang="ja-JP" sz="1800" dirty="0"/>
              <a:t>G’</a:t>
            </a:r>
            <a:r>
              <a:rPr lang="ja-JP" altLang="en-US" sz="1800" dirty="0"/>
              <a:t>＝</a:t>
            </a:r>
            <a:r>
              <a:rPr lang="ja-JP" altLang="en-US" sz="1800" dirty="0">
                <a:solidFill>
                  <a:srgbClr val="000099"/>
                </a:solidFill>
              </a:rPr>
              <a:t>｛</a:t>
            </a:r>
            <a:r>
              <a:rPr lang="en-US" altLang="ja-JP" sz="1800" dirty="0">
                <a:solidFill>
                  <a:srgbClr val="000099"/>
                </a:solidFill>
              </a:rPr>
              <a:t>N’</a:t>
            </a:r>
            <a:r>
              <a:rPr lang="ja-JP" altLang="en-US" sz="1800" dirty="0" err="1">
                <a:solidFill>
                  <a:srgbClr val="000099"/>
                </a:solidFill>
              </a:rPr>
              <a:t>、</a:t>
            </a:r>
            <a:r>
              <a:rPr lang="en-US" altLang="ja-JP" sz="1800" dirty="0">
                <a:solidFill>
                  <a:srgbClr val="000099"/>
                </a:solidFill>
              </a:rPr>
              <a:t>Σ</a:t>
            </a:r>
            <a:r>
              <a:rPr lang="ja-JP" altLang="en-US" sz="1800" dirty="0" err="1">
                <a:solidFill>
                  <a:srgbClr val="000099"/>
                </a:solidFill>
              </a:rPr>
              <a:t>、</a:t>
            </a:r>
            <a:r>
              <a:rPr lang="en-US" altLang="ja-JP" sz="1800" dirty="0">
                <a:solidFill>
                  <a:srgbClr val="000099"/>
                </a:solidFill>
              </a:rPr>
              <a:t>P’</a:t>
            </a:r>
            <a:r>
              <a:rPr lang="ja-JP" altLang="en-US" sz="1800" dirty="0" err="1">
                <a:solidFill>
                  <a:srgbClr val="000099"/>
                </a:solidFill>
              </a:rPr>
              <a:t>、</a:t>
            </a:r>
            <a:r>
              <a:rPr lang="en-US" altLang="ja-JP" sz="1800" dirty="0">
                <a:solidFill>
                  <a:srgbClr val="000099"/>
                </a:solidFill>
              </a:rPr>
              <a:t>S</a:t>
            </a:r>
            <a:r>
              <a:rPr lang="ja-JP" altLang="en-US" sz="1800" dirty="0">
                <a:solidFill>
                  <a:srgbClr val="000099"/>
                </a:solidFill>
              </a:rPr>
              <a:t>｝</a:t>
            </a:r>
            <a:r>
              <a:rPr lang="ja-JP" altLang="en-US" sz="1800" dirty="0"/>
              <a:t>　に変換する方法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（１）　</a:t>
            </a:r>
            <a:r>
              <a:rPr lang="en-US" altLang="ja-JP" sz="1800" dirty="0"/>
              <a:t>P</a:t>
            </a:r>
            <a:r>
              <a:rPr lang="ja-JP" altLang="en-US" sz="1800" dirty="0"/>
              <a:t>中（</a:t>
            </a:r>
            <a:r>
              <a:rPr lang="en-US" altLang="ja-JP" sz="1800" dirty="0"/>
              <a:t>ⅰ</a:t>
            </a:r>
            <a:r>
              <a:rPr lang="ja-JP" altLang="en-US" sz="1800" dirty="0"/>
              <a:t>）～（</a:t>
            </a:r>
            <a:r>
              <a:rPr lang="en-US" altLang="ja-JP" sz="1800" dirty="0"/>
              <a:t>ⅲ</a:t>
            </a:r>
            <a:r>
              <a:rPr lang="ja-JP" altLang="en-US" sz="1800" dirty="0"/>
              <a:t>）　の形式のものは</a:t>
            </a:r>
            <a:r>
              <a:rPr lang="en-US" altLang="ja-JP" sz="1800" dirty="0"/>
              <a:t>P’</a:t>
            </a:r>
            <a:r>
              <a:rPr lang="ja-JP" altLang="en-US" sz="1800" dirty="0"/>
              <a:t>に移す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（２）　</a:t>
            </a:r>
            <a:r>
              <a:rPr lang="en-US" altLang="ja-JP" sz="1800" dirty="0" err="1"/>
              <a:t>A→a</a:t>
            </a:r>
            <a:r>
              <a:rPr lang="en-US" altLang="ja-JP" sz="1800" dirty="0" err="1">
                <a:solidFill>
                  <a:srgbClr val="00B050"/>
                </a:solidFill>
              </a:rPr>
              <a:t>X</a:t>
            </a:r>
            <a:r>
              <a:rPr lang="ja-JP" altLang="en-US" sz="1800" dirty="0"/>
              <a:t>　は　</a:t>
            </a:r>
            <a:r>
              <a:rPr lang="en-US" altLang="ja-JP" sz="1800" dirty="0"/>
              <a:t>A→&lt;a&gt;</a:t>
            </a:r>
            <a:r>
              <a:rPr lang="en-US" altLang="ja-JP" sz="1800" dirty="0">
                <a:solidFill>
                  <a:srgbClr val="00B050"/>
                </a:solidFill>
              </a:rPr>
              <a:t>X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と　</a:t>
            </a:r>
            <a:r>
              <a:rPr lang="en-US" altLang="ja-JP" sz="1800" u="sng" dirty="0" smtClean="0"/>
              <a:t>&lt;a&gt;</a:t>
            </a:r>
            <a:r>
              <a:rPr lang="ja-JP" altLang="en-US" sz="1800" u="sng" dirty="0" smtClean="0"/>
              <a:t>→</a:t>
            </a:r>
            <a:r>
              <a:rPr lang="en-US" altLang="ja-JP" sz="1800" u="sng" dirty="0" smtClean="0"/>
              <a:t>a</a:t>
            </a:r>
            <a:r>
              <a:rPr lang="ja-JP" altLang="en-US" sz="1800" dirty="0" smtClean="0"/>
              <a:t>　に分ける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 </a:t>
            </a:r>
            <a:r>
              <a:rPr lang="en-US" altLang="ja-JP" sz="1800" dirty="0" err="1"/>
              <a:t>A→</a:t>
            </a:r>
            <a:r>
              <a:rPr lang="en-US" altLang="ja-JP" sz="1800" dirty="0" err="1">
                <a:solidFill>
                  <a:srgbClr val="00B050"/>
                </a:solidFill>
              </a:rPr>
              <a:t>X</a:t>
            </a:r>
            <a:r>
              <a:rPr lang="en-US" altLang="ja-JP" sz="1800" dirty="0" err="1"/>
              <a:t>a</a:t>
            </a:r>
            <a:r>
              <a:rPr lang="ja-JP" altLang="en-US" sz="1800" dirty="0"/>
              <a:t>　は　</a:t>
            </a:r>
            <a:r>
              <a:rPr lang="en-US" altLang="ja-JP" sz="1800" dirty="0"/>
              <a:t>A→</a:t>
            </a:r>
            <a:r>
              <a:rPr lang="en-US" altLang="ja-JP" sz="1800" dirty="0">
                <a:solidFill>
                  <a:srgbClr val="00B050"/>
                </a:solidFill>
              </a:rPr>
              <a:t>X</a:t>
            </a:r>
            <a:r>
              <a:rPr lang="en-US" altLang="ja-JP" sz="1800" dirty="0"/>
              <a:t>&lt;a&gt;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と　</a:t>
            </a:r>
            <a:r>
              <a:rPr lang="en-US" altLang="ja-JP" sz="1800" u="sng" dirty="0" smtClean="0"/>
              <a:t>&lt;a&gt;</a:t>
            </a:r>
            <a:r>
              <a:rPr lang="ja-JP" altLang="en-US" sz="1800" u="sng" dirty="0" smtClean="0"/>
              <a:t>→</a:t>
            </a:r>
            <a:r>
              <a:rPr lang="en-US" altLang="ja-JP" sz="1800" u="sng" dirty="0" smtClean="0"/>
              <a:t>a</a:t>
            </a:r>
            <a:r>
              <a:rPr lang="ja-JP" altLang="en-US" sz="1800" dirty="0" smtClean="0"/>
              <a:t>　に分ける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（３）　</a:t>
            </a:r>
            <a:r>
              <a:rPr lang="en-US" altLang="ja-JP" sz="1800" dirty="0"/>
              <a:t>A→BCD</a:t>
            </a:r>
            <a:r>
              <a:rPr lang="ja-JP" altLang="en-US" sz="1800" dirty="0"/>
              <a:t>　は　</a:t>
            </a:r>
            <a:r>
              <a:rPr lang="en-US" altLang="ja-JP" sz="1800" dirty="0"/>
              <a:t>A→B&lt;CD&gt;</a:t>
            </a:r>
            <a:r>
              <a:rPr lang="ja-JP" altLang="en-US" sz="1800" dirty="0"/>
              <a:t>　と　</a:t>
            </a:r>
            <a:r>
              <a:rPr lang="en-US" altLang="ja-JP" sz="1800" dirty="0"/>
              <a:t>&lt;CD&gt;→</a:t>
            </a:r>
            <a:r>
              <a:rPr lang="en-US" altLang="ja-JP" sz="1800" dirty="0" smtClean="0"/>
              <a:t>CD</a:t>
            </a:r>
            <a:r>
              <a:rPr lang="ja-JP" altLang="en-US" sz="1800" dirty="0" smtClean="0"/>
              <a:t>　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</a:t>
            </a:r>
            <a:r>
              <a:rPr lang="ja-JP" altLang="en-US" sz="1800" dirty="0"/>
              <a:t>４）　 </a:t>
            </a:r>
            <a:r>
              <a:rPr lang="en-US" altLang="ja-JP" sz="1800" dirty="0"/>
              <a:t>&lt;a&gt;→a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（５）　</a:t>
            </a:r>
            <a:r>
              <a:rPr lang="en-US" altLang="ja-JP" sz="1800" dirty="0"/>
              <a:t>N’</a:t>
            </a:r>
            <a:r>
              <a:rPr lang="ja-JP" altLang="en-US" sz="1800" dirty="0" smtClean="0"/>
              <a:t>は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N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と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２）、（３）で加えた＜＞で表した非終端</a:t>
            </a:r>
            <a:r>
              <a:rPr lang="ja-JP" altLang="en-US" sz="1800" dirty="0" smtClean="0"/>
              <a:t>記号を含む</a:t>
            </a:r>
            <a:endParaRPr lang="ja-JP" altLang="en-US" sz="1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60969" y="15759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その１１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84383" y="2188144"/>
            <a:ext cx="220765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注：</a:t>
            </a:r>
            <a:r>
              <a:rPr kumimoji="1" lang="en-US" altLang="ja-JP" dirty="0" smtClean="0"/>
              <a:t>B,C</a:t>
            </a:r>
            <a:r>
              <a:rPr kumimoji="1" lang="ja-JP" altLang="en-US" dirty="0" smtClean="0"/>
              <a:t>は</a:t>
            </a:r>
            <a:r>
              <a:rPr lang="ja-JP" altLang="en-US" dirty="0" smtClean="0"/>
              <a:t>開始記号</a:t>
            </a:r>
            <a:r>
              <a:rPr lang="en-US" altLang="ja-JP" dirty="0" smtClean="0"/>
              <a:t>S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　　　除いた非終端記号</a:t>
            </a:r>
            <a:endParaRPr kumimoji="1" lang="en-US" altLang="ja-JP" dirty="0" smtClean="0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5353215" y="2537959"/>
            <a:ext cx="148286" cy="2923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28183" y="4336428"/>
            <a:ext cx="247215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注：</a:t>
            </a:r>
            <a:endParaRPr lang="en-US" altLang="ja-JP" dirty="0" smtClean="0"/>
          </a:p>
          <a:p>
            <a:r>
              <a:rPr lang="en-US" altLang="ja-JP" dirty="0" smtClean="0"/>
              <a:t>&lt;a&gt;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非終端記号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と見なす</a:t>
            </a:r>
            <a:endParaRPr lang="en-US" altLang="ja-JP" dirty="0" smtClean="0"/>
          </a:p>
          <a:p>
            <a:r>
              <a:rPr lang="en-US" altLang="ja-JP" dirty="0" smtClean="0"/>
              <a:t>&lt;CD&gt;</a:t>
            </a:r>
            <a:r>
              <a:rPr lang="ja-JP" altLang="en-US" dirty="0" smtClean="0"/>
              <a:t>：</a:t>
            </a:r>
            <a:r>
              <a:rPr lang="en-US" altLang="ja-JP" dirty="0" smtClean="0"/>
              <a:t>CD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非終端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記号と見なす</a:t>
            </a:r>
            <a:endParaRPr lang="en-US" altLang="ja-JP" dirty="0"/>
          </a:p>
        </p:txBody>
      </p:sp>
      <p:sp>
        <p:nvSpPr>
          <p:cNvPr id="14" name="フリーフォーム 13"/>
          <p:cNvSpPr/>
          <p:nvPr/>
        </p:nvSpPr>
        <p:spPr>
          <a:xfrm>
            <a:off x="4946073" y="5680364"/>
            <a:ext cx="1731818" cy="236542"/>
          </a:xfrm>
          <a:custGeom>
            <a:avLst/>
            <a:gdLst>
              <a:gd name="connsiteX0" fmla="*/ 1731818 w 1731818"/>
              <a:gd name="connsiteY0" fmla="*/ 0 h 236542"/>
              <a:gd name="connsiteX1" fmla="*/ 886691 w 1731818"/>
              <a:gd name="connsiteY1" fmla="*/ 235527 h 236542"/>
              <a:gd name="connsiteX2" fmla="*/ 0 w 1731818"/>
              <a:gd name="connsiteY2" fmla="*/ 69272 h 23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818" h="236542">
                <a:moveTo>
                  <a:pt x="1731818" y="0"/>
                </a:moveTo>
                <a:cubicBezTo>
                  <a:pt x="1453572" y="111991"/>
                  <a:pt x="1175327" y="223982"/>
                  <a:pt x="886691" y="235527"/>
                </a:cubicBezTo>
                <a:cubicBezTo>
                  <a:pt x="598055" y="247072"/>
                  <a:pt x="299027" y="158172"/>
                  <a:pt x="0" y="69272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14547" y="4224922"/>
            <a:ext cx="24657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注：</a:t>
            </a:r>
            <a:r>
              <a:rPr lang="en-US" altLang="ja-JP" dirty="0">
                <a:solidFill>
                  <a:srgbClr val="00B050"/>
                </a:solidFill>
              </a:rPr>
              <a:t>X</a:t>
            </a:r>
            <a:r>
              <a:rPr lang="ja-JP" altLang="en-US" dirty="0" smtClean="0"/>
              <a:t>は</a:t>
            </a:r>
            <a:r>
              <a:rPr lang="ja-JP" altLang="en-US" dirty="0"/>
              <a:t>一つ</a:t>
            </a:r>
            <a:r>
              <a:rPr lang="ja-JP" altLang="en-US" dirty="0" smtClean="0"/>
              <a:t>の非終端記号</a:t>
            </a:r>
            <a:endParaRPr lang="en-US" altLang="ja-JP" dirty="0"/>
          </a:p>
        </p:txBody>
      </p:sp>
      <p:sp>
        <p:nvSpPr>
          <p:cNvPr id="19" name="フリーフォーム 18"/>
          <p:cNvSpPr/>
          <p:nvPr/>
        </p:nvSpPr>
        <p:spPr>
          <a:xfrm rot="20713086">
            <a:off x="2506435" y="5671018"/>
            <a:ext cx="1625072" cy="270159"/>
          </a:xfrm>
          <a:custGeom>
            <a:avLst/>
            <a:gdLst>
              <a:gd name="connsiteX0" fmla="*/ 1731818 w 1731818"/>
              <a:gd name="connsiteY0" fmla="*/ 0 h 236542"/>
              <a:gd name="connsiteX1" fmla="*/ 886691 w 1731818"/>
              <a:gd name="connsiteY1" fmla="*/ 235527 h 236542"/>
              <a:gd name="connsiteX2" fmla="*/ 0 w 1731818"/>
              <a:gd name="connsiteY2" fmla="*/ 69272 h 23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818" h="236542">
                <a:moveTo>
                  <a:pt x="1731818" y="0"/>
                </a:moveTo>
                <a:cubicBezTo>
                  <a:pt x="1453572" y="111991"/>
                  <a:pt x="1175327" y="223982"/>
                  <a:pt x="886691" y="235527"/>
                </a:cubicBezTo>
                <a:cubicBezTo>
                  <a:pt x="598055" y="247072"/>
                  <a:pt x="299027" y="158172"/>
                  <a:pt x="0" y="69272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 rot="19691394" flipV="1">
            <a:off x="1868169" y="4437556"/>
            <a:ext cx="1461832" cy="279894"/>
          </a:xfrm>
          <a:custGeom>
            <a:avLst/>
            <a:gdLst>
              <a:gd name="connsiteX0" fmla="*/ 1731818 w 1731818"/>
              <a:gd name="connsiteY0" fmla="*/ 0 h 236542"/>
              <a:gd name="connsiteX1" fmla="*/ 886691 w 1731818"/>
              <a:gd name="connsiteY1" fmla="*/ 235527 h 236542"/>
              <a:gd name="connsiteX2" fmla="*/ 0 w 1731818"/>
              <a:gd name="connsiteY2" fmla="*/ 69272 h 23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818" h="236542">
                <a:moveTo>
                  <a:pt x="1731818" y="0"/>
                </a:moveTo>
                <a:cubicBezTo>
                  <a:pt x="1453572" y="111991"/>
                  <a:pt x="1175327" y="223982"/>
                  <a:pt x="886691" y="235527"/>
                </a:cubicBezTo>
                <a:cubicBezTo>
                  <a:pt x="598055" y="247072"/>
                  <a:pt x="299027" y="158172"/>
                  <a:pt x="0" y="69272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2498862" y="5195455"/>
            <a:ext cx="1491247" cy="692727"/>
          </a:xfrm>
          <a:custGeom>
            <a:avLst/>
            <a:gdLst>
              <a:gd name="connsiteX0" fmla="*/ 1399309 w 1399309"/>
              <a:gd name="connsiteY0" fmla="*/ 0 h 742078"/>
              <a:gd name="connsiteX1" fmla="*/ 775855 w 1399309"/>
              <a:gd name="connsiteY1" fmla="*/ 637309 h 742078"/>
              <a:gd name="connsiteX2" fmla="*/ 0 w 1399309"/>
              <a:gd name="connsiteY2" fmla="*/ 734290 h 74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309" h="742078">
                <a:moveTo>
                  <a:pt x="1399309" y="0"/>
                </a:moveTo>
                <a:cubicBezTo>
                  <a:pt x="1204191" y="257463"/>
                  <a:pt x="1009073" y="514927"/>
                  <a:pt x="775855" y="637309"/>
                </a:cubicBezTo>
                <a:cubicBezTo>
                  <a:pt x="542637" y="759691"/>
                  <a:pt x="271318" y="746990"/>
                  <a:pt x="0" y="73429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 rot="19691394" flipV="1">
            <a:off x="1805972" y="4715200"/>
            <a:ext cx="1538099" cy="208560"/>
          </a:xfrm>
          <a:custGeom>
            <a:avLst/>
            <a:gdLst>
              <a:gd name="connsiteX0" fmla="*/ 1731818 w 1731818"/>
              <a:gd name="connsiteY0" fmla="*/ 0 h 236542"/>
              <a:gd name="connsiteX1" fmla="*/ 886691 w 1731818"/>
              <a:gd name="connsiteY1" fmla="*/ 235527 h 236542"/>
              <a:gd name="connsiteX2" fmla="*/ 0 w 1731818"/>
              <a:gd name="connsiteY2" fmla="*/ 69272 h 23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818" h="236542">
                <a:moveTo>
                  <a:pt x="1731818" y="0"/>
                </a:moveTo>
                <a:cubicBezTo>
                  <a:pt x="1453572" y="111991"/>
                  <a:pt x="1175327" y="223982"/>
                  <a:pt x="886691" y="235527"/>
                </a:cubicBezTo>
                <a:cubicBezTo>
                  <a:pt x="598055" y="247072"/>
                  <a:pt x="299027" y="158172"/>
                  <a:pt x="0" y="69272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789444" y="3268394"/>
            <a:ext cx="7369101" cy="7200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2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 smtClean="0"/>
              <a:t>9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9592" y="744513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　　　　元の導出木の例　　　　　　　　　　</a:t>
            </a:r>
            <a:r>
              <a:rPr lang="ja-JP" altLang="en-US" sz="1800" dirty="0" smtClean="0"/>
              <a:t>置き換え</a:t>
            </a:r>
            <a:r>
              <a:rPr lang="ja-JP" altLang="en-US" sz="1800" dirty="0"/>
              <a:t>後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導出木</a:t>
            </a:r>
            <a:r>
              <a:rPr lang="ja-JP" altLang="en-US" sz="1800" dirty="0" smtClean="0"/>
              <a:t>の例</a:t>
            </a:r>
            <a:endParaRPr lang="en-US" altLang="ja-JP" sz="1800" dirty="0"/>
          </a:p>
          <a:p>
            <a:r>
              <a:rPr kumimoji="1" lang="ja-JP" altLang="en-US" sz="1800" dirty="0" smtClean="0"/>
              <a:t>　　</a:t>
            </a:r>
            <a:endParaRPr kumimoji="1"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①</a:t>
            </a:r>
            <a:r>
              <a:rPr lang="en-US" altLang="ja-JP" sz="1800" dirty="0" smtClean="0"/>
              <a:t>---A</a:t>
            </a:r>
            <a:r>
              <a:rPr lang="ja-JP" altLang="en-US" sz="1800" dirty="0" smtClean="0"/>
              <a:t>　　　　　　　　　　　　　　　　　</a:t>
            </a:r>
            <a:r>
              <a:rPr lang="en-US" altLang="ja-JP" sz="1800" dirty="0" smtClean="0"/>
              <a:t>A---</a:t>
            </a:r>
            <a:r>
              <a:rPr lang="ja-JP" altLang="en-US" sz="1800" dirty="0" smtClean="0"/>
              <a:t>ア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　　　　　　　　　　　　　　　　　　　　　　　　　　　　　</a:t>
            </a:r>
            <a:endParaRPr kumimoji="1" lang="en-US" altLang="ja-JP" sz="1800" dirty="0"/>
          </a:p>
          <a:p>
            <a:r>
              <a:rPr lang="ja-JP" altLang="en-US" sz="1800" dirty="0" smtClean="0"/>
              <a:t>　　　　　　①</a:t>
            </a:r>
            <a:r>
              <a:rPr lang="en-US" altLang="ja-JP" sz="1800" dirty="0" smtClean="0"/>
              <a:t>---A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αi1</a:t>
            </a:r>
            <a:r>
              <a:rPr lang="ja-JP" altLang="en-US" sz="1800" dirty="0" smtClean="0"/>
              <a:t>　　　　　　　　　　　　</a:t>
            </a:r>
            <a:r>
              <a:rPr lang="en-US" altLang="ja-JP" sz="1800" dirty="0" smtClean="0"/>
              <a:t>βj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Z ---</a:t>
            </a:r>
            <a:r>
              <a:rPr lang="ja-JP" altLang="en-US" sz="1800" dirty="0" smtClean="0"/>
              <a:t>ウ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　　　　　　　　　　　　　　　　　　　　　　　　　　　　　　　　</a:t>
            </a:r>
            <a:endParaRPr kumimoji="1" lang="en-US" altLang="ja-JP" sz="1800" dirty="0"/>
          </a:p>
          <a:p>
            <a:r>
              <a:rPr lang="ja-JP" altLang="en-US" sz="1800" dirty="0" smtClean="0"/>
              <a:t>　　　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①</a:t>
            </a:r>
            <a:r>
              <a:rPr lang="en-US" altLang="ja-JP" sz="1800" dirty="0" smtClean="0"/>
              <a:t>---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αi2</a:t>
            </a:r>
            <a:r>
              <a:rPr lang="ja-JP" altLang="en-US" sz="1800" dirty="0" smtClean="0"/>
              <a:t>　　　　　　　　　　　　　　　　</a:t>
            </a:r>
            <a:r>
              <a:rPr lang="en-US" altLang="ja-JP" sz="1800" dirty="0" smtClean="0"/>
              <a:t>αi3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Z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----</a:t>
            </a:r>
            <a:r>
              <a:rPr lang="ja-JP" altLang="en-US" sz="1800" dirty="0" smtClean="0"/>
              <a:t>ウ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　　　　　　　　　　　　　　　　　　　　　　　　　　　　　　　　　　　</a:t>
            </a:r>
            <a:endParaRPr kumimoji="1" lang="en-US" altLang="ja-JP" sz="1800" dirty="0"/>
          </a:p>
          <a:p>
            <a:r>
              <a:rPr lang="ja-JP" altLang="en-US" sz="1800" dirty="0"/>
              <a:t> </a:t>
            </a:r>
            <a:r>
              <a:rPr lang="ja-JP" altLang="en-US" sz="1800" dirty="0" smtClean="0"/>
              <a:t>②</a:t>
            </a:r>
            <a:r>
              <a:rPr lang="en-US" altLang="ja-JP" sz="1800" dirty="0" smtClean="0"/>
              <a:t>--- A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αi3</a:t>
            </a:r>
            <a:r>
              <a:rPr lang="ja-JP" altLang="en-US" sz="1800" dirty="0" smtClean="0"/>
              <a:t>　　　　　　　　　　　　　　　　　　　　　  </a:t>
            </a:r>
            <a:r>
              <a:rPr lang="en-US" altLang="ja-JP" sz="1800" dirty="0" smtClean="0"/>
              <a:t>αi2</a:t>
            </a:r>
            <a:r>
              <a:rPr lang="ja-JP" altLang="en-US" sz="1800" dirty="0" smtClean="0"/>
              <a:t>　　　 </a:t>
            </a:r>
            <a:r>
              <a:rPr lang="en-US" altLang="ja-JP" sz="1800" dirty="0" smtClean="0"/>
              <a:t>Z----</a:t>
            </a:r>
            <a:r>
              <a:rPr lang="ja-JP" altLang="en-US" sz="1800" dirty="0" smtClean="0"/>
              <a:t> イ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　　　　　　　　　　　　　　　　　　　　　　　　　　　　　　　　　　　　</a:t>
            </a:r>
            <a:endParaRPr kumimoji="1" lang="en-US" altLang="ja-JP" sz="1800" dirty="0"/>
          </a:p>
          <a:p>
            <a:r>
              <a:rPr lang="ja-JP" altLang="en-US" sz="1800" dirty="0" smtClean="0"/>
              <a:t>　　　 </a:t>
            </a:r>
            <a:r>
              <a:rPr lang="en-US" altLang="ja-JP" sz="1800" dirty="0" smtClean="0"/>
              <a:t>βj</a:t>
            </a:r>
            <a:r>
              <a:rPr lang="ja-JP" altLang="en-US" sz="1800" dirty="0" smtClean="0"/>
              <a:t>　　　　　　　　　　　　　　　　　　　　　　　　　　　　　　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αi1</a:t>
            </a:r>
          </a:p>
          <a:p>
            <a:r>
              <a:rPr kumimoji="1" lang="ja-JP" altLang="en-US" sz="1800" dirty="0" smtClean="0"/>
              <a:t>　　</a:t>
            </a:r>
            <a:endParaRPr kumimoji="1" lang="en-US" altLang="ja-JP" sz="1800" dirty="0"/>
          </a:p>
          <a:p>
            <a:r>
              <a:rPr lang="ja-JP" altLang="en-US" sz="1800" dirty="0" smtClean="0"/>
              <a:t>　　　</a:t>
            </a:r>
            <a:endParaRPr lang="en-US" altLang="ja-JP" sz="1800" dirty="0" smtClean="0"/>
          </a:p>
          <a:p>
            <a:endParaRPr kumimoji="1" lang="en-US" altLang="ja-JP" sz="1800" dirty="0" smtClean="0"/>
          </a:p>
          <a:p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βj</a:t>
            </a:r>
            <a:r>
              <a:rPr lang="ja-JP" altLang="en-US" sz="1800" dirty="0" smtClean="0"/>
              <a:t>　　　　　</a:t>
            </a:r>
            <a:r>
              <a:rPr lang="en-US" altLang="ja-JP" sz="1800" dirty="0" smtClean="0"/>
              <a:t>αi3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αi2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αi1</a:t>
            </a:r>
            <a:r>
              <a:rPr lang="ja-JP" altLang="en-US" sz="1800" dirty="0" smtClean="0"/>
              <a:t>　　　　　　　　　</a:t>
            </a:r>
            <a:r>
              <a:rPr lang="en-US" altLang="ja-JP" sz="1800" dirty="0" smtClean="0"/>
              <a:t>βj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αi3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αi2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αi1</a:t>
            </a:r>
          </a:p>
          <a:p>
            <a:endParaRPr kumimoji="1" lang="en-US" altLang="ja-JP" sz="1800" dirty="0"/>
          </a:p>
          <a:p>
            <a:r>
              <a:rPr lang="ja-JP" altLang="en-US" sz="1800" dirty="0" smtClean="0"/>
              <a:t>　　　①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Aα</a:t>
            </a:r>
            <a:r>
              <a:rPr lang="en-US" altLang="ja-JP" sz="1800" dirty="0" err="1" smtClean="0"/>
              <a:t>i</a:t>
            </a:r>
            <a:r>
              <a:rPr lang="ja-JP" altLang="en-US" sz="1800" dirty="0" smtClean="0"/>
              <a:t>　　　　　　　　　　　　　　　　　</a:t>
            </a:r>
            <a:r>
              <a:rPr lang="ja-JP" altLang="en-US" sz="1400" dirty="0" smtClean="0"/>
              <a:t>ア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β</a:t>
            </a:r>
            <a:r>
              <a:rPr lang="en-US" altLang="ja-JP" sz="1800" dirty="0" err="1" smtClean="0"/>
              <a:t>jZ</a:t>
            </a:r>
            <a:endParaRPr lang="en-US" altLang="ja-JP" sz="1800" dirty="0" smtClean="0"/>
          </a:p>
          <a:p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②　</a:t>
            </a:r>
            <a:r>
              <a:rPr kumimoji="1" lang="en-US" altLang="ja-JP" sz="1800" dirty="0" smtClean="0"/>
              <a:t>A</a:t>
            </a:r>
            <a:r>
              <a:rPr kumimoji="1" lang="ja-JP" altLang="en-US" sz="1800" dirty="0" smtClean="0"/>
              <a:t>→</a:t>
            </a:r>
            <a:r>
              <a:rPr kumimoji="1" lang="en-US" altLang="ja-JP" sz="1800" dirty="0" smtClean="0"/>
              <a:t>βj</a:t>
            </a:r>
            <a:r>
              <a:rPr kumimoji="1" lang="ja-JP" altLang="en-US" sz="1800" dirty="0" smtClean="0"/>
              <a:t>　　　　　　　　　　　　　　　　　　</a:t>
            </a:r>
            <a:r>
              <a:rPr kumimoji="1" lang="ja-JP" altLang="en-US" sz="1400" dirty="0" smtClean="0"/>
              <a:t>イ</a:t>
            </a:r>
            <a:r>
              <a:rPr kumimoji="1" lang="ja-JP" altLang="en-US" sz="1800" dirty="0" smtClean="0"/>
              <a:t>　</a:t>
            </a:r>
            <a:r>
              <a:rPr kumimoji="1" lang="en-US" altLang="ja-JP" sz="1800" dirty="0" smtClean="0"/>
              <a:t>Z</a:t>
            </a:r>
            <a:r>
              <a:rPr kumimoji="1" lang="ja-JP" altLang="en-US" sz="1800" dirty="0" smtClean="0"/>
              <a:t>→</a:t>
            </a:r>
            <a:r>
              <a:rPr kumimoji="1" lang="en-US" altLang="ja-JP" sz="1800" dirty="0" smtClean="0"/>
              <a:t>α</a:t>
            </a:r>
            <a:r>
              <a:rPr kumimoji="1" lang="en-US" altLang="ja-JP" sz="1800" dirty="0" err="1" smtClean="0"/>
              <a:t>i</a:t>
            </a:r>
            <a:endParaRPr kumimoji="1"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　　　　　　　　　　　　</a:t>
            </a:r>
            <a:r>
              <a:rPr lang="ja-JP" altLang="en-US" sz="1400" dirty="0" smtClean="0"/>
              <a:t>ウ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Z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α</a:t>
            </a:r>
            <a:r>
              <a:rPr lang="en-US" altLang="ja-JP" sz="1800" dirty="0" err="1" smtClean="0"/>
              <a:t>iZ</a:t>
            </a:r>
            <a:r>
              <a:rPr lang="en-US" altLang="ja-JP" sz="1800" dirty="0" smtClean="0"/>
              <a:t> </a:t>
            </a:r>
            <a:endParaRPr kumimoji="1" lang="ja-JP" altLang="en-US" sz="1800" dirty="0"/>
          </a:p>
        </p:txBody>
      </p:sp>
      <p:sp>
        <p:nvSpPr>
          <p:cNvPr id="3" name="正方形/長方形 2"/>
          <p:cNvSpPr/>
          <p:nvPr/>
        </p:nvSpPr>
        <p:spPr>
          <a:xfrm>
            <a:off x="1243604" y="4581128"/>
            <a:ext cx="2520280" cy="430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2473629" y="1484784"/>
            <a:ext cx="298171" cy="4258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717963" y="2662721"/>
            <a:ext cx="324598" cy="3839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1557625"/>
            <a:ext cx="360040" cy="4312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2147455" y="2094384"/>
            <a:ext cx="290170" cy="3717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682521" y="3258019"/>
            <a:ext cx="0" cy="2840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113589" y="2636334"/>
            <a:ext cx="360040" cy="4312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483768" y="2099378"/>
            <a:ext cx="360040" cy="4312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653201" y="3921296"/>
            <a:ext cx="0" cy="65983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3138023" y="2167225"/>
            <a:ext cx="140924" cy="24139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877639" y="2709175"/>
            <a:ext cx="0" cy="187195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503744" y="3213231"/>
            <a:ext cx="0" cy="136789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644008" y="4605002"/>
            <a:ext cx="2520280" cy="430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5489492" y="1557625"/>
            <a:ext cx="329417" cy="3543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5904148" y="2099377"/>
            <a:ext cx="344252" cy="3667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6666772" y="3235466"/>
            <a:ext cx="0" cy="3065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306732" y="2636334"/>
            <a:ext cx="385013" cy="3562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5201460" y="1521204"/>
            <a:ext cx="288032" cy="3893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595242" y="2123417"/>
            <a:ext cx="218286" cy="342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990752" y="2638682"/>
            <a:ext cx="265320" cy="3539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6666772" y="3788214"/>
            <a:ext cx="0" cy="79291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595242" y="2698489"/>
            <a:ext cx="0" cy="18826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024661" y="3258019"/>
            <a:ext cx="0" cy="132310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5122405" y="2121592"/>
            <a:ext cx="46349" cy="245953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矢印 48"/>
          <p:cNvSpPr/>
          <p:nvPr/>
        </p:nvSpPr>
        <p:spPr>
          <a:xfrm>
            <a:off x="3851920" y="1701688"/>
            <a:ext cx="648072" cy="41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491880" y="2238205"/>
            <a:ext cx="140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左再帰性から</a:t>
            </a:r>
            <a:endParaRPr kumimoji="1" lang="en-US" altLang="ja-JP" dirty="0" smtClean="0"/>
          </a:p>
          <a:p>
            <a:r>
              <a:rPr lang="ja-JP" altLang="en-US" dirty="0" smtClean="0"/>
              <a:t>右再帰性へ</a:t>
            </a:r>
            <a:endParaRPr lang="en-US" altLang="ja-JP" dirty="0" smtClean="0"/>
          </a:p>
          <a:p>
            <a:r>
              <a:rPr kumimoji="1" lang="ja-JP" altLang="en-US" dirty="0" smtClean="0"/>
              <a:t>変える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71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 smtClean="0"/>
              <a:t>10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0403" y="692696"/>
            <a:ext cx="791114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 smtClean="0"/>
              <a:t>例　</a:t>
            </a:r>
            <a:r>
              <a:rPr lang="en-US" altLang="ja-JP" sz="1800" dirty="0" smtClean="0"/>
              <a:t>4.6</a:t>
            </a:r>
          </a:p>
          <a:p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チョムスキー標準形の文法　</a:t>
            </a:r>
            <a:r>
              <a:rPr kumimoji="1" lang="en-US" altLang="ja-JP" sz="1800" dirty="0" smtClean="0"/>
              <a:t>G</a:t>
            </a:r>
            <a:r>
              <a:rPr kumimoji="1" lang="ja-JP" altLang="en-US" sz="1800" dirty="0" smtClean="0"/>
              <a:t>＝（</a:t>
            </a:r>
            <a:r>
              <a:rPr kumimoji="1" lang="en-US" altLang="ja-JP" sz="1800" dirty="0" smtClean="0"/>
              <a:t>N</a:t>
            </a:r>
            <a:r>
              <a:rPr kumimoji="1" lang="ja-JP" altLang="en-US" sz="1800" dirty="0" err="1" smtClean="0"/>
              <a:t>，</a:t>
            </a:r>
            <a:r>
              <a:rPr kumimoji="1" lang="en-US" altLang="ja-JP" sz="1800" dirty="0" smtClean="0"/>
              <a:t>{</a:t>
            </a:r>
            <a:r>
              <a:rPr kumimoji="1" lang="en-US" altLang="ja-JP" sz="1800" dirty="0" err="1" smtClean="0"/>
              <a:t>a,b</a:t>
            </a:r>
            <a:r>
              <a:rPr kumimoji="1" lang="en-US" altLang="ja-JP" sz="1800" dirty="0" smtClean="0"/>
              <a:t>}</a:t>
            </a:r>
            <a:r>
              <a:rPr kumimoji="1" lang="ja-JP" altLang="en-US" sz="1800" dirty="0" err="1" smtClean="0"/>
              <a:t>，</a:t>
            </a:r>
            <a:r>
              <a:rPr kumimoji="1" lang="en-US" altLang="ja-JP" sz="1800" dirty="0" smtClean="0"/>
              <a:t>P</a:t>
            </a:r>
            <a:r>
              <a:rPr kumimoji="1" lang="ja-JP" altLang="en-US" sz="1800" dirty="0" err="1" smtClean="0"/>
              <a:t>，</a:t>
            </a:r>
            <a:r>
              <a:rPr kumimoji="1" lang="en-US" altLang="ja-JP" sz="1800" dirty="0" smtClean="0"/>
              <a:t>A1</a:t>
            </a:r>
            <a:r>
              <a:rPr kumimoji="1" lang="ja-JP" altLang="en-US" sz="1800" dirty="0" smtClean="0"/>
              <a:t>）をグライバッハ標準形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の文法Ｇ’＝（Ｎ’，</a:t>
            </a:r>
            <a:r>
              <a:rPr lang="en-US" altLang="ja-JP" sz="1800" dirty="0" smtClean="0"/>
              <a:t>{</a:t>
            </a:r>
            <a:r>
              <a:rPr lang="en-US" altLang="ja-JP" sz="1800" dirty="0" err="1" smtClean="0"/>
              <a:t>a,b</a:t>
            </a:r>
            <a:r>
              <a:rPr lang="en-US" altLang="ja-JP" sz="1800" dirty="0" smtClean="0"/>
              <a:t>}</a:t>
            </a:r>
            <a:r>
              <a:rPr lang="ja-JP" altLang="en-US" sz="1800" dirty="0" err="1" smtClean="0"/>
              <a:t>，</a:t>
            </a:r>
            <a:r>
              <a:rPr lang="ja-JP" altLang="en-US" sz="1800" dirty="0" smtClean="0"/>
              <a:t>Ｐ’，</a:t>
            </a:r>
            <a:r>
              <a:rPr lang="en-US" altLang="ja-JP" sz="1800" dirty="0" smtClean="0"/>
              <a:t>A1</a:t>
            </a:r>
            <a:r>
              <a:rPr lang="ja-JP" altLang="en-US" sz="1800" dirty="0" smtClean="0"/>
              <a:t>）に変換する。</a:t>
            </a:r>
            <a:endParaRPr lang="en-US" altLang="ja-JP" sz="1800" dirty="0" smtClean="0"/>
          </a:p>
          <a:p>
            <a:r>
              <a:rPr lang="ja-JP" altLang="en-US" sz="1800" dirty="0"/>
              <a:t>ただし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N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は以下の通りとする。</a:t>
            </a:r>
            <a:endParaRPr lang="en-US" altLang="ja-JP" sz="1800" dirty="0" smtClean="0"/>
          </a:p>
          <a:p>
            <a:r>
              <a:rPr kumimoji="1" lang="ja-JP" altLang="en-US" sz="1800" dirty="0"/>
              <a:t>　</a:t>
            </a:r>
            <a:r>
              <a:rPr kumimoji="1" lang="en-US" altLang="ja-JP" sz="1800" dirty="0" smtClean="0"/>
              <a:t>N={A1,A2,A3}</a:t>
            </a:r>
            <a:r>
              <a:rPr kumimoji="1" lang="ja-JP" altLang="en-US" sz="1800" dirty="0" smtClean="0"/>
              <a:t>　　　非終端</a:t>
            </a:r>
            <a:r>
              <a:rPr lang="ja-JP" altLang="en-US" sz="1800" dirty="0"/>
              <a:t>記号</a:t>
            </a:r>
            <a:r>
              <a:rPr lang="ja-JP" altLang="en-US" sz="1800" dirty="0" smtClean="0"/>
              <a:t>は左記のように順番づける</a:t>
            </a:r>
            <a:endParaRPr kumimoji="1"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en-US" altLang="ja-JP" sz="1800" dirty="0" smtClean="0"/>
              <a:t>P={</a:t>
            </a:r>
            <a:r>
              <a:rPr lang="ja-JP" altLang="en-US" sz="1800" dirty="0" smtClean="0"/>
              <a:t>　①</a:t>
            </a:r>
            <a:r>
              <a:rPr lang="en-US" altLang="ja-JP" sz="1800" dirty="0" smtClean="0"/>
              <a:t>A1→A2A3</a:t>
            </a:r>
            <a:r>
              <a:rPr lang="ja-JP" altLang="en-US" sz="1800" dirty="0" smtClean="0"/>
              <a:t>　　②</a:t>
            </a:r>
            <a:r>
              <a:rPr lang="en-US" altLang="ja-JP" sz="1800" dirty="0" smtClean="0"/>
              <a:t>A2→A1A2</a:t>
            </a:r>
            <a:r>
              <a:rPr lang="ja-JP" altLang="en-US" sz="1800" dirty="0" smtClean="0"/>
              <a:t>　　③</a:t>
            </a:r>
            <a:r>
              <a:rPr lang="en-US" altLang="ja-JP" sz="1800" dirty="0" smtClean="0"/>
              <a:t>A2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　　④</a:t>
            </a:r>
            <a:r>
              <a:rPr lang="en-US" altLang="ja-JP" sz="1800" dirty="0" smtClean="0"/>
              <a:t>A3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}</a:t>
            </a:r>
          </a:p>
          <a:p>
            <a:r>
              <a:rPr lang="ja-JP" altLang="en-US" sz="1800" dirty="0"/>
              <a:t>　</a:t>
            </a:r>
            <a:endParaRPr lang="en-US" altLang="ja-JP" sz="1800" dirty="0" smtClean="0"/>
          </a:p>
          <a:p>
            <a:r>
              <a:rPr kumimoji="1" lang="ja-JP" altLang="en-US" sz="1800" b="1" dirty="0" smtClean="0"/>
              <a:t>（１）</a:t>
            </a:r>
            <a:r>
              <a:rPr kumimoji="1" lang="en-US" altLang="ja-JP" sz="1800" b="1" dirty="0" err="1" smtClean="0"/>
              <a:t>Aj</a:t>
            </a:r>
            <a:r>
              <a:rPr kumimoji="1" lang="ja-JP" altLang="en-US" sz="1800" b="1" dirty="0" smtClean="0"/>
              <a:t>の左再帰の除去　</a:t>
            </a:r>
            <a:endParaRPr lang="en-US" altLang="ja-JP" sz="1800" b="1" dirty="0"/>
          </a:p>
          <a:p>
            <a:r>
              <a:rPr kumimoji="1" lang="ja-JP" altLang="en-US" sz="1800" dirty="0" smtClean="0"/>
              <a:t>　　　生成規則　</a:t>
            </a:r>
            <a:r>
              <a:rPr kumimoji="1" lang="en-US" altLang="ja-JP" sz="1800" dirty="0" smtClean="0"/>
              <a:t>Ai</a:t>
            </a:r>
            <a:r>
              <a:rPr kumimoji="1" lang="ja-JP" altLang="en-US" sz="1800" dirty="0" smtClean="0"/>
              <a:t>→</a:t>
            </a:r>
            <a:r>
              <a:rPr kumimoji="1" lang="en-US" altLang="ja-JP" sz="1800" dirty="0" err="1" smtClean="0"/>
              <a:t>Aj</a:t>
            </a:r>
            <a:r>
              <a:rPr kumimoji="1" lang="en-US" altLang="ja-JP" sz="1800" dirty="0" smtClean="0"/>
              <a:t> α</a:t>
            </a:r>
            <a:r>
              <a:rPr kumimoji="1" lang="ja-JP" altLang="en-US" sz="1800" dirty="0" smtClean="0"/>
              <a:t>　において、</a:t>
            </a:r>
            <a:r>
              <a:rPr kumimoji="1" lang="en-US" altLang="ja-JP" sz="1800" dirty="0" err="1" smtClean="0"/>
              <a:t>i</a:t>
            </a:r>
            <a:r>
              <a:rPr lang="ja-JP" altLang="en-US" sz="1800" dirty="0" smtClean="0"/>
              <a:t>＜</a:t>
            </a:r>
            <a:r>
              <a:rPr lang="en-US" altLang="ja-JP" sz="1800" dirty="0" smtClean="0"/>
              <a:t>j</a:t>
            </a:r>
            <a:r>
              <a:rPr lang="ja-JP" altLang="en-US" sz="1800" dirty="0" smtClean="0"/>
              <a:t>　になるようにする。</a:t>
            </a:r>
            <a:endParaRPr lang="en-US" altLang="ja-JP" sz="1800" dirty="0" smtClean="0"/>
          </a:p>
          <a:p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・</a:t>
            </a:r>
            <a:r>
              <a:rPr lang="ja-JP" altLang="en-US" sz="1800" dirty="0" smtClean="0"/>
              <a:t>①の記述順番</a:t>
            </a:r>
            <a:r>
              <a:rPr lang="ja-JP" altLang="en-US" sz="1800" dirty="0"/>
              <a:t>は</a:t>
            </a:r>
            <a:r>
              <a:rPr lang="ja-JP" altLang="en-US" sz="1800" dirty="0" smtClean="0"/>
              <a:t>正しい。このまま。</a:t>
            </a:r>
            <a:endParaRPr lang="en-US" altLang="ja-JP" sz="1800" dirty="0"/>
          </a:p>
          <a:p>
            <a:r>
              <a:rPr kumimoji="1" lang="ja-JP" altLang="en-US" sz="1800" dirty="0" smtClean="0"/>
              <a:t>　　　・②</a:t>
            </a:r>
            <a:r>
              <a:rPr lang="en-US" altLang="ja-JP" sz="1800" dirty="0" smtClean="0"/>
              <a:t> </a:t>
            </a:r>
            <a:r>
              <a:rPr lang="en-US" altLang="ja-JP" sz="1800" dirty="0">
                <a:solidFill>
                  <a:srgbClr val="0000FF"/>
                </a:solidFill>
              </a:rPr>
              <a:t>A2</a:t>
            </a:r>
            <a:r>
              <a:rPr lang="ja-JP" altLang="en-US" sz="1800" dirty="0"/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A1</a:t>
            </a:r>
            <a:r>
              <a:rPr lang="en-US" altLang="ja-JP" sz="1800" dirty="0" smtClean="0"/>
              <a:t>A2</a:t>
            </a:r>
            <a:r>
              <a:rPr lang="ja-JP" altLang="en-US" sz="1800" dirty="0" smtClean="0"/>
              <a:t>　は</a:t>
            </a:r>
            <a:r>
              <a:rPr lang="en-US" altLang="ja-JP" sz="1800" dirty="0" smtClean="0">
                <a:solidFill>
                  <a:srgbClr val="0000FF"/>
                </a:solidFill>
              </a:rPr>
              <a:t>A2</a:t>
            </a:r>
            <a:r>
              <a:rPr lang="ja-JP" altLang="en-US" sz="1800" dirty="0" smtClean="0"/>
              <a:t>と</a:t>
            </a:r>
            <a:r>
              <a:rPr lang="en-US" altLang="ja-JP" sz="1800" dirty="0" smtClean="0">
                <a:solidFill>
                  <a:srgbClr val="0000FF"/>
                </a:solidFill>
              </a:rPr>
              <a:t>A1</a:t>
            </a:r>
            <a:r>
              <a:rPr lang="ja-JP" altLang="en-US" sz="1800" dirty="0" smtClean="0"/>
              <a:t>の順番は正しくない。左再帰の除去を行う。</a:t>
            </a:r>
            <a:endParaRPr lang="en-US" altLang="ja-JP" sz="1800" dirty="0"/>
          </a:p>
          <a:p>
            <a:r>
              <a:rPr lang="ja-JP" altLang="en-US" sz="1800" dirty="0" smtClean="0"/>
              <a:t>　　　　　　対策　　　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・②式に①</a:t>
            </a:r>
            <a:r>
              <a:rPr lang="en-US" altLang="ja-JP" sz="1800" dirty="0" smtClean="0">
                <a:solidFill>
                  <a:srgbClr val="0000FF"/>
                </a:solidFill>
              </a:rPr>
              <a:t>A1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A2A3</a:t>
            </a:r>
            <a:r>
              <a:rPr lang="ja-JP" altLang="en-US" sz="1800" dirty="0" smtClean="0"/>
              <a:t>を代入して②を下記（②’）のように変形する。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・②’</a:t>
            </a:r>
            <a:r>
              <a:rPr lang="en-US" altLang="ja-JP" sz="1800" dirty="0" smtClean="0"/>
              <a:t>A2</a:t>
            </a:r>
            <a:r>
              <a:rPr lang="ja-JP" altLang="en-US" sz="1800" dirty="0" smtClean="0"/>
              <a:t>→</a:t>
            </a:r>
            <a:r>
              <a:rPr lang="en-US" altLang="ja-JP" sz="1800" dirty="0" smtClean="0">
                <a:solidFill>
                  <a:srgbClr val="FF0000"/>
                </a:solidFill>
              </a:rPr>
              <a:t>A2</a:t>
            </a:r>
            <a:r>
              <a:rPr lang="en-US" altLang="ja-JP" sz="1800" dirty="0" smtClean="0"/>
              <a:t>A3A2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A2</a:t>
            </a:r>
            <a:r>
              <a:rPr lang="ja-JP" altLang="en-US" sz="1800" dirty="0" smtClean="0"/>
              <a:t>と</a:t>
            </a:r>
            <a:r>
              <a:rPr lang="en-US" altLang="ja-JP" sz="1800" dirty="0" smtClean="0">
                <a:solidFill>
                  <a:srgbClr val="FF0000"/>
                </a:solidFill>
              </a:rPr>
              <a:t>A2</a:t>
            </a:r>
            <a:r>
              <a:rPr lang="ja-JP" altLang="en-US" sz="1800" dirty="0" smtClean="0"/>
              <a:t>の順番が</a:t>
            </a:r>
            <a:r>
              <a:rPr lang="ja-JP" altLang="en-US" sz="1800" dirty="0"/>
              <a:t>同一で直接左</a:t>
            </a:r>
            <a:r>
              <a:rPr lang="ja-JP" altLang="en-US" sz="1800" dirty="0" smtClean="0"/>
              <a:t>再帰性がある。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　　　　　　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次に、</a:t>
            </a:r>
            <a:r>
              <a:rPr lang="ja-JP" altLang="en-US" sz="1800" b="1" dirty="0" smtClean="0"/>
              <a:t>直接左再帰性を削除</a:t>
            </a:r>
            <a:r>
              <a:rPr lang="ja-JP" altLang="en-US" sz="1800" dirty="0" smtClean="0"/>
              <a:t>する。すなわち、③</a:t>
            </a:r>
            <a:r>
              <a:rPr lang="en-US" altLang="ja-JP" sz="1800" dirty="0" smtClean="0">
                <a:solidFill>
                  <a:srgbClr val="FF0000"/>
                </a:solidFill>
              </a:rPr>
              <a:t>A2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　を使って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②’から</a:t>
            </a:r>
            <a:r>
              <a:rPr lang="ja-JP" altLang="en-US" sz="1800" b="1" dirty="0" smtClean="0"/>
              <a:t>直接</a:t>
            </a:r>
            <a:r>
              <a:rPr lang="ja-JP" altLang="en-US" sz="1800" b="1" dirty="0"/>
              <a:t>左再帰性を削除</a:t>
            </a:r>
            <a:r>
              <a:rPr lang="ja-JP" altLang="en-US" sz="1800" dirty="0" smtClean="0"/>
              <a:t>する。</a:t>
            </a:r>
            <a:endParaRPr lang="en-US" altLang="ja-JP" sz="1800" dirty="0" smtClean="0"/>
          </a:p>
          <a:p>
            <a:r>
              <a:rPr lang="en-US" altLang="ja-JP" sz="1800" dirty="0" smtClean="0"/>
              <a:t>                        </a:t>
            </a:r>
            <a:r>
              <a:rPr lang="ja-JP" altLang="en-US" sz="1800" dirty="0" smtClean="0"/>
              <a:t>すなわち、⑤、⑥　を追加して、②’</a:t>
            </a:r>
            <a:r>
              <a:rPr lang="en-US" altLang="ja-JP" sz="1800" dirty="0"/>
              <a:t> A2</a:t>
            </a:r>
            <a:r>
              <a:rPr lang="ja-JP" altLang="en-US" sz="1800" dirty="0"/>
              <a:t>→</a:t>
            </a:r>
            <a:r>
              <a:rPr lang="en-US" altLang="ja-JP" sz="1800" dirty="0" smtClean="0">
                <a:solidFill>
                  <a:srgbClr val="FF0000"/>
                </a:solidFill>
              </a:rPr>
              <a:t>A2</a:t>
            </a:r>
            <a:r>
              <a:rPr lang="en-US" altLang="ja-JP" sz="1800" dirty="0" smtClean="0"/>
              <a:t>A3A2</a:t>
            </a:r>
            <a:r>
              <a:rPr lang="ja-JP" altLang="en-US" sz="1800" dirty="0" smtClean="0"/>
              <a:t>　を②”⑤⑥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置換える。＜次頁参照＞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②”</a:t>
            </a:r>
            <a:r>
              <a:rPr lang="en-US" altLang="ja-JP" sz="1800" dirty="0" smtClean="0"/>
              <a:t>A2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aZ2</a:t>
            </a:r>
            <a:r>
              <a:rPr lang="ja-JP" altLang="en-US" sz="1800" dirty="0" smtClean="0"/>
              <a:t>　　⑤  </a:t>
            </a:r>
            <a:r>
              <a:rPr lang="en-US" altLang="ja-JP" sz="1800" dirty="0" smtClean="0"/>
              <a:t>Z2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A3A2</a:t>
            </a:r>
            <a:r>
              <a:rPr lang="ja-JP" altLang="en-US" sz="1800" dirty="0" smtClean="0"/>
              <a:t>　　⑥  </a:t>
            </a:r>
            <a:r>
              <a:rPr lang="en-US" altLang="ja-JP" sz="1800" dirty="0" smtClean="0"/>
              <a:t>Z2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A3A2Z2</a:t>
            </a:r>
          </a:p>
          <a:p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</a:t>
            </a:r>
            <a:endParaRPr kumimoji="1" lang="ja-JP" altLang="en-US" sz="1800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692696"/>
            <a:ext cx="7704856" cy="18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87824" y="4293095"/>
            <a:ext cx="576064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12160" y="35414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スタート記号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1"/>
          </p:cNvCxnSpPr>
          <p:nvPr/>
        </p:nvCxnSpPr>
        <p:spPr>
          <a:xfrm flipH="1">
            <a:off x="5508104" y="523419"/>
            <a:ext cx="504056" cy="45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62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620415" y="6209655"/>
            <a:ext cx="2133600" cy="476250"/>
          </a:xfrm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 smtClean="0"/>
              <a:t>11</a:t>
            </a:r>
          </a:p>
          <a:p>
            <a:pPr eaLnBrk="1" hangingPunct="1"/>
            <a:endParaRPr lang="en-US" altLang="ja-JP" sz="1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15616" y="826838"/>
            <a:ext cx="2252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②’</a:t>
            </a:r>
            <a:r>
              <a:rPr lang="en-US" altLang="ja-JP" sz="2000" dirty="0" smtClean="0"/>
              <a:t>A2</a:t>
            </a:r>
            <a:r>
              <a:rPr lang="ja-JP" altLang="en-US" sz="2000" dirty="0" smtClean="0"/>
              <a:t>→</a:t>
            </a:r>
            <a:r>
              <a:rPr lang="en-US" altLang="ja-JP" sz="2000" dirty="0" smtClean="0">
                <a:solidFill>
                  <a:srgbClr val="FF0000"/>
                </a:solidFill>
              </a:rPr>
              <a:t>A2</a:t>
            </a:r>
            <a:r>
              <a:rPr lang="en-US" altLang="ja-JP" sz="2000" dirty="0" smtClean="0"/>
              <a:t>A3A2</a:t>
            </a:r>
            <a:r>
              <a:rPr lang="ja-JP" altLang="en-US" sz="2000" dirty="0" smtClean="0"/>
              <a:t>　</a:t>
            </a:r>
            <a:endParaRPr lang="en-US" altLang="ja-JP" sz="2000" dirty="0" smtClean="0"/>
          </a:p>
          <a:p>
            <a:r>
              <a:rPr lang="ja-JP" altLang="en-US" sz="2000" dirty="0"/>
              <a:t>③</a:t>
            </a:r>
            <a:r>
              <a:rPr lang="en-US" altLang="ja-JP" sz="2000" dirty="0" smtClean="0">
                <a:solidFill>
                  <a:srgbClr val="FF0000"/>
                </a:solidFill>
              </a:rPr>
              <a:t>A2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　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　　　　　　　　　</a:t>
            </a:r>
            <a:r>
              <a:rPr lang="ja-JP" altLang="en-US" sz="1800" dirty="0" smtClean="0"/>
              <a:t>　</a:t>
            </a:r>
            <a:endParaRPr kumimoji="1" lang="ja-JP" altLang="en-US" sz="1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03440" y="826839"/>
            <a:ext cx="2095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②”</a:t>
            </a:r>
            <a:r>
              <a:rPr lang="en-US" altLang="ja-JP" sz="2000" dirty="0"/>
              <a:t>A2</a:t>
            </a:r>
            <a:r>
              <a:rPr lang="ja-JP" altLang="en-US" sz="2000" dirty="0"/>
              <a:t>→</a:t>
            </a:r>
            <a:r>
              <a:rPr lang="en-US" altLang="ja-JP" sz="2000" dirty="0"/>
              <a:t>aZ2</a:t>
            </a:r>
          </a:p>
          <a:p>
            <a:r>
              <a:rPr lang="ja-JP" altLang="en-US" sz="2000" dirty="0" smtClean="0"/>
              <a:t>⑤　</a:t>
            </a:r>
            <a:r>
              <a:rPr lang="en-US" altLang="ja-JP" sz="2000" dirty="0" smtClean="0"/>
              <a:t>Z2</a:t>
            </a:r>
            <a:r>
              <a:rPr lang="ja-JP" altLang="en-US" sz="2000" dirty="0"/>
              <a:t>→</a:t>
            </a:r>
            <a:r>
              <a:rPr lang="en-US" altLang="ja-JP" sz="2000" dirty="0"/>
              <a:t>A3A2</a:t>
            </a:r>
          </a:p>
          <a:p>
            <a:r>
              <a:rPr lang="ja-JP" altLang="en-US" sz="2000" dirty="0" smtClean="0"/>
              <a:t>⑥　</a:t>
            </a:r>
            <a:r>
              <a:rPr lang="en-US" altLang="ja-JP" sz="2000" dirty="0" smtClean="0"/>
              <a:t>Z2</a:t>
            </a:r>
            <a:r>
              <a:rPr lang="ja-JP" altLang="en-US" sz="2000" dirty="0"/>
              <a:t>→</a:t>
            </a:r>
            <a:r>
              <a:rPr lang="en-US" altLang="ja-JP" sz="2000" dirty="0" smtClean="0"/>
              <a:t>A3A2Z2</a:t>
            </a:r>
            <a:endParaRPr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2088" y="2132856"/>
            <a:ext cx="311655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　　　　　　　</a:t>
            </a:r>
            <a:r>
              <a:rPr kumimoji="1" lang="en-US" altLang="ja-JP" dirty="0" smtClean="0"/>
              <a:t>A2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　　　　　　　　　</a:t>
            </a:r>
            <a:r>
              <a:rPr kumimoji="1" lang="en-US" altLang="ja-JP" dirty="0" smtClean="0"/>
              <a:t>A2      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A3A2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　　　　　　</a:t>
            </a:r>
            <a:r>
              <a:rPr kumimoji="1" lang="en-US" altLang="ja-JP" dirty="0" smtClean="0"/>
              <a:t>A2   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A3A2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A2   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 A3A2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A2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A3A2</a:t>
            </a:r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a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a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A3A2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A3A2</a:t>
            </a:r>
            <a:r>
              <a:rPr lang="ja-JP" altLang="en-US" dirty="0"/>
              <a:t>　</a:t>
            </a:r>
            <a:r>
              <a:rPr lang="en-US" altLang="ja-JP" dirty="0" smtClean="0"/>
              <a:t>A3A2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A3A2</a:t>
            </a:r>
          </a:p>
        </p:txBody>
      </p:sp>
      <p:cxnSp>
        <p:nvCxnSpPr>
          <p:cNvPr id="13" name="直線コネクタ 12"/>
          <p:cNvCxnSpPr/>
          <p:nvPr/>
        </p:nvCxnSpPr>
        <p:spPr>
          <a:xfrm>
            <a:off x="467544" y="5157192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2430367" y="2348880"/>
            <a:ext cx="341433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1921728" y="2841286"/>
            <a:ext cx="341433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1583985" y="3391454"/>
            <a:ext cx="341433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1115616" y="3898488"/>
            <a:ext cx="341433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070431" y="4365104"/>
            <a:ext cx="1" cy="51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836497" y="2348880"/>
            <a:ext cx="504057" cy="292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267743" y="2844733"/>
            <a:ext cx="504057" cy="292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943372" y="3391454"/>
            <a:ext cx="25202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457049" y="3902571"/>
            <a:ext cx="297652" cy="283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60313" y="2128773"/>
            <a:ext cx="32736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A2</a:t>
            </a:r>
          </a:p>
          <a:p>
            <a:endParaRPr lang="en-US" altLang="ja-JP" dirty="0"/>
          </a:p>
          <a:p>
            <a:r>
              <a:rPr lang="en-US" altLang="ja-JP" dirty="0"/>
              <a:t>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     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Z2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A3A2</a:t>
            </a:r>
            <a:r>
              <a:rPr kumimoji="1" lang="ja-JP" altLang="en-US" dirty="0" smtClean="0"/>
              <a:t>　　</a:t>
            </a:r>
            <a:r>
              <a:rPr lang="ja-JP" altLang="en-US" dirty="0"/>
              <a:t>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Z2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   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　　  </a:t>
            </a:r>
            <a:r>
              <a:rPr kumimoji="1" lang="en-US" altLang="ja-JP" dirty="0" smtClean="0"/>
              <a:t>A3A2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Z2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   </a:t>
            </a:r>
            <a:r>
              <a:rPr lang="en-US" altLang="ja-JP" dirty="0" smtClean="0"/>
              <a:t>A3A2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Z2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　　　　　　　　　　　　　　　　　　</a:t>
            </a:r>
            <a:r>
              <a:rPr lang="en-US" altLang="ja-JP" dirty="0" smtClean="0"/>
              <a:t>A3A2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a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A3A2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A3A2</a:t>
            </a:r>
            <a:r>
              <a:rPr lang="ja-JP" altLang="en-US" dirty="0"/>
              <a:t>　</a:t>
            </a:r>
            <a:r>
              <a:rPr lang="en-US" altLang="ja-JP" dirty="0" smtClean="0"/>
              <a:t>A3A2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A3A2</a:t>
            </a:r>
          </a:p>
        </p:txBody>
      </p:sp>
      <p:cxnSp>
        <p:nvCxnSpPr>
          <p:cNvPr id="32" name="直線コネクタ 31"/>
          <p:cNvCxnSpPr/>
          <p:nvPr/>
        </p:nvCxnSpPr>
        <p:spPr>
          <a:xfrm flipH="1">
            <a:off x="5103440" y="2383269"/>
            <a:ext cx="341433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5940939" y="2904129"/>
            <a:ext cx="170718" cy="232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 flipV="1">
            <a:off x="5652121" y="2411142"/>
            <a:ext cx="288818" cy="26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7028967" y="3881828"/>
            <a:ext cx="170717" cy="232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6444208" y="3419110"/>
            <a:ext cx="176207" cy="232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 flipV="1">
            <a:off x="6180439" y="2913712"/>
            <a:ext cx="288818" cy="26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 flipV="1">
            <a:off x="7256841" y="3854388"/>
            <a:ext cx="288818" cy="26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 flipV="1">
            <a:off x="6730029" y="3391454"/>
            <a:ext cx="288818" cy="26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5103440" y="2926488"/>
            <a:ext cx="0" cy="24467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561558" y="5157192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5903810" y="3383110"/>
            <a:ext cx="0" cy="19901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 flipV="1">
            <a:off x="6416142" y="3795188"/>
            <a:ext cx="14032" cy="15780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V="1">
            <a:off x="7028967" y="4228030"/>
            <a:ext cx="1" cy="1145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668344" y="4347542"/>
            <a:ext cx="1" cy="27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7692775" y="4800623"/>
            <a:ext cx="0" cy="5725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3491880" y="2904129"/>
            <a:ext cx="0" cy="24467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2998642" y="3308870"/>
            <a:ext cx="0" cy="2041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2296732" y="3891327"/>
            <a:ext cx="0" cy="14595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1754701" y="4380453"/>
            <a:ext cx="0" cy="9704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1047714" y="5064561"/>
            <a:ext cx="0" cy="3086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右矢印 75"/>
          <p:cNvSpPr/>
          <p:nvPr/>
        </p:nvSpPr>
        <p:spPr>
          <a:xfrm>
            <a:off x="3988647" y="1020510"/>
            <a:ext cx="421606" cy="628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55576" y="5218888"/>
            <a:ext cx="3384376" cy="4533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777069" y="5228467"/>
            <a:ext cx="3384376" cy="4533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19273" y="793810"/>
            <a:ext cx="2716623" cy="11230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849590" y="793811"/>
            <a:ext cx="2551660" cy="11230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4788366" y="2180964"/>
            <a:ext cx="1536482" cy="768573"/>
          </a:xfrm>
          <a:prstGeom prst="roundRect">
            <a:avLst/>
          </a:prstGeom>
          <a:noFill/>
          <a:ln w="127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7404663" y="4082648"/>
            <a:ext cx="623721" cy="981913"/>
          </a:xfrm>
          <a:prstGeom prst="roundRect">
            <a:avLst/>
          </a:prstGeom>
          <a:noFill/>
          <a:ln w="127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5482109" y="2671301"/>
            <a:ext cx="1536482" cy="768573"/>
          </a:xfrm>
          <a:prstGeom prst="roundRect">
            <a:avLst/>
          </a:prstGeom>
          <a:noFill/>
          <a:ln w="127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003558" y="2180964"/>
            <a:ext cx="1704345" cy="768573"/>
          </a:xfrm>
          <a:prstGeom prst="roundRect">
            <a:avLst/>
          </a:prstGeom>
          <a:noFill/>
          <a:ln w="127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735853" y="4042505"/>
            <a:ext cx="623721" cy="1066902"/>
          </a:xfrm>
          <a:prstGeom prst="roundRect">
            <a:avLst/>
          </a:prstGeom>
          <a:noFill/>
          <a:ln w="127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86089" y="208673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②”</a:t>
            </a:r>
            <a:r>
              <a:rPr lang="en-US" altLang="ja-JP" dirty="0" smtClean="0"/>
              <a:t>A2</a:t>
            </a:r>
            <a:r>
              <a:rPr lang="ja-JP" altLang="en-US" dirty="0" smtClean="0"/>
              <a:t>→</a:t>
            </a:r>
            <a:r>
              <a:rPr lang="en-US" altLang="ja-JP" dirty="0" smtClean="0"/>
              <a:t>aZ2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33333" y="2734852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⑥</a:t>
            </a:r>
            <a:r>
              <a:rPr kumimoji="1" lang="en-US" altLang="ja-JP" dirty="0" smtClean="0"/>
              <a:t>Z2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A3A2Z2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49191" y="3729211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⑤</a:t>
            </a:r>
            <a:r>
              <a:rPr kumimoji="1" lang="en-US" altLang="ja-JP" dirty="0" smtClean="0"/>
              <a:t>Z2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A3A2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1485" y="2165743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②’</a:t>
            </a:r>
            <a:r>
              <a:rPr kumimoji="1" lang="en-US" altLang="ja-JP" dirty="0" smtClean="0"/>
              <a:t>A2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A2A3A2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5726" y="370395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A2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630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55576" y="476672"/>
            <a:ext cx="805701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 smtClean="0"/>
              <a:t>（２）</a:t>
            </a:r>
            <a:r>
              <a:rPr kumimoji="1" lang="en-US" altLang="ja-JP" sz="1800" b="1" dirty="0" smtClean="0"/>
              <a:t>Ai-</a:t>
            </a:r>
            <a:r>
              <a:rPr kumimoji="1" lang="ja-JP" altLang="en-US" sz="1800" b="1" dirty="0" smtClean="0"/>
              <a:t>規則のグライバッハ標準形への変換　</a:t>
            </a:r>
            <a:endParaRPr kumimoji="1" lang="en-US" altLang="ja-JP" sz="1800" b="1" dirty="0" smtClean="0"/>
          </a:p>
          <a:p>
            <a:r>
              <a:rPr lang="ja-JP" altLang="en-US" sz="1800" b="1" dirty="0"/>
              <a:t>　</a:t>
            </a:r>
            <a:r>
              <a:rPr lang="ja-JP" altLang="en-US" sz="1800" b="1" dirty="0" smtClean="0"/>
              <a:t>　</a:t>
            </a:r>
            <a:r>
              <a:rPr lang="ja-JP" altLang="en-US" sz="1800" dirty="0"/>
              <a:t>グライバッハ</a:t>
            </a:r>
            <a:r>
              <a:rPr lang="ja-JP" altLang="en-US" sz="1800" dirty="0" smtClean="0"/>
              <a:t>標準形は、右辺が</a:t>
            </a:r>
            <a:r>
              <a:rPr lang="ja-JP" altLang="en-US" sz="1800" b="1" dirty="0" smtClean="0"/>
              <a:t>（ア）１つの終端記号</a:t>
            </a:r>
            <a:r>
              <a:rPr lang="ja-JP" altLang="en-US" sz="1800" dirty="0" smtClean="0"/>
              <a:t>か、</a:t>
            </a:r>
            <a:r>
              <a:rPr lang="ja-JP" altLang="en-US" sz="1800" b="1" dirty="0" smtClean="0"/>
              <a:t>（イ）１つの終端記号が</a:t>
            </a:r>
            <a:endParaRPr lang="en-US" altLang="ja-JP" sz="1800" b="1" dirty="0" smtClean="0"/>
          </a:p>
          <a:p>
            <a:r>
              <a:rPr kumimoji="1" lang="ja-JP" altLang="en-US" sz="1800" b="1" dirty="0"/>
              <a:t>　</a:t>
            </a:r>
            <a:r>
              <a:rPr kumimoji="1" lang="ja-JP" altLang="en-US" sz="1800" b="1" dirty="0" smtClean="0"/>
              <a:t>　来て、その後ろに複数の非終端記号</a:t>
            </a:r>
            <a:r>
              <a:rPr kumimoji="1" lang="ja-JP" altLang="en-US" sz="1800" dirty="0" smtClean="0"/>
              <a:t>がくる。</a:t>
            </a:r>
            <a:endParaRPr kumimoji="1" lang="en-US" altLang="ja-JP" sz="1800" dirty="0" smtClean="0"/>
          </a:p>
          <a:p>
            <a:r>
              <a:rPr lang="ja-JP" altLang="en-US" sz="1800" b="1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b="1" dirty="0"/>
              <a:t>（ア）</a:t>
            </a:r>
            <a:r>
              <a:rPr lang="ja-JP" altLang="en-US" sz="1800" dirty="0" smtClean="0"/>
              <a:t>右辺は、</a:t>
            </a:r>
            <a:r>
              <a:rPr lang="en-US" altLang="ja-JP" sz="1800" dirty="0" smtClean="0"/>
              <a:t>1</a:t>
            </a:r>
            <a:r>
              <a:rPr lang="ja-JP" altLang="en-US" sz="1800" dirty="0" err="1" smtClean="0"/>
              <a:t>つの</a:t>
            </a:r>
            <a:r>
              <a:rPr lang="ja-JP" altLang="en-US" sz="1800" dirty="0" smtClean="0"/>
              <a:t>終端記号の場合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　</a:t>
            </a:r>
            <a:r>
              <a:rPr lang="ja-JP" altLang="en-US" sz="1800" dirty="0" smtClean="0"/>
              <a:t> 　　③</a:t>
            </a:r>
            <a:r>
              <a:rPr lang="en-US" altLang="ja-JP" sz="1800" dirty="0">
                <a:solidFill>
                  <a:srgbClr val="0000FF"/>
                </a:solidFill>
              </a:rPr>
              <a:t>A2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>
                <a:solidFill>
                  <a:srgbClr val="0000FF"/>
                </a:solidFill>
              </a:rPr>
              <a:t>a</a:t>
            </a:r>
            <a:r>
              <a:rPr lang="ja-JP" altLang="en-US" sz="1800" dirty="0">
                <a:solidFill>
                  <a:srgbClr val="0000FF"/>
                </a:solidFill>
              </a:rPr>
              <a:t>　</a:t>
            </a:r>
            <a:r>
              <a:rPr lang="ja-JP" altLang="en-US" sz="1800" dirty="0" smtClean="0"/>
              <a:t>は、グライバッハ標準形になっている。</a:t>
            </a:r>
            <a:endParaRPr lang="en-US" altLang="ja-JP" sz="1800" dirty="0" smtClean="0"/>
          </a:p>
          <a:p>
            <a:r>
              <a:rPr lang="ja-JP" altLang="en-US" sz="1800" dirty="0" smtClean="0"/>
              <a:t>　　 　④</a:t>
            </a:r>
            <a:r>
              <a:rPr lang="en-US" altLang="ja-JP" sz="1800" dirty="0">
                <a:solidFill>
                  <a:srgbClr val="0000FF"/>
                </a:solidFill>
              </a:rPr>
              <a:t>A3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>
                <a:solidFill>
                  <a:srgbClr val="0000FF"/>
                </a:solidFill>
              </a:rPr>
              <a:t>b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は、グライバッハ標</a:t>
            </a:r>
            <a:r>
              <a:rPr lang="ja-JP" altLang="en-US" sz="1800" dirty="0"/>
              <a:t>準形になっている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b="1" dirty="0" smtClean="0"/>
              <a:t>（イ）</a:t>
            </a:r>
            <a:r>
              <a:rPr lang="ja-JP" altLang="en-US" sz="1800" dirty="0" smtClean="0"/>
              <a:t>右辺は、終端記号があり、その後ろに非終端記号がくる場合</a:t>
            </a:r>
            <a:endParaRPr lang="en-US" altLang="ja-JP" sz="1800" dirty="0"/>
          </a:p>
          <a:p>
            <a:r>
              <a:rPr lang="ja-JP" altLang="en-US" sz="1800" dirty="0" smtClean="0"/>
              <a:t>　　　 ①</a:t>
            </a:r>
            <a:r>
              <a:rPr lang="en-US" altLang="ja-JP" sz="1800" dirty="0" smtClean="0">
                <a:solidFill>
                  <a:srgbClr val="0000FF"/>
                </a:solidFill>
              </a:rPr>
              <a:t>A1</a:t>
            </a:r>
            <a:r>
              <a:rPr lang="ja-JP" altLang="en-US" sz="1800" dirty="0" smtClean="0"/>
              <a:t>→</a:t>
            </a:r>
            <a:r>
              <a:rPr lang="en-US" altLang="ja-JP" sz="1800" dirty="0" smtClean="0">
                <a:solidFill>
                  <a:srgbClr val="FF0000"/>
                </a:solidFill>
              </a:rPr>
              <a:t>A2</a:t>
            </a:r>
            <a:r>
              <a:rPr lang="en-US" altLang="ja-JP" sz="1800" dirty="0" smtClean="0"/>
              <a:t> </a:t>
            </a:r>
            <a:r>
              <a:rPr lang="en-US" altLang="ja-JP" sz="1800" dirty="0" smtClean="0">
                <a:solidFill>
                  <a:srgbClr val="0000FF"/>
                </a:solidFill>
              </a:rPr>
              <a:t>A3</a:t>
            </a:r>
            <a:r>
              <a:rPr lang="ja-JP" altLang="en-US" sz="1800" dirty="0" smtClean="0"/>
              <a:t>　は、　　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endParaRPr lang="en-US" altLang="ja-JP" sz="1800" dirty="0" smtClean="0"/>
          </a:p>
          <a:p>
            <a:r>
              <a:rPr lang="ja-JP" altLang="en-US" sz="1800" dirty="0" smtClean="0"/>
              <a:t>              　②”</a:t>
            </a:r>
            <a:r>
              <a:rPr lang="en-US" altLang="ja-JP" sz="1800" dirty="0" smtClean="0">
                <a:solidFill>
                  <a:srgbClr val="FF0000"/>
                </a:solidFill>
              </a:rPr>
              <a:t>A2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aZ2 </a:t>
            </a:r>
            <a:r>
              <a:rPr lang="ja-JP" altLang="en-US" sz="1800" dirty="0" smtClean="0"/>
              <a:t>を適用して、①’</a:t>
            </a:r>
            <a:r>
              <a:rPr lang="en-US" altLang="ja-JP" sz="1800" dirty="0" smtClean="0">
                <a:solidFill>
                  <a:srgbClr val="0000FF"/>
                </a:solidFill>
              </a:rPr>
              <a:t>A1</a:t>
            </a:r>
            <a:r>
              <a:rPr lang="ja-JP" altLang="en-US" sz="1800" dirty="0" smtClean="0"/>
              <a:t>→ </a:t>
            </a:r>
            <a:r>
              <a:rPr lang="en-US" altLang="ja-JP" sz="1800" dirty="0" smtClean="0"/>
              <a:t>aZ2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 </a:t>
            </a:r>
            <a:r>
              <a:rPr lang="en-US" altLang="ja-JP" sz="1800" dirty="0" smtClean="0">
                <a:solidFill>
                  <a:srgbClr val="0000FF"/>
                </a:solidFill>
              </a:rPr>
              <a:t>A3</a:t>
            </a: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③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 </a:t>
            </a:r>
            <a:r>
              <a:rPr lang="en-US" altLang="ja-JP" sz="1800" dirty="0" smtClean="0">
                <a:solidFill>
                  <a:srgbClr val="FF0000"/>
                </a:solidFill>
              </a:rPr>
              <a:t>A2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     </a:t>
            </a:r>
            <a:r>
              <a:rPr lang="ja-JP" altLang="en-US" sz="1800" dirty="0" smtClean="0"/>
              <a:t>を適用して、①”</a:t>
            </a:r>
            <a:r>
              <a:rPr lang="en-US" altLang="ja-JP" sz="1800" dirty="0" smtClean="0">
                <a:solidFill>
                  <a:srgbClr val="0000FF"/>
                </a:solidFill>
              </a:rPr>
              <a:t>A1</a:t>
            </a:r>
            <a:r>
              <a:rPr lang="ja-JP" altLang="en-US" sz="1800" dirty="0" smtClean="0"/>
              <a:t>→ 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>
                <a:solidFill>
                  <a:srgbClr val="0000FF"/>
                </a:solidFill>
              </a:rPr>
              <a:t>A3</a:t>
            </a:r>
          </a:p>
          <a:p>
            <a:r>
              <a:rPr lang="ja-JP" altLang="en-US" sz="1800" dirty="0" smtClean="0"/>
              <a:t>　　　　　　　</a:t>
            </a:r>
            <a:r>
              <a:rPr lang="en-US" altLang="ja-JP" sz="1800" dirty="0" smtClean="0"/>
              <a:t>A2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2</a:t>
            </a:r>
            <a:r>
              <a:rPr lang="ja-JP" altLang="en-US" sz="1800" dirty="0" smtClean="0"/>
              <a:t>通りある。</a:t>
            </a:r>
            <a:endParaRPr lang="en-US" altLang="ja-JP" sz="1800" dirty="0"/>
          </a:p>
          <a:p>
            <a:r>
              <a:rPr lang="ja-JP" altLang="en-US" sz="1800" b="1" dirty="0" smtClean="0"/>
              <a:t>（３）</a:t>
            </a:r>
            <a:r>
              <a:rPr lang="en-US" altLang="ja-JP" sz="1800" b="1" dirty="0" smtClean="0"/>
              <a:t>Z-</a:t>
            </a:r>
            <a:r>
              <a:rPr lang="ja-JP" altLang="en-US" sz="1800" b="1" dirty="0" smtClean="0"/>
              <a:t>規則のグライバッハ標</a:t>
            </a:r>
            <a:r>
              <a:rPr lang="ja-JP" altLang="en-US" sz="1800" b="1" dirty="0"/>
              <a:t>準形への変換　</a:t>
            </a:r>
            <a:endParaRPr lang="en-US" altLang="ja-JP" sz="1800" b="1" dirty="0"/>
          </a:p>
          <a:p>
            <a:r>
              <a:rPr lang="ja-JP" altLang="en-US" sz="1800" dirty="0" smtClean="0"/>
              <a:t>　　⑤</a:t>
            </a:r>
            <a:r>
              <a:rPr lang="en-US" altLang="ja-JP" sz="1800" dirty="0" smtClean="0"/>
              <a:t>Z2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A3A2</a:t>
            </a:r>
            <a:r>
              <a:rPr lang="ja-JP" altLang="en-US" sz="1800" dirty="0" smtClean="0"/>
              <a:t>　　　は、④</a:t>
            </a:r>
            <a:r>
              <a:rPr lang="en-US" altLang="ja-JP" sz="1800" dirty="0" smtClean="0"/>
              <a:t>A3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　を適用して、⑤’</a:t>
            </a:r>
            <a:r>
              <a:rPr lang="en-US" altLang="ja-JP" sz="1800" dirty="0" smtClean="0">
                <a:solidFill>
                  <a:srgbClr val="0000FF"/>
                </a:solidFill>
              </a:rPr>
              <a:t>Z2</a:t>
            </a:r>
            <a:r>
              <a:rPr lang="ja-JP" altLang="en-US" sz="1800" dirty="0" smtClean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bA2</a:t>
            </a: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⑥</a:t>
            </a:r>
            <a:r>
              <a:rPr lang="en-US" altLang="ja-JP" sz="1800" dirty="0" smtClean="0"/>
              <a:t>Z2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A3A2Z2</a:t>
            </a:r>
            <a:r>
              <a:rPr lang="ja-JP" altLang="en-US" sz="1800" dirty="0" smtClean="0"/>
              <a:t>　 は、④</a:t>
            </a:r>
            <a:r>
              <a:rPr lang="en-US" altLang="ja-JP" sz="1800" dirty="0" smtClean="0"/>
              <a:t>A3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  </a:t>
            </a:r>
            <a:r>
              <a:rPr lang="ja-JP" altLang="en-US" sz="1800" dirty="0" smtClean="0"/>
              <a:t>を適用して、⑥’</a:t>
            </a:r>
            <a:r>
              <a:rPr lang="en-US" altLang="ja-JP" sz="1800" dirty="0" smtClean="0">
                <a:solidFill>
                  <a:srgbClr val="0000FF"/>
                </a:solidFill>
              </a:rPr>
              <a:t>Z2</a:t>
            </a:r>
            <a:r>
              <a:rPr lang="ja-JP" altLang="en-US" sz="1800" dirty="0" smtClean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bA2Z2</a:t>
            </a:r>
          </a:p>
          <a:p>
            <a:endParaRPr lang="en-US" altLang="ja-JP" sz="1800" dirty="0"/>
          </a:p>
          <a:p>
            <a:r>
              <a:rPr lang="ja-JP" altLang="en-US" sz="1800" dirty="0" smtClean="0"/>
              <a:t>以上より、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グライバッハ</a:t>
            </a:r>
            <a:r>
              <a:rPr lang="ja-JP" altLang="en-US" sz="1800" dirty="0" smtClean="0"/>
              <a:t>標準形</a:t>
            </a:r>
            <a:r>
              <a:rPr lang="en-US" altLang="ja-JP" sz="1800" dirty="0" smtClean="0"/>
              <a:t>G'</a:t>
            </a:r>
            <a:r>
              <a:rPr lang="ja-JP" altLang="en-US" sz="1800" dirty="0" smtClean="0"/>
              <a:t>は次の通り。</a:t>
            </a:r>
            <a:endParaRPr lang="en-US" altLang="ja-JP" sz="1800" dirty="0" smtClean="0"/>
          </a:p>
          <a:p>
            <a:r>
              <a:rPr lang="en-US" altLang="ja-JP" sz="1800" dirty="0" smtClean="0"/>
              <a:t>G</a:t>
            </a:r>
            <a:r>
              <a:rPr lang="ja-JP" altLang="en-US" sz="1800" dirty="0" smtClean="0"/>
              <a:t>’＝（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’、</a:t>
            </a:r>
            <a:r>
              <a:rPr lang="en-US" altLang="ja-JP" sz="1800" dirty="0" smtClean="0"/>
              <a:t>Σ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’、</a:t>
            </a:r>
            <a:r>
              <a:rPr lang="en-US" altLang="ja-JP" sz="1800" dirty="0" smtClean="0"/>
              <a:t>A1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r>
              <a:rPr lang="ja-JP" altLang="en-US" sz="1800" dirty="0" smtClean="0"/>
              <a:t>　　　　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’＝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∪｛</a:t>
            </a:r>
            <a:r>
              <a:rPr lang="en-US" altLang="ja-JP" sz="1800" dirty="0" smtClean="0"/>
              <a:t>Z2</a:t>
            </a:r>
            <a:r>
              <a:rPr lang="ja-JP" altLang="en-US" sz="1800" dirty="0" smtClean="0"/>
              <a:t>｝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　＝｛</a:t>
            </a:r>
            <a:r>
              <a:rPr lang="en-US" altLang="ja-JP" sz="1800" dirty="0" err="1" smtClean="0"/>
              <a:t>a,b</a:t>
            </a:r>
            <a:r>
              <a:rPr lang="ja-JP" altLang="en-US" sz="1800" dirty="0" smtClean="0"/>
              <a:t>｝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’＝｛①’</a:t>
            </a:r>
            <a:r>
              <a:rPr lang="en-US" altLang="ja-JP" sz="1800" dirty="0" smtClean="0"/>
              <a:t>A1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aZ2A3</a:t>
            </a:r>
            <a:r>
              <a:rPr lang="ja-JP" altLang="en-US" sz="1800" dirty="0" smtClean="0"/>
              <a:t>　　①”</a:t>
            </a:r>
            <a:r>
              <a:rPr lang="en-US" altLang="ja-JP" sz="1800" dirty="0" smtClean="0"/>
              <a:t>A1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aA3</a:t>
            </a:r>
            <a:r>
              <a:rPr lang="ja-JP" altLang="en-US" sz="1800" dirty="0" smtClean="0"/>
              <a:t>　　②”</a:t>
            </a:r>
            <a:r>
              <a:rPr lang="en-US" altLang="ja-JP" sz="1800" dirty="0" smtClean="0"/>
              <a:t>A2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aZ2</a:t>
            </a: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③　</a:t>
            </a:r>
            <a:r>
              <a:rPr lang="en-US" altLang="ja-JP" sz="1800" dirty="0" smtClean="0"/>
              <a:t>A2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　　　　　 ④</a:t>
            </a:r>
            <a:r>
              <a:rPr lang="en-US" altLang="ja-JP" sz="1800" dirty="0" smtClean="0"/>
              <a:t>A3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　　      ⑤’</a:t>
            </a:r>
            <a:r>
              <a:rPr lang="en-US" altLang="ja-JP" sz="1800" dirty="0" smtClean="0"/>
              <a:t>Z2</a:t>
            </a:r>
            <a:r>
              <a:rPr lang="ja-JP" altLang="en-US" sz="1800" dirty="0" smtClean="0"/>
              <a:t>→</a:t>
            </a:r>
            <a:r>
              <a:rPr lang="ja-JP" altLang="en-US" sz="1800" dirty="0" err="1" smtClean="0"/>
              <a:t>ｂ</a:t>
            </a:r>
            <a:r>
              <a:rPr lang="en-US" altLang="ja-JP" sz="1800" dirty="0" smtClean="0"/>
              <a:t>A2</a:t>
            </a: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⑥</a:t>
            </a:r>
            <a:r>
              <a:rPr lang="ja-JP" altLang="en-US" sz="1800" dirty="0"/>
              <a:t>’</a:t>
            </a:r>
            <a:r>
              <a:rPr lang="en-US" altLang="ja-JP" sz="1800" dirty="0" smtClean="0"/>
              <a:t>Z2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bA2Z2</a:t>
            </a:r>
            <a:r>
              <a:rPr lang="ja-JP" altLang="en-US" sz="1800" dirty="0" smtClean="0"/>
              <a:t>　｝</a:t>
            </a:r>
            <a:endParaRPr lang="en-US" altLang="ja-JP" sz="1800" dirty="0" smtClean="0"/>
          </a:p>
        </p:txBody>
      </p:sp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019440"/>
            <a:ext cx="2133600" cy="476250"/>
          </a:xfrm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 smtClean="0"/>
              <a:t>12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699792" y="2699159"/>
            <a:ext cx="504056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699792" y="3002680"/>
            <a:ext cx="504056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220072" y="2714648"/>
            <a:ext cx="504056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1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560" y="333375"/>
            <a:ext cx="758573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b="1" dirty="0" smtClean="0"/>
              <a:t>４．６　自己埋め込み</a:t>
            </a:r>
            <a:endParaRPr lang="ja-JP" altLang="en-US" sz="1800" b="1" dirty="0"/>
          </a:p>
          <a:p>
            <a:pPr eaLnBrk="1" hangingPunct="1"/>
            <a:endParaRPr lang="ja-JP" altLang="en-US" sz="1800" b="1" dirty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文脈自由文法</a:t>
            </a:r>
            <a:r>
              <a:rPr lang="en-US" altLang="ja-JP" sz="1800" dirty="0" smtClean="0"/>
              <a:t>G=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N,Σ,P,S</a:t>
            </a:r>
            <a:r>
              <a:rPr lang="ja-JP" altLang="en-US" sz="1800" dirty="0" smtClean="0"/>
              <a:t>）　のある非終端記号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に対して、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⇒*</a:t>
            </a:r>
            <a:r>
              <a:rPr lang="en-US" altLang="ja-JP" sz="1800" dirty="0" smtClean="0"/>
              <a:t>αAβ</a:t>
            </a:r>
            <a:r>
              <a:rPr lang="ja-JP" altLang="en-US" sz="1800" dirty="0" smtClean="0"/>
              <a:t>　　　ただし、</a:t>
            </a:r>
            <a:r>
              <a:rPr lang="en-US" altLang="ja-JP" sz="1800" dirty="0" smtClean="0"/>
              <a:t>α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β</a:t>
            </a:r>
            <a:r>
              <a:rPr lang="ja-JP" altLang="en-US" sz="1800" dirty="0" smtClean="0"/>
              <a:t>∈（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）</a:t>
            </a:r>
            <a:r>
              <a:rPr lang="ja-JP" altLang="en-US" sz="1800" baseline="30000" dirty="0" smtClean="0"/>
              <a:t>＋</a:t>
            </a:r>
            <a:r>
              <a:rPr lang="ja-JP" altLang="en-US" sz="1800" dirty="0" smtClean="0"/>
              <a:t>　　　</a:t>
            </a:r>
            <a:r>
              <a:rPr lang="ja-JP" altLang="en-US" sz="1800" b="1" dirty="0" smtClean="0"/>
              <a:t>＋</a:t>
            </a:r>
            <a:r>
              <a:rPr lang="ja-JP" altLang="en-US" sz="1800" dirty="0" smtClean="0"/>
              <a:t>：ダガー　</a:t>
            </a:r>
            <a:r>
              <a:rPr lang="en-US" altLang="ja-JP" sz="1800" dirty="0" smtClean="0"/>
              <a:t>1,2,3,4,</a:t>
            </a:r>
            <a:r>
              <a:rPr lang="ja-JP" altLang="en-US" sz="1800" dirty="0" smtClean="0"/>
              <a:t>・・・・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　</a:t>
            </a:r>
            <a:r>
              <a:rPr lang="ja-JP" altLang="en-US" sz="1800" dirty="0"/>
              <a:t>（</a:t>
            </a:r>
            <a:r>
              <a:rPr lang="en-US" altLang="ja-JP" sz="1800" dirty="0" smtClean="0"/>
              <a:t>α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β</a:t>
            </a:r>
            <a:r>
              <a:rPr lang="ja-JP" altLang="en-US" sz="1800" dirty="0" smtClean="0"/>
              <a:t>　共に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ではない）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　なる導出が可能であるとき、</a:t>
            </a:r>
            <a:r>
              <a:rPr lang="en-US" altLang="ja-JP" sz="1800" b="1" dirty="0" smtClean="0"/>
              <a:t>A</a:t>
            </a:r>
            <a:r>
              <a:rPr lang="ja-JP" altLang="en-US" sz="1800" b="1" dirty="0" err="1" smtClean="0"/>
              <a:t>は自己埋</a:t>
            </a:r>
            <a:r>
              <a:rPr lang="ja-JP" altLang="en-US" sz="1800" b="1" dirty="0" smtClean="0"/>
              <a:t>込み</a:t>
            </a:r>
            <a:r>
              <a:rPr lang="ja-JP" altLang="en-US" sz="1800" dirty="0" smtClean="0"/>
              <a:t>であるという。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また、</a:t>
            </a:r>
            <a:r>
              <a:rPr lang="ja-JP" altLang="en-US" sz="1800" dirty="0"/>
              <a:t>こ</a:t>
            </a:r>
            <a:r>
              <a:rPr lang="ja-JP" altLang="en-US" sz="1800" dirty="0" smtClean="0"/>
              <a:t>のような、非終端記号を含む文脈自由文法は、</a:t>
            </a:r>
            <a:r>
              <a:rPr lang="ja-JP" altLang="en-US" sz="1800" b="1" dirty="0"/>
              <a:t>自己埋</a:t>
            </a:r>
            <a:r>
              <a:rPr lang="ja-JP" altLang="en-US" sz="1800" b="1" dirty="0" smtClean="0"/>
              <a:t>込みである</a:t>
            </a:r>
            <a:endParaRPr lang="en-US" altLang="ja-JP" sz="1800" b="1" dirty="0" smtClean="0"/>
          </a:p>
          <a:p>
            <a:pPr eaLnBrk="1" hangingPunct="1"/>
            <a:r>
              <a:rPr lang="ja-JP" altLang="en-US" sz="1800" b="1" dirty="0"/>
              <a:t>　</a:t>
            </a:r>
            <a:r>
              <a:rPr lang="ja-JP" altLang="en-US" sz="1800" dirty="0" smtClean="0"/>
              <a:t>といわれる。</a:t>
            </a:r>
            <a:endParaRPr lang="en-US" altLang="ja-JP" sz="1800" dirty="0" smtClean="0"/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　</a:t>
            </a:r>
            <a:r>
              <a:rPr lang="en-US" altLang="ja-JP" sz="1800" dirty="0" smtClean="0"/>
              <a:t>A</a:t>
            </a:r>
            <a:r>
              <a:rPr lang="ja-JP" altLang="en-US" sz="1800" dirty="0"/>
              <a:t>⇒*</a:t>
            </a:r>
            <a:r>
              <a:rPr lang="en-US" altLang="ja-JP" sz="1800" dirty="0" smtClean="0"/>
              <a:t>αAβ</a:t>
            </a:r>
            <a:r>
              <a:rPr lang="ja-JP" altLang="en-US" sz="1800" dirty="0" err="1" smtClean="0"/>
              <a:t>のような</a:t>
            </a:r>
            <a:r>
              <a:rPr lang="ja-JP" altLang="en-US" sz="1800" dirty="0" smtClean="0"/>
              <a:t>導出は、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の前後がどのような文脈かには依存しないもの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であるから、任意の整数ｉ （≧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）に対して、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⇒*</a:t>
            </a:r>
            <a:r>
              <a:rPr lang="en-US" altLang="ja-JP" sz="1800" dirty="0" smtClean="0"/>
              <a:t>αAβ</a:t>
            </a:r>
            <a:r>
              <a:rPr lang="ja-JP" altLang="en-US" sz="1800" dirty="0" smtClean="0"/>
              <a:t>⇒*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ααAββ</a:t>
            </a:r>
            <a:r>
              <a:rPr lang="ja-JP" altLang="en-US" sz="1800" dirty="0" smtClean="0"/>
              <a:t>⇒*</a:t>
            </a:r>
            <a:r>
              <a:rPr lang="en-US" altLang="ja-JP" sz="1800" dirty="0"/>
              <a:t> </a:t>
            </a:r>
            <a:r>
              <a:rPr lang="ja-JP" altLang="en-US" sz="1800" dirty="0" smtClean="0"/>
              <a:t>・・・⇒*</a:t>
            </a:r>
            <a:r>
              <a:rPr lang="en-US" altLang="ja-JP" sz="1800" dirty="0" smtClean="0"/>
              <a:t>α</a:t>
            </a:r>
            <a:r>
              <a:rPr lang="en-US" altLang="ja-JP" sz="1800" baseline="30000" dirty="0" err="1" smtClean="0"/>
              <a:t>i</a:t>
            </a:r>
            <a:r>
              <a:rPr lang="en-US" altLang="ja-JP" sz="1800" dirty="0" smtClean="0"/>
              <a:t>	 A β</a:t>
            </a:r>
            <a:r>
              <a:rPr lang="en-US" altLang="ja-JP" sz="1800" baseline="30000" dirty="0" err="1" smtClean="0"/>
              <a:t>i</a:t>
            </a:r>
            <a:r>
              <a:rPr lang="ja-JP" altLang="en-US" sz="1800" dirty="0" smtClean="0"/>
              <a:t>　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であり、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から無限個の</a:t>
            </a:r>
            <a:r>
              <a:rPr lang="en-US" altLang="ja-JP" sz="1800" dirty="0" smtClean="0"/>
              <a:t>α</a:t>
            </a:r>
            <a:r>
              <a:rPr lang="en-US" altLang="ja-JP" sz="1800" baseline="30000" dirty="0" err="1" smtClean="0"/>
              <a:t>i</a:t>
            </a:r>
            <a:r>
              <a:rPr lang="en-US" altLang="ja-JP" sz="1800" dirty="0" smtClean="0"/>
              <a:t> A </a:t>
            </a:r>
            <a:r>
              <a:rPr lang="en-US" altLang="ja-JP" sz="1800" dirty="0"/>
              <a:t>β</a:t>
            </a:r>
            <a:r>
              <a:rPr lang="en-US" altLang="ja-JP" sz="1800" baseline="30000" dirty="0" err="1"/>
              <a:t>i</a:t>
            </a:r>
            <a:r>
              <a:rPr lang="ja-JP" altLang="en-US" sz="1800" dirty="0"/>
              <a:t>　</a:t>
            </a:r>
            <a:r>
              <a:rPr lang="en-US" altLang="ja-JP" sz="1800" dirty="0" smtClean="0"/>
              <a:t>(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=1,2,3,</a:t>
            </a:r>
            <a:r>
              <a:rPr lang="ja-JP" altLang="en-US" sz="1800" dirty="0" smtClean="0"/>
              <a:t>・・・</a:t>
            </a:r>
            <a:r>
              <a:rPr lang="en-US" altLang="ja-JP" sz="1800" dirty="0" smtClean="0"/>
              <a:t>) </a:t>
            </a:r>
            <a:r>
              <a:rPr lang="ja-JP" altLang="en-US" sz="1800" dirty="0" smtClean="0"/>
              <a:t>が導出される。</a:t>
            </a:r>
            <a:endParaRPr lang="en-US" altLang="ja-JP" sz="1800" dirty="0"/>
          </a:p>
        </p:txBody>
      </p:sp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 smtClean="0"/>
              <a:t>13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7584" y="4387334"/>
            <a:ext cx="5464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 smtClean="0"/>
              <a:t>例　４．７</a:t>
            </a:r>
            <a:endParaRPr kumimoji="1" lang="en-US" altLang="ja-JP" sz="1800" b="1" dirty="0" smtClean="0"/>
          </a:p>
          <a:p>
            <a:r>
              <a:rPr lang="ja-JP" altLang="en-US" sz="1800" b="1" dirty="0"/>
              <a:t>（１</a:t>
            </a:r>
            <a:r>
              <a:rPr lang="ja-JP" altLang="en-US" sz="1800" b="1" dirty="0" smtClean="0"/>
              <a:t>）</a:t>
            </a:r>
            <a:r>
              <a:rPr lang="ja-JP" altLang="en-US" sz="1800" dirty="0" smtClean="0"/>
              <a:t>文脈自由文法</a:t>
            </a:r>
            <a:r>
              <a:rPr lang="en-US" altLang="ja-JP" sz="1800" dirty="0" smtClean="0"/>
              <a:t>G=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{S},{0,1},{S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01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0S1}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⇒</a:t>
            </a:r>
            <a:r>
              <a:rPr lang="en-US" altLang="ja-JP" sz="1800" dirty="0" smtClean="0"/>
              <a:t>0S1</a:t>
            </a:r>
            <a:r>
              <a:rPr lang="ja-JP" altLang="en-US" sz="1800" dirty="0" smtClean="0"/>
              <a:t>⇒</a:t>
            </a:r>
            <a:r>
              <a:rPr lang="en-US" altLang="ja-JP" sz="1800" dirty="0" smtClean="0"/>
              <a:t>00S11</a:t>
            </a:r>
            <a:r>
              <a:rPr lang="ja-JP" altLang="en-US" sz="1800" dirty="0" smtClean="0"/>
              <a:t>⇒・・・⇒</a:t>
            </a:r>
            <a:r>
              <a:rPr lang="en-US" altLang="ja-JP" sz="1800" dirty="0" smtClean="0"/>
              <a:t>0</a:t>
            </a:r>
            <a:r>
              <a:rPr lang="en-US" altLang="ja-JP" sz="1800" baseline="30000" dirty="0" smtClean="0"/>
              <a:t>n-1</a:t>
            </a:r>
            <a:r>
              <a:rPr lang="en-US" altLang="ja-JP" sz="1800" dirty="0" smtClean="0"/>
              <a:t> S1</a:t>
            </a:r>
            <a:r>
              <a:rPr lang="en-US" altLang="ja-JP" sz="1800" baseline="30000" dirty="0" smtClean="0"/>
              <a:t>n-1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⇒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0</a:t>
            </a:r>
            <a:r>
              <a:rPr lang="en-US" altLang="ja-JP" sz="1800" baseline="30000" dirty="0" smtClean="0"/>
              <a:t>n</a:t>
            </a:r>
            <a:r>
              <a:rPr lang="en-US" altLang="ja-JP" sz="1800" dirty="0" smtClean="0"/>
              <a:t>1</a:t>
            </a:r>
            <a:r>
              <a:rPr lang="en-US" altLang="ja-JP" sz="1800" baseline="30000" dirty="0" smtClean="0"/>
              <a:t>n</a:t>
            </a:r>
            <a:r>
              <a:rPr lang="en-US" altLang="ja-JP" sz="1800" dirty="0" smtClean="0"/>
              <a:t> </a:t>
            </a:r>
            <a:endParaRPr lang="en-US" altLang="ja-JP" sz="1800" dirty="0"/>
          </a:p>
          <a:p>
            <a:r>
              <a:rPr lang="ja-JP" altLang="en-US" sz="1800" dirty="0" smtClean="0"/>
              <a:t>　　 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は自己埋め込みであるという。</a:t>
            </a:r>
            <a:endParaRPr lang="en-US" altLang="ja-JP" sz="1800" dirty="0" smtClean="0"/>
          </a:p>
          <a:p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090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 smtClean="0"/>
              <a:t>14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55576" y="404664"/>
            <a:ext cx="72410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 smtClean="0"/>
              <a:t>例　４．７</a:t>
            </a:r>
            <a:endParaRPr kumimoji="1" lang="en-US" altLang="ja-JP" sz="1800" b="1" dirty="0" smtClean="0"/>
          </a:p>
          <a:p>
            <a:r>
              <a:rPr lang="ja-JP" altLang="en-US" sz="1800" b="1" dirty="0" smtClean="0"/>
              <a:t>（２）</a:t>
            </a:r>
            <a:r>
              <a:rPr lang="ja-JP" altLang="en-US" sz="1800" dirty="0" smtClean="0"/>
              <a:t>文脈自由文法</a:t>
            </a:r>
            <a:r>
              <a:rPr lang="en-US" altLang="ja-JP" sz="1800" dirty="0" smtClean="0"/>
              <a:t>G=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{S,A,B,C,D,E,F,G},Σ,P</a:t>
            </a:r>
            <a:r>
              <a:rPr lang="en-US" altLang="ja-JP" sz="1800" dirty="0"/>
              <a:t>,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P=</a:t>
            </a:r>
            <a:r>
              <a:rPr lang="ja-JP" altLang="en-US" sz="1800" dirty="0" smtClean="0"/>
              <a:t>｛①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EF</a:t>
            </a:r>
            <a:r>
              <a:rPr lang="ja-JP" altLang="en-US" sz="1800" dirty="0" err="1" smtClean="0"/>
              <a:t>、</a:t>
            </a:r>
            <a:r>
              <a:rPr lang="ja-JP" altLang="en-US" sz="1800" dirty="0" smtClean="0"/>
              <a:t>②</a:t>
            </a:r>
            <a:r>
              <a:rPr lang="en-US" altLang="ja-JP" sz="1800" dirty="0" smtClean="0"/>
              <a:t>E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GA</a:t>
            </a:r>
            <a:r>
              <a:rPr lang="ja-JP" altLang="en-US" sz="1800" dirty="0" err="1" smtClean="0"/>
              <a:t>、</a:t>
            </a:r>
            <a:r>
              <a:rPr lang="ja-JP" altLang="en-US" sz="1800" dirty="0" smtClean="0"/>
              <a:t>③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u</a:t>
            </a:r>
            <a:r>
              <a:rPr lang="ja-JP" altLang="en-US" sz="1800" dirty="0" err="1" smtClean="0"/>
              <a:t>、</a:t>
            </a:r>
            <a:r>
              <a:rPr lang="ja-JP" altLang="en-US" sz="1800" dirty="0" smtClean="0"/>
              <a:t>④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y</a:t>
            </a:r>
            <a:r>
              <a:rPr lang="ja-JP" altLang="en-US" sz="1800" dirty="0" err="1" smtClean="0"/>
              <a:t>、</a:t>
            </a:r>
            <a:r>
              <a:rPr lang="ja-JP" altLang="en-US" sz="1800" dirty="0" smtClean="0"/>
              <a:t>⑤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BC</a:t>
            </a:r>
            <a:r>
              <a:rPr lang="ja-JP" altLang="en-US" sz="1800" dirty="0" err="1" smtClean="0"/>
              <a:t>、</a:t>
            </a:r>
            <a:r>
              <a:rPr lang="ja-JP" altLang="en-US" sz="1800" dirty="0" smtClean="0"/>
              <a:t>⑥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DA</a:t>
            </a:r>
            <a:r>
              <a:rPr lang="ja-JP" altLang="en-US" sz="1800" dirty="0" err="1" smtClean="0"/>
              <a:t>、</a:t>
            </a:r>
            <a:endParaRPr lang="en-US" altLang="ja-JP" sz="1800" dirty="0" smtClean="0"/>
          </a:p>
          <a:p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　　⑦</a:t>
            </a:r>
            <a:r>
              <a:rPr kumimoji="1" lang="en-US" altLang="ja-JP" sz="1800" dirty="0" smtClean="0"/>
              <a:t>D</a:t>
            </a:r>
            <a:r>
              <a:rPr kumimoji="1" lang="ja-JP" altLang="en-US" sz="1800" dirty="0" smtClean="0"/>
              <a:t>→</a:t>
            </a:r>
            <a:r>
              <a:rPr kumimoji="1" lang="en-US" altLang="ja-JP" sz="1800" dirty="0" smtClean="0"/>
              <a:t>v</a:t>
            </a:r>
            <a:r>
              <a:rPr kumimoji="1" lang="ja-JP" altLang="en-US" sz="1800" dirty="0" err="1" smtClean="0"/>
              <a:t>、</a:t>
            </a:r>
            <a:r>
              <a:rPr kumimoji="1" lang="ja-JP" altLang="en-US" sz="1800" dirty="0" smtClean="0"/>
              <a:t>⑧</a:t>
            </a:r>
            <a:r>
              <a:rPr kumimoji="1" lang="en-US" altLang="ja-JP" sz="1800" dirty="0" smtClean="0"/>
              <a:t>A</a:t>
            </a:r>
            <a:r>
              <a:rPr kumimoji="1" lang="ja-JP" altLang="en-US" sz="1800" dirty="0" smtClean="0"/>
              <a:t>→</a:t>
            </a:r>
            <a:r>
              <a:rPr kumimoji="1" lang="en-US" altLang="ja-JP" sz="1800" dirty="0" smtClean="0"/>
              <a:t>w</a:t>
            </a:r>
            <a:r>
              <a:rPr kumimoji="1" lang="ja-JP" altLang="en-US" sz="1800" dirty="0" err="1" smtClean="0"/>
              <a:t>、</a:t>
            </a:r>
            <a:r>
              <a:rPr kumimoji="1" lang="ja-JP" altLang="en-US" sz="1800" dirty="0" smtClean="0"/>
              <a:t>⑨</a:t>
            </a:r>
            <a:r>
              <a:rPr kumimoji="1" lang="en-US" altLang="ja-JP" sz="1800" dirty="0" smtClean="0"/>
              <a:t>C</a:t>
            </a:r>
            <a:r>
              <a:rPr kumimoji="1" lang="ja-JP" altLang="en-US" sz="1800" dirty="0" smtClean="0"/>
              <a:t>→</a:t>
            </a:r>
            <a:r>
              <a:rPr kumimoji="1" lang="en-US" altLang="ja-JP" sz="1800" dirty="0" smtClean="0"/>
              <a:t>x</a:t>
            </a:r>
            <a:r>
              <a:rPr kumimoji="1" lang="ja-JP" altLang="en-US" sz="1800" dirty="0" smtClean="0"/>
              <a:t>　｝</a:t>
            </a:r>
            <a:endParaRPr kumimoji="1"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</a:t>
            </a:r>
            <a:r>
              <a:rPr lang="en-US" altLang="ja-JP" sz="1800" dirty="0" err="1" smtClean="0"/>
              <a:t>u,v,w,x,y</a:t>
            </a:r>
            <a:r>
              <a:rPr lang="ja-JP" altLang="en-US" sz="1800" dirty="0" smtClean="0"/>
              <a:t>　∈　</a:t>
            </a:r>
            <a:r>
              <a:rPr lang="en-US" altLang="ja-JP" sz="1800" dirty="0" smtClean="0"/>
              <a:t>Σ</a:t>
            </a:r>
            <a:r>
              <a:rPr lang="en-US" altLang="ja-JP" sz="1800" baseline="30000" dirty="0" smtClean="0"/>
              <a:t>+</a:t>
            </a:r>
            <a:r>
              <a:rPr lang="ja-JP" altLang="en-US" sz="1800" baseline="30000" dirty="0" smtClean="0"/>
              <a:t>　</a:t>
            </a:r>
            <a:r>
              <a:rPr lang="ja-JP" altLang="en-US" sz="1800" dirty="0"/>
              <a:t>　　</a:t>
            </a:r>
            <a:endParaRPr lang="en-US" altLang="ja-JP" sz="1800" baseline="30000" dirty="0" smtClean="0"/>
          </a:p>
          <a:p>
            <a:r>
              <a:rPr kumimoji="1" lang="ja-JP" altLang="en-US" sz="1800" dirty="0" smtClean="0"/>
              <a:t>　　のとき、　　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　　　⑤　　⑥　　　⑦　　　⑨</a:t>
            </a:r>
            <a:endParaRPr kumimoji="1"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⇒</a:t>
            </a:r>
            <a:r>
              <a:rPr lang="en-US" altLang="ja-JP" sz="1800" dirty="0" smtClean="0"/>
              <a:t>BC</a:t>
            </a:r>
            <a:r>
              <a:rPr lang="ja-JP" altLang="en-US" sz="1800" dirty="0" smtClean="0"/>
              <a:t>⇒</a:t>
            </a:r>
            <a:r>
              <a:rPr lang="en-US" altLang="ja-JP" sz="1800" dirty="0" smtClean="0"/>
              <a:t>DAC</a:t>
            </a:r>
            <a:r>
              <a:rPr lang="ja-JP" altLang="en-US" sz="1800" dirty="0" smtClean="0"/>
              <a:t>⇒</a:t>
            </a:r>
            <a:r>
              <a:rPr lang="en-US" altLang="ja-JP" sz="1800" dirty="0" err="1" smtClean="0"/>
              <a:t>vAC</a:t>
            </a:r>
            <a:r>
              <a:rPr lang="ja-JP" altLang="en-US" sz="1800" dirty="0" smtClean="0"/>
              <a:t>⇒</a:t>
            </a:r>
            <a:r>
              <a:rPr lang="en-US" altLang="ja-JP" sz="1800" dirty="0" err="1" smtClean="0"/>
              <a:t>vAx</a:t>
            </a:r>
            <a:r>
              <a:rPr lang="ja-JP" altLang="en-US" sz="1800" dirty="0" smtClean="0"/>
              <a:t>　　であるので、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は自己埋め込みであり、</a:t>
            </a:r>
            <a:endParaRPr kumimoji="1"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⑩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⇒</a:t>
            </a:r>
            <a:r>
              <a:rPr lang="en-US" altLang="ja-JP" sz="1800" dirty="0" smtClean="0"/>
              <a:t>v</a:t>
            </a:r>
            <a:r>
              <a:rPr lang="en-US" altLang="ja-JP" sz="1800" baseline="30000" dirty="0" smtClean="0"/>
              <a:t>i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Ax</a:t>
            </a:r>
            <a:r>
              <a:rPr lang="en-US" altLang="ja-JP" sz="1800" baseline="30000" dirty="0" err="1" smtClean="0"/>
              <a:t>i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　　　（</a:t>
            </a:r>
            <a:r>
              <a:rPr lang="en-US" altLang="ja-JP" sz="1800" dirty="0" err="1" smtClean="0"/>
              <a:t>i</a:t>
            </a:r>
            <a:r>
              <a:rPr lang="ja-JP" altLang="en-US" sz="1800" dirty="0" smtClean="0"/>
              <a:t>　≧　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）　　が成り立つ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　　　①　　②　　　③　　　④　　　　　　　　　　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⇒</a:t>
            </a:r>
            <a:r>
              <a:rPr lang="en-US" altLang="ja-JP" sz="1800" dirty="0" smtClean="0"/>
              <a:t>EF</a:t>
            </a:r>
            <a:r>
              <a:rPr lang="ja-JP" altLang="en-US" sz="1800" dirty="0" smtClean="0"/>
              <a:t>⇒</a:t>
            </a:r>
            <a:r>
              <a:rPr lang="en-US" altLang="ja-JP" sz="1800" dirty="0" smtClean="0"/>
              <a:t>GAF</a:t>
            </a:r>
            <a:r>
              <a:rPr lang="ja-JP" altLang="en-US" sz="1800" dirty="0" smtClean="0"/>
              <a:t>⇒</a:t>
            </a:r>
            <a:r>
              <a:rPr lang="en-US" altLang="ja-JP" sz="1800" dirty="0" err="1" smtClean="0"/>
              <a:t>uAF</a:t>
            </a:r>
            <a:r>
              <a:rPr lang="ja-JP" altLang="en-US" sz="1800" dirty="0" smtClean="0"/>
              <a:t>⇒</a:t>
            </a:r>
            <a:r>
              <a:rPr lang="en-US" altLang="ja-JP" sz="1800" b="1" dirty="0" err="1">
                <a:solidFill>
                  <a:srgbClr val="FF0000"/>
                </a:solidFill>
              </a:rPr>
              <a:t>u</a:t>
            </a:r>
            <a:r>
              <a:rPr lang="en-US" altLang="ja-JP" sz="1800" dirty="0" err="1" smtClean="0"/>
              <a:t>Ay</a:t>
            </a:r>
            <a:r>
              <a:rPr lang="ja-JP" altLang="en-US" sz="1800" dirty="0" smtClean="0"/>
              <a:t>　　より、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⑪</a:t>
            </a:r>
            <a:r>
              <a:rPr lang="en-US" altLang="ja-JP" sz="1800" dirty="0" smtClean="0"/>
              <a:t>S</a:t>
            </a:r>
            <a:r>
              <a:rPr lang="ja-JP" altLang="en-US" sz="1800" dirty="0"/>
              <a:t>⇒*</a:t>
            </a:r>
            <a:r>
              <a:rPr lang="en-US" altLang="ja-JP" sz="1800" dirty="0" err="1"/>
              <a:t>uAy</a:t>
            </a:r>
            <a:r>
              <a:rPr lang="ja-JP" altLang="en-US" sz="1800" dirty="0"/>
              <a:t>　　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また、⑧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⇒</a:t>
            </a:r>
            <a:r>
              <a:rPr lang="en-US" altLang="ja-JP" sz="1800" dirty="0" smtClean="0"/>
              <a:t>w</a:t>
            </a:r>
          </a:p>
          <a:p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よって、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　　　　　　⑪　　　⑩　　　　 ⑧</a:t>
            </a:r>
            <a:endParaRPr kumimoji="1" lang="en-US" altLang="ja-JP" sz="1800" dirty="0"/>
          </a:p>
          <a:p>
            <a:r>
              <a:rPr lang="ja-JP" altLang="en-US" sz="1800" dirty="0" smtClean="0"/>
              <a:t>　　　　　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⇒</a:t>
            </a:r>
            <a:r>
              <a:rPr lang="en-US" altLang="ja-JP" sz="1800" dirty="0" err="1" smtClean="0"/>
              <a:t>uAy</a:t>
            </a:r>
            <a:r>
              <a:rPr lang="ja-JP" altLang="en-US" sz="1800" dirty="0" smtClean="0"/>
              <a:t>⇒</a:t>
            </a:r>
            <a:r>
              <a:rPr lang="en-US" altLang="ja-JP" sz="1800" dirty="0" err="1" smtClean="0"/>
              <a:t>uv</a:t>
            </a:r>
            <a:r>
              <a:rPr lang="en-US" altLang="ja-JP" sz="1800" baseline="30000" dirty="0" err="1" smtClean="0"/>
              <a:t>i</a:t>
            </a:r>
            <a:r>
              <a:rPr lang="en-US" altLang="ja-JP" sz="1800" baseline="30000" dirty="0" smtClean="0"/>
              <a:t> </a:t>
            </a:r>
            <a:r>
              <a:rPr lang="en-US" altLang="ja-JP" sz="1800" dirty="0" err="1" smtClean="0"/>
              <a:t>Ax</a:t>
            </a:r>
            <a:r>
              <a:rPr lang="en-US" altLang="ja-JP" sz="1800" baseline="30000" dirty="0" err="1" smtClean="0"/>
              <a:t>i</a:t>
            </a:r>
            <a:r>
              <a:rPr lang="en-US" altLang="ja-JP" sz="1800" dirty="0" smtClean="0"/>
              <a:t> y</a:t>
            </a:r>
            <a:r>
              <a:rPr lang="ja-JP" altLang="en-US" sz="1800" dirty="0" smtClean="0"/>
              <a:t>⇒</a:t>
            </a:r>
            <a:r>
              <a:rPr lang="en-US" altLang="ja-JP" sz="1800" dirty="0"/>
              <a:t> </a:t>
            </a:r>
            <a:r>
              <a:rPr lang="en-US" altLang="ja-JP" sz="1800" dirty="0" err="1"/>
              <a:t>uv</a:t>
            </a:r>
            <a:r>
              <a:rPr lang="en-US" altLang="ja-JP" sz="1800" baseline="30000" dirty="0" err="1"/>
              <a:t>i</a:t>
            </a:r>
            <a:r>
              <a:rPr lang="en-US" altLang="ja-JP" sz="1800" baseline="30000" dirty="0"/>
              <a:t> </a:t>
            </a:r>
            <a:r>
              <a:rPr lang="en-US" altLang="ja-JP" sz="1800" dirty="0" err="1" smtClean="0"/>
              <a:t>wx</a:t>
            </a:r>
            <a:r>
              <a:rPr lang="en-US" altLang="ja-JP" sz="1800" baseline="30000" dirty="0" err="1" smtClean="0"/>
              <a:t>i</a:t>
            </a:r>
            <a:r>
              <a:rPr lang="en-US" altLang="ja-JP" sz="1800" dirty="0" smtClean="0"/>
              <a:t> y</a:t>
            </a:r>
          </a:p>
          <a:p>
            <a:r>
              <a:rPr lang="en-US" altLang="ja-JP" sz="1800" dirty="0" smtClean="0"/>
              <a:t>     </a:t>
            </a:r>
            <a:r>
              <a:rPr lang="ja-JP" altLang="en-US" sz="1800" dirty="0" smtClean="0"/>
              <a:t>より</a:t>
            </a:r>
            <a:r>
              <a:rPr lang="ja-JP" altLang="en-US" sz="1800" dirty="0"/>
              <a:t>、</a:t>
            </a:r>
            <a:r>
              <a:rPr lang="en-US" altLang="ja-JP" sz="1800" dirty="0" err="1"/>
              <a:t>i</a:t>
            </a:r>
            <a:r>
              <a:rPr lang="ja-JP" altLang="en-US" sz="1800" dirty="0"/>
              <a:t>　≧　</a:t>
            </a:r>
            <a:r>
              <a:rPr lang="en-US" altLang="ja-JP" sz="1800" dirty="0"/>
              <a:t>0</a:t>
            </a:r>
            <a:r>
              <a:rPr lang="ja-JP" altLang="en-US" sz="1800" dirty="0"/>
              <a:t>　に対して</a:t>
            </a:r>
            <a:r>
              <a:rPr lang="ja-JP" altLang="en-US" sz="1800" dirty="0" smtClean="0"/>
              <a:t>、</a:t>
            </a:r>
            <a:r>
              <a:rPr lang="en-US" altLang="ja-JP" sz="1800" dirty="0" err="1"/>
              <a:t>uv</a:t>
            </a:r>
            <a:r>
              <a:rPr lang="en-US" altLang="ja-JP" sz="1800" baseline="30000" dirty="0" err="1"/>
              <a:t>i</a:t>
            </a:r>
            <a:r>
              <a:rPr lang="en-US" altLang="ja-JP" sz="1800" baseline="30000" dirty="0"/>
              <a:t> </a:t>
            </a:r>
            <a:r>
              <a:rPr lang="en-US" altLang="ja-JP" sz="1800" dirty="0" err="1"/>
              <a:t>wx</a:t>
            </a:r>
            <a:r>
              <a:rPr lang="en-US" altLang="ja-JP" sz="1800" baseline="30000" dirty="0" err="1"/>
              <a:t>i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y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L(G)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410988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560" y="333375"/>
            <a:ext cx="797526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b="1" dirty="0"/>
              <a:t>４．７　単純決定性（文脈自由）文法</a:t>
            </a:r>
          </a:p>
          <a:p>
            <a:pPr eaLnBrk="1" hangingPunct="1"/>
            <a:endParaRPr lang="ja-JP" altLang="en-US" sz="1800" b="1" dirty="0"/>
          </a:p>
          <a:p>
            <a:pPr eaLnBrk="1" hangingPunct="1"/>
            <a:r>
              <a:rPr lang="ja-JP" altLang="en-US" sz="1800" dirty="0"/>
              <a:t>　導出において、非終端記号を置き換える生成規則が複数あるとき、どの</a:t>
            </a:r>
          </a:p>
          <a:p>
            <a:pPr eaLnBrk="1" hangingPunct="1"/>
            <a:r>
              <a:rPr lang="ja-JP" altLang="en-US" sz="1800" dirty="0"/>
              <a:t>生成規則を適用するか試行錯誤を行う必要がある。</a:t>
            </a:r>
          </a:p>
          <a:p>
            <a:pPr eaLnBrk="1" hangingPunct="1"/>
            <a:r>
              <a:rPr lang="ja-JP" altLang="en-US" sz="1800" dirty="0"/>
              <a:t>　一つの非終端記号について、複数の生成規則を持たないようにした文法</a:t>
            </a:r>
          </a:p>
          <a:p>
            <a:pPr eaLnBrk="1" hangingPunct="1"/>
            <a:r>
              <a:rPr lang="ja-JP" altLang="en-US" sz="1800" dirty="0"/>
              <a:t>を</a:t>
            </a:r>
            <a:r>
              <a:rPr lang="ja-JP" altLang="en-US" sz="1800" dirty="0">
                <a:solidFill>
                  <a:srgbClr val="0000FF"/>
                </a:solidFill>
              </a:rPr>
              <a:t>単純決定性（文脈自由）文法</a:t>
            </a:r>
            <a:r>
              <a:rPr lang="ja-JP" altLang="en-US" sz="1800" dirty="0"/>
              <a:t>と呼ぶ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　すなわち、文脈自由文法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＝（</a:t>
            </a:r>
            <a:r>
              <a:rPr lang="en-US" altLang="ja-JP" sz="1800" dirty="0" smtClean="0"/>
              <a:t>N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Σ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P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）において、</a:t>
            </a:r>
            <a:endParaRPr lang="ja-JP" altLang="en-US" sz="1800" dirty="0"/>
          </a:p>
          <a:p>
            <a:pPr eaLnBrk="1" hangingPunct="1"/>
            <a:r>
              <a:rPr lang="ja-JP" altLang="en-US" sz="1800" dirty="0"/>
              <a:t>　生成規則が　 </a:t>
            </a:r>
            <a:endParaRPr lang="en-US" altLang="ja-JP" sz="1800" dirty="0" smtClean="0"/>
          </a:p>
          <a:p>
            <a:pPr eaLnBrk="1" hangingPunct="1"/>
            <a:endParaRPr lang="en-US" altLang="ja-JP" sz="9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err="1" smtClean="0"/>
              <a:t>A</a:t>
            </a:r>
            <a:r>
              <a:rPr lang="en-US" altLang="ja-JP" sz="1800" dirty="0" err="1"/>
              <a:t>→</a:t>
            </a:r>
            <a:r>
              <a:rPr lang="en-US" altLang="ja-JP" sz="1800" dirty="0" err="1">
                <a:solidFill>
                  <a:srgbClr val="0000FF"/>
                </a:solidFill>
              </a:rPr>
              <a:t>a</a:t>
            </a:r>
            <a:r>
              <a:rPr lang="en-US" altLang="ja-JP" sz="1800" dirty="0"/>
              <a:t>α</a:t>
            </a:r>
            <a:r>
              <a:rPr lang="ja-JP" altLang="en-US" sz="1800" dirty="0"/>
              <a:t>　（</a:t>
            </a:r>
            <a:r>
              <a:rPr lang="en-US" altLang="ja-JP" sz="1800" dirty="0" err="1"/>
              <a:t>a∈Σ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en-US" altLang="ja-JP" sz="1800" dirty="0"/>
              <a:t>α∈N*</a:t>
            </a:r>
            <a:r>
              <a:rPr lang="ja-JP" altLang="en-US" sz="1800" dirty="0"/>
              <a:t>）　</a:t>
            </a:r>
            <a:r>
              <a:rPr lang="ja-JP" altLang="en-US" sz="1800" dirty="0" smtClean="0"/>
              <a:t>なるグライバッハ標準形のものだけであり、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かつ、</a:t>
            </a:r>
            <a:endParaRPr lang="ja-JP" altLang="en-US" sz="1800" dirty="0"/>
          </a:p>
          <a:p>
            <a:pPr eaLnBrk="1" hangingPunct="1"/>
            <a:r>
              <a:rPr lang="ja-JP" altLang="en-US" sz="1800" dirty="0"/>
              <a:t>　　</a:t>
            </a:r>
            <a:r>
              <a:rPr lang="en-US" altLang="ja-JP" sz="1800" dirty="0" err="1" smtClean="0"/>
              <a:t>A</a:t>
            </a:r>
            <a:r>
              <a:rPr lang="en-US" altLang="ja-JP" sz="1800" dirty="0" err="1"/>
              <a:t>→</a:t>
            </a:r>
            <a:r>
              <a:rPr lang="en-US" altLang="ja-JP" sz="1800" dirty="0" err="1">
                <a:solidFill>
                  <a:srgbClr val="0000FF"/>
                </a:solidFill>
              </a:rPr>
              <a:t>a</a:t>
            </a:r>
            <a:r>
              <a:rPr lang="en-US" altLang="ja-JP" sz="1800" dirty="0"/>
              <a:t>α</a:t>
            </a:r>
            <a:r>
              <a:rPr lang="ja-JP" altLang="en-US" sz="1800" dirty="0"/>
              <a:t>　∈</a:t>
            </a:r>
            <a:r>
              <a:rPr lang="en-US" altLang="ja-JP" sz="1800" dirty="0"/>
              <a:t>P</a:t>
            </a:r>
            <a:r>
              <a:rPr lang="ja-JP" altLang="en-US" sz="1800" dirty="0"/>
              <a:t>　のとき  </a:t>
            </a:r>
            <a:r>
              <a:rPr lang="en-US" altLang="ja-JP" sz="1800" dirty="0"/>
              <a:t>α≠</a:t>
            </a:r>
            <a:r>
              <a:rPr lang="en-US" altLang="ja-JP" sz="1800" dirty="0" smtClean="0"/>
              <a:t>β</a:t>
            </a:r>
            <a:r>
              <a:rPr lang="ja-JP" altLang="en-US" sz="1800" dirty="0"/>
              <a:t>なる</a:t>
            </a:r>
            <a:r>
              <a:rPr lang="ja-JP" altLang="en-US" sz="1800" dirty="0" smtClean="0"/>
              <a:t>いかなる</a:t>
            </a:r>
            <a:r>
              <a:rPr lang="en-US" altLang="ja-JP" sz="1800" dirty="0"/>
              <a:t>β∈N</a:t>
            </a:r>
            <a:r>
              <a:rPr lang="en-US" altLang="ja-JP" sz="1800" dirty="0" smtClean="0"/>
              <a:t>*</a:t>
            </a:r>
            <a:r>
              <a:rPr lang="ja-JP" altLang="en-US" sz="1800" dirty="0" smtClean="0"/>
              <a:t>に対しても、</a:t>
            </a:r>
            <a:r>
              <a:rPr lang="en-US" altLang="ja-JP" sz="1800" dirty="0" err="1" smtClean="0"/>
              <a:t>A</a:t>
            </a:r>
            <a:r>
              <a:rPr lang="en-US" altLang="ja-JP" sz="1800" dirty="0" err="1"/>
              <a:t>→</a:t>
            </a:r>
            <a:r>
              <a:rPr lang="en-US" altLang="ja-JP" sz="1800" dirty="0" err="1">
                <a:solidFill>
                  <a:srgbClr val="0000FF"/>
                </a:solidFill>
              </a:rPr>
              <a:t>a</a:t>
            </a:r>
            <a:r>
              <a:rPr lang="en-US" altLang="ja-JP" sz="1800" dirty="0"/>
              <a:t>β</a:t>
            </a:r>
            <a:r>
              <a:rPr lang="ja-JP" altLang="en-US" sz="1800" dirty="0"/>
              <a:t>　∈</a:t>
            </a:r>
            <a:r>
              <a:rPr lang="en-US" altLang="ja-JP" sz="1800" dirty="0"/>
              <a:t>P</a:t>
            </a:r>
            <a:r>
              <a:rPr lang="ja-JP" altLang="en-US" sz="1800" dirty="0"/>
              <a:t>　で</a:t>
            </a:r>
            <a:r>
              <a:rPr lang="ja-JP" altLang="en-US" sz="1800" dirty="0" smtClean="0"/>
              <a:t>ある</a:t>
            </a:r>
            <a:endParaRPr lang="en-US" altLang="ja-JP" sz="1800" dirty="0" smtClean="0"/>
          </a:p>
          <a:p>
            <a:pPr eaLnBrk="1" hangingPunct="1"/>
            <a:endParaRPr lang="en-US" altLang="ja-JP" sz="9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とき、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を単純決定性文法と呼ぶ。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　　　　　　　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例　</a:t>
            </a:r>
            <a:r>
              <a:rPr lang="en-US" altLang="ja-JP" sz="1800" dirty="0" smtClean="0"/>
              <a:t>4.8</a:t>
            </a:r>
            <a:r>
              <a:rPr lang="ja-JP" altLang="en-US" sz="1800" dirty="0" smtClean="0"/>
              <a:t>　単純</a:t>
            </a:r>
            <a:r>
              <a:rPr lang="ja-JP" altLang="en-US" sz="1800" dirty="0"/>
              <a:t>決定性</a:t>
            </a:r>
            <a:r>
              <a:rPr lang="ja-JP" altLang="en-US" sz="1800" dirty="0" smtClean="0"/>
              <a:t>文法</a:t>
            </a:r>
            <a:r>
              <a:rPr lang="ja-JP" altLang="en-US" sz="1800" dirty="0" smtClean="0">
                <a:solidFill>
                  <a:srgbClr val="0000FF"/>
                </a:solidFill>
              </a:rPr>
              <a:t>　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＝（</a:t>
            </a:r>
            <a:r>
              <a:rPr lang="en-US" altLang="ja-JP" sz="1800" dirty="0" smtClean="0"/>
              <a:t>N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Σ</a:t>
            </a:r>
            <a:r>
              <a:rPr lang="ja-JP" altLang="en-US" sz="1800" dirty="0" err="1" smtClean="0"/>
              <a:t>，</a:t>
            </a:r>
            <a:r>
              <a:rPr lang="en-US" altLang="ja-JP" sz="1800" dirty="0"/>
              <a:t>P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）</a:t>
            </a:r>
            <a:endParaRPr lang="ja-JP" altLang="en-US" sz="1800" dirty="0"/>
          </a:p>
          <a:p>
            <a:pPr eaLnBrk="1" hangingPunct="1"/>
            <a:r>
              <a:rPr lang="ja-JP" altLang="en-US" sz="1800" dirty="0"/>
              <a:t>　　　　</a:t>
            </a:r>
            <a:r>
              <a:rPr lang="en-US" altLang="ja-JP" sz="1800" dirty="0"/>
              <a:t>N</a:t>
            </a:r>
            <a:r>
              <a:rPr lang="ja-JP" altLang="en-US" sz="1800" dirty="0"/>
              <a:t>＝｛</a:t>
            </a:r>
            <a:r>
              <a:rPr lang="en-US" altLang="ja-JP" sz="1800" dirty="0"/>
              <a:t>S,A,B</a:t>
            </a:r>
            <a:r>
              <a:rPr lang="ja-JP" altLang="en-US" sz="1800" dirty="0"/>
              <a:t>｝</a:t>
            </a:r>
          </a:p>
          <a:p>
            <a:pPr eaLnBrk="1" hangingPunct="1"/>
            <a:r>
              <a:rPr lang="ja-JP" altLang="en-US" sz="1800" dirty="0"/>
              <a:t>　　　　</a:t>
            </a:r>
            <a:r>
              <a:rPr lang="en-US" altLang="ja-JP" sz="1800" dirty="0"/>
              <a:t>Σ</a:t>
            </a:r>
            <a:r>
              <a:rPr lang="ja-JP" altLang="en-US" sz="1800" dirty="0"/>
              <a:t>＝｛</a:t>
            </a:r>
            <a:r>
              <a:rPr lang="en-US" altLang="ja-JP" sz="1800" dirty="0" err="1" smtClean="0"/>
              <a:t>a,b</a:t>
            </a:r>
            <a:r>
              <a:rPr lang="ja-JP" altLang="en-US" sz="1800" dirty="0" smtClean="0"/>
              <a:t>｝　　　　　　　　　　グライバッハ標準形</a:t>
            </a:r>
            <a:endParaRPr lang="ja-JP" altLang="en-US" sz="1800" dirty="0"/>
          </a:p>
          <a:p>
            <a:pPr eaLnBrk="1" hangingPunct="1"/>
            <a:r>
              <a:rPr lang="ja-JP" altLang="en-US" sz="1800" dirty="0"/>
              <a:t>　　　　</a:t>
            </a:r>
            <a:r>
              <a:rPr lang="en-US" altLang="ja-JP" sz="1800" dirty="0"/>
              <a:t>P</a:t>
            </a:r>
            <a:r>
              <a:rPr lang="ja-JP" altLang="en-US" sz="1800" dirty="0"/>
              <a:t>＝｛　　①</a:t>
            </a:r>
            <a:r>
              <a:rPr lang="en-US" altLang="ja-JP" sz="1800" dirty="0" err="1"/>
              <a:t>S→aA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②</a:t>
            </a:r>
            <a:r>
              <a:rPr lang="en-US" altLang="ja-JP" sz="1800" dirty="0" err="1"/>
              <a:t>A→b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③</a:t>
            </a:r>
            <a:r>
              <a:rPr lang="en-US" altLang="ja-JP" sz="1800" dirty="0" err="1"/>
              <a:t>A→aAB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④</a:t>
            </a:r>
            <a:r>
              <a:rPr lang="en-US" altLang="ja-JP" sz="1800" dirty="0" err="1"/>
              <a:t>B→b</a:t>
            </a:r>
            <a:r>
              <a:rPr lang="ja-JP" altLang="en-US" sz="1800" dirty="0"/>
              <a:t>　　｝</a:t>
            </a:r>
          </a:p>
          <a:p>
            <a:pPr eaLnBrk="1" hangingPunct="1"/>
            <a:r>
              <a:rPr lang="ja-JP" altLang="en-US" sz="1800" dirty="0" smtClean="0"/>
              <a:t>　　　　最左導出は、</a:t>
            </a:r>
            <a:endParaRPr lang="ja-JP" altLang="en-US" sz="1800" dirty="0"/>
          </a:p>
          <a:p>
            <a:pPr eaLnBrk="1" hangingPunct="1"/>
            <a:r>
              <a:rPr lang="ja-JP" altLang="en-US" sz="1800" dirty="0"/>
              <a:t>　　　　</a:t>
            </a:r>
            <a:r>
              <a:rPr lang="en-US" altLang="ja-JP" sz="1800" dirty="0" err="1"/>
              <a:t>S→aA→aaAB→aaaABB</a:t>
            </a:r>
            <a:r>
              <a:rPr lang="en-US" altLang="ja-JP" sz="1800" dirty="0"/>
              <a:t>→</a:t>
            </a:r>
            <a:r>
              <a:rPr lang="ja-JP" altLang="en-US" sz="1800" dirty="0"/>
              <a:t>・・・→</a:t>
            </a:r>
            <a:r>
              <a:rPr lang="en-US" altLang="ja-JP" sz="1800" dirty="0"/>
              <a:t>a</a:t>
            </a:r>
            <a:r>
              <a:rPr lang="en-US" altLang="ja-JP" sz="1800" baseline="30000" dirty="0"/>
              <a:t>n</a:t>
            </a:r>
            <a:r>
              <a:rPr lang="en-US" altLang="ja-JP" sz="1800" dirty="0"/>
              <a:t>AB</a:t>
            </a:r>
            <a:r>
              <a:rPr lang="en-US" altLang="ja-JP" sz="1800" baseline="30000" dirty="0"/>
              <a:t>n-1</a:t>
            </a:r>
            <a:r>
              <a:rPr lang="en-US" altLang="ja-JP" sz="1800" dirty="0"/>
              <a:t>     </a:t>
            </a:r>
          </a:p>
          <a:p>
            <a:pPr eaLnBrk="1" hangingPunct="1"/>
            <a:r>
              <a:rPr lang="en-US" altLang="ja-JP" sz="1800" dirty="0" smtClean="0"/>
              <a:t>            </a:t>
            </a:r>
            <a:r>
              <a:rPr lang="en-US" altLang="ja-JP" sz="1800" dirty="0"/>
              <a:t>→a</a:t>
            </a:r>
            <a:r>
              <a:rPr lang="en-US" altLang="ja-JP" sz="1800" baseline="30000" dirty="0"/>
              <a:t>n</a:t>
            </a:r>
            <a:r>
              <a:rPr lang="en-US" altLang="ja-JP" sz="1800" dirty="0"/>
              <a:t>bB</a:t>
            </a:r>
            <a:r>
              <a:rPr lang="en-US" altLang="ja-JP" sz="1800" baseline="30000" dirty="0"/>
              <a:t>n-1</a:t>
            </a:r>
            <a:r>
              <a:rPr lang="en-US" altLang="ja-JP" sz="1800" dirty="0"/>
              <a:t>→a</a:t>
            </a:r>
            <a:r>
              <a:rPr lang="en-US" altLang="ja-JP" sz="1800" baseline="30000" dirty="0"/>
              <a:t>n</a:t>
            </a:r>
            <a:r>
              <a:rPr lang="en-US" altLang="ja-JP" sz="1800" dirty="0"/>
              <a:t>b</a:t>
            </a:r>
            <a:r>
              <a:rPr lang="en-US" altLang="ja-JP" sz="1800" baseline="30000" dirty="0"/>
              <a:t>2</a:t>
            </a:r>
            <a:r>
              <a:rPr lang="en-US" altLang="ja-JP" sz="1800" dirty="0"/>
              <a:t>B</a:t>
            </a:r>
            <a:r>
              <a:rPr lang="en-US" altLang="ja-JP" sz="1800" baseline="30000" dirty="0"/>
              <a:t>n-2</a:t>
            </a:r>
            <a:r>
              <a:rPr lang="en-US" altLang="ja-JP" sz="1800" dirty="0"/>
              <a:t>→</a:t>
            </a:r>
            <a:r>
              <a:rPr lang="ja-JP" altLang="en-US" sz="1800" dirty="0"/>
              <a:t>・・・→</a:t>
            </a:r>
            <a:r>
              <a:rPr lang="en-US" altLang="ja-JP" sz="1800" dirty="0" err="1"/>
              <a:t>a</a:t>
            </a:r>
            <a:r>
              <a:rPr lang="en-US" altLang="ja-JP" sz="1800" baseline="30000" dirty="0" err="1"/>
              <a:t>n</a:t>
            </a:r>
            <a:r>
              <a:rPr lang="en-US" altLang="ja-JP" sz="1800" dirty="0" err="1"/>
              <a:t>b</a:t>
            </a:r>
            <a:r>
              <a:rPr lang="en-US" altLang="ja-JP" sz="1800" baseline="30000" dirty="0" err="1"/>
              <a:t>n</a:t>
            </a:r>
            <a:r>
              <a:rPr lang="en-US" altLang="ja-JP" sz="1800" dirty="0"/>
              <a:t>     </a:t>
            </a:r>
            <a:r>
              <a:rPr lang="ja-JP" altLang="en-US" sz="1800" dirty="0"/>
              <a:t>（</a:t>
            </a:r>
            <a:r>
              <a:rPr lang="en-US" altLang="ja-JP" sz="1800" dirty="0"/>
              <a:t>n≧</a:t>
            </a:r>
            <a:r>
              <a:rPr lang="ja-JP" altLang="en-US" sz="1800" dirty="0"/>
              <a:t>１）</a:t>
            </a:r>
          </a:p>
          <a:p>
            <a:pPr eaLnBrk="1" hangingPunct="1"/>
            <a:r>
              <a:rPr lang="ja-JP" altLang="en-US" sz="1800" baseline="30000" dirty="0"/>
              <a:t>   </a:t>
            </a:r>
          </a:p>
          <a:p>
            <a:pPr eaLnBrk="1" hangingPunct="1"/>
            <a:r>
              <a:rPr lang="ja-JP" altLang="en-US" sz="1800" dirty="0"/>
              <a:t>　　　　</a:t>
            </a:r>
            <a:r>
              <a:rPr lang="ja-JP" altLang="en-US" sz="1800" dirty="0" smtClean="0"/>
              <a:t>文法</a:t>
            </a:r>
            <a:r>
              <a:rPr lang="en-US" altLang="ja-JP" sz="1800" dirty="0"/>
              <a:t>G</a:t>
            </a:r>
            <a:r>
              <a:rPr lang="ja-JP" altLang="en-US" sz="1800" dirty="0"/>
              <a:t>により定義される言語</a:t>
            </a:r>
            <a:r>
              <a:rPr lang="en-US" altLang="ja-JP" sz="1800" dirty="0"/>
              <a:t>L</a:t>
            </a:r>
            <a:r>
              <a:rPr lang="ja-JP" altLang="en-US" sz="1800" dirty="0"/>
              <a:t>は　｛</a:t>
            </a:r>
            <a:r>
              <a:rPr lang="en-US" altLang="ja-JP" sz="1800" dirty="0" err="1" smtClean="0"/>
              <a:t>a</a:t>
            </a:r>
            <a:r>
              <a:rPr lang="en-US" altLang="ja-JP" sz="1800" baseline="30000" dirty="0" err="1" smtClean="0"/>
              <a:t>i</a:t>
            </a:r>
            <a:r>
              <a:rPr lang="en-US" altLang="ja-JP" sz="1800" dirty="0" err="1" smtClean="0"/>
              <a:t>b</a:t>
            </a:r>
            <a:r>
              <a:rPr lang="en-US" altLang="ja-JP" sz="1800" baseline="30000" dirty="0" err="1" smtClean="0"/>
              <a:t>i</a:t>
            </a:r>
            <a:r>
              <a:rPr lang="ja-JP" altLang="en-US" sz="1800" baseline="30000" dirty="0" smtClean="0"/>
              <a:t>　</a:t>
            </a:r>
            <a:r>
              <a:rPr lang="en-US" altLang="ja-JP" sz="1800" dirty="0" smtClean="0"/>
              <a:t>|</a:t>
            </a:r>
            <a:r>
              <a:rPr lang="ja-JP" altLang="en-US" sz="1800" dirty="0" smtClean="0"/>
              <a:t>　</a:t>
            </a:r>
            <a:r>
              <a:rPr lang="en-US" altLang="ja-JP" sz="1800" dirty="0" err="1" smtClean="0"/>
              <a:t>i</a:t>
            </a:r>
            <a:r>
              <a:rPr lang="en-US" altLang="ja-JP" sz="1800" dirty="0"/>
              <a:t>≧</a:t>
            </a:r>
            <a:r>
              <a:rPr lang="ja-JP" altLang="en-US" sz="1800" dirty="0" smtClean="0"/>
              <a:t>１｝</a:t>
            </a:r>
            <a:endParaRPr lang="ja-JP" altLang="en-US" sz="1800" dirty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H="1">
            <a:off x="7343798" y="3229937"/>
            <a:ext cx="730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 smtClean="0"/>
              <a:t>15</a:t>
            </a:r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3131840" y="4869160"/>
            <a:ext cx="504056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115616" y="5486787"/>
            <a:ext cx="612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　　　</a:t>
            </a:r>
            <a:r>
              <a:rPr kumimoji="1" lang="ja-JP" altLang="en-US" sz="1400" dirty="0" smtClean="0"/>
              <a:t>①　　　③　　　　　③　　　　　　　　　　　　　③　　　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1990" y="5751512"/>
            <a:ext cx="612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　　　</a:t>
            </a:r>
            <a:r>
              <a:rPr lang="ja-JP" altLang="en-US" sz="1400" dirty="0"/>
              <a:t>②</a:t>
            </a:r>
            <a:r>
              <a:rPr kumimoji="1" lang="ja-JP" altLang="en-US" sz="1400" dirty="0" smtClean="0"/>
              <a:t>　　　　　　　④　　　　　　　　　　　　④　　　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16/16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548680"/>
            <a:ext cx="701987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演習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問題１　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次の書換規則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からなる文脈自由文法をチョムスキーの標準形へ変換せよ。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/>
              <a:t>　</a:t>
            </a:r>
            <a:r>
              <a:rPr kumimoji="1" lang="ja-JP" altLang="en-US" dirty="0" smtClean="0"/>
              <a:t>置換規則</a:t>
            </a:r>
            <a:r>
              <a:rPr kumimoji="1" lang="en-US" altLang="ja-JP" dirty="0" smtClean="0"/>
              <a:t>P={</a:t>
            </a:r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→</a:t>
            </a:r>
            <a:r>
              <a:rPr kumimoji="1" lang="en-US" altLang="ja-JP" dirty="0" err="1" smtClean="0"/>
              <a:t>aB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　②</a:t>
            </a:r>
            <a:r>
              <a:rPr kumimoji="1" lang="en-US" altLang="ja-JP" dirty="0" smtClean="0"/>
              <a:t>S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bA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③</a:t>
            </a:r>
            <a:r>
              <a:rPr lang="en-US" altLang="ja-JP" dirty="0" smtClean="0"/>
              <a:t>A</a:t>
            </a:r>
            <a:r>
              <a:rPr lang="ja-JP" altLang="en-US" dirty="0" smtClean="0"/>
              <a:t>→</a:t>
            </a:r>
            <a:r>
              <a:rPr lang="en-US" altLang="ja-JP" dirty="0" smtClean="0"/>
              <a:t>a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④</a:t>
            </a:r>
            <a:r>
              <a:rPr lang="en-US" altLang="ja-JP" dirty="0" smtClean="0"/>
              <a:t>A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aS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⑤</a:t>
            </a:r>
            <a:r>
              <a:rPr lang="en-US" altLang="ja-JP" dirty="0" smtClean="0"/>
              <a:t>A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bbA</a:t>
            </a:r>
            <a:r>
              <a:rPr lang="ja-JP" altLang="en-US" dirty="0" err="1" smtClean="0"/>
              <a:t>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 ⑥</a:t>
            </a:r>
            <a:r>
              <a:rPr lang="en-US" altLang="ja-JP" dirty="0" smtClean="0"/>
              <a:t>B</a:t>
            </a:r>
            <a:r>
              <a:rPr lang="ja-JP" altLang="en-US" dirty="0" smtClean="0"/>
              <a:t>→</a:t>
            </a:r>
            <a:r>
              <a:rPr lang="en-US" altLang="ja-JP" dirty="0" smtClean="0"/>
              <a:t>b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⑦</a:t>
            </a:r>
            <a:r>
              <a:rPr lang="en-US" altLang="ja-JP" dirty="0" smtClean="0"/>
              <a:t>B</a:t>
            </a:r>
            <a:r>
              <a:rPr lang="ja-JP" altLang="en-US" dirty="0" smtClean="0"/>
              <a:t>→</a:t>
            </a:r>
            <a:r>
              <a:rPr lang="ja-JP" altLang="en-US" dirty="0" err="1" smtClean="0"/>
              <a:t>ｂ</a:t>
            </a:r>
            <a:r>
              <a:rPr lang="en-US" altLang="ja-JP" dirty="0" smtClean="0"/>
              <a:t>S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⑧</a:t>
            </a:r>
            <a:r>
              <a:rPr lang="en-US" altLang="ja-JP" dirty="0" smtClean="0"/>
              <a:t>B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aBB</a:t>
            </a:r>
            <a:r>
              <a:rPr lang="ja-JP" altLang="en-US" dirty="0" smtClean="0"/>
              <a:t>　｝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ja-JP" altLang="en-US" dirty="0"/>
              <a:t>ただし、</a:t>
            </a:r>
            <a:r>
              <a:rPr lang="en-US" altLang="ja-JP" dirty="0"/>
              <a:t>S</a:t>
            </a:r>
            <a:r>
              <a:rPr lang="ja-JP" altLang="en-US" dirty="0" err="1"/>
              <a:t>，</a:t>
            </a:r>
            <a:r>
              <a:rPr lang="en-US" altLang="ja-JP" dirty="0"/>
              <a:t>A</a:t>
            </a:r>
            <a:r>
              <a:rPr lang="ja-JP" altLang="en-US" dirty="0" err="1"/>
              <a:t>，</a:t>
            </a:r>
            <a:r>
              <a:rPr lang="en-US" altLang="ja-JP" dirty="0"/>
              <a:t>B</a:t>
            </a:r>
            <a:r>
              <a:rPr lang="ja-JP" altLang="en-US" dirty="0"/>
              <a:t>　は非終端記号、　</a:t>
            </a:r>
            <a:r>
              <a:rPr lang="en-US" altLang="ja-JP" dirty="0" err="1"/>
              <a:t>a,b</a:t>
            </a:r>
            <a:r>
              <a:rPr lang="ja-JP" altLang="en-US" dirty="0"/>
              <a:t>　は終端記号とする。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問題２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次のチョムスキー標準形をグライバッハ標準形へ変換せよ。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N={A1,A2}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Σ={1,2}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S=A1</a:t>
            </a:r>
            <a:r>
              <a:rPr kumimoji="1" lang="ja-JP" altLang="en-US" dirty="0" smtClean="0"/>
              <a:t>（開始記号）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置換規則</a:t>
            </a:r>
            <a:r>
              <a:rPr lang="en-US" altLang="ja-JP" dirty="0" smtClean="0"/>
              <a:t>P={</a:t>
            </a:r>
            <a:r>
              <a:rPr lang="ja-JP" altLang="en-US" dirty="0" smtClean="0"/>
              <a:t>①</a:t>
            </a:r>
            <a:r>
              <a:rPr lang="en-US" altLang="ja-JP" dirty="0" smtClean="0"/>
              <a:t>A1</a:t>
            </a:r>
            <a:r>
              <a:rPr lang="ja-JP" altLang="en-US" dirty="0" smtClean="0"/>
              <a:t>→</a:t>
            </a:r>
            <a:r>
              <a:rPr lang="en-US" altLang="ja-JP" dirty="0" smtClean="0"/>
              <a:t>A2A2</a:t>
            </a:r>
            <a:r>
              <a:rPr lang="ja-JP" altLang="en-US" dirty="0" smtClean="0"/>
              <a:t>　　②</a:t>
            </a:r>
            <a:r>
              <a:rPr lang="en-US" altLang="ja-JP" dirty="0" smtClean="0"/>
              <a:t>A1</a:t>
            </a:r>
            <a:r>
              <a:rPr lang="ja-JP" altLang="en-US" dirty="0" smtClean="0"/>
              <a:t>→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　③</a:t>
            </a:r>
            <a:r>
              <a:rPr lang="en-US" altLang="ja-JP" dirty="0" smtClean="0"/>
              <a:t>A2</a:t>
            </a:r>
            <a:r>
              <a:rPr lang="ja-JP" altLang="en-US" dirty="0" smtClean="0"/>
              <a:t>→</a:t>
            </a:r>
            <a:r>
              <a:rPr lang="en-US" altLang="ja-JP" dirty="0" smtClean="0"/>
              <a:t>A1A1</a:t>
            </a:r>
            <a:r>
              <a:rPr lang="ja-JP" altLang="en-US" dirty="0" smtClean="0"/>
              <a:t>　　④</a:t>
            </a:r>
            <a:r>
              <a:rPr lang="en-US" altLang="ja-JP" dirty="0" smtClean="0"/>
              <a:t>A2</a:t>
            </a:r>
            <a:r>
              <a:rPr lang="ja-JP" altLang="en-US" dirty="0" smtClean="0"/>
              <a:t>→</a:t>
            </a:r>
            <a:r>
              <a:rPr lang="en-US" altLang="ja-JP" dirty="0" smtClean="0"/>
              <a:t>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}</a:t>
            </a:r>
          </a:p>
          <a:p>
            <a:endParaRPr kumimoji="1"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24328" y="408692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その１１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043608" y="1700808"/>
            <a:ext cx="6264696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43608" y="3645024"/>
            <a:ext cx="6264696" cy="7920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5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D23182-F299-455D-81F1-55C7173295F8}" type="slidenum">
              <a:rPr lang="en-US" altLang="ja-JP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 smtClean="0">
              <a:solidFill>
                <a:srgbClr val="000000"/>
              </a:solidFill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023938" y="826944"/>
            <a:ext cx="69669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en-US" altLang="ja-JP" sz="1800" dirty="0">
                <a:solidFill>
                  <a:srgbClr val="000000"/>
                </a:solidFill>
              </a:rPr>
              <a:t>G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N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S</a:t>
            </a:r>
            <a:r>
              <a:rPr lang="ja-JP" altLang="en-US" sz="1800" dirty="0">
                <a:solidFill>
                  <a:srgbClr val="000000"/>
                </a:solidFill>
              </a:rPr>
              <a:t>｝　　</a:t>
            </a:r>
            <a:r>
              <a:rPr lang="en-US" altLang="ja-JP" sz="1800" dirty="0">
                <a:solidFill>
                  <a:srgbClr val="000000"/>
                </a:solidFill>
              </a:rPr>
              <a:t>N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S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A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B</a:t>
            </a:r>
            <a:r>
              <a:rPr lang="ja-JP" altLang="en-US" sz="1800" dirty="0">
                <a:solidFill>
                  <a:srgbClr val="000000"/>
                </a:solidFill>
              </a:rPr>
              <a:t>｝　　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a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b</a:t>
            </a:r>
            <a:r>
              <a:rPr lang="ja-JP" altLang="en-US" sz="1800" dirty="0">
                <a:solidFill>
                  <a:srgbClr val="000000"/>
                </a:solidFill>
              </a:rPr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>
                <a:solidFill>
                  <a:srgbClr val="000000"/>
                </a:solidFill>
              </a:rPr>
              <a:t>＝｛　</a:t>
            </a:r>
            <a:r>
              <a:rPr lang="en-US" altLang="ja-JP" sz="1800" dirty="0" err="1">
                <a:solidFill>
                  <a:srgbClr val="000000"/>
                </a:solidFill>
              </a:rPr>
              <a:t>S→aAB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>
                <a:solidFill>
                  <a:srgbClr val="000000"/>
                </a:solidFill>
              </a:rPr>
              <a:t>S→BA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S→ε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A→ABBb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A→a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B</a:t>
            </a:r>
            <a:r>
              <a:rPr lang="en-US" altLang="ja-JP" sz="1800" dirty="0" err="1" smtClean="0">
                <a:solidFill>
                  <a:srgbClr val="000000"/>
                </a:solidFill>
              </a:rPr>
              <a:t>→bA</a:t>
            </a:r>
            <a:r>
              <a:rPr lang="ja-JP" altLang="en-US" sz="1800" dirty="0">
                <a:solidFill>
                  <a:srgbClr val="000000"/>
                </a:solidFill>
              </a:rPr>
              <a:t>　｝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84213" y="1773238"/>
            <a:ext cx="7488237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（１）　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>
                <a:solidFill>
                  <a:srgbClr val="000000"/>
                </a:solidFill>
              </a:rPr>
              <a:t>中（</a:t>
            </a:r>
            <a:r>
              <a:rPr lang="en-US" altLang="ja-JP" sz="1800" dirty="0">
                <a:solidFill>
                  <a:srgbClr val="000000"/>
                </a:solidFill>
              </a:rPr>
              <a:t>ⅰ</a:t>
            </a:r>
            <a:r>
              <a:rPr lang="ja-JP" altLang="en-US" sz="1800" dirty="0">
                <a:solidFill>
                  <a:srgbClr val="000000"/>
                </a:solidFill>
              </a:rPr>
              <a:t>）～（</a:t>
            </a:r>
            <a:r>
              <a:rPr lang="en-US" altLang="ja-JP" sz="1800" dirty="0">
                <a:solidFill>
                  <a:srgbClr val="000000"/>
                </a:solidFill>
              </a:rPr>
              <a:t>ⅲ</a:t>
            </a:r>
            <a:r>
              <a:rPr lang="ja-JP" altLang="en-US" sz="1800" dirty="0">
                <a:solidFill>
                  <a:srgbClr val="000000"/>
                </a:solidFill>
              </a:rPr>
              <a:t>）　の形式のものは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に移す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（２）　</a:t>
            </a:r>
            <a:r>
              <a:rPr lang="en-US" altLang="ja-JP" sz="1800" dirty="0" err="1">
                <a:solidFill>
                  <a:srgbClr val="000000"/>
                </a:solidFill>
              </a:rPr>
              <a:t>A→aX</a:t>
            </a:r>
            <a:r>
              <a:rPr lang="ja-JP" altLang="en-US" sz="1800" dirty="0">
                <a:solidFill>
                  <a:srgbClr val="000000"/>
                </a:solidFill>
              </a:rPr>
              <a:t>　は　</a:t>
            </a:r>
            <a:r>
              <a:rPr lang="en-US" altLang="ja-JP" sz="1800" dirty="0">
                <a:solidFill>
                  <a:srgbClr val="000000"/>
                </a:solidFill>
              </a:rPr>
              <a:t>A→&lt;a&gt;X</a:t>
            </a:r>
            <a:r>
              <a:rPr lang="ja-JP" altLang="en-US" sz="1800" dirty="0">
                <a:solidFill>
                  <a:srgbClr val="000000"/>
                </a:solidFill>
              </a:rPr>
              <a:t>　　、また、　 </a:t>
            </a:r>
            <a:r>
              <a:rPr lang="en-US" altLang="ja-JP" sz="1800" dirty="0" err="1">
                <a:solidFill>
                  <a:srgbClr val="000000"/>
                </a:solidFill>
              </a:rPr>
              <a:t>A→Xa</a:t>
            </a:r>
            <a:r>
              <a:rPr lang="ja-JP" altLang="en-US" sz="1800" dirty="0">
                <a:solidFill>
                  <a:srgbClr val="000000"/>
                </a:solidFill>
              </a:rPr>
              <a:t>　は　</a:t>
            </a:r>
            <a:r>
              <a:rPr lang="en-US" altLang="ja-JP" sz="1800" dirty="0">
                <a:solidFill>
                  <a:srgbClr val="000000"/>
                </a:solidFill>
              </a:rPr>
              <a:t>A→X&lt;a&gt;</a:t>
            </a: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C00000"/>
                </a:solidFill>
              </a:rPr>
              <a:t>に変更する</a:t>
            </a:r>
            <a:endParaRPr lang="ja-JP" altLang="en-US" sz="18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（３）　</a:t>
            </a:r>
            <a:r>
              <a:rPr lang="en-US" altLang="ja-JP" sz="1800" dirty="0">
                <a:solidFill>
                  <a:srgbClr val="000000"/>
                </a:solidFill>
              </a:rPr>
              <a:t>A→BCD</a:t>
            </a:r>
            <a:r>
              <a:rPr lang="ja-JP" altLang="en-US" sz="1800" dirty="0">
                <a:solidFill>
                  <a:srgbClr val="000000"/>
                </a:solidFill>
              </a:rPr>
              <a:t>　は　</a:t>
            </a:r>
            <a:r>
              <a:rPr lang="en-US" altLang="ja-JP" sz="1800" dirty="0">
                <a:solidFill>
                  <a:srgbClr val="000000"/>
                </a:solidFill>
              </a:rPr>
              <a:t>A→B&lt;CD&gt;</a:t>
            </a:r>
            <a:r>
              <a:rPr lang="ja-JP" altLang="en-US" sz="1800" dirty="0">
                <a:solidFill>
                  <a:srgbClr val="000000"/>
                </a:solidFill>
              </a:rPr>
              <a:t>　と　</a:t>
            </a:r>
            <a:r>
              <a:rPr lang="en-US" altLang="ja-JP" sz="1800" dirty="0">
                <a:solidFill>
                  <a:srgbClr val="000000"/>
                </a:solidFill>
              </a:rPr>
              <a:t>&lt;CD&gt;→</a:t>
            </a:r>
            <a:r>
              <a:rPr lang="en-US" altLang="ja-JP" sz="1800" dirty="0" smtClean="0">
                <a:solidFill>
                  <a:srgbClr val="000000"/>
                </a:solidFill>
              </a:rPr>
              <a:t>CD</a:t>
            </a:r>
            <a:r>
              <a:rPr lang="ja-JP" altLang="en-US" sz="1800" dirty="0">
                <a:solidFill>
                  <a:srgbClr val="C00000"/>
                </a:solidFill>
              </a:rPr>
              <a:t>に変更する</a:t>
            </a:r>
            <a:endParaRPr lang="en-US" altLang="ja-JP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（４）　 </a:t>
            </a:r>
            <a:r>
              <a:rPr lang="en-US" altLang="ja-JP" sz="1800" dirty="0">
                <a:solidFill>
                  <a:srgbClr val="000000"/>
                </a:solidFill>
              </a:rPr>
              <a:t>&lt;a&gt;→a</a:t>
            </a: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C00000"/>
                </a:solidFill>
              </a:rPr>
              <a:t>を追加する</a:t>
            </a:r>
            <a:endParaRPr lang="ja-JP" altLang="en-US" sz="18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（５）　</a:t>
            </a:r>
            <a:r>
              <a:rPr lang="en-US" altLang="ja-JP" sz="1800" dirty="0">
                <a:solidFill>
                  <a:srgbClr val="000000"/>
                </a:solidFill>
              </a:rPr>
              <a:t>N’</a:t>
            </a:r>
            <a:r>
              <a:rPr lang="ja-JP" altLang="en-US" sz="1800" dirty="0" smtClean="0">
                <a:solidFill>
                  <a:srgbClr val="000000"/>
                </a:solidFill>
              </a:rPr>
              <a:t>は</a:t>
            </a:r>
            <a:r>
              <a:rPr lang="en-US" altLang="ja-JP" sz="1800" b="1" dirty="0" smtClean="0">
                <a:solidFill>
                  <a:srgbClr val="C00000"/>
                </a:solidFill>
              </a:rPr>
              <a:t>N</a:t>
            </a:r>
            <a:r>
              <a:rPr lang="ja-JP" altLang="en-US" sz="1800" b="1" dirty="0" smtClean="0">
                <a:solidFill>
                  <a:srgbClr val="C00000"/>
                </a:solidFill>
              </a:rPr>
              <a:t>と</a:t>
            </a:r>
            <a:r>
              <a:rPr lang="ja-JP" altLang="en-US" sz="1800" dirty="0" smtClean="0">
                <a:solidFill>
                  <a:srgbClr val="000000"/>
                </a:solidFill>
              </a:rPr>
              <a:t>（</a:t>
            </a:r>
            <a:r>
              <a:rPr lang="ja-JP" altLang="en-US" sz="1800" dirty="0">
                <a:solidFill>
                  <a:srgbClr val="000000"/>
                </a:solidFill>
              </a:rPr>
              <a:t>２）、（３）で加えた＜＞で表した非終端記号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N’</a:t>
            </a:r>
            <a:r>
              <a:rPr lang="ja-JP" altLang="en-US" sz="1800" dirty="0">
                <a:solidFill>
                  <a:srgbClr val="000000"/>
                </a:solidFill>
              </a:rPr>
              <a:t>＝｛　　　　　　　　　　　　　　　　　　　　　　　　　　　　　　　　　　　　　　｝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395663" y="2133600"/>
            <a:ext cx="3960812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375025" y="4013200"/>
            <a:ext cx="396081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3394075" y="2960688"/>
            <a:ext cx="3960813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3376613" y="4787900"/>
            <a:ext cx="3960812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1881188" y="5673725"/>
            <a:ext cx="54737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539750" y="692150"/>
            <a:ext cx="7704138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3203848" y="1473275"/>
            <a:ext cx="504056" cy="803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6300192" y="1372255"/>
            <a:ext cx="0" cy="905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255396" y="1408695"/>
            <a:ext cx="0" cy="803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68007" y="1430368"/>
            <a:ext cx="356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(ⅰ)</a:t>
            </a:r>
            <a:r>
              <a:rPr kumimoji="1" lang="ja-JP" altLang="en-US" dirty="0" smtClean="0"/>
              <a:t>　　　　　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ⅲ)</a:t>
            </a:r>
            <a:r>
              <a:rPr kumimoji="1" lang="ja-JP" altLang="en-US" dirty="0" smtClean="0"/>
              <a:t>　　　　　　　　　　　　</a:t>
            </a:r>
            <a:r>
              <a:rPr kumimoji="1" lang="en-US" altLang="ja-JP" dirty="0" smtClean="0"/>
              <a:t>(ⅱ)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796136" y="1437490"/>
            <a:ext cx="1368152" cy="1703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267744" y="1473275"/>
            <a:ext cx="1656184" cy="2683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376069" y="1437490"/>
            <a:ext cx="420067" cy="2719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4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D23182-F299-455D-81F1-55C7173295F8}" type="slidenum">
              <a:rPr lang="en-US" altLang="ja-JP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 smtClean="0">
              <a:solidFill>
                <a:srgbClr val="000000"/>
              </a:solidFill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023938" y="826944"/>
            <a:ext cx="69669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en-US" altLang="ja-JP" sz="1800" dirty="0">
                <a:solidFill>
                  <a:srgbClr val="000000"/>
                </a:solidFill>
              </a:rPr>
              <a:t>G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N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S</a:t>
            </a:r>
            <a:r>
              <a:rPr lang="ja-JP" altLang="en-US" sz="1800" dirty="0">
                <a:solidFill>
                  <a:srgbClr val="000000"/>
                </a:solidFill>
              </a:rPr>
              <a:t>｝　　</a:t>
            </a:r>
            <a:r>
              <a:rPr lang="en-US" altLang="ja-JP" sz="1800" dirty="0">
                <a:solidFill>
                  <a:srgbClr val="000000"/>
                </a:solidFill>
              </a:rPr>
              <a:t>N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S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A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B</a:t>
            </a:r>
            <a:r>
              <a:rPr lang="ja-JP" altLang="en-US" sz="1800" dirty="0">
                <a:solidFill>
                  <a:srgbClr val="000000"/>
                </a:solidFill>
              </a:rPr>
              <a:t>｝　　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a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b</a:t>
            </a:r>
            <a:r>
              <a:rPr lang="ja-JP" altLang="en-US" sz="1800" dirty="0">
                <a:solidFill>
                  <a:srgbClr val="000000"/>
                </a:solidFill>
              </a:rPr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>
                <a:solidFill>
                  <a:srgbClr val="000000"/>
                </a:solidFill>
              </a:rPr>
              <a:t>＝｛　</a:t>
            </a:r>
            <a:r>
              <a:rPr lang="en-US" altLang="ja-JP" sz="1800" dirty="0" err="1">
                <a:solidFill>
                  <a:srgbClr val="000000"/>
                </a:solidFill>
              </a:rPr>
              <a:t>S→aAB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>
                <a:solidFill>
                  <a:srgbClr val="000000"/>
                </a:solidFill>
              </a:rPr>
              <a:t>S→BA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S→ε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A→ABBb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A→a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B</a:t>
            </a:r>
            <a:r>
              <a:rPr lang="en-US" altLang="ja-JP" sz="1800" dirty="0" err="1" smtClean="0">
                <a:solidFill>
                  <a:srgbClr val="000000"/>
                </a:solidFill>
              </a:rPr>
              <a:t>→bA</a:t>
            </a:r>
            <a:r>
              <a:rPr lang="ja-JP" altLang="en-US" sz="1800" dirty="0">
                <a:solidFill>
                  <a:srgbClr val="000000"/>
                </a:solidFill>
              </a:rPr>
              <a:t>　｝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84213" y="1773238"/>
            <a:ext cx="74882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（１）　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>
                <a:solidFill>
                  <a:srgbClr val="000000"/>
                </a:solidFill>
              </a:rPr>
              <a:t>中（</a:t>
            </a:r>
            <a:r>
              <a:rPr lang="en-US" altLang="ja-JP" sz="1800" dirty="0">
                <a:solidFill>
                  <a:srgbClr val="000000"/>
                </a:solidFill>
              </a:rPr>
              <a:t>ⅰ</a:t>
            </a:r>
            <a:r>
              <a:rPr lang="ja-JP" altLang="en-US" sz="1800" dirty="0">
                <a:solidFill>
                  <a:srgbClr val="000000"/>
                </a:solidFill>
              </a:rPr>
              <a:t>）～（</a:t>
            </a:r>
            <a:r>
              <a:rPr lang="en-US" altLang="ja-JP" sz="1800" dirty="0">
                <a:solidFill>
                  <a:srgbClr val="000000"/>
                </a:solidFill>
              </a:rPr>
              <a:t>ⅲ</a:t>
            </a:r>
            <a:r>
              <a:rPr lang="ja-JP" altLang="en-US" sz="1800" dirty="0">
                <a:solidFill>
                  <a:srgbClr val="000000"/>
                </a:solidFill>
              </a:rPr>
              <a:t>）　の形式のものは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に移す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（２）　</a:t>
            </a:r>
            <a:r>
              <a:rPr lang="en-US" altLang="ja-JP" sz="1800" dirty="0" err="1">
                <a:solidFill>
                  <a:srgbClr val="000000"/>
                </a:solidFill>
              </a:rPr>
              <a:t>A→aX</a:t>
            </a:r>
            <a:r>
              <a:rPr lang="ja-JP" altLang="en-US" sz="1800" dirty="0">
                <a:solidFill>
                  <a:srgbClr val="000000"/>
                </a:solidFill>
              </a:rPr>
              <a:t>　は　</a:t>
            </a:r>
            <a:r>
              <a:rPr lang="en-US" altLang="ja-JP" sz="1800" dirty="0">
                <a:solidFill>
                  <a:srgbClr val="000000"/>
                </a:solidFill>
              </a:rPr>
              <a:t>A→&lt;a&gt;X</a:t>
            </a:r>
            <a:r>
              <a:rPr lang="ja-JP" altLang="en-US" sz="1800" dirty="0">
                <a:solidFill>
                  <a:srgbClr val="000000"/>
                </a:solidFill>
              </a:rPr>
              <a:t>　　、また、　 </a:t>
            </a:r>
            <a:r>
              <a:rPr lang="en-US" altLang="ja-JP" sz="1800" dirty="0" err="1">
                <a:solidFill>
                  <a:srgbClr val="000000"/>
                </a:solidFill>
              </a:rPr>
              <a:t>A→Xa</a:t>
            </a:r>
            <a:r>
              <a:rPr lang="ja-JP" altLang="en-US" sz="1800" dirty="0">
                <a:solidFill>
                  <a:srgbClr val="000000"/>
                </a:solidFill>
              </a:rPr>
              <a:t>　は　</a:t>
            </a:r>
            <a:r>
              <a:rPr lang="en-US" altLang="ja-JP" sz="1800" dirty="0">
                <a:solidFill>
                  <a:srgbClr val="000000"/>
                </a:solidFill>
              </a:rPr>
              <a:t>A→X&lt;a</a:t>
            </a:r>
            <a:r>
              <a:rPr lang="en-US" altLang="ja-JP" sz="1800" dirty="0" smtClean="0">
                <a:solidFill>
                  <a:srgbClr val="000000"/>
                </a:solidFill>
              </a:rPr>
              <a:t>&gt;</a:t>
            </a:r>
            <a:r>
              <a:rPr lang="ja-JP" altLang="en-US" sz="1800" dirty="0" smtClean="0">
                <a:solidFill>
                  <a:srgbClr val="C00000"/>
                </a:solidFill>
              </a:rPr>
              <a:t>に変更する</a:t>
            </a:r>
            <a:r>
              <a:rPr lang="ja-JP" altLang="en-US" sz="1800" dirty="0">
                <a:solidFill>
                  <a:srgbClr val="000000"/>
                </a:solidFill>
              </a:rPr>
              <a:t>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（３）　</a:t>
            </a:r>
            <a:r>
              <a:rPr lang="en-US" altLang="ja-JP" sz="1800" dirty="0">
                <a:solidFill>
                  <a:srgbClr val="000000"/>
                </a:solidFill>
              </a:rPr>
              <a:t>A→BCD</a:t>
            </a:r>
            <a:r>
              <a:rPr lang="ja-JP" altLang="en-US" sz="1800" dirty="0">
                <a:solidFill>
                  <a:srgbClr val="000000"/>
                </a:solidFill>
              </a:rPr>
              <a:t>　は　</a:t>
            </a:r>
            <a:r>
              <a:rPr lang="en-US" altLang="ja-JP" sz="1800" dirty="0">
                <a:solidFill>
                  <a:srgbClr val="000000"/>
                </a:solidFill>
              </a:rPr>
              <a:t>A→B&lt;CD&gt;</a:t>
            </a:r>
            <a:r>
              <a:rPr lang="ja-JP" altLang="en-US" sz="1800" dirty="0">
                <a:solidFill>
                  <a:srgbClr val="000000"/>
                </a:solidFill>
              </a:rPr>
              <a:t>　と　</a:t>
            </a:r>
            <a:r>
              <a:rPr lang="en-US" altLang="ja-JP" sz="1800" dirty="0">
                <a:solidFill>
                  <a:srgbClr val="000000"/>
                </a:solidFill>
              </a:rPr>
              <a:t>&lt;CD&gt;→CD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rgbClr val="000000"/>
                </a:solidFill>
              </a:rPr>
              <a:t>（</a:t>
            </a:r>
            <a:r>
              <a:rPr lang="ja-JP" altLang="en-US" sz="1800" dirty="0">
                <a:solidFill>
                  <a:srgbClr val="000000"/>
                </a:solidFill>
              </a:rPr>
              <a:t>４）　 </a:t>
            </a:r>
            <a:r>
              <a:rPr lang="en-US" altLang="ja-JP" sz="1800" dirty="0">
                <a:solidFill>
                  <a:srgbClr val="000000"/>
                </a:solidFill>
              </a:rPr>
              <a:t>&lt;a&gt;→a</a:t>
            </a: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C00000"/>
                </a:solidFill>
              </a:rPr>
              <a:t>を追加する</a:t>
            </a:r>
            <a:endParaRPr lang="ja-JP" altLang="en-US" sz="18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（５）　</a:t>
            </a:r>
            <a:r>
              <a:rPr lang="en-US" altLang="ja-JP" sz="1800" dirty="0">
                <a:solidFill>
                  <a:srgbClr val="000000"/>
                </a:solidFill>
              </a:rPr>
              <a:t>N’</a:t>
            </a:r>
            <a:r>
              <a:rPr lang="ja-JP" altLang="en-US" sz="1800" dirty="0" smtClean="0">
                <a:solidFill>
                  <a:srgbClr val="000000"/>
                </a:solidFill>
              </a:rPr>
              <a:t>は</a:t>
            </a:r>
            <a:r>
              <a:rPr lang="en-US" altLang="ja-JP" sz="1800" b="1" dirty="0" smtClean="0">
                <a:solidFill>
                  <a:srgbClr val="C00000"/>
                </a:solidFill>
              </a:rPr>
              <a:t>N</a:t>
            </a:r>
            <a:r>
              <a:rPr lang="ja-JP" altLang="en-US" sz="1800" b="1" dirty="0" smtClean="0">
                <a:solidFill>
                  <a:srgbClr val="C00000"/>
                </a:solidFill>
              </a:rPr>
              <a:t>と</a:t>
            </a:r>
            <a:r>
              <a:rPr lang="ja-JP" altLang="en-US" sz="1800" dirty="0" smtClean="0">
                <a:solidFill>
                  <a:srgbClr val="000000"/>
                </a:solidFill>
              </a:rPr>
              <a:t>（</a:t>
            </a:r>
            <a:r>
              <a:rPr lang="ja-JP" altLang="en-US" sz="1800" dirty="0">
                <a:solidFill>
                  <a:srgbClr val="000000"/>
                </a:solidFill>
              </a:rPr>
              <a:t>２）、（３）で加えた＜＞で表した非終端記号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N’</a:t>
            </a:r>
            <a:r>
              <a:rPr lang="ja-JP" altLang="en-US" sz="1800" dirty="0">
                <a:solidFill>
                  <a:srgbClr val="000000"/>
                </a:solidFill>
              </a:rPr>
              <a:t>＝｛　　　　　　　　　　　　　　　　　　　　　　　　　　　　　　　　　　　　　　｝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395663" y="2133600"/>
            <a:ext cx="3960812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375025" y="4013200"/>
            <a:ext cx="396081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3394075" y="2960688"/>
            <a:ext cx="3960813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3375026" y="5075236"/>
            <a:ext cx="3960812" cy="514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1881188" y="5949974"/>
            <a:ext cx="54737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539750" y="692150"/>
            <a:ext cx="7704138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6843281" y="1437490"/>
            <a:ext cx="321007" cy="1631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448347" y="4077072"/>
            <a:ext cx="12410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</a:t>
            </a:r>
            <a:r>
              <a:rPr kumimoji="1" lang="ja-JP" altLang="en-US" sz="1400" dirty="0" smtClean="0"/>
              <a:t>→</a:t>
            </a:r>
            <a:r>
              <a:rPr kumimoji="1" lang="en-US" altLang="ja-JP" sz="1400" dirty="0" smtClean="0"/>
              <a:t>&lt;a&gt;&lt;AB&gt;</a:t>
            </a:r>
          </a:p>
          <a:p>
            <a:r>
              <a:rPr lang="en-US" altLang="ja-JP" sz="1400" dirty="0" smtClean="0"/>
              <a:t>&lt;AB&gt;</a:t>
            </a:r>
            <a:r>
              <a:rPr lang="ja-JP" altLang="en-US" sz="1400" dirty="0" smtClean="0"/>
              <a:t>→</a:t>
            </a:r>
            <a:r>
              <a:rPr lang="en-US" altLang="ja-JP" sz="1400" dirty="0" smtClean="0"/>
              <a:t>AB</a:t>
            </a:r>
          </a:p>
        </p:txBody>
      </p:sp>
      <p:cxnSp>
        <p:nvCxnSpPr>
          <p:cNvPr id="22" name="直線矢印コネクタ 21"/>
          <p:cNvCxnSpPr>
            <a:endCxn id="9" idx="0"/>
          </p:cNvCxnSpPr>
          <p:nvPr/>
        </p:nvCxnSpPr>
        <p:spPr>
          <a:xfrm>
            <a:off x="2267744" y="1412776"/>
            <a:ext cx="1801126" cy="26642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376069" y="1412776"/>
            <a:ext cx="420067" cy="26642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292080" y="4077072"/>
            <a:ext cx="146065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</a:t>
            </a:r>
            <a:r>
              <a:rPr kumimoji="1" lang="ja-JP" altLang="en-US" sz="1400" dirty="0" smtClean="0"/>
              <a:t>→</a:t>
            </a:r>
            <a:r>
              <a:rPr kumimoji="1" lang="en-US" altLang="ja-JP" sz="1400" dirty="0" smtClean="0"/>
              <a:t>A&lt;</a:t>
            </a:r>
            <a:r>
              <a:rPr kumimoji="1" lang="en-US" altLang="ja-JP" sz="1400" dirty="0" err="1" smtClean="0"/>
              <a:t>BBb</a:t>
            </a:r>
            <a:r>
              <a:rPr kumimoji="1" lang="en-US" altLang="ja-JP" sz="1400" dirty="0" smtClean="0"/>
              <a:t>&gt;</a:t>
            </a:r>
          </a:p>
          <a:p>
            <a:r>
              <a:rPr lang="en-US" altLang="ja-JP" sz="1400" dirty="0" smtClean="0"/>
              <a:t>&lt;</a:t>
            </a:r>
            <a:r>
              <a:rPr lang="en-US" altLang="ja-JP" sz="1400" dirty="0" err="1" smtClean="0"/>
              <a:t>BBb</a:t>
            </a:r>
            <a:r>
              <a:rPr lang="en-US" altLang="ja-JP" sz="1400" dirty="0" smtClean="0"/>
              <a:t>&gt;</a:t>
            </a:r>
            <a:r>
              <a:rPr lang="ja-JP" altLang="en-US" sz="1400" dirty="0" smtClean="0"/>
              <a:t>→</a:t>
            </a:r>
            <a:r>
              <a:rPr lang="en-US" altLang="ja-JP" sz="1400" dirty="0" smtClean="0"/>
              <a:t>B&lt;Bb&gt;</a:t>
            </a:r>
          </a:p>
          <a:p>
            <a:r>
              <a:rPr lang="en-US" altLang="ja-JP" sz="1400" dirty="0" smtClean="0"/>
              <a:t>&lt;Bb&gt;</a:t>
            </a:r>
            <a:r>
              <a:rPr lang="ja-JP" altLang="en-US" sz="1400" dirty="0" smtClean="0"/>
              <a:t>→</a:t>
            </a:r>
            <a:r>
              <a:rPr lang="en-US" altLang="ja-JP" sz="1400" dirty="0" smtClean="0"/>
              <a:t>B&lt;b&gt;</a:t>
            </a: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448347" y="1412776"/>
            <a:ext cx="404035" cy="8764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85357" y="1379031"/>
            <a:ext cx="142974" cy="91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6112953" y="1437490"/>
            <a:ext cx="224285" cy="851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337238" y="3088393"/>
            <a:ext cx="9124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B</a:t>
            </a:r>
            <a:r>
              <a:rPr kumimoji="1" lang="ja-JP" altLang="en-US" sz="1400" dirty="0" smtClean="0"/>
              <a:t>→</a:t>
            </a:r>
            <a:r>
              <a:rPr kumimoji="1" lang="en-US" altLang="ja-JP" sz="1400" dirty="0" smtClean="0"/>
              <a:t>&lt;b&gt;A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81917" y="5147178"/>
            <a:ext cx="7713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&lt;a&gt;</a:t>
            </a:r>
            <a:r>
              <a:rPr lang="ja-JP" altLang="en-US" sz="1400" dirty="0" smtClean="0"/>
              <a:t>→</a:t>
            </a:r>
            <a:r>
              <a:rPr lang="en-US" altLang="ja-JP" sz="1400" dirty="0" smtClean="0"/>
              <a:t>a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53730" y="5178348"/>
            <a:ext cx="7713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&lt;</a:t>
            </a:r>
            <a:r>
              <a:rPr lang="en-US" altLang="ja-JP" sz="1400" dirty="0"/>
              <a:t>b</a:t>
            </a:r>
            <a:r>
              <a:rPr lang="en-US" altLang="ja-JP" sz="1400" dirty="0" smtClean="0"/>
              <a:t>&gt;</a:t>
            </a:r>
            <a:r>
              <a:rPr lang="ja-JP" altLang="en-US" sz="1400" dirty="0" smtClean="0"/>
              <a:t>→</a:t>
            </a:r>
            <a:r>
              <a:rPr lang="en-US" altLang="ja-JP" sz="1400" dirty="0" smtClean="0"/>
              <a:t>b</a:t>
            </a:r>
          </a:p>
        </p:txBody>
      </p:sp>
      <p:sp>
        <p:nvSpPr>
          <p:cNvPr id="16" name="フリーフォーム 15"/>
          <p:cNvSpPr/>
          <p:nvPr/>
        </p:nvSpPr>
        <p:spPr>
          <a:xfrm>
            <a:off x="6192982" y="3477491"/>
            <a:ext cx="752144" cy="1676400"/>
          </a:xfrm>
          <a:custGeom>
            <a:avLst/>
            <a:gdLst>
              <a:gd name="connsiteX0" fmla="*/ 748145 w 752144"/>
              <a:gd name="connsiteY0" fmla="*/ 0 h 1676400"/>
              <a:gd name="connsiteX1" fmla="*/ 748145 w 752144"/>
              <a:gd name="connsiteY1" fmla="*/ 471054 h 1676400"/>
              <a:gd name="connsiteX2" fmla="*/ 706582 w 752144"/>
              <a:gd name="connsiteY2" fmla="*/ 928254 h 1676400"/>
              <a:gd name="connsiteX3" fmla="*/ 665018 w 752144"/>
              <a:gd name="connsiteY3" fmla="*/ 1246909 h 1676400"/>
              <a:gd name="connsiteX4" fmla="*/ 609600 w 752144"/>
              <a:gd name="connsiteY4" fmla="*/ 1482436 h 1676400"/>
              <a:gd name="connsiteX5" fmla="*/ 387927 w 752144"/>
              <a:gd name="connsiteY5" fmla="*/ 1593273 h 1676400"/>
              <a:gd name="connsiteX6" fmla="*/ 0 w 752144"/>
              <a:gd name="connsiteY6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144" h="1676400">
                <a:moveTo>
                  <a:pt x="748145" y="0"/>
                </a:moveTo>
                <a:cubicBezTo>
                  <a:pt x="751608" y="158172"/>
                  <a:pt x="755072" y="316345"/>
                  <a:pt x="748145" y="471054"/>
                </a:cubicBezTo>
                <a:cubicBezTo>
                  <a:pt x="741218" y="625763"/>
                  <a:pt x="720436" y="798945"/>
                  <a:pt x="706582" y="928254"/>
                </a:cubicBezTo>
                <a:cubicBezTo>
                  <a:pt x="692727" y="1057563"/>
                  <a:pt x="681182" y="1154545"/>
                  <a:pt x="665018" y="1246909"/>
                </a:cubicBezTo>
                <a:cubicBezTo>
                  <a:pt x="648854" y="1339273"/>
                  <a:pt x="655782" y="1424709"/>
                  <a:pt x="609600" y="1482436"/>
                </a:cubicBezTo>
                <a:cubicBezTo>
                  <a:pt x="563418" y="1540163"/>
                  <a:pt x="489527" y="1560946"/>
                  <a:pt x="387927" y="1593273"/>
                </a:cubicBezTo>
                <a:cubicBezTo>
                  <a:pt x="286327" y="1625600"/>
                  <a:pt x="143163" y="1651000"/>
                  <a:pt x="0" y="167640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3867599" y="4301317"/>
            <a:ext cx="201270" cy="8458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33" idx="0"/>
          </p:cNvCxnSpPr>
          <p:nvPr/>
        </p:nvCxnSpPr>
        <p:spPr>
          <a:xfrm flipH="1">
            <a:off x="5839413" y="4723249"/>
            <a:ext cx="202053" cy="455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600492" y="1430368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(ⅰ)</a:t>
            </a:r>
            <a:r>
              <a:rPr kumimoji="1" lang="ja-JP" altLang="en-US" dirty="0" smtClean="0"/>
              <a:t>　　　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ⅲ)</a:t>
            </a:r>
            <a:r>
              <a:rPr kumimoji="1" lang="ja-JP" altLang="en-US" dirty="0" smtClean="0"/>
              <a:t>　　　　　　　　　　　　</a:t>
            </a:r>
            <a:r>
              <a:rPr kumimoji="1" lang="en-US" altLang="ja-JP" dirty="0" smtClean="0"/>
              <a:t>(ⅱ)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765513" y="3700746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に変更する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396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6EFBCF-894A-43EB-A2EA-A33D948B9F3A}" type="slidenum">
              <a:rPr lang="en-US" altLang="ja-JP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 smtClean="0">
              <a:solidFill>
                <a:srgbClr val="000000"/>
              </a:solidFill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023938" y="842963"/>
            <a:ext cx="69669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en-US" altLang="ja-JP" sz="1800" dirty="0">
                <a:solidFill>
                  <a:srgbClr val="000000"/>
                </a:solidFill>
              </a:rPr>
              <a:t>G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N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S</a:t>
            </a:r>
            <a:r>
              <a:rPr lang="ja-JP" altLang="en-US" sz="1800" dirty="0">
                <a:solidFill>
                  <a:srgbClr val="000000"/>
                </a:solidFill>
              </a:rPr>
              <a:t>｝　　</a:t>
            </a:r>
            <a:r>
              <a:rPr lang="en-US" altLang="ja-JP" sz="1800" dirty="0">
                <a:solidFill>
                  <a:srgbClr val="000000"/>
                </a:solidFill>
              </a:rPr>
              <a:t>N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FF"/>
                </a:solidFill>
              </a:rPr>
              <a:t>S</a:t>
            </a:r>
            <a:r>
              <a:rPr lang="ja-JP" altLang="en-US" sz="1800" dirty="0" err="1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A</a:t>
            </a:r>
            <a:r>
              <a:rPr lang="ja-JP" altLang="en-US" sz="1800" dirty="0" err="1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B</a:t>
            </a:r>
            <a:r>
              <a:rPr lang="ja-JP" altLang="en-US" sz="1800" dirty="0">
                <a:solidFill>
                  <a:srgbClr val="000000"/>
                </a:solidFill>
              </a:rPr>
              <a:t>｝　　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a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b</a:t>
            </a:r>
            <a:r>
              <a:rPr lang="ja-JP" altLang="en-US" sz="1800" dirty="0">
                <a:solidFill>
                  <a:srgbClr val="000000"/>
                </a:solidFill>
              </a:rPr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>
                <a:solidFill>
                  <a:srgbClr val="000000"/>
                </a:solidFill>
              </a:rPr>
              <a:t>＝｛　</a:t>
            </a:r>
            <a:r>
              <a:rPr lang="en-US" altLang="ja-JP" sz="1800" dirty="0" err="1">
                <a:solidFill>
                  <a:srgbClr val="000000"/>
                </a:solidFill>
              </a:rPr>
              <a:t>S→aAB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>
                <a:solidFill>
                  <a:srgbClr val="000000"/>
                </a:solidFill>
              </a:rPr>
              <a:t>S→BA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S→ε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A→ABBb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A→a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>
                <a:solidFill>
                  <a:srgbClr val="000000"/>
                </a:solidFill>
              </a:rPr>
              <a:t>B→</a:t>
            </a:r>
            <a:r>
              <a:rPr lang="ja-JP" altLang="en-US" sz="1800" dirty="0" err="1">
                <a:solidFill>
                  <a:srgbClr val="000000"/>
                </a:solidFill>
              </a:rPr>
              <a:t>ｂ</a:t>
            </a:r>
            <a:r>
              <a:rPr lang="en-US" altLang="ja-JP" sz="1800" dirty="0">
                <a:solidFill>
                  <a:srgbClr val="000000"/>
                </a:solidFill>
              </a:rPr>
              <a:t>A</a:t>
            </a:r>
            <a:r>
              <a:rPr lang="ja-JP" altLang="en-US" sz="1800" dirty="0">
                <a:solidFill>
                  <a:srgbClr val="000000"/>
                </a:solidFill>
              </a:rPr>
              <a:t>　｝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11188" y="1989138"/>
            <a:ext cx="748823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（１）　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>
                <a:solidFill>
                  <a:srgbClr val="000000"/>
                </a:solidFill>
              </a:rPr>
              <a:t>中（</a:t>
            </a:r>
            <a:r>
              <a:rPr lang="en-US" altLang="ja-JP" sz="1800" dirty="0">
                <a:solidFill>
                  <a:srgbClr val="000000"/>
                </a:solidFill>
              </a:rPr>
              <a:t>ⅰ</a:t>
            </a:r>
            <a:r>
              <a:rPr lang="ja-JP" altLang="en-US" sz="1800" dirty="0">
                <a:solidFill>
                  <a:srgbClr val="000000"/>
                </a:solidFill>
              </a:rPr>
              <a:t>）～（</a:t>
            </a:r>
            <a:r>
              <a:rPr lang="en-US" altLang="ja-JP" sz="1800" dirty="0">
                <a:solidFill>
                  <a:srgbClr val="000000"/>
                </a:solidFill>
              </a:rPr>
              <a:t>ⅲ</a:t>
            </a:r>
            <a:r>
              <a:rPr lang="ja-JP" altLang="en-US" sz="1800" dirty="0">
                <a:solidFill>
                  <a:srgbClr val="000000"/>
                </a:solidFill>
              </a:rPr>
              <a:t>）　の形式のものは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に移す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（２）　</a:t>
            </a:r>
            <a:r>
              <a:rPr lang="en-US" altLang="ja-JP" sz="1800" dirty="0" err="1">
                <a:solidFill>
                  <a:srgbClr val="000000"/>
                </a:solidFill>
              </a:rPr>
              <a:t>A→aX</a:t>
            </a:r>
            <a:r>
              <a:rPr lang="ja-JP" altLang="en-US" sz="1800" dirty="0">
                <a:solidFill>
                  <a:srgbClr val="000000"/>
                </a:solidFill>
              </a:rPr>
              <a:t>　は　</a:t>
            </a:r>
            <a:r>
              <a:rPr lang="en-US" altLang="ja-JP" sz="1800" dirty="0">
                <a:solidFill>
                  <a:srgbClr val="000000"/>
                </a:solidFill>
              </a:rPr>
              <a:t>A→&lt;a&gt;X</a:t>
            </a:r>
            <a:r>
              <a:rPr lang="ja-JP" altLang="en-US" sz="1800" dirty="0">
                <a:solidFill>
                  <a:srgbClr val="000000"/>
                </a:solidFill>
              </a:rPr>
              <a:t>　　、また、　 </a:t>
            </a:r>
            <a:r>
              <a:rPr lang="en-US" altLang="ja-JP" sz="1800" dirty="0" err="1">
                <a:solidFill>
                  <a:srgbClr val="000000"/>
                </a:solidFill>
              </a:rPr>
              <a:t>A→Xa</a:t>
            </a:r>
            <a:r>
              <a:rPr lang="ja-JP" altLang="en-US" sz="1800" dirty="0">
                <a:solidFill>
                  <a:srgbClr val="000000"/>
                </a:solidFill>
              </a:rPr>
              <a:t>　は　</a:t>
            </a:r>
            <a:r>
              <a:rPr lang="en-US" altLang="ja-JP" sz="1800" dirty="0">
                <a:solidFill>
                  <a:srgbClr val="000000"/>
                </a:solidFill>
              </a:rPr>
              <a:t>A→X&lt;a&gt;</a:t>
            </a: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C00000"/>
                </a:solidFill>
              </a:rPr>
              <a:t>に変更する</a:t>
            </a:r>
            <a:endParaRPr lang="ja-JP" altLang="en-US" sz="18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（３）　</a:t>
            </a:r>
            <a:r>
              <a:rPr lang="en-US" altLang="ja-JP" sz="1800" dirty="0">
                <a:solidFill>
                  <a:srgbClr val="000000"/>
                </a:solidFill>
              </a:rPr>
              <a:t>A→BCD</a:t>
            </a:r>
            <a:r>
              <a:rPr lang="ja-JP" altLang="en-US" sz="1800" dirty="0">
                <a:solidFill>
                  <a:srgbClr val="000000"/>
                </a:solidFill>
              </a:rPr>
              <a:t>　は　</a:t>
            </a:r>
            <a:r>
              <a:rPr lang="en-US" altLang="ja-JP" sz="1800" dirty="0">
                <a:solidFill>
                  <a:srgbClr val="000000"/>
                </a:solidFill>
              </a:rPr>
              <a:t>A→B&lt;CD&gt;</a:t>
            </a:r>
            <a:r>
              <a:rPr lang="ja-JP" altLang="en-US" sz="1800" dirty="0">
                <a:solidFill>
                  <a:srgbClr val="000000"/>
                </a:solidFill>
              </a:rPr>
              <a:t>　と　</a:t>
            </a:r>
            <a:r>
              <a:rPr lang="en-US" altLang="ja-JP" sz="1800" dirty="0">
                <a:solidFill>
                  <a:srgbClr val="000000"/>
                </a:solidFill>
              </a:rPr>
              <a:t>&lt;CD&gt;→</a:t>
            </a:r>
            <a:r>
              <a:rPr lang="en-US" altLang="ja-JP" sz="1800" dirty="0" smtClean="0">
                <a:solidFill>
                  <a:srgbClr val="000000"/>
                </a:solidFill>
              </a:rPr>
              <a:t>CD</a:t>
            </a:r>
            <a:r>
              <a:rPr lang="ja-JP" altLang="en-US" sz="1800" dirty="0">
                <a:solidFill>
                  <a:srgbClr val="C00000"/>
                </a:solidFill>
              </a:rPr>
              <a:t>に変更する</a:t>
            </a:r>
            <a:endParaRPr lang="en-US" altLang="ja-JP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（４）　 </a:t>
            </a:r>
            <a:r>
              <a:rPr lang="en-US" altLang="ja-JP" sz="1800" dirty="0">
                <a:solidFill>
                  <a:srgbClr val="000000"/>
                </a:solidFill>
              </a:rPr>
              <a:t>&lt;a&gt;→a</a:t>
            </a: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C00000"/>
                </a:solidFill>
              </a:rPr>
              <a:t>を追加する</a:t>
            </a:r>
            <a:endParaRPr lang="ja-JP" altLang="en-US" sz="18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P’</a:t>
            </a:r>
            <a:r>
              <a:rPr lang="ja-JP" altLang="en-US" sz="1800" dirty="0">
                <a:solidFill>
                  <a:srgbClr val="000000"/>
                </a:solidFill>
              </a:rPr>
              <a:t>に加える生成規則：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（５）　</a:t>
            </a:r>
            <a:r>
              <a:rPr lang="en-US" altLang="ja-JP" sz="1800" dirty="0">
                <a:solidFill>
                  <a:srgbClr val="000000"/>
                </a:solidFill>
              </a:rPr>
              <a:t>N’</a:t>
            </a:r>
            <a:r>
              <a:rPr lang="ja-JP" altLang="en-US" sz="1800" dirty="0" smtClean="0">
                <a:solidFill>
                  <a:srgbClr val="000000"/>
                </a:solidFill>
              </a:rPr>
              <a:t>は</a:t>
            </a:r>
            <a:r>
              <a:rPr lang="en-US" altLang="ja-JP" sz="1800" b="1" dirty="0" smtClean="0">
                <a:solidFill>
                  <a:srgbClr val="C00000"/>
                </a:solidFill>
              </a:rPr>
              <a:t>N</a:t>
            </a:r>
            <a:r>
              <a:rPr lang="ja-JP" altLang="en-US" sz="1800" b="1" dirty="0" smtClean="0">
                <a:solidFill>
                  <a:srgbClr val="C00000"/>
                </a:solidFill>
              </a:rPr>
              <a:t>と</a:t>
            </a:r>
            <a:r>
              <a:rPr lang="ja-JP" altLang="en-US" sz="1800" dirty="0" smtClean="0">
                <a:solidFill>
                  <a:srgbClr val="000000"/>
                </a:solidFill>
              </a:rPr>
              <a:t>（</a:t>
            </a:r>
            <a:r>
              <a:rPr lang="ja-JP" altLang="en-US" sz="1800" dirty="0">
                <a:solidFill>
                  <a:srgbClr val="000000"/>
                </a:solidFill>
              </a:rPr>
              <a:t>２）、（３）で加えた＜＞で表した非終端記号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</a:t>
            </a:r>
            <a:r>
              <a:rPr lang="en-US" altLang="ja-JP" sz="1800" dirty="0">
                <a:solidFill>
                  <a:srgbClr val="000000"/>
                </a:solidFill>
              </a:rPr>
              <a:t>N’</a:t>
            </a:r>
            <a:r>
              <a:rPr lang="ja-JP" altLang="en-US" sz="1800" dirty="0">
                <a:solidFill>
                  <a:srgbClr val="000000"/>
                </a:solidFill>
              </a:rPr>
              <a:t>＝｛　　　　　　　　　　　　　　　　　　　　　　　　　　　　　　　　　　　　　　｝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348038" y="2349500"/>
            <a:ext cx="3960812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FF3300"/>
                </a:solidFill>
              </a:rPr>
              <a:t>S→BA</a:t>
            </a:r>
            <a:r>
              <a:rPr lang="ja-JP" altLang="en-US" sz="1800" dirty="0">
                <a:solidFill>
                  <a:srgbClr val="FF3300"/>
                </a:solidFill>
              </a:rPr>
              <a:t>　</a:t>
            </a:r>
            <a:r>
              <a:rPr lang="ja-JP" altLang="en-US" sz="1800" dirty="0" smtClean="0">
                <a:solidFill>
                  <a:srgbClr val="FF3300"/>
                </a:solidFill>
              </a:rPr>
              <a:t>　</a:t>
            </a:r>
            <a:r>
              <a:rPr lang="en-US" altLang="ja-JP" sz="1800" dirty="0" err="1" smtClean="0">
                <a:solidFill>
                  <a:srgbClr val="FF3300"/>
                </a:solidFill>
              </a:rPr>
              <a:t>S</a:t>
            </a:r>
            <a:r>
              <a:rPr lang="en-US" altLang="ja-JP" sz="1800" dirty="0" err="1">
                <a:solidFill>
                  <a:srgbClr val="FF3300"/>
                </a:solidFill>
              </a:rPr>
              <a:t>→ε</a:t>
            </a:r>
            <a:r>
              <a:rPr lang="ja-JP" altLang="en-US" sz="1800" dirty="0">
                <a:solidFill>
                  <a:srgbClr val="FF3300"/>
                </a:solidFill>
              </a:rPr>
              <a:t>　</a:t>
            </a:r>
            <a:r>
              <a:rPr lang="ja-JP" altLang="en-US" sz="1800" dirty="0" smtClean="0">
                <a:solidFill>
                  <a:srgbClr val="FF3300"/>
                </a:solidFill>
              </a:rPr>
              <a:t>　</a:t>
            </a:r>
            <a:r>
              <a:rPr lang="en-US" altLang="ja-JP" sz="1800" dirty="0" err="1" smtClean="0">
                <a:solidFill>
                  <a:srgbClr val="FF3300"/>
                </a:solidFill>
              </a:rPr>
              <a:t>A</a:t>
            </a:r>
            <a:r>
              <a:rPr lang="en-US" altLang="ja-JP" sz="1800" dirty="0" err="1">
                <a:solidFill>
                  <a:srgbClr val="FF3300"/>
                </a:solidFill>
              </a:rPr>
              <a:t>→a</a:t>
            </a:r>
            <a:endParaRPr lang="en-US" altLang="ja-JP" sz="1800" dirty="0">
              <a:solidFill>
                <a:srgbClr val="FF3300"/>
              </a:solidFill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3348037" y="4005263"/>
            <a:ext cx="4751387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ja-JP" sz="1800" dirty="0">
                <a:solidFill>
                  <a:srgbClr val="FF3300"/>
                </a:solidFill>
              </a:rPr>
              <a:t>S→&lt;a&gt;&lt;AB&gt;</a:t>
            </a:r>
            <a:r>
              <a:rPr lang="ja-JP" altLang="en-US" sz="1800" dirty="0">
                <a:solidFill>
                  <a:srgbClr val="FF3300"/>
                </a:solidFill>
              </a:rPr>
              <a:t>　　</a:t>
            </a:r>
            <a:r>
              <a:rPr lang="en-US" altLang="ja-JP" sz="1800" dirty="0">
                <a:solidFill>
                  <a:srgbClr val="FF3300"/>
                </a:solidFill>
              </a:rPr>
              <a:t>&lt;AB&gt;→</a:t>
            </a:r>
            <a:r>
              <a:rPr lang="en-US" altLang="ja-JP" sz="1800" dirty="0" smtClean="0">
                <a:solidFill>
                  <a:srgbClr val="FF3300"/>
                </a:solidFill>
              </a:rPr>
              <a:t>AB</a:t>
            </a:r>
            <a:r>
              <a:rPr lang="ja-JP" altLang="en-US" sz="1800" dirty="0" smtClean="0">
                <a:solidFill>
                  <a:srgbClr val="FF3300"/>
                </a:solidFill>
              </a:rPr>
              <a:t>　　</a:t>
            </a:r>
            <a:r>
              <a:rPr lang="en-US" altLang="ja-JP" sz="1800" dirty="0">
                <a:solidFill>
                  <a:srgbClr val="FF3300"/>
                </a:solidFill>
              </a:rPr>
              <a:t> A→A&lt;</a:t>
            </a:r>
            <a:r>
              <a:rPr lang="en-US" altLang="ja-JP" sz="1800" dirty="0" err="1">
                <a:solidFill>
                  <a:srgbClr val="FF3300"/>
                </a:solidFill>
              </a:rPr>
              <a:t>BBb</a:t>
            </a:r>
            <a:r>
              <a:rPr lang="en-US" altLang="ja-JP" sz="1800" dirty="0" smtClean="0">
                <a:solidFill>
                  <a:srgbClr val="FF3300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solidFill>
                  <a:srgbClr val="FF3300"/>
                </a:solidFill>
              </a:rPr>
              <a:t>&lt;</a:t>
            </a:r>
            <a:r>
              <a:rPr lang="en-US" altLang="ja-JP" sz="1800" dirty="0" err="1">
                <a:solidFill>
                  <a:srgbClr val="FF3300"/>
                </a:solidFill>
              </a:rPr>
              <a:t>BBb</a:t>
            </a:r>
            <a:r>
              <a:rPr lang="en-US" altLang="ja-JP" sz="1800" dirty="0">
                <a:solidFill>
                  <a:srgbClr val="FF3300"/>
                </a:solidFill>
              </a:rPr>
              <a:t>&gt;→B&lt;Bb&gt;</a:t>
            </a:r>
            <a:r>
              <a:rPr lang="ja-JP" altLang="en-US" sz="1800" dirty="0">
                <a:solidFill>
                  <a:srgbClr val="FF3300"/>
                </a:solidFill>
              </a:rPr>
              <a:t>　</a:t>
            </a:r>
            <a:r>
              <a:rPr lang="en-US" altLang="ja-JP" sz="1800" dirty="0">
                <a:solidFill>
                  <a:srgbClr val="FF3300"/>
                </a:solidFill>
              </a:rPr>
              <a:t>&lt;Bb&gt;→B&lt;b&gt;</a:t>
            </a: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3348038" y="3141663"/>
            <a:ext cx="3960812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3300"/>
                </a:solidFill>
              </a:rPr>
              <a:t>B→&lt;b&gt;A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348038" y="4797425"/>
            <a:ext cx="3960812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3300"/>
                </a:solidFill>
              </a:rPr>
              <a:t>&lt;b&gt;→b</a:t>
            </a:r>
            <a:r>
              <a:rPr lang="ja-JP" altLang="en-US" sz="1800">
                <a:solidFill>
                  <a:srgbClr val="FF3300"/>
                </a:solidFill>
              </a:rPr>
              <a:t>　　</a:t>
            </a:r>
            <a:r>
              <a:rPr lang="en-US" altLang="ja-JP" sz="1800">
                <a:solidFill>
                  <a:srgbClr val="FF3300"/>
                </a:solidFill>
              </a:rPr>
              <a:t>&lt;a&gt;→a</a:t>
            </a: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1835150" y="5589588"/>
            <a:ext cx="54737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FF"/>
                </a:solidFill>
              </a:rPr>
              <a:t>S</a:t>
            </a:r>
            <a:r>
              <a:rPr lang="ja-JP" altLang="en-US" sz="1800" dirty="0" err="1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A</a:t>
            </a:r>
            <a:r>
              <a:rPr lang="ja-JP" altLang="en-US" sz="1800" dirty="0" err="1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B</a:t>
            </a:r>
            <a:r>
              <a:rPr lang="ja-JP" altLang="en-US" sz="1800" dirty="0" err="1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FF3300"/>
                </a:solidFill>
              </a:rPr>
              <a:t>&lt;a&gt;</a:t>
            </a:r>
            <a:r>
              <a:rPr lang="ja-JP" altLang="en-US" sz="1800" dirty="0" err="1">
                <a:solidFill>
                  <a:srgbClr val="FF3300"/>
                </a:solidFill>
              </a:rPr>
              <a:t>、</a:t>
            </a:r>
            <a:r>
              <a:rPr lang="en-US" altLang="ja-JP" sz="1800" dirty="0">
                <a:solidFill>
                  <a:srgbClr val="FF3300"/>
                </a:solidFill>
              </a:rPr>
              <a:t>&lt;b&gt;</a:t>
            </a:r>
            <a:r>
              <a:rPr lang="ja-JP" altLang="en-US" sz="1800" dirty="0" err="1">
                <a:solidFill>
                  <a:srgbClr val="FF3300"/>
                </a:solidFill>
              </a:rPr>
              <a:t>、</a:t>
            </a:r>
            <a:r>
              <a:rPr lang="en-US" altLang="ja-JP" sz="1800" dirty="0">
                <a:solidFill>
                  <a:srgbClr val="FF3300"/>
                </a:solidFill>
              </a:rPr>
              <a:t>&lt;AB&gt;</a:t>
            </a:r>
            <a:r>
              <a:rPr lang="ja-JP" altLang="en-US" sz="1800" dirty="0" err="1">
                <a:solidFill>
                  <a:srgbClr val="FF3300"/>
                </a:solidFill>
              </a:rPr>
              <a:t>、</a:t>
            </a:r>
            <a:r>
              <a:rPr lang="en-US" altLang="ja-JP" sz="1800" dirty="0">
                <a:solidFill>
                  <a:srgbClr val="FF3300"/>
                </a:solidFill>
              </a:rPr>
              <a:t>&lt;</a:t>
            </a:r>
            <a:r>
              <a:rPr lang="en-US" altLang="ja-JP" sz="1800" dirty="0" err="1">
                <a:solidFill>
                  <a:srgbClr val="FF3300"/>
                </a:solidFill>
              </a:rPr>
              <a:t>BBb</a:t>
            </a:r>
            <a:r>
              <a:rPr lang="en-US" altLang="ja-JP" sz="1800" dirty="0">
                <a:solidFill>
                  <a:srgbClr val="FF3300"/>
                </a:solidFill>
              </a:rPr>
              <a:t>&gt;</a:t>
            </a:r>
            <a:r>
              <a:rPr lang="ja-JP" altLang="en-US" sz="1800" dirty="0" err="1">
                <a:solidFill>
                  <a:srgbClr val="FF3300"/>
                </a:solidFill>
              </a:rPr>
              <a:t>、</a:t>
            </a:r>
            <a:r>
              <a:rPr lang="en-US" altLang="ja-JP" sz="1800" dirty="0">
                <a:solidFill>
                  <a:srgbClr val="FF3300"/>
                </a:solidFill>
              </a:rPr>
              <a:t>&lt;Bb&gt;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39750" y="692150"/>
            <a:ext cx="7704138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C00000"/>
                </a:solidFill>
              </a:rPr>
              <a:t>補１</a:t>
            </a:r>
            <a:endParaRPr lang="en-US" altLang="ja-JP" sz="1400" dirty="0" smtClean="0">
              <a:solidFill>
                <a:srgbClr val="C00000"/>
              </a:solidFill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023938" y="842963"/>
            <a:ext cx="69669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元</a:t>
            </a:r>
            <a:r>
              <a:rPr lang="ja-JP" altLang="en-US" sz="1800" dirty="0" smtClean="0">
                <a:solidFill>
                  <a:srgbClr val="000000"/>
                </a:solidFill>
              </a:rPr>
              <a:t>の表現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en-US" altLang="ja-JP" sz="1800" dirty="0" smtClean="0">
                <a:solidFill>
                  <a:srgbClr val="000000"/>
                </a:solidFill>
              </a:rPr>
              <a:t>G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N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S</a:t>
            </a:r>
            <a:r>
              <a:rPr lang="ja-JP" altLang="en-US" sz="1800" dirty="0">
                <a:solidFill>
                  <a:srgbClr val="000000"/>
                </a:solidFill>
              </a:rPr>
              <a:t>｝　　</a:t>
            </a:r>
            <a:r>
              <a:rPr lang="en-US" altLang="ja-JP" sz="1800" dirty="0">
                <a:solidFill>
                  <a:srgbClr val="000000"/>
                </a:solidFill>
              </a:rPr>
              <a:t>N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/>
              <a:t>S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A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B</a:t>
            </a:r>
            <a:r>
              <a:rPr lang="ja-JP" altLang="en-US" sz="1800" dirty="0">
                <a:solidFill>
                  <a:srgbClr val="000000"/>
                </a:solidFill>
              </a:rPr>
              <a:t>｝　　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a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b</a:t>
            </a:r>
            <a:r>
              <a:rPr lang="ja-JP" altLang="en-US" sz="1800" dirty="0">
                <a:solidFill>
                  <a:srgbClr val="000000"/>
                </a:solidFill>
              </a:rPr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ja-JP" altLang="en-US" sz="1800" dirty="0"/>
              <a:t>　</a:t>
            </a:r>
            <a:r>
              <a:rPr lang="en-US" altLang="ja-JP" sz="1800" dirty="0" err="1"/>
              <a:t>S→aAB</a:t>
            </a:r>
            <a:r>
              <a:rPr lang="ja-JP" altLang="en-US" sz="1800" dirty="0"/>
              <a:t>　</a:t>
            </a: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en-US" altLang="ja-JP" sz="1800" dirty="0">
                <a:solidFill>
                  <a:srgbClr val="000000"/>
                </a:solidFill>
              </a:rPr>
              <a:t>S→BA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S→ε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A→ABBb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 err="1">
                <a:solidFill>
                  <a:srgbClr val="000000"/>
                </a:solidFill>
              </a:rPr>
              <a:t>A→a</a:t>
            </a: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>
                <a:solidFill>
                  <a:srgbClr val="000000"/>
                </a:solidFill>
              </a:rPr>
              <a:t>B→</a:t>
            </a:r>
            <a:r>
              <a:rPr lang="ja-JP" altLang="en-US" sz="1800" dirty="0" err="1">
                <a:solidFill>
                  <a:srgbClr val="000000"/>
                </a:solidFill>
              </a:rPr>
              <a:t>ｂ</a:t>
            </a:r>
            <a:r>
              <a:rPr lang="en-US" altLang="ja-JP" sz="1800" dirty="0">
                <a:solidFill>
                  <a:srgbClr val="000000"/>
                </a:solidFill>
              </a:rPr>
              <a:t>A</a:t>
            </a:r>
            <a:r>
              <a:rPr lang="ja-JP" altLang="en-US" sz="1800" dirty="0">
                <a:solidFill>
                  <a:srgbClr val="000000"/>
                </a:solidFill>
              </a:rPr>
              <a:t>　｝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73286" y="2348880"/>
            <a:ext cx="8065268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>
                <a:solidFill>
                  <a:srgbClr val="000000"/>
                </a:solidFill>
              </a:rPr>
              <a:t>　　　チョムスキーの標準形の表現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>
                <a:solidFill>
                  <a:srgbClr val="000000"/>
                </a:solidFill>
              </a:rPr>
              <a:t>　</a:t>
            </a: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</a:rPr>
              <a:t>　　</a:t>
            </a:r>
            <a:r>
              <a:rPr lang="en-US" altLang="ja-JP" sz="1800" dirty="0" smtClean="0">
                <a:solidFill>
                  <a:srgbClr val="000000"/>
                </a:solidFill>
              </a:rPr>
              <a:t>G=</a:t>
            </a:r>
            <a:r>
              <a:rPr lang="ja-JP" altLang="en-US" sz="1800" dirty="0" smtClean="0">
                <a:solidFill>
                  <a:srgbClr val="000000"/>
                </a:solidFill>
              </a:rPr>
              <a:t>｛</a:t>
            </a:r>
            <a:r>
              <a:rPr lang="en-US" altLang="ja-JP" sz="1800" dirty="0" smtClean="0">
                <a:solidFill>
                  <a:srgbClr val="000000"/>
                </a:solidFill>
              </a:rPr>
              <a:t>N'</a:t>
            </a:r>
            <a:r>
              <a:rPr lang="ja-JP" altLang="en-US" sz="1800" dirty="0" err="1" smtClean="0">
                <a:solidFill>
                  <a:srgbClr val="000000"/>
                </a:solidFill>
              </a:rPr>
              <a:t>、</a:t>
            </a:r>
            <a:r>
              <a:rPr lang="en-US" altLang="ja-JP" sz="1800" dirty="0" smtClean="0">
                <a:solidFill>
                  <a:srgbClr val="000000"/>
                </a:solidFill>
              </a:rPr>
              <a:t>Σ</a:t>
            </a:r>
            <a:r>
              <a:rPr lang="ja-JP" altLang="en-US" sz="1800" dirty="0" err="1" smtClean="0">
                <a:solidFill>
                  <a:srgbClr val="000000"/>
                </a:solidFill>
              </a:rPr>
              <a:t>、</a:t>
            </a:r>
            <a:r>
              <a:rPr lang="en-US" altLang="ja-JP" sz="1800" dirty="0" smtClean="0">
                <a:solidFill>
                  <a:srgbClr val="000000"/>
                </a:solidFill>
              </a:rPr>
              <a:t>P'</a:t>
            </a:r>
            <a:r>
              <a:rPr lang="ja-JP" altLang="en-US" sz="1800" dirty="0" err="1" smtClean="0">
                <a:solidFill>
                  <a:srgbClr val="000000"/>
                </a:solidFill>
              </a:rPr>
              <a:t>、</a:t>
            </a:r>
            <a:r>
              <a:rPr lang="en-US" altLang="ja-JP" sz="1800" dirty="0" smtClean="0">
                <a:solidFill>
                  <a:srgbClr val="000000"/>
                </a:solidFill>
              </a:rPr>
              <a:t>S</a:t>
            </a:r>
            <a:r>
              <a:rPr lang="ja-JP" altLang="en-US" sz="1800" dirty="0" smtClean="0">
                <a:solidFill>
                  <a:srgbClr val="000000"/>
                </a:solidFill>
              </a:rPr>
              <a:t>｝　　　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</a:rPr>
              <a:t>　　　</a:t>
            </a:r>
            <a:r>
              <a:rPr lang="en-US" altLang="ja-JP" sz="1800" dirty="0" smtClean="0">
                <a:solidFill>
                  <a:srgbClr val="000000"/>
                </a:solidFill>
              </a:rPr>
              <a:t>N'=</a:t>
            </a:r>
            <a:r>
              <a:rPr lang="ja-JP" altLang="en-US" sz="1800" dirty="0" smtClean="0">
                <a:solidFill>
                  <a:srgbClr val="000000"/>
                </a:solidFill>
              </a:rPr>
              <a:t>｛</a:t>
            </a:r>
            <a:r>
              <a:rPr lang="en-US" altLang="ja-JP" sz="1800" dirty="0" smtClean="0">
                <a:solidFill>
                  <a:srgbClr val="000000"/>
                </a:solidFill>
              </a:rPr>
              <a:t>S</a:t>
            </a:r>
            <a:r>
              <a:rPr lang="ja-JP" altLang="en-US" sz="1800" dirty="0" err="1" smtClean="0">
                <a:solidFill>
                  <a:srgbClr val="000000"/>
                </a:solidFill>
              </a:rPr>
              <a:t>、</a:t>
            </a:r>
            <a:r>
              <a:rPr lang="en-US" altLang="ja-JP" sz="1800" dirty="0" smtClean="0">
                <a:solidFill>
                  <a:srgbClr val="000000"/>
                </a:solidFill>
              </a:rPr>
              <a:t>A</a:t>
            </a:r>
            <a:r>
              <a:rPr lang="ja-JP" altLang="en-US" sz="1800" dirty="0" err="1" smtClean="0">
                <a:solidFill>
                  <a:srgbClr val="000000"/>
                </a:solidFill>
              </a:rPr>
              <a:t>、</a:t>
            </a:r>
            <a:r>
              <a:rPr lang="en-US" altLang="ja-JP" sz="1800" dirty="0" smtClean="0">
                <a:solidFill>
                  <a:srgbClr val="000000"/>
                </a:solidFill>
              </a:rPr>
              <a:t>B</a:t>
            </a:r>
            <a:r>
              <a:rPr lang="ja-JP" altLang="en-US" sz="1800" dirty="0" err="1" smtClean="0">
                <a:solidFill>
                  <a:srgbClr val="FF3300"/>
                </a:solidFill>
              </a:rPr>
              <a:t>、</a:t>
            </a:r>
            <a:r>
              <a:rPr lang="en-US" altLang="ja-JP" sz="1800" dirty="0" smtClean="0">
                <a:solidFill>
                  <a:srgbClr val="FF3300"/>
                </a:solidFill>
              </a:rPr>
              <a:t>&lt;</a:t>
            </a:r>
            <a:r>
              <a:rPr lang="en-US" altLang="ja-JP" sz="1800" dirty="0">
                <a:solidFill>
                  <a:srgbClr val="FF3300"/>
                </a:solidFill>
              </a:rPr>
              <a:t>a&gt;</a:t>
            </a:r>
            <a:r>
              <a:rPr lang="ja-JP" altLang="en-US" sz="1800" dirty="0" err="1">
                <a:solidFill>
                  <a:srgbClr val="FF3300"/>
                </a:solidFill>
              </a:rPr>
              <a:t>、</a:t>
            </a:r>
            <a:r>
              <a:rPr lang="en-US" altLang="ja-JP" sz="1800" dirty="0">
                <a:solidFill>
                  <a:srgbClr val="FF3300"/>
                </a:solidFill>
              </a:rPr>
              <a:t>&lt;b&gt;</a:t>
            </a:r>
            <a:r>
              <a:rPr lang="ja-JP" altLang="en-US" sz="1800" dirty="0" err="1">
                <a:solidFill>
                  <a:srgbClr val="FF3300"/>
                </a:solidFill>
              </a:rPr>
              <a:t>、</a:t>
            </a:r>
            <a:r>
              <a:rPr lang="en-US" altLang="ja-JP" sz="1800" dirty="0">
                <a:solidFill>
                  <a:srgbClr val="FF3300"/>
                </a:solidFill>
              </a:rPr>
              <a:t>&lt;AB&gt;</a:t>
            </a:r>
            <a:r>
              <a:rPr lang="ja-JP" altLang="en-US" sz="1800" dirty="0" err="1">
                <a:solidFill>
                  <a:srgbClr val="FF3300"/>
                </a:solidFill>
              </a:rPr>
              <a:t>、</a:t>
            </a:r>
            <a:r>
              <a:rPr lang="en-US" altLang="ja-JP" sz="1800" dirty="0">
                <a:solidFill>
                  <a:srgbClr val="FF3300"/>
                </a:solidFill>
              </a:rPr>
              <a:t>&lt;</a:t>
            </a:r>
            <a:r>
              <a:rPr lang="en-US" altLang="ja-JP" sz="1800" dirty="0" err="1">
                <a:solidFill>
                  <a:srgbClr val="FF3300"/>
                </a:solidFill>
              </a:rPr>
              <a:t>BBb</a:t>
            </a:r>
            <a:r>
              <a:rPr lang="en-US" altLang="ja-JP" sz="1800" dirty="0">
                <a:solidFill>
                  <a:srgbClr val="FF3300"/>
                </a:solidFill>
              </a:rPr>
              <a:t>&gt;</a:t>
            </a:r>
            <a:r>
              <a:rPr lang="ja-JP" altLang="en-US" sz="1800" dirty="0" err="1">
                <a:solidFill>
                  <a:srgbClr val="FF3300"/>
                </a:solidFill>
              </a:rPr>
              <a:t>、</a:t>
            </a:r>
            <a:r>
              <a:rPr lang="en-US" altLang="ja-JP" sz="1800" dirty="0">
                <a:solidFill>
                  <a:srgbClr val="FF3300"/>
                </a:solidFill>
              </a:rPr>
              <a:t>&lt;Bb</a:t>
            </a:r>
            <a:r>
              <a:rPr lang="en-US" altLang="ja-JP" sz="1800" dirty="0" smtClean="0">
                <a:solidFill>
                  <a:srgbClr val="FF3300"/>
                </a:solidFill>
              </a:rPr>
              <a:t>&gt;</a:t>
            </a:r>
            <a:r>
              <a:rPr lang="ja-JP" altLang="en-US" sz="1800" dirty="0" smtClean="0">
                <a:solidFill>
                  <a:srgbClr val="FF3300"/>
                </a:solidFill>
              </a:rPr>
              <a:t>｝</a:t>
            </a:r>
            <a:endParaRPr lang="en-US" altLang="ja-JP" sz="1800" dirty="0" smtClean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>
                <a:solidFill>
                  <a:srgbClr val="FF3300"/>
                </a:solidFill>
              </a:rPr>
              <a:t>　</a:t>
            </a:r>
            <a:r>
              <a:rPr lang="ja-JP" altLang="en-US" sz="1800" dirty="0" smtClean="0">
                <a:solidFill>
                  <a:srgbClr val="FF3300"/>
                </a:solidFill>
              </a:rPr>
              <a:t>　　　</a:t>
            </a:r>
            <a:r>
              <a:rPr lang="en-US" altLang="ja-JP" sz="1800" dirty="0" smtClean="0">
                <a:solidFill>
                  <a:srgbClr val="000000"/>
                </a:solidFill>
              </a:rPr>
              <a:t>Σ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a</a:t>
            </a:r>
            <a:r>
              <a:rPr lang="ja-JP" altLang="en-US" sz="1800" dirty="0" err="1">
                <a:solidFill>
                  <a:srgbClr val="000000"/>
                </a:solidFill>
              </a:rPr>
              <a:t>、</a:t>
            </a:r>
            <a:r>
              <a:rPr lang="en-US" altLang="ja-JP" sz="1800" dirty="0">
                <a:solidFill>
                  <a:srgbClr val="000000"/>
                </a:solidFill>
              </a:rPr>
              <a:t>b</a:t>
            </a:r>
            <a:r>
              <a:rPr lang="ja-JP" altLang="en-US" sz="1800" dirty="0" smtClean="0">
                <a:solidFill>
                  <a:srgbClr val="000000"/>
                </a:solidFill>
              </a:rPr>
              <a:t>｝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</a:rPr>
              <a:t>　　　</a:t>
            </a:r>
            <a:r>
              <a:rPr lang="en-US" altLang="ja-JP" sz="1800" dirty="0" smtClean="0">
                <a:solidFill>
                  <a:srgbClr val="000000"/>
                </a:solidFill>
              </a:rPr>
              <a:t>P'=</a:t>
            </a:r>
            <a:r>
              <a:rPr lang="ja-JP" altLang="en-US" sz="1800" dirty="0" smtClean="0">
                <a:solidFill>
                  <a:srgbClr val="000000"/>
                </a:solidFill>
              </a:rPr>
              <a:t>｛　</a:t>
            </a:r>
            <a:r>
              <a:rPr lang="en-US" altLang="ja-JP" sz="1800" dirty="0" smtClean="0"/>
              <a:t>S</a:t>
            </a:r>
            <a:r>
              <a:rPr lang="en-US" altLang="ja-JP" sz="1800" dirty="0"/>
              <a:t>→BA</a:t>
            </a:r>
            <a:r>
              <a:rPr lang="ja-JP" altLang="en-US" sz="1800" dirty="0"/>
              <a:t>　</a:t>
            </a:r>
            <a:r>
              <a:rPr lang="ja-JP" altLang="en-US" sz="1800" dirty="0">
                <a:solidFill>
                  <a:srgbClr val="FF3300"/>
                </a:solidFill>
              </a:rPr>
              <a:t>　</a:t>
            </a:r>
            <a:r>
              <a:rPr lang="en-US" altLang="ja-JP" sz="1800" dirty="0" err="1"/>
              <a:t>S→ε</a:t>
            </a:r>
            <a:r>
              <a:rPr lang="ja-JP" altLang="en-US" sz="1800" dirty="0">
                <a:solidFill>
                  <a:srgbClr val="FF3300"/>
                </a:solidFill>
              </a:rPr>
              <a:t>　　</a:t>
            </a:r>
            <a:r>
              <a:rPr lang="en-US" altLang="ja-JP" sz="1800" dirty="0" err="1"/>
              <a:t>A→</a:t>
            </a:r>
            <a:r>
              <a:rPr lang="en-US" altLang="ja-JP" sz="1800" dirty="0" err="1" smtClean="0"/>
              <a:t>a</a:t>
            </a:r>
            <a:r>
              <a:rPr lang="ja-JP" altLang="en-US" sz="1800" dirty="0" smtClean="0">
                <a:solidFill>
                  <a:srgbClr val="FF3300"/>
                </a:solidFill>
              </a:rPr>
              <a:t>　　</a:t>
            </a:r>
            <a:endParaRPr lang="en-US" altLang="ja-JP" sz="1800" dirty="0" smtClean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>
                <a:solidFill>
                  <a:srgbClr val="FF3300"/>
                </a:solidFill>
              </a:rPr>
              <a:t>　</a:t>
            </a:r>
            <a:r>
              <a:rPr lang="ja-JP" altLang="en-US" sz="1800" dirty="0" smtClean="0">
                <a:solidFill>
                  <a:srgbClr val="FF3300"/>
                </a:solidFill>
              </a:rPr>
              <a:t>　　　　　　　</a:t>
            </a:r>
            <a:r>
              <a:rPr lang="en-US" altLang="ja-JP" sz="1800" dirty="0" smtClean="0">
                <a:solidFill>
                  <a:srgbClr val="FF3300"/>
                </a:solidFill>
              </a:rPr>
              <a:t>B</a:t>
            </a:r>
            <a:r>
              <a:rPr lang="en-US" altLang="ja-JP" sz="1800" dirty="0">
                <a:solidFill>
                  <a:srgbClr val="FF3300"/>
                </a:solidFill>
              </a:rPr>
              <a:t>→&lt;</a:t>
            </a:r>
            <a:r>
              <a:rPr lang="en-US" altLang="ja-JP" sz="1800" dirty="0" smtClean="0">
                <a:solidFill>
                  <a:srgbClr val="FF3300"/>
                </a:solidFill>
              </a:rPr>
              <a:t>b&gt;A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>
                <a:solidFill>
                  <a:srgbClr val="FF3300"/>
                </a:solidFill>
              </a:rPr>
              <a:t>　</a:t>
            </a:r>
            <a:r>
              <a:rPr lang="ja-JP" altLang="en-US" sz="1800" dirty="0" smtClean="0">
                <a:solidFill>
                  <a:srgbClr val="FF3300"/>
                </a:solidFill>
              </a:rPr>
              <a:t>　　　　　　　</a:t>
            </a:r>
            <a:r>
              <a:rPr lang="en-US" altLang="ja-JP" sz="1800" dirty="0" smtClean="0">
                <a:solidFill>
                  <a:srgbClr val="FF0000"/>
                </a:solidFill>
              </a:rPr>
              <a:t>S</a:t>
            </a:r>
            <a:r>
              <a:rPr lang="en-US" altLang="ja-JP" sz="1800" dirty="0">
                <a:solidFill>
                  <a:srgbClr val="FF0000"/>
                </a:solidFill>
              </a:rPr>
              <a:t>→&lt;a&gt;&lt;AB&gt;</a:t>
            </a:r>
            <a:r>
              <a:rPr lang="ja-JP" altLang="en-US" sz="1800" dirty="0">
                <a:solidFill>
                  <a:srgbClr val="FF0000"/>
                </a:solidFill>
              </a:rPr>
              <a:t>　　</a:t>
            </a:r>
            <a:r>
              <a:rPr lang="en-US" altLang="ja-JP" sz="1800" dirty="0">
                <a:solidFill>
                  <a:srgbClr val="FF0000"/>
                </a:solidFill>
              </a:rPr>
              <a:t>&lt;AB&gt;→AB</a:t>
            </a:r>
            <a:r>
              <a:rPr lang="ja-JP" altLang="en-US" sz="1800" dirty="0">
                <a:solidFill>
                  <a:srgbClr val="FF0000"/>
                </a:solidFill>
              </a:rPr>
              <a:t>　　</a:t>
            </a:r>
            <a:r>
              <a:rPr lang="en-US" altLang="ja-JP" sz="1800" dirty="0">
                <a:solidFill>
                  <a:srgbClr val="FF0000"/>
                </a:solidFill>
              </a:rPr>
              <a:t> A→A&lt;</a:t>
            </a:r>
            <a:r>
              <a:rPr lang="en-US" altLang="ja-JP" sz="1800" dirty="0" err="1">
                <a:solidFill>
                  <a:srgbClr val="FF0000"/>
                </a:solidFill>
              </a:rPr>
              <a:t>BBb</a:t>
            </a:r>
            <a:r>
              <a:rPr lang="en-US" altLang="ja-JP" sz="1800" dirty="0" smtClean="0">
                <a:solidFill>
                  <a:srgbClr val="FF0000"/>
                </a:solidFill>
              </a:rPr>
              <a:t>&gt;</a:t>
            </a:r>
            <a:r>
              <a:rPr lang="ja-JP" altLang="en-US" sz="1800" dirty="0" smtClean="0">
                <a:solidFill>
                  <a:srgbClr val="FF0000"/>
                </a:solidFill>
              </a:rPr>
              <a:t>　　</a:t>
            </a:r>
            <a:r>
              <a:rPr lang="en-US" altLang="ja-JP" sz="1800" dirty="0" smtClean="0">
                <a:solidFill>
                  <a:srgbClr val="FF0000"/>
                </a:solidFill>
              </a:rPr>
              <a:t>&lt;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BBb</a:t>
            </a:r>
            <a:r>
              <a:rPr lang="en-US" altLang="ja-JP" sz="1800" dirty="0">
                <a:solidFill>
                  <a:srgbClr val="FF0000"/>
                </a:solidFill>
              </a:rPr>
              <a:t>&gt;→B&lt;Bb&gt;</a:t>
            </a: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　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　　　　　　　　　　</a:t>
            </a:r>
            <a:r>
              <a:rPr lang="en-US" altLang="ja-JP" sz="1800" dirty="0" smtClean="0">
                <a:solidFill>
                  <a:srgbClr val="FF0000"/>
                </a:solidFill>
              </a:rPr>
              <a:t>&lt;</a:t>
            </a:r>
            <a:r>
              <a:rPr lang="en-US" altLang="ja-JP" sz="1800" dirty="0">
                <a:solidFill>
                  <a:srgbClr val="FF0000"/>
                </a:solidFill>
              </a:rPr>
              <a:t>Bb&gt;→B&lt;b&gt;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>
                <a:solidFill>
                  <a:srgbClr val="FF3300"/>
                </a:solidFill>
              </a:rPr>
              <a:t>　　　　　　　　</a:t>
            </a:r>
            <a:r>
              <a:rPr lang="en-US" altLang="ja-JP" sz="1800" dirty="0">
                <a:solidFill>
                  <a:srgbClr val="FF3300"/>
                </a:solidFill>
              </a:rPr>
              <a:t>&lt;b&gt;→b</a:t>
            </a:r>
            <a:r>
              <a:rPr lang="ja-JP" altLang="en-US" sz="1800" dirty="0">
                <a:solidFill>
                  <a:srgbClr val="FF3300"/>
                </a:solidFill>
              </a:rPr>
              <a:t>　　</a:t>
            </a:r>
            <a:r>
              <a:rPr lang="en-US" altLang="ja-JP" sz="1800" dirty="0">
                <a:solidFill>
                  <a:srgbClr val="FF3300"/>
                </a:solidFill>
              </a:rPr>
              <a:t>&lt;a&gt;→</a:t>
            </a:r>
            <a:r>
              <a:rPr lang="en-US" altLang="ja-JP" sz="1800" dirty="0" smtClean="0">
                <a:solidFill>
                  <a:srgbClr val="FF3300"/>
                </a:solidFill>
              </a:rPr>
              <a:t>a</a:t>
            </a:r>
            <a:r>
              <a:rPr lang="ja-JP" altLang="en-US" sz="1800" dirty="0" smtClean="0">
                <a:solidFill>
                  <a:srgbClr val="FF3300"/>
                </a:solidFill>
              </a:rPr>
              <a:t>　　｝</a:t>
            </a:r>
            <a:endParaRPr lang="en-US" altLang="ja-JP" sz="1800" dirty="0" smtClean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>
                <a:solidFill>
                  <a:srgbClr val="FF3300"/>
                </a:solidFill>
              </a:rPr>
              <a:t>　</a:t>
            </a:r>
            <a:r>
              <a:rPr lang="ja-JP" altLang="en-US" sz="1800" dirty="0" smtClean="0">
                <a:solidFill>
                  <a:srgbClr val="FF3300"/>
                </a:solidFill>
              </a:rPr>
              <a:t>　　　</a:t>
            </a:r>
            <a:endParaRPr lang="en-US" altLang="ja-JP" sz="1800" dirty="0">
              <a:solidFill>
                <a:srgbClr val="FF33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39750" y="692150"/>
            <a:ext cx="8098804" cy="1296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3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 smtClean="0"/>
              <a:t>5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55576" y="467380"/>
            <a:ext cx="79816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dirty="0" smtClean="0"/>
              <a:t>4.5.2</a:t>
            </a:r>
            <a:r>
              <a:rPr kumimoji="1" lang="ja-JP" altLang="en-US" sz="1800" b="1" dirty="0" smtClean="0"/>
              <a:t>　グライバッハ標準形</a:t>
            </a:r>
            <a:endParaRPr kumimoji="1" lang="en-US" altLang="ja-JP" sz="1800" b="1" dirty="0" smtClean="0"/>
          </a:p>
          <a:p>
            <a:endParaRPr lang="en-US" altLang="ja-JP" sz="1800" dirty="0"/>
          </a:p>
          <a:p>
            <a:r>
              <a:rPr kumimoji="1" lang="ja-JP" altLang="en-US" sz="1800" b="1" dirty="0" smtClean="0">
                <a:solidFill>
                  <a:srgbClr val="0000FF"/>
                </a:solidFill>
              </a:rPr>
              <a:t>（</a:t>
            </a:r>
            <a:r>
              <a:rPr kumimoji="1" lang="en-US" altLang="ja-JP" sz="1800" b="1" dirty="0" smtClean="0">
                <a:solidFill>
                  <a:srgbClr val="0000FF"/>
                </a:solidFill>
              </a:rPr>
              <a:t>a</a:t>
            </a:r>
            <a:r>
              <a:rPr kumimoji="1" lang="ja-JP" altLang="en-US" sz="1800" b="1" dirty="0" smtClean="0">
                <a:solidFill>
                  <a:srgbClr val="0000FF"/>
                </a:solidFill>
              </a:rPr>
              <a:t>）左再帰性</a:t>
            </a:r>
            <a:endParaRPr kumimoji="1" lang="en-US" altLang="ja-JP" sz="1800" b="1" dirty="0" smtClean="0">
              <a:solidFill>
                <a:srgbClr val="0000FF"/>
              </a:solidFill>
            </a:endParaRPr>
          </a:p>
          <a:p>
            <a:r>
              <a:rPr lang="ja-JP" altLang="en-US" sz="1800" b="1" dirty="0"/>
              <a:t>　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ⅰ</a:t>
            </a:r>
            <a:r>
              <a:rPr lang="ja-JP" altLang="en-US" sz="1800" dirty="0" smtClean="0"/>
              <a:t>）文脈自由文法　Ｇ＝（Ｎ，</a:t>
            </a:r>
            <a:r>
              <a:rPr lang="en-US" altLang="ja-JP" sz="1800" dirty="0" smtClean="0"/>
              <a:t>Σ</a:t>
            </a:r>
            <a:r>
              <a:rPr lang="ja-JP" altLang="en-US" sz="1800" dirty="0" err="1" smtClean="0"/>
              <a:t>，</a:t>
            </a:r>
            <a:r>
              <a:rPr lang="ja-JP" altLang="en-US" sz="1800" dirty="0" smtClean="0"/>
              <a:t>Ｐ，Ｓ）を構成する、左辺</a:t>
            </a:r>
            <a:r>
              <a:rPr lang="ja-JP" altLang="en-US" sz="1800" b="1" dirty="0" smtClean="0">
                <a:solidFill>
                  <a:srgbClr val="C00000"/>
                </a:solidFill>
              </a:rPr>
              <a:t>に</a:t>
            </a:r>
            <a:r>
              <a:rPr lang="ja-JP" altLang="en-US" sz="1800" dirty="0" smtClean="0"/>
              <a:t>ある非終端記号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A</a:t>
            </a:r>
            <a:r>
              <a:rPr lang="ja-JP" altLang="en-US" sz="1800" dirty="0" smtClean="0"/>
              <a:t>に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対して、</a:t>
            </a:r>
            <a:endParaRPr lang="en-US" altLang="ja-JP" sz="1800" dirty="0" smtClean="0"/>
          </a:p>
          <a:p>
            <a:r>
              <a:rPr lang="ja-JP" altLang="en-US" sz="1800" dirty="0" smtClean="0"/>
              <a:t>　　　　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A</a:t>
            </a:r>
            <a:r>
              <a:rPr lang="ja-JP" altLang="en-US" sz="1800" dirty="0" smtClean="0"/>
              <a:t>⇒</a:t>
            </a:r>
            <a:r>
              <a:rPr lang="en-US" altLang="ja-JP" sz="1800" dirty="0" smtClean="0"/>
              <a:t>α</a:t>
            </a:r>
            <a:r>
              <a:rPr lang="ja-JP" altLang="en-US" sz="1800" dirty="0" smtClean="0"/>
              <a:t>⇒*</a:t>
            </a:r>
            <a:r>
              <a:rPr lang="en-US" altLang="ja-JP" sz="1800" dirty="0" err="1" smtClean="0">
                <a:solidFill>
                  <a:srgbClr val="0000FF"/>
                </a:solidFill>
              </a:rPr>
              <a:t>A</a:t>
            </a:r>
            <a:r>
              <a:rPr lang="en-US" altLang="ja-JP" sz="1800" dirty="0" err="1" smtClean="0"/>
              <a:t>γ</a:t>
            </a:r>
            <a:r>
              <a:rPr lang="ja-JP" altLang="en-US" sz="1800" dirty="0" smtClean="0"/>
              <a:t>　　　　　　</a:t>
            </a:r>
            <a:r>
              <a:rPr lang="en-US" altLang="ja-JP" sz="1800" dirty="0" smtClean="0"/>
              <a:t>α</a:t>
            </a:r>
            <a:r>
              <a:rPr lang="ja-JP" altLang="en-US" sz="1800" dirty="0" err="1" smtClean="0"/>
              <a:t>、</a:t>
            </a:r>
            <a:r>
              <a:rPr lang="en-US" altLang="ja-JP" sz="1800" dirty="0"/>
              <a:t>γ</a:t>
            </a:r>
            <a:r>
              <a:rPr lang="ja-JP" altLang="en-US" sz="1800" dirty="0" smtClean="0"/>
              <a:t>　∈（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）*　　　　　　（</a:t>
            </a:r>
            <a:r>
              <a:rPr lang="ja-JP" altLang="en-US" dirty="0" smtClean="0"/>
              <a:t>注）　</a:t>
            </a:r>
            <a:r>
              <a:rPr lang="en-US" altLang="ja-JP" dirty="0" smtClean="0"/>
              <a:t>γ</a:t>
            </a:r>
            <a:r>
              <a:rPr lang="ja-JP" altLang="en-US" dirty="0" smtClean="0"/>
              <a:t>：ガンマで（</a:t>
            </a:r>
            <a:r>
              <a:rPr lang="en-US" altLang="ja-JP" dirty="0" smtClean="0"/>
              <a:t>N</a:t>
            </a:r>
            <a:r>
              <a:rPr lang="ja-JP" altLang="en-US" dirty="0" smtClean="0"/>
              <a:t>∪</a:t>
            </a:r>
            <a:r>
              <a:rPr lang="en-US" altLang="ja-JP" dirty="0" smtClean="0"/>
              <a:t>Σ</a:t>
            </a:r>
            <a:r>
              <a:rPr lang="ja-JP" altLang="en-US" dirty="0" smtClean="0"/>
              <a:t>）*</a:t>
            </a:r>
            <a:endParaRPr lang="en-US" altLang="ja-JP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である</a:t>
            </a:r>
            <a:r>
              <a:rPr lang="ja-JP" altLang="en-US" sz="1800" dirty="0"/>
              <a:t>ような</a:t>
            </a:r>
            <a:r>
              <a:rPr lang="ja-JP" altLang="en-US" sz="1800" dirty="0" smtClean="0"/>
              <a:t>（</a:t>
            </a:r>
            <a:r>
              <a:rPr lang="ja-JP" altLang="en-US" sz="1800" dirty="0" smtClean="0">
                <a:solidFill>
                  <a:srgbClr val="0000FF"/>
                </a:solidFill>
              </a:rPr>
              <a:t>右辺の先頭が</a:t>
            </a:r>
            <a:r>
              <a:rPr lang="en-US" altLang="ja-JP" sz="1800" dirty="0" smtClean="0">
                <a:solidFill>
                  <a:srgbClr val="0000FF"/>
                </a:solidFill>
              </a:rPr>
              <a:t>A</a:t>
            </a:r>
            <a:r>
              <a:rPr lang="ja-JP" altLang="en-US" sz="1800" dirty="0" smtClean="0"/>
              <a:t>となるような）導出が可能な時、</a:t>
            </a:r>
            <a:r>
              <a:rPr lang="en-US" altLang="ja-JP" sz="1800" dirty="0" smtClean="0">
                <a:solidFill>
                  <a:srgbClr val="0000FF"/>
                </a:solidFill>
              </a:rPr>
              <a:t>A</a:t>
            </a:r>
            <a:r>
              <a:rPr lang="ja-JP" altLang="en-US" sz="1800" dirty="0" smtClean="0"/>
              <a:t>は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左再帰的</a:t>
            </a:r>
            <a:endParaRPr lang="en-US" altLang="ja-JP" sz="1800" b="1" dirty="0" smtClean="0">
              <a:solidFill>
                <a:srgbClr val="0000FF"/>
              </a:solidFill>
            </a:endParaRP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であるという。</a:t>
            </a:r>
            <a:endParaRPr lang="en-US" altLang="ja-JP" sz="1800" dirty="0" smtClean="0"/>
          </a:p>
          <a:p>
            <a:endParaRPr lang="en-US" altLang="ja-JP" sz="1800" dirty="0"/>
          </a:p>
          <a:p>
            <a:r>
              <a:rPr lang="ja-JP" altLang="en-US" sz="1800" dirty="0" smtClean="0"/>
              <a:t>　（</a:t>
            </a:r>
            <a:r>
              <a:rPr lang="en-US" altLang="ja-JP" sz="1800" dirty="0" smtClean="0"/>
              <a:t>ⅱ</a:t>
            </a:r>
            <a:r>
              <a:rPr lang="ja-JP" altLang="en-US" sz="1800" dirty="0" smtClean="0"/>
              <a:t>）特に、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Aα</a:t>
            </a:r>
            <a:r>
              <a:rPr lang="ja-JP" altLang="en-US" sz="1800" dirty="0" smtClean="0"/>
              <a:t>’　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</a:t>
            </a:r>
            <a:r>
              <a:rPr lang="en-US" altLang="ja-JP" sz="1800" dirty="0" smtClean="0"/>
              <a:t>α</a:t>
            </a:r>
            <a:r>
              <a:rPr lang="ja-JP" altLang="en-US" sz="1800" dirty="0" smtClean="0"/>
              <a:t>’∈（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）*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であるように、１ステップで導出される（１ステップで左再帰的である）とき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は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直接左再帰的</a:t>
            </a:r>
            <a:r>
              <a:rPr lang="ja-JP" altLang="en-US" sz="1800" dirty="0" smtClean="0"/>
              <a:t>であるという。</a:t>
            </a:r>
            <a:endParaRPr lang="en-US" altLang="ja-JP" sz="1800" dirty="0" smtClean="0"/>
          </a:p>
          <a:p>
            <a:endParaRPr lang="en-US" altLang="ja-JP" sz="1800" dirty="0"/>
          </a:p>
          <a:p>
            <a:r>
              <a:rPr lang="ja-JP" altLang="en-US" sz="1800" dirty="0" smtClean="0"/>
              <a:t>　（</a:t>
            </a:r>
            <a:r>
              <a:rPr lang="en-US" altLang="ja-JP" sz="1800" dirty="0" smtClean="0"/>
              <a:t>ⅲ</a:t>
            </a:r>
            <a:r>
              <a:rPr lang="ja-JP" altLang="en-US" sz="1800" dirty="0" smtClean="0"/>
              <a:t>）</a:t>
            </a:r>
            <a:r>
              <a:rPr lang="en-US" altLang="ja-JP" sz="1800" dirty="0" smtClean="0">
                <a:solidFill>
                  <a:srgbClr val="009900"/>
                </a:solidFill>
              </a:rPr>
              <a:t>A</a:t>
            </a:r>
            <a:r>
              <a:rPr lang="ja-JP" altLang="en-US" sz="1800" dirty="0" smtClean="0"/>
              <a:t>⇒</a:t>
            </a:r>
            <a:r>
              <a:rPr lang="en-US" altLang="ja-JP" sz="1800" dirty="0" smtClean="0"/>
              <a:t>α</a:t>
            </a:r>
            <a:r>
              <a:rPr lang="ja-JP" altLang="en-US" sz="1800" dirty="0" smtClean="0"/>
              <a:t>⇒*</a:t>
            </a:r>
            <a:r>
              <a:rPr lang="en-US" altLang="ja-JP" sz="1800" dirty="0" smtClean="0"/>
              <a:t>β </a:t>
            </a:r>
            <a:r>
              <a:rPr lang="en-US" altLang="ja-JP" sz="1800" dirty="0" smtClean="0">
                <a:solidFill>
                  <a:srgbClr val="009900"/>
                </a:solidFill>
              </a:rPr>
              <a:t>A</a:t>
            </a:r>
            <a:r>
              <a:rPr lang="en-US" altLang="ja-JP" sz="1800" dirty="0" smtClean="0"/>
              <a:t> γ</a:t>
            </a:r>
            <a:r>
              <a:rPr lang="ja-JP" altLang="en-US" sz="1800" dirty="0" smtClean="0"/>
              <a:t>　　　　　</a:t>
            </a:r>
            <a:r>
              <a:rPr lang="en-US" altLang="ja-JP" sz="1800" dirty="0" smtClean="0"/>
              <a:t>α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β</a:t>
            </a:r>
            <a:r>
              <a:rPr lang="ja-JP" altLang="en-US" sz="1800" dirty="0" err="1" smtClean="0"/>
              <a:t>、</a:t>
            </a:r>
            <a:r>
              <a:rPr lang="en-US" altLang="ja-JP" sz="1800" dirty="0"/>
              <a:t>γ</a:t>
            </a:r>
            <a:r>
              <a:rPr lang="ja-JP" altLang="en-US" sz="1800" dirty="0" smtClean="0"/>
              <a:t>　∈（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）*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であるとき、</a:t>
            </a:r>
            <a:r>
              <a:rPr lang="en-US" altLang="ja-JP" sz="1800" b="1" dirty="0" smtClean="0">
                <a:solidFill>
                  <a:srgbClr val="009900"/>
                </a:solidFill>
              </a:rPr>
              <a:t>A</a:t>
            </a:r>
            <a:r>
              <a:rPr lang="ja-JP" altLang="en-US" sz="1800" b="1" dirty="0" smtClean="0"/>
              <a:t>は</a:t>
            </a:r>
            <a:r>
              <a:rPr lang="ja-JP" altLang="en-US" sz="1800" b="1" dirty="0" smtClean="0">
                <a:solidFill>
                  <a:srgbClr val="009900"/>
                </a:solidFill>
              </a:rPr>
              <a:t>再帰的</a:t>
            </a:r>
            <a:r>
              <a:rPr lang="ja-JP" altLang="en-US" sz="1800" dirty="0" smtClean="0"/>
              <a:t>であるという。特に、</a:t>
            </a:r>
            <a:r>
              <a:rPr lang="en-US" altLang="ja-JP" sz="1800" dirty="0"/>
              <a:t>γ</a:t>
            </a:r>
            <a:r>
              <a:rPr lang="ja-JP" altLang="en-US" sz="1800" dirty="0" smtClean="0"/>
              <a:t>＝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　の時、</a:t>
            </a:r>
            <a:r>
              <a:rPr lang="en-US" altLang="ja-JP" sz="1800" dirty="0" smtClean="0">
                <a:solidFill>
                  <a:srgbClr val="009900"/>
                </a:solidFill>
              </a:rPr>
              <a:t>A</a:t>
            </a:r>
            <a:r>
              <a:rPr lang="en-US" altLang="ja-JP" sz="1800" dirty="0" smtClean="0"/>
              <a:t>=</a:t>
            </a:r>
            <a:r>
              <a:rPr lang="ja-JP" altLang="en-US" sz="1800" dirty="0" smtClean="0"/>
              <a:t>*</a:t>
            </a:r>
            <a:r>
              <a:rPr lang="en-US" altLang="ja-JP" sz="1800" dirty="0" smtClean="0"/>
              <a:t>β</a:t>
            </a:r>
            <a:r>
              <a:rPr lang="ja-JP" altLang="en-US" sz="1800" dirty="0"/>
              <a:t> </a:t>
            </a:r>
            <a:r>
              <a:rPr lang="en-US" altLang="ja-JP" sz="1800" dirty="0" smtClean="0">
                <a:solidFill>
                  <a:srgbClr val="009900"/>
                </a:solidFill>
              </a:rPr>
              <a:t>A</a:t>
            </a:r>
            <a:r>
              <a:rPr lang="ja-JP" altLang="en-US" sz="1800" dirty="0"/>
              <a:t>となり、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</a:t>
            </a:r>
            <a:r>
              <a:rPr lang="en-US" altLang="ja-JP" sz="1800" b="1" dirty="0" smtClean="0">
                <a:solidFill>
                  <a:srgbClr val="009900"/>
                </a:solidFill>
              </a:rPr>
              <a:t>A</a:t>
            </a:r>
            <a:r>
              <a:rPr lang="ja-JP" altLang="en-US" sz="1800" b="1" dirty="0" smtClean="0"/>
              <a:t>は</a:t>
            </a:r>
            <a:r>
              <a:rPr lang="ja-JP" altLang="en-US" sz="1800" b="1" dirty="0" smtClean="0">
                <a:solidFill>
                  <a:srgbClr val="009900"/>
                </a:solidFill>
              </a:rPr>
              <a:t>右再帰的</a:t>
            </a:r>
            <a:r>
              <a:rPr lang="ja-JP" altLang="en-US" sz="1800" dirty="0" smtClean="0"/>
              <a:t>であるという。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このような</a:t>
            </a:r>
            <a:r>
              <a:rPr lang="ja-JP" altLang="en-US" sz="1800" b="1" dirty="0" smtClean="0">
                <a:solidFill>
                  <a:srgbClr val="009900"/>
                </a:solidFill>
              </a:rPr>
              <a:t>非終端記号の再帰性</a:t>
            </a:r>
            <a:r>
              <a:rPr lang="ja-JP" altLang="en-US" sz="1800" dirty="0" smtClean="0"/>
              <a:t>は、</a:t>
            </a:r>
            <a:r>
              <a:rPr lang="ja-JP" altLang="en-US" sz="1800" b="1" dirty="0" smtClean="0"/>
              <a:t>有限個の生成規則</a:t>
            </a:r>
            <a:r>
              <a:rPr lang="ja-JP" altLang="en-US" sz="1800" dirty="0" smtClean="0"/>
              <a:t>によって、</a:t>
            </a:r>
            <a:endParaRPr lang="en-US" altLang="ja-JP" sz="1800" dirty="0" smtClean="0"/>
          </a:p>
          <a:p>
            <a:r>
              <a:rPr lang="ja-JP" altLang="en-US" sz="1800" b="1" dirty="0"/>
              <a:t>　</a:t>
            </a:r>
            <a:r>
              <a:rPr lang="ja-JP" altLang="en-US" sz="1800" b="1" dirty="0" smtClean="0"/>
              <a:t>　　　無限長の終端記号列</a:t>
            </a:r>
            <a:r>
              <a:rPr lang="ja-JP" altLang="en-US" sz="1800" dirty="0" smtClean="0"/>
              <a:t>を生成するために重要である。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27621" y="404664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（注）</a:t>
            </a:r>
            <a:endParaRPr lang="en-US" altLang="ja-JP" dirty="0" smtClean="0"/>
          </a:p>
          <a:p>
            <a:r>
              <a:rPr lang="ja-JP" altLang="en-US" dirty="0" smtClean="0"/>
              <a:t>　⇒　複数ステップの導出</a:t>
            </a:r>
            <a:endParaRPr lang="en-US" altLang="ja-JP" dirty="0" smtClean="0"/>
          </a:p>
          <a:p>
            <a:r>
              <a:rPr lang="ja-JP" altLang="en-US" dirty="0" smtClean="0"/>
              <a:t>　→　１ステップの導出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40406" y="2437437"/>
            <a:ext cx="3010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（注）</a:t>
            </a:r>
            <a:endParaRPr kumimoji="1" lang="en-US" altLang="ja-JP" dirty="0" smtClean="0"/>
          </a:p>
          <a:p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0000FF"/>
                </a:solidFill>
              </a:rPr>
              <a:t>左再帰的</a:t>
            </a:r>
            <a:r>
              <a:rPr lang="ja-JP" altLang="en-US" dirty="0" smtClean="0"/>
              <a:t>：右</a:t>
            </a:r>
            <a:r>
              <a:rPr kumimoji="1" lang="ja-JP" altLang="en-US" dirty="0" smtClean="0"/>
              <a:t>辺の先頭に、左辺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ja-JP" altLang="en-US" dirty="0" smtClean="0"/>
              <a:t>と等価な非</a:t>
            </a:r>
            <a:r>
              <a:rPr lang="ja-JP" altLang="en-US" dirty="0" smtClean="0"/>
              <a:t>終端記号が来る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64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/>
              <a:t>6</a:t>
            </a:r>
            <a:endParaRPr lang="en-US" altLang="ja-JP" sz="1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9592" y="764704"/>
            <a:ext cx="80041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 smtClean="0"/>
              <a:t>（</a:t>
            </a:r>
            <a:r>
              <a:rPr kumimoji="1" lang="en-US" altLang="ja-JP" sz="1800" b="1" dirty="0" smtClean="0"/>
              <a:t>b</a:t>
            </a:r>
            <a:r>
              <a:rPr kumimoji="1" lang="ja-JP" altLang="en-US" sz="1800" b="1" dirty="0" smtClean="0"/>
              <a:t>）グライバッハ標準形の定義</a:t>
            </a:r>
            <a:endParaRPr kumimoji="1" lang="en-US" altLang="ja-JP" sz="1800" b="1" dirty="0" smtClean="0"/>
          </a:p>
          <a:p>
            <a:r>
              <a:rPr kumimoji="1" lang="ja-JP" altLang="en-US" sz="1800" dirty="0" smtClean="0"/>
              <a:t>　　生成規則の形式が以下のものをグライバッハ標準形という。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　</a:t>
            </a:r>
            <a:endParaRPr lang="en-US" altLang="ja-JP" sz="1800" dirty="0"/>
          </a:p>
          <a:p>
            <a:r>
              <a:rPr kumimoji="1" lang="ja-JP" altLang="en-US" sz="1800" dirty="0" smtClean="0"/>
              <a:t>　（</a:t>
            </a:r>
            <a:r>
              <a:rPr kumimoji="1" lang="en-US" altLang="ja-JP" sz="1800" dirty="0" smtClean="0"/>
              <a:t>ⅰ</a:t>
            </a:r>
            <a:r>
              <a:rPr kumimoji="1" lang="ja-JP" altLang="en-US" sz="1800" dirty="0" smtClean="0"/>
              <a:t>）</a:t>
            </a:r>
            <a:r>
              <a:rPr kumimoji="1" lang="en-US" altLang="ja-JP" sz="1800" dirty="0" smtClean="0"/>
              <a:t>A</a:t>
            </a:r>
            <a:r>
              <a:rPr kumimoji="1" lang="ja-JP" altLang="en-US" sz="1800" dirty="0" smtClean="0"/>
              <a:t>→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 smtClean="0">
                <a:solidFill>
                  <a:srgbClr val="0000FF"/>
                </a:solidFill>
              </a:rPr>
              <a:t>B</a:t>
            </a:r>
            <a:r>
              <a:rPr kumimoji="1" lang="en-US" altLang="ja-JP" sz="1800" baseline="-25000" dirty="0" smtClean="0">
                <a:solidFill>
                  <a:srgbClr val="0000FF"/>
                </a:solidFill>
              </a:rPr>
              <a:t>1</a:t>
            </a:r>
            <a:r>
              <a:rPr kumimoji="1" lang="en-US" altLang="ja-JP" sz="1800" dirty="0" smtClean="0">
                <a:solidFill>
                  <a:srgbClr val="0000FF"/>
                </a:solidFill>
              </a:rPr>
              <a:t>B</a:t>
            </a:r>
            <a:r>
              <a:rPr kumimoji="1" lang="en-US" altLang="ja-JP" sz="1800" baseline="-25000" dirty="0" smtClean="0">
                <a:solidFill>
                  <a:srgbClr val="0000FF"/>
                </a:solidFill>
              </a:rPr>
              <a:t>2</a:t>
            </a:r>
            <a:r>
              <a:rPr kumimoji="1" lang="ja-JP" altLang="en-US" sz="1800" dirty="0" smtClean="0">
                <a:solidFill>
                  <a:srgbClr val="0000FF"/>
                </a:solidFill>
              </a:rPr>
              <a:t>・・・</a:t>
            </a:r>
            <a:r>
              <a:rPr kumimoji="1" lang="en-US" altLang="ja-JP" sz="1800" dirty="0" smtClean="0">
                <a:solidFill>
                  <a:srgbClr val="0000FF"/>
                </a:solidFill>
              </a:rPr>
              <a:t>B</a:t>
            </a:r>
            <a:r>
              <a:rPr lang="ja-JP" altLang="en-US" sz="1800" baseline="-25000" dirty="0" smtClean="0">
                <a:solidFill>
                  <a:srgbClr val="0000FF"/>
                </a:solidFill>
              </a:rPr>
              <a:t>ｍ</a:t>
            </a:r>
            <a:r>
              <a:rPr lang="ja-JP" altLang="en-US" sz="1800" baseline="-25000" dirty="0"/>
              <a:t>　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Σ</a:t>
            </a: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　　　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A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B</a:t>
            </a:r>
            <a:r>
              <a:rPr lang="en-US" altLang="ja-JP" sz="1800" baseline="-25000" dirty="0" smtClean="0"/>
              <a:t>1</a:t>
            </a:r>
            <a:r>
              <a:rPr lang="ja-JP" altLang="en-US" sz="1800" dirty="0"/>
              <a:t> ， </a:t>
            </a:r>
            <a:r>
              <a:rPr lang="en-US" altLang="ja-JP" sz="1800" dirty="0" smtClean="0"/>
              <a:t>B</a:t>
            </a:r>
            <a:r>
              <a:rPr lang="en-US" altLang="ja-JP" sz="1800" baseline="-25000" dirty="0" smtClean="0"/>
              <a:t>2</a:t>
            </a:r>
            <a:r>
              <a:rPr lang="ja-JP" altLang="en-US" sz="1800" dirty="0"/>
              <a:t> ， </a:t>
            </a:r>
            <a:r>
              <a:rPr lang="ja-JP" altLang="en-US" sz="1800" dirty="0" smtClean="0"/>
              <a:t>・</a:t>
            </a:r>
            <a:r>
              <a:rPr lang="ja-JP" altLang="en-US" sz="1800" dirty="0"/>
              <a:t>・</a:t>
            </a:r>
            <a:r>
              <a:rPr lang="ja-JP" altLang="en-US" sz="1800" dirty="0" smtClean="0"/>
              <a:t>・</a:t>
            </a:r>
            <a:r>
              <a:rPr lang="ja-JP" altLang="en-US" sz="1800" dirty="0"/>
              <a:t> ， </a:t>
            </a:r>
            <a:r>
              <a:rPr lang="en-US" altLang="ja-JP" sz="1800" dirty="0" smtClean="0"/>
              <a:t>B</a:t>
            </a:r>
            <a:r>
              <a:rPr lang="ja-JP" altLang="en-US" sz="1800" baseline="-25000" dirty="0" smtClean="0"/>
              <a:t>ｍ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N</a:t>
            </a: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・</a:t>
            </a:r>
            <a:r>
              <a:rPr lang="ja-JP" altLang="en-US" sz="1800" dirty="0" smtClean="0">
                <a:solidFill>
                  <a:srgbClr val="FF0000"/>
                </a:solidFill>
              </a:rPr>
              <a:t>右辺の先頭（</a:t>
            </a:r>
            <a:r>
              <a:rPr lang="en-US" altLang="ja-JP" sz="1800" dirty="0" smtClean="0">
                <a:solidFill>
                  <a:srgbClr val="FF0000"/>
                </a:solidFill>
              </a:rPr>
              <a:t>1</a:t>
            </a:r>
            <a:r>
              <a:rPr lang="ja-JP" altLang="en-US" sz="1800" dirty="0" smtClean="0">
                <a:solidFill>
                  <a:srgbClr val="FF0000"/>
                </a:solidFill>
              </a:rPr>
              <a:t>つ目）</a:t>
            </a:r>
            <a:r>
              <a:rPr lang="ja-JP" altLang="en-US" sz="1800" dirty="0" smtClean="0"/>
              <a:t>は終端記号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・</a:t>
            </a:r>
            <a:r>
              <a:rPr lang="ja-JP" altLang="en-US" sz="1800" dirty="0" smtClean="0">
                <a:solidFill>
                  <a:srgbClr val="0000FF"/>
                </a:solidFill>
              </a:rPr>
              <a:t>右辺の</a:t>
            </a:r>
            <a:r>
              <a:rPr lang="en-US" altLang="ja-JP" sz="1800" dirty="0" smtClean="0">
                <a:solidFill>
                  <a:srgbClr val="0000FF"/>
                </a:solidFill>
              </a:rPr>
              <a:t>2</a:t>
            </a:r>
            <a:r>
              <a:rPr lang="ja-JP" altLang="en-US" sz="1800" dirty="0" smtClean="0">
                <a:solidFill>
                  <a:srgbClr val="0000FF"/>
                </a:solidFill>
              </a:rPr>
              <a:t>つ目以降</a:t>
            </a:r>
            <a:r>
              <a:rPr lang="ja-JP" altLang="en-US" sz="1800" dirty="0" smtClean="0"/>
              <a:t>は、非終端記号</a:t>
            </a:r>
            <a:r>
              <a:rPr lang="ja-JP" altLang="en-US" sz="1800" dirty="0" smtClean="0">
                <a:solidFill>
                  <a:srgbClr val="0000FF"/>
                </a:solidFill>
              </a:rPr>
              <a:t>の並び</a:t>
            </a:r>
            <a:endParaRPr lang="en-US" altLang="ja-JP" sz="1800" dirty="0" smtClean="0">
              <a:solidFill>
                <a:srgbClr val="0000FF"/>
              </a:solidFill>
            </a:endParaRPr>
          </a:p>
          <a:p>
            <a:endParaRPr lang="en-US" altLang="ja-JP" sz="1800" dirty="0"/>
          </a:p>
          <a:p>
            <a:r>
              <a:rPr lang="ja-JP" altLang="en-US" sz="1800" dirty="0" smtClean="0"/>
              <a:t>　（</a:t>
            </a:r>
            <a:r>
              <a:rPr lang="en-US" altLang="ja-JP" sz="1800" dirty="0" smtClean="0"/>
              <a:t>ⅱ</a:t>
            </a:r>
            <a:r>
              <a:rPr lang="ja-JP" altLang="en-US" sz="1800" dirty="0" smtClean="0"/>
              <a:t>）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　　　　　　　　　　　</a:t>
            </a:r>
            <a:r>
              <a:rPr lang="en-US" altLang="ja-JP" sz="1800" dirty="0"/>
              <a:t>a</a:t>
            </a:r>
            <a:r>
              <a:rPr lang="ja-JP" altLang="en-US" sz="1800" dirty="0"/>
              <a:t>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　　</a:t>
            </a:r>
            <a:r>
              <a:rPr lang="ja-JP" altLang="en-US" sz="1800" dirty="0"/>
              <a:t>　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N</a:t>
            </a:r>
          </a:p>
          <a:p>
            <a:endParaRPr lang="en-US" altLang="ja-JP" sz="1800" dirty="0"/>
          </a:p>
          <a:p>
            <a:r>
              <a:rPr lang="ja-JP" altLang="en-US" sz="1800" dirty="0" smtClean="0"/>
              <a:t>　（</a:t>
            </a:r>
            <a:r>
              <a:rPr lang="en-US" altLang="ja-JP" sz="1800" dirty="0" smtClean="0"/>
              <a:t>ⅲ</a:t>
            </a:r>
            <a:r>
              <a:rPr lang="ja-JP" altLang="en-US" sz="1800" dirty="0" smtClean="0"/>
              <a:t>）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　　　　　ただし、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　∈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　であるとき、</a:t>
            </a:r>
            <a:endParaRPr lang="en-US" altLang="ja-JP" sz="1800" dirty="0" smtClean="0"/>
          </a:p>
          <a:p>
            <a:r>
              <a:rPr lang="en-US" altLang="ja-JP" sz="1800" dirty="0"/>
              <a:t> </a:t>
            </a:r>
            <a:r>
              <a:rPr lang="en-US" altLang="ja-JP" sz="1800" dirty="0" smtClean="0"/>
              <a:t>                             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ⅰ</a:t>
            </a:r>
            <a:r>
              <a:rPr lang="ja-JP" altLang="en-US" sz="1800" dirty="0" smtClean="0"/>
              <a:t>）において、</a:t>
            </a:r>
            <a:r>
              <a:rPr lang="ja-JP" altLang="en-US" sz="1800" dirty="0" smtClean="0">
                <a:solidFill>
                  <a:srgbClr val="009900"/>
                </a:solidFill>
              </a:rPr>
              <a:t>　</a:t>
            </a:r>
            <a:r>
              <a:rPr lang="en-US" altLang="ja-JP" sz="1800" dirty="0" smtClean="0">
                <a:solidFill>
                  <a:srgbClr val="009900"/>
                </a:solidFill>
              </a:rPr>
              <a:t>B</a:t>
            </a:r>
            <a:r>
              <a:rPr lang="en-US" altLang="ja-JP" sz="1800" baseline="-25000" dirty="0" smtClean="0">
                <a:solidFill>
                  <a:srgbClr val="009900"/>
                </a:solidFill>
              </a:rPr>
              <a:t>i</a:t>
            </a:r>
            <a:r>
              <a:rPr lang="ja-JP" altLang="en-US" sz="1800" dirty="0" smtClean="0"/>
              <a:t>∈</a:t>
            </a:r>
            <a:r>
              <a:rPr lang="en-US" altLang="ja-JP" sz="1800" dirty="0" smtClean="0">
                <a:solidFill>
                  <a:srgbClr val="009900"/>
                </a:solidFill>
              </a:rPr>
              <a:t>N</a:t>
            </a:r>
            <a:r>
              <a:rPr lang="ja-JP" altLang="en-US" sz="1800" dirty="0" smtClean="0"/>
              <a:t>－｛</a:t>
            </a:r>
            <a:r>
              <a:rPr lang="en-US" altLang="ja-JP" sz="1800" dirty="0" smtClean="0">
                <a:solidFill>
                  <a:srgbClr val="009900"/>
                </a:solidFill>
              </a:rPr>
              <a:t>S</a:t>
            </a:r>
            <a:r>
              <a:rPr lang="ja-JP" altLang="en-US" sz="1800" dirty="0" smtClean="0"/>
              <a:t>｝　　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=1,2,</a:t>
            </a:r>
            <a:r>
              <a:rPr lang="ja-JP" altLang="en-US" sz="1800" dirty="0" smtClean="0"/>
              <a:t>・・・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である。</a:t>
            </a:r>
            <a:endParaRPr lang="en-US" altLang="ja-JP" sz="1800" dirty="0" smtClean="0"/>
          </a:p>
          <a:p>
            <a:r>
              <a:rPr lang="ja-JP" altLang="en-US" sz="1800" dirty="0" smtClean="0"/>
              <a:t>　　　　　　　　　　　　　すなわち、</a:t>
            </a:r>
            <a:r>
              <a:rPr lang="en-US" altLang="ja-JP" sz="1800" dirty="0" smtClean="0">
                <a:solidFill>
                  <a:srgbClr val="009900"/>
                </a:solidFill>
              </a:rPr>
              <a:t>B</a:t>
            </a:r>
            <a:r>
              <a:rPr lang="en-US" altLang="ja-JP" sz="1800" baseline="-25000" dirty="0" smtClean="0">
                <a:solidFill>
                  <a:srgbClr val="009900"/>
                </a:solidFill>
              </a:rPr>
              <a:t>i</a:t>
            </a:r>
            <a:r>
              <a:rPr lang="ja-JP" altLang="en-US" sz="1800" dirty="0" smtClean="0"/>
              <a:t>は非終端記号の</a:t>
            </a:r>
            <a:r>
              <a:rPr lang="ja-JP" altLang="en-US" sz="1800" dirty="0" smtClean="0">
                <a:solidFill>
                  <a:srgbClr val="009900"/>
                </a:solidFill>
              </a:rPr>
              <a:t>集合</a:t>
            </a:r>
            <a:r>
              <a:rPr lang="en-US" altLang="ja-JP" sz="1800" dirty="0" smtClean="0">
                <a:solidFill>
                  <a:srgbClr val="009900"/>
                </a:solidFill>
              </a:rPr>
              <a:t>N</a:t>
            </a:r>
            <a:r>
              <a:rPr lang="ja-JP" altLang="en-US" sz="1800" dirty="0" smtClean="0"/>
              <a:t>から、</a:t>
            </a:r>
            <a:r>
              <a:rPr lang="ja-JP" altLang="en-US" sz="1800" dirty="0" smtClean="0">
                <a:solidFill>
                  <a:srgbClr val="009900"/>
                </a:solidFill>
              </a:rPr>
              <a:t>開始記号（</a:t>
            </a:r>
            <a:r>
              <a:rPr lang="en-US" altLang="ja-JP" sz="1800" dirty="0" smtClean="0">
                <a:solidFill>
                  <a:srgbClr val="009900"/>
                </a:solidFill>
              </a:rPr>
              <a:t>S</a:t>
            </a:r>
            <a:r>
              <a:rPr lang="ja-JP" altLang="en-US" sz="1800" dirty="0" smtClean="0">
                <a:solidFill>
                  <a:srgbClr val="009900"/>
                </a:solidFill>
              </a:rPr>
              <a:t>）</a:t>
            </a:r>
            <a:endParaRPr lang="en-US" altLang="ja-JP" sz="1800" dirty="0" smtClean="0">
              <a:solidFill>
                <a:srgbClr val="009900"/>
              </a:solidFill>
            </a:endParaRP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を除いたもの。</a:t>
            </a:r>
            <a:endParaRPr lang="en-US" altLang="ja-JP" sz="1800" dirty="0"/>
          </a:p>
          <a:p>
            <a:endParaRPr lang="en-US" altLang="ja-JP" sz="1800" dirty="0" smtClean="0"/>
          </a:p>
          <a:p>
            <a:r>
              <a:rPr lang="ja-JP" altLang="en-US" sz="1800" dirty="0">
                <a:solidFill>
                  <a:srgbClr val="0000FF"/>
                </a:solidFill>
              </a:rPr>
              <a:t>この</a:t>
            </a:r>
            <a:r>
              <a:rPr lang="ja-JP" altLang="en-US" sz="1800" dirty="0" smtClean="0">
                <a:solidFill>
                  <a:srgbClr val="0000FF"/>
                </a:solidFill>
              </a:rPr>
              <a:t>形式より、グライバッハ標準形の文法が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左再帰的でない</a:t>
            </a:r>
            <a:r>
              <a:rPr lang="ja-JP" altLang="en-US" sz="1800" dirty="0" smtClean="0">
                <a:solidFill>
                  <a:srgbClr val="0000FF"/>
                </a:solidFill>
              </a:rPr>
              <a:t>ことが明らかである。</a:t>
            </a:r>
            <a:endParaRPr lang="en-US" altLang="ja-JP" sz="1800" dirty="0" smtClean="0">
              <a:solidFill>
                <a:srgbClr val="0000FF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940152" y="3955295"/>
            <a:ext cx="1224136" cy="72008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1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/>
              <a:t>7</a:t>
            </a:r>
            <a:endParaRPr lang="en-US" altLang="ja-JP" sz="1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0638" y="620688"/>
            <a:ext cx="81403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 smtClean="0"/>
              <a:t>（</a:t>
            </a:r>
            <a:r>
              <a:rPr kumimoji="1" lang="en-US" altLang="ja-JP" sz="1800" b="1" dirty="0" smtClean="0"/>
              <a:t>c</a:t>
            </a:r>
            <a:r>
              <a:rPr kumimoji="1" lang="ja-JP" altLang="en-US" sz="1800" b="1" dirty="0" smtClean="0"/>
              <a:t>）グライバッハの標準形への変換法</a:t>
            </a:r>
            <a:endParaRPr kumimoji="1" lang="en-US" altLang="ja-JP" sz="1800" b="1" dirty="0" smtClean="0"/>
          </a:p>
          <a:p>
            <a:endParaRPr lang="en-US" altLang="ja-JP" sz="1800" dirty="0"/>
          </a:p>
          <a:p>
            <a:r>
              <a:rPr kumimoji="1" lang="ja-JP" altLang="en-US" sz="1800" dirty="0" smtClean="0"/>
              <a:t>　　</a:t>
            </a:r>
            <a:r>
              <a:rPr kumimoji="1" lang="en-US" altLang="ja-JP" sz="1800" b="1" dirty="0" smtClean="0"/>
              <a:t>A</a:t>
            </a:r>
            <a:r>
              <a:rPr lang="en-US" altLang="ja-JP" sz="1800" b="1" dirty="0"/>
              <a:t>-</a:t>
            </a:r>
            <a:r>
              <a:rPr kumimoji="1" lang="ja-JP" altLang="en-US" sz="1800" b="1" dirty="0" smtClean="0"/>
              <a:t>規則</a:t>
            </a:r>
            <a:r>
              <a:rPr kumimoji="1" lang="ja-JP" altLang="en-US" sz="1800" dirty="0" smtClean="0"/>
              <a:t>：非終端記号</a:t>
            </a:r>
            <a:r>
              <a:rPr kumimoji="1" lang="en-US" altLang="ja-JP" sz="1800" dirty="0" smtClean="0"/>
              <a:t>A</a:t>
            </a:r>
            <a:r>
              <a:rPr kumimoji="1" lang="ja-JP" altLang="en-US" sz="1800" dirty="0" smtClean="0"/>
              <a:t>を左辺とする生成規則を</a:t>
            </a:r>
            <a:r>
              <a:rPr kumimoji="1" lang="en-US" altLang="ja-JP" sz="1800" dirty="0" smtClean="0"/>
              <a:t>A</a:t>
            </a:r>
            <a:r>
              <a:rPr lang="en-US" altLang="ja-JP" sz="1800" dirty="0"/>
              <a:t>-</a:t>
            </a:r>
            <a:r>
              <a:rPr kumimoji="1" lang="ja-JP" altLang="en-US" sz="1800" dirty="0" smtClean="0"/>
              <a:t>規則と</a:t>
            </a:r>
            <a:r>
              <a:rPr lang="ja-JP" altLang="en-US" sz="1800" dirty="0" smtClean="0"/>
              <a:t>呼ぶ</a:t>
            </a:r>
            <a:r>
              <a:rPr kumimoji="1" lang="ja-JP" altLang="en-US" sz="1800" dirty="0" smtClean="0"/>
              <a:t>。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　　　　　　　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→・・・・</a:t>
            </a:r>
            <a:endParaRPr lang="en-US" altLang="ja-JP" sz="1800" dirty="0" smtClean="0"/>
          </a:p>
          <a:p>
            <a:endParaRPr lang="en-US" altLang="ja-JP" sz="1800" dirty="0"/>
          </a:p>
          <a:p>
            <a:r>
              <a:rPr kumimoji="1" lang="ja-JP" altLang="en-US" sz="1800" dirty="0" smtClean="0"/>
              <a:t>　</a:t>
            </a:r>
            <a:r>
              <a:rPr kumimoji="1" lang="ja-JP" altLang="en-US" sz="1800" b="1" dirty="0" smtClean="0"/>
              <a:t>（</a:t>
            </a:r>
            <a:r>
              <a:rPr kumimoji="1" lang="en-US" altLang="ja-JP" sz="1800" b="1" dirty="0" smtClean="0"/>
              <a:t>Ⅰ</a:t>
            </a:r>
            <a:r>
              <a:rPr kumimoji="1" lang="ja-JP" altLang="en-US" sz="1800" b="1" dirty="0" smtClean="0"/>
              <a:t>）生成規則の置き換え</a:t>
            </a:r>
            <a:endParaRPr kumimoji="1" lang="en-US" altLang="ja-JP" sz="1800" b="1" dirty="0" smtClean="0"/>
          </a:p>
          <a:p>
            <a:r>
              <a:rPr kumimoji="1" lang="ja-JP" altLang="en-US" sz="1800" dirty="0" smtClean="0"/>
              <a:t>　　　　文脈自由文法　</a:t>
            </a:r>
            <a:r>
              <a:rPr kumimoji="1" lang="en-US" altLang="ja-JP" sz="1800" dirty="0" smtClean="0"/>
              <a:t>G</a:t>
            </a:r>
            <a:r>
              <a:rPr kumimoji="1" lang="ja-JP" altLang="en-US" sz="1800" dirty="0" smtClean="0"/>
              <a:t>＝（</a:t>
            </a:r>
            <a:r>
              <a:rPr kumimoji="1" lang="en-US" altLang="ja-JP" sz="1800" dirty="0" smtClean="0"/>
              <a:t>N</a:t>
            </a:r>
            <a:r>
              <a:rPr kumimoji="1" lang="ja-JP" altLang="en-US" sz="1800" dirty="0" err="1" smtClean="0"/>
              <a:t>，</a:t>
            </a:r>
            <a:r>
              <a:rPr kumimoji="1" lang="en-US" altLang="ja-JP" sz="1800" dirty="0" smtClean="0"/>
              <a:t>Σ</a:t>
            </a:r>
            <a:r>
              <a:rPr kumimoji="1" lang="ja-JP" altLang="en-US" sz="1800" dirty="0" err="1" smtClean="0"/>
              <a:t>，</a:t>
            </a:r>
            <a:r>
              <a:rPr kumimoji="1" lang="ja-JP" altLang="en-US" sz="1800" dirty="0" smtClean="0"/>
              <a:t>Ｐ，Ｓ）のある生成規則、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err="1" smtClean="0">
                <a:solidFill>
                  <a:srgbClr val="0000FF"/>
                </a:solidFill>
              </a:rPr>
              <a:t>B</a:t>
            </a:r>
            <a:r>
              <a:rPr lang="en-US" altLang="ja-JP" sz="1800" dirty="0" err="1" smtClean="0"/>
              <a:t>γ</a:t>
            </a:r>
            <a:r>
              <a:rPr lang="ja-JP" altLang="en-US" sz="1800" dirty="0" smtClean="0"/>
              <a:t>　に着目する。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</a:t>
            </a:r>
            <a:r>
              <a:rPr lang="ja-JP" altLang="en-US" sz="1800" dirty="0"/>
              <a:t>ただし、</a:t>
            </a:r>
            <a:r>
              <a:rPr lang="en-US" altLang="ja-JP" sz="1800" dirty="0" smtClean="0"/>
              <a:t>A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　∈　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　かつ　　</a:t>
            </a:r>
            <a:r>
              <a:rPr lang="en-US" altLang="ja-JP" sz="1800" dirty="0"/>
              <a:t>γ</a:t>
            </a:r>
            <a:r>
              <a:rPr lang="ja-JP" altLang="en-US" sz="1800" dirty="0" smtClean="0"/>
              <a:t>∈（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）*　とする。</a:t>
            </a:r>
            <a:endParaRPr kumimoji="1" lang="en-US" altLang="ja-JP" sz="1800" dirty="0" smtClean="0"/>
          </a:p>
          <a:p>
            <a:endParaRPr kumimoji="1"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この時、</a:t>
            </a:r>
            <a:r>
              <a:rPr lang="en-US" altLang="ja-JP" sz="1800" b="1" dirty="0" smtClean="0"/>
              <a:t>B-</a:t>
            </a:r>
            <a:r>
              <a:rPr lang="ja-JP" altLang="en-US" sz="1800" b="1" dirty="0" smtClean="0"/>
              <a:t>規則</a:t>
            </a:r>
            <a:r>
              <a:rPr lang="ja-JP" altLang="en-US" sz="1800" dirty="0" smtClean="0"/>
              <a:t>は以下のように　</a:t>
            </a:r>
            <a:r>
              <a:rPr lang="en-US" altLang="ja-JP" sz="1800" dirty="0"/>
              <a:t>t</a:t>
            </a:r>
            <a:r>
              <a:rPr lang="ja-JP" altLang="en-US" sz="1800" dirty="0" smtClean="0"/>
              <a:t>個 あったとする。</a:t>
            </a:r>
            <a:endParaRPr lang="en-US" altLang="ja-JP" sz="1800" dirty="0" smtClean="0"/>
          </a:p>
          <a:p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　</a:t>
            </a:r>
            <a:r>
              <a:rPr kumimoji="1" lang="en-US" altLang="ja-JP" sz="1800" dirty="0" smtClean="0">
                <a:solidFill>
                  <a:srgbClr val="0000FF"/>
                </a:solidFill>
              </a:rPr>
              <a:t>B</a:t>
            </a:r>
            <a:r>
              <a:rPr kumimoji="1" lang="ja-JP" altLang="en-US" sz="1800" dirty="0" smtClean="0"/>
              <a:t>→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β</a:t>
            </a:r>
            <a:r>
              <a:rPr kumimoji="1" lang="en-US" altLang="ja-JP" sz="1800" baseline="-25000" dirty="0" err="1" smtClean="0">
                <a:solidFill>
                  <a:srgbClr val="FF0000"/>
                </a:solidFill>
              </a:rPr>
              <a:t>i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　</a:t>
            </a:r>
            <a:r>
              <a:rPr kumimoji="1" lang="ja-JP" altLang="en-US" sz="1800" dirty="0" smtClean="0"/>
              <a:t>　　ただし、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β</a:t>
            </a:r>
            <a:r>
              <a:rPr kumimoji="1" lang="en-US" altLang="ja-JP" sz="1800" baseline="-25000" dirty="0" err="1" smtClean="0">
                <a:solidFill>
                  <a:srgbClr val="FF0000"/>
                </a:solidFill>
              </a:rPr>
              <a:t>i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　</a:t>
            </a:r>
            <a:r>
              <a:rPr kumimoji="1" lang="ja-JP" altLang="en-US" sz="1800" dirty="0" smtClean="0"/>
              <a:t>∈（</a:t>
            </a:r>
            <a:r>
              <a:rPr kumimoji="1" lang="en-US" altLang="ja-JP" sz="1800" dirty="0" smtClean="0"/>
              <a:t>N</a:t>
            </a:r>
            <a:r>
              <a:rPr kumimoji="1" lang="ja-JP" altLang="en-US" sz="1800" dirty="0" smtClean="0"/>
              <a:t>∪</a:t>
            </a:r>
            <a:r>
              <a:rPr kumimoji="1" lang="en-US" altLang="ja-JP" sz="1800" dirty="0" smtClean="0"/>
              <a:t>Σ</a:t>
            </a:r>
            <a:r>
              <a:rPr kumimoji="1" lang="ja-JP" altLang="en-US" sz="1800" dirty="0" smtClean="0"/>
              <a:t>）*　　</a:t>
            </a:r>
            <a:r>
              <a:rPr kumimoji="1" lang="en-US" altLang="ja-JP" sz="1800" dirty="0" err="1" smtClean="0"/>
              <a:t>i</a:t>
            </a:r>
            <a:r>
              <a:rPr kumimoji="1" lang="ja-JP" altLang="en-US" sz="1800" dirty="0" smtClean="0"/>
              <a:t>＝</a:t>
            </a:r>
            <a:r>
              <a:rPr kumimoji="1" lang="en-US" altLang="ja-JP" sz="1800" dirty="0" smtClean="0"/>
              <a:t>1,2,</a:t>
            </a:r>
            <a:r>
              <a:rPr kumimoji="1" lang="ja-JP" altLang="en-US" sz="1800" dirty="0" smtClean="0"/>
              <a:t>・・・</a:t>
            </a:r>
            <a:r>
              <a:rPr kumimoji="1" lang="en-US" altLang="ja-JP" sz="1800" b="1" dirty="0" smtClean="0"/>
              <a:t>t</a:t>
            </a:r>
          </a:p>
          <a:p>
            <a:endParaRPr lang="en-US" altLang="ja-JP" sz="1800" dirty="0"/>
          </a:p>
          <a:p>
            <a:r>
              <a:rPr kumimoji="1" lang="ja-JP" altLang="en-US" sz="1800" dirty="0" smtClean="0"/>
              <a:t>　　　　ここで、もし生成規則</a:t>
            </a:r>
            <a:r>
              <a:rPr kumimoji="1" lang="en-US" altLang="ja-JP" sz="1800" b="1" dirty="0" smtClean="0"/>
              <a:t>A</a:t>
            </a:r>
            <a:r>
              <a:rPr kumimoji="1" lang="ja-JP" altLang="en-US" sz="1800" b="1" dirty="0" smtClean="0"/>
              <a:t>→</a:t>
            </a:r>
            <a:r>
              <a:rPr lang="en-US" altLang="ja-JP" sz="1800" b="1" dirty="0"/>
              <a:t> </a:t>
            </a:r>
            <a:r>
              <a:rPr lang="en-US" altLang="ja-JP" sz="1800" b="1" dirty="0" err="1" smtClean="0">
                <a:solidFill>
                  <a:srgbClr val="0000FF"/>
                </a:solidFill>
              </a:rPr>
              <a:t>B</a:t>
            </a:r>
            <a:r>
              <a:rPr lang="en-US" altLang="ja-JP" sz="1800" b="1" dirty="0" err="1" smtClean="0"/>
              <a:t>γ</a:t>
            </a:r>
            <a:r>
              <a:rPr lang="ja-JP" altLang="en-US" sz="1800" b="1" dirty="0" smtClean="0"/>
              <a:t>（一つの式）</a:t>
            </a:r>
            <a:r>
              <a:rPr lang="ja-JP" altLang="en-US" sz="1800" dirty="0" smtClean="0"/>
              <a:t>が</a:t>
            </a:r>
            <a:r>
              <a:rPr lang="ja-JP" altLang="en-US" sz="1800" b="1" dirty="0" smtClean="0"/>
              <a:t>除去したいもの</a:t>
            </a:r>
            <a:r>
              <a:rPr lang="ja-JP" altLang="en-US" sz="1800" dirty="0" smtClean="0"/>
              <a:t>である</a:t>
            </a:r>
            <a:r>
              <a:rPr lang="ja-JP" altLang="en-US" sz="1800" dirty="0"/>
              <a:t>場合</a:t>
            </a:r>
            <a:r>
              <a:rPr lang="ja-JP" altLang="en-US" sz="1800" dirty="0" smtClean="0"/>
              <a:t>には、</a:t>
            </a:r>
            <a:endParaRPr lang="en-US" altLang="ja-JP" sz="1800" dirty="0" smtClean="0"/>
          </a:p>
          <a:p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　それを、次の</a:t>
            </a:r>
            <a:r>
              <a:rPr kumimoji="1" lang="en-US" altLang="ja-JP" sz="1800" b="1" dirty="0" smtClean="0"/>
              <a:t>t</a:t>
            </a:r>
            <a:r>
              <a:rPr lang="ja-JP" altLang="en-US" sz="1800" dirty="0" smtClean="0"/>
              <a:t>個の新しい生成規則に置き換える。</a:t>
            </a:r>
            <a:endParaRPr lang="en-US" altLang="ja-JP" sz="1800" dirty="0" smtClean="0"/>
          </a:p>
          <a:p>
            <a:r>
              <a:rPr lang="ja-JP" altLang="en-US" sz="1800" dirty="0" smtClean="0"/>
              <a:t>　　　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>
                <a:solidFill>
                  <a:srgbClr val="FF0000"/>
                </a:solidFill>
              </a:rPr>
              <a:t>β</a:t>
            </a:r>
            <a:r>
              <a:rPr lang="en-US" altLang="ja-JP" sz="18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1800" dirty="0" err="1"/>
              <a:t>γ</a:t>
            </a:r>
            <a:r>
              <a:rPr lang="ja-JP" altLang="en-US" sz="1800" dirty="0" smtClean="0"/>
              <a:t>　　　ただし、　</a:t>
            </a:r>
            <a:r>
              <a:rPr lang="en-US" altLang="ja-JP" sz="1800" dirty="0" err="1" smtClean="0"/>
              <a:t>i</a:t>
            </a:r>
            <a:r>
              <a:rPr lang="ja-JP" altLang="en-US" sz="1800" dirty="0"/>
              <a:t>＝</a:t>
            </a:r>
            <a:r>
              <a:rPr lang="en-US" altLang="ja-JP" sz="1800" dirty="0"/>
              <a:t>1,2,</a:t>
            </a:r>
            <a:r>
              <a:rPr lang="ja-JP" altLang="en-US" sz="1800" dirty="0"/>
              <a:t>・・・</a:t>
            </a:r>
            <a:r>
              <a:rPr lang="en-US" altLang="ja-JP" sz="1800" b="1" dirty="0"/>
              <a:t>t</a:t>
            </a:r>
          </a:p>
          <a:p>
            <a:endParaRPr kumimoji="1"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１個の　生成規則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err="1" smtClean="0">
                <a:solidFill>
                  <a:srgbClr val="0000FF"/>
                </a:solidFill>
              </a:rPr>
              <a:t>B</a:t>
            </a:r>
            <a:r>
              <a:rPr lang="en-US" altLang="ja-JP" sz="1800" dirty="0" err="1" smtClean="0"/>
              <a:t>γ</a:t>
            </a:r>
            <a:r>
              <a:rPr lang="ja-JP" altLang="en-US" sz="1800" dirty="0" smtClean="0"/>
              <a:t>　を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t</a:t>
            </a:r>
            <a:r>
              <a:rPr lang="ja-JP" altLang="en-US" sz="1800" dirty="0" smtClean="0"/>
              <a:t>　個の　生成規則</a:t>
            </a:r>
            <a:r>
              <a:rPr lang="en-US" altLang="ja-JP" sz="1800" dirty="0" smtClean="0"/>
              <a:t>A</a:t>
            </a:r>
            <a:r>
              <a:rPr lang="ja-JP" altLang="en-US" sz="1800" dirty="0"/>
              <a:t>→</a:t>
            </a:r>
            <a:r>
              <a:rPr lang="en-US" altLang="ja-JP" sz="1800" dirty="0" smtClean="0">
                <a:solidFill>
                  <a:srgbClr val="FF0000"/>
                </a:solidFill>
              </a:rPr>
              <a:t>β</a:t>
            </a:r>
            <a:r>
              <a:rPr lang="en-US" altLang="ja-JP" sz="18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1800" dirty="0" err="1"/>
              <a:t>γ</a:t>
            </a:r>
            <a:r>
              <a:rPr lang="ja-JP" altLang="en-US" sz="1800" dirty="0" smtClean="0"/>
              <a:t>　に置き換えた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文法を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’と呼ぶ。</a:t>
            </a:r>
            <a:r>
              <a:rPr kumimoji="1" lang="ja-JP" altLang="en-US" sz="1800" dirty="0" smtClean="0"/>
              <a:t>このとき、　</a:t>
            </a:r>
            <a:r>
              <a:rPr kumimoji="1" lang="en-US" altLang="ja-JP" sz="1800" dirty="0" smtClean="0"/>
              <a:t>L(G)</a:t>
            </a:r>
            <a:r>
              <a:rPr kumimoji="1" lang="ja-JP" altLang="en-US" sz="1800" dirty="0" smtClean="0"/>
              <a:t>＝</a:t>
            </a:r>
            <a:r>
              <a:rPr kumimoji="1" lang="en-US" altLang="ja-JP" sz="1800" dirty="0" smtClean="0"/>
              <a:t>L(G</a:t>
            </a:r>
            <a:r>
              <a:rPr kumimoji="1" lang="ja-JP" altLang="en-US" sz="1800" dirty="0" smtClean="0"/>
              <a:t>’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である。</a:t>
            </a:r>
            <a:endParaRPr kumimoji="1" lang="en-US" altLang="ja-JP" sz="1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04419" y="2744345"/>
            <a:ext cx="2260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b="1" dirty="0" smtClean="0"/>
              <a:t>B-</a:t>
            </a:r>
            <a:r>
              <a:rPr kumimoji="1" lang="ja-JP" altLang="en-US" b="1" dirty="0" smtClean="0"/>
              <a:t>規則</a:t>
            </a:r>
            <a:r>
              <a:rPr kumimoji="1" lang="ja-JP" altLang="en-US" dirty="0" smtClean="0"/>
              <a:t>：非終端記号</a:t>
            </a:r>
            <a:r>
              <a:rPr kumimoji="1" lang="en-US" altLang="ja-JP" dirty="0" smtClean="0"/>
              <a:t>B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を左辺とする生成規則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1691680" y="3575342"/>
            <a:ext cx="2304256" cy="42972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123728" y="4184942"/>
            <a:ext cx="1798534" cy="3961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1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755576" y="4655126"/>
            <a:ext cx="1224136" cy="1205347"/>
          </a:xfrm>
          <a:prstGeom prst="rect">
            <a:avLst/>
          </a:prstGeom>
          <a:solidFill>
            <a:srgbClr val="BBE0E3">
              <a:alpha val="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714359" y="4655126"/>
            <a:ext cx="5040560" cy="1233056"/>
          </a:xfrm>
          <a:prstGeom prst="rect">
            <a:avLst/>
          </a:prstGeom>
          <a:solidFill>
            <a:srgbClr val="BBE0E3">
              <a:alpha val="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265118"/>
            <a:ext cx="2133600" cy="476250"/>
          </a:xfrm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/>
              <a:t>8</a:t>
            </a:r>
            <a:endParaRPr lang="en-US" altLang="ja-JP" sz="1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260648"/>
            <a:ext cx="878798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800" dirty="0" smtClean="0"/>
          </a:p>
          <a:p>
            <a:r>
              <a:rPr lang="ja-JP" altLang="en-US" sz="1800" b="1" dirty="0"/>
              <a:t>（</a:t>
            </a:r>
            <a:r>
              <a:rPr lang="en-US" altLang="ja-JP" sz="1800" b="1" dirty="0"/>
              <a:t>Ⅱ</a:t>
            </a:r>
            <a:r>
              <a:rPr lang="ja-JP" altLang="en-US" sz="1800" b="1" dirty="0"/>
              <a:t>）直接左再帰性の除去</a:t>
            </a:r>
            <a:r>
              <a:rPr lang="ja-JP" altLang="en-US" sz="1800" dirty="0"/>
              <a:t>　</a:t>
            </a:r>
            <a:endParaRPr lang="en-US" altLang="ja-JP" sz="1800" dirty="0" smtClean="0"/>
          </a:p>
          <a:p>
            <a:r>
              <a:rPr lang="ja-JP" altLang="en-US" sz="1800" dirty="0"/>
              <a:t>　　　</a:t>
            </a:r>
            <a:endParaRPr lang="en-US" altLang="ja-JP" sz="1800" dirty="0"/>
          </a:p>
          <a:p>
            <a:r>
              <a:rPr lang="ja-JP" altLang="en-US" sz="1800" dirty="0"/>
              <a:t>　　　文脈自由文法</a:t>
            </a:r>
            <a:r>
              <a:rPr lang="en-US" altLang="ja-JP" sz="1800" dirty="0"/>
              <a:t>G={N</a:t>
            </a:r>
            <a:r>
              <a:rPr lang="ja-JP" altLang="en-US" sz="1800" dirty="0" err="1"/>
              <a:t>，</a:t>
            </a:r>
            <a:r>
              <a:rPr lang="en-US" altLang="ja-JP" sz="1800" dirty="0"/>
              <a:t>Σ</a:t>
            </a:r>
            <a:r>
              <a:rPr lang="ja-JP" altLang="en-US" sz="1800" dirty="0" err="1"/>
              <a:t>，</a:t>
            </a:r>
            <a:r>
              <a:rPr lang="en-US" altLang="ja-JP" sz="1800" dirty="0"/>
              <a:t>P</a:t>
            </a:r>
            <a:r>
              <a:rPr lang="ja-JP" altLang="en-US" sz="1800" dirty="0" err="1"/>
              <a:t>，</a:t>
            </a:r>
            <a:r>
              <a:rPr lang="en-US" altLang="ja-JP" sz="1800" dirty="0"/>
              <a:t>S</a:t>
            </a:r>
            <a:r>
              <a:rPr lang="ja-JP" altLang="en-US" sz="1800" dirty="0"/>
              <a:t>）における</a:t>
            </a:r>
            <a:r>
              <a:rPr lang="en-US" altLang="ja-JP" sz="1800" dirty="0"/>
              <a:t>A-</a:t>
            </a:r>
            <a:r>
              <a:rPr lang="ja-JP" altLang="en-US" sz="1800" dirty="0"/>
              <a:t>規則（</a:t>
            </a:r>
            <a:r>
              <a:rPr lang="en-US" altLang="ja-JP" sz="1800" b="1" dirty="0"/>
              <a:t>A</a:t>
            </a:r>
            <a:r>
              <a:rPr lang="ja-JP" altLang="en-US" sz="1800" b="1" dirty="0"/>
              <a:t>∈</a:t>
            </a:r>
            <a:r>
              <a:rPr lang="en-US" altLang="ja-JP" sz="1800" b="1" dirty="0"/>
              <a:t>N</a:t>
            </a:r>
            <a:r>
              <a:rPr lang="ja-JP" altLang="en-US" sz="1800" b="1" dirty="0" err="1"/>
              <a:t>、</a:t>
            </a:r>
            <a:r>
              <a:rPr lang="ja-JP" altLang="en-US" sz="1800" b="1" dirty="0"/>
              <a:t>左辺が</a:t>
            </a:r>
            <a:r>
              <a:rPr lang="en-US" altLang="ja-JP" sz="1800" b="1" dirty="0"/>
              <a:t>A</a:t>
            </a:r>
            <a:r>
              <a:rPr lang="ja-JP" altLang="en-US" sz="1800" dirty="0"/>
              <a:t>）は、以下のように</a:t>
            </a:r>
            <a:r>
              <a:rPr lang="ja-JP" altLang="en-US" sz="1800" dirty="0" smtClean="0"/>
              <a:t>、</a:t>
            </a:r>
            <a:endParaRPr lang="en-US" altLang="ja-JP" sz="1800" dirty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r>
              <a:rPr lang="ja-JP" altLang="en-US" sz="1800" dirty="0"/>
              <a:t>（</a:t>
            </a:r>
            <a:r>
              <a:rPr lang="en-US" altLang="ja-JP" sz="1800" dirty="0" smtClean="0"/>
              <a:t>ⅰ</a:t>
            </a:r>
            <a:r>
              <a:rPr lang="ja-JP" altLang="en-US" sz="1800" dirty="0" smtClean="0"/>
              <a:t>）</a:t>
            </a:r>
            <a:r>
              <a:rPr lang="ja-JP" altLang="en-US" sz="1800" dirty="0" smtClean="0">
                <a:solidFill>
                  <a:srgbClr val="0000FF"/>
                </a:solidFill>
              </a:rPr>
              <a:t>右辺が</a:t>
            </a:r>
            <a:r>
              <a:rPr lang="en-US" altLang="ja-JP" sz="1800" dirty="0" smtClean="0">
                <a:solidFill>
                  <a:srgbClr val="0000FF"/>
                </a:solidFill>
              </a:rPr>
              <a:t>A</a:t>
            </a:r>
            <a:r>
              <a:rPr lang="ja-JP" altLang="en-US" sz="1800" dirty="0" smtClean="0">
                <a:solidFill>
                  <a:srgbClr val="0000FF"/>
                </a:solidFill>
              </a:rPr>
              <a:t>で始まる生成規則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r</a:t>
            </a:r>
            <a:r>
              <a:rPr lang="ja-JP" altLang="en-US" sz="1800" dirty="0" smtClean="0"/>
              <a:t>個（</a:t>
            </a:r>
            <a:r>
              <a:rPr lang="en-US" altLang="ja-JP" sz="1800" dirty="0" smtClean="0"/>
              <a:t>ⅱ</a:t>
            </a:r>
            <a:r>
              <a:rPr lang="ja-JP" altLang="en-US" sz="1800" dirty="0" smtClean="0"/>
              <a:t>）右辺が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以外の</a:t>
            </a:r>
            <a:r>
              <a:rPr lang="ja-JP" altLang="en-US" sz="1800" dirty="0" err="1" smtClean="0"/>
              <a:t>で</a:t>
            </a:r>
            <a:r>
              <a:rPr lang="ja-JP" altLang="en-US" sz="1800" dirty="0" smtClean="0"/>
              <a:t>始まる生成規則が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個あるものとする。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すなわち、</a:t>
            </a:r>
            <a:endParaRPr lang="en-US" altLang="ja-JP" sz="1800" dirty="0" err="1"/>
          </a:p>
          <a:p>
            <a:r>
              <a:rPr lang="ja-JP" altLang="en-US" sz="1800" dirty="0" smtClean="0"/>
              <a:t>　　　①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A</a:t>
            </a:r>
            <a:r>
              <a:rPr lang="en-US" altLang="ja-JP" sz="1800" dirty="0" smtClean="0"/>
              <a:t>α</a:t>
            </a:r>
            <a:r>
              <a:rPr lang="en-US" altLang="ja-JP" sz="1800" baseline="-25000" dirty="0" err="1"/>
              <a:t>i</a:t>
            </a:r>
            <a:r>
              <a:rPr lang="ja-JP" altLang="en-US" sz="1800" dirty="0" smtClean="0"/>
              <a:t>　　ただし　　</a:t>
            </a:r>
            <a:r>
              <a:rPr lang="en-US" altLang="ja-JP" sz="1800" dirty="0" smtClean="0"/>
              <a:t>α</a:t>
            </a:r>
            <a:r>
              <a:rPr lang="en-US" altLang="ja-JP" sz="1800" baseline="-25000" dirty="0" err="1" smtClean="0"/>
              <a:t>i</a:t>
            </a:r>
            <a:r>
              <a:rPr lang="ja-JP" altLang="en-US" sz="1800" dirty="0" smtClean="0"/>
              <a:t>　∈　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）*　　　　　　　　　　　</a:t>
            </a:r>
            <a:r>
              <a:rPr lang="en-US" altLang="ja-JP" sz="1800" dirty="0" err="1" smtClean="0"/>
              <a:t>i</a:t>
            </a:r>
            <a:r>
              <a:rPr lang="ja-JP" altLang="en-US" sz="1800" dirty="0" smtClean="0"/>
              <a:t>＝</a:t>
            </a:r>
            <a:r>
              <a:rPr lang="en-US" altLang="ja-JP" sz="1800" dirty="0" smtClean="0"/>
              <a:t>1,2,</a:t>
            </a:r>
            <a:r>
              <a:rPr lang="ja-JP" altLang="en-US" sz="1800" dirty="0" smtClean="0"/>
              <a:t>・・・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r</a:t>
            </a: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②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β</a:t>
            </a:r>
            <a:r>
              <a:rPr lang="en-US" altLang="ja-JP" sz="1800" baseline="-25000" dirty="0" smtClean="0"/>
              <a:t>j</a:t>
            </a:r>
            <a:r>
              <a:rPr lang="ja-JP" altLang="en-US" sz="1800" dirty="0" smtClean="0"/>
              <a:t>　　　ただし　　</a:t>
            </a:r>
            <a:r>
              <a:rPr lang="en-US" altLang="ja-JP" sz="1800" dirty="0" smtClean="0">
                <a:solidFill>
                  <a:srgbClr val="0000FF"/>
                </a:solidFill>
              </a:rPr>
              <a:t>β</a:t>
            </a:r>
            <a:r>
              <a:rPr lang="en-US" altLang="ja-JP" sz="1800" baseline="-25000" dirty="0" smtClean="0">
                <a:solidFill>
                  <a:srgbClr val="0000FF"/>
                </a:solidFill>
              </a:rPr>
              <a:t>j</a:t>
            </a:r>
            <a:r>
              <a:rPr lang="ja-JP" altLang="en-US" sz="1800" dirty="0" smtClean="0">
                <a:solidFill>
                  <a:srgbClr val="0000FF"/>
                </a:solidFill>
              </a:rPr>
              <a:t>　∈　</a:t>
            </a:r>
            <a:r>
              <a:rPr lang="ja-JP" altLang="en-US" sz="1800" dirty="0">
                <a:solidFill>
                  <a:srgbClr val="0000FF"/>
                </a:solidFill>
              </a:rPr>
              <a:t>（</a:t>
            </a:r>
            <a:r>
              <a:rPr lang="en-US" altLang="ja-JP" sz="1800" dirty="0">
                <a:solidFill>
                  <a:srgbClr val="0000FF"/>
                </a:solidFill>
              </a:rPr>
              <a:t>Σ</a:t>
            </a:r>
            <a:r>
              <a:rPr lang="ja-JP" altLang="en-US" sz="1800" dirty="0">
                <a:solidFill>
                  <a:srgbClr val="0000FF"/>
                </a:solidFill>
              </a:rPr>
              <a:t>∪</a:t>
            </a:r>
            <a:r>
              <a:rPr lang="en-US" altLang="ja-JP" sz="1800" dirty="0">
                <a:solidFill>
                  <a:srgbClr val="0000FF"/>
                </a:solidFill>
              </a:rPr>
              <a:t>N</a:t>
            </a:r>
            <a:r>
              <a:rPr lang="ja-JP" altLang="en-US" sz="1800" dirty="0">
                <a:solidFill>
                  <a:srgbClr val="0000FF"/>
                </a:solidFill>
              </a:rPr>
              <a:t>）*　</a:t>
            </a:r>
            <a:r>
              <a:rPr lang="ja-JP" altLang="en-US" sz="1800" dirty="0" smtClean="0">
                <a:solidFill>
                  <a:srgbClr val="0000FF"/>
                </a:solidFill>
              </a:rPr>
              <a:t>－</a:t>
            </a:r>
            <a:r>
              <a:rPr lang="en-US" altLang="ja-JP" sz="1800" dirty="0" smtClean="0">
                <a:solidFill>
                  <a:srgbClr val="0000FF"/>
                </a:solidFill>
              </a:rPr>
              <a:t>A</a:t>
            </a:r>
            <a:r>
              <a:rPr lang="ja-JP" altLang="en-US" sz="1800" dirty="0">
                <a:solidFill>
                  <a:srgbClr val="0000FF"/>
                </a:solidFill>
              </a:rPr>
              <a:t>（</a:t>
            </a:r>
            <a:r>
              <a:rPr lang="en-US" altLang="ja-JP" sz="1800" dirty="0">
                <a:solidFill>
                  <a:srgbClr val="0000FF"/>
                </a:solidFill>
              </a:rPr>
              <a:t>Σ</a:t>
            </a:r>
            <a:r>
              <a:rPr lang="ja-JP" altLang="en-US" sz="1800" dirty="0">
                <a:solidFill>
                  <a:srgbClr val="0000FF"/>
                </a:solidFill>
              </a:rPr>
              <a:t>∪</a:t>
            </a:r>
            <a:r>
              <a:rPr lang="en-US" altLang="ja-JP" sz="1800" dirty="0">
                <a:solidFill>
                  <a:srgbClr val="0000FF"/>
                </a:solidFill>
              </a:rPr>
              <a:t>N</a:t>
            </a:r>
            <a:r>
              <a:rPr lang="ja-JP" altLang="en-US" sz="1800" dirty="0">
                <a:solidFill>
                  <a:srgbClr val="0000FF"/>
                </a:solidFill>
              </a:rPr>
              <a:t>）*　</a:t>
            </a:r>
            <a:r>
              <a:rPr lang="ja-JP" altLang="en-US" sz="1800" dirty="0"/>
              <a:t>　</a:t>
            </a:r>
            <a:r>
              <a:rPr lang="en-US" altLang="ja-JP" sz="1800" dirty="0" smtClean="0"/>
              <a:t>j</a:t>
            </a:r>
            <a:r>
              <a:rPr lang="ja-JP" altLang="en-US" sz="1800" dirty="0" smtClean="0"/>
              <a:t>＝</a:t>
            </a:r>
            <a:r>
              <a:rPr lang="en-US" altLang="ja-JP" sz="1800" dirty="0" smtClean="0"/>
              <a:t>1,2</a:t>
            </a:r>
            <a:r>
              <a:rPr lang="ja-JP" altLang="en-US" sz="1800" dirty="0" smtClean="0"/>
              <a:t>・・・</a:t>
            </a:r>
            <a:r>
              <a:rPr lang="en-US" altLang="ja-JP" sz="1800" b="1" dirty="0" smtClean="0">
                <a:solidFill>
                  <a:srgbClr val="00B050"/>
                </a:solidFill>
              </a:rPr>
              <a:t>s</a:t>
            </a:r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　　　　　　　　　　　　　　　　　　　　　　　　　　　</a:t>
            </a:r>
            <a:r>
              <a:rPr lang="ja-JP" altLang="en-US" sz="1800" dirty="0" smtClean="0">
                <a:solidFill>
                  <a:srgbClr val="0000FF"/>
                </a:solidFill>
              </a:rPr>
              <a:t>　</a:t>
            </a:r>
            <a:endParaRPr lang="en-US" altLang="ja-JP" sz="1800" dirty="0" smtClean="0">
              <a:solidFill>
                <a:srgbClr val="0000FF"/>
              </a:solidFill>
            </a:endParaRPr>
          </a:p>
          <a:p>
            <a:endParaRPr lang="en-US" altLang="ja-JP" sz="1800" dirty="0">
              <a:solidFill>
                <a:srgbClr val="0000FF"/>
              </a:solidFill>
            </a:endParaRPr>
          </a:p>
          <a:p>
            <a:endParaRPr lang="en-US" altLang="ja-JP" sz="1800" dirty="0" smtClean="0">
              <a:solidFill>
                <a:srgbClr val="0000FF"/>
              </a:solidFill>
            </a:endParaRP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非終端記号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に関する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r</a:t>
            </a:r>
            <a:r>
              <a:rPr lang="ja-JP" altLang="en-US" sz="1800" dirty="0" smtClean="0"/>
              <a:t>個の直接左再帰性を除去するためには、①の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r</a:t>
            </a:r>
            <a:r>
              <a:rPr lang="ja-JP" altLang="en-US" sz="1800" dirty="0"/>
              <a:t>個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>A-</a:t>
            </a:r>
            <a:r>
              <a:rPr lang="ja-JP" altLang="en-US" sz="1800" dirty="0" smtClean="0"/>
              <a:t>規則を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すべて、次の</a:t>
            </a:r>
            <a:r>
              <a:rPr lang="en-US" altLang="ja-JP" sz="1800" b="1" dirty="0" smtClean="0">
                <a:solidFill>
                  <a:srgbClr val="00B050"/>
                </a:solidFill>
              </a:rPr>
              <a:t>s</a:t>
            </a:r>
            <a:r>
              <a:rPr lang="ja-JP" altLang="en-US" sz="1800" dirty="0" smtClean="0"/>
              <a:t>＋</a:t>
            </a:r>
            <a:r>
              <a:rPr lang="en-US" altLang="ja-JP" sz="1800" dirty="0" smtClean="0"/>
              <a:t>2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r</a:t>
            </a:r>
            <a:r>
              <a:rPr lang="ja-JP" altLang="en-US" sz="1800" dirty="0" smtClean="0"/>
              <a:t>　個の</a:t>
            </a:r>
            <a:r>
              <a:rPr lang="ja-JP" altLang="en-US" sz="1800" dirty="0" smtClean="0">
                <a:solidFill>
                  <a:srgbClr val="0000FF"/>
                </a:solidFill>
              </a:rPr>
              <a:t>新しい生成規則</a:t>
            </a:r>
            <a:r>
              <a:rPr lang="ja-JP" altLang="en-US" sz="1800" dirty="0" smtClean="0"/>
              <a:t>に置き換える。</a:t>
            </a:r>
            <a:endParaRPr lang="en-US" altLang="ja-JP" sz="1800" dirty="0" smtClean="0"/>
          </a:p>
          <a:p>
            <a:endParaRPr lang="en-US" altLang="ja-JP" sz="1800" dirty="0"/>
          </a:p>
          <a:p>
            <a:r>
              <a:rPr lang="ja-JP" altLang="en-US" sz="1800" dirty="0" smtClean="0"/>
              <a:t>　　　①</a:t>
            </a:r>
            <a:r>
              <a:rPr lang="en-US" altLang="ja-JP" sz="1800" dirty="0"/>
              <a:t>A</a:t>
            </a:r>
            <a:r>
              <a:rPr lang="ja-JP" altLang="en-US" sz="1800" dirty="0"/>
              <a:t>→</a:t>
            </a:r>
            <a:r>
              <a:rPr lang="en-US" altLang="ja-JP" sz="1800" dirty="0"/>
              <a:t>Aα</a:t>
            </a:r>
            <a:r>
              <a:rPr lang="en-US" altLang="ja-JP" sz="1800" baseline="-25000" dirty="0" err="1"/>
              <a:t>i</a:t>
            </a:r>
            <a:r>
              <a:rPr lang="ja-JP" altLang="en-US" sz="1800" dirty="0"/>
              <a:t>　　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　　</a:t>
            </a:r>
            <a:r>
              <a:rPr lang="ja-JP" altLang="en-US" sz="1400" dirty="0"/>
              <a:t>ア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β</a:t>
            </a:r>
            <a:r>
              <a:rPr lang="en-US" altLang="ja-JP" sz="1800" baseline="-25000" dirty="0" err="1" smtClean="0"/>
              <a:t>j</a:t>
            </a:r>
            <a:r>
              <a:rPr lang="en-US" altLang="ja-JP" sz="1800" dirty="0" err="1" smtClean="0"/>
              <a:t>Z</a:t>
            </a:r>
            <a:r>
              <a:rPr lang="ja-JP" altLang="en-US" sz="1800" dirty="0" smtClean="0"/>
              <a:t>　　・</a:t>
            </a:r>
            <a:r>
              <a:rPr lang="ja-JP" altLang="en-US" sz="1800" dirty="0"/>
              <a:t>・・　　</a:t>
            </a:r>
            <a:r>
              <a:rPr lang="en-US" altLang="ja-JP" sz="1800" dirty="0" smtClean="0"/>
              <a:t>j</a:t>
            </a:r>
            <a:r>
              <a:rPr lang="ja-JP" altLang="en-US" sz="1800" dirty="0" smtClean="0"/>
              <a:t>＝</a:t>
            </a:r>
            <a:r>
              <a:rPr lang="en-US" altLang="ja-JP" sz="1800" dirty="0"/>
              <a:t>1,2,</a:t>
            </a:r>
            <a:r>
              <a:rPr lang="ja-JP" altLang="en-US" sz="1800" dirty="0"/>
              <a:t>・・</a:t>
            </a:r>
            <a:r>
              <a:rPr lang="ja-JP" altLang="en-US" sz="1800" dirty="0" smtClean="0"/>
              <a:t>・</a:t>
            </a:r>
            <a:r>
              <a:rPr lang="en-US" altLang="ja-JP" sz="1800" dirty="0" smtClean="0"/>
              <a:t>s</a:t>
            </a:r>
            <a:endParaRPr lang="en-US" altLang="ja-JP" sz="1800" dirty="0"/>
          </a:p>
          <a:p>
            <a:r>
              <a:rPr lang="ja-JP" altLang="en-US" sz="1800" dirty="0"/>
              <a:t>　　　②</a:t>
            </a:r>
            <a:r>
              <a:rPr lang="en-US" altLang="ja-JP" sz="1800" dirty="0"/>
              <a:t>A</a:t>
            </a:r>
            <a:r>
              <a:rPr lang="ja-JP" altLang="en-US" sz="1800" dirty="0"/>
              <a:t>→</a:t>
            </a:r>
            <a:r>
              <a:rPr lang="en-US" altLang="ja-JP" sz="1800" dirty="0"/>
              <a:t>β</a:t>
            </a:r>
            <a:r>
              <a:rPr lang="en-US" altLang="ja-JP" sz="1800" baseline="-25000" dirty="0"/>
              <a:t>j</a:t>
            </a:r>
            <a:r>
              <a:rPr lang="ja-JP" altLang="en-US" sz="1800" dirty="0"/>
              <a:t>　　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　　</a:t>
            </a:r>
            <a:r>
              <a:rPr lang="ja-JP" altLang="en-US" sz="1400" dirty="0" smtClean="0"/>
              <a:t>イ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Z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α</a:t>
            </a:r>
            <a:r>
              <a:rPr lang="en-US" altLang="ja-JP" sz="1800" dirty="0" err="1" smtClean="0"/>
              <a:t>i</a:t>
            </a:r>
            <a:r>
              <a:rPr lang="ja-JP" altLang="en-US" sz="1800" dirty="0" smtClean="0"/>
              <a:t>　　　・・・　　</a:t>
            </a:r>
            <a:r>
              <a:rPr lang="en-US" altLang="ja-JP" sz="1800" dirty="0" err="1" smtClean="0"/>
              <a:t>i</a:t>
            </a:r>
            <a:r>
              <a:rPr lang="ja-JP" altLang="en-US" sz="1800" dirty="0" smtClean="0"/>
              <a:t>＝</a:t>
            </a:r>
            <a:r>
              <a:rPr lang="en-US" altLang="ja-JP" sz="1800" dirty="0" smtClean="0"/>
              <a:t>1,2,</a:t>
            </a:r>
            <a:r>
              <a:rPr lang="ja-JP" altLang="en-US" sz="1800" dirty="0" smtClean="0"/>
              <a:t>・・・</a:t>
            </a:r>
            <a:r>
              <a:rPr lang="en-US" altLang="ja-JP" sz="1800" dirty="0" smtClean="0"/>
              <a:t>r</a:t>
            </a: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　　</a:t>
            </a:r>
            <a:r>
              <a:rPr lang="ja-JP" altLang="en-US" sz="1400" dirty="0" smtClean="0"/>
              <a:t>ウ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Z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α</a:t>
            </a:r>
            <a:r>
              <a:rPr lang="en-US" altLang="ja-JP" sz="1800" dirty="0" err="1" smtClean="0"/>
              <a:t>iZ</a:t>
            </a:r>
            <a:r>
              <a:rPr lang="ja-JP" altLang="en-US" sz="1800" dirty="0" smtClean="0"/>
              <a:t>　　</a:t>
            </a:r>
            <a:r>
              <a:rPr lang="ja-JP" altLang="en-US" sz="1800" dirty="0"/>
              <a:t>・・・　　</a:t>
            </a:r>
            <a:r>
              <a:rPr lang="en-US" altLang="ja-JP" sz="1800" dirty="0" err="1"/>
              <a:t>i</a:t>
            </a:r>
            <a:r>
              <a:rPr lang="ja-JP" altLang="en-US" sz="1800" dirty="0"/>
              <a:t>＝</a:t>
            </a:r>
            <a:r>
              <a:rPr lang="en-US" altLang="ja-JP" sz="1800" dirty="0" smtClean="0"/>
              <a:t>1,2,</a:t>
            </a:r>
            <a:r>
              <a:rPr lang="ja-JP" altLang="en-US" sz="1800" dirty="0" smtClean="0"/>
              <a:t>・</a:t>
            </a:r>
            <a:r>
              <a:rPr lang="ja-JP" altLang="en-US" sz="1800" dirty="0"/>
              <a:t>・・</a:t>
            </a:r>
            <a:r>
              <a:rPr lang="en-US" altLang="ja-JP" sz="1800" dirty="0" smtClean="0"/>
              <a:t>r</a:t>
            </a: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　ただし、</a:t>
            </a:r>
            <a:r>
              <a:rPr lang="en-US" altLang="ja-JP" sz="1800" dirty="0" smtClean="0"/>
              <a:t>Z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　すなわち、</a:t>
            </a:r>
            <a:r>
              <a:rPr lang="en-US" altLang="ja-JP" sz="1800" dirty="0" smtClean="0"/>
              <a:t>Z</a:t>
            </a:r>
            <a:r>
              <a:rPr lang="ja-JP" altLang="en-US" sz="1800" dirty="0" smtClean="0"/>
              <a:t>は新しい非終端記号</a:t>
            </a:r>
            <a:endParaRPr lang="en-US" altLang="ja-JP" sz="1800" dirty="0" smtClean="0"/>
          </a:p>
          <a:p>
            <a:endParaRPr lang="en-US" altLang="ja-JP" sz="1800" dirty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元の形式　　　　　　　　　</a:t>
            </a:r>
            <a:r>
              <a:rPr lang="ja-JP" altLang="en-US" sz="1800" dirty="0" smtClean="0">
                <a:solidFill>
                  <a:srgbClr val="0000FF"/>
                </a:solidFill>
              </a:rPr>
              <a:t>新しい生成規則</a:t>
            </a:r>
            <a:r>
              <a:rPr lang="ja-JP" altLang="en-US" sz="1800" dirty="0" smtClean="0"/>
              <a:t>（置き換え後の形式）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左再帰性の生成規則　　　　右</a:t>
            </a:r>
            <a:r>
              <a:rPr lang="ja-JP" altLang="en-US" sz="1800" dirty="0"/>
              <a:t>再帰性の生成規則</a:t>
            </a:r>
            <a:endParaRPr lang="en-US" altLang="ja-JP" sz="1800" dirty="0"/>
          </a:p>
        </p:txBody>
      </p:sp>
      <p:sp>
        <p:nvSpPr>
          <p:cNvPr id="5" name="右矢印 4"/>
          <p:cNvSpPr/>
          <p:nvPr/>
        </p:nvSpPr>
        <p:spPr>
          <a:xfrm>
            <a:off x="2150483" y="4941168"/>
            <a:ext cx="36004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3797660" y="5509026"/>
            <a:ext cx="7200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635895" y="2780928"/>
            <a:ext cx="5227277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00FF"/>
                </a:solidFill>
              </a:rPr>
              <a:t>注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r>
              <a:rPr kumimoji="1" lang="ja-JP" altLang="en-US" dirty="0" smtClean="0">
                <a:solidFill>
                  <a:srgbClr val="0000FF"/>
                </a:solidFill>
              </a:rPr>
              <a:t>　</a:t>
            </a:r>
            <a:r>
              <a:rPr kumimoji="1" lang="en-US" altLang="ja-JP" dirty="0" smtClean="0">
                <a:solidFill>
                  <a:srgbClr val="0000FF"/>
                </a:solidFill>
              </a:rPr>
              <a:t>β</a:t>
            </a:r>
            <a:r>
              <a:rPr kumimoji="1" lang="en-US" altLang="ja-JP" baseline="-25000" dirty="0" smtClean="0">
                <a:solidFill>
                  <a:srgbClr val="0000FF"/>
                </a:solidFill>
              </a:rPr>
              <a:t>j</a:t>
            </a:r>
            <a:r>
              <a:rPr kumimoji="1" lang="ja-JP" altLang="en-US" dirty="0" smtClean="0">
                <a:solidFill>
                  <a:srgbClr val="0000FF"/>
                </a:solidFill>
              </a:rPr>
              <a:t>は、「</a:t>
            </a:r>
            <a:r>
              <a:rPr kumimoji="1" lang="en-US" altLang="ja-JP" dirty="0" smtClean="0">
                <a:solidFill>
                  <a:srgbClr val="0000FF"/>
                </a:solidFill>
              </a:rPr>
              <a:t>Σ</a:t>
            </a:r>
            <a:r>
              <a:rPr kumimoji="1" lang="ja-JP" altLang="en-US" dirty="0" smtClean="0">
                <a:solidFill>
                  <a:srgbClr val="0000FF"/>
                </a:solidFill>
              </a:rPr>
              <a:t>や</a:t>
            </a:r>
            <a:r>
              <a:rPr kumimoji="1" lang="en-US" altLang="ja-JP" dirty="0" smtClean="0">
                <a:solidFill>
                  <a:srgbClr val="0000FF"/>
                </a:solidFill>
              </a:rPr>
              <a:t>N</a:t>
            </a:r>
            <a:r>
              <a:rPr kumimoji="1" lang="ja-JP" altLang="en-US" dirty="0" smtClean="0">
                <a:solidFill>
                  <a:srgbClr val="0000FF"/>
                </a:solidFill>
              </a:rPr>
              <a:t>の記号を並べたもの」から、「初めに</a:t>
            </a:r>
            <a:r>
              <a:rPr kumimoji="1" lang="en-US" altLang="ja-JP" dirty="0" smtClean="0">
                <a:solidFill>
                  <a:srgbClr val="0000FF"/>
                </a:solidFill>
              </a:rPr>
              <a:t>A</a:t>
            </a:r>
            <a:r>
              <a:rPr kumimoji="1" lang="ja-JP" altLang="en-US" dirty="0" smtClean="0">
                <a:solidFill>
                  <a:srgbClr val="0000FF"/>
                </a:solidFill>
              </a:rPr>
              <a:t>があり、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r>
              <a:rPr kumimoji="1" lang="ja-JP" altLang="en-US" dirty="0" smtClean="0">
                <a:solidFill>
                  <a:srgbClr val="0000FF"/>
                </a:solidFill>
              </a:rPr>
              <a:t>以降に</a:t>
            </a:r>
            <a:r>
              <a:rPr kumimoji="1" lang="en-US" altLang="ja-JP" dirty="0" smtClean="0">
                <a:solidFill>
                  <a:srgbClr val="0000FF"/>
                </a:solidFill>
              </a:rPr>
              <a:t>Σ</a:t>
            </a:r>
            <a:r>
              <a:rPr kumimoji="1" lang="ja-JP" altLang="en-US" dirty="0" smtClean="0">
                <a:solidFill>
                  <a:srgbClr val="0000FF"/>
                </a:solidFill>
              </a:rPr>
              <a:t>や</a:t>
            </a:r>
            <a:r>
              <a:rPr kumimoji="1" lang="en-US" altLang="ja-JP" dirty="0" smtClean="0">
                <a:solidFill>
                  <a:srgbClr val="0000FF"/>
                </a:solidFill>
              </a:rPr>
              <a:t>N</a:t>
            </a:r>
            <a:r>
              <a:rPr kumimoji="1" lang="ja-JP" altLang="en-US" dirty="0" smtClean="0">
                <a:solidFill>
                  <a:srgbClr val="0000FF"/>
                </a:solidFill>
              </a:rPr>
              <a:t>の</a:t>
            </a:r>
            <a:r>
              <a:rPr lang="ja-JP" altLang="en-US" dirty="0" smtClean="0">
                <a:solidFill>
                  <a:srgbClr val="0000FF"/>
                </a:solidFill>
              </a:rPr>
              <a:t>記号が並んだもの」を削除したもの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3347864" y="2780928"/>
            <a:ext cx="288032" cy="14401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1697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258</Words>
  <Application>Microsoft Office PowerPoint</Application>
  <PresentationFormat>画面に合わせる (4:3)</PresentationFormat>
  <Paragraphs>397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168</cp:revision>
  <cp:lastPrinted>2015-06-30T08:04:33Z</cp:lastPrinted>
  <dcterms:created xsi:type="dcterms:W3CDTF">2006-06-26T05:56:58Z</dcterms:created>
  <dcterms:modified xsi:type="dcterms:W3CDTF">2015-07-01T05:04:04Z</dcterms:modified>
</cp:coreProperties>
</file>