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333" r:id="rId3"/>
    <p:sldId id="287" r:id="rId4"/>
    <p:sldId id="288" r:id="rId5"/>
    <p:sldId id="321" r:id="rId6"/>
    <p:sldId id="323" r:id="rId7"/>
    <p:sldId id="334" r:id="rId8"/>
    <p:sldId id="289" r:id="rId9"/>
    <p:sldId id="290" r:id="rId10"/>
    <p:sldId id="291" r:id="rId11"/>
    <p:sldId id="331" r:id="rId12"/>
    <p:sldId id="292" r:id="rId13"/>
    <p:sldId id="300" r:id="rId14"/>
    <p:sldId id="301" r:id="rId15"/>
    <p:sldId id="303" r:id="rId16"/>
    <p:sldId id="315" r:id="rId17"/>
    <p:sldId id="317" r:id="rId18"/>
    <p:sldId id="327" r:id="rId19"/>
    <p:sldId id="335" r:id="rId20"/>
    <p:sldId id="326" r:id="rId21"/>
    <p:sldId id="305" r:id="rId22"/>
    <p:sldId id="336" r:id="rId23"/>
    <p:sldId id="332" r:id="rId24"/>
    <p:sldId id="306" r:id="rId25"/>
    <p:sldId id="328" r:id="rId26"/>
    <p:sldId id="329" r:id="rId27"/>
  </p:sldIdLst>
  <p:sldSz cx="9144000" cy="6858000" type="screen4x3"/>
  <p:notesSz cx="6846888" cy="9980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FF"/>
    <a:srgbClr val="FF6600"/>
    <a:srgbClr val="FF66CC"/>
    <a:srgbClr val="990000"/>
    <a:srgbClr val="FF0000"/>
    <a:srgbClr val="BBE0E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2" autoAdjust="0"/>
    <p:restoredTop sz="94619" autoAdjust="0"/>
  </p:normalViewPr>
  <p:slideViewPr>
    <p:cSldViewPr>
      <p:cViewPr varScale="1">
        <p:scale>
          <a:sx n="47" d="100"/>
          <a:sy n="47" d="100"/>
        </p:scale>
        <p:origin x="-9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5963" cy="49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77" tIns="46089" rIns="92177" bIns="46089" numCol="1" anchor="t" anchorCtr="0" compatLnSpc="1">
            <a:prstTxWarp prst="textNoShape">
              <a:avLst/>
            </a:prstTxWarp>
          </a:bodyPr>
          <a:lstStyle>
            <a:lvl1pPr defTabSz="921857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9312" y="0"/>
            <a:ext cx="2965963" cy="49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77" tIns="46089" rIns="92177" bIns="46089" numCol="1" anchor="t" anchorCtr="0" compatLnSpc="1">
            <a:prstTxWarp prst="textNoShape">
              <a:avLst/>
            </a:prstTxWarp>
          </a:bodyPr>
          <a:lstStyle>
            <a:lvl1pPr algn="r" defTabSz="921857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7713"/>
            <a:ext cx="4989512" cy="3741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05" y="4740590"/>
            <a:ext cx="5478479" cy="4491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77" tIns="46089" rIns="92177" bIns="460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9575"/>
            <a:ext cx="2965963" cy="499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77" tIns="46089" rIns="92177" bIns="46089" numCol="1" anchor="b" anchorCtr="0" compatLnSpc="1">
            <a:prstTxWarp prst="textNoShape">
              <a:avLst/>
            </a:prstTxWarp>
          </a:bodyPr>
          <a:lstStyle>
            <a:lvl1pPr defTabSz="921857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9312" y="9479575"/>
            <a:ext cx="2965963" cy="499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77" tIns="46089" rIns="92177" bIns="46089" numCol="1" anchor="b" anchorCtr="0" compatLnSpc="1">
            <a:prstTxWarp prst="textNoShape">
              <a:avLst/>
            </a:prstTxWarp>
          </a:bodyPr>
          <a:lstStyle>
            <a:lvl1pPr algn="r" defTabSz="921857">
              <a:defRPr sz="1200"/>
            </a:lvl1pPr>
          </a:lstStyle>
          <a:p>
            <a:pPr>
              <a:defRPr/>
            </a:pPr>
            <a:fld id="{CB0FE7CE-B18D-450B-B875-90A19FFF1C1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5458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15E91-90FD-481A-A23C-856DF3F4AEB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8280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9DF0A-1BC4-43E5-9E25-8F5AB685206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262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784B7-9FA9-4D7F-9730-53A9A1C6DB0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70019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92370-FD6E-4143-8E65-B04D333429D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7702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04589-4DAF-43BE-96E8-EDB94C9CB3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0012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D2A47-F44A-41A0-9892-E8CD9381BE1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86092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29730-6FA9-4408-A1CB-281584B11F0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91846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9421F-51FD-4E96-AE78-808B855C933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90745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199AE-6A65-4765-8E74-EE209B554F7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06560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216A6-6B5A-4722-ACAD-A4DF774CDD7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76803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CBA2A-D3E2-4092-B3EE-D8342166E3E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5830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C8C8F-61D5-42E2-9E90-5319FC85714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63161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05988-447C-4C05-9B66-C844954F83D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923097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486A2-0069-4A15-9E6A-13806CDEDEC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89974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FDEC1-1232-47EB-97B7-0E7D2E37B65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991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6803D-D92D-460D-9773-F52780B8CED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4910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7AA37-8AB4-4B90-88F4-4E76291B707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5777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DB593-F405-45D6-BE90-70D4304DB61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569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4D6FF-DD8A-41FD-8BC0-22F5023E33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2689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245B7-EC07-4926-B85F-7A1736F43F7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5768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10EE6-517C-4551-B4A9-389FEA0770A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8754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5D307-D551-4181-837B-C1B4B13ACE9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862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1A2E781-2754-4904-B485-716EA2432F6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16F6B72-1FA1-4F52-848B-98895668E4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2F5E5D3C-0F19-47EC-A46E-1D04D4F65326}" type="slidenum">
              <a:rPr lang="en-US" altLang="ja-JP" sz="1400" smtClean="0"/>
              <a:pPr eaLnBrk="1" hangingPunct="1"/>
              <a:t>1</a:t>
            </a:fld>
            <a:r>
              <a:rPr lang="en-US" altLang="ja-JP" sz="1400" dirty="0" smtClean="0"/>
              <a:t>/25</a:t>
            </a:r>
            <a:endParaRPr lang="en-US" altLang="ja-JP" sz="1400" dirty="0" smtClean="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10748" y="292893"/>
            <a:ext cx="822642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800" b="1" dirty="0"/>
              <a:t>４．８　単純決定性</a:t>
            </a:r>
            <a:r>
              <a:rPr lang="ja-JP" altLang="en-US" sz="1800" b="1" dirty="0" smtClean="0"/>
              <a:t>プッシュダウンオートマトン</a:t>
            </a:r>
            <a:endParaRPr lang="en-US" altLang="ja-JP" sz="1800" b="1" dirty="0" smtClean="0"/>
          </a:p>
          <a:p>
            <a:pPr eaLnBrk="1" hangingPunct="1"/>
            <a:r>
              <a:rPr lang="ja-JP" altLang="en-US" sz="1800" b="1" dirty="0" smtClean="0"/>
              <a:t>　・有限オートマトン</a:t>
            </a:r>
            <a:r>
              <a:rPr lang="ja-JP" altLang="en-US" sz="1800" dirty="0" smtClean="0"/>
              <a:t>の記憶機構は有限個の状態であるため、有限の情報しか記憶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　できない。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 smtClean="0"/>
              <a:t>　・</a:t>
            </a:r>
            <a:r>
              <a:rPr lang="ja-JP" altLang="en-US" sz="1800" b="1" dirty="0" smtClean="0"/>
              <a:t>プッシュダウンオートマトン</a:t>
            </a:r>
            <a:r>
              <a:rPr lang="ja-JP" altLang="en-US" sz="1800" dirty="0" smtClean="0"/>
              <a:t>の</a:t>
            </a:r>
            <a:r>
              <a:rPr lang="ja-JP" altLang="en-US" sz="1800" dirty="0"/>
              <a:t>記憶</a:t>
            </a:r>
            <a:r>
              <a:rPr lang="ja-JP" altLang="en-US" sz="1800" dirty="0" smtClean="0"/>
              <a:t>機構はプッシュダウンスタックであるため、無限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　個の情報を記憶できる。</a:t>
            </a:r>
            <a:endParaRPr lang="ja-JP" altLang="en-US" sz="1800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510748" y="1757715"/>
            <a:ext cx="838173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800" b="1" dirty="0" smtClean="0"/>
              <a:t>4.8.1</a:t>
            </a:r>
            <a:r>
              <a:rPr lang="ja-JP" altLang="en-US" sz="1800" b="1" dirty="0" smtClean="0"/>
              <a:t>　プッシュダウンスタック</a:t>
            </a:r>
            <a:endParaRPr lang="en-US" altLang="ja-JP" sz="1800" b="1" dirty="0" smtClean="0"/>
          </a:p>
          <a:p>
            <a:pPr eaLnBrk="1" hangingPunct="1"/>
            <a:r>
              <a:rPr lang="ja-JP" altLang="en-US" sz="1800" b="1" dirty="0" smtClean="0"/>
              <a:t>　</a:t>
            </a:r>
            <a:r>
              <a:rPr lang="ja-JP" altLang="en-US" sz="1800" dirty="0" smtClean="0"/>
              <a:t>・プッシュダウンスタック（略称：スタック）は一次元の記憶機構で、その記憶内容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　の読取、書込みは、記憶機構の一方の先端（最上位）部分においてのみ行われる。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 smtClean="0"/>
              <a:t>　・スタックの動作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　スタックへの書込（</a:t>
            </a:r>
            <a:r>
              <a:rPr lang="en-US" altLang="ja-JP" sz="1800" dirty="0" smtClean="0"/>
              <a:t>push-down</a:t>
            </a:r>
            <a:r>
              <a:rPr lang="ja-JP" altLang="en-US" sz="1800" dirty="0" smtClean="0"/>
              <a:t>）：スタックに格納された最上位（</a:t>
            </a:r>
            <a:r>
              <a:rPr lang="en-US" altLang="ja-JP" sz="1800" dirty="0" smtClean="0"/>
              <a:t>Top</a:t>
            </a:r>
            <a:r>
              <a:rPr lang="ja-JP" altLang="en-US" sz="1800" dirty="0" smtClean="0"/>
              <a:t>）の記号の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　　　　　　　　　　　　　　　　　　　　　　１つ上に書込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　スタックからの読取（</a:t>
            </a:r>
            <a:r>
              <a:rPr lang="en-US" altLang="ja-JP" sz="1800" dirty="0" smtClean="0"/>
              <a:t>pop-up</a:t>
            </a:r>
            <a:r>
              <a:rPr lang="ja-JP" altLang="en-US" sz="1800" dirty="0" smtClean="0"/>
              <a:t>）　 ：スタックに格納された最上位の記号の取出</a:t>
            </a:r>
            <a:endParaRPr lang="en-US" altLang="ja-JP" sz="1800" dirty="0" smtClean="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686620" y="5520209"/>
            <a:ext cx="720725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ja-JP" sz="1200"/>
              <a:t>A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686620" y="5809134"/>
            <a:ext cx="720725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ja-JP" sz="1200"/>
              <a:t>Z</a:t>
            </a:r>
            <a:r>
              <a:rPr lang="en-US" altLang="ja-JP" sz="1200" baseline="-25000"/>
              <a:t>0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 flipV="1">
            <a:off x="1686620" y="4223221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 flipV="1">
            <a:off x="2407345" y="4223221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1686620" y="5231284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1686620" y="4943946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1686620" y="4655021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400117" y="3907097"/>
            <a:ext cx="1338828" cy="67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altLang="ja-JP" sz="1800" dirty="0" smtClean="0">
                <a:solidFill>
                  <a:srgbClr val="0000FF"/>
                </a:solidFill>
              </a:rPr>
              <a:t>Push-down</a:t>
            </a:r>
          </a:p>
          <a:p>
            <a:pPr eaLnBrk="1" hangingPunct="1">
              <a:lnSpc>
                <a:spcPct val="70000"/>
              </a:lnSpc>
            </a:pPr>
            <a:r>
              <a:rPr lang="ja-JP" altLang="en-US" sz="1800" dirty="0" smtClean="0">
                <a:solidFill>
                  <a:srgbClr val="0000FF"/>
                </a:solidFill>
              </a:rPr>
              <a:t>（</a:t>
            </a:r>
            <a:r>
              <a:rPr lang="en-US" altLang="ja-JP" sz="1800" dirty="0" smtClean="0">
                <a:solidFill>
                  <a:srgbClr val="0000FF"/>
                </a:solidFill>
              </a:rPr>
              <a:t>push</a:t>
            </a:r>
            <a:r>
              <a:rPr lang="ja-JP" altLang="en-US" sz="1800" dirty="0" smtClean="0">
                <a:solidFill>
                  <a:srgbClr val="0000FF"/>
                </a:solidFill>
              </a:rPr>
              <a:t>）</a:t>
            </a:r>
            <a:endParaRPr lang="en-US" altLang="ja-JP" sz="1800" dirty="0">
              <a:solidFill>
                <a:srgbClr val="0000FF"/>
              </a:solidFill>
            </a:endParaRPr>
          </a:p>
          <a:p>
            <a:pPr eaLnBrk="1" hangingPunct="1">
              <a:lnSpc>
                <a:spcPct val="70000"/>
              </a:lnSpc>
            </a:pPr>
            <a:endParaRPr lang="en-US" altLang="ja-JP" sz="1800" dirty="0">
              <a:solidFill>
                <a:srgbClr val="0000FF"/>
              </a:solidFill>
            </a:endParaRP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2407345" y="4197392"/>
            <a:ext cx="928459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ja-JP" sz="1800" dirty="0" smtClean="0">
                <a:solidFill>
                  <a:srgbClr val="0000FF"/>
                </a:solidFill>
              </a:rPr>
              <a:t>Pop-up</a:t>
            </a:r>
          </a:p>
          <a:p>
            <a:pPr eaLnBrk="1" hangingPunct="1">
              <a:lnSpc>
                <a:spcPct val="75000"/>
              </a:lnSpc>
            </a:pPr>
            <a:r>
              <a:rPr lang="ja-JP" altLang="en-US" sz="1800" dirty="0" smtClean="0">
                <a:solidFill>
                  <a:srgbClr val="0000FF"/>
                </a:solidFill>
              </a:rPr>
              <a:t>（</a:t>
            </a:r>
            <a:r>
              <a:rPr lang="en-US" altLang="ja-JP" sz="1800" dirty="0" smtClean="0">
                <a:solidFill>
                  <a:srgbClr val="0000FF"/>
                </a:solidFill>
              </a:rPr>
              <a:t>pop</a:t>
            </a:r>
            <a:r>
              <a:rPr lang="ja-JP" altLang="en-US" sz="1800" dirty="0" smtClean="0">
                <a:solidFill>
                  <a:srgbClr val="0000FF"/>
                </a:solidFill>
              </a:rPr>
              <a:t>）</a:t>
            </a:r>
            <a:endParaRPr lang="en-US" altLang="ja-JP" sz="1800" dirty="0">
              <a:solidFill>
                <a:srgbClr val="0000FF"/>
              </a:solidFill>
            </a:endParaRPr>
          </a:p>
          <a:p>
            <a:pPr eaLnBrk="1" hangingPunct="1">
              <a:lnSpc>
                <a:spcPct val="75000"/>
              </a:lnSpc>
            </a:pPr>
            <a:endParaRPr lang="en-US" altLang="ja-JP" sz="1800" dirty="0">
              <a:solidFill>
                <a:srgbClr val="0000FF"/>
              </a:solidFill>
            </a:endParaRP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1892995" y="5243984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200"/>
              <a:t>B</a:t>
            </a:r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1902520" y="4942359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200"/>
              <a:t>P</a:t>
            </a:r>
          </a:p>
        </p:txBody>
      </p:sp>
      <p:sp>
        <p:nvSpPr>
          <p:cNvPr id="4115" name="Text Box 21"/>
          <p:cNvSpPr txBox="1">
            <a:spLocks noChangeArrowheads="1"/>
          </p:cNvSpPr>
          <p:nvPr/>
        </p:nvSpPr>
        <p:spPr bwMode="auto">
          <a:xfrm>
            <a:off x="586482" y="4870921"/>
            <a:ext cx="11721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800" dirty="0"/>
              <a:t>Top</a:t>
            </a:r>
            <a:r>
              <a:rPr lang="ja-JP" altLang="en-US" sz="1800" dirty="0"/>
              <a:t>→ 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[</a:t>
            </a:r>
            <a:r>
              <a:rPr lang="en-US" altLang="ja-JP" sz="1800" b="1" dirty="0">
                <a:solidFill>
                  <a:srgbClr val="FF0000"/>
                </a:solidFill>
              </a:rPr>
              <a:t>3</a:t>
            </a:r>
            <a:r>
              <a:rPr lang="en-US" altLang="ja-JP" sz="1800" dirty="0"/>
              <a:t>]</a:t>
            </a:r>
          </a:p>
          <a:p>
            <a:pPr eaLnBrk="1" hangingPunct="1"/>
            <a:r>
              <a:rPr lang="en-US" altLang="ja-JP" sz="1800" dirty="0"/>
              <a:t>           [2]</a:t>
            </a:r>
          </a:p>
          <a:p>
            <a:pPr eaLnBrk="1" hangingPunct="1"/>
            <a:r>
              <a:rPr lang="en-US" altLang="ja-JP" sz="1800" dirty="0"/>
              <a:t>           [1]</a:t>
            </a:r>
          </a:p>
          <a:p>
            <a:pPr eaLnBrk="1" hangingPunct="1"/>
            <a:r>
              <a:rPr lang="en-US" altLang="ja-JP" sz="1800" dirty="0"/>
              <a:t>           [0]</a:t>
            </a:r>
          </a:p>
        </p:txBody>
      </p:sp>
      <p:sp>
        <p:nvSpPr>
          <p:cNvPr id="4116" name="Text Box 22"/>
          <p:cNvSpPr txBox="1">
            <a:spLocks noChangeArrowheads="1"/>
          </p:cNvSpPr>
          <p:nvPr/>
        </p:nvSpPr>
        <p:spPr bwMode="auto">
          <a:xfrm>
            <a:off x="251520" y="5704359"/>
            <a:ext cx="114776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800"/>
              <a:t>Bottom</a:t>
            </a:r>
            <a:r>
              <a:rPr lang="ja-JP" altLang="en-US" sz="1800"/>
              <a:t>→</a:t>
            </a:r>
            <a:endParaRPr lang="en-US" altLang="ja-JP" sz="1800"/>
          </a:p>
        </p:txBody>
      </p:sp>
      <p:sp>
        <p:nvSpPr>
          <p:cNvPr id="4117" name="Text Box 23"/>
          <p:cNvSpPr txBox="1">
            <a:spLocks noChangeArrowheads="1"/>
          </p:cNvSpPr>
          <p:nvPr/>
        </p:nvSpPr>
        <p:spPr bwMode="auto">
          <a:xfrm>
            <a:off x="3715536" y="3505195"/>
            <a:ext cx="498732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US" altLang="ja-JP" sz="1800" dirty="0" smtClean="0"/>
          </a:p>
          <a:p>
            <a:pPr eaLnBrk="1" hangingPunct="1"/>
            <a:r>
              <a:rPr lang="ja-JP" altLang="en-US" sz="1800" dirty="0" smtClean="0"/>
              <a:t>・スタック</a:t>
            </a:r>
            <a:r>
              <a:rPr lang="ja-JP" altLang="en-US" sz="1800" b="1" dirty="0"/>
              <a:t>記号</a:t>
            </a:r>
            <a:r>
              <a:rPr lang="ja-JP" altLang="en-US" sz="1800" dirty="0"/>
              <a:t>（</a:t>
            </a:r>
            <a:r>
              <a:rPr lang="en-US" altLang="ja-JP" sz="1800" b="1" dirty="0"/>
              <a:t>Γ</a:t>
            </a:r>
            <a:r>
              <a:rPr lang="ja-JP" altLang="en-US" sz="1800" dirty="0" smtClean="0"/>
              <a:t>）：</a:t>
            </a:r>
            <a:r>
              <a:rPr lang="en-US" altLang="ja-JP" sz="1800" dirty="0"/>
              <a:t> </a:t>
            </a:r>
            <a:r>
              <a:rPr lang="ja-JP" altLang="en-US" sz="1800" dirty="0" smtClean="0"/>
              <a:t>例　</a:t>
            </a:r>
            <a:r>
              <a:rPr lang="en-US" altLang="ja-JP" sz="1800" dirty="0" smtClean="0"/>
              <a:t>ε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Z</a:t>
            </a:r>
            <a:r>
              <a:rPr lang="en-US" altLang="ja-JP" sz="1800" baseline="-25000" dirty="0"/>
              <a:t>0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A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B</a:t>
            </a:r>
            <a:r>
              <a:rPr lang="ja-JP" altLang="en-US" sz="1800" dirty="0" err="1"/>
              <a:t>、</a:t>
            </a:r>
            <a:r>
              <a:rPr lang="en-US" altLang="ja-JP" sz="1800" dirty="0" smtClean="0"/>
              <a:t>P</a:t>
            </a:r>
            <a:r>
              <a:rPr lang="ja-JP" altLang="en-US" sz="1800" dirty="0" smtClean="0"/>
              <a:t>　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 smtClean="0"/>
              <a:t>・スタック</a:t>
            </a:r>
            <a:r>
              <a:rPr lang="ja-JP" altLang="en-US" sz="1800" b="1" dirty="0" smtClean="0"/>
              <a:t>記号列</a:t>
            </a:r>
            <a:r>
              <a:rPr lang="ja-JP" altLang="en-US" sz="1800" dirty="0" smtClean="0"/>
              <a:t>（</a:t>
            </a:r>
            <a:r>
              <a:rPr lang="en-US" altLang="ja-JP" sz="1800" dirty="0" smtClean="0"/>
              <a:t>γ</a:t>
            </a:r>
            <a:r>
              <a:rPr lang="ja-JP" altLang="en-US" sz="1800" dirty="0" smtClean="0"/>
              <a:t>）：例　</a:t>
            </a:r>
            <a:r>
              <a:rPr lang="en-US" altLang="ja-JP" sz="1800" dirty="0" smtClean="0"/>
              <a:t>γ=PBAZ</a:t>
            </a:r>
            <a:r>
              <a:rPr lang="en-US" altLang="ja-JP" sz="1800" baseline="-25000" dirty="0" smtClean="0"/>
              <a:t>0</a:t>
            </a:r>
            <a:r>
              <a:rPr lang="ja-JP" altLang="en-US" sz="1800" baseline="-25000" dirty="0" smtClean="0"/>
              <a:t>　　</a:t>
            </a:r>
            <a:r>
              <a:rPr lang="ja-JP" altLang="en-US" sz="1800" dirty="0" smtClean="0"/>
              <a:t>　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 smtClean="0"/>
              <a:t>・スタックポインタ ：</a:t>
            </a:r>
            <a:r>
              <a:rPr lang="en-US" altLang="ja-JP" sz="1800" dirty="0" smtClean="0"/>
              <a:t>SP</a:t>
            </a:r>
            <a:r>
              <a:rPr lang="ja-JP" altLang="en-US" sz="1800" dirty="0" smtClean="0"/>
              <a:t>（</a:t>
            </a:r>
            <a:r>
              <a:rPr lang="en-US" altLang="ja-JP" sz="1800" dirty="0" smtClean="0"/>
              <a:t>Top</a:t>
            </a:r>
            <a:r>
              <a:rPr lang="ja-JP" altLang="en-US" sz="1800" dirty="0" smtClean="0"/>
              <a:t>の値が格納されている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　　　　　　　　　　　　　　スタック上の位置）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 smtClean="0"/>
              <a:t>・長さが</a:t>
            </a:r>
            <a:r>
              <a:rPr lang="en-US" altLang="ja-JP" sz="1800" dirty="0" smtClean="0"/>
              <a:t>0</a:t>
            </a:r>
            <a:r>
              <a:rPr lang="ja-JP" altLang="en-US" sz="1800" dirty="0" smtClean="0"/>
              <a:t>のスタック記号列は</a:t>
            </a:r>
            <a:r>
              <a:rPr lang="en-US" altLang="ja-JP" sz="1800" dirty="0" smtClean="0"/>
              <a:t>ε</a:t>
            </a:r>
            <a:r>
              <a:rPr lang="ja-JP" altLang="en-US" sz="1800" dirty="0" smtClean="0"/>
              <a:t>（空記号列）で表す</a:t>
            </a:r>
            <a:endParaRPr lang="ja-JP" altLang="en-US" sz="1800" dirty="0"/>
          </a:p>
        </p:txBody>
      </p:sp>
      <p:sp>
        <p:nvSpPr>
          <p:cNvPr id="4118" name="Text Box 24"/>
          <p:cNvSpPr txBox="1">
            <a:spLocks noChangeArrowheads="1"/>
          </p:cNvSpPr>
          <p:nvPr/>
        </p:nvSpPr>
        <p:spPr bwMode="auto">
          <a:xfrm>
            <a:off x="3267075" y="5478323"/>
            <a:ext cx="54086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/>
              <a:t>実行前の</a:t>
            </a:r>
            <a:r>
              <a:rPr lang="en-US" altLang="ja-JP" dirty="0"/>
              <a:t>SP</a:t>
            </a:r>
            <a:r>
              <a:rPr lang="ja-JP" altLang="en-US" dirty="0"/>
              <a:t>　　実行命令　　　動作　　　　　　　実行後の</a:t>
            </a:r>
            <a:r>
              <a:rPr lang="en-US" altLang="ja-JP" dirty="0"/>
              <a:t>SP</a:t>
            </a:r>
            <a:endParaRPr lang="en-US" altLang="ja-JP" dirty="0">
              <a:solidFill>
                <a:srgbClr val="FF0000"/>
              </a:solidFill>
            </a:endParaRPr>
          </a:p>
          <a:p>
            <a:pPr eaLnBrk="1" hangingPunct="1"/>
            <a:r>
              <a:rPr lang="ja-JP" altLang="en-US" dirty="0"/>
              <a:t>①　</a:t>
            </a:r>
            <a:r>
              <a:rPr lang="ja-JP" altLang="en-US" b="1" dirty="0">
                <a:solidFill>
                  <a:srgbClr val="FF0000"/>
                </a:solidFill>
              </a:rPr>
              <a:t>３</a:t>
            </a:r>
            <a:r>
              <a:rPr lang="ja-JP" altLang="en-US" dirty="0"/>
              <a:t>のとき　　　</a:t>
            </a:r>
            <a:r>
              <a:rPr lang="en-US" altLang="ja-JP" dirty="0"/>
              <a:t>pop</a:t>
            </a:r>
            <a:r>
              <a:rPr lang="ja-JP" altLang="en-US" dirty="0"/>
              <a:t>　　　　３番目の値を取出す　　２</a:t>
            </a:r>
          </a:p>
          <a:p>
            <a:pPr eaLnBrk="1" hangingPunct="1"/>
            <a:r>
              <a:rPr lang="ja-JP" altLang="en-US" dirty="0"/>
              <a:t>②　</a:t>
            </a:r>
            <a:r>
              <a:rPr lang="ja-JP" altLang="en-US" b="1" dirty="0" smtClean="0">
                <a:solidFill>
                  <a:srgbClr val="FF0000"/>
                </a:solidFill>
              </a:rPr>
              <a:t>３</a:t>
            </a:r>
            <a:r>
              <a:rPr lang="ja-JP" altLang="en-US" dirty="0"/>
              <a:t>のとき　　　</a:t>
            </a:r>
            <a:r>
              <a:rPr lang="en-US" altLang="ja-JP" dirty="0"/>
              <a:t>push</a:t>
            </a:r>
            <a:r>
              <a:rPr lang="ja-JP" altLang="en-US" dirty="0"/>
              <a:t>　</a:t>
            </a:r>
            <a:r>
              <a:rPr lang="ja-JP" altLang="en-US" b="1" dirty="0">
                <a:solidFill>
                  <a:srgbClr val="009900"/>
                </a:solidFill>
              </a:rPr>
              <a:t>ｘ</a:t>
            </a:r>
            <a:r>
              <a:rPr lang="ja-JP" altLang="en-US" dirty="0"/>
              <a:t>　 ４番目に</a:t>
            </a:r>
            <a:r>
              <a:rPr lang="ja-JP" altLang="en-US" b="1" dirty="0" err="1">
                <a:solidFill>
                  <a:srgbClr val="009900"/>
                </a:solidFill>
              </a:rPr>
              <a:t>ｘ</a:t>
            </a:r>
            <a:r>
              <a:rPr lang="ja-JP" altLang="en-US" dirty="0"/>
              <a:t>を追加する　 </a:t>
            </a:r>
            <a:r>
              <a:rPr lang="ja-JP" altLang="en-US" dirty="0" smtClean="0"/>
              <a:t>４</a:t>
            </a:r>
            <a:endParaRPr lang="en-US" altLang="ja-JP" dirty="0"/>
          </a:p>
        </p:txBody>
      </p:sp>
      <p:sp>
        <p:nvSpPr>
          <p:cNvPr id="4119" name="Line 25"/>
          <p:cNvSpPr>
            <a:spLocks noChangeShapeType="1"/>
          </p:cNvSpPr>
          <p:nvPr/>
        </p:nvSpPr>
        <p:spPr bwMode="auto">
          <a:xfrm>
            <a:off x="3175000" y="5479911"/>
            <a:ext cx="5121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曲折矢印 1"/>
          <p:cNvSpPr/>
          <p:nvPr/>
        </p:nvSpPr>
        <p:spPr>
          <a:xfrm rot="5400000">
            <a:off x="1458534" y="4025237"/>
            <a:ext cx="499887" cy="788388"/>
          </a:xfrm>
          <a:prstGeom prst="bentArrow">
            <a:avLst>
              <a:gd name="adj1" fmla="val 21131"/>
              <a:gd name="adj2" fmla="val 21640"/>
              <a:gd name="adj3" fmla="val 39027"/>
              <a:gd name="adj4" fmla="val 4415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910855" y="516873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事例</a:t>
            </a:r>
            <a:endParaRPr kumimoji="1" lang="ja-JP" altLang="en-US" dirty="0"/>
          </a:p>
        </p:txBody>
      </p:sp>
      <p:sp>
        <p:nvSpPr>
          <p:cNvPr id="24" name="曲折矢印 23"/>
          <p:cNvSpPr/>
          <p:nvPr/>
        </p:nvSpPr>
        <p:spPr>
          <a:xfrm>
            <a:off x="2176699" y="4669374"/>
            <a:ext cx="694875" cy="440614"/>
          </a:xfrm>
          <a:prstGeom prst="bentArrow">
            <a:avLst>
              <a:gd name="adj1" fmla="val 14153"/>
              <a:gd name="adj2" fmla="val 15791"/>
              <a:gd name="adj3" fmla="val 39027"/>
              <a:gd name="adj4" fmla="val 3251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07112" y="6042774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スタック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31640" y="4646647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[4]</a:t>
            </a:r>
            <a:endParaRPr kumimoji="1" lang="ja-JP" altLang="en-US" dirty="0"/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>
            <a:off x="1692629" y="438235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331640" y="4293096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[5]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4650" y="6186790"/>
            <a:ext cx="1544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スタックポインタ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>
            <a:endCxn id="6" idx="0"/>
          </p:cNvCxnSpPr>
          <p:nvPr/>
        </p:nvCxnSpPr>
        <p:spPr>
          <a:xfrm flipH="1">
            <a:off x="986656" y="5973715"/>
            <a:ext cx="489596" cy="213075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112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127C1C14-B6DC-4588-A7FF-BF08024BBD73}" type="slidenum">
              <a:rPr lang="en-US" altLang="ja-JP" sz="1400" smtClean="0"/>
              <a:pPr eaLnBrk="1" hangingPunct="1"/>
              <a:t>10</a:t>
            </a:fld>
            <a:endParaRPr lang="en-US" altLang="ja-JP" sz="1400" smtClean="0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1850009" y="1059062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ja-JP" sz="1800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467544" y="588158"/>
            <a:ext cx="7237879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800" dirty="0" smtClean="0"/>
              <a:t>例</a:t>
            </a:r>
            <a:r>
              <a:rPr lang="en-US" altLang="ja-JP" sz="1800" dirty="0" smtClean="0"/>
              <a:t>4.10</a:t>
            </a:r>
            <a:r>
              <a:rPr lang="ja-JP" altLang="en-US" sz="1800" dirty="0"/>
              <a:t>　　</a:t>
            </a:r>
            <a:r>
              <a:rPr lang="en-US" altLang="ja-JP" sz="1800" dirty="0"/>
              <a:t>SDPDA</a:t>
            </a:r>
            <a:r>
              <a:rPr lang="ja-JP" altLang="en-US" sz="1800" dirty="0"/>
              <a:t>　</a:t>
            </a:r>
            <a:r>
              <a:rPr lang="en-US" altLang="ja-JP" sz="1800" dirty="0" smtClean="0"/>
              <a:t>M2=</a:t>
            </a:r>
            <a:r>
              <a:rPr lang="ja-JP" altLang="en-US" sz="1800" dirty="0"/>
              <a:t>｛</a:t>
            </a:r>
            <a:r>
              <a:rPr lang="en-US" altLang="ja-JP" sz="1800" dirty="0"/>
              <a:t>Γ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Σ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δ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Z</a:t>
            </a:r>
            <a:r>
              <a:rPr lang="en-US" altLang="ja-JP" sz="1800" baseline="-25000" dirty="0"/>
              <a:t>0</a:t>
            </a:r>
            <a:r>
              <a:rPr lang="ja-JP" altLang="en-US" sz="1800" dirty="0" smtClean="0"/>
              <a:t>｝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　　　　</a:t>
            </a:r>
            <a:r>
              <a:rPr lang="en-US" altLang="ja-JP" sz="1800" dirty="0"/>
              <a:t>Γ</a:t>
            </a:r>
            <a:r>
              <a:rPr lang="ja-JP" altLang="en-US" sz="1800" dirty="0"/>
              <a:t>＝</a:t>
            </a:r>
            <a:r>
              <a:rPr lang="ja-JP" altLang="en-US" sz="1800" dirty="0" smtClean="0"/>
              <a:t>｛</a:t>
            </a:r>
            <a:r>
              <a:rPr lang="en-US" altLang="ja-JP" sz="1800" dirty="0"/>
              <a:t>Z</a:t>
            </a:r>
            <a:r>
              <a:rPr lang="en-US" altLang="ja-JP" sz="1800" dirty="0" smtClean="0"/>
              <a:t>,A,B</a:t>
            </a:r>
            <a:r>
              <a:rPr lang="ja-JP" altLang="en-US" sz="1800" dirty="0"/>
              <a:t>｝　　</a:t>
            </a:r>
            <a:r>
              <a:rPr lang="en-US" altLang="ja-JP" sz="1800" dirty="0"/>
              <a:t>Σ</a:t>
            </a:r>
            <a:r>
              <a:rPr lang="ja-JP" altLang="en-US" sz="1800" dirty="0"/>
              <a:t>＝｛</a:t>
            </a:r>
            <a:r>
              <a:rPr lang="en-US" altLang="ja-JP" sz="1800" dirty="0" err="1" smtClean="0"/>
              <a:t>a,b,c</a:t>
            </a:r>
            <a:r>
              <a:rPr lang="ja-JP" altLang="en-US" sz="1800" dirty="0" smtClean="0"/>
              <a:t>｝</a:t>
            </a:r>
            <a:r>
              <a:rPr lang="ja-JP" altLang="en-US" sz="1800" dirty="0"/>
              <a:t>　　</a:t>
            </a:r>
            <a:r>
              <a:rPr lang="en-US" altLang="ja-JP" sz="1800" dirty="0"/>
              <a:t>Z</a:t>
            </a:r>
            <a:r>
              <a:rPr lang="en-US" altLang="ja-JP" sz="1800" baseline="-25000" dirty="0"/>
              <a:t>0</a:t>
            </a:r>
            <a:r>
              <a:rPr lang="ja-JP" altLang="en-US" sz="1800" dirty="0" smtClean="0"/>
              <a:t>＝</a:t>
            </a:r>
            <a:r>
              <a:rPr lang="en-US" altLang="ja-JP" sz="1800" dirty="0" smtClean="0"/>
              <a:t>Z</a:t>
            </a:r>
          </a:p>
          <a:p>
            <a:pPr eaLnBrk="1" hangingPunct="1"/>
            <a:r>
              <a:rPr lang="ja-JP" altLang="en-US" sz="1800" dirty="0"/>
              <a:t>　　　　　</a:t>
            </a:r>
            <a:r>
              <a:rPr lang="en-US" altLang="ja-JP" sz="1800" dirty="0"/>
              <a:t>δ</a:t>
            </a:r>
            <a:r>
              <a:rPr lang="ja-JP" altLang="en-US" sz="1800" dirty="0"/>
              <a:t>＝</a:t>
            </a:r>
            <a:r>
              <a:rPr lang="ja-JP" altLang="en-US" sz="1800" dirty="0" smtClean="0"/>
              <a:t>｛①</a:t>
            </a:r>
            <a:r>
              <a:rPr lang="en-US" altLang="ja-JP" sz="1800" dirty="0" smtClean="0"/>
              <a:t>Z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ε</a:t>
            </a:r>
            <a:r>
              <a:rPr lang="ja-JP" altLang="en-US" sz="1800" dirty="0" err="1"/>
              <a:t>　</a:t>
            </a:r>
            <a:r>
              <a:rPr lang="ja-JP" altLang="en-US" sz="1800" dirty="0" smtClean="0"/>
              <a:t>　②</a:t>
            </a:r>
            <a:r>
              <a:rPr lang="en-US" altLang="ja-JP" sz="1800" dirty="0" smtClean="0"/>
              <a:t>Z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ZA</a:t>
            </a:r>
            <a:r>
              <a:rPr lang="ja-JP" altLang="en-US" sz="1800" dirty="0" smtClean="0"/>
              <a:t>　 ③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ε</a:t>
            </a:r>
            <a:r>
              <a:rPr lang="ja-JP" altLang="en-US" sz="1800" dirty="0" smtClean="0"/>
              <a:t>　　④</a:t>
            </a:r>
            <a:r>
              <a:rPr lang="en-US" altLang="ja-JP" sz="1800" dirty="0" smtClean="0"/>
              <a:t>Z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ZB</a:t>
            </a:r>
            <a:r>
              <a:rPr lang="ja-JP" altLang="en-US" sz="1800" dirty="0" smtClean="0"/>
              <a:t>　　⑤</a:t>
            </a:r>
            <a:r>
              <a:rPr lang="en-US" altLang="ja-JP" sz="1800" dirty="0" smtClean="0"/>
              <a:t>B</a:t>
            </a:r>
            <a:r>
              <a:rPr lang="ja-JP" altLang="en-US" sz="1800" dirty="0" smtClean="0"/>
              <a:t>→</a:t>
            </a:r>
            <a:r>
              <a:rPr lang="en-US" altLang="ja-JP" sz="1800" dirty="0" smtClean="0"/>
              <a:t>ε</a:t>
            </a:r>
            <a:r>
              <a:rPr lang="ja-JP" altLang="en-US" sz="1800" dirty="0" smtClean="0"/>
              <a:t>　　｝　　</a:t>
            </a:r>
            <a:endParaRPr lang="en-US" altLang="ja-JP" sz="1800" dirty="0" smtClean="0"/>
          </a:p>
          <a:p>
            <a:pPr eaLnBrk="1" hangingPunct="1"/>
            <a:endParaRPr lang="en-US" altLang="ja-JP" sz="1800" dirty="0"/>
          </a:p>
          <a:p>
            <a:pPr eaLnBrk="1" hangingPunct="1"/>
            <a:r>
              <a:rPr lang="ja-JP" altLang="en-US" sz="1800" dirty="0"/>
              <a:t>　</a:t>
            </a:r>
            <a:r>
              <a:rPr lang="en-US" altLang="ja-JP" sz="1800" dirty="0" smtClean="0"/>
              <a:t>x=a1a2</a:t>
            </a:r>
            <a:r>
              <a:rPr lang="ja-JP" altLang="en-US" sz="1800" dirty="0" smtClean="0"/>
              <a:t>・・・</a:t>
            </a:r>
            <a:r>
              <a:rPr lang="en-US" altLang="ja-JP" sz="1800" dirty="0" smtClean="0"/>
              <a:t>an   </a:t>
            </a:r>
            <a:r>
              <a:rPr lang="ja-JP" altLang="en-US" sz="1800" dirty="0" smtClean="0"/>
              <a:t>（∈</a:t>
            </a:r>
            <a:r>
              <a:rPr lang="en-US" altLang="ja-JP" sz="1800" dirty="0" smtClean="0"/>
              <a:t>{</a:t>
            </a:r>
            <a:r>
              <a:rPr lang="en-US" altLang="ja-JP" sz="1800" dirty="0" err="1" smtClean="0"/>
              <a:t>a,b</a:t>
            </a:r>
            <a:r>
              <a:rPr lang="en-US" altLang="ja-JP" sz="1800" dirty="0" smtClean="0"/>
              <a:t>}</a:t>
            </a:r>
            <a:r>
              <a:rPr lang="ja-JP" altLang="en-US" sz="1800" dirty="0" smtClean="0"/>
              <a:t>*　）とする。次に、入力記号の並び順を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逆にした記号列　</a:t>
            </a:r>
            <a:r>
              <a:rPr lang="en-US" altLang="ja-JP" sz="1800" dirty="0" smtClean="0"/>
              <a:t>an</a:t>
            </a:r>
            <a:r>
              <a:rPr lang="ja-JP" altLang="en-US" sz="1800" dirty="0" smtClean="0"/>
              <a:t>・・・</a:t>
            </a:r>
            <a:r>
              <a:rPr lang="en-US" altLang="ja-JP" sz="1800" dirty="0" smtClean="0"/>
              <a:t>a2a1</a:t>
            </a:r>
            <a:r>
              <a:rPr lang="ja-JP" altLang="en-US" sz="1800" dirty="0" smtClean="0"/>
              <a:t>　を</a:t>
            </a:r>
            <a:r>
              <a:rPr lang="en-US" altLang="ja-JP" sz="1800" dirty="0" smtClean="0"/>
              <a:t>x</a:t>
            </a:r>
            <a:r>
              <a:rPr lang="ja-JP" altLang="en-US" sz="1800" dirty="0" smtClean="0"/>
              <a:t>の逆（</a:t>
            </a:r>
            <a:r>
              <a:rPr lang="en-US" altLang="ja-JP" sz="1800" dirty="0" smtClean="0"/>
              <a:t>reversal</a:t>
            </a:r>
            <a:r>
              <a:rPr lang="ja-JP" altLang="en-US" sz="1800" dirty="0" smtClean="0"/>
              <a:t>）といい、</a:t>
            </a:r>
            <a:r>
              <a:rPr lang="en-US" altLang="ja-JP" sz="1800" dirty="0" err="1" smtClean="0"/>
              <a:t>x</a:t>
            </a:r>
            <a:r>
              <a:rPr lang="en-US" altLang="ja-JP" sz="1800" baseline="30000" dirty="0" err="1" smtClean="0"/>
              <a:t>R</a:t>
            </a:r>
            <a:r>
              <a:rPr lang="ja-JP" altLang="en-US" sz="1800" baseline="30000" dirty="0" smtClean="0"/>
              <a:t>　</a:t>
            </a:r>
            <a:r>
              <a:rPr lang="ja-JP" altLang="en-US" sz="1800" dirty="0" smtClean="0"/>
              <a:t>で表す。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ただし、</a:t>
            </a:r>
            <a:r>
              <a:rPr lang="en-US" altLang="ja-JP" sz="1800" dirty="0" err="1" smtClean="0"/>
              <a:t>ε</a:t>
            </a:r>
            <a:r>
              <a:rPr lang="en-US" altLang="ja-JP" sz="1800" baseline="30000" dirty="0" err="1" smtClean="0"/>
              <a:t>R</a:t>
            </a:r>
            <a:r>
              <a:rPr lang="en-US" altLang="ja-JP" sz="1800" dirty="0" smtClean="0"/>
              <a:t>=ε</a:t>
            </a:r>
            <a:r>
              <a:rPr lang="ja-JP" altLang="en-US" sz="1800" dirty="0" smtClean="0"/>
              <a:t>　．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 smtClean="0"/>
              <a:t>　</a:t>
            </a:r>
            <a:r>
              <a:rPr lang="en-US" altLang="ja-JP" sz="1800" dirty="0" smtClean="0">
                <a:solidFill>
                  <a:srgbClr val="0000FF"/>
                </a:solidFill>
              </a:rPr>
              <a:t>x</a:t>
            </a:r>
            <a:r>
              <a:rPr lang="ja-JP" altLang="en-US" sz="1800" dirty="0" smtClean="0"/>
              <a:t>＝</a:t>
            </a:r>
            <a:r>
              <a:rPr lang="en-US" altLang="ja-JP" sz="1800" dirty="0" err="1" smtClean="0"/>
              <a:t>abb</a:t>
            </a:r>
            <a:r>
              <a:rPr lang="ja-JP" altLang="en-US" sz="1800" dirty="0" smtClean="0"/>
              <a:t>　とする。</a:t>
            </a:r>
            <a:r>
              <a:rPr lang="en-US" altLang="ja-JP" sz="1800" dirty="0" err="1" smtClean="0">
                <a:solidFill>
                  <a:srgbClr val="990000"/>
                </a:solidFill>
              </a:rPr>
              <a:t>x</a:t>
            </a:r>
            <a:r>
              <a:rPr lang="en-US" altLang="ja-JP" sz="1800" baseline="30000" dirty="0" err="1" smtClean="0">
                <a:solidFill>
                  <a:srgbClr val="990000"/>
                </a:solidFill>
              </a:rPr>
              <a:t>R</a:t>
            </a:r>
            <a:r>
              <a:rPr lang="ja-JP" altLang="en-US" sz="1800" dirty="0" smtClean="0"/>
              <a:t>＝</a:t>
            </a:r>
            <a:r>
              <a:rPr lang="en-US" altLang="ja-JP" sz="1800" dirty="0" err="1" smtClean="0"/>
              <a:t>bba</a:t>
            </a:r>
            <a:r>
              <a:rPr lang="ja-JP" altLang="en-US" sz="1800" dirty="0" smtClean="0"/>
              <a:t>となり、</a:t>
            </a:r>
            <a:r>
              <a:rPr lang="en-US" altLang="ja-JP" sz="1800" dirty="0" smtClean="0"/>
              <a:t>M2</a:t>
            </a:r>
            <a:r>
              <a:rPr lang="ja-JP" altLang="en-US" sz="1800" dirty="0" smtClean="0"/>
              <a:t>における推移は、</a:t>
            </a:r>
            <a:endParaRPr lang="en-US" altLang="ja-JP" sz="1800" dirty="0" smtClean="0"/>
          </a:p>
          <a:p>
            <a:pPr eaLnBrk="1" hangingPunct="1"/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en-US" altLang="ja-JP" sz="1800" dirty="0" smtClean="0"/>
              <a:t>Z</a:t>
            </a:r>
            <a:r>
              <a:rPr lang="ja-JP" altLang="en-US" sz="1800" dirty="0"/>
              <a:t>　⇒　</a:t>
            </a:r>
            <a:r>
              <a:rPr lang="en-US" altLang="ja-JP" sz="1800" dirty="0"/>
              <a:t>ZA</a:t>
            </a:r>
            <a:r>
              <a:rPr lang="ja-JP" altLang="en-US" sz="1800" dirty="0"/>
              <a:t>　⇒　</a:t>
            </a:r>
            <a:r>
              <a:rPr lang="en-US" altLang="ja-JP" sz="1800" dirty="0"/>
              <a:t>ZBA</a:t>
            </a:r>
            <a:r>
              <a:rPr lang="ja-JP" altLang="en-US" sz="1800" dirty="0"/>
              <a:t>　⇒ </a:t>
            </a:r>
            <a:r>
              <a:rPr lang="en-US" altLang="ja-JP" sz="1800" dirty="0"/>
              <a:t>ZBBA  </a:t>
            </a:r>
            <a:r>
              <a:rPr lang="ja-JP" altLang="en-US" sz="1800" dirty="0"/>
              <a:t>⇒　</a:t>
            </a:r>
            <a:r>
              <a:rPr lang="en-US" altLang="ja-JP" sz="1800" dirty="0"/>
              <a:t>BBA</a:t>
            </a:r>
            <a:r>
              <a:rPr lang="ja-JP" altLang="en-US" sz="1800" dirty="0"/>
              <a:t>　⇒　</a:t>
            </a:r>
            <a:r>
              <a:rPr lang="en-US" altLang="ja-JP" sz="1800" dirty="0"/>
              <a:t>BA</a:t>
            </a:r>
            <a:r>
              <a:rPr lang="ja-JP" altLang="en-US" sz="1800" dirty="0"/>
              <a:t>　⇒　</a:t>
            </a:r>
            <a:r>
              <a:rPr lang="en-US" altLang="ja-JP" sz="1800" dirty="0"/>
              <a:t>A</a:t>
            </a:r>
            <a:r>
              <a:rPr lang="ja-JP" altLang="en-US" sz="1800" dirty="0"/>
              <a:t>　⇒　</a:t>
            </a:r>
            <a:r>
              <a:rPr lang="en-US" altLang="ja-JP" sz="1800" dirty="0"/>
              <a:t>ε</a:t>
            </a:r>
          </a:p>
          <a:p>
            <a:pPr eaLnBrk="1" hangingPunct="1"/>
            <a:endParaRPr lang="en-US" altLang="ja-JP" sz="1800" dirty="0" smtClean="0"/>
          </a:p>
          <a:p>
            <a:pPr eaLnBrk="1" hangingPunct="1"/>
            <a:endParaRPr lang="en-US" altLang="ja-JP" sz="1800" dirty="0" smtClean="0"/>
          </a:p>
          <a:p>
            <a:pPr eaLnBrk="1" hangingPunct="1"/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en-US" altLang="ja-JP" sz="1800" dirty="0" smtClean="0"/>
              <a:t>Z</a:t>
            </a:r>
            <a:r>
              <a:rPr lang="ja-JP" altLang="en-US" sz="1800" dirty="0" smtClean="0"/>
              <a:t>　　　　　　　⇒*　　　　　　</a:t>
            </a:r>
            <a:r>
              <a:rPr lang="en-US" altLang="ja-JP" sz="1800" dirty="0" smtClean="0"/>
              <a:t>Zα</a:t>
            </a:r>
            <a:r>
              <a:rPr lang="en-US" altLang="ja-JP" sz="1800" baseline="30000" dirty="0" smtClean="0"/>
              <a:t>R</a:t>
            </a:r>
            <a:r>
              <a:rPr lang="ja-JP" altLang="en-US" sz="1800" dirty="0" smtClean="0"/>
              <a:t>　</a:t>
            </a:r>
            <a:r>
              <a:rPr lang="ja-JP" altLang="en-US" sz="1800" dirty="0"/>
              <a:t> </a:t>
            </a:r>
            <a:r>
              <a:rPr lang="ja-JP" altLang="en-US" sz="1800" dirty="0" smtClean="0"/>
              <a:t>⇒　  </a:t>
            </a:r>
            <a:r>
              <a:rPr lang="en-US" altLang="ja-JP" sz="1800" dirty="0" smtClean="0"/>
              <a:t>α</a:t>
            </a:r>
            <a:r>
              <a:rPr lang="en-US" altLang="ja-JP" sz="1800" baseline="30000" dirty="0" smtClean="0"/>
              <a:t>R</a:t>
            </a:r>
            <a:r>
              <a:rPr lang="ja-JP" altLang="en-US" sz="1800" dirty="0" smtClean="0"/>
              <a:t>　                ⇒*　         </a:t>
            </a:r>
            <a:r>
              <a:rPr lang="en-US" altLang="ja-JP" sz="1800" dirty="0" smtClean="0"/>
              <a:t>ε</a:t>
            </a:r>
          </a:p>
          <a:p>
            <a:pPr eaLnBrk="1" hangingPunct="1"/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と表される。</a:t>
            </a:r>
            <a:endParaRPr lang="en-US" altLang="ja-JP" sz="1800" dirty="0" smtClean="0"/>
          </a:p>
          <a:p>
            <a:pPr eaLnBrk="1" hangingPunct="1"/>
            <a:r>
              <a:rPr lang="en-US" altLang="ja-JP" sz="1800" dirty="0" smtClean="0"/>
              <a:t>  </a:t>
            </a:r>
            <a:r>
              <a:rPr lang="ja-JP" altLang="en-US" sz="1800" dirty="0" smtClean="0"/>
              <a:t>したがって、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en-US" altLang="ja-JP" sz="1800" dirty="0" smtClean="0"/>
              <a:t>L</a:t>
            </a:r>
            <a:r>
              <a:rPr lang="ja-JP" altLang="en-US" sz="1800" dirty="0" smtClean="0"/>
              <a:t>（</a:t>
            </a:r>
            <a:r>
              <a:rPr lang="en-US" altLang="ja-JP" sz="1800" dirty="0" smtClean="0"/>
              <a:t>M2</a:t>
            </a:r>
            <a:r>
              <a:rPr lang="ja-JP" altLang="en-US" sz="1800" dirty="0" smtClean="0"/>
              <a:t>）＝｛</a:t>
            </a:r>
            <a:r>
              <a:rPr lang="en-US" altLang="ja-JP" sz="1800" dirty="0" err="1" smtClean="0">
                <a:solidFill>
                  <a:srgbClr val="FF0000"/>
                </a:solidFill>
              </a:rPr>
              <a:t>xcx</a:t>
            </a:r>
            <a:r>
              <a:rPr lang="en-US" altLang="ja-JP" sz="1800" baseline="30000" dirty="0" err="1" smtClean="0">
                <a:solidFill>
                  <a:srgbClr val="FF0000"/>
                </a:solidFill>
              </a:rPr>
              <a:t>R</a:t>
            </a:r>
            <a:r>
              <a:rPr lang="ja-JP" altLang="en-US" sz="1800" dirty="0" smtClean="0"/>
              <a:t>｜</a:t>
            </a:r>
            <a:r>
              <a:rPr lang="en-US" altLang="ja-JP" sz="1800" dirty="0" smtClean="0"/>
              <a:t>x</a:t>
            </a:r>
            <a:r>
              <a:rPr lang="ja-JP" altLang="en-US" sz="1800" dirty="0" smtClean="0"/>
              <a:t>∈</a:t>
            </a:r>
            <a:r>
              <a:rPr lang="en-US" altLang="ja-JP" sz="1800" dirty="0" smtClean="0"/>
              <a:t>{</a:t>
            </a:r>
            <a:r>
              <a:rPr lang="en-US" altLang="ja-JP" sz="1800" dirty="0" err="1" smtClean="0"/>
              <a:t>a,b</a:t>
            </a:r>
            <a:r>
              <a:rPr lang="en-US" altLang="ja-JP" sz="1800" dirty="0" smtClean="0"/>
              <a:t>}</a:t>
            </a:r>
            <a:r>
              <a:rPr lang="ja-JP" altLang="en-US" sz="1800" dirty="0" smtClean="0"/>
              <a:t>*　｝</a:t>
            </a:r>
            <a:endParaRPr lang="en-US" altLang="ja-JP" sz="1800" dirty="0"/>
          </a:p>
          <a:p>
            <a:pPr eaLnBrk="1" hangingPunct="1"/>
            <a:endParaRPr lang="ja-JP" altLang="en-US" sz="1800" dirty="0"/>
          </a:p>
        </p:txBody>
      </p:sp>
      <p:sp>
        <p:nvSpPr>
          <p:cNvPr id="11280" name="Text Box 40"/>
          <p:cNvSpPr txBox="1">
            <a:spLocks noChangeArrowheads="1"/>
          </p:cNvSpPr>
          <p:nvPr/>
        </p:nvSpPr>
        <p:spPr bwMode="auto">
          <a:xfrm>
            <a:off x="3109587" y="1052736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400" dirty="0"/>
              <a:t>a</a:t>
            </a:r>
          </a:p>
        </p:txBody>
      </p:sp>
      <p:sp>
        <p:nvSpPr>
          <p:cNvPr id="11281" name="Text Box 41"/>
          <p:cNvSpPr txBox="1">
            <a:spLocks noChangeArrowheads="1"/>
          </p:cNvSpPr>
          <p:nvPr/>
        </p:nvSpPr>
        <p:spPr bwMode="auto">
          <a:xfrm>
            <a:off x="4239081" y="1071171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400" dirty="0"/>
              <a:t>a</a:t>
            </a:r>
          </a:p>
        </p:txBody>
      </p:sp>
      <p:sp>
        <p:nvSpPr>
          <p:cNvPr id="11282" name="Text Box 42"/>
          <p:cNvSpPr txBox="1">
            <a:spLocks noChangeArrowheads="1"/>
          </p:cNvSpPr>
          <p:nvPr/>
        </p:nvSpPr>
        <p:spPr bwMode="auto">
          <a:xfrm>
            <a:off x="6447299" y="106677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400" dirty="0"/>
              <a:t>b</a:t>
            </a:r>
          </a:p>
        </p:txBody>
      </p:sp>
      <p:sp>
        <p:nvSpPr>
          <p:cNvPr id="11283" name="Text Box 43"/>
          <p:cNvSpPr txBox="1">
            <a:spLocks noChangeArrowheads="1"/>
          </p:cNvSpPr>
          <p:nvPr/>
        </p:nvSpPr>
        <p:spPr bwMode="auto">
          <a:xfrm>
            <a:off x="5232002" y="107355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400" dirty="0"/>
              <a:t>b</a:t>
            </a:r>
          </a:p>
        </p:txBody>
      </p:sp>
      <p:sp>
        <p:nvSpPr>
          <p:cNvPr id="157" name="Text Box 42"/>
          <p:cNvSpPr txBox="1">
            <a:spLocks noChangeArrowheads="1"/>
          </p:cNvSpPr>
          <p:nvPr/>
        </p:nvSpPr>
        <p:spPr bwMode="auto">
          <a:xfrm>
            <a:off x="2124073" y="1041439"/>
            <a:ext cx="2744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400" dirty="0" smtClean="0"/>
              <a:t>c</a:t>
            </a:r>
            <a:endParaRPr lang="en-US" altLang="ja-JP" sz="1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35696" y="4256391"/>
            <a:ext cx="470000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x</a:t>
            </a:r>
          </a:p>
          <a:p>
            <a:endParaRPr lang="en-US" altLang="ja-JP" sz="900" dirty="0"/>
          </a:p>
          <a:p>
            <a:r>
              <a:rPr kumimoji="1" lang="en-US" altLang="ja-JP" dirty="0" smtClean="0"/>
              <a:t>M2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653646" y="4215990"/>
            <a:ext cx="470000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c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endParaRPr lang="en-US" altLang="ja-JP" sz="900" dirty="0"/>
          </a:p>
          <a:p>
            <a:r>
              <a:rPr kumimoji="1" lang="en-US" altLang="ja-JP" dirty="0" smtClean="0"/>
              <a:t>M2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80112" y="4221088"/>
            <a:ext cx="470000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rgbClr val="FF0000"/>
                </a:solidFill>
              </a:rPr>
              <a:t>x</a:t>
            </a:r>
            <a:r>
              <a:rPr kumimoji="1" lang="en-US" altLang="ja-JP" baseline="30000" dirty="0" err="1" smtClean="0">
                <a:solidFill>
                  <a:srgbClr val="FF0000"/>
                </a:solidFill>
              </a:rPr>
              <a:t>R</a:t>
            </a:r>
            <a:endParaRPr kumimoji="1" lang="en-US" altLang="ja-JP" baseline="30000" dirty="0" smtClean="0">
              <a:solidFill>
                <a:srgbClr val="FF0000"/>
              </a:solidFill>
            </a:endParaRPr>
          </a:p>
          <a:p>
            <a:endParaRPr lang="en-US" altLang="ja-JP" sz="900" dirty="0"/>
          </a:p>
          <a:p>
            <a:r>
              <a:rPr kumimoji="1" lang="en-US" altLang="ja-JP" dirty="0" smtClean="0"/>
              <a:t>M2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99592" y="3137773"/>
            <a:ext cx="503664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②</a:t>
            </a:r>
            <a:r>
              <a:rPr lang="en-US" altLang="ja-JP" dirty="0" smtClean="0">
                <a:solidFill>
                  <a:srgbClr val="0000FF"/>
                </a:solidFill>
              </a:rPr>
              <a:t>a</a:t>
            </a:r>
            <a:endParaRPr kumimoji="1" lang="en-US" altLang="ja-JP" dirty="0" smtClean="0">
              <a:solidFill>
                <a:srgbClr val="0000FF"/>
              </a:solidFill>
            </a:endParaRPr>
          </a:p>
          <a:p>
            <a:endParaRPr lang="en-US" altLang="ja-JP" sz="900" dirty="0"/>
          </a:p>
          <a:p>
            <a:r>
              <a:rPr kumimoji="1" lang="en-US" altLang="ja-JP" dirty="0" smtClean="0"/>
              <a:t>M2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651913" y="3137773"/>
            <a:ext cx="503664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④</a:t>
            </a:r>
            <a:r>
              <a:rPr lang="en-US" altLang="ja-JP" dirty="0" smtClean="0">
                <a:solidFill>
                  <a:srgbClr val="0000FF"/>
                </a:solidFill>
              </a:rPr>
              <a:t>b</a:t>
            </a:r>
            <a:endParaRPr kumimoji="1" lang="en-US" altLang="ja-JP" dirty="0" smtClean="0">
              <a:solidFill>
                <a:srgbClr val="0000FF"/>
              </a:solidFill>
            </a:endParaRPr>
          </a:p>
          <a:p>
            <a:endParaRPr lang="en-US" altLang="ja-JP" sz="900" dirty="0"/>
          </a:p>
          <a:p>
            <a:r>
              <a:rPr kumimoji="1" lang="en-US" altLang="ja-JP" dirty="0" smtClean="0"/>
              <a:t>M2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174187" y="3137773"/>
            <a:ext cx="503664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③</a:t>
            </a:r>
            <a:r>
              <a:rPr lang="en-US" altLang="ja-JP" dirty="0" smtClean="0">
                <a:solidFill>
                  <a:srgbClr val="990000"/>
                </a:solidFill>
              </a:rPr>
              <a:t>a</a:t>
            </a:r>
            <a:endParaRPr kumimoji="1" lang="en-US" altLang="ja-JP" dirty="0" smtClean="0">
              <a:solidFill>
                <a:srgbClr val="990000"/>
              </a:solidFill>
            </a:endParaRPr>
          </a:p>
          <a:p>
            <a:endParaRPr lang="en-US" altLang="ja-JP" sz="900" dirty="0"/>
          </a:p>
          <a:p>
            <a:r>
              <a:rPr kumimoji="1" lang="en-US" altLang="ja-JP" dirty="0" smtClean="0"/>
              <a:t>M2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653646" y="3140968"/>
            <a:ext cx="492443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①</a:t>
            </a:r>
            <a:r>
              <a:rPr lang="en-US" altLang="ja-JP" dirty="0" smtClean="0"/>
              <a:t>c</a:t>
            </a:r>
            <a:endParaRPr kumimoji="1" lang="en-US" altLang="ja-JP" dirty="0" smtClean="0"/>
          </a:p>
          <a:p>
            <a:endParaRPr lang="en-US" altLang="ja-JP" sz="900" dirty="0"/>
          </a:p>
          <a:p>
            <a:r>
              <a:rPr kumimoji="1" lang="en-US" altLang="ja-JP" dirty="0" smtClean="0"/>
              <a:t>M2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617998" y="3137773"/>
            <a:ext cx="503664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⑤</a:t>
            </a:r>
            <a:r>
              <a:rPr lang="en-US" altLang="ja-JP" dirty="0" smtClean="0">
                <a:solidFill>
                  <a:srgbClr val="990000"/>
                </a:solidFill>
              </a:rPr>
              <a:t>b</a:t>
            </a:r>
            <a:endParaRPr kumimoji="1" lang="en-US" altLang="ja-JP" dirty="0" smtClean="0">
              <a:solidFill>
                <a:srgbClr val="990000"/>
              </a:solidFill>
            </a:endParaRPr>
          </a:p>
          <a:p>
            <a:endParaRPr lang="en-US" altLang="ja-JP" sz="900" dirty="0"/>
          </a:p>
          <a:p>
            <a:r>
              <a:rPr kumimoji="1" lang="en-US" altLang="ja-JP" dirty="0" smtClean="0"/>
              <a:t>M2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632412" y="3137773"/>
            <a:ext cx="503664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④</a:t>
            </a:r>
            <a:r>
              <a:rPr lang="en-US" altLang="ja-JP" dirty="0" smtClean="0">
                <a:solidFill>
                  <a:srgbClr val="0000FF"/>
                </a:solidFill>
              </a:rPr>
              <a:t>b</a:t>
            </a:r>
            <a:endParaRPr kumimoji="1" lang="en-US" altLang="ja-JP" dirty="0" smtClean="0">
              <a:solidFill>
                <a:srgbClr val="0000FF"/>
              </a:solidFill>
            </a:endParaRPr>
          </a:p>
          <a:p>
            <a:endParaRPr lang="en-US" altLang="ja-JP" sz="900" dirty="0"/>
          </a:p>
          <a:p>
            <a:r>
              <a:rPr kumimoji="1" lang="en-US" altLang="ja-JP" dirty="0" smtClean="0"/>
              <a:t>M2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492479" y="3137773"/>
            <a:ext cx="503664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⑤</a:t>
            </a:r>
            <a:r>
              <a:rPr lang="en-US" altLang="ja-JP" dirty="0" smtClean="0">
                <a:solidFill>
                  <a:srgbClr val="990000"/>
                </a:solidFill>
              </a:rPr>
              <a:t>b</a:t>
            </a:r>
            <a:endParaRPr kumimoji="1" lang="en-US" altLang="ja-JP" dirty="0" smtClean="0">
              <a:solidFill>
                <a:srgbClr val="990000"/>
              </a:solidFill>
            </a:endParaRPr>
          </a:p>
          <a:p>
            <a:endParaRPr lang="en-US" altLang="ja-JP" sz="900" dirty="0"/>
          </a:p>
          <a:p>
            <a:r>
              <a:rPr kumimoji="1" lang="en-US" altLang="ja-JP" dirty="0" smtClean="0"/>
              <a:t>M2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67544" y="404664"/>
            <a:ext cx="7237879" cy="11521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/>
        </p:nvSpPr>
        <p:spPr>
          <a:xfrm>
            <a:off x="683568" y="3068960"/>
            <a:ext cx="2708594" cy="361638"/>
          </a:xfrm>
          <a:prstGeom prst="ellipse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4378699" y="3079086"/>
            <a:ext cx="2708594" cy="361638"/>
          </a:xfrm>
          <a:prstGeom prst="ellipse">
            <a:avLst/>
          </a:prstGeom>
          <a:noFill/>
          <a:ln w="127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802294" y="2790364"/>
            <a:ext cx="349130" cy="350604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" name="Line 14"/>
          <p:cNvSpPr>
            <a:spLocks noChangeShapeType="1"/>
          </p:cNvSpPr>
          <p:nvPr/>
        </p:nvSpPr>
        <p:spPr bwMode="auto">
          <a:xfrm>
            <a:off x="2535114" y="2790364"/>
            <a:ext cx="2334716" cy="347409"/>
          </a:xfrm>
          <a:prstGeom prst="line">
            <a:avLst/>
          </a:prstGeom>
          <a:noFill/>
          <a:ln w="12700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" name="右中かっこ 2"/>
          <p:cNvSpPr/>
          <p:nvPr/>
        </p:nvSpPr>
        <p:spPr>
          <a:xfrm rot="5400000">
            <a:off x="1784472" y="2873532"/>
            <a:ext cx="440233" cy="2209995"/>
          </a:xfrm>
          <a:prstGeom prst="rightBrac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右中かっこ 27"/>
          <p:cNvSpPr/>
          <p:nvPr/>
        </p:nvSpPr>
        <p:spPr>
          <a:xfrm rot="5400000">
            <a:off x="5432342" y="3027396"/>
            <a:ext cx="436577" cy="1875910"/>
          </a:xfrm>
          <a:prstGeom prst="rightBrace">
            <a:avLst/>
          </a:prstGeom>
          <a:noFill/>
          <a:ln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802294" y="3758413"/>
            <a:ext cx="0" cy="6786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6729874" y="3698299"/>
            <a:ext cx="0" cy="6786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4380368" y="3723790"/>
            <a:ext cx="0" cy="6786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3261860" y="3723863"/>
            <a:ext cx="0" cy="6786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009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C081D0CC-B56A-4C26-BC17-3CB75481CD11}" type="slidenum">
              <a:rPr lang="en-US" altLang="ja-JP" sz="1400" smtClean="0"/>
              <a:pPr eaLnBrk="1" hangingPunct="1"/>
              <a:t>11</a:t>
            </a:fld>
            <a:endParaRPr lang="en-US" altLang="ja-JP" sz="1400" smtClean="0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971550" y="620713"/>
            <a:ext cx="5548314" cy="3665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800" b="1" dirty="0" smtClean="0"/>
              <a:t>4.8.3</a:t>
            </a:r>
            <a:r>
              <a:rPr lang="ja-JP" altLang="en-US" sz="1800" b="1" dirty="0" smtClean="0"/>
              <a:t>　単純</a:t>
            </a:r>
            <a:r>
              <a:rPr lang="ja-JP" altLang="en-US" sz="1800" b="1" dirty="0"/>
              <a:t>決定性</a:t>
            </a:r>
            <a:r>
              <a:rPr lang="ja-JP" altLang="en-US" sz="1800" b="1" dirty="0" smtClean="0"/>
              <a:t>言語</a:t>
            </a:r>
            <a:endParaRPr lang="en-US" altLang="ja-JP" sz="1800" b="1" dirty="0" smtClean="0"/>
          </a:p>
          <a:p>
            <a:pPr eaLnBrk="1" hangingPunct="1"/>
            <a:endParaRPr lang="ja-JP" altLang="en-US" sz="1800" b="1" dirty="0"/>
          </a:p>
          <a:p>
            <a:pPr eaLnBrk="1" hangingPunct="1"/>
            <a:r>
              <a:rPr lang="ja-JP" altLang="en-US" sz="1800" dirty="0"/>
              <a:t>　単純決定性文法（</a:t>
            </a:r>
            <a:r>
              <a:rPr lang="en-US" altLang="ja-JP" sz="1800" dirty="0"/>
              <a:t>G</a:t>
            </a:r>
            <a:r>
              <a:rPr lang="ja-JP" altLang="en-US" sz="1800" dirty="0"/>
              <a:t>）　は　</a:t>
            </a:r>
            <a:r>
              <a:rPr lang="en-US" altLang="ja-JP" sz="1800" dirty="0"/>
              <a:t>SDPDA</a:t>
            </a:r>
            <a:r>
              <a:rPr lang="ja-JP" altLang="en-US" sz="1800" dirty="0"/>
              <a:t>（</a:t>
            </a:r>
            <a:r>
              <a:rPr lang="en-US" altLang="ja-JP" sz="1800" dirty="0"/>
              <a:t>M</a:t>
            </a:r>
            <a:r>
              <a:rPr lang="ja-JP" altLang="en-US" sz="1800" dirty="0"/>
              <a:t>）　で表現</a:t>
            </a:r>
            <a:r>
              <a:rPr lang="ja-JP" altLang="en-US" sz="1800" dirty="0" smtClean="0"/>
              <a:t>できる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（</a:t>
            </a:r>
            <a:r>
              <a:rPr lang="en-US" altLang="ja-JP" sz="1800" dirty="0" smtClean="0"/>
              <a:t>§4.7</a:t>
            </a:r>
            <a:r>
              <a:rPr lang="ja-JP" altLang="en-US" sz="1800" dirty="0" smtClean="0"/>
              <a:t>参照）</a:t>
            </a:r>
            <a:endParaRPr lang="en-US" altLang="ja-JP" sz="1800" dirty="0" smtClean="0"/>
          </a:p>
          <a:p>
            <a:pPr eaLnBrk="1" hangingPunct="1"/>
            <a:endParaRPr lang="ja-JP" altLang="en-US" sz="1800" dirty="0"/>
          </a:p>
          <a:p>
            <a:pPr eaLnBrk="1" hangingPunct="1"/>
            <a:r>
              <a:rPr lang="ja-JP" altLang="en-US" sz="1800" dirty="0"/>
              <a:t>　</a:t>
            </a:r>
            <a:r>
              <a:rPr lang="en-US" altLang="ja-JP" sz="1800" dirty="0"/>
              <a:t>G</a:t>
            </a:r>
            <a:r>
              <a:rPr lang="ja-JP" altLang="en-US" sz="1800" dirty="0"/>
              <a:t>＝（</a:t>
            </a:r>
            <a:r>
              <a:rPr lang="en-US" altLang="ja-JP" sz="1800" dirty="0">
                <a:solidFill>
                  <a:srgbClr val="0000FF"/>
                </a:solidFill>
              </a:rPr>
              <a:t>N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Σ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P</a:t>
            </a:r>
            <a:r>
              <a:rPr lang="ja-JP" altLang="en-US" sz="1800" dirty="0" err="1"/>
              <a:t>、</a:t>
            </a:r>
            <a:r>
              <a:rPr lang="en-US" altLang="ja-JP" sz="1800" dirty="0">
                <a:solidFill>
                  <a:srgbClr val="0000FF"/>
                </a:solidFill>
              </a:rPr>
              <a:t>S</a:t>
            </a:r>
            <a:r>
              <a:rPr lang="ja-JP" altLang="en-US" sz="1800" dirty="0" smtClean="0"/>
              <a:t>）→</a:t>
            </a:r>
            <a:r>
              <a:rPr lang="ja-JP" altLang="en-US" sz="1800" dirty="0"/>
              <a:t>　　</a:t>
            </a:r>
            <a:r>
              <a:rPr lang="en-US" altLang="ja-JP" sz="1800" dirty="0"/>
              <a:t>M</a:t>
            </a:r>
            <a:r>
              <a:rPr lang="ja-JP" altLang="en-US" sz="1800" dirty="0"/>
              <a:t>＝（</a:t>
            </a:r>
            <a:r>
              <a:rPr lang="en-US" altLang="ja-JP" sz="1800" dirty="0">
                <a:solidFill>
                  <a:srgbClr val="0000FF"/>
                </a:solidFill>
              </a:rPr>
              <a:t>Γ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Σ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δ</a:t>
            </a:r>
            <a:r>
              <a:rPr lang="ja-JP" altLang="en-US" sz="1800" dirty="0" err="1"/>
              <a:t>、</a:t>
            </a:r>
            <a:r>
              <a:rPr lang="en-US" altLang="ja-JP" sz="1800" dirty="0">
                <a:solidFill>
                  <a:srgbClr val="0000FF"/>
                </a:solidFill>
              </a:rPr>
              <a:t>Z</a:t>
            </a:r>
            <a:r>
              <a:rPr lang="en-US" altLang="ja-JP" sz="1800" baseline="-25000" dirty="0">
                <a:solidFill>
                  <a:srgbClr val="0000FF"/>
                </a:solidFill>
              </a:rPr>
              <a:t>0</a:t>
            </a:r>
            <a:r>
              <a:rPr lang="ja-JP" altLang="en-US" sz="1800" dirty="0"/>
              <a:t>）</a:t>
            </a:r>
          </a:p>
          <a:p>
            <a:pPr eaLnBrk="1" hangingPunct="1">
              <a:lnSpc>
                <a:spcPct val="120000"/>
              </a:lnSpc>
            </a:pPr>
            <a:r>
              <a:rPr lang="ja-JP" altLang="en-US" sz="1800" dirty="0"/>
              <a:t>　</a:t>
            </a:r>
            <a:r>
              <a:rPr lang="en-US" altLang="ja-JP" sz="1800" dirty="0" smtClean="0"/>
              <a:t>N</a:t>
            </a:r>
            <a:r>
              <a:rPr lang="ja-JP" altLang="en-US" sz="1800" dirty="0"/>
              <a:t>（非終端記号）　→　　</a:t>
            </a:r>
            <a:r>
              <a:rPr lang="en-US" altLang="ja-JP" sz="1800" dirty="0"/>
              <a:t>Γ</a:t>
            </a:r>
            <a:r>
              <a:rPr lang="ja-JP" altLang="en-US" sz="1800" dirty="0"/>
              <a:t>（スタック記号）</a:t>
            </a:r>
            <a:endParaRPr lang="en-US" altLang="ja-JP" sz="1800" dirty="0"/>
          </a:p>
          <a:p>
            <a:pPr eaLnBrk="1" hangingPunct="1">
              <a:lnSpc>
                <a:spcPct val="120000"/>
              </a:lnSpc>
            </a:pPr>
            <a:r>
              <a:rPr lang="ja-JP" altLang="en-US" sz="1800" dirty="0"/>
              <a:t>　</a:t>
            </a:r>
            <a:r>
              <a:rPr lang="en-US" altLang="ja-JP" sz="1800" dirty="0" smtClean="0"/>
              <a:t>S</a:t>
            </a:r>
            <a:r>
              <a:rPr lang="ja-JP" altLang="en-US" sz="1800" dirty="0"/>
              <a:t>（開始記号）　　 →　　</a:t>
            </a:r>
            <a:r>
              <a:rPr lang="en-US" altLang="ja-JP" sz="1800" dirty="0"/>
              <a:t>Z</a:t>
            </a:r>
            <a:r>
              <a:rPr lang="en-US" altLang="ja-JP" sz="1800" baseline="-25000" dirty="0"/>
              <a:t>0 </a:t>
            </a:r>
            <a:r>
              <a:rPr lang="ja-JP" altLang="en-US" sz="1800" dirty="0"/>
              <a:t>（初期スタック記号）</a:t>
            </a:r>
            <a:endParaRPr lang="ja-JP" altLang="en-US" sz="1800" baseline="-25000" dirty="0"/>
          </a:p>
          <a:p>
            <a:pPr eaLnBrk="1" hangingPunct="1">
              <a:lnSpc>
                <a:spcPct val="115000"/>
              </a:lnSpc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生成</a:t>
            </a:r>
            <a:r>
              <a:rPr lang="ja-JP" altLang="en-US" sz="1800" dirty="0"/>
              <a:t>規則　　　　　→　　推移規則</a:t>
            </a:r>
            <a:endParaRPr lang="en-US" altLang="ja-JP" sz="1800" dirty="0"/>
          </a:p>
          <a:p>
            <a:pPr eaLnBrk="1" hangingPunct="1">
              <a:lnSpc>
                <a:spcPct val="115000"/>
              </a:lnSpc>
            </a:pPr>
            <a:r>
              <a:rPr lang="ja-JP" altLang="en-US" sz="1800" dirty="0"/>
              <a:t>　　</a:t>
            </a:r>
            <a:r>
              <a:rPr lang="en-US" altLang="ja-JP" sz="1800" dirty="0" err="1" smtClean="0"/>
              <a:t>A</a:t>
            </a:r>
            <a:r>
              <a:rPr lang="en-US" altLang="ja-JP" sz="1800" dirty="0" err="1"/>
              <a:t>→a</a:t>
            </a:r>
            <a:r>
              <a:rPr lang="en-US" altLang="ja-JP" sz="1800" dirty="0"/>
              <a:t>α</a:t>
            </a:r>
            <a:r>
              <a:rPr lang="ja-JP" altLang="en-US" sz="1800" dirty="0"/>
              <a:t>　</a:t>
            </a:r>
            <a:r>
              <a:rPr lang="en-US" altLang="ja-JP" sz="1800" dirty="0"/>
              <a:t>∈P</a:t>
            </a:r>
            <a:r>
              <a:rPr lang="ja-JP" altLang="en-US" sz="1800" dirty="0"/>
              <a:t>　　　　　　　</a:t>
            </a:r>
            <a:r>
              <a:rPr lang="en-US" altLang="ja-JP" sz="1800" dirty="0"/>
              <a:t>A→α</a:t>
            </a:r>
            <a:r>
              <a:rPr lang="ja-JP" altLang="en-US" sz="1800" dirty="0"/>
              <a:t>　</a:t>
            </a:r>
            <a:r>
              <a:rPr lang="en-US" altLang="ja-JP" sz="1800" dirty="0" smtClean="0"/>
              <a:t>∈</a:t>
            </a:r>
            <a:r>
              <a:rPr lang="en-US" altLang="ja-JP" sz="1800" dirty="0"/>
              <a:t>δ</a:t>
            </a:r>
          </a:p>
          <a:p>
            <a:pPr eaLnBrk="1" hangingPunct="1">
              <a:lnSpc>
                <a:spcPct val="120000"/>
              </a:lnSpc>
            </a:pPr>
            <a:r>
              <a:rPr lang="ja-JP" altLang="en-US" sz="1800" dirty="0"/>
              <a:t>　</a:t>
            </a:r>
            <a:r>
              <a:rPr lang="en-US" altLang="ja-JP" sz="1800" dirty="0"/>
              <a:t> </a:t>
            </a:r>
            <a:r>
              <a:rPr lang="ja-JP" altLang="en-US" sz="1800" dirty="0" smtClean="0"/>
              <a:t>（</a:t>
            </a:r>
            <a:r>
              <a:rPr lang="en-US" altLang="ja-JP" sz="1800" dirty="0" smtClean="0"/>
              <a:t>α</a:t>
            </a:r>
            <a:r>
              <a:rPr lang="ja-JP" altLang="en-US" sz="1800" dirty="0" smtClean="0"/>
              <a:t>∈</a:t>
            </a:r>
            <a:r>
              <a:rPr lang="en-US" altLang="ja-JP" sz="1800" dirty="0" smtClean="0"/>
              <a:t>N*</a:t>
            </a:r>
            <a:r>
              <a:rPr lang="ja-JP" altLang="en-US" sz="1800" dirty="0" smtClean="0"/>
              <a:t>）</a:t>
            </a:r>
            <a:endParaRPr lang="ja-JP" altLang="en-US" sz="1800" dirty="0"/>
          </a:p>
          <a:p>
            <a:pPr eaLnBrk="1" hangingPunct="1"/>
            <a:endParaRPr lang="en-US" altLang="ja-JP" sz="1800" dirty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116013" y="4438853"/>
            <a:ext cx="5889754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800" b="1" dirty="0" smtClean="0"/>
              <a:t>文法（</a:t>
            </a:r>
            <a:r>
              <a:rPr lang="en-US" altLang="ja-JP" sz="1800" b="1" dirty="0" smtClean="0"/>
              <a:t>G</a:t>
            </a:r>
            <a:r>
              <a:rPr lang="ja-JP" altLang="en-US" sz="1800" b="1" dirty="0" smtClean="0"/>
              <a:t>）</a:t>
            </a:r>
            <a:r>
              <a:rPr lang="ja-JP" altLang="en-US" sz="1800" dirty="0"/>
              <a:t>	　　　</a:t>
            </a:r>
            <a:r>
              <a:rPr lang="ja-JP" altLang="en-US" sz="1800" dirty="0" smtClean="0"/>
              <a:t>　　  </a:t>
            </a:r>
            <a:r>
              <a:rPr lang="ja-JP" altLang="en-US" sz="1800" dirty="0"/>
              <a:t>：</a:t>
            </a:r>
            <a:r>
              <a:rPr lang="ja-JP" altLang="en-US" sz="1800" dirty="0" smtClean="0"/>
              <a:t>生成</a:t>
            </a:r>
            <a:r>
              <a:rPr lang="ja-JP" altLang="en-US" sz="1800" dirty="0"/>
              <a:t>規則に基づいた文の生成システム</a:t>
            </a:r>
          </a:p>
          <a:p>
            <a:pPr eaLnBrk="1" hangingPunct="1"/>
            <a:r>
              <a:rPr lang="ja-JP" altLang="en-US" sz="1800" b="1" dirty="0" smtClean="0"/>
              <a:t>オートマトン（</a:t>
            </a:r>
            <a:r>
              <a:rPr lang="en-US" altLang="ja-JP" sz="1800" b="1" dirty="0" smtClean="0"/>
              <a:t>M</a:t>
            </a:r>
            <a:r>
              <a:rPr lang="ja-JP" altLang="en-US" sz="1800" b="1" dirty="0" smtClean="0"/>
              <a:t>）</a:t>
            </a:r>
            <a:r>
              <a:rPr lang="ja-JP" altLang="en-US" sz="1800" dirty="0"/>
              <a:t>　 ：推移規則に基づいた文の受理システム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940152" y="2051050"/>
            <a:ext cx="2952750" cy="137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400" b="1"/>
              <a:t>単純決定性文法</a:t>
            </a:r>
          </a:p>
          <a:p>
            <a:pPr eaLnBrk="1" hangingPunct="1"/>
            <a:r>
              <a:rPr lang="ja-JP" altLang="en-US" sz="1400"/>
              <a:t>・文脈自由文法</a:t>
            </a:r>
          </a:p>
          <a:p>
            <a:pPr eaLnBrk="1" hangingPunct="1"/>
            <a:r>
              <a:rPr lang="ja-JP" altLang="en-US" sz="1400"/>
              <a:t>・生成規則は、</a:t>
            </a:r>
            <a:r>
              <a:rPr lang="en-US" altLang="ja-JP" sz="1400" b="1">
                <a:solidFill>
                  <a:srgbClr val="0000FF"/>
                </a:solidFill>
              </a:rPr>
              <a:t>A→aα</a:t>
            </a:r>
            <a:r>
              <a:rPr lang="ja-JP" altLang="en-US" sz="1400" b="1"/>
              <a:t>の形式</a:t>
            </a:r>
            <a:r>
              <a:rPr lang="ja-JP" altLang="en-US" sz="1400"/>
              <a:t>のみ</a:t>
            </a:r>
          </a:p>
          <a:p>
            <a:pPr eaLnBrk="1" hangingPunct="1"/>
            <a:r>
              <a:rPr lang="ja-JP" altLang="en-US" sz="1400"/>
              <a:t>　　　　　　　　　（</a:t>
            </a:r>
            <a:r>
              <a:rPr lang="en-US" altLang="ja-JP" sz="1400"/>
              <a:t>α∈N*</a:t>
            </a:r>
            <a:r>
              <a:rPr lang="ja-JP" altLang="en-US" sz="1400"/>
              <a:t>）</a:t>
            </a:r>
          </a:p>
          <a:p>
            <a:pPr eaLnBrk="1" hangingPunct="1"/>
            <a:r>
              <a:rPr lang="ja-JP" altLang="en-US" sz="1400"/>
              <a:t>・</a:t>
            </a:r>
            <a:r>
              <a:rPr lang="en-US" altLang="ja-JP" sz="1400"/>
              <a:t>A→aα∈P</a:t>
            </a:r>
            <a:r>
              <a:rPr lang="ja-JP" altLang="en-US" sz="1400"/>
              <a:t>　のとき　</a:t>
            </a:r>
            <a:r>
              <a:rPr lang="en-US" altLang="ja-JP" sz="1400"/>
              <a:t>α≠β</a:t>
            </a:r>
            <a:r>
              <a:rPr lang="ja-JP" altLang="en-US" sz="1400"/>
              <a:t>なる</a:t>
            </a:r>
          </a:p>
          <a:p>
            <a:pPr eaLnBrk="1" hangingPunct="1"/>
            <a:r>
              <a:rPr lang="ja-JP" altLang="en-US" sz="1400"/>
              <a:t>　</a:t>
            </a:r>
            <a:r>
              <a:rPr lang="en-US" altLang="ja-JP" sz="1400"/>
              <a:t>β</a:t>
            </a:r>
            <a:r>
              <a:rPr lang="ja-JP" altLang="en-US" sz="1400"/>
              <a:t>に対して　</a:t>
            </a:r>
            <a:r>
              <a:rPr lang="en-US" altLang="ja-JP" sz="1400"/>
              <a:t>A→aβ</a:t>
            </a:r>
            <a:r>
              <a:rPr lang="ja-JP" altLang="en-US" sz="1400"/>
              <a:t>　∈</a:t>
            </a:r>
            <a:r>
              <a:rPr lang="en-US" altLang="ja-JP" sz="1400"/>
              <a:t>P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7668940" y="3148013"/>
            <a:ext cx="71437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19" name="テキスト ボックス 1"/>
          <p:cNvSpPr txBox="1">
            <a:spLocks noChangeArrowheads="1"/>
          </p:cNvSpPr>
          <p:nvPr/>
        </p:nvSpPr>
        <p:spPr bwMode="auto">
          <a:xfrm>
            <a:off x="3707904" y="3140968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dirty="0"/>
              <a:t>a</a:t>
            </a:r>
            <a:endParaRPr lang="ja-JP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34714AA2-B78B-48B0-918B-042BB8F5625A}" type="slidenum">
              <a:rPr lang="en-US" altLang="ja-JP" sz="1400" smtClean="0"/>
              <a:pPr eaLnBrk="1" hangingPunct="1"/>
              <a:t>12</a:t>
            </a:fld>
            <a:endParaRPr lang="en-US" altLang="ja-JP" sz="1400" smtClean="0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899592" y="836712"/>
            <a:ext cx="724108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800" dirty="0" smtClean="0"/>
              <a:t>接頭辞</a:t>
            </a:r>
            <a:r>
              <a:rPr lang="ja-JP" altLang="en-US" dirty="0" smtClean="0"/>
              <a:t>（注</a:t>
            </a:r>
            <a:r>
              <a:rPr lang="en-US" altLang="ja-JP" dirty="0" smtClean="0"/>
              <a:t>1</a:t>
            </a:r>
            <a:r>
              <a:rPr lang="ja-JP" altLang="en-US" dirty="0" smtClean="0"/>
              <a:t>）</a:t>
            </a:r>
            <a:endParaRPr lang="ja-JP" altLang="en-US" dirty="0"/>
          </a:p>
          <a:p>
            <a:pPr eaLnBrk="1" hangingPunct="1"/>
            <a:r>
              <a:rPr lang="ja-JP" altLang="en-US" sz="1800" dirty="0"/>
              <a:t>・</a:t>
            </a:r>
            <a:r>
              <a:rPr lang="ja-JP" altLang="en-US" sz="1800" dirty="0" smtClean="0"/>
              <a:t>言語</a:t>
            </a:r>
            <a:r>
              <a:rPr lang="en-US" altLang="ja-JP" sz="1800" dirty="0" smtClean="0"/>
              <a:t>L</a:t>
            </a:r>
            <a:r>
              <a:rPr lang="ja-JP" altLang="en-US" sz="1800" dirty="0" smtClean="0"/>
              <a:t>の文</a:t>
            </a:r>
            <a:r>
              <a:rPr lang="en-US" altLang="ja-JP" sz="1800" dirty="0" smtClean="0"/>
              <a:t>x</a:t>
            </a:r>
            <a:r>
              <a:rPr lang="ja-JP" altLang="en-US" sz="1800" dirty="0" smtClean="0"/>
              <a:t>について、すなわち、</a:t>
            </a:r>
            <a:r>
              <a:rPr lang="ja-JP" altLang="en-US" sz="1800" dirty="0"/>
              <a:t>　</a:t>
            </a:r>
            <a:r>
              <a:rPr lang="en-US" altLang="ja-JP" sz="1800" dirty="0" err="1"/>
              <a:t>x∈L</a:t>
            </a:r>
            <a:r>
              <a:rPr lang="ja-JP" altLang="en-US" sz="1800" dirty="0"/>
              <a:t>　のとき、　</a:t>
            </a:r>
          </a:p>
          <a:p>
            <a:pPr eaLnBrk="1" hangingPunct="1"/>
            <a:r>
              <a:rPr lang="ja-JP" altLang="en-US" sz="1800" dirty="0"/>
              <a:t>　</a:t>
            </a:r>
            <a:r>
              <a:rPr lang="en-US" altLang="ja-JP" sz="1800" dirty="0">
                <a:solidFill>
                  <a:srgbClr val="FF0000"/>
                </a:solidFill>
              </a:rPr>
              <a:t>x</a:t>
            </a:r>
            <a:r>
              <a:rPr lang="ja-JP" altLang="en-US" sz="1800" dirty="0"/>
              <a:t>を</a:t>
            </a:r>
            <a:r>
              <a:rPr lang="ja-JP" altLang="en-US" sz="1800" dirty="0">
                <a:solidFill>
                  <a:srgbClr val="FF0000"/>
                </a:solidFill>
              </a:rPr>
              <a:t>真の接頭辞</a:t>
            </a:r>
            <a:r>
              <a:rPr lang="ja-JP" altLang="en-US" sz="1800" dirty="0"/>
              <a:t>とする他の記号列　</a:t>
            </a:r>
            <a:r>
              <a:rPr lang="en-US" altLang="ja-JP" sz="1800" dirty="0"/>
              <a:t>w</a:t>
            </a:r>
            <a:r>
              <a:rPr lang="ja-JP" altLang="en-US" sz="1800" dirty="0"/>
              <a:t>＝</a:t>
            </a:r>
            <a:r>
              <a:rPr lang="en-US" altLang="ja-JP" sz="1800" dirty="0" err="1">
                <a:solidFill>
                  <a:srgbClr val="FF0000"/>
                </a:solidFill>
              </a:rPr>
              <a:t>x</a:t>
            </a:r>
            <a:r>
              <a:rPr lang="en-US" altLang="ja-JP" sz="1800" dirty="0" err="1"/>
              <a:t>y</a:t>
            </a:r>
            <a:r>
              <a:rPr lang="ja-JP" altLang="en-US" sz="1800" dirty="0"/>
              <a:t>　（</a:t>
            </a:r>
            <a:r>
              <a:rPr lang="en-US" altLang="ja-JP" sz="1800" dirty="0" err="1"/>
              <a:t>y≠ε</a:t>
            </a:r>
            <a:r>
              <a:rPr lang="ja-JP" altLang="en-US" sz="1800" dirty="0"/>
              <a:t>）に対して、</a:t>
            </a:r>
          </a:p>
          <a:p>
            <a:pPr eaLnBrk="1" hangingPunct="1"/>
            <a:r>
              <a:rPr lang="ja-JP" altLang="en-US" sz="1800" dirty="0"/>
              <a:t>　</a:t>
            </a:r>
            <a:r>
              <a:rPr lang="en-US" altLang="ja-JP" sz="1800" dirty="0" err="1"/>
              <a:t>w∈L</a:t>
            </a:r>
            <a:r>
              <a:rPr lang="ja-JP" altLang="en-US" sz="1800" dirty="0"/>
              <a:t>　であるならば　</a:t>
            </a:r>
            <a:r>
              <a:rPr lang="en-US" altLang="ja-JP" sz="1800" dirty="0"/>
              <a:t>L</a:t>
            </a:r>
            <a:r>
              <a:rPr lang="ja-JP" altLang="en-US" sz="1800" dirty="0" err="1"/>
              <a:t>は接頭辞</a:t>
            </a:r>
            <a:r>
              <a:rPr lang="ja-JP" altLang="en-US" sz="1800" dirty="0"/>
              <a:t>性質を持つと</a:t>
            </a:r>
            <a:r>
              <a:rPr lang="ja-JP" altLang="en-US" sz="1800" dirty="0" smtClean="0"/>
              <a:t>いう。</a:t>
            </a:r>
            <a:endParaRPr lang="ja-JP" altLang="en-US" sz="1800" dirty="0"/>
          </a:p>
          <a:p>
            <a:pPr eaLnBrk="1" hangingPunct="1"/>
            <a:endParaRPr lang="ja-JP" altLang="en-US" sz="1800" dirty="0"/>
          </a:p>
          <a:p>
            <a:pPr eaLnBrk="1" hangingPunct="1"/>
            <a:r>
              <a:rPr lang="ja-JP" altLang="en-US" sz="1800" dirty="0"/>
              <a:t>・</a:t>
            </a:r>
            <a:r>
              <a:rPr lang="ja-JP" altLang="en-US" sz="1800" dirty="0" smtClean="0"/>
              <a:t>単純</a:t>
            </a:r>
            <a:r>
              <a:rPr lang="ja-JP" altLang="en-US" sz="1800" dirty="0"/>
              <a:t>決定性言語（</a:t>
            </a:r>
            <a:r>
              <a:rPr lang="en-US" altLang="ja-JP" sz="1800" dirty="0"/>
              <a:t>L</a:t>
            </a:r>
            <a:r>
              <a:rPr lang="ja-JP" altLang="en-US" sz="1800" dirty="0"/>
              <a:t>）は接頭辞性質を有する。</a:t>
            </a:r>
            <a:endParaRPr lang="en-US" altLang="ja-JP" sz="1800" dirty="0"/>
          </a:p>
          <a:p>
            <a:pPr eaLnBrk="1" hangingPunct="1"/>
            <a:r>
              <a:rPr lang="ja-JP" altLang="en-US" sz="1800" dirty="0"/>
              <a:t>　理由：</a:t>
            </a:r>
          </a:p>
          <a:p>
            <a:pPr eaLnBrk="1" hangingPunct="1"/>
            <a:r>
              <a:rPr lang="ja-JP" altLang="en-US" sz="1800" dirty="0"/>
              <a:t>　</a:t>
            </a:r>
            <a:r>
              <a:rPr lang="en-US" altLang="ja-JP" sz="1800" dirty="0" err="1">
                <a:solidFill>
                  <a:srgbClr val="FF0000"/>
                </a:solidFill>
              </a:rPr>
              <a:t>x</a:t>
            </a:r>
            <a:r>
              <a:rPr lang="en-US" altLang="ja-JP" sz="1800" dirty="0" err="1"/>
              <a:t>∈L</a:t>
            </a:r>
            <a:r>
              <a:rPr lang="ja-JP" altLang="en-US" sz="1800" dirty="0"/>
              <a:t>　ならば　</a:t>
            </a:r>
            <a:r>
              <a:rPr lang="en-US" altLang="ja-JP" sz="1800" dirty="0"/>
              <a:t>Z</a:t>
            </a:r>
            <a:r>
              <a:rPr lang="en-US" altLang="ja-JP" sz="1800" baseline="-25000" dirty="0"/>
              <a:t>0</a:t>
            </a:r>
            <a:r>
              <a:rPr lang="ja-JP" altLang="en-US" sz="1800" dirty="0"/>
              <a:t>　　</a:t>
            </a:r>
            <a:r>
              <a:rPr lang="en-US" altLang="ja-JP" sz="1800" dirty="0"/>
              <a:t>ε</a:t>
            </a:r>
            <a:r>
              <a:rPr lang="ja-JP" altLang="en-US" sz="1800" dirty="0"/>
              <a:t>　であり、</a:t>
            </a:r>
            <a:r>
              <a:rPr lang="en-US" altLang="ja-JP" sz="1800" dirty="0">
                <a:solidFill>
                  <a:srgbClr val="FF0000"/>
                </a:solidFill>
              </a:rPr>
              <a:t>x</a:t>
            </a:r>
            <a:r>
              <a:rPr lang="ja-JP" altLang="en-US" sz="1800" dirty="0"/>
              <a:t>の後の</a:t>
            </a:r>
            <a:r>
              <a:rPr lang="ja-JP" altLang="en-US" sz="1800" dirty="0" smtClean="0"/>
              <a:t>記号列</a:t>
            </a:r>
            <a:r>
              <a:rPr lang="en-US" altLang="ja-JP" sz="1800" dirty="0" smtClean="0"/>
              <a:t>y</a:t>
            </a:r>
            <a:r>
              <a:rPr lang="ja-JP" altLang="en-US" sz="1800" dirty="0" smtClean="0"/>
              <a:t>があっても、読込み</a:t>
            </a:r>
            <a:r>
              <a:rPr lang="ja-JP" altLang="en-US" sz="1800" dirty="0"/>
              <a:t>は</a:t>
            </a:r>
          </a:p>
          <a:p>
            <a:pPr eaLnBrk="1" hangingPunct="1"/>
            <a:r>
              <a:rPr lang="ja-JP" altLang="en-US" sz="1800" dirty="0"/>
              <a:t>　行えない。このため、</a:t>
            </a:r>
            <a:r>
              <a:rPr lang="en-US" altLang="ja-JP" sz="1800" dirty="0" err="1">
                <a:solidFill>
                  <a:srgbClr val="FF0000"/>
                </a:solidFill>
              </a:rPr>
              <a:t>x</a:t>
            </a:r>
            <a:r>
              <a:rPr lang="en-US" altLang="ja-JP" sz="1800" dirty="0" err="1"/>
              <a:t>y∈L</a:t>
            </a:r>
            <a:r>
              <a:rPr lang="ja-JP" altLang="en-US" sz="1800" dirty="0"/>
              <a:t>　である。</a:t>
            </a:r>
          </a:p>
          <a:p>
            <a:pPr eaLnBrk="1" hangingPunct="1"/>
            <a:r>
              <a:rPr lang="ja-JP" altLang="en-US" sz="1800" dirty="0"/>
              <a:t>　</a:t>
            </a: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 flipH="1">
            <a:off x="1402830" y="1719362"/>
            <a:ext cx="7143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4341" name="グループ化 1"/>
          <p:cNvGrpSpPr>
            <a:grpSpLocks/>
          </p:cNvGrpSpPr>
          <p:nvPr/>
        </p:nvGrpSpPr>
        <p:grpSpPr bwMode="auto">
          <a:xfrm>
            <a:off x="2791892" y="2716312"/>
            <a:ext cx="260350" cy="274637"/>
            <a:chOff x="3252788" y="2667000"/>
            <a:chExt cx="260350" cy="274638"/>
          </a:xfrm>
        </p:grpSpPr>
        <p:sp>
          <p:nvSpPr>
            <p:cNvPr id="14345" name="Line 4"/>
            <p:cNvSpPr>
              <a:spLocks noChangeShapeType="1"/>
            </p:cNvSpPr>
            <p:nvPr/>
          </p:nvSpPr>
          <p:spPr bwMode="auto">
            <a:xfrm>
              <a:off x="3276600" y="2924175"/>
              <a:ext cx="21590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346" name="Text Box 5"/>
            <p:cNvSpPr txBox="1">
              <a:spLocks noChangeArrowheads="1"/>
            </p:cNvSpPr>
            <p:nvPr/>
          </p:nvSpPr>
          <p:spPr bwMode="auto">
            <a:xfrm>
              <a:off x="3252788" y="2667000"/>
              <a:ext cx="2603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200"/>
                <a:t>x</a:t>
              </a:r>
            </a:p>
          </p:txBody>
        </p:sp>
      </p:grpSp>
      <p:sp>
        <p:nvSpPr>
          <p:cNvPr id="14342" name="Line 6"/>
          <p:cNvSpPr>
            <a:spLocks noChangeShapeType="1"/>
          </p:cNvSpPr>
          <p:nvPr/>
        </p:nvSpPr>
        <p:spPr bwMode="auto">
          <a:xfrm flipH="1">
            <a:off x="3477490" y="3048532"/>
            <a:ext cx="144551" cy="290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888014" y="3698974"/>
            <a:ext cx="7672357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800" dirty="0" smtClean="0"/>
              <a:t>・正則</a:t>
            </a:r>
            <a:r>
              <a:rPr lang="ja-JP" altLang="en-US" sz="1800" dirty="0"/>
              <a:t>言語（</a:t>
            </a:r>
            <a:r>
              <a:rPr lang="en-US" altLang="ja-JP" sz="1800" dirty="0"/>
              <a:t>L’</a:t>
            </a:r>
            <a:r>
              <a:rPr lang="ja-JP" altLang="en-US" sz="1800" dirty="0"/>
              <a:t>）は接頭辞性質を持たない</a:t>
            </a:r>
            <a:r>
              <a:rPr lang="ja-JP" altLang="en-US" sz="1800" dirty="0" smtClean="0"/>
              <a:t>ので</a:t>
            </a:r>
            <a:r>
              <a:rPr lang="ja-JP" altLang="en-US" dirty="0" smtClean="0"/>
              <a:t>（注</a:t>
            </a:r>
            <a:r>
              <a:rPr lang="en-US" altLang="ja-JP" dirty="0" smtClean="0"/>
              <a:t>2</a:t>
            </a:r>
            <a:r>
              <a:rPr lang="ja-JP" altLang="en-US" dirty="0" smtClean="0"/>
              <a:t>）</a:t>
            </a:r>
            <a:r>
              <a:rPr lang="ja-JP" altLang="en-US" sz="1800" dirty="0" smtClean="0"/>
              <a:t>、</a:t>
            </a:r>
            <a:r>
              <a:rPr lang="ja-JP" altLang="en-US" sz="1800" dirty="0"/>
              <a:t>単純決定性言語ではない</a:t>
            </a:r>
          </a:p>
          <a:p>
            <a:pPr eaLnBrk="1" hangingPunct="1"/>
            <a:r>
              <a:rPr lang="ja-JP" altLang="en-US" sz="1800" dirty="0" smtClean="0"/>
              <a:t>　しかし</a:t>
            </a:r>
            <a:r>
              <a:rPr lang="ja-JP" altLang="en-US" sz="1800" dirty="0"/>
              <a:t>、</a:t>
            </a:r>
          </a:p>
          <a:p>
            <a:pPr eaLnBrk="1" hangingPunct="1"/>
            <a:r>
              <a:rPr lang="ja-JP" altLang="en-US" sz="1800" dirty="0" smtClean="0"/>
              <a:t>　</a:t>
            </a:r>
            <a:r>
              <a:rPr lang="en-US" altLang="ja-JP" sz="1800" dirty="0" err="1" smtClean="0"/>
              <a:t>x</a:t>
            </a:r>
            <a:r>
              <a:rPr lang="en-US" altLang="ja-JP" sz="1800" dirty="0" err="1"/>
              <a:t>∈L</a:t>
            </a:r>
            <a:r>
              <a:rPr lang="en-US" altLang="ja-JP" sz="1800" dirty="0"/>
              <a:t>’</a:t>
            </a:r>
            <a:r>
              <a:rPr lang="ja-JP" altLang="en-US" sz="1800" dirty="0"/>
              <a:t>　</a:t>
            </a:r>
            <a:r>
              <a:rPr lang="ja-JP" altLang="en-US" sz="1800" dirty="0" smtClean="0"/>
              <a:t>と</a:t>
            </a:r>
            <a:r>
              <a:rPr lang="en-US" altLang="ja-JP" sz="1800" dirty="0" smtClean="0"/>
              <a:t>x</a:t>
            </a:r>
            <a:r>
              <a:rPr lang="en-US" altLang="ja-JP" sz="1800" dirty="0"/>
              <a:t>#</a:t>
            </a:r>
            <a:r>
              <a:rPr lang="ja-JP" altLang="en-US" sz="1800" dirty="0"/>
              <a:t>（</a:t>
            </a:r>
            <a:r>
              <a:rPr lang="en-US" altLang="ja-JP" sz="1800" dirty="0"/>
              <a:t>#</a:t>
            </a:r>
            <a:r>
              <a:rPr lang="ja-JP" altLang="en-US" sz="1800" dirty="0" smtClean="0"/>
              <a:t>：</a:t>
            </a:r>
            <a:r>
              <a:rPr lang="ja-JP" altLang="en-US" sz="1800" b="1" dirty="0" smtClean="0"/>
              <a:t>終止記号</a:t>
            </a:r>
            <a:r>
              <a:rPr lang="ja-JP" altLang="en-US" sz="1800" dirty="0"/>
              <a:t>　</a:t>
            </a:r>
            <a:r>
              <a:rPr lang="en-US" altLang="ja-JP" sz="1800" dirty="0"/>
              <a:t>#∈Σ</a:t>
            </a:r>
            <a:r>
              <a:rPr lang="ja-JP" altLang="en-US" sz="1800" dirty="0"/>
              <a:t>）からなる言語｛</a:t>
            </a:r>
            <a:r>
              <a:rPr lang="en-US" altLang="ja-JP" sz="1800" dirty="0"/>
              <a:t>x#</a:t>
            </a:r>
            <a:r>
              <a:rPr lang="ja-JP" altLang="en-US" sz="1800" dirty="0"/>
              <a:t>｜</a:t>
            </a:r>
            <a:r>
              <a:rPr lang="en-US" altLang="ja-JP" sz="1800" dirty="0" err="1"/>
              <a:t>x∈L</a:t>
            </a:r>
            <a:r>
              <a:rPr lang="en-US" altLang="ja-JP" sz="1800" dirty="0"/>
              <a:t>’</a:t>
            </a:r>
            <a:r>
              <a:rPr lang="ja-JP" altLang="en-US" sz="1800" dirty="0"/>
              <a:t>｝</a:t>
            </a:r>
          </a:p>
          <a:p>
            <a:pPr eaLnBrk="1" hangingPunct="1"/>
            <a:r>
              <a:rPr lang="ja-JP" altLang="en-US" sz="1800" dirty="0" smtClean="0"/>
              <a:t>　は</a:t>
            </a:r>
            <a:r>
              <a:rPr lang="ja-JP" altLang="en-US" sz="1800" dirty="0"/>
              <a:t>接頭辞性質を有するため単純決定性言語となる。</a:t>
            </a:r>
          </a:p>
          <a:p>
            <a:pPr eaLnBrk="1" hangingPunct="1"/>
            <a:r>
              <a:rPr lang="ja-JP" altLang="en-US" sz="1800" dirty="0" smtClean="0"/>
              <a:t>　（</a:t>
            </a:r>
            <a:r>
              <a:rPr lang="ja-JP" altLang="en-US" sz="1800" dirty="0"/>
              <a:t>終わり記号</a:t>
            </a:r>
            <a:r>
              <a:rPr lang="en-US" altLang="ja-JP" sz="1800" dirty="0"/>
              <a:t>#</a:t>
            </a:r>
            <a:r>
              <a:rPr lang="ja-JP" altLang="en-US" sz="1800" dirty="0"/>
              <a:t>を読んだとき、他に推移しない最終状態に推移させる）</a:t>
            </a:r>
            <a:endParaRPr lang="en-US" altLang="ja-JP" sz="1800" dirty="0"/>
          </a:p>
          <a:p>
            <a:pPr eaLnBrk="1" hangingPunct="1"/>
            <a:endParaRPr lang="en-US" altLang="ja-JP" sz="1800" dirty="0"/>
          </a:p>
          <a:p>
            <a:pPr eaLnBrk="1" hangingPunct="1"/>
            <a:r>
              <a:rPr lang="ja-JP" altLang="en-US" sz="1800" dirty="0" smtClean="0"/>
              <a:t>　　</a:t>
            </a:r>
            <a:r>
              <a:rPr lang="ja-JP" altLang="en-US" dirty="0" smtClean="0"/>
              <a:t>（注</a:t>
            </a:r>
            <a:r>
              <a:rPr lang="en-US" altLang="ja-JP" dirty="0" smtClean="0"/>
              <a:t>1</a:t>
            </a:r>
            <a:r>
              <a:rPr lang="ja-JP" altLang="en-US" dirty="0" smtClean="0"/>
              <a:t>）語の先頭に付けて</a:t>
            </a:r>
            <a:r>
              <a:rPr lang="ja-JP" altLang="en-US" dirty="0" smtClean="0">
                <a:solidFill>
                  <a:srgbClr val="0000FF"/>
                </a:solidFill>
              </a:rPr>
              <a:t>意味を付加する</a:t>
            </a:r>
            <a:r>
              <a:rPr lang="ja-JP" altLang="en-US" dirty="0" smtClean="0"/>
              <a:t>もの</a:t>
            </a:r>
            <a:endParaRPr lang="en-US" altLang="ja-JP" dirty="0" smtClean="0"/>
          </a:p>
          <a:p>
            <a:pPr eaLnBrk="1" hangingPunct="1"/>
            <a:r>
              <a:rPr lang="ja-JP" altLang="en-US" dirty="0"/>
              <a:t>　</a:t>
            </a:r>
            <a:r>
              <a:rPr lang="ja-JP" altLang="en-US" dirty="0" smtClean="0"/>
              <a:t>　　　　　例　</a:t>
            </a:r>
            <a:r>
              <a:rPr lang="ja-JP" altLang="en-US" dirty="0" smtClean="0">
                <a:solidFill>
                  <a:srgbClr val="0000FF"/>
                </a:solidFill>
              </a:rPr>
              <a:t>亜</a:t>
            </a:r>
            <a:r>
              <a:rPr lang="ja-JP" altLang="en-US" dirty="0" smtClean="0"/>
              <a:t>熱帯　</a:t>
            </a:r>
            <a:r>
              <a:rPr lang="ja-JP" altLang="en-US" dirty="0" smtClean="0">
                <a:solidFill>
                  <a:srgbClr val="0000FF"/>
                </a:solidFill>
              </a:rPr>
              <a:t>不</a:t>
            </a:r>
            <a:r>
              <a:rPr lang="ja-JP" altLang="en-US" dirty="0" smtClean="0"/>
              <a:t>機嫌</a:t>
            </a:r>
            <a:endParaRPr lang="en-US" altLang="ja-JP" dirty="0"/>
          </a:p>
          <a:p>
            <a:pPr eaLnBrk="1" hangingPunct="1"/>
            <a:r>
              <a:rPr lang="ja-JP" altLang="en-US" dirty="0" smtClean="0"/>
              <a:t>　（注</a:t>
            </a:r>
            <a:r>
              <a:rPr lang="en-US" altLang="ja-JP" dirty="0" smtClean="0"/>
              <a:t>2</a:t>
            </a:r>
            <a:r>
              <a:rPr lang="ja-JP" altLang="en-US" dirty="0" smtClean="0"/>
              <a:t>）</a:t>
            </a:r>
            <a:r>
              <a:rPr lang="ja-JP" altLang="en-US" dirty="0"/>
              <a:t>　正則言語は最終状態に到達</a:t>
            </a:r>
            <a:r>
              <a:rPr lang="ja-JP" altLang="en-US" dirty="0" smtClean="0"/>
              <a:t>した後も、</a:t>
            </a:r>
            <a:r>
              <a:rPr lang="ja-JP" altLang="en-US" dirty="0"/>
              <a:t>さらに</a:t>
            </a:r>
            <a:r>
              <a:rPr lang="ja-JP" altLang="en-US" dirty="0" smtClean="0"/>
              <a:t>、状態</a:t>
            </a:r>
            <a:r>
              <a:rPr lang="ja-JP" altLang="en-US" dirty="0"/>
              <a:t>推移を続けることが</a:t>
            </a:r>
            <a:endParaRPr lang="en-US" altLang="ja-JP" dirty="0"/>
          </a:p>
          <a:p>
            <a:pPr eaLnBrk="1" hangingPunct="1"/>
            <a:r>
              <a:rPr lang="ja-JP" altLang="en-US" dirty="0"/>
              <a:t>　　　できるためである。</a:t>
            </a: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H="1">
            <a:off x="3995936" y="4292203"/>
            <a:ext cx="7143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51B2DBE1-8EA6-4584-96D1-3343F16D0A42}" type="slidenum">
              <a:rPr lang="en-US" altLang="ja-JP" sz="1400" smtClean="0"/>
              <a:pPr eaLnBrk="1" hangingPunct="1"/>
              <a:t>13</a:t>
            </a:fld>
            <a:endParaRPr lang="en-US" altLang="ja-JP" sz="1400" smtClean="0"/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971550" y="188913"/>
            <a:ext cx="782028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800" dirty="0" smtClean="0"/>
              <a:t>例　</a:t>
            </a:r>
            <a:r>
              <a:rPr lang="en-US" altLang="ja-JP" sz="1800" dirty="0" smtClean="0"/>
              <a:t>4.11</a:t>
            </a:r>
          </a:p>
          <a:p>
            <a:pPr eaLnBrk="1" hangingPunct="1"/>
            <a:r>
              <a:rPr lang="ja-JP" altLang="en-US" sz="1800" dirty="0" smtClean="0"/>
              <a:t>　決定性</a:t>
            </a:r>
            <a:r>
              <a:rPr lang="ja-JP" altLang="en-US" sz="1800" dirty="0"/>
              <a:t>有限オートマトン</a:t>
            </a:r>
            <a:r>
              <a:rPr lang="en-US" altLang="ja-JP" sz="1800" dirty="0"/>
              <a:t>M</a:t>
            </a:r>
            <a:r>
              <a:rPr lang="ja-JP" altLang="en-US" sz="1800" dirty="0"/>
              <a:t>＝（</a:t>
            </a:r>
            <a:r>
              <a:rPr lang="en-US" altLang="ja-JP" sz="1800" dirty="0"/>
              <a:t>Q</a:t>
            </a:r>
            <a:r>
              <a:rPr lang="ja-JP" altLang="en-US" sz="1800" dirty="0" err="1"/>
              <a:t>、</a:t>
            </a:r>
            <a:r>
              <a:rPr lang="en-US" altLang="ja-JP" sz="1800" dirty="0">
                <a:solidFill>
                  <a:srgbClr val="0000FF"/>
                </a:solidFill>
              </a:rPr>
              <a:t>Σ</a:t>
            </a:r>
            <a:r>
              <a:rPr lang="ja-JP" altLang="en-US" sz="1800" dirty="0" err="1"/>
              <a:t>、</a:t>
            </a:r>
            <a:r>
              <a:rPr lang="en-US" altLang="ja-JP" sz="1800" dirty="0">
                <a:solidFill>
                  <a:srgbClr val="009900"/>
                </a:solidFill>
              </a:rPr>
              <a:t>δ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q0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F</a:t>
            </a:r>
            <a:r>
              <a:rPr lang="ja-JP" altLang="en-US" sz="1800" dirty="0" smtClean="0"/>
              <a:t>）について、</a:t>
            </a:r>
            <a:endParaRPr lang="ja-JP" altLang="en-US" sz="1800" dirty="0"/>
          </a:p>
          <a:p>
            <a:pPr eaLnBrk="1" hangingPunct="1"/>
            <a:r>
              <a:rPr lang="ja-JP" altLang="en-US" sz="1800" dirty="0"/>
              <a:t>　</a:t>
            </a:r>
            <a:r>
              <a:rPr lang="en-US" altLang="ja-JP" sz="1800" dirty="0"/>
              <a:t>Q</a:t>
            </a:r>
            <a:r>
              <a:rPr lang="ja-JP" altLang="en-US" sz="1800" dirty="0"/>
              <a:t>＝｛</a:t>
            </a:r>
            <a:r>
              <a:rPr lang="en-US" altLang="ja-JP" sz="1800" dirty="0"/>
              <a:t>q0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q1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q2</a:t>
            </a:r>
            <a:r>
              <a:rPr lang="ja-JP" altLang="en-US" sz="1800" dirty="0"/>
              <a:t>｝　</a:t>
            </a:r>
            <a:r>
              <a:rPr lang="en-US" altLang="ja-JP" sz="1800" dirty="0">
                <a:solidFill>
                  <a:srgbClr val="0000FF"/>
                </a:solidFill>
              </a:rPr>
              <a:t>Σ</a:t>
            </a:r>
            <a:r>
              <a:rPr lang="ja-JP" altLang="en-US" sz="1800" dirty="0"/>
              <a:t>＝｛</a:t>
            </a:r>
            <a:r>
              <a:rPr lang="en-US" altLang="ja-JP" sz="1800" dirty="0"/>
              <a:t>0,1</a:t>
            </a:r>
            <a:r>
              <a:rPr lang="ja-JP" altLang="en-US" sz="1800" dirty="0"/>
              <a:t>｝　</a:t>
            </a:r>
            <a:r>
              <a:rPr lang="en-US" altLang="ja-JP" sz="1800" dirty="0"/>
              <a:t>F</a:t>
            </a:r>
            <a:r>
              <a:rPr lang="ja-JP" altLang="en-US" sz="1800" dirty="0"/>
              <a:t>＝｛</a:t>
            </a:r>
            <a:r>
              <a:rPr lang="en-US" altLang="ja-JP" sz="1800" dirty="0"/>
              <a:t>q1,q2</a:t>
            </a:r>
            <a:r>
              <a:rPr lang="ja-JP" altLang="en-US" sz="1800" dirty="0" smtClean="0"/>
              <a:t>｝　</a:t>
            </a:r>
            <a:r>
              <a:rPr lang="en-US" altLang="ja-JP" sz="1800" dirty="0">
                <a:solidFill>
                  <a:srgbClr val="009900"/>
                </a:solidFill>
              </a:rPr>
              <a:t> δ</a:t>
            </a:r>
            <a:r>
              <a:rPr lang="ja-JP" altLang="en-US" sz="1800" dirty="0"/>
              <a:t>は図</a:t>
            </a:r>
            <a:r>
              <a:rPr lang="en-US" altLang="ja-JP" sz="1800" dirty="0"/>
              <a:t>4.11a</a:t>
            </a:r>
            <a:r>
              <a:rPr lang="ja-JP" altLang="en-US" sz="1800" dirty="0"/>
              <a:t>とする。</a:t>
            </a:r>
          </a:p>
          <a:p>
            <a:pPr eaLnBrk="1" hangingPunct="1"/>
            <a:r>
              <a:rPr lang="ja-JP" altLang="en-US" sz="1800" dirty="0" smtClean="0"/>
              <a:t>決定性有限オートマトン</a:t>
            </a:r>
            <a:r>
              <a:rPr lang="en-US" altLang="ja-JP" sz="1800" dirty="0" smtClean="0"/>
              <a:t>M</a:t>
            </a:r>
            <a:r>
              <a:rPr lang="ja-JP" altLang="en-US" sz="1800" dirty="0" err="1" smtClean="0"/>
              <a:t>は接頭辞</a:t>
            </a:r>
            <a:r>
              <a:rPr lang="ja-JP" altLang="en-US" sz="1800" dirty="0" smtClean="0"/>
              <a:t>性質はない（最終状態に到達した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 smtClean="0"/>
              <a:t>後にも状態推移を続けることができるため）。</a:t>
            </a:r>
            <a:endParaRPr lang="ja-JP" altLang="en-US" sz="1800" dirty="0"/>
          </a:p>
          <a:p>
            <a:pPr eaLnBrk="1" hangingPunct="1"/>
            <a:r>
              <a:rPr lang="ja-JP" altLang="en-US" sz="1800" dirty="0" smtClean="0"/>
              <a:t>　</a:t>
            </a:r>
            <a:r>
              <a:rPr lang="en-US" altLang="ja-JP" sz="1800" dirty="0" smtClean="0"/>
              <a:t>M</a:t>
            </a:r>
            <a:r>
              <a:rPr lang="ja-JP" altLang="en-US" sz="1800" dirty="0"/>
              <a:t>に対して</a:t>
            </a:r>
            <a:r>
              <a:rPr lang="en-US" altLang="ja-JP" sz="1800" dirty="0"/>
              <a:t>#</a:t>
            </a:r>
            <a:r>
              <a:rPr lang="ja-JP" altLang="en-US" sz="1800" dirty="0"/>
              <a:t>付き</a:t>
            </a:r>
            <a:r>
              <a:rPr lang="ja-JP" altLang="en-US" sz="1800" dirty="0" smtClean="0"/>
              <a:t>言語</a:t>
            </a:r>
            <a:r>
              <a:rPr lang="en-US" altLang="ja-JP" sz="1800" b="1" dirty="0" smtClean="0"/>
              <a:t>L(M){</a:t>
            </a:r>
            <a:r>
              <a:rPr lang="ja-JP" altLang="en-US" sz="1800" b="1" dirty="0" smtClean="0"/>
              <a:t>♯</a:t>
            </a:r>
            <a:r>
              <a:rPr lang="en-US" altLang="ja-JP" sz="1800" b="1" dirty="0" smtClean="0"/>
              <a:t>}</a:t>
            </a:r>
            <a:r>
              <a:rPr lang="ja-JP" altLang="en-US" sz="1800" b="1" dirty="0" smtClean="0"/>
              <a:t>を受理する</a:t>
            </a:r>
            <a:r>
              <a:rPr lang="ja-JP" altLang="en-US" sz="1800" dirty="0" smtClean="0"/>
              <a:t>“</a:t>
            </a:r>
            <a:r>
              <a:rPr lang="ja-JP" altLang="en-US" sz="1800" dirty="0"/>
              <a:t>広い意味での“決定性</a:t>
            </a:r>
          </a:p>
          <a:p>
            <a:pPr eaLnBrk="1" hangingPunct="1"/>
            <a:r>
              <a:rPr lang="ja-JP" altLang="en-US" sz="1800" dirty="0"/>
              <a:t>有限オートマトン</a:t>
            </a:r>
            <a:r>
              <a:rPr lang="en-US" altLang="ja-JP" sz="1800" dirty="0"/>
              <a:t>M’</a:t>
            </a:r>
            <a:r>
              <a:rPr lang="ja-JP" altLang="en-US" sz="1800" dirty="0"/>
              <a:t>＝（</a:t>
            </a:r>
            <a:r>
              <a:rPr lang="en-US" altLang="ja-JP" sz="1800" dirty="0"/>
              <a:t>Q∪{</a:t>
            </a:r>
            <a:r>
              <a:rPr lang="en-US" altLang="ja-JP" sz="1800" dirty="0" err="1"/>
              <a:t>qf</a:t>
            </a:r>
            <a:r>
              <a:rPr lang="en-US" altLang="ja-JP" sz="1800" dirty="0"/>
              <a:t>}</a:t>
            </a:r>
            <a:r>
              <a:rPr lang="ja-JP" altLang="en-US" sz="1800" dirty="0" err="1"/>
              <a:t>、</a:t>
            </a:r>
            <a:r>
              <a:rPr lang="en-US" altLang="ja-JP" sz="1800" dirty="0">
                <a:solidFill>
                  <a:srgbClr val="0000FF"/>
                </a:solidFill>
              </a:rPr>
              <a:t>Σ∪{#}</a:t>
            </a:r>
            <a:r>
              <a:rPr lang="ja-JP" altLang="en-US" sz="1800" dirty="0" err="1"/>
              <a:t>、</a:t>
            </a:r>
            <a:r>
              <a:rPr lang="en-US" altLang="ja-JP" sz="1800" dirty="0">
                <a:solidFill>
                  <a:srgbClr val="009900"/>
                </a:solidFill>
              </a:rPr>
              <a:t>δ’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q0</a:t>
            </a:r>
            <a:r>
              <a:rPr lang="ja-JP" altLang="en-US" sz="1800" dirty="0" err="1"/>
              <a:t>、</a:t>
            </a:r>
            <a:r>
              <a:rPr lang="en-US" altLang="ja-JP" sz="1800" dirty="0">
                <a:solidFill>
                  <a:srgbClr val="FF0000"/>
                </a:solidFill>
              </a:rPr>
              <a:t>{</a:t>
            </a:r>
            <a:r>
              <a:rPr lang="en-US" altLang="ja-JP" sz="1800" dirty="0" err="1">
                <a:solidFill>
                  <a:srgbClr val="FF0000"/>
                </a:solidFill>
              </a:rPr>
              <a:t>qf</a:t>
            </a:r>
            <a:r>
              <a:rPr lang="en-US" altLang="ja-JP" sz="1800" dirty="0">
                <a:solidFill>
                  <a:srgbClr val="FF0000"/>
                </a:solidFill>
              </a:rPr>
              <a:t>}</a:t>
            </a:r>
            <a:r>
              <a:rPr lang="ja-JP" altLang="en-US" sz="1800" dirty="0">
                <a:solidFill>
                  <a:srgbClr val="FF0000"/>
                </a:solidFill>
              </a:rPr>
              <a:t>　</a:t>
            </a:r>
            <a:r>
              <a:rPr lang="ja-JP" altLang="en-US" sz="1800" dirty="0" smtClean="0"/>
              <a:t>）は、</a:t>
            </a:r>
            <a:endParaRPr lang="ja-JP" altLang="en-US" sz="1800" dirty="0"/>
          </a:p>
          <a:p>
            <a:pPr eaLnBrk="1" hangingPunct="1"/>
            <a:r>
              <a:rPr lang="en-US" altLang="ja-JP" sz="1800" dirty="0" smtClean="0"/>
              <a:t>δ</a:t>
            </a:r>
            <a:r>
              <a:rPr lang="ja-JP" altLang="en-US" sz="1800" dirty="0"/>
              <a:t>に</a:t>
            </a:r>
            <a:r>
              <a:rPr lang="en-US" altLang="ja-JP" sz="1800" dirty="0">
                <a:solidFill>
                  <a:srgbClr val="FF0000"/>
                </a:solidFill>
              </a:rPr>
              <a:t>δ</a:t>
            </a:r>
            <a:r>
              <a:rPr lang="ja-JP" altLang="en-US" sz="1800" dirty="0">
                <a:solidFill>
                  <a:srgbClr val="FF0000"/>
                </a:solidFill>
              </a:rPr>
              <a:t>（</a:t>
            </a:r>
            <a:r>
              <a:rPr lang="en-US" altLang="ja-JP" sz="1800" dirty="0">
                <a:solidFill>
                  <a:srgbClr val="FF0000"/>
                </a:solidFill>
              </a:rPr>
              <a:t>q1</a:t>
            </a:r>
            <a:r>
              <a:rPr lang="ja-JP" altLang="en-US" sz="1800" dirty="0" err="1">
                <a:solidFill>
                  <a:srgbClr val="FF0000"/>
                </a:solidFill>
              </a:rPr>
              <a:t>、</a:t>
            </a:r>
            <a:r>
              <a:rPr lang="en-US" altLang="ja-JP" sz="1800" dirty="0">
                <a:solidFill>
                  <a:srgbClr val="FF0000"/>
                </a:solidFill>
              </a:rPr>
              <a:t>#</a:t>
            </a:r>
            <a:r>
              <a:rPr lang="ja-JP" altLang="en-US" sz="1800" dirty="0">
                <a:solidFill>
                  <a:srgbClr val="FF0000"/>
                </a:solidFill>
              </a:rPr>
              <a:t>）＝</a:t>
            </a:r>
            <a:r>
              <a:rPr lang="en-US" altLang="ja-JP" sz="1800" dirty="0" err="1">
                <a:solidFill>
                  <a:srgbClr val="FF0000"/>
                </a:solidFill>
              </a:rPr>
              <a:t>qf</a:t>
            </a:r>
            <a:r>
              <a:rPr lang="ja-JP" altLang="en-US" sz="1800" dirty="0"/>
              <a:t>　　</a:t>
            </a:r>
            <a:r>
              <a:rPr lang="en-US" altLang="ja-JP" sz="1800" dirty="0">
                <a:solidFill>
                  <a:srgbClr val="FF0000"/>
                </a:solidFill>
              </a:rPr>
              <a:t>δ</a:t>
            </a:r>
            <a:r>
              <a:rPr lang="ja-JP" altLang="en-US" sz="1800" dirty="0">
                <a:solidFill>
                  <a:srgbClr val="FF0000"/>
                </a:solidFill>
              </a:rPr>
              <a:t>（</a:t>
            </a:r>
            <a:r>
              <a:rPr lang="en-US" altLang="ja-JP" sz="1800" dirty="0">
                <a:solidFill>
                  <a:srgbClr val="FF0000"/>
                </a:solidFill>
              </a:rPr>
              <a:t>q2</a:t>
            </a:r>
            <a:r>
              <a:rPr lang="ja-JP" altLang="en-US" sz="1800" dirty="0" err="1">
                <a:solidFill>
                  <a:srgbClr val="FF0000"/>
                </a:solidFill>
              </a:rPr>
              <a:t>、</a:t>
            </a:r>
            <a:r>
              <a:rPr lang="en-US" altLang="ja-JP" sz="1800" dirty="0">
                <a:solidFill>
                  <a:srgbClr val="FF0000"/>
                </a:solidFill>
              </a:rPr>
              <a:t>#</a:t>
            </a:r>
            <a:r>
              <a:rPr lang="ja-JP" altLang="en-US" sz="1800" dirty="0">
                <a:solidFill>
                  <a:srgbClr val="FF0000"/>
                </a:solidFill>
              </a:rPr>
              <a:t>）＝</a:t>
            </a:r>
            <a:r>
              <a:rPr lang="en-US" altLang="ja-JP" sz="1800" dirty="0" err="1">
                <a:solidFill>
                  <a:srgbClr val="FF0000"/>
                </a:solidFill>
              </a:rPr>
              <a:t>qf</a:t>
            </a:r>
            <a:r>
              <a:rPr lang="ja-JP" altLang="en-US" sz="1800" dirty="0"/>
              <a:t>　を</a:t>
            </a:r>
            <a:r>
              <a:rPr lang="ja-JP" altLang="en-US" sz="1800" dirty="0" smtClean="0"/>
              <a:t>加え、</a:t>
            </a:r>
            <a:r>
              <a:rPr lang="en-US" altLang="ja-JP" sz="1800" dirty="0"/>
              <a:t> δ</a:t>
            </a:r>
            <a:r>
              <a:rPr lang="en-US" altLang="ja-JP" sz="1800" dirty="0" smtClean="0"/>
              <a:t>’</a:t>
            </a:r>
            <a:r>
              <a:rPr lang="ja-JP" altLang="en-US" sz="1800" dirty="0" smtClean="0"/>
              <a:t>を構成し、図</a:t>
            </a:r>
            <a:r>
              <a:rPr lang="en-US" altLang="ja-JP" sz="1800" dirty="0" smtClean="0"/>
              <a:t>4.11b</a:t>
            </a:r>
            <a:r>
              <a:rPr lang="ja-JP" altLang="en-US" sz="1800" dirty="0" err="1" smtClean="0"/>
              <a:t>のように</a:t>
            </a:r>
            <a:r>
              <a:rPr lang="ja-JP" altLang="en-US" sz="1800" dirty="0" smtClean="0"/>
              <a:t>なる。</a:t>
            </a:r>
            <a:endParaRPr lang="en-US" altLang="ja-JP" sz="1800" dirty="0" smtClean="0"/>
          </a:p>
          <a:p>
            <a:pPr eaLnBrk="1" hangingPunct="1"/>
            <a:endParaRPr lang="en-US" altLang="ja-JP" sz="1800" dirty="0" smtClean="0"/>
          </a:p>
          <a:p>
            <a:pPr eaLnBrk="1" hangingPunct="1"/>
            <a:r>
              <a:rPr lang="ja-JP" altLang="en-US" sz="1800" dirty="0" smtClean="0"/>
              <a:t>これに対して、</a:t>
            </a:r>
            <a:r>
              <a:rPr lang="en-US" altLang="ja-JP" sz="1800" dirty="0" smtClean="0"/>
              <a:t>L(M)</a:t>
            </a:r>
            <a:r>
              <a:rPr lang="ja-JP" altLang="en-US" sz="1800" dirty="0" smtClean="0"/>
              <a:t>＝</a:t>
            </a:r>
            <a:r>
              <a:rPr lang="en-US" altLang="ja-JP" sz="1800" dirty="0" smtClean="0"/>
              <a:t>L(</a:t>
            </a:r>
            <a:r>
              <a:rPr lang="en-US" altLang="ja-JP" sz="1800" dirty="0" err="1" smtClean="0"/>
              <a:t>Ms</a:t>
            </a:r>
            <a:r>
              <a:rPr lang="en-US" altLang="ja-JP" sz="1800" dirty="0" smtClean="0"/>
              <a:t>)</a:t>
            </a:r>
            <a:r>
              <a:rPr lang="ja-JP" altLang="en-US" sz="1800" dirty="0" smtClean="0"/>
              <a:t>なる</a:t>
            </a:r>
            <a:r>
              <a:rPr lang="ja-JP" altLang="en-US" sz="1800" b="1" dirty="0" smtClean="0"/>
              <a:t>単純決定性プッシュダウンオートマトン</a:t>
            </a:r>
            <a:r>
              <a:rPr lang="ja-JP" altLang="en-US" sz="1800" dirty="0"/>
              <a:t>　</a:t>
            </a:r>
            <a:endParaRPr lang="en-US" altLang="ja-JP" sz="1800" dirty="0" smtClean="0"/>
          </a:p>
          <a:p>
            <a:pPr eaLnBrk="1" hangingPunct="1"/>
            <a:r>
              <a:rPr lang="en-US" altLang="ja-JP" sz="1800" dirty="0" err="1" smtClean="0"/>
              <a:t>Ms</a:t>
            </a:r>
            <a:r>
              <a:rPr lang="ja-JP" altLang="en-US" sz="1800" dirty="0" smtClean="0"/>
              <a:t>＝（</a:t>
            </a:r>
            <a:r>
              <a:rPr lang="en-US" altLang="ja-JP" sz="1800" dirty="0" smtClean="0"/>
              <a:t>Γ</a:t>
            </a:r>
            <a:r>
              <a:rPr lang="ja-JP" altLang="en-US" sz="1800" dirty="0" err="1" smtClean="0"/>
              <a:t>、</a:t>
            </a:r>
            <a:r>
              <a:rPr lang="en-US" altLang="ja-JP" sz="1800" b="1" dirty="0" smtClean="0"/>
              <a:t>Σ</a:t>
            </a:r>
            <a:r>
              <a:rPr lang="en-US" altLang="ja-JP" sz="1800" b="1" dirty="0"/>
              <a:t>∪{#} </a:t>
            </a:r>
            <a:r>
              <a:rPr lang="ja-JP" altLang="en-US" sz="1800" dirty="0" err="1" smtClean="0"/>
              <a:t>、</a:t>
            </a:r>
            <a:r>
              <a:rPr lang="en-US" altLang="ja-JP" sz="1800" dirty="0" err="1" smtClean="0"/>
              <a:t>δs</a:t>
            </a:r>
            <a:r>
              <a:rPr lang="ja-JP" altLang="en-US" sz="1800" dirty="0" err="1" smtClean="0"/>
              <a:t>、</a:t>
            </a:r>
            <a:r>
              <a:rPr lang="en-US" altLang="ja-JP" sz="1800" dirty="0" smtClean="0"/>
              <a:t>Z0</a:t>
            </a:r>
            <a:r>
              <a:rPr lang="ja-JP" altLang="en-US" sz="1800" dirty="0" smtClean="0"/>
              <a:t>）は以下のようになる。</a:t>
            </a:r>
            <a:r>
              <a:rPr lang="ja-JP" altLang="en-US" sz="1800" dirty="0"/>
              <a:t>　</a:t>
            </a:r>
          </a:p>
          <a:p>
            <a:pPr eaLnBrk="1" hangingPunct="1"/>
            <a:r>
              <a:rPr lang="ja-JP" altLang="en-US" sz="1800" dirty="0"/>
              <a:t>　　</a:t>
            </a:r>
            <a:r>
              <a:rPr lang="en-US" altLang="ja-JP" sz="1800" dirty="0"/>
              <a:t>Γ</a:t>
            </a:r>
            <a:r>
              <a:rPr lang="ja-JP" altLang="en-US" sz="1800" dirty="0"/>
              <a:t>＝ </a:t>
            </a:r>
            <a:r>
              <a:rPr lang="en-US" altLang="ja-JP" sz="1800" dirty="0" smtClean="0"/>
              <a:t>Q</a:t>
            </a:r>
            <a:endParaRPr lang="ja-JP" altLang="en-US" sz="1800" dirty="0"/>
          </a:p>
          <a:p>
            <a:pPr eaLnBrk="1" hangingPunct="1"/>
            <a:r>
              <a:rPr lang="ja-JP" altLang="en-US" sz="1800" dirty="0"/>
              <a:t>　　</a:t>
            </a:r>
            <a:r>
              <a:rPr lang="en-US" altLang="ja-JP" sz="1800" dirty="0"/>
              <a:t>Z0</a:t>
            </a:r>
            <a:r>
              <a:rPr lang="ja-JP" altLang="en-US" sz="1800" dirty="0"/>
              <a:t>＝</a:t>
            </a:r>
            <a:r>
              <a:rPr lang="en-US" altLang="ja-JP" sz="1800" dirty="0"/>
              <a:t>q0</a:t>
            </a:r>
          </a:p>
          <a:p>
            <a:pPr eaLnBrk="1" hangingPunct="1"/>
            <a:r>
              <a:rPr lang="ja-JP" altLang="en-US" sz="1800" dirty="0"/>
              <a:t>　　</a:t>
            </a:r>
            <a:r>
              <a:rPr lang="en-US" altLang="ja-JP" sz="1800" dirty="0" err="1" smtClean="0"/>
              <a:t>δs</a:t>
            </a:r>
            <a:r>
              <a:rPr lang="ja-JP" altLang="en-US" sz="1800" dirty="0" smtClean="0"/>
              <a:t>＝｛</a:t>
            </a:r>
            <a:r>
              <a:rPr lang="ja-JP" altLang="en-US" sz="1800" dirty="0"/>
              <a:t>　</a:t>
            </a:r>
            <a:r>
              <a:rPr lang="en-US" altLang="ja-JP" sz="1800" dirty="0"/>
              <a:t>q0→q0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q0→q1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q1→q0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q1→q2</a:t>
            </a:r>
            <a:r>
              <a:rPr lang="ja-JP" altLang="en-US" sz="1800" dirty="0" err="1"/>
              <a:t>、</a:t>
            </a:r>
            <a:endParaRPr lang="ja-JP" altLang="en-US" sz="1800" dirty="0"/>
          </a:p>
          <a:p>
            <a:pPr eaLnBrk="1" hangingPunct="1"/>
            <a:r>
              <a:rPr lang="ja-JP" altLang="en-US" sz="1800" dirty="0"/>
              <a:t>　　　　　　　</a:t>
            </a:r>
            <a:r>
              <a:rPr lang="en-US" altLang="ja-JP" sz="1800" dirty="0"/>
              <a:t>q2→q0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q2→q2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q1→ε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q2→ε</a:t>
            </a:r>
            <a:r>
              <a:rPr lang="ja-JP" altLang="en-US" sz="1800" dirty="0"/>
              <a:t>｝</a:t>
            </a:r>
          </a:p>
        </p:txBody>
      </p:sp>
      <p:grpSp>
        <p:nvGrpSpPr>
          <p:cNvPr id="15364" name="Group 3"/>
          <p:cNvGrpSpPr>
            <a:grpSpLocks/>
          </p:cNvGrpSpPr>
          <p:nvPr/>
        </p:nvGrpSpPr>
        <p:grpSpPr bwMode="auto">
          <a:xfrm>
            <a:off x="1048377" y="4726159"/>
            <a:ext cx="5683863" cy="1624692"/>
            <a:chOff x="438" y="2886"/>
            <a:chExt cx="4062" cy="1194"/>
          </a:xfrm>
        </p:grpSpPr>
        <p:sp>
          <p:nvSpPr>
            <p:cNvPr id="15369" name="Oval 4"/>
            <p:cNvSpPr>
              <a:spLocks noChangeArrowheads="1"/>
            </p:cNvSpPr>
            <p:nvPr/>
          </p:nvSpPr>
          <p:spPr bwMode="auto">
            <a:xfrm>
              <a:off x="884" y="3113"/>
              <a:ext cx="227" cy="22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 sz="2400"/>
            </a:p>
          </p:txBody>
        </p:sp>
        <p:sp>
          <p:nvSpPr>
            <p:cNvPr id="15370" name="Oval 5"/>
            <p:cNvSpPr>
              <a:spLocks noChangeArrowheads="1"/>
            </p:cNvSpPr>
            <p:nvPr/>
          </p:nvSpPr>
          <p:spPr bwMode="auto">
            <a:xfrm>
              <a:off x="1292" y="3566"/>
              <a:ext cx="227" cy="22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 sz="2400"/>
            </a:p>
          </p:txBody>
        </p:sp>
        <p:sp>
          <p:nvSpPr>
            <p:cNvPr id="15371" name="Oval 6"/>
            <p:cNvSpPr>
              <a:spLocks noChangeArrowheads="1"/>
            </p:cNvSpPr>
            <p:nvPr/>
          </p:nvSpPr>
          <p:spPr bwMode="auto">
            <a:xfrm>
              <a:off x="1519" y="3022"/>
              <a:ext cx="227" cy="22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 sz="2400"/>
            </a:p>
          </p:txBody>
        </p:sp>
        <p:sp>
          <p:nvSpPr>
            <p:cNvPr id="15372" name="Text Box 7"/>
            <p:cNvSpPr txBox="1">
              <a:spLocks noChangeArrowheads="1"/>
            </p:cNvSpPr>
            <p:nvPr/>
          </p:nvSpPr>
          <p:spPr bwMode="auto">
            <a:xfrm>
              <a:off x="872" y="3112"/>
              <a:ext cx="272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400"/>
                <a:t>q0</a:t>
              </a:r>
            </a:p>
          </p:txBody>
        </p:sp>
        <p:sp>
          <p:nvSpPr>
            <p:cNvPr id="15373" name="Text Box 8"/>
            <p:cNvSpPr txBox="1">
              <a:spLocks noChangeArrowheads="1"/>
            </p:cNvSpPr>
            <p:nvPr/>
          </p:nvSpPr>
          <p:spPr bwMode="auto">
            <a:xfrm>
              <a:off x="1292" y="3566"/>
              <a:ext cx="273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400"/>
                <a:t>q2</a:t>
              </a:r>
            </a:p>
          </p:txBody>
        </p:sp>
        <p:sp>
          <p:nvSpPr>
            <p:cNvPr id="15374" name="Text Box 9"/>
            <p:cNvSpPr txBox="1">
              <a:spLocks noChangeArrowheads="1"/>
            </p:cNvSpPr>
            <p:nvPr/>
          </p:nvSpPr>
          <p:spPr bwMode="auto">
            <a:xfrm>
              <a:off x="1519" y="3023"/>
              <a:ext cx="273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400"/>
                <a:t>q1</a:t>
              </a:r>
            </a:p>
          </p:txBody>
        </p:sp>
        <p:sp>
          <p:nvSpPr>
            <p:cNvPr id="15375" name="Freeform 10"/>
            <p:cNvSpPr>
              <a:spLocks/>
            </p:cNvSpPr>
            <p:nvPr/>
          </p:nvSpPr>
          <p:spPr bwMode="auto">
            <a:xfrm>
              <a:off x="650" y="2961"/>
              <a:ext cx="325" cy="537"/>
            </a:xfrm>
            <a:custGeom>
              <a:avLst/>
              <a:gdLst>
                <a:gd name="T0" fmla="*/ 325 w 325"/>
                <a:gd name="T1" fmla="*/ 378 h 537"/>
                <a:gd name="T2" fmla="*/ 189 w 325"/>
                <a:gd name="T3" fmla="*/ 514 h 537"/>
                <a:gd name="T4" fmla="*/ 7 w 325"/>
                <a:gd name="T5" fmla="*/ 242 h 537"/>
                <a:gd name="T6" fmla="*/ 234 w 325"/>
                <a:gd name="T7" fmla="*/ 15 h 537"/>
                <a:gd name="T8" fmla="*/ 325 w 325"/>
                <a:gd name="T9" fmla="*/ 152 h 5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5" h="537">
                  <a:moveTo>
                    <a:pt x="325" y="378"/>
                  </a:moveTo>
                  <a:cubicBezTo>
                    <a:pt x="283" y="457"/>
                    <a:pt x="242" y="537"/>
                    <a:pt x="189" y="514"/>
                  </a:cubicBezTo>
                  <a:cubicBezTo>
                    <a:pt x="136" y="491"/>
                    <a:pt x="0" y="325"/>
                    <a:pt x="7" y="242"/>
                  </a:cubicBezTo>
                  <a:cubicBezTo>
                    <a:pt x="14" y="159"/>
                    <a:pt x="181" y="30"/>
                    <a:pt x="234" y="15"/>
                  </a:cubicBezTo>
                  <a:cubicBezTo>
                    <a:pt x="287" y="0"/>
                    <a:pt x="306" y="76"/>
                    <a:pt x="325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76" name="Freeform 11"/>
            <p:cNvSpPr>
              <a:spLocks/>
            </p:cNvSpPr>
            <p:nvPr/>
          </p:nvSpPr>
          <p:spPr bwMode="auto">
            <a:xfrm>
              <a:off x="1376" y="3664"/>
              <a:ext cx="370" cy="333"/>
            </a:xfrm>
            <a:custGeom>
              <a:avLst/>
              <a:gdLst>
                <a:gd name="T0" fmla="*/ 143 w 370"/>
                <a:gd name="T1" fmla="*/ 38 h 333"/>
                <a:gd name="T2" fmla="*/ 325 w 370"/>
                <a:gd name="T3" fmla="*/ 38 h 333"/>
                <a:gd name="T4" fmla="*/ 325 w 370"/>
                <a:gd name="T5" fmla="*/ 265 h 333"/>
                <a:gd name="T6" fmla="*/ 53 w 370"/>
                <a:gd name="T7" fmla="*/ 310 h 333"/>
                <a:gd name="T8" fmla="*/ 7 w 370"/>
                <a:gd name="T9" fmla="*/ 129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0" h="333">
                  <a:moveTo>
                    <a:pt x="143" y="38"/>
                  </a:moveTo>
                  <a:cubicBezTo>
                    <a:pt x="219" y="19"/>
                    <a:pt x="295" y="0"/>
                    <a:pt x="325" y="38"/>
                  </a:cubicBezTo>
                  <a:cubicBezTo>
                    <a:pt x="355" y="76"/>
                    <a:pt x="370" y="220"/>
                    <a:pt x="325" y="265"/>
                  </a:cubicBezTo>
                  <a:cubicBezTo>
                    <a:pt x="280" y="310"/>
                    <a:pt x="106" y="333"/>
                    <a:pt x="53" y="310"/>
                  </a:cubicBezTo>
                  <a:cubicBezTo>
                    <a:pt x="0" y="287"/>
                    <a:pt x="3" y="208"/>
                    <a:pt x="7" y="12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77" name="Freeform 12"/>
            <p:cNvSpPr>
              <a:spLocks/>
            </p:cNvSpPr>
            <p:nvPr/>
          </p:nvSpPr>
          <p:spPr bwMode="auto">
            <a:xfrm>
              <a:off x="1066" y="3007"/>
              <a:ext cx="453" cy="151"/>
            </a:xfrm>
            <a:custGeom>
              <a:avLst/>
              <a:gdLst>
                <a:gd name="T0" fmla="*/ 0 w 453"/>
                <a:gd name="T1" fmla="*/ 151 h 151"/>
                <a:gd name="T2" fmla="*/ 181 w 453"/>
                <a:gd name="T3" fmla="*/ 15 h 151"/>
                <a:gd name="T4" fmla="*/ 453 w 453"/>
                <a:gd name="T5" fmla="*/ 60 h 1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3" h="151">
                  <a:moveTo>
                    <a:pt x="0" y="151"/>
                  </a:moveTo>
                  <a:cubicBezTo>
                    <a:pt x="53" y="90"/>
                    <a:pt x="106" y="30"/>
                    <a:pt x="181" y="15"/>
                  </a:cubicBezTo>
                  <a:cubicBezTo>
                    <a:pt x="256" y="0"/>
                    <a:pt x="354" y="30"/>
                    <a:pt x="453" y="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78" name="Freeform 13"/>
            <p:cNvSpPr>
              <a:spLocks/>
            </p:cNvSpPr>
            <p:nvPr/>
          </p:nvSpPr>
          <p:spPr bwMode="auto">
            <a:xfrm>
              <a:off x="1111" y="3203"/>
              <a:ext cx="408" cy="106"/>
            </a:xfrm>
            <a:custGeom>
              <a:avLst/>
              <a:gdLst>
                <a:gd name="T0" fmla="*/ 408 w 408"/>
                <a:gd name="T1" fmla="*/ 0 h 106"/>
                <a:gd name="T2" fmla="*/ 227 w 408"/>
                <a:gd name="T3" fmla="*/ 91 h 106"/>
                <a:gd name="T4" fmla="*/ 0 w 408"/>
                <a:gd name="T5" fmla="*/ 91 h 1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8" h="106">
                  <a:moveTo>
                    <a:pt x="408" y="0"/>
                  </a:moveTo>
                  <a:cubicBezTo>
                    <a:pt x="351" y="38"/>
                    <a:pt x="295" y="76"/>
                    <a:pt x="227" y="91"/>
                  </a:cubicBezTo>
                  <a:cubicBezTo>
                    <a:pt x="159" y="106"/>
                    <a:pt x="79" y="98"/>
                    <a:pt x="0" y="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79" name="Freeform 14"/>
            <p:cNvSpPr>
              <a:spLocks/>
            </p:cNvSpPr>
            <p:nvPr/>
          </p:nvSpPr>
          <p:spPr bwMode="auto">
            <a:xfrm>
              <a:off x="1519" y="3249"/>
              <a:ext cx="159" cy="363"/>
            </a:xfrm>
            <a:custGeom>
              <a:avLst/>
              <a:gdLst>
                <a:gd name="T0" fmla="*/ 136 w 159"/>
                <a:gd name="T1" fmla="*/ 0 h 363"/>
                <a:gd name="T2" fmla="*/ 136 w 159"/>
                <a:gd name="T3" fmla="*/ 226 h 363"/>
                <a:gd name="T4" fmla="*/ 0 w 159"/>
                <a:gd name="T5" fmla="*/ 363 h 36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9" h="363">
                  <a:moveTo>
                    <a:pt x="136" y="0"/>
                  </a:moveTo>
                  <a:cubicBezTo>
                    <a:pt x="147" y="82"/>
                    <a:pt x="159" y="165"/>
                    <a:pt x="136" y="226"/>
                  </a:cubicBezTo>
                  <a:cubicBezTo>
                    <a:pt x="113" y="287"/>
                    <a:pt x="56" y="325"/>
                    <a:pt x="0" y="36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80" name="Freeform 15"/>
            <p:cNvSpPr>
              <a:spLocks/>
            </p:cNvSpPr>
            <p:nvPr/>
          </p:nvSpPr>
          <p:spPr bwMode="auto">
            <a:xfrm>
              <a:off x="1020" y="3339"/>
              <a:ext cx="272" cy="378"/>
            </a:xfrm>
            <a:custGeom>
              <a:avLst/>
              <a:gdLst>
                <a:gd name="T0" fmla="*/ 272 w 272"/>
                <a:gd name="T1" fmla="*/ 363 h 378"/>
                <a:gd name="T2" fmla="*/ 46 w 272"/>
                <a:gd name="T3" fmla="*/ 318 h 378"/>
                <a:gd name="T4" fmla="*/ 0 w 272"/>
                <a:gd name="T5" fmla="*/ 0 h 3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2" h="378">
                  <a:moveTo>
                    <a:pt x="272" y="363"/>
                  </a:moveTo>
                  <a:cubicBezTo>
                    <a:pt x="181" y="370"/>
                    <a:pt x="91" y="378"/>
                    <a:pt x="46" y="318"/>
                  </a:cubicBezTo>
                  <a:cubicBezTo>
                    <a:pt x="1" y="258"/>
                    <a:pt x="0" y="129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81" name="Text Box 16"/>
            <p:cNvSpPr txBox="1">
              <a:spLocks noChangeArrowheads="1"/>
            </p:cNvSpPr>
            <p:nvPr/>
          </p:nvSpPr>
          <p:spPr bwMode="auto">
            <a:xfrm>
              <a:off x="521" y="3114"/>
              <a:ext cx="192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200"/>
                <a:t>0</a:t>
              </a:r>
            </a:p>
          </p:txBody>
        </p:sp>
        <p:sp>
          <p:nvSpPr>
            <p:cNvPr id="15382" name="Text Box 17"/>
            <p:cNvSpPr txBox="1">
              <a:spLocks noChangeArrowheads="1"/>
            </p:cNvSpPr>
            <p:nvPr/>
          </p:nvSpPr>
          <p:spPr bwMode="auto">
            <a:xfrm>
              <a:off x="1701" y="3793"/>
              <a:ext cx="192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200"/>
                <a:t>1</a:t>
              </a:r>
            </a:p>
          </p:txBody>
        </p:sp>
        <p:sp>
          <p:nvSpPr>
            <p:cNvPr id="15383" name="Text Box 18"/>
            <p:cNvSpPr txBox="1">
              <a:spLocks noChangeArrowheads="1"/>
            </p:cNvSpPr>
            <p:nvPr/>
          </p:nvSpPr>
          <p:spPr bwMode="auto">
            <a:xfrm>
              <a:off x="931" y="3566"/>
              <a:ext cx="167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200"/>
                <a:t>0</a:t>
              </a:r>
            </a:p>
          </p:txBody>
        </p:sp>
        <p:sp>
          <p:nvSpPr>
            <p:cNvPr id="15384" name="Text Box 19"/>
            <p:cNvSpPr txBox="1">
              <a:spLocks noChangeArrowheads="1"/>
            </p:cNvSpPr>
            <p:nvPr/>
          </p:nvSpPr>
          <p:spPr bwMode="auto">
            <a:xfrm>
              <a:off x="1247" y="3158"/>
              <a:ext cx="19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200"/>
                <a:t>0</a:t>
              </a:r>
            </a:p>
          </p:txBody>
        </p:sp>
        <p:sp>
          <p:nvSpPr>
            <p:cNvPr id="15385" name="Text Box 20"/>
            <p:cNvSpPr txBox="1">
              <a:spLocks noChangeArrowheads="1"/>
            </p:cNvSpPr>
            <p:nvPr/>
          </p:nvSpPr>
          <p:spPr bwMode="auto">
            <a:xfrm>
              <a:off x="1519" y="3339"/>
              <a:ext cx="19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200"/>
                <a:t>1</a:t>
              </a:r>
            </a:p>
          </p:txBody>
        </p:sp>
        <p:sp>
          <p:nvSpPr>
            <p:cNvPr id="15386" name="Text Box 21"/>
            <p:cNvSpPr txBox="1">
              <a:spLocks noChangeArrowheads="1"/>
            </p:cNvSpPr>
            <p:nvPr/>
          </p:nvSpPr>
          <p:spPr bwMode="auto">
            <a:xfrm>
              <a:off x="1156" y="2886"/>
              <a:ext cx="19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200" dirty="0"/>
                <a:t>1</a:t>
              </a:r>
            </a:p>
          </p:txBody>
        </p:sp>
        <p:sp>
          <p:nvSpPr>
            <p:cNvPr id="15387" name="Oval 22"/>
            <p:cNvSpPr>
              <a:spLocks noChangeArrowheads="1"/>
            </p:cNvSpPr>
            <p:nvPr/>
          </p:nvSpPr>
          <p:spPr bwMode="auto">
            <a:xfrm>
              <a:off x="1538" y="3044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 sz="2400"/>
            </a:p>
          </p:txBody>
        </p:sp>
        <p:sp>
          <p:nvSpPr>
            <p:cNvPr id="15388" name="Oval 23"/>
            <p:cNvSpPr>
              <a:spLocks noChangeArrowheads="1"/>
            </p:cNvSpPr>
            <p:nvPr/>
          </p:nvSpPr>
          <p:spPr bwMode="auto">
            <a:xfrm>
              <a:off x="1315" y="3586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 sz="2400"/>
            </a:p>
          </p:txBody>
        </p:sp>
        <p:sp>
          <p:nvSpPr>
            <p:cNvPr id="15389" name="Oval 24"/>
            <p:cNvSpPr>
              <a:spLocks noChangeArrowheads="1"/>
            </p:cNvSpPr>
            <p:nvPr/>
          </p:nvSpPr>
          <p:spPr bwMode="auto">
            <a:xfrm>
              <a:off x="2563" y="3113"/>
              <a:ext cx="227" cy="22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 sz="2400"/>
            </a:p>
          </p:txBody>
        </p:sp>
        <p:sp>
          <p:nvSpPr>
            <p:cNvPr id="15390" name="Oval 25"/>
            <p:cNvSpPr>
              <a:spLocks noChangeArrowheads="1"/>
            </p:cNvSpPr>
            <p:nvPr/>
          </p:nvSpPr>
          <p:spPr bwMode="auto">
            <a:xfrm>
              <a:off x="2971" y="3566"/>
              <a:ext cx="227" cy="22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 sz="2400"/>
            </a:p>
          </p:txBody>
        </p:sp>
        <p:sp>
          <p:nvSpPr>
            <p:cNvPr id="15391" name="Oval 26"/>
            <p:cNvSpPr>
              <a:spLocks noChangeArrowheads="1"/>
            </p:cNvSpPr>
            <p:nvPr/>
          </p:nvSpPr>
          <p:spPr bwMode="auto">
            <a:xfrm>
              <a:off x="3198" y="3022"/>
              <a:ext cx="227" cy="22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 sz="2400"/>
            </a:p>
          </p:txBody>
        </p:sp>
        <p:sp>
          <p:nvSpPr>
            <p:cNvPr id="15392" name="Text Box 27"/>
            <p:cNvSpPr txBox="1">
              <a:spLocks noChangeArrowheads="1"/>
            </p:cNvSpPr>
            <p:nvPr/>
          </p:nvSpPr>
          <p:spPr bwMode="auto">
            <a:xfrm>
              <a:off x="2551" y="3112"/>
              <a:ext cx="272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400"/>
                <a:t>q0</a:t>
              </a:r>
            </a:p>
          </p:txBody>
        </p:sp>
        <p:sp>
          <p:nvSpPr>
            <p:cNvPr id="15393" name="Text Box 28"/>
            <p:cNvSpPr txBox="1">
              <a:spLocks noChangeArrowheads="1"/>
            </p:cNvSpPr>
            <p:nvPr/>
          </p:nvSpPr>
          <p:spPr bwMode="auto">
            <a:xfrm>
              <a:off x="2972" y="3566"/>
              <a:ext cx="272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400"/>
                <a:t>q2</a:t>
              </a:r>
            </a:p>
          </p:txBody>
        </p:sp>
        <p:sp>
          <p:nvSpPr>
            <p:cNvPr id="15394" name="Text Box 29"/>
            <p:cNvSpPr txBox="1">
              <a:spLocks noChangeArrowheads="1"/>
            </p:cNvSpPr>
            <p:nvPr/>
          </p:nvSpPr>
          <p:spPr bwMode="auto">
            <a:xfrm>
              <a:off x="3198" y="3023"/>
              <a:ext cx="273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400"/>
                <a:t>q1</a:t>
              </a:r>
            </a:p>
          </p:txBody>
        </p:sp>
        <p:sp>
          <p:nvSpPr>
            <p:cNvPr id="15395" name="Freeform 30"/>
            <p:cNvSpPr>
              <a:spLocks/>
            </p:cNvSpPr>
            <p:nvPr/>
          </p:nvSpPr>
          <p:spPr bwMode="auto">
            <a:xfrm>
              <a:off x="2329" y="2961"/>
              <a:ext cx="325" cy="537"/>
            </a:xfrm>
            <a:custGeom>
              <a:avLst/>
              <a:gdLst>
                <a:gd name="T0" fmla="*/ 325 w 325"/>
                <a:gd name="T1" fmla="*/ 378 h 537"/>
                <a:gd name="T2" fmla="*/ 189 w 325"/>
                <a:gd name="T3" fmla="*/ 514 h 537"/>
                <a:gd name="T4" fmla="*/ 7 w 325"/>
                <a:gd name="T5" fmla="*/ 242 h 537"/>
                <a:gd name="T6" fmla="*/ 234 w 325"/>
                <a:gd name="T7" fmla="*/ 15 h 537"/>
                <a:gd name="T8" fmla="*/ 325 w 325"/>
                <a:gd name="T9" fmla="*/ 152 h 5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5" h="537">
                  <a:moveTo>
                    <a:pt x="325" y="378"/>
                  </a:moveTo>
                  <a:cubicBezTo>
                    <a:pt x="283" y="457"/>
                    <a:pt x="242" y="537"/>
                    <a:pt x="189" y="514"/>
                  </a:cubicBezTo>
                  <a:cubicBezTo>
                    <a:pt x="136" y="491"/>
                    <a:pt x="0" y="325"/>
                    <a:pt x="7" y="242"/>
                  </a:cubicBezTo>
                  <a:cubicBezTo>
                    <a:pt x="14" y="159"/>
                    <a:pt x="181" y="30"/>
                    <a:pt x="234" y="15"/>
                  </a:cubicBezTo>
                  <a:cubicBezTo>
                    <a:pt x="287" y="0"/>
                    <a:pt x="306" y="76"/>
                    <a:pt x="325" y="1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96" name="Freeform 31"/>
            <p:cNvSpPr>
              <a:spLocks/>
            </p:cNvSpPr>
            <p:nvPr/>
          </p:nvSpPr>
          <p:spPr bwMode="auto">
            <a:xfrm>
              <a:off x="3055" y="3664"/>
              <a:ext cx="370" cy="333"/>
            </a:xfrm>
            <a:custGeom>
              <a:avLst/>
              <a:gdLst>
                <a:gd name="T0" fmla="*/ 143 w 370"/>
                <a:gd name="T1" fmla="*/ 38 h 333"/>
                <a:gd name="T2" fmla="*/ 325 w 370"/>
                <a:gd name="T3" fmla="*/ 38 h 333"/>
                <a:gd name="T4" fmla="*/ 325 w 370"/>
                <a:gd name="T5" fmla="*/ 265 h 333"/>
                <a:gd name="T6" fmla="*/ 53 w 370"/>
                <a:gd name="T7" fmla="*/ 310 h 333"/>
                <a:gd name="T8" fmla="*/ 7 w 370"/>
                <a:gd name="T9" fmla="*/ 129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0" h="333">
                  <a:moveTo>
                    <a:pt x="143" y="38"/>
                  </a:moveTo>
                  <a:cubicBezTo>
                    <a:pt x="219" y="19"/>
                    <a:pt x="295" y="0"/>
                    <a:pt x="325" y="38"/>
                  </a:cubicBezTo>
                  <a:cubicBezTo>
                    <a:pt x="355" y="76"/>
                    <a:pt x="370" y="220"/>
                    <a:pt x="325" y="265"/>
                  </a:cubicBezTo>
                  <a:cubicBezTo>
                    <a:pt x="280" y="310"/>
                    <a:pt x="106" y="333"/>
                    <a:pt x="53" y="310"/>
                  </a:cubicBezTo>
                  <a:cubicBezTo>
                    <a:pt x="0" y="287"/>
                    <a:pt x="3" y="208"/>
                    <a:pt x="7" y="12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97" name="Freeform 32"/>
            <p:cNvSpPr>
              <a:spLocks/>
            </p:cNvSpPr>
            <p:nvPr/>
          </p:nvSpPr>
          <p:spPr bwMode="auto">
            <a:xfrm>
              <a:off x="2745" y="3007"/>
              <a:ext cx="453" cy="151"/>
            </a:xfrm>
            <a:custGeom>
              <a:avLst/>
              <a:gdLst>
                <a:gd name="T0" fmla="*/ 0 w 453"/>
                <a:gd name="T1" fmla="*/ 151 h 151"/>
                <a:gd name="T2" fmla="*/ 181 w 453"/>
                <a:gd name="T3" fmla="*/ 15 h 151"/>
                <a:gd name="T4" fmla="*/ 453 w 453"/>
                <a:gd name="T5" fmla="*/ 60 h 1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3" h="151">
                  <a:moveTo>
                    <a:pt x="0" y="151"/>
                  </a:moveTo>
                  <a:cubicBezTo>
                    <a:pt x="53" y="90"/>
                    <a:pt x="106" y="30"/>
                    <a:pt x="181" y="15"/>
                  </a:cubicBezTo>
                  <a:cubicBezTo>
                    <a:pt x="256" y="0"/>
                    <a:pt x="354" y="30"/>
                    <a:pt x="453" y="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98" name="Freeform 33"/>
            <p:cNvSpPr>
              <a:spLocks/>
            </p:cNvSpPr>
            <p:nvPr/>
          </p:nvSpPr>
          <p:spPr bwMode="auto">
            <a:xfrm>
              <a:off x="2790" y="3203"/>
              <a:ext cx="408" cy="106"/>
            </a:xfrm>
            <a:custGeom>
              <a:avLst/>
              <a:gdLst>
                <a:gd name="T0" fmla="*/ 408 w 408"/>
                <a:gd name="T1" fmla="*/ 0 h 106"/>
                <a:gd name="T2" fmla="*/ 227 w 408"/>
                <a:gd name="T3" fmla="*/ 91 h 106"/>
                <a:gd name="T4" fmla="*/ 0 w 408"/>
                <a:gd name="T5" fmla="*/ 91 h 1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8" h="106">
                  <a:moveTo>
                    <a:pt x="408" y="0"/>
                  </a:moveTo>
                  <a:cubicBezTo>
                    <a:pt x="351" y="38"/>
                    <a:pt x="295" y="76"/>
                    <a:pt x="227" y="91"/>
                  </a:cubicBezTo>
                  <a:cubicBezTo>
                    <a:pt x="159" y="106"/>
                    <a:pt x="79" y="98"/>
                    <a:pt x="0" y="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99" name="Freeform 34"/>
            <p:cNvSpPr>
              <a:spLocks/>
            </p:cNvSpPr>
            <p:nvPr/>
          </p:nvSpPr>
          <p:spPr bwMode="auto">
            <a:xfrm>
              <a:off x="3198" y="3249"/>
              <a:ext cx="159" cy="363"/>
            </a:xfrm>
            <a:custGeom>
              <a:avLst/>
              <a:gdLst>
                <a:gd name="T0" fmla="*/ 136 w 159"/>
                <a:gd name="T1" fmla="*/ 0 h 363"/>
                <a:gd name="T2" fmla="*/ 136 w 159"/>
                <a:gd name="T3" fmla="*/ 226 h 363"/>
                <a:gd name="T4" fmla="*/ 0 w 159"/>
                <a:gd name="T5" fmla="*/ 363 h 36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9" h="363">
                  <a:moveTo>
                    <a:pt x="136" y="0"/>
                  </a:moveTo>
                  <a:cubicBezTo>
                    <a:pt x="147" y="82"/>
                    <a:pt x="159" y="165"/>
                    <a:pt x="136" y="226"/>
                  </a:cubicBezTo>
                  <a:cubicBezTo>
                    <a:pt x="113" y="287"/>
                    <a:pt x="56" y="325"/>
                    <a:pt x="0" y="36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400" name="Freeform 35"/>
            <p:cNvSpPr>
              <a:spLocks/>
            </p:cNvSpPr>
            <p:nvPr/>
          </p:nvSpPr>
          <p:spPr bwMode="auto">
            <a:xfrm>
              <a:off x="2699" y="3339"/>
              <a:ext cx="272" cy="378"/>
            </a:xfrm>
            <a:custGeom>
              <a:avLst/>
              <a:gdLst>
                <a:gd name="T0" fmla="*/ 272 w 272"/>
                <a:gd name="T1" fmla="*/ 363 h 378"/>
                <a:gd name="T2" fmla="*/ 46 w 272"/>
                <a:gd name="T3" fmla="*/ 318 h 378"/>
                <a:gd name="T4" fmla="*/ 0 w 272"/>
                <a:gd name="T5" fmla="*/ 0 h 3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2" h="378">
                  <a:moveTo>
                    <a:pt x="272" y="363"/>
                  </a:moveTo>
                  <a:cubicBezTo>
                    <a:pt x="181" y="370"/>
                    <a:pt x="91" y="378"/>
                    <a:pt x="46" y="318"/>
                  </a:cubicBezTo>
                  <a:cubicBezTo>
                    <a:pt x="1" y="258"/>
                    <a:pt x="0" y="129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401" name="Text Box 36"/>
            <p:cNvSpPr txBox="1">
              <a:spLocks noChangeArrowheads="1"/>
            </p:cNvSpPr>
            <p:nvPr/>
          </p:nvSpPr>
          <p:spPr bwMode="auto">
            <a:xfrm>
              <a:off x="2200" y="3114"/>
              <a:ext cx="192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200"/>
                <a:t>0</a:t>
              </a:r>
            </a:p>
          </p:txBody>
        </p:sp>
        <p:sp>
          <p:nvSpPr>
            <p:cNvPr id="15402" name="Text Box 37"/>
            <p:cNvSpPr txBox="1">
              <a:spLocks noChangeArrowheads="1"/>
            </p:cNvSpPr>
            <p:nvPr/>
          </p:nvSpPr>
          <p:spPr bwMode="auto">
            <a:xfrm>
              <a:off x="3380" y="3793"/>
              <a:ext cx="192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200"/>
                <a:t>1</a:t>
              </a:r>
            </a:p>
          </p:txBody>
        </p:sp>
        <p:sp>
          <p:nvSpPr>
            <p:cNvPr id="15403" name="Text Box 38"/>
            <p:cNvSpPr txBox="1">
              <a:spLocks noChangeArrowheads="1"/>
            </p:cNvSpPr>
            <p:nvPr/>
          </p:nvSpPr>
          <p:spPr bwMode="auto">
            <a:xfrm>
              <a:off x="2609" y="3566"/>
              <a:ext cx="16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200"/>
                <a:t>0</a:t>
              </a:r>
            </a:p>
          </p:txBody>
        </p:sp>
        <p:sp>
          <p:nvSpPr>
            <p:cNvPr id="15404" name="Text Box 39"/>
            <p:cNvSpPr txBox="1">
              <a:spLocks noChangeArrowheads="1"/>
            </p:cNvSpPr>
            <p:nvPr/>
          </p:nvSpPr>
          <p:spPr bwMode="auto">
            <a:xfrm>
              <a:off x="2926" y="3158"/>
              <a:ext cx="19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200"/>
                <a:t>0</a:t>
              </a:r>
            </a:p>
          </p:txBody>
        </p:sp>
        <p:sp>
          <p:nvSpPr>
            <p:cNvPr id="15405" name="Text Box 40"/>
            <p:cNvSpPr txBox="1">
              <a:spLocks noChangeArrowheads="1"/>
            </p:cNvSpPr>
            <p:nvPr/>
          </p:nvSpPr>
          <p:spPr bwMode="auto">
            <a:xfrm>
              <a:off x="3198" y="3339"/>
              <a:ext cx="19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200"/>
                <a:t>1</a:t>
              </a:r>
            </a:p>
          </p:txBody>
        </p:sp>
        <p:sp>
          <p:nvSpPr>
            <p:cNvPr id="15406" name="Text Box 41"/>
            <p:cNvSpPr txBox="1">
              <a:spLocks noChangeArrowheads="1"/>
            </p:cNvSpPr>
            <p:nvPr/>
          </p:nvSpPr>
          <p:spPr bwMode="auto">
            <a:xfrm>
              <a:off x="2835" y="2886"/>
              <a:ext cx="19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200"/>
                <a:t>1</a:t>
              </a:r>
            </a:p>
          </p:txBody>
        </p:sp>
        <p:sp>
          <p:nvSpPr>
            <p:cNvPr id="15407" name="Oval 42"/>
            <p:cNvSpPr>
              <a:spLocks noChangeArrowheads="1"/>
            </p:cNvSpPr>
            <p:nvPr/>
          </p:nvSpPr>
          <p:spPr bwMode="auto">
            <a:xfrm>
              <a:off x="3764" y="3401"/>
              <a:ext cx="182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 sz="2400"/>
            </a:p>
          </p:txBody>
        </p:sp>
        <p:sp>
          <p:nvSpPr>
            <p:cNvPr id="15408" name="Text Box 43"/>
            <p:cNvSpPr txBox="1">
              <a:spLocks noChangeArrowheads="1"/>
            </p:cNvSpPr>
            <p:nvPr/>
          </p:nvSpPr>
          <p:spPr bwMode="auto">
            <a:xfrm>
              <a:off x="3742" y="3385"/>
              <a:ext cx="237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400">
                  <a:solidFill>
                    <a:srgbClr val="FF0000"/>
                  </a:solidFill>
                </a:rPr>
                <a:t>qf</a:t>
              </a:r>
            </a:p>
          </p:txBody>
        </p:sp>
        <p:sp>
          <p:nvSpPr>
            <p:cNvPr id="15409" name="Oval 44"/>
            <p:cNvSpPr>
              <a:spLocks noChangeArrowheads="1"/>
            </p:cNvSpPr>
            <p:nvPr/>
          </p:nvSpPr>
          <p:spPr bwMode="auto">
            <a:xfrm>
              <a:off x="3742" y="3380"/>
              <a:ext cx="227" cy="22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 sz="2400"/>
            </a:p>
          </p:txBody>
        </p:sp>
        <p:sp>
          <p:nvSpPr>
            <p:cNvPr id="15410" name="Line 45"/>
            <p:cNvSpPr>
              <a:spLocks noChangeShapeType="1"/>
            </p:cNvSpPr>
            <p:nvPr/>
          </p:nvSpPr>
          <p:spPr bwMode="auto">
            <a:xfrm flipV="1">
              <a:off x="3198" y="3521"/>
              <a:ext cx="544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411" name="Line 46"/>
            <p:cNvSpPr>
              <a:spLocks noChangeShapeType="1"/>
            </p:cNvSpPr>
            <p:nvPr/>
          </p:nvSpPr>
          <p:spPr bwMode="auto">
            <a:xfrm>
              <a:off x="3424" y="3158"/>
              <a:ext cx="363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412" name="Text Box 47"/>
            <p:cNvSpPr txBox="1">
              <a:spLocks noChangeArrowheads="1"/>
            </p:cNvSpPr>
            <p:nvPr/>
          </p:nvSpPr>
          <p:spPr bwMode="auto">
            <a:xfrm>
              <a:off x="3515" y="3114"/>
              <a:ext cx="192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200">
                  <a:solidFill>
                    <a:srgbClr val="FF0000"/>
                  </a:solidFill>
                </a:rPr>
                <a:t>#</a:t>
              </a:r>
            </a:p>
          </p:txBody>
        </p:sp>
        <p:sp>
          <p:nvSpPr>
            <p:cNvPr id="15413" name="Text Box 48"/>
            <p:cNvSpPr txBox="1">
              <a:spLocks noChangeArrowheads="1"/>
            </p:cNvSpPr>
            <p:nvPr/>
          </p:nvSpPr>
          <p:spPr bwMode="auto">
            <a:xfrm>
              <a:off x="3515" y="3566"/>
              <a:ext cx="19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200">
                  <a:solidFill>
                    <a:srgbClr val="FF0000"/>
                  </a:solidFill>
                </a:rPr>
                <a:t>#</a:t>
              </a:r>
            </a:p>
          </p:txBody>
        </p:sp>
        <p:sp>
          <p:nvSpPr>
            <p:cNvPr id="15414" name="Text Box 49"/>
            <p:cNvSpPr txBox="1">
              <a:spLocks noChangeArrowheads="1"/>
            </p:cNvSpPr>
            <p:nvPr/>
          </p:nvSpPr>
          <p:spPr bwMode="auto">
            <a:xfrm>
              <a:off x="438" y="3824"/>
              <a:ext cx="85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 dirty="0" smtClean="0"/>
                <a:t>図</a:t>
              </a:r>
              <a:r>
                <a:rPr lang="en-US" altLang="ja-JP" dirty="0" smtClean="0"/>
                <a:t>4.11a</a:t>
              </a:r>
              <a:r>
                <a:rPr lang="ja-JP" altLang="en-US" dirty="0" smtClean="0"/>
                <a:t>　</a:t>
              </a:r>
              <a:r>
                <a:rPr lang="en-US" altLang="ja-JP" dirty="0" smtClean="0"/>
                <a:t>M</a:t>
              </a:r>
              <a:endParaRPr lang="en-US" altLang="ja-JP" dirty="0"/>
            </a:p>
          </p:txBody>
        </p:sp>
        <p:sp>
          <p:nvSpPr>
            <p:cNvPr id="15415" name="Text Box 50"/>
            <p:cNvSpPr txBox="1">
              <a:spLocks noChangeArrowheads="1"/>
            </p:cNvSpPr>
            <p:nvPr/>
          </p:nvSpPr>
          <p:spPr bwMode="auto">
            <a:xfrm>
              <a:off x="3572" y="3831"/>
              <a:ext cx="92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 dirty="0" smtClean="0"/>
                <a:t>図</a:t>
              </a:r>
              <a:r>
                <a:rPr lang="en-US" altLang="ja-JP" dirty="0" smtClean="0"/>
                <a:t>4.11b</a:t>
              </a:r>
              <a:r>
                <a:rPr lang="ja-JP" altLang="en-US" dirty="0" smtClean="0"/>
                <a:t>　</a:t>
              </a:r>
              <a:r>
                <a:rPr lang="en-US" altLang="ja-JP" dirty="0" smtClean="0"/>
                <a:t>M</a:t>
              </a:r>
              <a:r>
                <a:rPr lang="ja-JP" altLang="en-US" dirty="0" smtClean="0"/>
                <a:t>’</a:t>
              </a:r>
              <a:endParaRPr lang="en-US" altLang="ja-JP" dirty="0"/>
            </a:p>
          </p:txBody>
        </p:sp>
      </p:grpSp>
      <p:sp>
        <p:nvSpPr>
          <p:cNvPr id="15365" name="Text Box 51"/>
          <p:cNvSpPr txBox="1">
            <a:spLocks noChangeArrowheads="1"/>
          </p:cNvSpPr>
          <p:nvPr/>
        </p:nvSpPr>
        <p:spPr bwMode="auto">
          <a:xfrm>
            <a:off x="2316535" y="3717032"/>
            <a:ext cx="29035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000" dirty="0"/>
              <a:t>0</a:t>
            </a:r>
            <a:r>
              <a:rPr lang="ja-JP" altLang="en-US" sz="1000" dirty="0"/>
              <a:t>　　　　　　　　　　</a:t>
            </a:r>
            <a:r>
              <a:rPr lang="en-US" altLang="ja-JP" sz="1000" dirty="0"/>
              <a:t>1</a:t>
            </a:r>
            <a:r>
              <a:rPr lang="ja-JP" altLang="en-US" sz="1000" dirty="0"/>
              <a:t>　　　　　　　　　　</a:t>
            </a:r>
            <a:r>
              <a:rPr lang="en-US" altLang="ja-JP" sz="1000" dirty="0"/>
              <a:t>0</a:t>
            </a:r>
            <a:r>
              <a:rPr lang="ja-JP" altLang="en-US" sz="1000" dirty="0"/>
              <a:t>　　　　　　　　　</a:t>
            </a:r>
            <a:r>
              <a:rPr lang="en-US" altLang="ja-JP" sz="1000" dirty="0"/>
              <a:t>1</a:t>
            </a:r>
          </a:p>
        </p:txBody>
      </p:sp>
      <p:sp>
        <p:nvSpPr>
          <p:cNvPr id="15366" name="Text Box 52"/>
          <p:cNvSpPr txBox="1">
            <a:spLocks noChangeArrowheads="1"/>
          </p:cNvSpPr>
          <p:nvPr/>
        </p:nvSpPr>
        <p:spPr bwMode="auto">
          <a:xfrm>
            <a:off x="2339975" y="4005064"/>
            <a:ext cx="28892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000" dirty="0"/>
              <a:t>0</a:t>
            </a:r>
            <a:r>
              <a:rPr lang="ja-JP" altLang="en-US" sz="1000" dirty="0"/>
              <a:t>　　　　　　　　　　</a:t>
            </a:r>
            <a:r>
              <a:rPr lang="en-US" altLang="ja-JP" sz="1000" dirty="0"/>
              <a:t>1</a:t>
            </a:r>
            <a:r>
              <a:rPr lang="ja-JP" altLang="en-US" sz="1000" dirty="0"/>
              <a:t>　　　　　　　　　 </a:t>
            </a:r>
            <a:r>
              <a:rPr lang="en-US" altLang="ja-JP" sz="1000" dirty="0">
                <a:solidFill>
                  <a:srgbClr val="FF0000"/>
                </a:solidFill>
              </a:rPr>
              <a:t>#</a:t>
            </a:r>
            <a:r>
              <a:rPr lang="ja-JP" altLang="en-US" sz="1000" dirty="0"/>
              <a:t>　　　　　　　　</a:t>
            </a:r>
            <a:r>
              <a:rPr lang="ja-JP" altLang="en-US" sz="1000" dirty="0" smtClean="0"/>
              <a:t> </a:t>
            </a:r>
            <a:r>
              <a:rPr lang="en-US" altLang="ja-JP" sz="1000" dirty="0">
                <a:solidFill>
                  <a:srgbClr val="FF0000"/>
                </a:solidFill>
              </a:rPr>
              <a:t>#</a:t>
            </a:r>
          </a:p>
        </p:txBody>
      </p:sp>
      <p:sp>
        <p:nvSpPr>
          <p:cNvPr id="15367" name="Line 55"/>
          <p:cNvSpPr>
            <a:spLocks noChangeShapeType="1"/>
          </p:cNvSpPr>
          <p:nvPr/>
        </p:nvSpPr>
        <p:spPr bwMode="auto">
          <a:xfrm flipH="1">
            <a:off x="1883655" y="4653136"/>
            <a:ext cx="73025" cy="360362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68" name="Line 56"/>
          <p:cNvSpPr>
            <a:spLocks noChangeShapeType="1"/>
          </p:cNvSpPr>
          <p:nvPr/>
        </p:nvSpPr>
        <p:spPr bwMode="auto">
          <a:xfrm flipH="1">
            <a:off x="4260142" y="4726161"/>
            <a:ext cx="73025" cy="287337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246764" y="3377021"/>
            <a:ext cx="1439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Σ</a:t>
            </a:r>
            <a:r>
              <a:rPr kumimoji="1" lang="ja-JP" altLang="en-US" b="1" dirty="0" smtClean="0"/>
              <a:t>’の式は削除</a:t>
            </a:r>
            <a:endParaRPr kumimoji="1" lang="ja-JP" altLang="en-US" b="1" dirty="0"/>
          </a:p>
        </p:txBody>
      </p:sp>
      <p:sp>
        <p:nvSpPr>
          <p:cNvPr id="3" name="右中かっこ 2"/>
          <p:cNvSpPr/>
          <p:nvPr/>
        </p:nvSpPr>
        <p:spPr>
          <a:xfrm>
            <a:off x="7740352" y="476672"/>
            <a:ext cx="216024" cy="79208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右中かっこ 57"/>
          <p:cNvSpPr/>
          <p:nvPr/>
        </p:nvSpPr>
        <p:spPr>
          <a:xfrm>
            <a:off x="7784740" y="1611607"/>
            <a:ext cx="216024" cy="79208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56376" y="534162"/>
            <a:ext cx="938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接頭辞</a:t>
            </a:r>
            <a:endParaRPr kumimoji="1" lang="en-US" altLang="ja-JP" b="1" dirty="0" smtClean="0"/>
          </a:p>
          <a:p>
            <a:r>
              <a:rPr kumimoji="1" lang="ja-JP" altLang="en-US" b="1" dirty="0" smtClean="0"/>
              <a:t>性質なし</a:t>
            </a:r>
            <a:endParaRPr kumimoji="1" lang="ja-JP" altLang="en-US" b="1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028308" y="1611607"/>
            <a:ext cx="946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接頭辞</a:t>
            </a:r>
            <a:endParaRPr kumimoji="1" lang="en-US" altLang="ja-JP" b="1" dirty="0" smtClean="0"/>
          </a:p>
          <a:p>
            <a:r>
              <a:rPr kumimoji="1" lang="ja-JP" altLang="en-US" b="1" dirty="0" smtClean="0"/>
              <a:t>性質あり</a:t>
            </a:r>
            <a:endParaRPr kumimoji="1" lang="ja-JP" alt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619357" y="6265118"/>
            <a:ext cx="2133600" cy="476250"/>
          </a:xfrm>
          <a:noFill/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0151587F-D032-4248-A1D9-5793F4376947}" type="slidenum">
              <a:rPr lang="en-US" altLang="ja-JP" sz="1400" smtClean="0"/>
              <a:pPr eaLnBrk="1" hangingPunct="1"/>
              <a:t>14</a:t>
            </a:fld>
            <a:endParaRPr lang="en-US" altLang="ja-JP" sz="1400" dirty="0" smtClean="0"/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592138" y="350838"/>
            <a:ext cx="481894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800" b="1" dirty="0"/>
              <a:t>４．９　決定性プッシュダウンオートマトン</a:t>
            </a:r>
            <a:r>
              <a:rPr lang="ja-JP" altLang="en-US" sz="1800" dirty="0"/>
              <a:t>：</a:t>
            </a:r>
            <a:r>
              <a:rPr lang="en-US" altLang="ja-JP" sz="1800" dirty="0"/>
              <a:t>DPDA</a:t>
            </a:r>
          </a:p>
          <a:p>
            <a:pPr eaLnBrk="1" hangingPunct="1"/>
            <a:endParaRPr lang="en-US" altLang="ja-JP" sz="1800" dirty="0"/>
          </a:p>
          <a:p>
            <a:pPr eaLnBrk="1" hangingPunct="1"/>
            <a:r>
              <a:rPr lang="en-US" altLang="ja-JP" sz="1800" dirty="0"/>
              <a:t>M=</a:t>
            </a:r>
            <a:r>
              <a:rPr lang="ja-JP" altLang="en-US" sz="1800" dirty="0"/>
              <a:t>（</a:t>
            </a:r>
            <a:r>
              <a:rPr lang="en-US" altLang="ja-JP" sz="1800" dirty="0"/>
              <a:t>Q,Γ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Σ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δ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q0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Z0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F</a:t>
            </a:r>
            <a:r>
              <a:rPr lang="ja-JP" altLang="en-US" sz="1800" dirty="0"/>
              <a:t>）</a:t>
            </a:r>
          </a:p>
          <a:p>
            <a:pPr eaLnBrk="1" hangingPunct="1"/>
            <a:r>
              <a:rPr lang="ja-JP" altLang="en-US" sz="1800" dirty="0"/>
              <a:t>　</a:t>
            </a:r>
            <a:r>
              <a:rPr lang="en-US" altLang="ja-JP" sz="1800" dirty="0"/>
              <a:t>Q</a:t>
            </a:r>
            <a:r>
              <a:rPr lang="ja-JP" altLang="en-US" sz="1800" dirty="0"/>
              <a:t>：状態の</a:t>
            </a:r>
            <a:r>
              <a:rPr lang="ja-JP" altLang="en-US" sz="1800" dirty="0">
                <a:solidFill>
                  <a:srgbClr val="FF0000"/>
                </a:solidFill>
              </a:rPr>
              <a:t>有限</a:t>
            </a:r>
            <a:r>
              <a:rPr lang="ja-JP" altLang="en-US" sz="1800" dirty="0"/>
              <a:t>集合</a:t>
            </a:r>
          </a:p>
          <a:p>
            <a:pPr eaLnBrk="1" hangingPunct="1"/>
            <a:r>
              <a:rPr lang="ja-JP" altLang="en-US" sz="1800" dirty="0"/>
              <a:t>　</a:t>
            </a:r>
            <a:r>
              <a:rPr lang="en-US" altLang="ja-JP" sz="1800" dirty="0"/>
              <a:t>Γ</a:t>
            </a:r>
            <a:r>
              <a:rPr lang="ja-JP" altLang="en-US" sz="1800" dirty="0"/>
              <a:t>：スタック記号の有限集合</a:t>
            </a:r>
          </a:p>
          <a:p>
            <a:pPr eaLnBrk="1" hangingPunct="1"/>
            <a:r>
              <a:rPr lang="ja-JP" altLang="en-US" sz="1800" dirty="0"/>
              <a:t>　</a:t>
            </a:r>
            <a:r>
              <a:rPr lang="en-US" altLang="ja-JP" sz="1800" dirty="0"/>
              <a:t>Σ</a:t>
            </a:r>
            <a:r>
              <a:rPr lang="ja-JP" altLang="en-US" sz="1800" dirty="0"/>
              <a:t>：入力記号の有限集合</a:t>
            </a:r>
          </a:p>
          <a:p>
            <a:pPr eaLnBrk="1" hangingPunct="1"/>
            <a:r>
              <a:rPr lang="ja-JP" altLang="en-US" sz="1800" dirty="0"/>
              <a:t>　</a:t>
            </a:r>
            <a:r>
              <a:rPr lang="en-US" altLang="ja-JP" sz="1800" dirty="0"/>
              <a:t>δ</a:t>
            </a:r>
            <a:r>
              <a:rPr lang="ja-JP" altLang="en-US" sz="1800" dirty="0"/>
              <a:t>：推移規則の有限集合</a:t>
            </a:r>
          </a:p>
          <a:p>
            <a:pPr eaLnBrk="1" hangingPunct="1"/>
            <a:r>
              <a:rPr lang="ja-JP" altLang="en-US" sz="1800" dirty="0"/>
              <a:t>　</a:t>
            </a:r>
            <a:r>
              <a:rPr lang="en-US" altLang="ja-JP" sz="1800" dirty="0"/>
              <a:t>q0</a:t>
            </a:r>
            <a:r>
              <a:rPr lang="ja-JP" altLang="en-US" sz="1800" dirty="0"/>
              <a:t>：初期状態　</a:t>
            </a:r>
            <a:r>
              <a:rPr lang="en-US" altLang="ja-JP" sz="1800" dirty="0"/>
              <a:t>q0∈Q</a:t>
            </a:r>
          </a:p>
          <a:p>
            <a:pPr eaLnBrk="1" hangingPunct="1"/>
            <a:r>
              <a:rPr lang="ja-JP" altLang="en-US" sz="1800" dirty="0"/>
              <a:t>　</a:t>
            </a:r>
            <a:r>
              <a:rPr lang="en-US" altLang="ja-JP" sz="1800" dirty="0"/>
              <a:t>Z0</a:t>
            </a:r>
            <a:r>
              <a:rPr lang="ja-JP" altLang="en-US" sz="1800" dirty="0"/>
              <a:t>：初期のスタック記号　</a:t>
            </a:r>
            <a:r>
              <a:rPr lang="en-US" altLang="ja-JP" sz="1800" dirty="0"/>
              <a:t>Z0∈Γ</a:t>
            </a:r>
          </a:p>
          <a:p>
            <a:pPr eaLnBrk="1" hangingPunct="1"/>
            <a:r>
              <a:rPr lang="ja-JP" altLang="en-US" sz="1800" dirty="0"/>
              <a:t>　</a:t>
            </a:r>
            <a:r>
              <a:rPr lang="en-US" altLang="ja-JP" sz="1800" dirty="0"/>
              <a:t>F</a:t>
            </a:r>
            <a:r>
              <a:rPr lang="ja-JP" altLang="en-US" sz="1800" dirty="0"/>
              <a:t>：最終状態　</a:t>
            </a:r>
            <a:r>
              <a:rPr lang="en-US" altLang="ja-JP" sz="1800" dirty="0"/>
              <a:t>F⊆Q</a:t>
            </a:r>
          </a:p>
          <a:p>
            <a:pPr eaLnBrk="1" hangingPunct="1"/>
            <a:endParaRPr lang="en-US" altLang="ja-JP" sz="1800" dirty="0" smtClean="0"/>
          </a:p>
          <a:p>
            <a:pPr eaLnBrk="1" hangingPunct="1"/>
            <a:endParaRPr lang="en-US" altLang="ja-JP" sz="1800" dirty="0"/>
          </a:p>
          <a:p>
            <a:pPr eaLnBrk="1" hangingPunct="1"/>
            <a:r>
              <a:rPr lang="en-US" altLang="ja-JP" sz="1800" dirty="0" smtClean="0"/>
              <a:t>DPDA</a:t>
            </a:r>
            <a:r>
              <a:rPr lang="ja-JP" altLang="en-US" sz="1800" dirty="0"/>
              <a:t>の図表現</a:t>
            </a:r>
          </a:p>
        </p:txBody>
      </p:sp>
      <p:grpSp>
        <p:nvGrpSpPr>
          <p:cNvPr id="17412" name="Group 3"/>
          <p:cNvGrpSpPr>
            <a:grpSpLocks/>
          </p:cNvGrpSpPr>
          <p:nvPr/>
        </p:nvGrpSpPr>
        <p:grpSpPr bwMode="auto">
          <a:xfrm>
            <a:off x="467544" y="4037013"/>
            <a:ext cx="5268912" cy="2665412"/>
            <a:chOff x="2121" y="2543"/>
            <a:chExt cx="3319" cy="1679"/>
          </a:xfrm>
        </p:grpSpPr>
        <p:sp>
          <p:nvSpPr>
            <p:cNvPr id="17416" name="Text Box 4"/>
            <p:cNvSpPr txBox="1">
              <a:spLocks noChangeArrowheads="1"/>
            </p:cNvSpPr>
            <p:nvPr/>
          </p:nvSpPr>
          <p:spPr bwMode="auto">
            <a:xfrm>
              <a:off x="2323" y="2550"/>
              <a:ext cx="116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/>
                <a:t>・・・・　</a:t>
              </a:r>
              <a:r>
                <a:rPr lang="en-US" altLang="ja-JP"/>
                <a:t>a </a:t>
              </a:r>
              <a:r>
                <a:rPr lang="ja-JP" altLang="en-US"/>
                <a:t>　</a:t>
              </a:r>
              <a:r>
                <a:rPr lang="en-US" altLang="ja-JP"/>
                <a:t>b   c  </a:t>
              </a:r>
              <a:r>
                <a:rPr lang="ja-JP" altLang="en-US"/>
                <a:t>・・・</a:t>
              </a:r>
            </a:p>
          </p:txBody>
        </p:sp>
        <p:sp>
          <p:nvSpPr>
            <p:cNvPr id="17417" name="Line 5"/>
            <p:cNvSpPr>
              <a:spLocks noChangeShapeType="1"/>
            </p:cNvSpPr>
            <p:nvPr/>
          </p:nvSpPr>
          <p:spPr bwMode="auto">
            <a:xfrm>
              <a:off x="2699" y="2568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18" name="Line 6"/>
            <p:cNvSpPr>
              <a:spLocks noChangeShapeType="1"/>
            </p:cNvSpPr>
            <p:nvPr/>
          </p:nvSpPr>
          <p:spPr bwMode="auto">
            <a:xfrm>
              <a:off x="2862" y="2567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19" name="Line 7"/>
            <p:cNvSpPr>
              <a:spLocks noChangeShapeType="1"/>
            </p:cNvSpPr>
            <p:nvPr/>
          </p:nvSpPr>
          <p:spPr bwMode="auto">
            <a:xfrm>
              <a:off x="3026" y="2571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20" name="Line 8"/>
            <p:cNvSpPr>
              <a:spLocks noChangeShapeType="1"/>
            </p:cNvSpPr>
            <p:nvPr/>
          </p:nvSpPr>
          <p:spPr bwMode="auto">
            <a:xfrm>
              <a:off x="3180" y="2567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21" name="Text Box 9"/>
            <p:cNvSpPr txBox="1">
              <a:spLocks noChangeArrowheads="1"/>
            </p:cNvSpPr>
            <p:nvPr/>
          </p:nvSpPr>
          <p:spPr bwMode="auto">
            <a:xfrm>
              <a:off x="3548" y="2543"/>
              <a:ext cx="18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/>
                <a:t>入力データが書きこまれた</a:t>
              </a:r>
              <a:r>
                <a:rPr lang="ja-JP" altLang="en-US">
                  <a:solidFill>
                    <a:srgbClr val="0000FF"/>
                  </a:solidFill>
                </a:rPr>
                <a:t>テープ</a:t>
              </a:r>
            </a:p>
          </p:txBody>
        </p:sp>
        <p:sp>
          <p:nvSpPr>
            <p:cNvPr id="17422" name="Text Box 10"/>
            <p:cNvSpPr txBox="1">
              <a:spLocks noChangeArrowheads="1"/>
            </p:cNvSpPr>
            <p:nvPr/>
          </p:nvSpPr>
          <p:spPr bwMode="auto">
            <a:xfrm>
              <a:off x="2517" y="2976"/>
              <a:ext cx="670" cy="6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ja-JP" altLang="en-US" dirty="0">
                  <a:solidFill>
                    <a:srgbClr val="0000FF"/>
                  </a:solidFill>
                </a:rPr>
                <a:t>有限状態制御部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ja-JP" altLang="en-US" dirty="0" smtClean="0"/>
                <a:t>　状態　</a:t>
              </a:r>
              <a:r>
                <a:rPr lang="en-US" altLang="ja-JP" dirty="0" smtClean="0"/>
                <a:t>p</a:t>
              </a:r>
              <a:endParaRPr lang="en-US" altLang="ja-JP" dirty="0"/>
            </a:p>
          </p:txBody>
        </p:sp>
        <p:sp>
          <p:nvSpPr>
            <p:cNvPr id="17423" name="Line 11"/>
            <p:cNvSpPr>
              <a:spLocks noChangeShapeType="1"/>
            </p:cNvSpPr>
            <p:nvPr/>
          </p:nvSpPr>
          <p:spPr bwMode="auto">
            <a:xfrm flipV="1">
              <a:off x="2789" y="279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24" name="Text Box 12"/>
            <p:cNvSpPr txBox="1">
              <a:spLocks noChangeArrowheads="1"/>
            </p:cNvSpPr>
            <p:nvPr/>
          </p:nvSpPr>
          <p:spPr bwMode="auto">
            <a:xfrm>
              <a:off x="2835" y="2795"/>
              <a:ext cx="137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>
                  <a:solidFill>
                    <a:srgbClr val="0000FF"/>
                  </a:solidFill>
                </a:rPr>
                <a:t>読込みヘッド</a:t>
              </a:r>
              <a:r>
                <a:rPr lang="ja-JP" altLang="en-US"/>
                <a:t>：右に移動</a:t>
              </a:r>
            </a:p>
          </p:txBody>
        </p:sp>
        <p:sp>
          <p:nvSpPr>
            <p:cNvPr id="17425" name="Text Box 13"/>
            <p:cNvSpPr txBox="1">
              <a:spLocks noChangeArrowheads="1"/>
            </p:cNvSpPr>
            <p:nvPr/>
          </p:nvSpPr>
          <p:spPr bwMode="auto">
            <a:xfrm>
              <a:off x="3412" y="3276"/>
              <a:ext cx="308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/>
                <a:t>A</a:t>
              </a:r>
            </a:p>
            <a:p>
              <a:pPr eaLnBrk="1" hangingPunct="1"/>
              <a:endParaRPr lang="en-US" altLang="ja-JP"/>
            </a:p>
            <a:p>
              <a:pPr eaLnBrk="1" hangingPunct="1"/>
              <a:r>
                <a:rPr lang="en-US" altLang="ja-JP"/>
                <a:t>γ’</a:t>
              </a:r>
            </a:p>
            <a:p>
              <a:pPr eaLnBrk="1" hangingPunct="1"/>
              <a:endParaRPr lang="en-US" altLang="ja-JP"/>
            </a:p>
          </p:txBody>
        </p:sp>
        <p:sp>
          <p:nvSpPr>
            <p:cNvPr id="17426" name="Line 14"/>
            <p:cNvSpPr>
              <a:spLocks noChangeShapeType="1"/>
            </p:cNvSpPr>
            <p:nvPr/>
          </p:nvSpPr>
          <p:spPr bwMode="auto">
            <a:xfrm>
              <a:off x="3424" y="315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27" name="Line 15"/>
            <p:cNvSpPr>
              <a:spLocks noChangeShapeType="1"/>
            </p:cNvSpPr>
            <p:nvPr/>
          </p:nvSpPr>
          <p:spPr bwMode="auto">
            <a:xfrm>
              <a:off x="3696" y="315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28" name="Line 16"/>
            <p:cNvSpPr>
              <a:spLocks noChangeShapeType="1"/>
            </p:cNvSpPr>
            <p:nvPr/>
          </p:nvSpPr>
          <p:spPr bwMode="auto">
            <a:xfrm>
              <a:off x="3424" y="397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29" name="Line 17"/>
            <p:cNvSpPr>
              <a:spLocks noChangeShapeType="1"/>
            </p:cNvSpPr>
            <p:nvPr/>
          </p:nvSpPr>
          <p:spPr bwMode="auto">
            <a:xfrm>
              <a:off x="3424" y="343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30" name="Line 18"/>
            <p:cNvSpPr>
              <a:spLocks noChangeShapeType="1"/>
            </p:cNvSpPr>
            <p:nvPr/>
          </p:nvSpPr>
          <p:spPr bwMode="auto">
            <a:xfrm>
              <a:off x="3424" y="329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31" name="Freeform 19"/>
            <p:cNvSpPr>
              <a:spLocks/>
            </p:cNvSpPr>
            <p:nvPr/>
          </p:nvSpPr>
          <p:spPr bwMode="auto">
            <a:xfrm>
              <a:off x="3198" y="3135"/>
              <a:ext cx="325" cy="159"/>
            </a:xfrm>
            <a:custGeom>
              <a:avLst/>
              <a:gdLst>
                <a:gd name="T0" fmla="*/ 0 w 325"/>
                <a:gd name="T1" fmla="*/ 23 h 159"/>
                <a:gd name="T2" fmla="*/ 272 w 325"/>
                <a:gd name="T3" fmla="*/ 23 h 159"/>
                <a:gd name="T4" fmla="*/ 317 w 325"/>
                <a:gd name="T5" fmla="*/ 159 h 15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5" h="159">
                  <a:moveTo>
                    <a:pt x="0" y="23"/>
                  </a:moveTo>
                  <a:cubicBezTo>
                    <a:pt x="109" y="11"/>
                    <a:pt x="219" y="0"/>
                    <a:pt x="272" y="23"/>
                  </a:cubicBezTo>
                  <a:cubicBezTo>
                    <a:pt x="325" y="46"/>
                    <a:pt x="310" y="136"/>
                    <a:pt x="317" y="1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33" name="Text Box 21"/>
            <p:cNvSpPr txBox="1">
              <a:spLocks noChangeArrowheads="1"/>
            </p:cNvSpPr>
            <p:nvPr/>
          </p:nvSpPr>
          <p:spPr bwMode="auto">
            <a:xfrm>
              <a:off x="2121" y="3702"/>
              <a:ext cx="1303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 dirty="0">
                  <a:solidFill>
                    <a:srgbClr val="0000FF"/>
                  </a:solidFill>
                </a:rPr>
                <a:t>プッシュダウンスタック</a:t>
              </a:r>
            </a:p>
            <a:p>
              <a:pPr eaLnBrk="1" hangingPunct="1"/>
              <a:r>
                <a:rPr lang="ja-JP" altLang="en-US" dirty="0"/>
                <a:t>トップ：スタック記号</a:t>
              </a:r>
              <a:r>
                <a:rPr lang="en-US" altLang="ja-JP" dirty="0"/>
                <a:t>A</a:t>
              </a:r>
            </a:p>
            <a:p>
              <a:pPr eaLnBrk="1" hangingPunct="1"/>
              <a:r>
                <a:rPr lang="en-US" altLang="ja-JP" dirty="0" smtClean="0"/>
                <a:t>γ</a:t>
              </a:r>
              <a:r>
                <a:rPr lang="ja-JP" altLang="en-US" dirty="0" smtClean="0"/>
                <a:t>’のボトムは</a:t>
              </a:r>
              <a:r>
                <a:rPr lang="en-US" altLang="ja-JP" dirty="0" smtClean="0"/>
                <a:t>Z0</a:t>
              </a:r>
              <a:endParaRPr lang="en-US" altLang="ja-JP" dirty="0"/>
            </a:p>
          </p:txBody>
        </p:sp>
      </p:grpSp>
      <p:sp>
        <p:nvSpPr>
          <p:cNvPr id="17413" name="Text Box 22"/>
          <p:cNvSpPr txBox="1">
            <a:spLocks noChangeArrowheads="1"/>
          </p:cNvSpPr>
          <p:nvPr/>
        </p:nvSpPr>
        <p:spPr bwMode="auto">
          <a:xfrm>
            <a:off x="5092105" y="2697024"/>
            <a:ext cx="256833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>
                <a:solidFill>
                  <a:srgbClr val="0000FF"/>
                </a:solidFill>
              </a:rPr>
              <a:t>推移規則</a:t>
            </a:r>
          </a:p>
          <a:p>
            <a:pPr eaLnBrk="1" hangingPunct="1"/>
            <a:r>
              <a:rPr lang="ja-JP" altLang="en-US" dirty="0"/>
              <a:t>（</a:t>
            </a:r>
            <a:r>
              <a:rPr lang="en-US" altLang="ja-JP" dirty="0">
                <a:solidFill>
                  <a:srgbClr val="0000FF"/>
                </a:solidFill>
              </a:rPr>
              <a:t>p</a:t>
            </a:r>
            <a:r>
              <a:rPr lang="ja-JP" altLang="en-US" dirty="0" err="1"/>
              <a:t>、</a:t>
            </a:r>
            <a:r>
              <a:rPr lang="en-US" altLang="ja-JP" dirty="0">
                <a:solidFill>
                  <a:srgbClr val="990000"/>
                </a:solidFill>
              </a:rPr>
              <a:t>A</a:t>
            </a:r>
            <a:r>
              <a:rPr lang="ja-JP" altLang="en-US" dirty="0"/>
              <a:t>）→（</a:t>
            </a:r>
            <a:r>
              <a:rPr lang="en-US" altLang="ja-JP" dirty="0">
                <a:solidFill>
                  <a:srgbClr val="0000FF"/>
                </a:solidFill>
              </a:rPr>
              <a:t>q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990000"/>
                </a:solidFill>
              </a:rPr>
              <a:t>α</a:t>
            </a:r>
            <a:r>
              <a:rPr lang="ja-JP" altLang="en-US" dirty="0"/>
              <a:t>）</a:t>
            </a:r>
          </a:p>
          <a:p>
            <a:pPr eaLnBrk="1" hangingPunct="1"/>
            <a:r>
              <a:rPr lang="ja-JP" altLang="en-US" dirty="0"/>
              <a:t>・</a:t>
            </a:r>
            <a:r>
              <a:rPr lang="ja-JP" altLang="en-US" dirty="0" smtClean="0">
                <a:solidFill>
                  <a:srgbClr val="0000FF"/>
                </a:solidFill>
              </a:rPr>
              <a:t>状態の推移</a:t>
            </a:r>
            <a:r>
              <a:rPr lang="ja-JP" altLang="en-US" dirty="0" smtClean="0"/>
              <a:t>　　</a:t>
            </a:r>
            <a:r>
              <a:rPr lang="en-US" altLang="ja-JP" dirty="0" err="1" smtClean="0">
                <a:solidFill>
                  <a:srgbClr val="0000FF"/>
                </a:solidFill>
              </a:rPr>
              <a:t>p</a:t>
            </a:r>
            <a:r>
              <a:rPr lang="en-US" altLang="ja-JP" dirty="0" err="1">
                <a:solidFill>
                  <a:srgbClr val="0000FF"/>
                </a:solidFill>
              </a:rPr>
              <a:t>→q</a:t>
            </a:r>
            <a:endParaRPr lang="en-US" altLang="ja-JP" dirty="0">
              <a:solidFill>
                <a:srgbClr val="0000FF"/>
              </a:solidFill>
            </a:endParaRPr>
          </a:p>
          <a:p>
            <a:pPr eaLnBrk="1" hangingPunct="1"/>
            <a:r>
              <a:rPr lang="ja-JP" altLang="en-US" dirty="0"/>
              <a:t>・</a:t>
            </a:r>
            <a:r>
              <a:rPr lang="ja-JP" altLang="en-US" dirty="0" smtClean="0">
                <a:solidFill>
                  <a:srgbClr val="990000"/>
                </a:solidFill>
              </a:rPr>
              <a:t>スタック内容の推移　</a:t>
            </a:r>
            <a:r>
              <a:rPr lang="en-US" altLang="ja-JP" dirty="0" smtClean="0">
                <a:solidFill>
                  <a:srgbClr val="990000"/>
                </a:solidFill>
              </a:rPr>
              <a:t>A</a:t>
            </a:r>
            <a:r>
              <a:rPr lang="en-US" altLang="ja-JP" dirty="0">
                <a:solidFill>
                  <a:srgbClr val="990000"/>
                </a:solidFill>
              </a:rPr>
              <a:t>→α</a:t>
            </a:r>
          </a:p>
        </p:txBody>
      </p:sp>
      <p:sp>
        <p:nvSpPr>
          <p:cNvPr id="17414" name="Text Box 23"/>
          <p:cNvSpPr txBox="1">
            <a:spLocks noChangeArrowheads="1"/>
          </p:cNvSpPr>
          <p:nvPr/>
        </p:nvSpPr>
        <p:spPr bwMode="auto">
          <a:xfrm>
            <a:off x="5738813" y="2852936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400" dirty="0"/>
              <a:t>a</a:t>
            </a:r>
          </a:p>
        </p:txBody>
      </p:sp>
      <p:sp>
        <p:nvSpPr>
          <p:cNvPr id="17415" name="Text Box 24"/>
          <p:cNvSpPr txBox="1">
            <a:spLocks noChangeArrowheads="1"/>
          </p:cNvSpPr>
          <p:nvPr/>
        </p:nvSpPr>
        <p:spPr bwMode="auto">
          <a:xfrm>
            <a:off x="4067944" y="4665910"/>
            <a:ext cx="476284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800" dirty="0" smtClean="0"/>
              <a:t>①計算</a:t>
            </a:r>
            <a:r>
              <a:rPr lang="ja-JP" altLang="en-US" sz="1800" dirty="0"/>
              <a:t>状況は</a:t>
            </a:r>
            <a:r>
              <a:rPr lang="en-US" altLang="ja-JP" sz="1800" dirty="0"/>
              <a:t>(</a:t>
            </a:r>
            <a:r>
              <a:rPr lang="en-US" altLang="ja-JP" sz="1800" dirty="0" err="1"/>
              <a:t>p,Aγ</a:t>
            </a:r>
            <a:r>
              <a:rPr lang="en-US" altLang="ja-JP" sz="1800" dirty="0"/>
              <a:t>’)</a:t>
            </a:r>
            <a:r>
              <a:rPr lang="ja-JP" altLang="en-US" sz="1800" dirty="0"/>
              <a:t>と</a:t>
            </a:r>
            <a:r>
              <a:rPr lang="ja-JP" altLang="en-US" sz="1800" dirty="0" smtClean="0"/>
              <a:t>書く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 smtClean="0"/>
              <a:t>②</a:t>
            </a:r>
            <a:r>
              <a:rPr lang="en-US" altLang="ja-JP" sz="1800" b="1" dirty="0" smtClean="0">
                <a:solidFill>
                  <a:srgbClr val="0000FF"/>
                </a:solidFill>
              </a:rPr>
              <a:t>(</a:t>
            </a:r>
            <a:r>
              <a:rPr lang="en-US" altLang="ja-JP" sz="1800" b="1" dirty="0" err="1" smtClean="0">
                <a:solidFill>
                  <a:srgbClr val="0000FF"/>
                </a:solidFill>
              </a:rPr>
              <a:t>p,A</a:t>
            </a:r>
            <a:r>
              <a:rPr lang="en-US" altLang="ja-JP" sz="1800" b="1" dirty="0" smtClean="0">
                <a:solidFill>
                  <a:srgbClr val="0000FF"/>
                </a:solidFill>
              </a:rPr>
              <a:t>)</a:t>
            </a:r>
            <a:r>
              <a:rPr lang="ja-JP" altLang="en-US" sz="1800" dirty="0" smtClean="0"/>
              <a:t>は計算状況</a:t>
            </a:r>
            <a:r>
              <a:rPr lang="en-US" altLang="ja-JP" sz="1800" dirty="0" smtClean="0"/>
              <a:t>(</a:t>
            </a:r>
            <a:r>
              <a:rPr lang="en-US" altLang="ja-JP" sz="1800" dirty="0" err="1" smtClean="0"/>
              <a:t>p,Aγ</a:t>
            </a:r>
            <a:r>
              <a:rPr lang="ja-JP" altLang="en-US" sz="1800" dirty="0" smtClean="0"/>
              <a:t>’）の</a:t>
            </a:r>
            <a:r>
              <a:rPr lang="ja-JP" altLang="en-US" sz="1800" b="1" dirty="0" smtClean="0">
                <a:solidFill>
                  <a:srgbClr val="0000FF"/>
                </a:solidFill>
              </a:rPr>
              <a:t>モード</a:t>
            </a:r>
            <a:r>
              <a:rPr lang="ja-JP" altLang="en-US" sz="1800" dirty="0" smtClean="0"/>
              <a:t>と呼ぶ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 smtClean="0"/>
              <a:t>③計算状況の</a:t>
            </a:r>
            <a:r>
              <a:rPr lang="ja-JP" altLang="en-US" sz="1800" b="1" dirty="0" smtClean="0">
                <a:solidFill>
                  <a:srgbClr val="0000FF"/>
                </a:solidFill>
              </a:rPr>
              <a:t>高さ</a:t>
            </a:r>
            <a:endParaRPr lang="en-US" altLang="ja-JP" sz="1800" b="1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ja-JP" altLang="en-US" sz="1800" dirty="0" smtClean="0"/>
              <a:t>④</a:t>
            </a:r>
            <a:r>
              <a:rPr lang="en-US" altLang="ja-JP" sz="1800" dirty="0" smtClean="0"/>
              <a:t>M</a:t>
            </a:r>
            <a:r>
              <a:rPr lang="ja-JP" altLang="en-US" sz="1800" dirty="0" smtClean="0"/>
              <a:t>の動作開始時の計算状況（初期計算状況）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　は、状態が</a:t>
            </a:r>
            <a:r>
              <a:rPr lang="en-US" altLang="ja-JP" sz="1800" dirty="0" smtClean="0"/>
              <a:t>q0</a:t>
            </a:r>
            <a:r>
              <a:rPr lang="ja-JP" altLang="en-US" sz="1800" dirty="0" smtClean="0"/>
              <a:t>とスタック内容が</a:t>
            </a:r>
            <a:r>
              <a:rPr lang="en-US" altLang="ja-JP" sz="1800" dirty="0" smtClean="0"/>
              <a:t>Z0</a:t>
            </a:r>
            <a:r>
              <a:rPr lang="ja-JP" altLang="en-US" sz="1800" dirty="0" smtClean="0"/>
              <a:t>によって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　表す。</a:t>
            </a:r>
            <a:endParaRPr lang="ja-JP" altLang="en-US" sz="18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048250" y="908720"/>
            <a:ext cx="372730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（補足）</a:t>
            </a:r>
            <a:endParaRPr lang="en-US" altLang="ja-JP" dirty="0" smtClean="0"/>
          </a:p>
          <a:p>
            <a:r>
              <a:rPr lang="ja-JP" altLang="en-US" dirty="0" smtClean="0"/>
              <a:t>単純決定性プッシュダウンオートマトンは</a:t>
            </a:r>
            <a:endParaRPr lang="en-US" altLang="ja-JP" dirty="0" smtClean="0"/>
          </a:p>
          <a:p>
            <a:r>
              <a:rPr kumimoji="1" lang="ja-JP" altLang="en-US" dirty="0"/>
              <a:t>状態</a:t>
            </a:r>
            <a:r>
              <a:rPr kumimoji="1" lang="ja-JP" altLang="en-US" dirty="0" smtClean="0"/>
              <a:t>は推移しない。スタックの状況だけで</a:t>
            </a:r>
            <a:endParaRPr kumimoji="1" lang="en-US" altLang="ja-JP" dirty="0" smtClean="0"/>
          </a:p>
          <a:p>
            <a:r>
              <a:rPr lang="ja-JP" altLang="en-US" dirty="0"/>
              <a:t>計算</a:t>
            </a:r>
            <a:r>
              <a:rPr lang="ja-JP" altLang="en-US" dirty="0" smtClean="0"/>
              <a:t>の進み具合を示す。</a:t>
            </a:r>
            <a:endParaRPr lang="en-US" altLang="ja-JP" dirty="0" smtClean="0"/>
          </a:p>
          <a:p>
            <a:r>
              <a:rPr lang="ja-JP" altLang="en-US" dirty="0" smtClean="0"/>
              <a:t>決定性プッシュダウンオートマトンは、</a:t>
            </a:r>
            <a:endParaRPr lang="en-US" altLang="ja-JP" dirty="0" smtClean="0"/>
          </a:p>
          <a:p>
            <a:r>
              <a:rPr lang="ja-JP" altLang="en-US" b="1" dirty="0" smtClean="0">
                <a:solidFill>
                  <a:srgbClr val="0000FF"/>
                </a:solidFill>
              </a:rPr>
              <a:t>スタック</a:t>
            </a:r>
            <a:r>
              <a:rPr lang="ja-JP" altLang="en-US" dirty="0" smtClean="0"/>
              <a:t>と</a:t>
            </a:r>
            <a:r>
              <a:rPr lang="ja-JP" altLang="en-US" b="1" dirty="0" smtClean="0">
                <a:solidFill>
                  <a:srgbClr val="0000FF"/>
                </a:solidFill>
              </a:rPr>
              <a:t>状態</a:t>
            </a:r>
            <a:r>
              <a:rPr lang="ja-JP" altLang="en-US" dirty="0" smtClean="0"/>
              <a:t>の両者の推移によって、</a:t>
            </a:r>
            <a:endParaRPr lang="en-US" altLang="ja-JP" dirty="0" smtClean="0"/>
          </a:p>
          <a:p>
            <a:r>
              <a:rPr kumimoji="1" lang="ja-JP" altLang="en-US" dirty="0"/>
              <a:t>計算</a:t>
            </a:r>
            <a:r>
              <a:rPr kumimoji="1" lang="ja-JP" altLang="en-US" dirty="0" smtClean="0"/>
              <a:t>の進み具合を示す。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592306" y="4275385"/>
            <a:ext cx="2005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状態　スタックの内容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/>
          <p:nvPr/>
        </p:nvCxnSpPr>
        <p:spPr>
          <a:xfrm flipH="1">
            <a:off x="5676057" y="4492873"/>
            <a:ext cx="235371" cy="2873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5911428" y="4520582"/>
            <a:ext cx="881670" cy="2596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右中かっこ 6"/>
          <p:cNvSpPr/>
          <p:nvPr/>
        </p:nvSpPr>
        <p:spPr>
          <a:xfrm>
            <a:off x="3131840" y="5203031"/>
            <a:ext cx="216024" cy="10675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>
            <a:endCxn id="7" idx="1"/>
          </p:cNvCxnSpPr>
          <p:nvPr/>
        </p:nvCxnSpPr>
        <p:spPr>
          <a:xfrm flipH="1">
            <a:off x="3347864" y="5422034"/>
            <a:ext cx="791883" cy="314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44DBBBEA-0A54-4DDA-A1BB-4D82EB8C70AB}" type="slidenum">
              <a:rPr lang="en-US" altLang="ja-JP" sz="1400" smtClean="0"/>
              <a:pPr eaLnBrk="1" hangingPunct="1"/>
              <a:t>15</a:t>
            </a:fld>
            <a:endParaRPr lang="en-US" altLang="ja-JP" sz="1400" smtClean="0"/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1032272" y="1495425"/>
            <a:ext cx="184467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/>
              <a:t>・・・・　</a:t>
            </a:r>
            <a:r>
              <a:rPr lang="en-US" altLang="ja-JP">
                <a:solidFill>
                  <a:srgbClr val="FF0000"/>
                </a:solidFill>
              </a:rPr>
              <a:t>a</a:t>
            </a:r>
            <a:r>
              <a:rPr lang="en-US" altLang="ja-JP"/>
              <a:t> </a:t>
            </a:r>
            <a:r>
              <a:rPr lang="ja-JP" altLang="en-US"/>
              <a:t>　</a:t>
            </a:r>
            <a:r>
              <a:rPr lang="en-US" altLang="ja-JP"/>
              <a:t>b   c  </a:t>
            </a:r>
            <a:r>
              <a:rPr lang="ja-JP" altLang="en-US"/>
              <a:t>・・・</a:t>
            </a:r>
          </a:p>
        </p:txBody>
      </p:sp>
      <p:sp>
        <p:nvSpPr>
          <p:cNvPr id="18436" name="Line 5"/>
          <p:cNvSpPr>
            <a:spLocks noChangeShapeType="1"/>
          </p:cNvSpPr>
          <p:nvPr/>
        </p:nvSpPr>
        <p:spPr bwMode="auto">
          <a:xfrm>
            <a:off x="1629172" y="15240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1887934" y="152241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38" name="Line 7"/>
          <p:cNvSpPr>
            <a:spLocks noChangeShapeType="1"/>
          </p:cNvSpPr>
          <p:nvPr/>
        </p:nvSpPr>
        <p:spPr bwMode="auto">
          <a:xfrm>
            <a:off x="2148284" y="152876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39" name="Line 8"/>
          <p:cNvSpPr>
            <a:spLocks noChangeShapeType="1"/>
          </p:cNvSpPr>
          <p:nvPr/>
        </p:nvSpPr>
        <p:spPr bwMode="auto">
          <a:xfrm>
            <a:off x="2392759" y="152241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40" name="Text Box 9"/>
          <p:cNvSpPr txBox="1">
            <a:spLocks noChangeArrowheads="1"/>
          </p:cNvSpPr>
          <p:nvPr/>
        </p:nvSpPr>
        <p:spPr bwMode="auto">
          <a:xfrm>
            <a:off x="1024334" y="837911"/>
            <a:ext cx="3003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/>
              <a:t>入力データが書きこまれた</a:t>
            </a:r>
            <a:r>
              <a:rPr lang="ja-JP" altLang="en-US" dirty="0">
                <a:solidFill>
                  <a:srgbClr val="0000FF"/>
                </a:solidFill>
              </a:rPr>
              <a:t>テープ</a:t>
            </a:r>
          </a:p>
        </p:txBody>
      </p:sp>
      <p:sp>
        <p:nvSpPr>
          <p:cNvPr id="18441" name="Text Box 10"/>
          <p:cNvSpPr txBox="1">
            <a:spLocks noChangeArrowheads="1"/>
          </p:cNvSpPr>
          <p:nvPr/>
        </p:nvSpPr>
        <p:spPr bwMode="auto">
          <a:xfrm>
            <a:off x="1340247" y="2171700"/>
            <a:ext cx="1063625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dirty="0">
                <a:solidFill>
                  <a:srgbClr val="0000FF"/>
                </a:solidFill>
              </a:rPr>
              <a:t>有限状態制御部</a:t>
            </a:r>
          </a:p>
          <a:p>
            <a:pPr eaLnBrk="1" hangingPunct="1">
              <a:spcBef>
                <a:spcPct val="50000"/>
              </a:spcBef>
            </a:pPr>
            <a:r>
              <a:rPr lang="ja-JP" altLang="en-US" dirty="0" smtClean="0"/>
              <a:t>　状態</a:t>
            </a:r>
            <a:r>
              <a:rPr lang="ja-JP" altLang="en-US" dirty="0" smtClean="0">
                <a:solidFill>
                  <a:srgbClr val="990000"/>
                </a:solidFill>
              </a:rPr>
              <a:t>　</a:t>
            </a:r>
            <a:r>
              <a:rPr lang="en-US" altLang="ja-JP" dirty="0" smtClean="0">
                <a:solidFill>
                  <a:srgbClr val="990000"/>
                </a:solidFill>
              </a:rPr>
              <a:t>p</a:t>
            </a:r>
            <a:endParaRPr lang="en-US" altLang="ja-JP" dirty="0">
              <a:solidFill>
                <a:srgbClr val="990000"/>
              </a:solidFill>
            </a:endParaRPr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 flipV="1">
            <a:off x="1772047" y="18843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43" name="Text Box 12"/>
          <p:cNvSpPr txBox="1">
            <a:spLocks noChangeArrowheads="1"/>
          </p:cNvSpPr>
          <p:nvPr/>
        </p:nvSpPr>
        <p:spPr bwMode="auto">
          <a:xfrm>
            <a:off x="1845072" y="1884363"/>
            <a:ext cx="21828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>
                <a:solidFill>
                  <a:srgbClr val="0000FF"/>
                </a:solidFill>
              </a:rPr>
              <a:t>読込みヘッド</a:t>
            </a:r>
            <a:r>
              <a:rPr lang="ja-JP" altLang="en-US"/>
              <a:t>：右に移動</a:t>
            </a:r>
          </a:p>
        </p:txBody>
      </p:sp>
      <p:sp>
        <p:nvSpPr>
          <p:cNvPr id="18444" name="Text Box 13"/>
          <p:cNvSpPr txBox="1">
            <a:spLocks noChangeArrowheads="1"/>
          </p:cNvSpPr>
          <p:nvPr/>
        </p:nvSpPr>
        <p:spPr bwMode="auto">
          <a:xfrm>
            <a:off x="2761059" y="2647950"/>
            <a:ext cx="33214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dirty="0">
                <a:solidFill>
                  <a:srgbClr val="0000FF"/>
                </a:solidFill>
              </a:rPr>
              <a:t>A</a:t>
            </a:r>
          </a:p>
          <a:p>
            <a:pPr eaLnBrk="1" hangingPunct="1"/>
            <a:endParaRPr lang="en-US" altLang="ja-JP" dirty="0"/>
          </a:p>
          <a:p>
            <a:pPr eaLnBrk="1" hangingPunct="1"/>
            <a:r>
              <a:rPr lang="en-US" altLang="ja-JP" dirty="0"/>
              <a:t>γ’</a:t>
            </a:r>
          </a:p>
          <a:p>
            <a:pPr eaLnBrk="1" hangingPunct="1"/>
            <a:endParaRPr lang="en-US" altLang="ja-JP" dirty="0"/>
          </a:p>
        </p:txBody>
      </p:sp>
      <p:sp>
        <p:nvSpPr>
          <p:cNvPr id="18445" name="Line 14"/>
          <p:cNvSpPr>
            <a:spLocks noChangeShapeType="1"/>
          </p:cNvSpPr>
          <p:nvPr/>
        </p:nvSpPr>
        <p:spPr bwMode="auto">
          <a:xfrm>
            <a:off x="2780109" y="2460625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46" name="Line 15"/>
          <p:cNvSpPr>
            <a:spLocks noChangeShapeType="1"/>
          </p:cNvSpPr>
          <p:nvPr/>
        </p:nvSpPr>
        <p:spPr bwMode="auto">
          <a:xfrm>
            <a:off x="3211909" y="2460625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47" name="Line 16"/>
          <p:cNvSpPr>
            <a:spLocks noChangeShapeType="1"/>
          </p:cNvSpPr>
          <p:nvPr/>
        </p:nvSpPr>
        <p:spPr bwMode="auto">
          <a:xfrm>
            <a:off x="2780109" y="37560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48" name="Line 17"/>
          <p:cNvSpPr>
            <a:spLocks noChangeShapeType="1"/>
          </p:cNvSpPr>
          <p:nvPr/>
        </p:nvSpPr>
        <p:spPr bwMode="auto">
          <a:xfrm>
            <a:off x="2780109" y="28924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49" name="Line 18"/>
          <p:cNvSpPr>
            <a:spLocks noChangeShapeType="1"/>
          </p:cNvSpPr>
          <p:nvPr/>
        </p:nvSpPr>
        <p:spPr bwMode="auto">
          <a:xfrm>
            <a:off x="2780109" y="26765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50" name="Freeform 19"/>
          <p:cNvSpPr>
            <a:spLocks/>
          </p:cNvSpPr>
          <p:nvPr/>
        </p:nvSpPr>
        <p:spPr bwMode="auto">
          <a:xfrm>
            <a:off x="2421334" y="2424113"/>
            <a:ext cx="515938" cy="252412"/>
          </a:xfrm>
          <a:custGeom>
            <a:avLst/>
            <a:gdLst>
              <a:gd name="T0" fmla="*/ 0 w 325"/>
              <a:gd name="T1" fmla="*/ 2147483647 h 159"/>
              <a:gd name="T2" fmla="*/ 2147483647 w 325"/>
              <a:gd name="T3" fmla="*/ 2147483647 h 159"/>
              <a:gd name="T4" fmla="*/ 2147483647 w 325"/>
              <a:gd name="T5" fmla="*/ 2147483647 h 15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5" h="159">
                <a:moveTo>
                  <a:pt x="0" y="23"/>
                </a:moveTo>
                <a:cubicBezTo>
                  <a:pt x="109" y="11"/>
                  <a:pt x="219" y="0"/>
                  <a:pt x="272" y="23"/>
                </a:cubicBezTo>
                <a:cubicBezTo>
                  <a:pt x="325" y="46"/>
                  <a:pt x="310" y="136"/>
                  <a:pt x="317" y="15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51" name="Text Box 22"/>
          <p:cNvSpPr txBox="1">
            <a:spLocks noChangeArrowheads="1"/>
          </p:cNvSpPr>
          <p:nvPr/>
        </p:nvSpPr>
        <p:spPr bwMode="auto">
          <a:xfrm>
            <a:off x="3586137" y="3024866"/>
            <a:ext cx="139814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>
                <a:solidFill>
                  <a:srgbClr val="0000FF"/>
                </a:solidFill>
              </a:rPr>
              <a:t>推移規則</a:t>
            </a:r>
          </a:p>
          <a:p>
            <a:pPr eaLnBrk="1" hangingPunct="1"/>
            <a:r>
              <a:rPr lang="ja-JP" altLang="en-US" dirty="0"/>
              <a:t>（</a:t>
            </a:r>
            <a:r>
              <a:rPr lang="en-US" altLang="ja-JP" dirty="0" err="1">
                <a:solidFill>
                  <a:srgbClr val="990000"/>
                </a:solidFill>
              </a:rPr>
              <a:t>p</a:t>
            </a:r>
            <a:r>
              <a:rPr lang="en-US" altLang="ja-JP" dirty="0" err="1"/>
              <a:t>,</a:t>
            </a:r>
            <a:r>
              <a:rPr lang="en-US" altLang="ja-JP" dirty="0" err="1">
                <a:solidFill>
                  <a:srgbClr val="0000FF"/>
                </a:solidFill>
              </a:rPr>
              <a:t>A</a:t>
            </a:r>
            <a:r>
              <a:rPr lang="ja-JP" altLang="en-US" dirty="0"/>
              <a:t>）→（</a:t>
            </a:r>
            <a:r>
              <a:rPr lang="en-US" altLang="ja-JP" dirty="0">
                <a:solidFill>
                  <a:srgbClr val="990000"/>
                </a:solidFill>
              </a:rPr>
              <a:t>q</a:t>
            </a:r>
            <a:r>
              <a:rPr lang="en-US" altLang="ja-JP" dirty="0"/>
              <a:t>,α</a:t>
            </a:r>
            <a:r>
              <a:rPr lang="ja-JP" altLang="en-US" dirty="0"/>
              <a:t>）</a:t>
            </a:r>
          </a:p>
          <a:p>
            <a:pPr eaLnBrk="1" hangingPunct="1"/>
            <a:r>
              <a:rPr lang="ja-JP" altLang="en-US" dirty="0"/>
              <a:t>　　</a:t>
            </a:r>
            <a:endParaRPr lang="ja-JP" altLang="en-US" dirty="0">
              <a:solidFill>
                <a:srgbClr val="FF9900"/>
              </a:solidFill>
            </a:endParaRPr>
          </a:p>
        </p:txBody>
      </p:sp>
      <p:sp>
        <p:nvSpPr>
          <p:cNvPr id="18452" name="Text Box 23"/>
          <p:cNvSpPr txBox="1">
            <a:spLocks noChangeArrowheads="1"/>
          </p:cNvSpPr>
          <p:nvPr/>
        </p:nvSpPr>
        <p:spPr bwMode="auto">
          <a:xfrm>
            <a:off x="4102368" y="3193231"/>
            <a:ext cx="2840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8453" name="Text Box 25"/>
          <p:cNvSpPr txBox="1">
            <a:spLocks noChangeArrowheads="1"/>
          </p:cNvSpPr>
          <p:nvPr/>
        </p:nvSpPr>
        <p:spPr bwMode="auto">
          <a:xfrm>
            <a:off x="4816872" y="1484313"/>
            <a:ext cx="184467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/>
              <a:t>・・・・　</a:t>
            </a:r>
            <a:r>
              <a:rPr lang="en-US" altLang="ja-JP"/>
              <a:t>a </a:t>
            </a:r>
            <a:r>
              <a:rPr lang="ja-JP" altLang="en-US"/>
              <a:t>　</a:t>
            </a:r>
            <a:r>
              <a:rPr lang="en-US" altLang="ja-JP"/>
              <a:t>b   c  </a:t>
            </a:r>
            <a:r>
              <a:rPr lang="ja-JP" altLang="en-US"/>
              <a:t>・・・</a:t>
            </a:r>
          </a:p>
        </p:txBody>
      </p:sp>
      <p:sp>
        <p:nvSpPr>
          <p:cNvPr id="18454" name="Line 26"/>
          <p:cNvSpPr>
            <a:spLocks noChangeShapeType="1"/>
          </p:cNvSpPr>
          <p:nvPr/>
        </p:nvSpPr>
        <p:spPr bwMode="auto">
          <a:xfrm>
            <a:off x="5413772" y="151288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55" name="Line 27"/>
          <p:cNvSpPr>
            <a:spLocks noChangeShapeType="1"/>
          </p:cNvSpPr>
          <p:nvPr/>
        </p:nvSpPr>
        <p:spPr bwMode="auto">
          <a:xfrm>
            <a:off x="5672534" y="15113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56" name="Line 28"/>
          <p:cNvSpPr>
            <a:spLocks noChangeShapeType="1"/>
          </p:cNvSpPr>
          <p:nvPr/>
        </p:nvSpPr>
        <p:spPr bwMode="auto">
          <a:xfrm>
            <a:off x="5932884" y="15176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57" name="Line 29"/>
          <p:cNvSpPr>
            <a:spLocks noChangeShapeType="1"/>
          </p:cNvSpPr>
          <p:nvPr/>
        </p:nvSpPr>
        <p:spPr bwMode="auto">
          <a:xfrm>
            <a:off x="6177359" y="15113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58" name="Text Box 30"/>
          <p:cNvSpPr txBox="1">
            <a:spLocks noChangeArrowheads="1"/>
          </p:cNvSpPr>
          <p:nvPr/>
        </p:nvSpPr>
        <p:spPr bwMode="auto">
          <a:xfrm>
            <a:off x="5340747" y="2160588"/>
            <a:ext cx="1063625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dirty="0">
                <a:solidFill>
                  <a:srgbClr val="0000FF"/>
                </a:solidFill>
              </a:rPr>
              <a:t>有限状態制御部</a:t>
            </a:r>
          </a:p>
          <a:p>
            <a:pPr eaLnBrk="1" hangingPunct="1">
              <a:spcBef>
                <a:spcPct val="50000"/>
              </a:spcBef>
            </a:pPr>
            <a:r>
              <a:rPr lang="ja-JP" altLang="en-US" dirty="0" smtClean="0"/>
              <a:t>　状態 </a:t>
            </a:r>
            <a:r>
              <a:rPr lang="en-US" altLang="ja-JP" dirty="0" smtClean="0">
                <a:solidFill>
                  <a:srgbClr val="990000"/>
                </a:solidFill>
              </a:rPr>
              <a:t>q</a:t>
            </a:r>
            <a:endParaRPr lang="en-US" altLang="ja-JP" dirty="0">
              <a:solidFill>
                <a:srgbClr val="990000"/>
              </a:solidFill>
            </a:endParaRPr>
          </a:p>
        </p:txBody>
      </p:sp>
      <p:sp>
        <p:nvSpPr>
          <p:cNvPr id="18459" name="Line 31"/>
          <p:cNvSpPr>
            <a:spLocks noChangeShapeType="1"/>
          </p:cNvSpPr>
          <p:nvPr/>
        </p:nvSpPr>
        <p:spPr bwMode="auto">
          <a:xfrm flipV="1">
            <a:off x="5772547" y="18732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60" name="Text Box 32"/>
          <p:cNvSpPr txBox="1">
            <a:spLocks noChangeArrowheads="1"/>
          </p:cNvSpPr>
          <p:nvPr/>
        </p:nvSpPr>
        <p:spPr bwMode="auto">
          <a:xfrm>
            <a:off x="5845572" y="1873250"/>
            <a:ext cx="21828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>
                <a:solidFill>
                  <a:srgbClr val="0000FF"/>
                </a:solidFill>
              </a:rPr>
              <a:t>読込みヘッド</a:t>
            </a:r>
            <a:r>
              <a:rPr lang="ja-JP" altLang="en-US"/>
              <a:t>：右に移動</a:t>
            </a:r>
          </a:p>
        </p:txBody>
      </p:sp>
      <p:sp>
        <p:nvSpPr>
          <p:cNvPr id="18461" name="Text Box 33"/>
          <p:cNvSpPr txBox="1">
            <a:spLocks noChangeArrowheads="1"/>
          </p:cNvSpPr>
          <p:nvPr/>
        </p:nvSpPr>
        <p:spPr bwMode="auto">
          <a:xfrm>
            <a:off x="6820297" y="2498725"/>
            <a:ext cx="33214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dirty="0">
                <a:solidFill>
                  <a:srgbClr val="0000FF"/>
                </a:solidFill>
              </a:rPr>
              <a:t>α</a:t>
            </a:r>
          </a:p>
          <a:p>
            <a:pPr eaLnBrk="1" hangingPunct="1"/>
            <a:endParaRPr lang="en-US" altLang="ja-JP" dirty="0"/>
          </a:p>
          <a:p>
            <a:pPr eaLnBrk="1" hangingPunct="1"/>
            <a:endParaRPr lang="en-US" altLang="ja-JP" dirty="0"/>
          </a:p>
          <a:p>
            <a:pPr eaLnBrk="1" hangingPunct="1"/>
            <a:r>
              <a:rPr lang="en-US" altLang="ja-JP" dirty="0"/>
              <a:t>γ’</a:t>
            </a:r>
          </a:p>
          <a:p>
            <a:pPr eaLnBrk="1" hangingPunct="1"/>
            <a:endParaRPr lang="en-US" altLang="ja-JP" dirty="0"/>
          </a:p>
        </p:txBody>
      </p:sp>
      <p:sp>
        <p:nvSpPr>
          <p:cNvPr id="18462" name="Line 34"/>
          <p:cNvSpPr>
            <a:spLocks noChangeShapeType="1"/>
          </p:cNvSpPr>
          <p:nvPr/>
        </p:nvSpPr>
        <p:spPr bwMode="auto">
          <a:xfrm>
            <a:off x="6780609" y="244951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63" name="Line 35"/>
          <p:cNvSpPr>
            <a:spLocks noChangeShapeType="1"/>
          </p:cNvSpPr>
          <p:nvPr/>
        </p:nvSpPr>
        <p:spPr bwMode="auto">
          <a:xfrm>
            <a:off x="7212409" y="244951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64" name="Line 36"/>
          <p:cNvSpPr>
            <a:spLocks noChangeShapeType="1"/>
          </p:cNvSpPr>
          <p:nvPr/>
        </p:nvSpPr>
        <p:spPr bwMode="auto">
          <a:xfrm>
            <a:off x="6780609" y="374491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65" name="Line 37"/>
          <p:cNvSpPr>
            <a:spLocks noChangeShapeType="1"/>
          </p:cNvSpPr>
          <p:nvPr/>
        </p:nvSpPr>
        <p:spPr bwMode="auto">
          <a:xfrm>
            <a:off x="6780609" y="288131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66" name="Line 38"/>
          <p:cNvSpPr>
            <a:spLocks noChangeShapeType="1"/>
          </p:cNvSpPr>
          <p:nvPr/>
        </p:nvSpPr>
        <p:spPr bwMode="auto">
          <a:xfrm>
            <a:off x="6798072" y="251301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67" name="Freeform 39"/>
          <p:cNvSpPr>
            <a:spLocks/>
          </p:cNvSpPr>
          <p:nvPr/>
        </p:nvSpPr>
        <p:spPr bwMode="auto">
          <a:xfrm>
            <a:off x="6399609" y="2205038"/>
            <a:ext cx="515938" cy="252412"/>
          </a:xfrm>
          <a:custGeom>
            <a:avLst/>
            <a:gdLst>
              <a:gd name="T0" fmla="*/ 0 w 325"/>
              <a:gd name="T1" fmla="*/ 2147483647 h 159"/>
              <a:gd name="T2" fmla="*/ 2147483647 w 325"/>
              <a:gd name="T3" fmla="*/ 2147483647 h 159"/>
              <a:gd name="T4" fmla="*/ 2147483647 w 325"/>
              <a:gd name="T5" fmla="*/ 2147483647 h 15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5" h="159">
                <a:moveTo>
                  <a:pt x="0" y="23"/>
                </a:moveTo>
                <a:cubicBezTo>
                  <a:pt x="109" y="11"/>
                  <a:pt x="219" y="0"/>
                  <a:pt x="272" y="23"/>
                </a:cubicBezTo>
                <a:cubicBezTo>
                  <a:pt x="325" y="46"/>
                  <a:pt x="310" y="136"/>
                  <a:pt x="317" y="15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cxnSp>
        <p:nvCxnSpPr>
          <p:cNvPr id="3" name="直線矢印コネクタ 2"/>
          <p:cNvCxnSpPr/>
          <p:nvPr/>
        </p:nvCxnSpPr>
        <p:spPr>
          <a:xfrm flipH="1">
            <a:off x="1483915" y="1088158"/>
            <a:ext cx="808037" cy="3098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2745184" y="1088158"/>
            <a:ext cx="2071688" cy="440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904955" y="4021038"/>
            <a:ext cx="6449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計算状況の推移　　　</a:t>
            </a:r>
            <a:r>
              <a:rPr lang="en-US" altLang="ja-JP" dirty="0" smtClean="0"/>
              <a:t>(</a:t>
            </a:r>
            <a:r>
              <a:rPr lang="en-US" altLang="ja-JP" dirty="0" err="1">
                <a:solidFill>
                  <a:srgbClr val="990000"/>
                </a:solidFill>
              </a:rPr>
              <a:t>p</a:t>
            </a:r>
            <a:r>
              <a:rPr lang="en-US" altLang="ja-JP" dirty="0" err="1"/>
              <a:t>,</a:t>
            </a:r>
            <a:r>
              <a:rPr lang="en-US" altLang="ja-JP" dirty="0" err="1">
                <a:solidFill>
                  <a:srgbClr val="0000FF"/>
                </a:solidFill>
              </a:rPr>
              <a:t>A</a:t>
            </a:r>
            <a:r>
              <a:rPr lang="en-US" altLang="ja-JP" dirty="0" err="1"/>
              <a:t>γ</a:t>
            </a:r>
            <a:r>
              <a:rPr lang="en-US" altLang="ja-JP" dirty="0"/>
              <a:t>’)                           </a:t>
            </a:r>
            <a:r>
              <a:rPr lang="ja-JP" altLang="en-US" dirty="0" smtClean="0"/>
              <a:t>　　　　　　　　　　　　</a:t>
            </a:r>
            <a:r>
              <a:rPr lang="en-US" altLang="ja-JP" dirty="0" smtClean="0"/>
              <a:t>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990000"/>
                </a:solidFill>
              </a:rPr>
              <a:t>q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00FF"/>
                </a:solidFill>
              </a:rPr>
              <a:t>α</a:t>
            </a:r>
            <a:r>
              <a:rPr lang="en-US" altLang="ja-JP" dirty="0"/>
              <a:t>γ’)</a:t>
            </a:r>
          </a:p>
          <a:p>
            <a:endParaRPr kumimoji="1" lang="ja-JP" altLang="en-US" dirty="0"/>
          </a:p>
        </p:txBody>
      </p:sp>
      <p:sp>
        <p:nvSpPr>
          <p:cNvPr id="8" name="右矢印 7"/>
          <p:cNvSpPr/>
          <p:nvPr/>
        </p:nvSpPr>
        <p:spPr>
          <a:xfrm>
            <a:off x="3923928" y="4149080"/>
            <a:ext cx="792088" cy="12804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077596" y="3861623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a</a:t>
            </a:r>
          </a:p>
          <a:p>
            <a:endParaRPr lang="en-US" altLang="ja-JP" sz="800" dirty="0"/>
          </a:p>
          <a:p>
            <a:r>
              <a:rPr kumimoji="1" lang="en-US" altLang="ja-JP" dirty="0" smtClean="0"/>
              <a:t>M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459276" y="2542759"/>
            <a:ext cx="1459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複数のスタック</a:t>
            </a:r>
            <a:endParaRPr lang="en-US" altLang="ja-JP" dirty="0" smtClean="0"/>
          </a:p>
          <a:p>
            <a:r>
              <a:rPr kumimoji="1" lang="ja-JP" altLang="en-US" dirty="0"/>
              <a:t>記号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7309248" y="2712036"/>
            <a:ext cx="15002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3390069" y="2648753"/>
            <a:ext cx="1859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一つのスタック記号</a:t>
            </a:r>
            <a:endParaRPr kumimoji="1" lang="ja-JP" altLang="en-US" dirty="0"/>
          </a:p>
        </p:txBody>
      </p:sp>
      <p:cxnSp>
        <p:nvCxnSpPr>
          <p:cNvPr id="51" name="直線矢印コネクタ 50"/>
          <p:cNvCxnSpPr>
            <a:stCxn id="50" idx="1"/>
          </p:cNvCxnSpPr>
          <p:nvPr/>
        </p:nvCxnSpPr>
        <p:spPr>
          <a:xfrm flipH="1">
            <a:off x="3240041" y="2818030"/>
            <a:ext cx="1500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3390069" y="4587792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4.12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CDA45993-8B53-4C83-9E0D-6687C24F4CAB}" type="slidenum">
              <a:rPr lang="en-US" altLang="ja-JP" sz="1400" smtClean="0"/>
              <a:pPr eaLnBrk="1" hangingPunct="1"/>
              <a:t>16</a:t>
            </a:fld>
            <a:endParaRPr lang="en-US" altLang="ja-JP" sz="1400" smtClean="0"/>
          </a:p>
        </p:txBody>
      </p:sp>
      <p:grpSp>
        <p:nvGrpSpPr>
          <p:cNvPr id="19459" name="Group 2"/>
          <p:cNvGrpSpPr>
            <a:grpSpLocks/>
          </p:cNvGrpSpPr>
          <p:nvPr/>
        </p:nvGrpSpPr>
        <p:grpSpPr bwMode="auto">
          <a:xfrm>
            <a:off x="323850" y="1295400"/>
            <a:ext cx="5268913" cy="2271713"/>
            <a:chOff x="2121" y="2543"/>
            <a:chExt cx="3319" cy="1431"/>
          </a:xfrm>
        </p:grpSpPr>
        <p:sp>
          <p:nvSpPr>
            <p:cNvPr id="19481" name="Text Box 3"/>
            <p:cNvSpPr txBox="1">
              <a:spLocks noChangeArrowheads="1"/>
            </p:cNvSpPr>
            <p:nvPr/>
          </p:nvSpPr>
          <p:spPr bwMode="auto">
            <a:xfrm>
              <a:off x="2323" y="2550"/>
              <a:ext cx="116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/>
                <a:t>・・・・　</a:t>
              </a:r>
              <a:r>
                <a:rPr lang="en-US" altLang="ja-JP"/>
                <a:t>a </a:t>
              </a:r>
              <a:r>
                <a:rPr lang="ja-JP" altLang="en-US"/>
                <a:t>　</a:t>
              </a:r>
              <a:r>
                <a:rPr lang="en-US" altLang="ja-JP"/>
                <a:t>b   c  </a:t>
              </a:r>
              <a:r>
                <a:rPr lang="ja-JP" altLang="en-US"/>
                <a:t>・・・</a:t>
              </a:r>
            </a:p>
          </p:txBody>
        </p:sp>
        <p:sp>
          <p:nvSpPr>
            <p:cNvPr id="19482" name="Line 4"/>
            <p:cNvSpPr>
              <a:spLocks noChangeShapeType="1"/>
            </p:cNvSpPr>
            <p:nvPr/>
          </p:nvSpPr>
          <p:spPr bwMode="auto">
            <a:xfrm>
              <a:off x="2699" y="2568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3" name="Line 5"/>
            <p:cNvSpPr>
              <a:spLocks noChangeShapeType="1"/>
            </p:cNvSpPr>
            <p:nvPr/>
          </p:nvSpPr>
          <p:spPr bwMode="auto">
            <a:xfrm>
              <a:off x="2862" y="2567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4" name="Line 6"/>
            <p:cNvSpPr>
              <a:spLocks noChangeShapeType="1"/>
            </p:cNvSpPr>
            <p:nvPr/>
          </p:nvSpPr>
          <p:spPr bwMode="auto">
            <a:xfrm>
              <a:off x="3026" y="2571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5" name="Line 7"/>
            <p:cNvSpPr>
              <a:spLocks noChangeShapeType="1"/>
            </p:cNvSpPr>
            <p:nvPr/>
          </p:nvSpPr>
          <p:spPr bwMode="auto">
            <a:xfrm>
              <a:off x="3180" y="2567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6" name="Text Box 8"/>
            <p:cNvSpPr txBox="1">
              <a:spLocks noChangeArrowheads="1"/>
            </p:cNvSpPr>
            <p:nvPr/>
          </p:nvSpPr>
          <p:spPr bwMode="auto">
            <a:xfrm>
              <a:off x="3548" y="2543"/>
              <a:ext cx="18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/>
                <a:t>入力データが書きこまれたテープ</a:t>
              </a:r>
            </a:p>
          </p:txBody>
        </p:sp>
        <p:sp>
          <p:nvSpPr>
            <p:cNvPr id="19487" name="Text Box 9"/>
            <p:cNvSpPr txBox="1">
              <a:spLocks noChangeArrowheads="1"/>
            </p:cNvSpPr>
            <p:nvPr/>
          </p:nvSpPr>
          <p:spPr bwMode="auto">
            <a:xfrm>
              <a:off x="2517" y="2976"/>
              <a:ext cx="670" cy="6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ja-JP" altLang="en-US" dirty="0"/>
                <a:t>有限状態制御部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ja-JP" altLang="en-US" dirty="0" smtClean="0"/>
                <a:t>状態　</a:t>
              </a:r>
              <a:r>
                <a:rPr lang="en-US" altLang="ja-JP" dirty="0" smtClean="0"/>
                <a:t>p</a:t>
              </a:r>
              <a:endParaRPr lang="en-US" altLang="ja-JP" dirty="0"/>
            </a:p>
          </p:txBody>
        </p:sp>
        <p:sp>
          <p:nvSpPr>
            <p:cNvPr id="19488" name="Line 10"/>
            <p:cNvSpPr>
              <a:spLocks noChangeShapeType="1"/>
            </p:cNvSpPr>
            <p:nvPr/>
          </p:nvSpPr>
          <p:spPr bwMode="auto">
            <a:xfrm flipV="1">
              <a:off x="2789" y="279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89" name="Text Box 11"/>
            <p:cNvSpPr txBox="1">
              <a:spLocks noChangeArrowheads="1"/>
            </p:cNvSpPr>
            <p:nvPr/>
          </p:nvSpPr>
          <p:spPr bwMode="auto">
            <a:xfrm>
              <a:off x="2835" y="2795"/>
              <a:ext cx="137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/>
                <a:t>読込みヘッド：右に移動</a:t>
              </a:r>
            </a:p>
          </p:txBody>
        </p:sp>
        <p:sp>
          <p:nvSpPr>
            <p:cNvPr id="19490" name="Text Box 12"/>
            <p:cNvSpPr txBox="1">
              <a:spLocks noChangeArrowheads="1"/>
            </p:cNvSpPr>
            <p:nvPr/>
          </p:nvSpPr>
          <p:spPr bwMode="auto">
            <a:xfrm>
              <a:off x="3412" y="3276"/>
              <a:ext cx="308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/>
                <a:t>A</a:t>
              </a:r>
            </a:p>
            <a:p>
              <a:pPr eaLnBrk="1" hangingPunct="1"/>
              <a:endParaRPr lang="en-US" altLang="ja-JP"/>
            </a:p>
            <a:p>
              <a:pPr eaLnBrk="1" hangingPunct="1"/>
              <a:r>
                <a:rPr lang="en-US" altLang="ja-JP"/>
                <a:t>γ’</a:t>
              </a:r>
            </a:p>
            <a:p>
              <a:pPr eaLnBrk="1" hangingPunct="1"/>
              <a:endParaRPr lang="en-US" altLang="ja-JP"/>
            </a:p>
          </p:txBody>
        </p:sp>
        <p:sp>
          <p:nvSpPr>
            <p:cNvPr id="19491" name="Line 13"/>
            <p:cNvSpPr>
              <a:spLocks noChangeShapeType="1"/>
            </p:cNvSpPr>
            <p:nvPr/>
          </p:nvSpPr>
          <p:spPr bwMode="auto">
            <a:xfrm>
              <a:off x="3424" y="315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92" name="Line 14"/>
            <p:cNvSpPr>
              <a:spLocks noChangeShapeType="1"/>
            </p:cNvSpPr>
            <p:nvPr/>
          </p:nvSpPr>
          <p:spPr bwMode="auto">
            <a:xfrm>
              <a:off x="3696" y="315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93" name="Line 15"/>
            <p:cNvSpPr>
              <a:spLocks noChangeShapeType="1"/>
            </p:cNvSpPr>
            <p:nvPr/>
          </p:nvSpPr>
          <p:spPr bwMode="auto">
            <a:xfrm>
              <a:off x="3424" y="397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94" name="Line 16"/>
            <p:cNvSpPr>
              <a:spLocks noChangeShapeType="1"/>
            </p:cNvSpPr>
            <p:nvPr/>
          </p:nvSpPr>
          <p:spPr bwMode="auto">
            <a:xfrm>
              <a:off x="3424" y="343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95" name="Line 17"/>
            <p:cNvSpPr>
              <a:spLocks noChangeShapeType="1"/>
            </p:cNvSpPr>
            <p:nvPr/>
          </p:nvSpPr>
          <p:spPr bwMode="auto">
            <a:xfrm>
              <a:off x="3424" y="329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96" name="Freeform 18"/>
            <p:cNvSpPr>
              <a:spLocks/>
            </p:cNvSpPr>
            <p:nvPr/>
          </p:nvSpPr>
          <p:spPr bwMode="auto">
            <a:xfrm>
              <a:off x="3198" y="3135"/>
              <a:ext cx="325" cy="159"/>
            </a:xfrm>
            <a:custGeom>
              <a:avLst/>
              <a:gdLst>
                <a:gd name="T0" fmla="*/ 0 w 325"/>
                <a:gd name="T1" fmla="*/ 23 h 159"/>
                <a:gd name="T2" fmla="*/ 272 w 325"/>
                <a:gd name="T3" fmla="*/ 23 h 159"/>
                <a:gd name="T4" fmla="*/ 317 w 325"/>
                <a:gd name="T5" fmla="*/ 159 h 15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5" h="159">
                  <a:moveTo>
                    <a:pt x="0" y="23"/>
                  </a:moveTo>
                  <a:cubicBezTo>
                    <a:pt x="109" y="11"/>
                    <a:pt x="219" y="0"/>
                    <a:pt x="272" y="23"/>
                  </a:cubicBezTo>
                  <a:cubicBezTo>
                    <a:pt x="325" y="46"/>
                    <a:pt x="310" y="136"/>
                    <a:pt x="317" y="1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497" name="Text Box 19"/>
            <p:cNvSpPr txBox="1">
              <a:spLocks noChangeArrowheads="1"/>
            </p:cNvSpPr>
            <p:nvPr/>
          </p:nvSpPr>
          <p:spPr bwMode="auto">
            <a:xfrm>
              <a:off x="3775" y="3088"/>
              <a:ext cx="148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 dirty="0"/>
                <a:t>読書きヘッド：上下に移動</a:t>
              </a:r>
            </a:p>
            <a:p>
              <a:pPr eaLnBrk="1" hangingPunct="1"/>
              <a:r>
                <a:rPr lang="ja-JP" altLang="en-US" dirty="0"/>
                <a:t>　　スタックに</a:t>
              </a:r>
              <a:r>
                <a:rPr lang="en-US" altLang="ja-JP" dirty="0"/>
                <a:t>Pop</a:t>
              </a:r>
              <a:r>
                <a:rPr lang="ja-JP" altLang="en-US" dirty="0" err="1"/>
                <a:t>、</a:t>
              </a:r>
              <a:r>
                <a:rPr lang="en-US" altLang="ja-JP" dirty="0"/>
                <a:t>Push</a:t>
              </a:r>
            </a:p>
          </p:txBody>
        </p:sp>
        <p:sp>
          <p:nvSpPr>
            <p:cNvPr id="19498" name="Text Box 20"/>
            <p:cNvSpPr txBox="1">
              <a:spLocks noChangeArrowheads="1"/>
            </p:cNvSpPr>
            <p:nvPr/>
          </p:nvSpPr>
          <p:spPr bwMode="auto">
            <a:xfrm>
              <a:off x="2121" y="3702"/>
              <a:ext cx="13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/>
                <a:t>プッシュダウンスタック</a:t>
              </a:r>
            </a:p>
          </p:txBody>
        </p:sp>
      </p:grpSp>
      <p:sp>
        <p:nvSpPr>
          <p:cNvPr id="19460" name="Text Box 21"/>
          <p:cNvSpPr txBox="1">
            <a:spLocks noChangeArrowheads="1"/>
          </p:cNvSpPr>
          <p:nvPr/>
        </p:nvSpPr>
        <p:spPr bwMode="auto">
          <a:xfrm>
            <a:off x="1187450" y="4292600"/>
            <a:ext cx="582563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/>
              <a:t>（</a:t>
            </a:r>
            <a:r>
              <a:rPr lang="en-US" altLang="ja-JP" dirty="0"/>
              <a:t>p</a:t>
            </a:r>
            <a:r>
              <a:rPr lang="ja-JP" altLang="en-US" dirty="0" err="1"/>
              <a:t>、</a:t>
            </a:r>
            <a:r>
              <a:rPr lang="en-US" altLang="ja-JP" dirty="0"/>
              <a:t>γ</a:t>
            </a:r>
            <a:r>
              <a:rPr lang="ja-JP" altLang="en-US" dirty="0"/>
              <a:t>）　</a:t>
            </a:r>
            <a:r>
              <a:rPr lang="en-US" altLang="ja-JP" dirty="0" smtClean="0"/>
              <a:t>	</a:t>
            </a:r>
            <a:r>
              <a:rPr lang="ja-JP" altLang="en-US" dirty="0" smtClean="0">
                <a:solidFill>
                  <a:srgbClr val="0000FF"/>
                </a:solidFill>
              </a:rPr>
              <a:t>：</a:t>
            </a:r>
            <a:r>
              <a:rPr lang="en-US" altLang="ja-JP" dirty="0"/>
              <a:t>M</a:t>
            </a:r>
            <a:r>
              <a:rPr lang="ja-JP" altLang="en-US" dirty="0"/>
              <a:t>の</a:t>
            </a:r>
            <a:r>
              <a:rPr lang="ja-JP" altLang="en-US" dirty="0">
                <a:solidFill>
                  <a:srgbClr val="0000FF"/>
                </a:solidFill>
              </a:rPr>
              <a:t>計算状況</a:t>
            </a:r>
            <a:r>
              <a:rPr lang="ja-JP" altLang="en-US" dirty="0"/>
              <a:t>（</a:t>
            </a:r>
            <a:r>
              <a:rPr lang="ja-JP" altLang="en-US" dirty="0">
                <a:solidFill>
                  <a:srgbClr val="009900"/>
                </a:solidFill>
              </a:rPr>
              <a:t>状態</a:t>
            </a:r>
            <a:r>
              <a:rPr lang="ja-JP" altLang="en-US" dirty="0"/>
              <a:t>と</a:t>
            </a:r>
            <a:r>
              <a:rPr lang="ja-JP" altLang="en-US" dirty="0">
                <a:solidFill>
                  <a:srgbClr val="009900"/>
                </a:solidFill>
              </a:rPr>
              <a:t>スタック</a:t>
            </a:r>
            <a:r>
              <a:rPr lang="ja-JP" altLang="en-US" dirty="0">
                <a:solidFill>
                  <a:srgbClr val="00B050"/>
                </a:solidFill>
              </a:rPr>
              <a:t>の内容</a:t>
            </a:r>
            <a:r>
              <a:rPr lang="ja-JP" altLang="en-US" dirty="0"/>
              <a:t>）</a:t>
            </a:r>
          </a:p>
          <a:p>
            <a:pPr eaLnBrk="1" hangingPunct="1"/>
            <a:r>
              <a:rPr lang="ja-JP" altLang="en-US" dirty="0"/>
              <a:t>（</a:t>
            </a:r>
            <a:r>
              <a:rPr lang="en-US" altLang="ja-JP" dirty="0"/>
              <a:t>p</a:t>
            </a:r>
            <a:r>
              <a:rPr lang="ja-JP" altLang="en-US" dirty="0" err="1"/>
              <a:t>、</a:t>
            </a:r>
            <a:r>
              <a:rPr lang="en-US" altLang="ja-JP" dirty="0"/>
              <a:t>A</a:t>
            </a:r>
            <a:r>
              <a:rPr lang="ja-JP" altLang="en-US" dirty="0"/>
              <a:t>）　 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</a:t>
            </a:r>
            <a:r>
              <a:rPr lang="ja-JP" altLang="en-US" dirty="0"/>
              <a:t>計算状況</a:t>
            </a:r>
            <a:r>
              <a:rPr lang="en-US" altLang="ja-JP" dirty="0"/>
              <a:t>(p</a:t>
            </a:r>
            <a:r>
              <a:rPr lang="ja-JP" altLang="en-US" dirty="0" err="1"/>
              <a:t>、</a:t>
            </a:r>
            <a:r>
              <a:rPr lang="en-US" altLang="ja-JP" dirty="0"/>
              <a:t>γ</a:t>
            </a:r>
            <a:r>
              <a:rPr lang="ja-JP" altLang="en-US" dirty="0"/>
              <a:t>）の</a:t>
            </a:r>
            <a:r>
              <a:rPr lang="ja-JP" altLang="en-US" dirty="0">
                <a:solidFill>
                  <a:srgbClr val="0000FF"/>
                </a:solidFill>
              </a:rPr>
              <a:t>モード</a:t>
            </a:r>
            <a:r>
              <a:rPr lang="ja-JP" altLang="en-US" dirty="0"/>
              <a:t>（</a:t>
            </a:r>
            <a:r>
              <a:rPr lang="ja-JP" altLang="en-US" dirty="0">
                <a:solidFill>
                  <a:srgbClr val="009900"/>
                </a:solidFill>
              </a:rPr>
              <a:t>状態</a:t>
            </a:r>
            <a:r>
              <a:rPr lang="ja-JP" altLang="en-US" dirty="0"/>
              <a:t>と</a:t>
            </a:r>
            <a:r>
              <a:rPr lang="ja-JP" altLang="en-US" dirty="0">
                <a:solidFill>
                  <a:srgbClr val="009900"/>
                </a:solidFill>
              </a:rPr>
              <a:t>スタックの</a:t>
            </a:r>
            <a:r>
              <a:rPr lang="en-US" altLang="ja-JP" dirty="0">
                <a:solidFill>
                  <a:srgbClr val="009900"/>
                </a:solidFill>
              </a:rPr>
              <a:t>top</a:t>
            </a:r>
            <a:r>
              <a:rPr lang="ja-JP" altLang="en-US" dirty="0">
                <a:solidFill>
                  <a:srgbClr val="00B050"/>
                </a:solidFill>
              </a:rPr>
              <a:t>の内容</a:t>
            </a:r>
            <a:r>
              <a:rPr lang="ja-JP" altLang="en-US" dirty="0">
                <a:solidFill>
                  <a:srgbClr val="0000FF"/>
                </a:solidFill>
              </a:rPr>
              <a:t>）</a:t>
            </a:r>
          </a:p>
          <a:p>
            <a:pPr eaLnBrk="1" hangingPunct="1"/>
            <a:r>
              <a:rPr lang="ja-JP" altLang="en-US" dirty="0"/>
              <a:t>（</a:t>
            </a:r>
            <a:r>
              <a:rPr lang="en-US" altLang="ja-JP" dirty="0"/>
              <a:t>q0</a:t>
            </a:r>
            <a:r>
              <a:rPr lang="ja-JP" altLang="en-US" dirty="0" err="1"/>
              <a:t>、</a:t>
            </a:r>
            <a:r>
              <a:rPr lang="en-US" altLang="ja-JP" dirty="0"/>
              <a:t>Z0</a:t>
            </a:r>
            <a:r>
              <a:rPr lang="ja-JP" altLang="en-US" dirty="0" smtClean="0"/>
              <a:t>）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</a:t>
            </a:r>
            <a:r>
              <a:rPr lang="ja-JP" altLang="en-US" dirty="0">
                <a:solidFill>
                  <a:srgbClr val="0000FF"/>
                </a:solidFill>
              </a:rPr>
              <a:t>初期計算状況</a:t>
            </a:r>
          </a:p>
          <a:p>
            <a:pPr eaLnBrk="1" hangingPunct="1"/>
            <a:r>
              <a:rPr lang="ja-JP" altLang="en-US" dirty="0"/>
              <a:t>｜</a:t>
            </a:r>
            <a:r>
              <a:rPr lang="en-US" altLang="ja-JP" dirty="0"/>
              <a:t>γ</a:t>
            </a:r>
            <a:r>
              <a:rPr lang="ja-JP" altLang="en-US" dirty="0"/>
              <a:t>｜　 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</a:t>
            </a:r>
            <a:r>
              <a:rPr lang="ja-JP" altLang="en-US" dirty="0"/>
              <a:t>計算状況（</a:t>
            </a:r>
            <a:r>
              <a:rPr lang="en-US" altLang="ja-JP" dirty="0"/>
              <a:t>p</a:t>
            </a:r>
            <a:r>
              <a:rPr lang="ja-JP" altLang="en-US" dirty="0" err="1"/>
              <a:t>、</a:t>
            </a:r>
            <a:r>
              <a:rPr lang="en-US" altLang="ja-JP" dirty="0"/>
              <a:t>γ</a:t>
            </a:r>
            <a:r>
              <a:rPr lang="ja-JP" altLang="en-US" dirty="0"/>
              <a:t>）の</a:t>
            </a:r>
            <a:r>
              <a:rPr lang="ja-JP" altLang="en-US" dirty="0" smtClean="0">
                <a:solidFill>
                  <a:srgbClr val="0000FF"/>
                </a:solidFill>
              </a:rPr>
              <a:t>高さ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19461" name="AutoShape 22"/>
          <p:cNvSpPr>
            <a:spLocks/>
          </p:cNvSpPr>
          <p:nvPr/>
        </p:nvSpPr>
        <p:spPr bwMode="auto">
          <a:xfrm>
            <a:off x="2916238" y="2519363"/>
            <a:ext cx="215900" cy="1008062"/>
          </a:xfrm>
          <a:prstGeom prst="rightBrace">
            <a:avLst>
              <a:gd name="adj1" fmla="val 389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 sz="2400"/>
          </a:p>
        </p:txBody>
      </p:sp>
      <p:sp>
        <p:nvSpPr>
          <p:cNvPr id="19462" name="Text Box 23"/>
          <p:cNvSpPr txBox="1">
            <a:spLocks noChangeArrowheads="1"/>
          </p:cNvSpPr>
          <p:nvPr/>
        </p:nvSpPr>
        <p:spPr bwMode="auto">
          <a:xfrm>
            <a:off x="3059113" y="28067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>
                <a:solidFill>
                  <a:srgbClr val="009900"/>
                </a:solidFill>
              </a:rPr>
              <a:t>γ</a:t>
            </a:r>
          </a:p>
        </p:txBody>
      </p:sp>
      <p:sp>
        <p:nvSpPr>
          <p:cNvPr id="19463" name="Text Box 24"/>
          <p:cNvSpPr txBox="1">
            <a:spLocks noChangeArrowheads="1"/>
          </p:cNvSpPr>
          <p:nvPr/>
        </p:nvSpPr>
        <p:spPr bwMode="auto">
          <a:xfrm>
            <a:off x="6423025" y="1698625"/>
            <a:ext cx="4889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/>
              <a:t>A</a:t>
            </a:r>
          </a:p>
          <a:p>
            <a:pPr eaLnBrk="1" hangingPunct="1"/>
            <a:endParaRPr lang="en-US" altLang="ja-JP"/>
          </a:p>
          <a:p>
            <a:pPr eaLnBrk="1" hangingPunct="1"/>
            <a:r>
              <a:rPr lang="en-US" altLang="ja-JP"/>
              <a:t>γ’</a:t>
            </a:r>
          </a:p>
        </p:txBody>
      </p:sp>
      <p:sp>
        <p:nvSpPr>
          <p:cNvPr id="19464" name="Line 25"/>
          <p:cNvSpPr>
            <a:spLocks noChangeShapeType="1"/>
          </p:cNvSpPr>
          <p:nvPr/>
        </p:nvSpPr>
        <p:spPr bwMode="auto">
          <a:xfrm>
            <a:off x="6443663" y="143986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65" name="Line 26"/>
          <p:cNvSpPr>
            <a:spLocks noChangeShapeType="1"/>
          </p:cNvSpPr>
          <p:nvPr/>
        </p:nvSpPr>
        <p:spPr bwMode="auto">
          <a:xfrm>
            <a:off x="6946900" y="143986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66" name="Line 27"/>
          <p:cNvSpPr>
            <a:spLocks noChangeShapeType="1"/>
          </p:cNvSpPr>
          <p:nvPr/>
        </p:nvSpPr>
        <p:spPr bwMode="auto">
          <a:xfrm>
            <a:off x="6443663" y="2735263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67" name="Line 28"/>
          <p:cNvSpPr>
            <a:spLocks noChangeShapeType="1"/>
          </p:cNvSpPr>
          <p:nvPr/>
        </p:nvSpPr>
        <p:spPr bwMode="auto">
          <a:xfrm>
            <a:off x="6443663" y="2016125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68" name="Line 29"/>
          <p:cNvSpPr>
            <a:spLocks noChangeShapeType="1"/>
          </p:cNvSpPr>
          <p:nvPr/>
        </p:nvSpPr>
        <p:spPr bwMode="auto">
          <a:xfrm>
            <a:off x="6443663" y="1727200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69" name="Line 30"/>
          <p:cNvSpPr>
            <a:spLocks noChangeShapeType="1"/>
          </p:cNvSpPr>
          <p:nvPr/>
        </p:nvSpPr>
        <p:spPr bwMode="auto">
          <a:xfrm>
            <a:off x="7596188" y="143986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70" name="Line 31"/>
          <p:cNvSpPr>
            <a:spLocks noChangeShapeType="1"/>
          </p:cNvSpPr>
          <p:nvPr/>
        </p:nvSpPr>
        <p:spPr bwMode="auto">
          <a:xfrm>
            <a:off x="8099425" y="143986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71" name="Line 32"/>
          <p:cNvSpPr>
            <a:spLocks noChangeShapeType="1"/>
          </p:cNvSpPr>
          <p:nvPr/>
        </p:nvSpPr>
        <p:spPr bwMode="auto">
          <a:xfrm>
            <a:off x="7596188" y="2735263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72" name="Line 33"/>
          <p:cNvSpPr>
            <a:spLocks noChangeShapeType="1"/>
          </p:cNvSpPr>
          <p:nvPr/>
        </p:nvSpPr>
        <p:spPr bwMode="auto">
          <a:xfrm>
            <a:off x="7596188" y="2016125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73" name="Line 34"/>
          <p:cNvSpPr>
            <a:spLocks noChangeShapeType="1"/>
          </p:cNvSpPr>
          <p:nvPr/>
        </p:nvSpPr>
        <p:spPr bwMode="auto">
          <a:xfrm>
            <a:off x="7596188" y="1474788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74" name="Text Box 35"/>
          <p:cNvSpPr txBox="1">
            <a:spLocks noChangeArrowheads="1"/>
          </p:cNvSpPr>
          <p:nvPr/>
        </p:nvSpPr>
        <p:spPr bwMode="auto">
          <a:xfrm>
            <a:off x="7596188" y="1511300"/>
            <a:ext cx="332142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dirty="0"/>
              <a:t>α</a:t>
            </a:r>
          </a:p>
          <a:p>
            <a:pPr eaLnBrk="1" hangingPunct="1"/>
            <a:endParaRPr lang="en-US" altLang="ja-JP" dirty="0" smtClean="0"/>
          </a:p>
          <a:p>
            <a:pPr eaLnBrk="1" hangingPunct="1"/>
            <a:endParaRPr lang="en-US" altLang="ja-JP" sz="1000" dirty="0"/>
          </a:p>
          <a:p>
            <a:pPr eaLnBrk="1" hangingPunct="1"/>
            <a:r>
              <a:rPr lang="en-US" altLang="ja-JP" dirty="0"/>
              <a:t>γ’</a:t>
            </a:r>
          </a:p>
        </p:txBody>
      </p:sp>
      <p:sp>
        <p:nvSpPr>
          <p:cNvPr id="19475" name="Line 36"/>
          <p:cNvSpPr>
            <a:spLocks noChangeShapeType="1"/>
          </p:cNvSpPr>
          <p:nvPr/>
        </p:nvSpPr>
        <p:spPr bwMode="auto">
          <a:xfrm>
            <a:off x="7019925" y="2016125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76" name="Line 37"/>
          <p:cNvSpPr>
            <a:spLocks noChangeShapeType="1"/>
          </p:cNvSpPr>
          <p:nvPr/>
        </p:nvSpPr>
        <p:spPr bwMode="auto">
          <a:xfrm flipV="1">
            <a:off x="7019925" y="1511300"/>
            <a:ext cx="5032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78" name="AutoShape 40"/>
          <p:cNvSpPr>
            <a:spLocks/>
          </p:cNvSpPr>
          <p:nvPr/>
        </p:nvSpPr>
        <p:spPr bwMode="auto">
          <a:xfrm flipH="1">
            <a:off x="6084888" y="1727200"/>
            <a:ext cx="215900" cy="1008063"/>
          </a:xfrm>
          <a:prstGeom prst="rightBrace">
            <a:avLst>
              <a:gd name="adj1" fmla="val 38909"/>
              <a:gd name="adj2" fmla="val 4913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 sz="2400"/>
          </a:p>
        </p:txBody>
      </p:sp>
      <p:sp>
        <p:nvSpPr>
          <p:cNvPr id="19479" name="Text Box 41"/>
          <p:cNvSpPr txBox="1">
            <a:spLocks noChangeArrowheads="1"/>
          </p:cNvSpPr>
          <p:nvPr/>
        </p:nvSpPr>
        <p:spPr bwMode="auto">
          <a:xfrm>
            <a:off x="5795963" y="2014538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>
                <a:solidFill>
                  <a:srgbClr val="009900"/>
                </a:solidFill>
              </a:rPr>
              <a:t>γ</a:t>
            </a:r>
          </a:p>
        </p:txBody>
      </p:sp>
      <p:sp>
        <p:nvSpPr>
          <p:cNvPr id="19480" name="Text Box 43"/>
          <p:cNvSpPr txBox="1">
            <a:spLocks noChangeArrowheads="1"/>
          </p:cNvSpPr>
          <p:nvPr/>
        </p:nvSpPr>
        <p:spPr bwMode="auto">
          <a:xfrm>
            <a:off x="6443663" y="926068"/>
            <a:ext cx="1864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800" dirty="0" smtClean="0">
                <a:solidFill>
                  <a:srgbClr val="FF0000"/>
                </a:solidFill>
              </a:rPr>
              <a:t>p</a:t>
            </a:r>
            <a:r>
              <a:rPr lang="ja-JP" altLang="en-US" sz="1800" dirty="0" smtClean="0">
                <a:solidFill>
                  <a:srgbClr val="FF0000"/>
                </a:solidFill>
              </a:rPr>
              <a:t>状態</a:t>
            </a:r>
            <a:r>
              <a:rPr lang="ja-JP" altLang="en-US" sz="1800" dirty="0">
                <a:solidFill>
                  <a:srgbClr val="FF0000"/>
                </a:solidFill>
              </a:rPr>
              <a:t>　</a:t>
            </a:r>
            <a:r>
              <a:rPr lang="ja-JP" altLang="en-US" sz="1800" dirty="0" smtClean="0">
                <a:solidFill>
                  <a:srgbClr val="FF0000"/>
                </a:solidFill>
              </a:rPr>
              <a:t>　   </a:t>
            </a:r>
            <a:r>
              <a:rPr lang="en-US" altLang="ja-JP" sz="1800" dirty="0" smtClean="0">
                <a:solidFill>
                  <a:srgbClr val="FF0000"/>
                </a:solidFill>
              </a:rPr>
              <a:t>q</a:t>
            </a:r>
            <a:r>
              <a:rPr lang="ja-JP" altLang="en-US" sz="1800" dirty="0" smtClean="0">
                <a:solidFill>
                  <a:srgbClr val="FF0000"/>
                </a:solidFill>
              </a:rPr>
              <a:t>状態</a:t>
            </a:r>
            <a:endParaRPr lang="en-US" altLang="ja-JP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スライド番号プレースホルダー 3"/>
          <p:cNvSpPr txBox="1">
            <a:spLocks noGrp="1"/>
          </p:cNvSpPr>
          <p:nvPr/>
        </p:nvSpPr>
        <p:spPr bwMode="auto">
          <a:xfrm>
            <a:off x="6622506" y="6298332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r" eaLnBrk="1" hangingPunct="1"/>
            <a:fld id="{3284D4BC-33EB-4913-B0B9-6623FF5683A4}" type="slidenum">
              <a:rPr lang="en-US" altLang="ja-JP" sz="1400">
                <a:solidFill>
                  <a:srgbClr val="000000"/>
                </a:solidFill>
              </a:rPr>
              <a:pPr algn="r" eaLnBrk="1" hangingPunct="1"/>
              <a:t>17</a:t>
            </a:fld>
            <a:endParaRPr lang="en-US" altLang="ja-JP" sz="1400" dirty="0">
              <a:solidFill>
                <a:srgbClr val="000000"/>
              </a:solidFill>
            </a:endParaRPr>
          </a:p>
        </p:txBody>
      </p:sp>
      <p:sp>
        <p:nvSpPr>
          <p:cNvPr id="20483" name="Text Box 21"/>
          <p:cNvSpPr txBox="1">
            <a:spLocks noChangeArrowheads="1"/>
          </p:cNvSpPr>
          <p:nvPr/>
        </p:nvSpPr>
        <p:spPr bwMode="auto">
          <a:xfrm>
            <a:off x="468313" y="1989138"/>
            <a:ext cx="8351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/>
              <a:t>・</a:t>
            </a:r>
            <a:r>
              <a:rPr lang="en-US" altLang="ja-JP" u="sng" dirty="0"/>
              <a:t>M</a:t>
            </a:r>
            <a:r>
              <a:rPr lang="ja-JP" altLang="en-US" u="sng" dirty="0"/>
              <a:t>が</a:t>
            </a:r>
            <a:r>
              <a:rPr lang="ja-JP" altLang="en-US" dirty="0"/>
              <a:t>計算状況（</a:t>
            </a:r>
            <a:r>
              <a:rPr lang="en-US" altLang="ja-JP" dirty="0"/>
              <a:t>p</a:t>
            </a:r>
            <a:r>
              <a:rPr lang="ja-JP" altLang="en-US" dirty="0" err="1"/>
              <a:t>、</a:t>
            </a:r>
            <a:r>
              <a:rPr lang="en-US" altLang="ja-JP" u="sng" dirty="0" err="1"/>
              <a:t>Aγ</a:t>
            </a:r>
            <a:r>
              <a:rPr lang="en-US" altLang="ja-JP" u="sng" dirty="0"/>
              <a:t>’</a:t>
            </a:r>
            <a:r>
              <a:rPr lang="ja-JP" altLang="en-US" dirty="0"/>
              <a:t>）の</a:t>
            </a:r>
            <a:r>
              <a:rPr lang="ja-JP" altLang="en-US" dirty="0" smtClean="0"/>
              <a:t>とき、次</a:t>
            </a:r>
            <a:r>
              <a:rPr lang="ja-JP" altLang="en-US" dirty="0"/>
              <a:t>に入力</a:t>
            </a:r>
            <a:r>
              <a:rPr lang="ja-JP" altLang="en-US" u="sng" dirty="0"/>
              <a:t>記号</a:t>
            </a:r>
            <a:r>
              <a:rPr lang="ja-JP" altLang="en-US" dirty="0"/>
              <a:t>を読むかどうかはモード</a:t>
            </a:r>
            <a:r>
              <a:rPr lang="ja-JP" altLang="en-US" u="sng" dirty="0"/>
              <a:t>（</a:t>
            </a:r>
            <a:r>
              <a:rPr lang="en-US" altLang="ja-JP" u="sng" dirty="0"/>
              <a:t>p</a:t>
            </a:r>
            <a:r>
              <a:rPr lang="ja-JP" altLang="en-US" u="sng" dirty="0" err="1"/>
              <a:t>、</a:t>
            </a:r>
            <a:r>
              <a:rPr lang="en-US" altLang="ja-JP" u="sng" dirty="0"/>
              <a:t>A)</a:t>
            </a:r>
            <a:r>
              <a:rPr lang="ja-JP" altLang="en-US" dirty="0"/>
              <a:t>により一意的に</a:t>
            </a:r>
          </a:p>
          <a:p>
            <a:pPr eaLnBrk="1" hangingPunct="1"/>
            <a:r>
              <a:rPr lang="ja-JP" altLang="en-US" dirty="0"/>
              <a:t>　決まる。</a:t>
            </a:r>
          </a:p>
          <a:p>
            <a:pPr eaLnBrk="1" hangingPunct="1"/>
            <a:r>
              <a:rPr lang="ja-JP" altLang="en-US" dirty="0"/>
              <a:t>・入力</a:t>
            </a:r>
            <a:r>
              <a:rPr lang="en-US" altLang="ja-JP" dirty="0"/>
              <a:t>a</a:t>
            </a:r>
            <a:r>
              <a:rPr lang="ja-JP" altLang="en-US" dirty="0"/>
              <a:t>を読んだときの動作は、モード（</a:t>
            </a:r>
            <a:r>
              <a:rPr lang="en-US" altLang="ja-JP" dirty="0"/>
              <a:t>p</a:t>
            </a:r>
            <a:r>
              <a:rPr lang="ja-JP" altLang="en-US" dirty="0" err="1"/>
              <a:t>、</a:t>
            </a:r>
            <a:r>
              <a:rPr lang="en-US" altLang="ja-JP" dirty="0"/>
              <a:t>A</a:t>
            </a:r>
            <a:r>
              <a:rPr lang="ja-JP" altLang="en-US" dirty="0"/>
              <a:t>）と入力との組合せによって一意的に決まる。</a:t>
            </a:r>
          </a:p>
          <a:p>
            <a:pPr eaLnBrk="1" hangingPunct="1"/>
            <a:r>
              <a:rPr lang="ja-JP" altLang="en-US" u="sng" dirty="0"/>
              <a:t>このような動作を決める推移規則は（</a:t>
            </a:r>
            <a:r>
              <a:rPr lang="en-US" altLang="ja-JP" u="sng" dirty="0" err="1"/>
              <a:t>p,A</a:t>
            </a:r>
            <a:r>
              <a:rPr lang="ja-JP" altLang="en-US" u="sng" dirty="0"/>
              <a:t>）→（</a:t>
            </a:r>
            <a:r>
              <a:rPr lang="en-US" altLang="ja-JP" u="sng" dirty="0"/>
              <a:t>q,α</a:t>
            </a:r>
            <a:r>
              <a:rPr lang="ja-JP" altLang="en-US" u="sng" dirty="0"/>
              <a:t>）なる形式をしており、推移規則の集合</a:t>
            </a:r>
            <a:r>
              <a:rPr lang="en-US" altLang="ja-JP" u="sng" dirty="0"/>
              <a:t>δ</a:t>
            </a:r>
            <a:r>
              <a:rPr lang="ja-JP" altLang="en-US" u="sng" dirty="0"/>
              <a:t>は</a:t>
            </a:r>
          </a:p>
        </p:txBody>
      </p:sp>
      <p:sp>
        <p:nvSpPr>
          <p:cNvPr id="20484" name="Text Box 27"/>
          <p:cNvSpPr txBox="1">
            <a:spLocks noChangeArrowheads="1"/>
          </p:cNvSpPr>
          <p:nvPr/>
        </p:nvSpPr>
        <p:spPr bwMode="auto">
          <a:xfrm>
            <a:off x="1454150" y="879475"/>
            <a:ext cx="4889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>
                <a:solidFill>
                  <a:srgbClr val="000000"/>
                </a:solidFill>
              </a:rPr>
              <a:t>A</a:t>
            </a:r>
          </a:p>
          <a:p>
            <a:pPr eaLnBrk="1" hangingPunct="1"/>
            <a:endParaRPr lang="en-US" altLang="ja-JP">
              <a:solidFill>
                <a:srgbClr val="000000"/>
              </a:solidFill>
            </a:endParaRPr>
          </a:p>
          <a:p>
            <a:pPr eaLnBrk="1" hangingPunct="1"/>
            <a:r>
              <a:rPr lang="en-US" altLang="ja-JP">
                <a:solidFill>
                  <a:srgbClr val="000000"/>
                </a:solidFill>
              </a:rPr>
              <a:t>γ’</a:t>
            </a:r>
          </a:p>
        </p:txBody>
      </p:sp>
      <p:sp>
        <p:nvSpPr>
          <p:cNvPr id="20485" name="Line 28"/>
          <p:cNvSpPr>
            <a:spLocks noChangeShapeType="1"/>
          </p:cNvSpPr>
          <p:nvPr/>
        </p:nvSpPr>
        <p:spPr bwMode="auto">
          <a:xfrm>
            <a:off x="1474788" y="62071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486" name="Line 29"/>
          <p:cNvSpPr>
            <a:spLocks noChangeShapeType="1"/>
          </p:cNvSpPr>
          <p:nvPr/>
        </p:nvSpPr>
        <p:spPr bwMode="auto">
          <a:xfrm>
            <a:off x="1978025" y="62071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487" name="Line 30"/>
          <p:cNvSpPr>
            <a:spLocks noChangeShapeType="1"/>
          </p:cNvSpPr>
          <p:nvPr/>
        </p:nvSpPr>
        <p:spPr bwMode="auto">
          <a:xfrm>
            <a:off x="1474788" y="1916113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488" name="Line 31"/>
          <p:cNvSpPr>
            <a:spLocks noChangeShapeType="1"/>
          </p:cNvSpPr>
          <p:nvPr/>
        </p:nvSpPr>
        <p:spPr bwMode="auto">
          <a:xfrm>
            <a:off x="1474788" y="1196975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489" name="Line 32"/>
          <p:cNvSpPr>
            <a:spLocks noChangeShapeType="1"/>
          </p:cNvSpPr>
          <p:nvPr/>
        </p:nvSpPr>
        <p:spPr bwMode="auto">
          <a:xfrm>
            <a:off x="1474788" y="908050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490" name="Line 33"/>
          <p:cNvSpPr>
            <a:spLocks noChangeShapeType="1"/>
          </p:cNvSpPr>
          <p:nvPr/>
        </p:nvSpPr>
        <p:spPr bwMode="auto">
          <a:xfrm>
            <a:off x="2627313" y="62071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491" name="Line 34"/>
          <p:cNvSpPr>
            <a:spLocks noChangeShapeType="1"/>
          </p:cNvSpPr>
          <p:nvPr/>
        </p:nvSpPr>
        <p:spPr bwMode="auto">
          <a:xfrm>
            <a:off x="3130550" y="62071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492" name="Line 35"/>
          <p:cNvSpPr>
            <a:spLocks noChangeShapeType="1"/>
          </p:cNvSpPr>
          <p:nvPr/>
        </p:nvSpPr>
        <p:spPr bwMode="auto">
          <a:xfrm>
            <a:off x="2627313" y="1916113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493" name="Line 36"/>
          <p:cNvSpPr>
            <a:spLocks noChangeShapeType="1"/>
          </p:cNvSpPr>
          <p:nvPr/>
        </p:nvSpPr>
        <p:spPr bwMode="auto">
          <a:xfrm>
            <a:off x="2627313" y="1196975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494" name="Line 37"/>
          <p:cNvSpPr>
            <a:spLocks noChangeShapeType="1"/>
          </p:cNvSpPr>
          <p:nvPr/>
        </p:nvSpPr>
        <p:spPr bwMode="auto">
          <a:xfrm>
            <a:off x="2627313" y="655638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495" name="Text Box 38"/>
          <p:cNvSpPr txBox="1">
            <a:spLocks noChangeArrowheads="1"/>
          </p:cNvSpPr>
          <p:nvPr/>
        </p:nvSpPr>
        <p:spPr bwMode="auto">
          <a:xfrm>
            <a:off x="2627313" y="692150"/>
            <a:ext cx="331787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>
                <a:solidFill>
                  <a:srgbClr val="000000"/>
                </a:solidFill>
              </a:rPr>
              <a:t>α</a:t>
            </a:r>
          </a:p>
          <a:p>
            <a:pPr eaLnBrk="1" hangingPunct="1"/>
            <a:endParaRPr lang="en-US" altLang="ja-JP">
              <a:solidFill>
                <a:srgbClr val="000000"/>
              </a:solidFill>
            </a:endParaRPr>
          </a:p>
          <a:p>
            <a:pPr eaLnBrk="1" hangingPunct="1"/>
            <a:endParaRPr lang="en-US" altLang="ja-JP">
              <a:solidFill>
                <a:srgbClr val="000000"/>
              </a:solidFill>
            </a:endParaRPr>
          </a:p>
          <a:p>
            <a:pPr eaLnBrk="1" hangingPunct="1"/>
            <a:r>
              <a:rPr lang="en-US" altLang="ja-JP">
                <a:solidFill>
                  <a:srgbClr val="000000"/>
                </a:solidFill>
              </a:rPr>
              <a:t>γ’</a:t>
            </a:r>
          </a:p>
        </p:txBody>
      </p:sp>
      <p:sp>
        <p:nvSpPr>
          <p:cNvPr id="20496" name="Line 39"/>
          <p:cNvSpPr>
            <a:spLocks noChangeShapeType="1"/>
          </p:cNvSpPr>
          <p:nvPr/>
        </p:nvSpPr>
        <p:spPr bwMode="auto">
          <a:xfrm>
            <a:off x="2051050" y="1196975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497" name="Line 40"/>
          <p:cNvSpPr>
            <a:spLocks noChangeShapeType="1"/>
          </p:cNvSpPr>
          <p:nvPr/>
        </p:nvSpPr>
        <p:spPr bwMode="auto">
          <a:xfrm flipV="1">
            <a:off x="2051050" y="692150"/>
            <a:ext cx="5032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499" name="AutoShape 51"/>
          <p:cNvSpPr>
            <a:spLocks/>
          </p:cNvSpPr>
          <p:nvPr/>
        </p:nvSpPr>
        <p:spPr bwMode="auto">
          <a:xfrm flipH="1">
            <a:off x="1116013" y="908050"/>
            <a:ext cx="215900" cy="1008063"/>
          </a:xfrm>
          <a:prstGeom prst="rightBrace">
            <a:avLst>
              <a:gd name="adj1" fmla="val 38909"/>
              <a:gd name="adj2" fmla="val 4913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ja-JP" sz="2400">
              <a:solidFill>
                <a:srgbClr val="000000"/>
              </a:solidFill>
            </a:endParaRPr>
          </a:p>
        </p:txBody>
      </p:sp>
      <p:sp>
        <p:nvSpPr>
          <p:cNvPr id="20500" name="Text Box 52"/>
          <p:cNvSpPr txBox="1">
            <a:spLocks noChangeArrowheads="1"/>
          </p:cNvSpPr>
          <p:nvPr/>
        </p:nvSpPr>
        <p:spPr bwMode="auto">
          <a:xfrm>
            <a:off x="827088" y="1195388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>
                <a:solidFill>
                  <a:srgbClr val="009900"/>
                </a:solidFill>
              </a:rPr>
              <a:t>γ</a:t>
            </a:r>
          </a:p>
        </p:txBody>
      </p:sp>
      <p:sp>
        <p:nvSpPr>
          <p:cNvPr id="20501" name="Text Box 53"/>
          <p:cNvSpPr txBox="1">
            <a:spLocks noChangeArrowheads="1"/>
          </p:cNvSpPr>
          <p:nvPr/>
        </p:nvSpPr>
        <p:spPr bwMode="auto">
          <a:xfrm>
            <a:off x="3851275" y="620713"/>
            <a:ext cx="422583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>
                <a:solidFill>
                  <a:srgbClr val="000000"/>
                </a:solidFill>
              </a:rPr>
              <a:t>（</a:t>
            </a:r>
            <a:r>
              <a:rPr lang="en-US" altLang="ja-JP" dirty="0">
                <a:solidFill>
                  <a:srgbClr val="000000"/>
                </a:solidFill>
              </a:rPr>
              <a:t>p</a:t>
            </a:r>
            <a:r>
              <a:rPr lang="ja-JP" altLang="en-US" dirty="0" err="1">
                <a:solidFill>
                  <a:srgbClr val="000000"/>
                </a:solidFill>
              </a:rPr>
              <a:t>、</a:t>
            </a:r>
            <a:r>
              <a:rPr lang="en-US" altLang="ja-JP" dirty="0">
                <a:solidFill>
                  <a:srgbClr val="000000"/>
                </a:solidFill>
              </a:rPr>
              <a:t>γ</a:t>
            </a:r>
            <a:r>
              <a:rPr lang="ja-JP" altLang="en-US" dirty="0">
                <a:solidFill>
                  <a:srgbClr val="000000"/>
                </a:solidFill>
              </a:rPr>
              <a:t>）　</a:t>
            </a:r>
            <a:r>
              <a:rPr lang="ja-JP" altLang="en-US" dirty="0">
                <a:solidFill>
                  <a:srgbClr val="0000FF"/>
                </a:solidFill>
              </a:rPr>
              <a:t>：</a:t>
            </a:r>
            <a:r>
              <a:rPr lang="en-US" altLang="ja-JP" dirty="0">
                <a:solidFill>
                  <a:srgbClr val="0000FF"/>
                </a:solidFill>
              </a:rPr>
              <a:t>M</a:t>
            </a:r>
            <a:r>
              <a:rPr lang="ja-JP" altLang="en-US" dirty="0">
                <a:solidFill>
                  <a:srgbClr val="0000FF"/>
                </a:solidFill>
              </a:rPr>
              <a:t>の計算状況</a:t>
            </a:r>
            <a:r>
              <a:rPr lang="ja-JP" altLang="en-US" dirty="0"/>
              <a:t>（</a:t>
            </a:r>
            <a:r>
              <a:rPr lang="ja-JP" altLang="en-US" dirty="0">
                <a:solidFill>
                  <a:srgbClr val="009900"/>
                </a:solidFill>
              </a:rPr>
              <a:t>状態</a:t>
            </a:r>
            <a:r>
              <a:rPr lang="ja-JP" altLang="en-US" dirty="0">
                <a:solidFill>
                  <a:srgbClr val="000000"/>
                </a:solidFill>
              </a:rPr>
              <a:t>と</a:t>
            </a:r>
            <a:r>
              <a:rPr lang="ja-JP" altLang="en-US" dirty="0">
                <a:solidFill>
                  <a:srgbClr val="009900"/>
                </a:solidFill>
              </a:rPr>
              <a:t>スタック</a:t>
            </a:r>
            <a:r>
              <a:rPr lang="ja-JP" altLang="en-US" dirty="0">
                <a:solidFill>
                  <a:srgbClr val="00B050"/>
                </a:solidFill>
              </a:rPr>
              <a:t>の内容</a:t>
            </a:r>
            <a:r>
              <a:rPr lang="ja-JP" altLang="en-US" dirty="0">
                <a:solidFill>
                  <a:srgbClr val="000000"/>
                </a:solidFill>
              </a:rPr>
              <a:t>）</a:t>
            </a:r>
          </a:p>
          <a:p>
            <a:pPr eaLnBrk="1" hangingPunct="1"/>
            <a:r>
              <a:rPr lang="ja-JP" altLang="en-US" dirty="0">
                <a:solidFill>
                  <a:srgbClr val="000000"/>
                </a:solidFill>
              </a:rPr>
              <a:t>（</a:t>
            </a:r>
            <a:r>
              <a:rPr lang="en-US" altLang="ja-JP" dirty="0">
                <a:solidFill>
                  <a:srgbClr val="000000"/>
                </a:solidFill>
              </a:rPr>
              <a:t>p</a:t>
            </a:r>
            <a:r>
              <a:rPr lang="ja-JP" altLang="en-US" dirty="0" err="1">
                <a:solidFill>
                  <a:srgbClr val="000000"/>
                </a:solidFill>
              </a:rPr>
              <a:t>、</a:t>
            </a:r>
            <a:r>
              <a:rPr lang="en-US" altLang="ja-JP" dirty="0">
                <a:solidFill>
                  <a:srgbClr val="000000"/>
                </a:solidFill>
              </a:rPr>
              <a:t>A</a:t>
            </a:r>
            <a:r>
              <a:rPr lang="ja-JP" altLang="en-US" dirty="0">
                <a:solidFill>
                  <a:srgbClr val="000000"/>
                </a:solidFill>
              </a:rPr>
              <a:t>）　 ：計算状況</a:t>
            </a:r>
            <a:r>
              <a:rPr lang="en-US" altLang="ja-JP" dirty="0">
                <a:solidFill>
                  <a:srgbClr val="000000"/>
                </a:solidFill>
              </a:rPr>
              <a:t>(p</a:t>
            </a:r>
            <a:r>
              <a:rPr lang="ja-JP" altLang="en-US" dirty="0" err="1">
                <a:solidFill>
                  <a:srgbClr val="000000"/>
                </a:solidFill>
              </a:rPr>
              <a:t>、</a:t>
            </a:r>
            <a:r>
              <a:rPr lang="en-US" altLang="ja-JP" dirty="0">
                <a:solidFill>
                  <a:srgbClr val="000000"/>
                </a:solidFill>
              </a:rPr>
              <a:t>γ</a:t>
            </a:r>
            <a:r>
              <a:rPr lang="ja-JP" altLang="en-US" dirty="0">
                <a:solidFill>
                  <a:srgbClr val="000000"/>
                </a:solidFill>
              </a:rPr>
              <a:t>）の</a:t>
            </a:r>
            <a:r>
              <a:rPr lang="ja-JP" altLang="en-US" dirty="0" smtClean="0">
                <a:solidFill>
                  <a:srgbClr val="0000FF"/>
                </a:solidFill>
              </a:rPr>
              <a:t>モード</a:t>
            </a:r>
            <a:endParaRPr lang="en-US" altLang="ja-JP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ja-JP" altLang="en-US" dirty="0">
                <a:solidFill>
                  <a:srgbClr val="0000FF"/>
                </a:solidFill>
              </a:rPr>
              <a:t>　</a:t>
            </a:r>
            <a:r>
              <a:rPr lang="ja-JP" altLang="en-US" dirty="0" smtClean="0">
                <a:solidFill>
                  <a:srgbClr val="0000FF"/>
                </a:solidFill>
              </a:rPr>
              <a:t>　　　　　　</a:t>
            </a:r>
            <a:r>
              <a:rPr lang="ja-JP" altLang="en-US" dirty="0" smtClean="0"/>
              <a:t>（</a:t>
            </a:r>
            <a:r>
              <a:rPr lang="ja-JP" altLang="en-US" dirty="0" smtClean="0">
                <a:solidFill>
                  <a:srgbClr val="00B050"/>
                </a:solidFill>
              </a:rPr>
              <a:t>状態</a:t>
            </a:r>
            <a:r>
              <a:rPr lang="ja-JP" altLang="en-US" dirty="0" smtClean="0"/>
              <a:t>と</a:t>
            </a:r>
            <a:r>
              <a:rPr lang="ja-JP" altLang="en-US" dirty="0" smtClean="0">
                <a:solidFill>
                  <a:srgbClr val="00B050"/>
                </a:solidFill>
              </a:rPr>
              <a:t>スタックのトップの内容</a:t>
            </a:r>
            <a:r>
              <a:rPr lang="ja-JP" altLang="en-US" dirty="0" smtClean="0"/>
              <a:t>）</a:t>
            </a:r>
            <a:endParaRPr lang="ja-JP" altLang="en-US" dirty="0"/>
          </a:p>
          <a:p>
            <a:pPr eaLnBrk="1" hangingPunct="1"/>
            <a:r>
              <a:rPr lang="ja-JP" altLang="en-US" dirty="0">
                <a:solidFill>
                  <a:srgbClr val="000000"/>
                </a:solidFill>
              </a:rPr>
              <a:t>（</a:t>
            </a:r>
            <a:r>
              <a:rPr lang="en-US" altLang="ja-JP" dirty="0">
                <a:solidFill>
                  <a:srgbClr val="000000"/>
                </a:solidFill>
              </a:rPr>
              <a:t>q0</a:t>
            </a:r>
            <a:r>
              <a:rPr lang="ja-JP" altLang="en-US" dirty="0" err="1">
                <a:solidFill>
                  <a:srgbClr val="000000"/>
                </a:solidFill>
              </a:rPr>
              <a:t>、</a:t>
            </a:r>
            <a:r>
              <a:rPr lang="en-US" altLang="ja-JP" dirty="0">
                <a:solidFill>
                  <a:srgbClr val="000000"/>
                </a:solidFill>
              </a:rPr>
              <a:t>Z0</a:t>
            </a:r>
            <a:r>
              <a:rPr lang="ja-JP" altLang="en-US" dirty="0">
                <a:solidFill>
                  <a:srgbClr val="000000"/>
                </a:solidFill>
              </a:rPr>
              <a:t>）：</a:t>
            </a:r>
            <a:r>
              <a:rPr lang="ja-JP" altLang="en-US" dirty="0">
                <a:solidFill>
                  <a:srgbClr val="0000FF"/>
                </a:solidFill>
              </a:rPr>
              <a:t>初期計算状況</a:t>
            </a:r>
          </a:p>
          <a:p>
            <a:pPr eaLnBrk="1" hangingPunct="1"/>
            <a:r>
              <a:rPr lang="ja-JP" altLang="en-US" dirty="0">
                <a:solidFill>
                  <a:srgbClr val="000000"/>
                </a:solidFill>
              </a:rPr>
              <a:t>｜</a:t>
            </a:r>
            <a:r>
              <a:rPr lang="en-US" altLang="ja-JP" dirty="0">
                <a:solidFill>
                  <a:srgbClr val="000000"/>
                </a:solidFill>
              </a:rPr>
              <a:t>γ</a:t>
            </a:r>
            <a:r>
              <a:rPr lang="ja-JP" altLang="en-US" dirty="0">
                <a:solidFill>
                  <a:srgbClr val="000000"/>
                </a:solidFill>
              </a:rPr>
              <a:t>｜　 ：計算状況（</a:t>
            </a:r>
            <a:r>
              <a:rPr lang="en-US" altLang="ja-JP" dirty="0">
                <a:solidFill>
                  <a:srgbClr val="000000"/>
                </a:solidFill>
              </a:rPr>
              <a:t>p</a:t>
            </a:r>
            <a:r>
              <a:rPr lang="ja-JP" altLang="en-US" dirty="0" err="1">
                <a:solidFill>
                  <a:srgbClr val="000000"/>
                </a:solidFill>
              </a:rPr>
              <a:t>、</a:t>
            </a:r>
            <a:r>
              <a:rPr lang="en-US" altLang="ja-JP" dirty="0">
                <a:solidFill>
                  <a:srgbClr val="000000"/>
                </a:solidFill>
              </a:rPr>
              <a:t>γ</a:t>
            </a:r>
            <a:r>
              <a:rPr lang="ja-JP" altLang="en-US" dirty="0">
                <a:solidFill>
                  <a:srgbClr val="000000"/>
                </a:solidFill>
              </a:rPr>
              <a:t>）の</a:t>
            </a:r>
            <a:r>
              <a:rPr lang="ja-JP" altLang="en-US" dirty="0">
                <a:solidFill>
                  <a:srgbClr val="0000FF"/>
                </a:solidFill>
              </a:rPr>
              <a:t>高さ</a:t>
            </a:r>
          </a:p>
          <a:p>
            <a:pPr eaLnBrk="1" hangingPunct="1"/>
            <a:endParaRPr lang="ja-JP" altLang="en-US" dirty="0">
              <a:solidFill>
                <a:srgbClr val="0000FF"/>
              </a:solidFill>
            </a:endParaRPr>
          </a:p>
          <a:p>
            <a:pPr eaLnBrk="1" hangingPunct="1"/>
            <a:endParaRPr lang="en-US" altLang="ja-JP" dirty="0">
              <a:solidFill>
                <a:srgbClr val="0000FF"/>
              </a:solidFill>
            </a:endParaRPr>
          </a:p>
        </p:txBody>
      </p:sp>
      <p:sp>
        <p:nvSpPr>
          <p:cNvPr id="20502" name="Text Box 54"/>
          <p:cNvSpPr txBox="1">
            <a:spLocks noChangeArrowheads="1"/>
          </p:cNvSpPr>
          <p:nvPr/>
        </p:nvSpPr>
        <p:spPr bwMode="auto">
          <a:xfrm>
            <a:off x="468313" y="2997200"/>
            <a:ext cx="5623655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>
                <a:solidFill>
                  <a:srgbClr val="000000"/>
                </a:solidFill>
              </a:rPr>
              <a:t>以下の</a:t>
            </a:r>
            <a:r>
              <a:rPr lang="ja-JP" altLang="en-US" u="sng" dirty="0">
                <a:solidFill>
                  <a:srgbClr val="000000"/>
                </a:solidFill>
              </a:rPr>
              <a:t>条件</a:t>
            </a:r>
            <a:r>
              <a:rPr lang="ja-JP" altLang="en-US" dirty="0">
                <a:solidFill>
                  <a:srgbClr val="000000"/>
                </a:solidFill>
              </a:rPr>
              <a:t>を満たす</a:t>
            </a:r>
            <a:r>
              <a:rPr lang="ja-JP" altLang="en-US" dirty="0" smtClean="0">
                <a:solidFill>
                  <a:srgbClr val="000000"/>
                </a:solidFill>
              </a:rPr>
              <a:t>。</a:t>
            </a:r>
          </a:p>
          <a:p>
            <a:pPr eaLnBrk="1" hangingPunct="1"/>
            <a:endParaRPr lang="ja-JP" altLang="en-US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ja-JP" altLang="en-US" b="1" dirty="0" smtClean="0">
                <a:solidFill>
                  <a:srgbClr val="000000"/>
                </a:solidFill>
              </a:rPr>
              <a:t>（推移規則</a:t>
            </a:r>
            <a:r>
              <a:rPr lang="ja-JP" altLang="en-US" b="1" dirty="0">
                <a:solidFill>
                  <a:srgbClr val="000000"/>
                </a:solidFill>
              </a:rPr>
              <a:t>１</a:t>
            </a:r>
            <a:r>
              <a:rPr lang="ja-JP" altLang="en-US" b="1" dirty="0" smtClean="0">
                <a:solidFill>
                  <a:srgbClr val="000000"/>
                </a:solidFill>
              </a:rPr>
              <a:t>）</a:t>
            </a:r>
            <a:r>
              <a:rPr lang="ja-JP" altLang="en-US" dirty="0">
                <a:solidFill>
                  <a:srgbClr val="000000"/>
                </a:solidFill>
              </a:rPr>
              <a:t>推移規則（</a:t>
            </a:r>
            <a:r>
              <a:rPr lang="en-US" altLang="ja-JP" b="1" dirty="0">
                <a:solidFill>
                  <a:srgbClr val="FF0000"/>
                </a:solidFill>
              </a:rPr>
              <a:t>p</a:t>
            </a:r>
            <a:r>
              <a:rPr lang="ja-JP" altLang="en-US" b="1" dirty="0" err="1">
                <a:solidFill>
                  <a:srgbClr val="FF0000"/>
                </a:solidFill>
              </a:rPr>
              <a:t>、</a:t>
            </a:r>
            <a:r>
              <a:rPr lang="en-US" altLang="ja-JP" b="1" dirty="0">
                <a:solidFill>
                  <a:srgbClr val="FF0000"/>
                </a:solidFill>
              </a:rPr>
              <a:t>A</a:t>
            </a:r>
            <a:r>
              <a:rPr lang="ja-JP" altLang="en-US" dirty="0">
                <a:solidFill>
                  <a:srgbClr val="000000"/>
                </a:solidFill>
              </a:rPr>
              <a:t>）→（</a:t>
            </a:r>
            <a:r>
              <a:rPr lang="en-US" altLang="ja-JP" b="1" dirty="0">
                <a:solidFill>
                  <a:srgbClr val="FF0000"/>
                </a:solidFill>
              </a:rPr>
              <a:t>q</a:t>
            </a:r>
            <a:r>
              <a:rPr lang="ja-JP" altLang="en-US" b="1" dirty="0" err="1">
                <a:solidFill>
                  <a:srgbClr val="FF0000"/>
                </a:solidFill>
              </a:rPr>
              <a:t>、</a:t>
            </a:r>
            <a:r>
              <a:rPr lang="en-US" altLang="ja-JP" b="1" dirty="0">
                <a:solidFill>
                  <a:srgbClr val="FF0000"/>
                </a:solidFill>
              </a:rPr>
              <a:t>α</a:t>
            </a:r>
            <a:r>
              <a:rPr lang="ja-JP" altLang="en-US" dirty="0">
                <a:solidFill>
                  <a:srgbClr val="000000"/>
                </a:solidFill>
              </a:rPr>
              <a:t>）　が</a:t>
            </a:r>
            <a:r>
              <a:rPr lang="en-US" altLang="ja-JP" dirty="0">
                <a:solidFill>
                  <a:srgbClr val="000000"/>
                </a:solidFill>
              </a:rPr>
              <a:t>δ</a:t>
            </a:r>
            <a:r>
              <a:rPr lang="ja-JP" altLang="en-US" dirty="0">
                <a:solidFill>
                  <a:srgbClr val="000000"/>
                </a:solidFill>
              </a:rPr>
              <a:t>中に</a:t>
            </a:r>
            <a:r>
              <a:rPr lang="ja-JP" altLang="en-US" dirty="0" smtClean="0">
                <a:solidFill>
                  <a:srgbClr val="000000"/>
                </a:solidFill>
              </a:rPr>
              <a:t>含まれて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ja-JP" altLang="en-US" dirty="0">
                <a:solidFill>
                  <a:srgbClr val="000000"/>
                </a:solidFill>
              </a:rPr>
              <a:t>　</a:t>
            </a:r>
            <a:r>
              <a:rPr lang="ja-JP" altLang="en-US" dirty="0" smtClean="0">
                <a:solidFill>
                  <a:srgbClr val="000000"/>
                </a:solidFill>
              </a:rPr>
              <a:t>　　いる</a:t>
            </a:r>
            <a:r>
              <a:rPr lang="ja-JP" altLang="en-US" dirty="0">
                <a:solidFill>
                  <a:srgbClr val="000000"/>
                </a:solidFill>
              </a:rPr>
              <a:t>ならば</a:t>
            </a:r>
            <a:r>
              <a:rPr lang="ja-JP" altLang="en-US" dirty="0" smtClean="0">
                <a:solidFill>
                  <a:srgbClr val="000000"/>
                </a:solidFill>
              </a:rPr>
              <a:t>、（</a:t>
            </a:r>
            <a:r>
              <a:rPr lang="en-US" altLang="ja-JP" b="1" dirty="0">
                <a:solidFill>
                  <a:srgbClr val="FF0000"/>
                </a:solidFill>
              </a:rPr>
              <a:t>q</a:t>
            </a:r>
            <a:r>
              <a:rPr lang="ja-JP" altLang="en-US" b="1" dirty="0" err="1">
                <a:solidFill>
                  <a:srgbClr val="FF0000"/>
                </a:solidFill>
              </a:rPr>
              <a:t>、</a:t>
            </a:r>
            <a:r>
              <a:rPr lang="en-US" altLang="ja-JP" b="1" dirty="0">
                <a:solidFill>
                  <a:srgbClr val="FF0000"/>
                </a:solidFill>
              </a:rPr>
              <a:t>α</a:t>
            </a:r>
            <a:r>
              <a:rPr lang="ja-JP" altLang="en-US" dirty="0">
                <a:solidFill>
                  <a:srgbClr val="000000"/>
                </a:solidFill>
              </a:rPr>
              <a:t>）≠（</a:t>
            </a:r>
            <a:r>
              <a:rPr lang="en-US" altLang="ja-JP" b="1" dirty="0">
                <a:solidFill>
                  <a:srgbClr val="0000FF"/>
                </a:solidFill>
              </a:rPr>
              <a:t>r</a:t>
            </a:r>
            <a:r>
              <a:rPr lang="ja-JP" altLang="en-US" b="1" dirty="0" err="1">
                <a:solidFill>
                  <a:srgbClr val="0000FF"/>
                </a:solidFill>
              </a:rPr>
              <a:t>、</a:t>
            </a:r>
            <a:r>
              <a:rPr lang="en-US" altLang="ja-JP" b="1" dirty="0">
                <a:solidFill>
                  <a:srgbClr val="0000FF"/>
                </a:solidFill>
              </a:rPr>
              <a:t>β</a:t>
            </a:r>
            <a:r>
              <a:rPr lang="ja-JP" altLang="en-US" dirty="0">
                <a:solidFill>
                  <a:srgbClr val="000000"/>
                </a:solidFill>
              </a:rPr>
              <a:t>）なるいかなる（</a:t>
            </a:r>
            <a:r>
              <a:rPr lang="ja-JP" altLang="en-US" b="1" dirty="0" err="1">
                <a:solidFill>
                  <a:srgbClr val="0000FF"/>
                </a:solidFill>
              </a:rPr>
              <a:t>ｒ</a:t>
            </a:r>
            <a:r>
              <a:rPr lang="ja-JP" altLang="en-US" b="1" dirty="0">
                <a:solidFill>
                  <a:srgbClr val="0000FF"/>
                </a:solidFill>
              </a:rPr>
              <a:t>、</a:t>
            </a:r>
            <a:r>
              <a:rPr lang="en-US" altLang="ja-JP" b="1" dirty="0">
                <a:solidFill>
                  <a:srgbClr val="0000FF"/>
                </a:solidFill>
              </a:rPr>
              <a:t>β</a:t>
            </a:r>
            <a:r>
              <a:rPr lang="ja-JP" altLang="en-US" dirty="0">
                <a:solidFill>
                  <a:srgbClr val="000000"/>
                </a:solidFill>
              </a:rPr>
              <a:t>）に</a:t>
            </a:r>
            <a:r>
              <a:rPr lang="ja-JP" altLang="en-US" dirty="0" smtClean="0">
                <a:solidFill>
                  <a:srgbClr val="000000"/>
                </a:solidFill>
              </a:rPr>
              <a:t>対しても</a:t>
            </a:r>
            <a:endParaRPr lang="ja-JP" altLang="en-US" dirty="0">
              <a:solidFill>
                <a:srgbClr val="000000"/>
              </a:solidFill>
            </a:endParaRPr>
          </a:p>
          <a:p>
            <a:pPr eaLnBrk="1" hangingPunct="1"/>
            <a:endParaRPr lang="ja-JP" altLang="en-US" sz="800" dirty="0">
              <a:solidFill>
                <a:srgbClr val="000000"/>
              </a:solidFill>
            </a:endParaRPr>
          </a:p>
          <a:p>
            <a:pPr eaLnBrk="1" hangingPunct="1"/>
            <a:r>
              <a:rPr lang="ja-JP" altLang="en-US" dirty="0">
                <a:solidFill>
                  <a:srgbClr val="000000"/>
                </a:solidFill>
              </a:rPr>
              <a:t>　　　　　　（</a:t>
            </a:r>
            <a:r>
              <a:rPr lang="en-US" altLang="ja-JP" b="1" dirty="0">
                <a:solidFill>
                  <a:srgbClr val="FF6600"/>
                </a:solidFill>
              </a:rPr>
              <a:t>p</a:t>
            </a:r>
            <a:r>
              <a:rPr lang="ja-JP" altLang="en-US" b="1" dirty="0" err="1">
                <a:solidFill>
                  <a:srgbClr val="FF6600"/>
                </a:solidFill>
              </a:rPr>
              <a:t>、</a:t>
            </a:r>
            <a:r>
              <a:rPr lang="en-US" altLang="ja-JP" b="1" dirty="0">
                <a:solidFill>
                  <a:srgbClr val="FF6600"/>
                </a:solidFill>
              </a:rPr>
              <a:t>A</a:t>
            </a:r>
            <a:r>
              <a:rPr lang="ja-JP" altLang="en-US" dirty="0">
                <a:solidFill>
                  <a:srgbClr val="000000"/>
                </a:solidFill>
              </a:rPr>
              <a:t>）→（</a:t>
            </a:r>
            <a:r>
              <a:rPr lang="en-US" altLang="ja-JP" sz="1800" b="1" dirty="0">
                <a:solidFill>
                  <a:srgbClr val="0000FF"/>
                </a:solidFill>
              </a:rPr>
              <a:t>r</a:t>
            </a:r>
            <a:r>
              <a:rPr lang="ja-JP" altLang="en-US" b="1" dirty="0" err="1">
                <a:solidFill>
                  <a:srgbClr val="0000FF"/>
                </a:solidFill>
              </a:rPr>
              <a:t>、</a:t>
            </a:r>
            <a:r>
              <a:rPr lang="en-US" altLang="ja-JP" b="1" dirty="0">
                <a:solidFill>
                  <a:srgbClr val="0000FF"/>
                </a:solidFill>
              </a:rPr>
              <a:t>β</a:t>
            </a:r>
            <a:r>
              <a:rPr lang="ja-JP" altLang="en-US" dirty="0">
                <a:solidFill>
                  <a:srgbClr val="000000"/>
                </a:solidFill>
              </a:rPr>
              <a:t>）　は</a:t>
            </a:r>
            <a:r>
              <a:rPr lang="en-US" altLang="ja-JP" dirty="0">
                <a:solidFill>
                  <a:srgbClr val="000000"/>
                </a:solidFill>
              </a:rPr>
              <a:t>δ</a:t>
            </a:r>
            <a:r>
              <a:rPr lang="ja-JP" altLang="en-US" dirty="0">
                <a:solidFill>
                  <a:srgbClr val="000000"/>
                </a:solidFill>
              </a:rPr>
              <a:t>に含まれない。　＜入力モード</a:t>
            </a:r>
            <a:r>
              <a:rPr lang="ja-JP" altLang="en-US" dirty="0" smtClean="0">
                <a:solidFill>
                  <a:srgbClr val="000000"/>
                </a:solidFill>
              </a:rPr>
              <a:t>＞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pPr eaLnBrk="1" hangingPunct="1"/>
            <a:endParaRPr lang="en-US" altLang="ja-JP" dirty="0" smtClean="0">
              <a:solidFill>
                <a:srgbClr val="000000"/>
              </a:solidFill>
            </a:endParaRPr>
          </a:p>
          <a:p>
            <a:pPr eaLnBrk="1" hangingPunct="1"/>
            <a:endParaRPr lang="en-US" altLang="ja-JP" dirty="0">
              <a:solidFill>
                <a:srgbClr val="000000"/>
              </a:solidFill>
            </a:endParaRPr>
          </a:p>
          <a:p>
            <a:pPr eaLnBrk="1" hangingPunct="1"/>
            <a:endParaRPr lang="en-US" altLang="ja-JP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ja-JP" altLang="en-US" b="1" dirty="0">
                <a:solidFill>
                  <a:srgbClr val="000000"/>
                </a:solidFill>
              </a:rPr>
              <a:t>（推移規則２）</a:t>
            </a:r>
            <a:r>
              <a:rPr lang="ja-JP" altLang="en-US" dirty="0">
                <a:solidFill>
                  <a:srgbClr val="000000"/>
                </a:solidFill>
              </a:rPr>
              <a:t>推移規則（</a:t>
            </a:r>
            <a:r>
              <a:rPr lang="en-US" altLang="ja-JP" b="1" dirty="0">
                <a:solidFill>
                  <a:srgbClr val="FF6600"/>
                </a:solidFill>
              </a:rPr>
              <a:t>p</a:t>
            </a:r>
            <a:r>
              <a:rPr lang="ja-JP" altLang="en-US" b="1" dirty="0" err="1">
                <a:solidFill>
                  <a:srgbClr val="FF6600"/>
                </a:solidFill>
              </a:rPr>
              <a:t>、</a:t>
            </a:r>
            <a:r>
              <a:rPr lang="en-US" altLang="ja-JP" b="1" dirty="0">
                <a:solidFill>
                  <a:srgbClr val="FF6600"/>
                </a:solidFill>
              </a:rPr>
              <a:t>A</a:t>
            </a:r>
            <a:r>
              <a:rPr lang="ja-JP" altLang="en-US" dirty="0">
                <a:solidFill>
                  <a:srgbClr val="000000"/>
                </a:solidFill>
              </a:rPr>
              <a:t>）→（</a:t>
            </a:r>
            <a:r>
              <a:rPr lang="en-US" altLang="ja-JP" b="1" dirty="0">
                <a:solidFill>
                  <a:srgbClr val="FF6600"/>
                </a:solidFill>
              </a:rPr>
              <a:t>q</a:t>
            </a:r>
            <a:r>
              <a:rPr lang="ja-JP" altLang="en-US" b="1" dirty="0" err="1">
                <a:solidFill>
                  <a:srgbClr val="FF6600"/>
                </a:solidFill>
              </a:rPr>
              <a:t>、</a:t>
            </a:r>
            <a:r>
              <a:rPr lang="en-US" altLang="ja-JP" b="1" dirty="0">
                <a:solidFill>
                  <a:srgbClr val="FF6600"/>
                </a:solidFill>
              </a:rPr>
              <a:t>α</a:t>
            </a:r>
            <a:r>
              <a:rPr lang="ja-JP" altLang="en-US" dirty="0">
                <a:solidFill>
                  <a:srgbClr val="000000"/>
                </a:solidFill>
              </a:rPr>
              <a:t>）　が</a:t>
            </a:r>
            <a:r>
              <a:rPr lang="en-US" altLang="ja-JP" dirty="0">
                <a:solidFill>
                  <a:srgbClr val="000000"/>
                </a:solidFill>
              </a:rPr>
              <a:t>δ</a:t>
            </a:r>
            <a:r>
              <a:rPr lang="ja-JP" altLang="en-US" dirty="0">
                <a:solidFill>
                  <a:srgbClr val="000000"/>
                </a:solidFill>
              </a:rPr>
              <a:t>中に</a:t>
            </a:r>
            <a:r>
              <a:rPr lang="ja-JP" altLang="en-US" dirty="0" smtClean="0">
                <a:solidFill>
                  <a:srgbClr val="000000"/>
                </a:solidFill>
              </a:rPr>
              <a:t>含まれて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ja-JP" altLang="en-US" dirty="0">
                <a:solidFill>
                  <a:srgbClr val="000000"/>
                </a:solidFill>
              </a:rPr>
              <a:t>　</a:t>
            </a:r>
            <a:r>
              <a:rPr lang="ja-JP" altLang="en-US" dirty="0" smtClean="0">
                <a:solidFill>
                  <a:srgbClr val="000000"/>
                </a:solidFill>
              </a:rPr>
              <a:t>　　いる</a:t>
            </a:r>
            <a:r>
              <a:rPr lang="ja-JP" altLang="en-US" dirty="0">
                <a:solidFill>
                  <a:srgbClr val="000000"/>
                </a:solidFill>
              </a:rPr>
              <a:t>ならば</a:t>
            </a:r>
            <a:r>
              <a:rPr lang="ja-JP" altLang="en-US" dirty="0" smtClean="0">
                <a:solidFill>
                  <a:srgbClr val="000000"/>
                </a:solidFill>
              </a:rPr>
              <a:t>、いかなる</a:t>
            </a:r>
            <a:r>
              <a:rPr lang="ja-JP" altLang="en-US" dirty="0">
                <a:solidFill>
                  <a:srgbClr val="000000"/>
                </a:solidFill>
              </a:rPr>
              <a:t>　</a:t>
            </a:r>
            <a:r>
              <a:rPr lang="en-US" altLang="ja-JP" dirty="0">
                <a:solidFill>
                  <a:srgbClr val="000000"/>
                </a:solidFill>
              </a:rPr>
              <a:t>b</a:t>
            </a:r>
            <a:r>
              <a:rPr lang="ja-JP" altLang="en-US" dirty="0">
                <a:solidFill>
                  <a:srgbClr val="000000"/>
                </a:solidFill>
              </a:rPr>
              <a:t>∈</a:t>
            </a:r>
            <a:r>
              <a:rPr lang="en-US" altLang="ja-JP" dirty="0">
                <a:solidFill>
                  <a:srgbClr val="000000"/>
                </a:solidFill>
              </a:rPr>
              <a:t>Σ</a:t>
            </a:r>
            <a:r>
              <a:rPr lang="en-US" altLang="ja-JP" dirty="0"/>
              <a:t> </a:t>
            </a:r>
            <a:r>
              <a:rPr lang="en-US" altLang="ja-JP" sz="1800" b="1" dirty="0"/>
              <a:t>,</a:t>
            </a:r>
            <a:r>
              <a:rPr lang="ja-JP" altLang="en-US" dirty="0">
                <a:solidFill>
                  <a:srgbClr val="000000"/>
                </a:solidFill>
              </a:rPr>
              <a:t>　（</a:t>
            </a:r>
            <a:r>
              <a:rPr lang="en-US" altLang="ja-JP" b="1" dirty="0">
                <a:solidFill>
                  <a:srgbClr val="0000FF"/>
                </a:solidFill>
              </a:rPr>
              <a:t>r</a:t>
            </a:r>
            <a:r>
              <a:rPr lang="ja-JP" altLang="en-US" b="1" dirty="0" err="1">
                <a:solidFill>
                  <a:srgbClr val="0000FF"/>
                </a:solidFill>
              </a:rPr>
              <a:t>、</a:t>
            </a:r>
            <a:r>
              <a:rPr lang="en-US" altLang="ja-JP" b="1" dirty="0">
                <a:solidFill>
                  <a:srgbClr val="0000FF"/>
                </a:solidFill>
              </a:rPr>
              <a:t>β</a:t>
            </a:r>
            <a:r>
              <a:rPr lang="ja-JP" altLang="en-US" dirty="0">
                <a:solidFill>
                  <a:srgbClr val="000000"/>
                </a:solidFill>
              </a:rPr>
              <a:t>）　に対しても</a:t>
            </a:r>
          </a:p>
          <a:p>
            <a:pPr eaLnBrk="1" hangingPunct="1"/>
            <a:endParaRPr lang="ja-JP" altLang="en-US" sz="800" dirty="0">
              <a:solidFill>
                <a:srgbClr val="000000"/>
              </a:solidFill>
            </a:endParaRPr>
          </a:p>
          <a:p>
            <a:pPr eaLnBrk="1" hangingPunct="1"/>
            <a:r>
              <a:rPr lang="ja-JP" altLang="en-US" dirty="0">
                <a:solidFill>
                  <a:srgbClr val="000000"/>
                </a:solidFill>
              </a:rPr>
              <a:t> 　　　　　（</a:t>
            </a:r>
            <a:r>
              <a:rPr lang="en-US" altLang="ja-JP" b="1" dirty="0">
                <a:solidFill>
                  <a:srgbClr val="FF6600"/>
                </a:solidFill>
              </a:rPr>
              <a:t>p</a:t>
            </a:r>
            <a:r>
              <a:rPr lang="ja-JP" altLang="en-US" b="1" dirty="0" err="1">
                <a:solidFill>
                  <a:srgbClr val="FF6600"/>
                </a:solidFill>
              </a:rPr>
              <a:t>、</a:t>
            </a:r>
            <a:r>
              <a:rPr lang="en-US" altLang="ja-JP" b="1" dirty="0">
                <a:solidFill>
                  <a:srgbClr val="FF6600"/>
                </a:solidFill>
              </a:rPr>
              <a:t>A</a:t>
            </a:r>
            <a:r>
              <a:rPr lang="ja-JP" altLang="en-US" dirty="0">
                <a:solidFill>
                  <a:srgbClr val="000000"/>
                </a:solidFill>
              </a:rPr>
              <a:t>）→（</a:t>
            </a:r>
            <a:r>
              <a:rPr lang="en-US" altLang="ja-JP" b="1" dirty="0">
                <a:solidFill>
                  <a:srgbClr val="0000FF"/>
                </a:solidFill>
              </a:rPr>
              <a:t>r</a:t>
            </a:r>
            <a:r>
              <a:rPr lang="ja-JP" altLang="en-US" b="1" dirty="0" err="1">
                <a:solidFill>
                  <a:srgbClr val="0000FF"/>
                </a:solidFill>
              </a:rPr>
              <a:t>、</a:t>
            </a:r>
            <a:r>
              <a:rPr lang="en-US" altLang="ja-JP" b="1" dirty="0">
                <a:solidFill>
                  <a:srgbClr val="0000FF"/>
                </a:solidFill>
              </a:rPr>
              <a:t>β</a:t>
            </a:r>
            <a:r>
              <a:rPr lang="ja-JP" altLang="en-US" dirty="0">
                <a:solidFill>
                  <a:srgbClr val="000000"/>
                </a:solidFill>
              </a:rPr>
              <a:t>）　は</a:t>
            </a:r>
            <a:r>
              <a:rPr lang="en-US" altLang="ja-JP" dirty="0">
                <a:solidFill>
                  <a:srgbClr val="000000"/>
                </a:solidFill>
              </a:rPr>
              <a:t>δ</a:t>
            </a:r>
            <a:r>
              <a:rPr lang="ja-JP" altLang="en-US" dirty="0">
                <a:solidFill>
                  <a:srgbClr val="000000"/>
                </a:solidFill>
              </a:rPr>
              <a:t>に含まれない。　＜</a:t>
            </a:r>
            <a:r>
              <a:rPr lang="en-US" altLang="ja-JP" dirty="0">
                <a:solidFill>
                  <a:srgbClr val="000000"/>
                </a:solidFill>
              </a:rPr>
              <a:t>ε</a:t>
            </a:r>
            <a:r>
              <a:rPr lang="ja-JP" altLang="en-US" dirty="0">
                <a:solidFill>
                  <a:srgbClr val="000000"/>
                </a:solidFill>
              </a:rPr>
              <a:t>モード＞</a:t>
            </a:r>
          </a:p>
          <a:p>
            <a:pPr eaLnBrk="1" hangingPunct="1"/>
            <a:endParaRPr lang="ja-JP" altLang="en-US" dirty="0">
              <a:solidFill>
                <a:srgbClr val="000000"/>
              </a:solidFill>
            </a:endParaRPr>
          </a:p>
          <a:p>
            <a:pPr eaLnBrk="1" hangingPunct="1"/>
            <a:r>
              <a:rPr lang="ja-JP" altLang="en-US" dirty="0" smtClean="0">
                <a:solidFill>
                  <a:srgbClr val="000000"/>
                </a:solidFill>
              </a:rPr>
              <a:t>（注）</a:t>
            </a:r>
            <a:r>
              <a:rPr lang="en-US" altLang="ja-JP" dirty="0">
                <a:solidFill>
                  <a:srgbClr val="0000FF"/>
                </a:solidFill>
              </a:rPr>
              <a:t>ε-</a:t>
            </a:r>
            <a:r>
              <a:rPr lang="ja-JP" altLang="en-US" dirty="0">
                <a:solidFill>
                  <a:srgbClr val="0000FF"/>
                </a:solidFill>
              </a:rPr>
              <a:t>規則</a:t>
            </a:r>
            <a:r>
              <a:rPr lang="ja-JP" altLang="en-US" dirty="0">
                <a:solidFill>
                  <a:srgbClr val="000000"/>
                </a:solidFill>
              </a:rPr>
              <a:t>を</a:t>
            </a:r>
            <a:r>
              <a:rPr lang="ja-JP" altLang="en-US" dirty="0" smtClean="0">
                <a:solidFill>
                  <a:srgbClr val="000000"/>
                </a:solidFill>
              </a:rPr>
              <a:t>持たない</a:t>
            </a:r>
            <a:r>
              <a:rPr lang="en-US" altLang="ja-JP" dirty="0" smtClean="0">
                <a:solidFill>
                  <a:srgbClr val="000000"/>
                </a:solidFill>
              </a:rPr>
              <a:t>PDA</a:t>
            </a:r>
            <a:r>
              <a:rPr lang="ja-JP" altLang="en-US" dirty="0" smtClean="0">
                <a:solidFill>
                  <a:srgbClr val="000000"/>
                </a:solidFill>
              </a:rPr>
              <a:t>を</a:t>
            </a:r>
            <a:r>
              <a:rPr lang="ja-JP" altLang="en-US" dirty="0" smtClean="0">
                <a:solidFill>
                  <a:srgbClr val="0000FF"/>
                </a:solidFill>
              </a:rPr>
              <a:t>実</a:t>
            </a:r>
            <a:r>
              <a:rPr lang="ja-JP" altLang="en-US" dirty="0">
                <a:solidFill>
                  <a:srgbClr val="0000FF"/>
                </a:solidFill>
              </a:rPr>
              <a:t>時間</a:t>
            </a:r>
            <a:r>
              <a:rPr lang="en-US" altLang="ja-JP" dirty="0" smtClean="0">
                <a:solidFill>
                  <a:srgbClr val="0000FF"/>
                </a:solidFill>
              </a:rPr>
              <a:t>PDA</a:t>
            </a:r>
            <a:r>
              <a:rPr lang="ja-JP" altLang="en-US" dirty="0" smtClean="0"/>
              <a:t>と呼ぶ。</a:t>
            </a:r>
            <a:endParaRPr lang="en-US" altLang="ja-JP" dirty="0"/>
          </a:p>
        </p:txBody>
      </p:sp>
      <p:sp>
        <p:nvSpPr>
          <p:cNvPr id="20504" name="Text Box 56"/>
          <p:cNvSpPr txBox="1">
            <a:spLocks noChangeArrowheads="1"/>
          </p:cNvSpPr>
          <p:nvPr/>
        </p:nvSpPr>
        <p:spPr bwMode="auto">
          <a:xfrm>
            <a:off x="1912119" y="4031248"/>
            <a:ext cx="2984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b="1" dirty="0">
                <a:solidFill>
                  <a:srgbClr val="FF6600"/>
                </a:solidFill>
              </a:rPr>
              <a:t>a</a:t>
            </a:r>
          </a:p>
        </p:txBody>
      </p:sp>
      <p:sp>
        <p:nvSpPr>
          <p:cNvPr id="20505" name="Text Box 62"/>
          <p:cNvSpPr txBox="1">
            <a:spLocks noChangeArrowheads="1"/>
          </p:cNvSpPr>
          <p:nvPr/>
        </p:nvSpPr>
        <p:spPr bwMode="auto">
          <a:xfrm>
            <a:off x="3123010" y="3380482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b="1" dirty="0">
                <a:solidFill>
                  <a:srgbClr val="FF6600"/>
                </a:solidFill>
              </a:rPr>
              <a:t>a</a:t>
            </a:r>
          </a:p>
        </p:txBody>
      </p:sp>
      <p:sp>
        <p:nvSpPr>
          <p:cNvPr id="20506" name="Text Box 63"/>
          <p:cNvSpPr txBox="1">
            <a:spLocks noChangeArrowheads="1"/>
          </p:cNvSpPr>
          <p:nvPr/>
        </p:nvSpPr>
        <p:spPr bwMode="auto">
          <a:xfrm>
            <a:off x="1832219" y="5647393"/>
            <a:ext cx="3080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b="1" dirty="0" err="1">
                <a:solidFill>
                  <a:srgbClr val="0000FF"/>
                </a:solidFill>
              </a:rPr>
              <a:t>ｂ</a:t>
            </a:r>
            <a:endParaRPr lang="en-US" altLang="ja-JP" b="1" dirty="0">
              <a:solidFill>
                <a:srgbClr val="0000FF"/>
              </a:solidFill>
            </a:endParaRPr>
          </a:p>
        </p:txBody>
      </p:sp>
      <p:sp>
        <p:nvSpPr>
          <p:cNvPr id="20512" name="テキスト ボックス 1"/>
          <p:cNvSpPr txBox="1">
            <a:spLocks noChangeArrowheads="1"/>
          </p:cNvSpPr>
          <p:nvPr/>
        </p:nvSpPr>
        <p:spPr bwMode="auto">
          <a:xfrm>
            <a:off x="1528763" y="327025"/>
            <a:ext cx="3095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b="1">
                <a:solidFill>
                  <a:srgbClr val="990000"/>
                </a:solidFill>
              </a:rPr>
              <a:t>p</a:t>
            </a:r>
            <a:endParaRPr lang="ja-JP" altLang="en-US" b="1">
              <a:solidFill>
                <a:srgbClr val="99000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191577" y="5272389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p,A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96790" y="4968655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q</a:t>
            </a:r>
            <a:r>
              <a:rPr lang="en-US" altLang="ja-JP" dirty="0"/>
              <a:t>,</a:t>
            </a:r>
            <a:r>
              <a:rPr kumimoji="1" lang="en-US" altLang="ja-JP" dirty="0" smtClean="0"/>
              <a:t>α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041674" y="5610943"/>
            <a:ext cx="418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r,β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6191577" y="5272389"/>
            <a:ext cx="492443" cy="39453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6941369" y="4940513"/>
            <a:ext cx="492443" cy="39453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6941370" y="5600569"/>
            <a:ext cx="492443" cy="39453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>
            <a:stCxn id="5" idx="7"/>
            <a:endCxn id="3" idx="1"/>
          </p:cNvCxnSpPr>
          <p:nvPr/>
        </p:nvCxnSpPr>
        <p:spPr>
          <a:xfrm flipV="1">
            <a:off x="6611903" y="5137932"/>
            <a:ext cx="384887" cy="1922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endCxn id="38" idx="2"/>
          </p:cNvCxnSpPr>
          <p:nvPr/>
        </p:nvCxnSpPr>
        <p:spPr>
          <a:xfrm>
            <a:off x="6611903" y="5578685"/>
            <a:ext cx="329467" cy="2191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581318" y="4994698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ε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598755" y="566520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556858" y="4913873"/>
            <a:ext cx="13356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ε</a:t>
            </a:r>
            <a:r>
              <a:rPr kumimoji="1" lang="ja-JP" altLang="en-US" dirty="0" smtClean="0"/>
              <a:t>規則が</a:t>
            </a:r>
            <a:r>
              <a:rPr kumimoji="1" lang="en-US" altLang="ja-JP" dirty="0" smtClean="0"/>
              <a:t>δ</a:t>
            </a:r>
            <a:r>
              <a:rPr kumimoji="1" lang="ja-JP" altLang="en-US" dirty="0" smtClean="0"/>
              <a:t>に</a:t>
            </a:r>
            <a:endParaRPr kumimoji="1" lang="en-US" altLang="ja-JP" dirty="0" smtClean="0"/>
          </a:p>
          <a:p>
            <a:r>
              <a:rPr lang="ja-JP" altLang="en-US" dirty="0"/>
              <a:t>含まれて</a:t>
            </a:r>
            <a:r>
              <a:rPr lang="ja-JP" altLang="en-US" dirty="0" smtClean="0"/>
              <a:t>いる</a:t>
            </a:r>
            <a:endParaRPr lang="en-US" altLang="ja-JP" dirty="0" smtClean="0"/>
          </a:p>
          <a:p>
            <a:r>
              <a:rPr kumimoji="1" lang="ja-JP" altLang="en-US" dirty="0" smtClean="0"/>
              <a:t>とき、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による</a:t>
            </a:r>
            <a:endParaRPr kumimoji="1" lang="en-US" altLang="ja-JP" dirty="0" smtClean="0"/>
          </a:p>
          <a:p>
            <a:r>
              <a:rPr lang="ja-JP" altLang="en-US" dirty="0"/>
              <a:t>推移</a:t>
            </a:r>
            <a:r>
              <a:rPr lang="ja-JP" altLang="en-US" dirty="0" smtClean="0"/>
              <a:t>は</a:t>
            </a:r>
            <a:r>
              <a:rPr lang="en-US" altLang="ja-JP" dirty="0" smtClean="0"/>
              <a:t>δ</a:t>
            </a:r>
            <a:r>
              <a:rPr lang="ja-JP" altLang="en-US" dirty="0" err="1" smtClean="0"/>
              <a:t>には</a:t>
            </a:r>
            <a:endParaRPr lang="en-US" altLang="ja-JP" dirty="0" smtClean="0"/>
          </a:p>
          <a:p>
            <a:r>
              <a:rPr kumimoji="1" lang="ja-JP" altLang="en-US" dirty="0" smtClean="0"/>
              <a:t>含まれない。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060018" y="4826341"/>
            <a:ext cx="119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/>
              <a:t>ε</a:t>
            </a:r>
            <a:r>
              <a:rPr lang="ja-JP" altLang="en-US" sz="1400" b="1" dirty="0" smtClean="0"/>
              <a:t>規則優先</a:t>
            </a:r>
            <a:endParaRPr kumimoji="1" lang="ja-JP" altLang="en-US" sz="1400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156326" y="3172836"/>
            <a:ext cx="2707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どちら</a:t>
            </a:r>
            <a:r>
              <a:rPr lang="ja-JP" altLang="en-US" sz="1400" b="1" dirty="0" smtClean="0"/>
              <a:t>か一方のみ定義されている</a:t>
            </a:r>
            <a:endParaRPr kumimoji="1" lang="ja-JP" altLang="en-US" sz="14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38915" y="5009207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6600"/>
                </a:solidFill>
              </a:rPr>
              <a:t>ε</a:t>
            </a:r>
            <a:endParaRPr kumimoji="1" lang="ja-JP" altLang="en-US" b="1" dirty="0">
              <a:solidFill>
                <a:srgbClr val="FF660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215727" y="3803040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p,A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020940" y="3499306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q</a:t>
            </a:r>
            <a:r>
              <a:rPr lang="en-US" altLang="ja-JP" dirty="0"/>
              <a:t>,</a:t>
            </a:r>
            <a:r>
              <a:rPr kumimoji="1" lang="en-US" altLang="ja-JP" dirty="0" smtClean="0"/>
              <a:t>α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065824" y="4141594"/>
            <a:ext cx="418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r,β</a:t>
            </a:r>
            <a:endParaRPr kumimoji="1" lang="ja-JP" altLang="en-US" dirty="0"/>
          </a:p>
        </p:txBody>
      </p:sp>
      <p:sp>
        <p:nvSpPr>
          <p:cNvPr id="52" name="円/楕円 51"/>
          <p:cNvSpPr/>
          <p:nvPr/>
        </p:nvSpPr>
        <p:spPr>
          <a:xfrm>
            <a:off x="6215727" y="3803040"/>
            <a:ext cx="492443" cy="39453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6965519" y="3471164"/>
            <a:ext cx="492443" cy="39453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6965520" y="4131220"/>
            <a:ext cx="492443" cy="39453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矢印コネクタ 54"/>
          <p:cNvCxnSpPr>
            <a:stCxn id="52" idx="7"/>
            <a:endCxn id="50" idx="1"/>
          </p:cNvCxnSpPr>
          <p:nvPr/>
        </p:nvCxnSpPr>
        <p:spPr>
          <a:xfrm flipV="1">
            <a:off x="6636053" y="3668583"/>
            <a:ext cx="384887" cy="1922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endCxn id="54" idx="2"/>
          </p:cNvCxnSpPr>
          <p:nvPr/>
        </p:nvCxnSpPr>
        <p:spPr>
          <a:xfrm>
            <a:off x="6636053" y="4109336"/>
            <a:ext cx="329467" cy="2191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6605468" y="352534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588224" y="414908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60" name="Text Box 64"/>
          <p:cNvSpPr txBox="1">
            <a:spLocks noChangeArrowheads="1"/>
          </p:cNvSpPr>
          <p:nvPr/>
        </p:nvSpPr>
        <p:spPr bwMode="auto">
          <a:xfrm>
            <a:off x="2617569" y="4601856"/>
            <a:ext cx="28905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dirty="0">
                <a:solidFill>
                  <a:srgbClr val="0000FF"/>
                </a:solidFill>
              </a:rPr>
              <a:t>ε-</a:t>
            </a:r>
            <a:r>
              <a:rPr lang="ja-JP" altLang="en-US" dirty="0" smtClean="0">
                <a:solidFill>
                  <a:srgbClr val="0000FF"/>
                </a:solidFill>
              </a:rPr>
              <a:t>規則：入力記号を読むことなく</a:t>
            </a:r>
            <a:endParaRPr lang="en-US" altLang="ja-JP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ja-JP" altLang="en-US" dirty="0">
                <a:solidFill>
                  <a:srgbClr val="0000FF"/>
                </a:solidFill>
              </a:rPr>
              <a:t>　</a:t>
            </a:r>
            <a:r>
              <a:rPr lang="ja-JP" altLang="en-US" dirty="0" smtClean="0">
                <a:solidFill>
                  <a:srgbClr val="0000FF"/>
                </a:solidFill>
              </a:rPr>
              <a:t>　　　　動作する</a:t>
            </a:r>
            <a:r>
              <a:rPr lang="ja-JP" altLang="en-US" sz="1400" dirty="0" smtClean="0"/>
              <a:t>（注）</a:t>
            </a:r>
            <a:endParaRPr lang="ja-JP" altLang="en-US" sz="1400" dirty="0"/>
          </a:p>
        </p:txBody>
      </p:sp>
      <p:sp>
        <p:nvSpPr>
          <p:cNvPr id="61" name="Line 65"/>
          <p:cNvSpPr>
            <a:spLocks noChangeShapeType="1"/>
          </p:cNvSpPr>
          <p:nvPr/>
        </p:nvSpPr>
        <p:spPr bwMode="auto">
          <a:xfrm>
            <a:off x="3115606" y="4913874"/>
            <a:ext cx="156506" cy="2040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12324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43608" y="655485"/>
            <a:ext cx="792396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 smtClean="0"/>
              <a:t>計算状況（</a:t>
            </a:r>
            <a:r>
              <a:rPr kumimoji="1" lang="en-US" altLang="ja-JP" sz="1800" dirty="0" err="1" smtClean="0"/>
              <a:t>p,Aγ</a:t>
            </a:r>
            <a:r>
              <a:rPr kumimoji="1" lang="en-US" altLang="ja-JP" sz="1800" dirty="0" smtClean="0"/>
              <a:t>'</a:t>
            </a:r>
            <a:r>
              <a:rPr lang="ja-JP" altLang="en-US" sz="1800" dirty="0" smtClean="0"/>
              <a:t>）　（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∈</a:t>
            </a:r>
            <a:r>
              <a:rPr lang="en-US" altLang="ja-JP" sz="1800" dirty="0" smtClean="0"/>
              <a:t>Γ</a:t>
            </a:r>
            <a:r>
              <a:rPr lang="ja-JP" altLang="en-US" sz="1800" dirty="0" smtClean="0"/>
              <a:t>）　にある決定性プッシュダウンオートマトン</a:t>
            </a:r>
            <a:r>
              <a:rPr lang="en-US" altLang="ja-JP" sz="1800" dirty="0" smtClean="0"/>
              <a:t>M</a:t>
            </a:r>
            <a:r>
              <a:rPr lang="ja-JP" altLang="en-US" sz="1800" dirty="0" smtClean="0"/>
              <a:t>が</a:t>
            </a:r>
            <a:endParaRPr lang="en-US" altLang="ja-JP" sz="1800" dirty="0" smtClean="0"/>
          </a:p>
          <a:p>
            <a:r>
              <a:rPr lang="ja-JP" altLang="en-US" sz="1800" dirty="0" smtClean="0"/>
              <a:t>推移規則</a:t>
            </a:r>
            <a:endParaRPr lang="en-US" altLang="ja-JP" sz="1800" dirty="0" smtClean="0"/>
          </a:p>
          <a:p>
            <a:r>
              <a:rPr lang="ja-JP" altLang="en-US" sz="1800" dirty="0" smtClean="0"/>
              <a:t>　　　　　　（</a:t>
            </a:r>
            <a:r>
              <a:rPr lang="en-US" altLang="ja-JP" sz="1800" dirty="0" smtClean="0"/>
              <a:t>p</a:t>
            </a:r>
            <a:r>
              <a:rPr lang="ja-JP" altLang="en-US" sz="1800" dirty="0" err="1" smtClean="0"/>
              <a:t>，</a:t>
            </a:r>
            <a:r>
              <a:rPr lang="en-US" altLang="ja-JP" sz="1800" dirty="0"/>
              <a:t>A</a:t>
            </a:r>
            <a:r>
              <a:rPr lang="ja-JP" altLang="en-US" sz="1800" dirty="0" smtClean="0"/>
              <a:t>）→（</a:t>
            </a:r>
            <a:r>
              <a:rPr lang="en-US" altLang="ja-JP" sz="1800" dirty="0" smtClean="0"/>
              <a:t>q,α</a:t>
            </a:r>
            <a:r>
              <a:rPr lang="ja-JP" altLang="en-US" sz="1800" dirty="0" smtClean="0"/>
              <a:t>）　　　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∈</a:t>
            </a:r>
            <a:r>
              <a:rPr lang="en-US" altLang="ja-JP" sz="1800" dirty="0" smtClean="0"/>
              <a:t>Σ</a:t>
            </a:r>
          </a:p>
          <a:p>
            <a:endParaRPr lang="en-US" altLang="ja-JP" sz="1800" dirty="0" smtClean="0"/>
          </a:p>
          <a:p>
            <a:r>
              <a:rPr lang="ja-JP" altLang="en-US" sz="1800" dirty="0" smtClean="0"/>
              <a:t>を持ち、入力記号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を</a:t>
            </a:r>
            <a:r>
              <a:rPr lang="ja-JP" altLang="en-US" sz="1800" dirty="0"/>
              <a:t>読込んだ</a:t>
            </a:r>
            <a:r>
              <a:rPr lang="ja-JP" altLang="en-US" sz="1800" dirty="0" smtClean="0"/>
              <a:t>とき、プッシュダウンスタックの最上部の</a:t>
            </a:r>
            <a:endParaRPr lang="en-US" altLang="ja-JP" sz="1800" dirty="0" smtClean="0"/>
          </a:p>
          <a:p>
            <a:r>
              <a:rPr lang="en-US" altLang="ja-JP" sz="1800" dirty="0" smtClean="0"/>
              <a:t>A</a:t>
            </a:r>
            <a:r>
              <a:rPr lang="ja-JP" altLang="en-US" sz="1800" dirty="0" smtClean="0"/>
              <a:t>を</a:t>
            </a:r>
            <a:r>
              <a:rPr lang="en-US" altLang="ja-JP" sz="1800" dirty="0" smtClean="0"/>
              <a:t>α</a:t>
            </a:r>
            <a:r>
              <a:rPr lang="ja-JP" altLang="en-US" sz="1800" dirty="0" smtClean="0"/>
              <a:t>で置換えるだけではなく、状態を</a:t>
            </a:r>
            <a:r>
              <a:rPr lang="en-US" altLang="ja-JP" sz="1800" dirty="0" smtClean="0"/>
              <a:t>p</a:t>
            </a:r>
            <a:r>
              <a:rPr lang="ja-JP" altLang="en-US" sz="1800" dirty="0" smtClean="0"/>
              <a:t>から</a:t>
            </a:r>
            <a:r>
              <a:rPr lang="en-US" altLang="ja-JP" sz="1800" dirty="0" smtClean="0"/>
              <a:t>q</a:t>
            </a:r>
            <a:r>
              <a:rPr lang="ja-JP" altLang="en-US" sz="1800" dirty="0" smtClean="0"/>
              <a:t>へ変える。この動作は</a:t>
            </a:r>
            <a:r>
              <a:rPr lang="en-US" altLang="ja-JP" sz="1800" dirty="0" smtClean="0"/>
              <a:t>M</a:t>
            </a:r>
            <a:r>
              <a:rPr lang="ja-JP" altLang="en-US" sz="1800" dirty="0" smtClean="0"/>
              <a:t>の</a:t>
            </a:r>
            <a:endParaRPr lang="en-US" altLang="ja-JP" sz="1800" dirty="0" smtClean="0"/>
          </a:p>
          <a:p>
            <a:r>
              <a:rPr lang="ja-JP" altLang="en-US" sz="1800" b="1" dirty="0" smtClean="0"/>
              <a:t>動作</a:t>
            </a:r>
            <a:r>
              <a:rPr lang="ja-JP" altLang="en-US" sz="1800" dirty="0" smtClean="0"/>
              <a:t>、あるいは、</a:t>
            </a:r>
            <a:r>
              <a:rPr lang="en-US" altLang="ja-JP" sz="1800" dirty="0" smtClean="0"/>
              <a:t>M</a:t>
            </a:r>
            <a:r>
              <a:rPr lang="ja-JP" altLang="en-US" sz="1800" dirty="0" smtClean="0"/>
              <a:t>の</a:t>
            </a:r>
            <a:r>
              <a:rPr lang="ja-JP" altLang="en-US" sz="1800" b="1" dirty="0" smtClean="0"/>
              <a:t>推移　</a:t>
            </a:r>
            <a:r>
              <a:rPr lang="ja-JP" altLang="en-US" sz="1800" dirty="0" smtClean="0"/>
              <a:t>とよぶ。</a:t>
            </a:r>
            <a:endParaRPr lang="en-US" altLang="ja-JP" sz="1800" dirty="0" smtClean="0"/>
          </a:p>
          <a:p>
            <a:endParaRPr lang="en-US" altLang="ja-JP" sz="1800" dirty="0"/>
          </a:p>
          <a:p>
            <a:r>
              <a:rPr lang="ja-JP" altLang="en-US" sz="1800" dirty="0" smtClean="0"/>
              <a:t>　　　　　　（</a:t>
            </a:r>
            <a:r>
              <a:rPr lang="en-US" altLang="ja-JP" sz="1800" dirty="0" err="1" smtClean="0"/>
              <a:t>p,Aγ</a:t>
            </a:r>
            <a:r>
              <a:rPr lang="ja-JP" altLang="en-US" sz="1800" dirty="0" smtClean="0"/>
              <a:t>’）⇒（</a:t>
            </a:r>
            <a:r>
              <a:rPr lang="en-US" altLang="ja-JP" sz="1800" dirty="0" smtClean="0"/>
              <a:t>q,αγ</a:t>
            </a:r>
            <a:r>
              <a:rPr lang="ja-JP" altLang="en-US" sz="1800" dirty="0" smtClean="0"/>
              <a:t>’）</a:t>
            </a:r>
            <a:endParaRPr lang="en-US" altLang="ja-JP" sz="1800" dirty="0" smtClean="0"/>
          </a:p>
          <a:p>
            <a:r>
              <a:rPr lang="ja-JP" altLang="en-US" sz="1800" dirty="0" smtClean="0"/>
              <a:t>と表現する。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endParaRPr lang="en-US" altLang="ja-JP" sz="1800" dirty="0" smtClean="0"/>
          </a:p>
          <a:p>
            <a:r>
              <a:rPr lang="en-US" altLang="ja-JP" sz="1800" dirty="0" smtClean="0"/>
              <a:t>M</a:t>
            </a:r>
            <a:r>
              <a:rPr lang="ja-JP" altLang="en-US" sz="1800" dirty="0" smtClean="0"/>
              <a:t>が推移規則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　　（</a:t>
            </a:r>
            <a:r>
              <a:rPr lang="en-US" altLang="ja-JP" sz="1800" dirty="0" err="1" smtClean="0"/>
              <a:t>p,A</a:t>
            </a:r>
            <a:r>
              <a:rPr lang="ja-JP" altLang="en-US" sz="1800" dirty="0" smtClean="0"/>
              <a:t>）→（</a:t>
            </a:r>
            <a:r>
              <a:rPr lang="en-US" altLang="ja-JP" sz="1800" dirty="0" smtClean="0"/>
              <a:t>q,α</a:t>
            </a:r>
            <a:r>
              <a:rPr lang="ja-JP" altLang="en-US" sz="1800" dirty="0" smtClean="0"/>
              <a:t>）</a:t>
            </a:r>
            <a:endParaRPr lang="en-US" altLang="ja-JP" sz="1800" dirty="0" smtClean="0"/>
          </a:p>
          <a:p>
            <a:endParaRPr lang="en-US" altLang="ja-JP" sz="1800" dirty="0" smtClean="0"/>
          </a:p>
          <a:p>
            <a:r>
              <a:rPr lang="ja-JP" altLang="en-US" sz="1800" dirty="0" smtClean="0"/>
              <a:t>を持つとき、入力記号を読むことなく（</a:t>
            </a:r>
            <a:r>
              <a:rPr lang="ja-JP" altLang="en-US" sz="1800" dirty="0"/>
              <a:t>すなわち、</a:t>
            </a:r>
            <a:r>
              <a:rPr lang="en-US" altLang="ja-JP" sz="1800" dirty="0" smtClean="0"/>
              <a:t>ε</a:t>
            </a:r>
            <a:r>
              <a:rPr lang="ja-JP" altLang="en-US" sz="1800" dirty="0" smtClean="0"/>
              <a:t>を読んで）、同様の動作をする。</a:t>
            </a:r>
            <a:endParaRPr lang="en-US" altLang="ja-JP" sz="1800" dirty="0" smtClean="0"/>
          </a:p>
          <a:p>
            <a:endParaRPr kumimoji="1" lang="ja-JP" altLang="en-US" sz="1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89344" y="112474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38584" y="2713459"/>
            <a:ext cx="356188" cy="643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</a:p>
          <a:p>
            <a:endParaRPr lang="en-US" altLang="ja-JP" sz="800" dirty="0"/>
          </a:p>
          <a:p>
            <a:r>
              <a:rPr kumimoji="1" lang="en-US" altLang="ja-JP" dirty="0" smtClean="0"/>
              <a:t>M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97400" y="3861048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ε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100392" y="610444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5508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スライド番号プレースホルダー 3"/>
          <p:cNvSpPr txBox="1">
            <a:spLocks noGrp="1"/>
          </p:cNvSpPr>
          <p:nvPr/>
        </p:nvSpPr>
        <p:spPr bwMode="auto">
          <a:xfrm>
            <a:off x="6622506" y="6298332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r" eaLnBrk="1" hangingPunct="1"/>
            <a:fld id="{3284D4BC-33EB-4913-B0B9-6623FF5683A4}" type="slidenum">
              <a:rPr lang="en-US" altLang="ja-JP" sz="1400">
                <a:solidFill>
                  <a:srgbClr val="000000"/>
                </a:solidFill>
              </a:rPr>
              <a:pPr algn="r" eaLnBrk="1" hangingPunct="1"/>
              <a:t>19</a:t>
            </a:fld>
            <a:endParaRPr lang="en-US" altLang="ja-JP" sz="1400" dirty="0">
              <a:solidFill>
                <a:srgbClr val="000000"/>
              </a:solidFill>
            </a:endParaRPr>
          </a:p>
        </p:txBody>
      </p:sp>
      <p:sp>
        <p:nvSpPr>
          <p:cNvPr id="20502" name="Text Box 54"/>
          <p:cNvSpPr txBox="1">
            <a:spLocks noChangeArrowheads="1"/>
          </p:cNvSpPr>
          <p:nvPr/>
        </p:nvSpPr>
        <p:spPr bwMode="auto">
          <a:xfrm>
            <a:off x="323528" y="764704"/>
            <a:ext cx="8630889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 smtClean="0">
                <a:solidFill>
                  <a:srgbClr val="000000"/>
                </a:solidFill>
              </a:rPr>
              <a:t>　　　　　　</a:t>
            </a:r>
            <a:r>
              <a:rPr lang="en-US" altLang="ja-JP" dirty="0" smtClean="0">
                <a:solidFill>
                  <a:srgbClr val="000000"/>
                </a:solidFill>
              </a:rPr>
              <a:t>a</a:t>
            </a:r>
            <a:r>
              <a:rPr lang="en-US" altLang="ja-JP" baseline="-25000" dirty="0" smtClean="0">
                <a:solidFill>
                  <a:srgbClr val="000000"/>
                </a:solidFill>
              </a:rPr>
              <a:t>1</a:t>
            </a:r>
          </a:p>
          <a:p>
            <a:pPr eaLnBrk="1" hangingPunct="1"/>
            <a:r>
              <a:rPr lang="ja-JP" altLang="en-US" dirty="0" smtClean="0">
                <a:solidFill>
                  <a:srgbClr val="000000"/>
                </a:solidFill>
              </a:rPr>
              <a:t>（</a:t>
            </a:r>
            <a:r>
              <a:rPr lang="en-US" altLang="ja-JP" dirty="0" smtClean="0">
                <a:solidFill>
                  <a:srgbClr val="000000"/>
                </a:solidFill>
              </a:rPr>
              <a:t>p</a:t>
            </a:r>
            <a:r>
              <a:rPr lang="en-US" altLang="ja-JP" baseline="-25000" dirty="0">
                <a:solidFill>
                  <a:srgbClr val="000000"/>
                </a:solidFill>
              </a:rPr>
              <a:t>1</a:t>
            </a:r>
            <a:r>
              <a:rPr lang="ja-JP" altLang="en-US" dirty="0" err="1" smtClean="0">
                <a:solidFill>
                  <a:srgbClr val="000000"/>
                </a:solidFill>
              </a:rPr>
              <a:t>，</a:t>
            </a:r>
            <a:r>
              <a:rPr lang="en-US" altLang="ja-JP" dirty="0" smtClean="0">
                <a:solidFill>
                  <a:srgbClr val="000000"/>
                </a:solidFill>
              </a:rPr>
              <a:t>α</a:t>
            </a:r>
            <a:r>
              <a:rPr lang="ja-JP" altLang="en-US" baseline="-25000" dirty="0" smtClean="0">
                <a:solidFill>
                  <a:srgbClr val="000000"/>
                </a:solidFill>
              </a:rPr>
              <a:t>１</a:t>
            </a:r>
            <a:r>
              <a:rPr lang="ja-JP" altLang="en-US" dirty="0" smtClean="0">
                <a:solidFill>
                  <a:srgbClr val="000000"/>
                </a:solidFill>
              </a:rPr>
              <a:t>）⇒（</a:t>
            </a:r>
            <a:r>
              <a:rPr lang="en-US" altLang="ja-JP" dirty="0" smtClean="0">
                <a:solidFill>
                  <a:srgbClr val="000000"/>
                </a:solidFill>
              </a:rPr>
              <a:t>p</a:t>
            </a:r>
            <a:r>
              <a:rPr lang="en-US" altLang="ja-JP" baseline="-25000" dirty="0" smtClean="0">
                <a:solidFill>
                  <a:srgbClr val="000000"/>
                </a:solidFill>
              </a:rPr>
              <a:t>2</a:t>
            </a:r>
            <a:r>
              <a:rPr lang="ja-JP" altLang="en-US" dirty="0" err="1" smtClean="0">
                <a:solidFill>
                  <a:srgbClr val="000000"/>
                </a:solidFill>
              </a:rPr>
              <a:t>，</a:t>
            </a:r>
            <a:r>
              <a:rPr lang="en-US" altLang="ja-JP" dirty="0" smtClean="0">
                <a:solidFill>
                  <a:srgbClr val="000000"/>
                </a:solidFill>
              </a:rPr>
              <a:t>α</a:t>
            </a:r>
            <a:r>
              <a:rPr lang="en-US" altLang="ja-JP" baseline="-25000" dirty="0" smtClean="0">
                <a:solidFill>
                  <a:srgbClr val="000000"/>
                </a:solidFill>
              </a:rPr>
              <a:t>2</a:t>
            </a:r>
            <a:r>
              <a:rPr lang="ja-JP" altLang="en-US" dirty="0" smtClean="0">
                <a:solidFill>
                  <a:srgbClr val="000000"/>
                </a:solidFill>
              </a:rPr>
              <a:t>）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ja-JP" altLang="en-US" dirty="0" smtClean="0">
                <a:solidFill>
                  <a:srgbClr val="000000"/>
                </a:solidFill>
              </a:rPr>
              <a:t>　　　　　　</a:t>
            </a:r>
            <a:r>
              <a:rPr lang="en-US" altLang="ja-JP" dirty="0" smtClean="0">
                <a:solidFill>
                  <a:srgbClr val="000000"/>
                </a:solidFill>
              </a:rPr>
              <a:t>M</a:t>
            </a:r>
          </a:p>
          <a:p>
            <a:pPr eaLnBrk="1" hangingPunct="1"/>
            <a:endParaRPr lang="en-US" altLang="ja-JP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ja-JP" altLang="en-US" dirty="0">
                <a:solidFill>
                  <a:srgbClr val="000000"/>
                </a:solidFill>
              </a:rPr>
              <a:t>　　　　　　</a:t>
            </a:r>
            <a:r>
              <a:rPr lang="en-US" altLang="ja-JP" dirty="0" smtClean="0">
                <a:solidFill>
                  <a:srgbClr val="000000"/>
                </a:solidFill>
              </a:rPr>
              <a:t>a</a:t>
            </a:r>
            <a:r>
              <a:rPr lang="en-US" altLang="ja-JP" baseline="-25000" dirty="0" smtClean="0">
                <a:solidFill>
                  <a:srgbClr val="000000"/>
                </a:solidFill>
              </a:rPr>
              <a:t>2</a:t>
            </a:r>
            <a:endParaRPr lang="en-US" altLang="ja-JP" baseline="-25000" dirty="0">
              <a:solidFill>
                <a:srgbClr val="000000"/>
              </a:solidFill>
            </a:endParaRPr>
          </a:p>
          <a:p>
            <a:pPr eaLnBrk="1" hangingPunct="1"/>
            <a:r>
              <a:rPr lang="ja-JP" altLang="en-US" dirty="0">
                <a:solidFill>
                  <a:srgbClr val="000000"/>
                </a:solidFill>
              </a:rPr>
              <a:t>（</a:t>
            </a:r>
            <a:r>
              <a:rPr lang="en-US" altLang="ja-JP" dirty="0" smtClean="0">
                <a:solidFill>
                  <a:srgbClr val="000000"/>
                </a:solidFill>
              </a:rPr>
              <a:t>p</a:t>
            </a:r>
            <a:r>
              <a:rPr lang="en-US" altLang="ja-JP" baseline="-25000" dirty="0" smtClean="0">
                <a:solidFill>
                  <a:srgbClr val="000000"/>
                </a:solidFill>
              </a:rPr>
              <a:t>2</a:t>
            </a:r>
            <a:r>
              <a:rPr lang="ja-JP" altLang="en-US" dirty="0" err="1" smtClean="0">
                <a:solidFill>
                  <a:srgbClr val="000000"/>
                </a:solidFill>
              </a:rPr>
              <a:t>，</a:t>
            </a:r>
            <a:r>
              <a:rPr lang="en-US" altLang="ja-JP" dirty="0" smtClean="0">
                <a:solidFill>
                  <a:srgbClr val="000000"/>
                </a:solidFill>
              </a:rPr>
              <a:t>α</a:t>
            </a:r>
            <a:r>
              <a:rPr lang="en-US" altLang="ja-JP" baseline="-25000" dirty="0" smtClean="0">
                <a:solidFill>
                  <a:srgbClr val="000000"/>
                </a:solidFill>
              </a:rPr>
              <a:t>2</a:t>
            </a:r>
            <a:r>
              <a:rPr lang="ja-JP" altLang="en-US" dirty="0" smtClean="0">
                <a:solidFill>
                  <a:srgbClr val="000000"/>
                </a:solidFill>
              </a:rPr>
              <a:t>）</a:t>
            </a:r>
            <a:r>
              <a:rPr lang="ja-JP" altLang="en-US" dirty="0">
                <a:solidFill>
                  <a:srgbClr val="000000"/>
                </a:solidFill>
              </a:rPr>
              <a:t>⇒（</a:t>
            </a:r>
            <a:r>
              <a:rPr lang="en-US" altLang="ja-JP" dirty="0" smtClean="0">
                <a:solidFill>
                  <a:srgbClr val="000000"/>
                </a:solidFill>
              </a:rPr>
              <a:t>p</a:t>
            </a:r>
            <a:r>
              <a:rPr lang="en-US" altLang="ja-JP" baseline="-25000" dirty="0" smtClean="0">
                <a:solidFill>
                  <a:srgbClr val="000000"/>
                </a:solidFill>
              </a:rPr>
              <a:t>3</a:t>
            </a:r>
            <a:r>
              <a:rPr lang="ja-JP" altLang="en-US" dirty="0" err="1" smtClean="0">
                <a:solidFill>
                  <a:srgbClr val="000000"/>
                </a:solidFill>
              </a:rPr>
              <a:t>，</a:t>
            </a:r>
            <a:r>
              <a:rPr lang="en-US" altLang="ja-JP" dirty="0" smtClean="0">
                <a:solidFill>
                  <a:srgbClr val="000000"/>
                </a:solidFill>
              </a:rPr>
              <a:t>α</a:t>
            </a:r>
            <a:r>
              <a:rPr lang="en-US" altLang="ja-JP" baseline="-25000" dirty="0" smtClean="0">
                <a:solidFill>
                  <a:srgbClr val="000000"/>
                </a:solidFill>
              </a:rPr>
              <a:t>3</a:t>
            </a:r>
            <a:r>
              <a:rPr lang="ja-JP" altLang="en-US" dirty="0" smtClean="0">
                <a:solidFill>
                  <a:srgbClr val="000000"/>
                </a:solidFill>
              </a:rPr>
              <a:t>）</a:t>
            </a:r>
            <a:endParaRPr lang="en-US" altLang="ja-JP" dirty="0">
              <a:solidFill>
                <a:srgbClr val="000000"/>
              </a:solidFill>
            </a:endParaRPr>
          </a:p>
          <a:p>
            <a:pPr eaLnBrk="1" hangingPunct="1"/>
            <a:r>
              <a:rPr lang="ja-JP" altLang="en-US" dirty="0">
                <a:solidFill>
                  <a:srgbClr val="000000"/>
                </a:solidFill>
              </a:rPr>
              <a:t>　　　　　　</a:t>
            </a:r>
            <a:r>
              <a:rPr lang="en-US" altLang="ja-JP" dirty="0" smtClean="0">
                <a:solidFill>
                  <a:srgbClr val="000000"/>
                </a:solidFill>
              </a:rPr>
              <a:t>M</a:t>
            </a:r>
          </a:p>
          <a:p>
            <a:pPr eaLnBrk="1" hangingPunct="1"/>
            <a:r>
              <a:rPr lang="ja-JP" altLang="en-US" dirty="0" smtClean="0">
                <a:solidFill>
                  <a:srgbClr val="000000"/>
                </a:solidFill>
              </a:rPr>
              <a:t>　　　　　　　　　　　　　　　　　　</a:t>
            </a:r>
            <a:endParaRPr lang="en-US" altLang="ja-JP" dirty="0">
              <a:solidFill>
                <a:srgbClr val="000000"/>
              </a:solidFill>
            </a:endParaRPr>
          </a:p>
          <a:p>
            <a:pPr eaLnBrk="1" hangingPunct="1"/>
            <a:endParaRPr lang="en-US" altLang="ja-JP" dirty="0" smtClean="0">
              <a:solidFill>
                <a:srgbClr val="000000"/>
              </a:solidFill>
            </a:endParaRPr>
          </a:p>
          <a:p>
            <a:pPr eaLnBrk="1" hangingPunct="1"/>
            <a:endParaRPr lang="en-US" altLang="ja-JP" dirty="0">
              <a:solidFill>
                <a:srgbClr val="000000"/>
              </a:solidFill>
            </a:endParaRPr>
          </a:p>
          <a:p>
            <a:pPr eaLnBrk="1" hangingPunct="1"/>
            <a:r>
              <a:rPr lang="ja-JP" altLang="en-US" dirty="0">
                <a:solidFill>
                  <a:srgbClr val="000000"/>
                </a:solidFill>
              </a:rPr>
              <a:t>　　　　　　</a:t>
            </a:r>
            <a:r>
              <a:rPr lang="en-US" altLang="ja-JP" dirty="0" smtClean="0">
                <a:solidFill>
                  <a:srgbClr val="000000"/>
                </a:solidFill>
              </a:rPr>
              <a:t>a</a:t>
            </a:r>
            <a:r>
              <a:rPr lang="en-US" altLang="ja-JP" baseline="-25000" dirty="0" smtClean="0">
                <a:solidFill>
                  <a:srgbClr val="000000"/>
                </a:solidFill>
              </a:rPr>
              <a:t>n</a:t>
            </a:r>
            <a:endParaRPr lang="en-US" altLang="ja-JP" baseline="-25000" dirty="0">
              <a:solidFill>
                <a:srgbClr val="000000"/>
              </a:solidFill>
            </a:endParaRPr>
          </a:p>
          <a:p>
            <a:pPr eaLnBrk="1" hangingPunct="1"/>
            <a:r>
              <a:rPr lang="ja-JP" altLang="en-US" dirty="0" smtClean="0">
                <a:solidFill>
                  <a:srgbClr val="000000"/>
                </a:solidFill>
              </a:rPr>
              <a:t>（</a:t>
            </a:r>
            <a:r>
              <a:rPr lang="en-US" altLang="ja-JP" dirty="0" err="1" smtClean="0">
                <a:solidFill>
                  <a:srgbClr val="000000"/>
                </a:solidFill>
              </a:rPr>
              <a:t>p</a:t>
            </a:r>
            <a:r>
              <a:rPr lang="en-US" altLang="ja-JP" baseline="-25000" dirty="0" err="1" smtClean="0">
                <a:solidFill>
                  <a:srgbClr val="000000"/>
                </a:solidFill>
              </a:rPr>
              <a:t>n</a:t>
            </a:r>
            <a:r>
              <a:rPr lang="ja-JP" altLang="en-US" dirty="0" err="1" smtClean="0">
                <a:solidFill>
                  <a:srgbClr val="000000"/>
                </a:solidFill>
              </a:rPr>
              <a:t>，</a:t>
            </a:r>
            <a:r>
              <a:rPr lang="en-US" altLang="ja-JP" dirty="0" smtClean="0">
                <a:solidFill>
                  <a:srgbClr val="000000"/>
                </a:solidFill>
              </a:rPr>
              <a:t>α</a:t>
            </a:r>
            <a:r>
              <a:rPr lang="en-US" altLang="ja-JP" baseline="-25000" dirty="0" smtClean="0">
                <a:solidFill>
                  <a:srgbClr val="000000"/>
                </a:solidFill>
              </a:rPr>
              <a:t>n</a:t>
            </a:r>
            <a:r>
              <a:rPr lang="ja-JP" altLang="en-US" dirty="0" smtClean="0">
                <a:solidFill>
                  <a:srgbClr val="000000"/>
                </a:solidFill>
              </a:rPr>
              <a:t>）</a:t>
            </a:r>
            <a:r>
              <a:rPr lang="ja-JP" altLang="en-US" dirty="0">
                <a:solidFill>
                  <a:srgbClr val="000000"/>
                </a:solidFill>
              </a:rPr>
              <a:t>⇒（</a:t>
            </a:r>
            <a:r>
              <a:rPr lang="en-US" altLang="ja-JP" dirty="0" smtClean="0">
                <a:solidFill>
                  <a:srgbClr val="000000"/>
                </a:solidFill>
              </a:rPr>
              <a:t>p</a:t>
            </a:r>
            <a:r>
              <a:rPr lang="en-US" altLang="ja-JP" baseline="-25000" dirty="0" smtClean="0">
                <a:solidFill>
                  <a:srgbClr val="000000"/>
                </a:solidFill>
              </a:rPr>
              <a:t>n+1</a:t>
            </a:r>
            <a:r>
              <a:rPr lang="ja-JP" altLang="en-US" dirty="0" err="1" smtClean="0">
                <a:solidFill>
                  <a:srgbClr val="000000"/>
                </a:solidFill>
              </a:rPr>
              <a:t>，</a:t>
            </a:r>
            <a:r>
              <a:rPr lang="en-US" altLang="ja-JP" dirty="0" smtClean="0">
                <a:solidFill>
                  <a:srgbClr val="000000"/>
                </a:solidFill>
              </a:rPr>
              <a:t>α</a:t>
            </a:r>
            <a:r>
              <a:rPr lang="en-US" altLang="ja-JP" baseline="-25000" dirty="0" smtClean="0">
                <a:solidFill>
                  <a:srgbClr val="000000"/>
                </a:solidFill>
              </a:rPr>
              <a:t>n+1</a:t>
            </a:r>
            <a:r>
              <a:rPr lang="ja-JP" altLang="en-US" dirty="0" smtClean="0">
                <a:solidFill>
                  <a:srgbClr val="000000"/>
                </a:solidFill>
              </a:rPr>
              <a:t>）</a:t>
            </a:r>
            <a:endParaRPr lang="en-US" altLang="ja-JP" dirty="0">
              <a:solidFill>
                <a:srgbClr val="000000"/>
              </a:solidFill>
            </a:endParaRPr>
          </a:p>
          <a:p>
            <a:pPr eaLnBrk="1" hangingPunct="1"/>
            <a:r>
              <a:rPr lang="ja-JP" altLang="en-US" dirty="0">
                <a:solidFill>
                  <a:srgbClr val="000000"/>
                </a:solidFill>
              </a:rPr>
              <a:t>　　　　　　</a:t>
            </a:r>
            <a:r>
              <a:rPr lang="en-US" altLang="ja-JP" dirty="0" smtClean="0">
                <a:solidFill>
                  <a:srgbClr val="000000"/>
                </a:solidFill>
              </a:rPr>
              <a:t>M</a:t>
            </a:r>
          </a:p>
          <a:p>
            <a:pPr eaLnBrk="1" hangingPunct="1"/>
            <a:endParaRPr lang="en-US" altLang="ja-JP" dirty="0">
              <a:solidFill>
                <a:srgbClr val="000000"/>
              </a:solidFill>
            </a:endParaRPr>
          </a:p>
          <a:p>
            <a:pPr eaLnBrk="1" hangingPunct="1"/>
            <a:r>
              <a:rPr lang="ja-JP" altLang="en-US" dirty="0" smtClean="0">
                <a:solidFill>
                  <a:srgbClr val="000000"/>
                </a:solidFill>
              </a:rPr>
              <a:t>（ただし、</a:t>
            </a:r>
            <a:r>
              <a:rPr lang="en-US" altLang="ja-JP" dirty="0" smtClean="0">
                <a:solidFill>
                  <a:srgbClr val="000000"/>
                </a:solidFill>
              </a:rPr>
              <a:t>α</a:t>
            </a:r>
            <a:r>
              <a:rPr lang="en-US" altLang="ja-JP" baseline="-25000" dirty="0" err="1" smtClean="0">
                <a:solidFill>
                  <a:srgbClr val="000000"/>
                </a:solidFill>
              </a:rPr>
              <a:t>i</a:t>
            </a:r>
            <a:r>
              <a:rPr lang="ja-JP" altLang="en-US" dirty="0" smtClean="0">
                <a:solidFill>
                  <a:srgbClr val="000000"/>
                </a:solidFill>
              </a:rPr>
              <a:t>∈</a:t>
            </a:r>
            <a:r>
              <a:rPr lang="en-US" altLang="ja-JP" dirty="0" smtClean="0">
                <a:solidFill>
                  <a:srgbClr val="000000"/>
                </a:solidFill>
              </a:rPr>
              <a:t>Γ</a:t>
            </a:r>
            <a:r>
              <a:rPr lang="en-US" altLang="ja-JP" baseline="30000" dirty="0" smtClean="0">
                <a:solidFill>
                  <a:srgbClr val="000000"/>
                </a:solidFill>
              </a:rPr>
              <a:t>+</a:t>
            </a:r>
            <a:r>
              <a:rPr lang="ja-JP" altLang="en-US" baseline="30000" dirty="0" smtClean="0">
                <a:solidFill>
                  <a:srgbClr val="000000"/>
                </a:solidFill>
              </a:rPr>
              <a:t>　　　</a:t>
            </a:r>
            <a:r>
              <a:rPr lang="en-US" altLang="ja-JP" dirty="0" err="1" smtClean="0">
                <a:solidFill>
                  <a:srgbClr val="000000"/>
                </a:solidFill>
              </a:rPr>
              <a:t>a</a:t>
            </a:r>
            <a:r>
              <a:rPr lang="en-US" altLang="ja-JP" baseline="-25000" dirty="0" err="1" smtClean="0">
                <a:solidFill>
                  <a:srgbClr val="000000"/>
                </a:solidFill>
              </a:rPr>
              <a:t>i</a:t>
            </a:r>
            <a:r>
              <a:rPr lang="ja-JP" altLang="en-US" dirty="0">
                <a:solidFill>
                  <a:srgbClr val="000000"/>
                </a:solidFill>
              </a:rPr>
              <a:t> </a:t>
            </a:r>
            <a:r>
              <a:rPr lang="ja-JP" altLang="en-US" dirty="0" smtClean="0">
                <a:solidFill>
                  <a:srgbClr val="000000"/>
                </a:solidFill>
              </a:rPr>
              <a:t>∈</a:t>
            </a:r>
            <a:r>
              <a:rPr lang="en-US" altLang="ja-JP" dirty="0" smtClean="0">
                <a:solidFill>
                  <a:srgbClr val="000000"/>
                </a:solidFill>
              </a:rPr>
              <a:t>Σ</a:t>
            </a:r>
            <a:r>
              <a:rPr lang="ja-JP" altLang="en-US" dirty="0" smtClean="0">
                <a:solidFill>
                  <a:srgbClr val="000000"/>
                </a:solidFill>
              </a:rPr>
              <a:t>∪</a:t>
            </a:r>
            <a:r>
              <a:rPr lang="en-US" altLang="ja-JP" dirty="0" smtClean="0">
                <a:solidFill>
                  <a:srgbClr val="000000"/>
                </a:solidFill>
              </a:rPr>
              <a:t>{ε}</a:t>
            </a:r>
            <a:r>
              <a:rPr lang="ja-JP" altLang="en-US" dirty="0" smtClean="0">
                <a:solidFill>
                  <a:srgbClr val="000000"/>
                </a:solidFill>
              </a:rPr>
              <a:t>　　</a:t>
            </a:r>
            <a:r>
              <a:rPr lang="en-US" altLang="ja-JP" dirty="0" smtClean="0">
                <a:solidFill>
                  <a:srgbClr val="000000"/>
                </a:solidFill>
              </a:rPr>
              <a:t>1</a:t>
            </a:r>
            <a:r>
              <a:rPr lang="ja-JP" altLang="en-US" dirty="0" smtClean="0">
                <a:solidFill>
                  <a:srgbClr val="000000"/>
                </a:solidFill>
              </a:rPr>
              <a:t>≦</a:t>
            </a:r>
            <a:r>
              <a:rPr lang="en-US" altLang="ja-JP" dirty="0" err="1" smtClean="0">
                <a:solidFill>
                  <a:srgbClr val="000000"/>
                </a:solidFill>
              </a:rPr>
              <a:t>i</a:t>
            </a:r>
            <a:r>
              <a:rPr lang="ja-JP" altLang="en-US" dirty="0" smtClean="0">
                <a:solidFill>
                  <a:srgbClr val="000000"/>
                </a:solidFill>
              </a:rPr>
              <a:t>≦</a:t>
            </a:r>
            <a:r>
              <a:rPr lang="en-US" altLang="ja-JP" dirty="0" smtClean="0">
                <a:solidFill>
                  <a:srgbClr val="000000"/>
                </a:solidFill>
              </a:rPr>
              <a:t>n</a:t>
            </a:r>
            <a:r>
              <a:rPr lang="ja-JP" altLang="en-US" dirty="0" smtClean="0">
                <a:solidFill>
                  <a:srgbClr val="000000"/>
                </a:solidFill>
              </a:rPr>
              <a:t>　　　</a:t>
            </a:r>
            <a:r>
              <a:rPr lang="en-US" altLang="ja-JP" dirty="0" smtClean="0">
                <a:solidFill>
                  <a:srgbClr val="000000"/>
                </a:solidFill>
              </a:rPr>
              <a:t>α</a:t>
            </a:r>
            <a:r>
              <a:rPr lang="en-US" altLang="ja-JP" baseline="-25000" dirty="0" smtClean="0">
                <a:solidFill>
                  <a:srgbClr val="000000"/>
                </a:solidFill>
              </a:rPr>
              <a:t>n+1</a:t>
            </a:r>
            <a:r>
              <a:rPr lang="ja-JP" altLang="en-US" dirty="0" smtClean="0">
                <a:solidFill>
                  <a:srgbClr val="000000"/>
                </a:solidFill>
              </a:rPr>
              <a:t>∈</a:t>
            </a:r>
            <a:r>
              <a:rPr lang="en-US" altLang="ja-JP" dirty="0" smtClean="0">
                <a:solidFill>
                  <a:srgbClr val="000000"/>
                </a:solidFill>
              </a:rPr>
              <a:t>Γ</a:t>
            </a:r>
            <a:r>
              <a:rPr lang="ja-JP" altLang="en-US" dirty="0" smtClean="0">
                <a:solidFill>
                  <a:srgbClr val="000000"/>
                </a:solidFill>
              </a:rPr>
              <a:t>*　）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pPr eaLnBrk="1" hangingPunct="1"/>
            <a:endParaRPr lang="en-US" altLang="ja-JP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ja-JP" altLang="en-US" sz="1800" dirty="0" smtClean="0">
                <a:solidFill>
                  <a:srgbClr val="000000"/>
                </a:solidFill>
              </a:rPr>
              <a:t>なる連続動作を、</a:t>
            </a:r>
            <a:endParaRPr lang="en-US" altLang="ja-JP" sz="18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ja-JP" altLang="en-US" dirty="0">
                <a:solidFill>
                  <a:srgbClr val="000000"/>
                </a:solidFill>
              </a:rPr>
              <a:t>　　　　　　</a:t>
            </a:r>
            <a:r>
              <a:rPr lang="en-US" altLang="ja-JP" dirty="0" smtClean="0">
                <a:solidFill>
                  <a:srgbClr val="000000"/>
                </a:solidFill>
              </a:rPr>
              <a:t>x</a:t>
            </a:r>
            <a:endParaRPr lang="en-US" altLang="ja-JP" baseline="-250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ja-JP" altLang="en-US" dirty="0" smtClean="0">
                <a:solidFill>
                  <a:srgbClr val="000000"/>
                </a:solidFill>
              </a:rPr>
              <a:t>（</a:t>
            </a:r>
            <a:r>
              <a:rPr lang="en-US" altLang="ja-JP" dirty="0">
                <a:solidFill>
                  <a:srgbClr val="000000"/>
                </a:solidFill>
              </a:rPr>
              <a:t>p</a:t>
            </a:r>
            <a:r>
              <a:rPr lang="en-US" altLang="ja-JP" baseline="-25000" dirty="0">
                <a:solidFill>
                  <a:srgbClr val="000000"/>
                </a:solidFill>
              </a:rPr>
              <a:t>1</a:t>
            </a:r>
            <a:r>
              <a:rPr lang="ja-JP" altLang="en-US" dirty="0" err="1">
                <a:solidFill>
                  <a:srgbClr val="000000"/>
                </a:solidFill>
              </a:rPr>
              <a:t>，</a:t>
            </a:r>
            <a:r>
              <a:rPr lang="en-US" altLang="ja-JP" dirty="0">
                <a:solidFill>
                  <a:srgbClr val="000000"/>
                </a:solidFill>
              </a:rPr>
              <a:t>α</a:t>
            </a:r>
            <a:r>
              <a:rPr lang="ja-JP" altLang="en-US" baseline="-25000" dirty="0">
                <a:solidFill>
                  <a:srgbClr val="000000"/>
                </a:solidFill>
              </a:rPr>
              <a:t>１</a:t>
            </a:r>
            <a:r>
              <a:rPr lang="ja-JP" altLang="en-US" dirty="0">
                <a:solidFill>
                  <a:srgbClr val="000000"/>
                </a:solidFill>
              </a:rPr>
              <a:t>）</a:t>
            </a:r>
            <a:r>
              <a:rPr lang="ja-JP" altLang="en-US" dirty="0" smtClean="0">
                <a:solidFill>
                  <a:srgbClr val="000000"/>
                </a:solidFill>
              </a:rPr>
              <a:t>⇒*（</a:t>
            </a:r>
            <a:r>
              <a:rPr lang="en-US" altLang="ja-JP" dirty="0">
                <a:solidFill>
                  <a:srgbClr val="000000"/>
                </a:solidFill>
              </a:rPr>
              <a:t>p</a:t>
            </a:r>
            <a:r>
              <a:rPr lang="en-US" altLang="ja-JP" baseline="-25000" dirty="0">
                <a:solidFill>
                  <a:srgbClr val="000000"/>
                </a:solidFill>
              </a:rPr>
              <a:t>n+1</a:t>
            </a:r>
            <a:r>
              <a:rPr lang="ja-JP" altLang="en-US" dirty="0" err="1">
                <a:solidFill>
                  <a:srgbClr val="000000"/>
                </a:solidFill>
              </a:rPr>
              <a:t>，</a:t>
            </a:r>
            <a:r>
              <a:rPr lang="en-US" altLang="ja-JP" dirty="0">
                <a:solidFill>
                  <a:srgbClr val="000000"/>
                </a:solidFill>
              </a:rPr>
              <a:t>α</a:t>
            </a:r>
            <a:r>
              <a:rPr lang="en-US" altLang="ja-JP" baseline="-25000" dirty="0">
                <a:solidFill>
                  <a:srgbClr val="000000"/>
                </a:solidFill>
              </a:rPr>
              <a:t>n+1</a:t>
            </a:r>
            <a:r>
              <a:rPr lang="ja-JP" altLang="en-US" dirty="0" smtClean="0">
                <a:solidFill>
                  <a:srgbClr val="000000"/>
                </a:solidFill>
              </a:rPr>
              <a:t>）　　ただし、</a:t>
            </a:r>
            <a:r>
              <a:rPr lang="en-US" altLang="ja-JP" dirty="0" smtClean="0">
                <a:solidFill>
                  <a:srgbClr val="000000"/>
                </a:solidFill>
              </a:rPr>
              <a:t>x=a1a2</a:t>
            </a:r>
            <a:r>
              <a:rPr lang="ja-JP" altLang="en-US" dirty="0" smtClean="0">
                <a:solidFill>
                  <a:srgbClr val="000000"/>
                </a:solidFill>
              </a:rPr>
              <a:t>・・・</a:t>
            </a:r>
            <a:r>
              <a:rPr lang="en-US" altLang="ja-JP" dirty="0" smtClean="0">
                <a:solidFill>
                  <a:srgbClr val="000000"/>
                </a:solidFill>
              </a:rPr>
              <a:t>an</a:t>
            </a:r>
            <a:endParaRPr lang="en-US" altLang="ja-JP" dirty="0">
              <a:solidFill>
                <a:srgbClr val="000000"/>
              </a:solidFill>
            </a:endParaRPr>
          </a:p>
          <a:p>
            <a:pPr eaLnBrk="1" hangingPunct="1"/>
            <a:r>
              <a:rPr lang="ja-JP" altLang="en-US" dirty="0">
                <a:solidFill>
                  <a:srgbClr val="000000"/>
                </a:solidFill>
              </a:rPr>
              <a:t>　　　　　　</a:t>
            </a:r>
            <a:r>
              <a:rPr lang="en-US" altLang="ja-JP" dirty="0" smtClean="0">
                <a:solidFill>
                  <a:srgbClr val="000000"/>
                </a:solidFill>
              </a:rPr>
              <a:t>M</a:t>
            </a:r>
          </a:p>
          <a:p>
            <a:pPr eaLnBrk="1" hangingPunct="1"/>
            <a:r>
              <a:rPr lang="ja-JP" altLang="en-US" sz="1800" dirty="0" smtClean="0">
                <a:solidFill>
                  <a:srgbClr val="000000"/>
                </a:solidFill>
              </a:rPr>
              <a:t>と表し、これを計算状況</a:t>
            </a:r>
            <a:r>
              <a:rPr lang="ja-JP" altLang="en-US" sz="1800" dirty="0">
                <a:solidFill>
                  <a:srgbClr val="000000"/>
                </a:solidFill>
              </a:rPr>
              <a:t>（</a:t>
            </a:r>
            <a:r>
              <a:rPr lang="en-US" altLang="ja-JP" sz="1800" dirty="0">
                <a:solidFill>
                  <a:srgbClr val="000000"/>
                </a:solidFill>
              </a:rPr>
              <a:t>p</a:t>
            </a:r>
            <a:r>
              <a:rPr lang="en-US" altLang="ja-JP" sz="1800" baseline="-25000" dirty="0">
                <a:solidFill>
                  <a:srgbClr val="000000"/>
                </a:solidFill>
              </a:rPr>
              <a:t>1</a:t>
            </a:r>
            <a:r>
              <a:rPr lang="ja-JP" altLang="en-US" sz="1800" dirty="0" err="1">
                <a:solidFill>
                  <a:srgbClr val="000000"/>
                </a:solidFill>
              </a:rPr>
              <a:t>，</a:t>
            </a:r>
            <a:r>
              <a:rPr lang="en-US" altLang="ja-JP" sz="1800" dirty="0">
                <a:solidFill>
                  <a:srgbClr val="000000"/>
                </a:solidFill>
              </a:rPr>
              <a:t>α</a:t>
            </a:r>
            <a:r>
              <a:rPr lang="ja-JP" altLang="en-US" sz="1800" baseline="-25000" dirty="0">
                <a:solidFill>
                  <a:srgbClr val="000000"/>
                </a:solidFill>
              </a:rPr>
              <a:t>１</a:t>
            </a:r>
            <a:r>
              <a:rPr lang="ja-JP" altLang="en-US" sz="1800" dirty="0" smtClean="0">
                <a:solidFill>
                  <a:srgbClr val="000000"/>
                </a:solidFill>
              </a:rPr>
              <a:t>）から（</a:t>
            </a:r>
            <a:r>
              <a:rPr lang="en-US" altLang="ja-JP" sz="1800" dirty="0">
                <a:solidFill>
                  <a:srgbClr val="000000"/>
                </a:solidFill>
              </a:rPr>
              <a:t>p</a:t>
            </a:r>
            <a:r>
              <a:rPr lang="en-US" altLang="ja-JP" sz="1800" baseline="-25000" dirty="0">
                <a:solidFill>
                  <a:srgbClr val="000000"/>
                </a:solidFill>
              </a:rPr>
              <a:t>n+1</a:t>
            </a:r>
            <a:r>
              <a:rPr lang="ja-JP" altLang="en-US" sz="1800" dirty="0" err="1">
                <a:solidFill>
                  <a:srgbClr val="000000"/>
                </a:solidFill>
              </a:rPr>
              <a:t>，</a:t>
            </a:r>
            <a:r>
              <a:rPr lang="en-US" altLang="ja-JP" sz="1800" dirty="0">
                <a:solidFill>
                  <a:srgbClr val="000000"/>
                </a:solidFill>
              </a:rPr>
              <a:t>α</a:t>
            </a:r>
            <a:r>
              <a:rPr lang="en-US" altLang="ja-JP" sz="1800" baseline="-25000" dirty="0">
                <a:solidFill>
                  <a:srgbClr val="000000"/>
                </a:solidFill>
              </a:rPr>
              <a:t>n+1</a:t>
            </a:r>
            <a:r>
              <a:rPr lang="ja-JP" altLang="en-US" sz="1800" dirty="0">
                <a:solidFill>
                  <a:srgbClr val="000000"/>
                </a:solidFill>
              </a:rPr>
              <a:t>）　</a:t>
            </a:r>
            <a:r>
              <a:rPr lang="ja-JP" altLang="en-US" sz="1800" dirty="0" smtClean="0">
                <a:solidFill>
                  <a:srgbClr val="000000"/>
                </a:solidFill>
              </a:rPr>
              <a:t>への</a:t>
            </a:r>
            <a:r>
              <a:rPr lang="ja-JP" altLang="en-US" sz="1800" b="1" dirty="0" smtClean="0">
                <a:solidFill>
                  <a:srgbClr val="000000"/>
                </a:solidFill>
              </a:rPr>
              <a:t>入力記号列</a:t>
            </a:r>
            <a:r>
              <a:rPr lang="en-US" altLang="ja-JP" sz="1800" b="1" dirty="0" smtClean="0">
                <a:solidFill>
                  <a:srgbClr val="000000"/>
                </a:solidFill>
              </a:rPr>
              <a:t>x</a:t>
            </a:r>
            <a:r>
              <a:rPr lang="ja-JP" altLang="en-US" sz="1800" b="1" dirty="0" smtClean="0">
                <a:solidFill>
                  <a:srgbClr val="000000"/>
                </a:solidFill>
              </a:rPr>
              <a:t>による推移</a:t>
            </a:r>
            <a:r>
              <a:rPr lang="ja-JP" altLang="en-US" sz="1800" dirty="0" smtClean="0">
                <a:solidFill>
                  <a:srgbClr val="000000"/>
                </a:solidFill>
              </a:rPr>
              <a:t>と呼ぶ。</a:t>
            </a:r>
            <a:endParaRPr lang="en-US" altLang="ja-JP" sz="1800" dirty="0">
              <a:solidFill>
                <a:srgbClr val="000000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1273609" y="2643019"/>
            <a:ext cx="0" cy="43233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492333" y="332656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b="1" dirty="0">
                <a:solidFill>
                  <a:srgbClr val="000000"/>
                </a:solidFill>
              </a:rPr>
              <a:t>入力記号</a:t>
            </a:r>
            <a:r>
              <a:rPr lang="ja-JP" altLang="en-US" sz="1800" b="1" dirty="0">
                <a:solidFill>
                  <a:srgbClr val="FF0000"/>
                </a:solidFill>
              </a:rPr>
              <a:t>列</a:t>
            </a:r>
            <a:r>
              <a:rPr lang="en-US" altLang="ja-JP" sz="1800" b="1" dirty="0">
                <a:solidFill>
                  <a:srgbClr val="000000"/>
                </a:solidFill>
              </a:rPr>
              <a:t>x</a:t>
            </a:r>
            <a:r>
              <a:rPr lang="ja-JP" altLang="en-US" sz="1800" b="1" dirty="0">
                <a:solidFill>
                  <a:srgbClr val="000000"/>
                </a:solidFill>
              </a:rPr>
              <a:t>による推移</a:t>
            </a:r>
            <a:endParaRPr kumimoji="1" lang="ja-JP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44640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97CC2E18-8EED-425A-8A91-3FED081FEA0D}" type="slidenum">
              <a:rPr lang="en-US" altLang="ja-JP" sz="1400" smtClean="0"/>
              <a:pPr eaLnBrk="1" hangingPunct="1"/>
              <a:t>2</a:t>
            </a:fld>
            <a:endParaRPr lang="en-US" altLang="ja-JP" sz="1400" smtClean="0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38956" y="548680"/>
            <a:ext cx="79214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800" b="1" dirty="0" smtClean="0"/>
              <a:t>4.8.2</a:t>
            </a:r>
            <a:r>
              <a:rPr lang="ja-JP" altLang="en-US" sz="1800" b="1" dirty="0" smtClean="0"/>
              <a:t>　単純</a:t>
            </a:r>
            <a:r>
              <a:rPr lang="ja-JP" altLang="en-US" sz="1800" b="1" dirty="0"/>
              <a:t>決定性</a:t>
            </a:r>
            <a:r>
              <a:rPr lang="ja-JP" altLang="en-US" sz="1800" b="1" dirty="0" smtClean="0"/>
              <a:t>プッシュダウンオートマトンの</a:t>
            </a:r>
            <a:r>
              <a:rPr lang="ja-JP" altLang="en-US" sz="1800" b="1" dirty="0"/>
              <a:t>定義と</a:t>
            </a:r>
            <a:r>
              <a:rPr lang="ja-JP" altLang="en-US" sz="1800" b="1" dirty="0" smtClean="0"/>
              <a:t>動作</a:t>
            </a:r>
            <a:endParaRPr lang="en-US" altLang="ja-JP" sz="1800" b="1" dirty="0" smtClean="0"/>
          </a:p>
          <a:p>
            <a:pPr eaLnBrk="1" hangingPunct="1"/>
            <a:r>
              <a:rPr lang="ja-JP" altLang="en-US" sz="1800" b="1" dirty="0"/>
              <a:t>　</a:t>
            </a:r>
            <a:r>
              <a:rPr lang="ja-JP" altLang="en-US" sz="1800" b="1" dirty="0" smtClean="0"/>
              <a:t>　　　</a:t>
            </a:r>
            <a:r>
              <a:rPr lang="ja-JP" altLang="en-US" sz="1800" dirty="0" smtClean="0"/>
              <a:t>（</a:t>
            </a:r>
            <a:r>
              <a:rPr lang="en-US" altLang="ja-JP" sz="1800" dirty="0" smtClean="0"/>
              <a:t>simple deterministic pushdown </a:t>
            </a:r>
            <a:r>
              <a:rPr lang="en-US" altLang="ja-JP" sz="1800" dirty="0" err="1" smtClean="0"/>
              <a:t>automaton:</a:t>
            </a:r>
            <a:r>
              <a:rPr lang="en-US" altLang="ja-JP" sz="1800" dirty="0" err="1" smtClean="0">
                <a:solidFill>
                  <a:srgbClr val="FF0000"/>
                </a:solidFill>
              </a:rPr>
              <a:t>SDPDA</a:t>
            </a:r>
            <a:r>
              <a:rPr lang="ja-JP" altLang="en-US" sz="1800" dirty="0" smtClean="0"/>
              <a:t>）</a:t>
            </a:r>
            <a:endParaRPr lang="ja-JP" altLang="en-US" sz="1800" dirty="0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899592" y="1628800"/>
            <a:ext cx="664957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800" dirty="0"/>
              <a:t>単純決定性</a:t>
            </a:r>
            <a:r>
              <a:rPr lang="ja-JP" altLang="en-US" sz="1800" dirty="0" smtClean="0"/>
              <a:t>プッシュダウンオートマトン（</a:t>
            </a:r>
            <a:r>
              <a:rPr lang="en-US" altLang="ja-JP" sz="1800" dirty="0" smtClean="0">
                <a:solidFill>
                  <a:srgbClr val="FF0000"/>
                </a:solidFill>
              </a:rPr>
              <a:t>SDPDA</a:t>
            </a:r>
            <a:r>
              <a:rPr lang="ja-JP" altLang="en-US" sz="1800" dirty="0" smtClean="0"/>
              <a:t>）：</a:t>
            </a:r>
            <a:endParaRPr lang="ja-JP" altLang="en-US" sz="1800" dirty="0"/>
          </a:p>
          <a:p>
            <a:pPr eaLnBrk="1" hangingPunct="1"/>
            <a:r>
              <a:rPr lang="ja-JP" altLang="en-US" sz="1800" dirty="0"/>
              <a:t>　　　プッシュダウンスタックをオートマトンの記憶機構として用いて、</a:t>
            </a:r>
          </a:p>
          <a:p>
            <a:pPr eaLnBrk="1" hangingPunct="1"/>
            <a:r>
              <a:rPr lang="ja-JP" altLang="en-US" sz="1800" dirty="0"/>
              <a:t>　　　</a:t>
            </a:r>
            <a:r>
              <a:rPr lang="ja-JP" altLang="en-US" sz="1800" dirty="0" smtClean="0"/>
              <a:t>無限個の動作状況の記憶</a:t>
            </a:r>
            <a:r>
              <a:rPr lang="ja-JP" altLang="en-US" sz="1800" dirty="0"/>
              <a:t>を可能</a:t>
            </a:r>
            <a:r>
              <a:rPr lang="ja-JP" altLang="en-US" sz="1800" dirty="0" smtClean="0"/>
              <a:t>と</a:t>
            </a:r>
            <a:r>
              <a:rPr lang="ja-JP" altLang="en-US" sz="1800" dirty="0"/>
              <a:t>する</a:t>
            </a:r>
            <a:r>
              <a:rPr lang="ja-JP" altLang="en-US" sz="1800" dirty="0" smtClean="0"/>
              <a:t>オートマトン</a:t>
            </a:r>
            <a:endParaRPr lang="ja-JP" altLang="en-US" sz="1800" dirty="0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124075" y="3213100"/>
            <a:ext cx="1081088" cy="78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ja-JP" sz="1800"/>
          </a:p>
          <a:p>
            <a:pPr eaLnBrk="1" hangingPunct="1">
              <a:spcBef>
                <a:spcPct val="50000"/>
              </a:spcBef>
            </a:pPr>
            <a:endParaRPr lang="en-US" altLang="ja-JP" sz="1800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1258888" y="3500438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3203575" y="3500438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339975" y="3284538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800"/>
              <a:t>処理</a:t>
            </a:r>
          </a:p>
          <a:p>
            <a:pPr eaLnBrk="1" hangingPunct="1"/>
            <a:r>
              <a:rPr lang="ja-JP" altLang="en-US" sz="1800"/>
              <a:t>機構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2124075" y="4221163"/>
            <a:ext cx="1081088" cy="788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ja-JP" sz="1800"/>
          </a:p>
          <a:p>
            <a:pPr eaLnBrk="1" hangingPunct="1">
              <a:spcBef>
                <a:spcPct val="50000"/>
              </a:spcBef>
            </a:pPr>
            <a:endParaRPr lang="en-US" altLang="ja-JP" sz="1800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2339975" y="4292600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800">
                <a:solidFill>
                  <a:srgbClr val="0000FF"/>
                </a:solidFill>
              </a:rPr>
              <a:t>記憶</a:t>
            </a:r>
          </a:p>
          <a:p>
            <a:pPr eaLnBrk="1" hangingPunct="1"/>
            <a:r>
              <a:rPr lang="ja-JP" altLang="en-US" sz="1800">
                <a:solidFill>
                  <a:srgbClr val="0000FF"/>
                </a:solidFill>
              </a:rPr>
              <a:t>機構</a:t>
            </a:r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3203575" y="37163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3492500" y="3716338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 flipH="1">
            <a:off x="3203575" y="465296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 flipH="1">
            <a:off x="1908175" y="46529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 flipV="1">
            <a:off x="1908175" y="3716338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1908175" y="37163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468313" y="4005263"/>
            <a:ext cx="13260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800" dirty="0" smtClean="0"/>
              <a:t>オートマトン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 smtClean="0"/>
              <a:t>の一般形</a:t>
            </a:r>
            <a:endParaRPr lang="ja-JP" altLang="en-US" sz="1800" dirty="0"/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1187450" y="29972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800"/>
              <a:t>入力</a:t>
            </a:r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3348038" y="306863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800"/>
              <a:t>出力</a:t>
            </a:r>
          </a:p>
        </p:txBody>
      </p:sp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3708400" y="4581525"/>
            <a:ext cx="4984750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800" dirty="0">
                <a:solidFill>
                  <a:srgbClr val="0000FF"/>
                </a:solidFill>
              </a:rPr>
              <a:t>記憶機構</a:t>
            </a:r>
            <a:r>
              <a:rPr lang="ja-JP" altLang="en-US" sz="1800" dirty="0"/>
              <a:t>：</a:t>
            </a:r>
          </a:p>
          <a:p>
            <a:pPr eaLnBrk="1" hangingPunct="1"/>
            <a:r>
              <a:rPr lang="ja-JP" altLang="en-US" sz="1800" dirty="0" smtClean="0"/>
              <a:t>・有限オートマトン</a:t>
            </a:r>
            <a:endParaRPr lang="ja-JP" altLang="en-US" sz="1800" dirty="0"/>
          </a:p>
          <a:p>
            <a:pPr eaLnBrk="1" hangingPunct="1"/>
            <a:r>
              <a:rPr lang="ja-JP" altLang="en-US" sz="1800" dirty="0"/>
              <a:t>　　「有限個の状態」により動作状況を記憶</a:t>
            </a:r>
          </a:p>
          <a:p>
            <a:pPr eaLnBrk="1" hangingPunct="1"/>
            <a:r>
              <a:rPr lang="ja-JP" altLang="en-US" sz="1800" dirty="0"/>
              <a:t>・</a:t>
            </a:r>
            <a:r>
              <a:rPr lang="en-US" altLang="ja-JP" sz="1800" dirty="0">
                <a:solidFill>
                  <a:srgbClr val="FF0000"/>
                </a:solidFill>
              </a:rPr>
              <a:t>SDPDA</a:t>
            </a:r>
          </a:p>
          <a:p>
            <a:pPr eaLnBrk="1" hangingPunct="1"/>
            <a:r>
              <a:rPr lang="ja-JP" altLang="en-US" sz="1800" dirty="0"/>
              <a:t>　　「無限の大きさのプッシュダウンスタック」</a:t>
            </a:r>
            <a:endParaRPr lang="en-US" altLang="ja-JP" sz="1800" dirty="0"/>
          </a:p>
          <a:p>
            <a:pPr eaLnBrk="1" hangingPunct="1"/>
            <a:r>
              <a:rPr lang="ja-JP" altLang="en-US" sz="1800" dirty="0"/>
              <a:t>　　に</a:t>
            </a:r>
            <a:r>
              <a:rPr lang="ja-JP" altLang="en-US" sz="1800" dirty="0" smtClean="0"/>
              <a:t>より計算状況を記憶</a:t>
            </a:r>
            <a:endParaRPr lang="ja-JP" alt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553200" y="6019226"/>
            <a:ext cx="2133600" cy="476250"/>
          </a:xfrm>
          <a:noFill/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DECAB3C7-19E7-4D6A-9C9A-C2E7C98A77A0}" type="slidenum">
              <a:rPr lang="en-US" altLang="ja-JP" sz="1400" smtClean="0"/>
              <a:pPr eaLnBrk="1" hangingPunct="1"/>
              <a:t>20</a:t>
            </a:fld>
            <a:endParaRPr lang="en-US" altLang="ja-JP" sz="140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709614" y="332656"/>
            <a:ext cx="7654660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800" b="1" dirty="0"/>
              <a:t>決定性プッシュダウンオートマトン</a:t>
            </a:r>
            <a:r>
              <a:rPr lang="en-US" altLang="ja-JP" sz="1800" b="1" dirty="0"/>
              <a:t>M</a:t>
            </a:r>
            <a:r>
              <a:rPr lang="ja-JP" altLang="en-US" sz="1800" b="1" dirty="0"/>
              <a:t>における</a:t>
            </a:r>
            <a:r>
              <a:rPr lang="ja-JP" altLang="en-US" sz="1800" b="1" dirty="0" smtClean="0"/>
              <a:t>受理</a:t>
            </a:r>
            <a:endParaRPr lang="en-US" altLang="ja-JP" sz="1800" b="1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・</a:t>
            </a:r>
            <a:r>
              <a:rPr lang="ja-JP" altLang="en-US" sz="1800" b="1" dirty="0"/>
              <a:t>空スタック受理</a:t>
            </a:r>
            <a:r>
              <a:rPr lang="ja-JP" altLang="en-US" sz="1800" dirty="0"/>
              <a:t>の</a:t>
            </a:r>
            <a:r>
              <a:rPr lang="ja-JP" altLang="en-US" sz="1800" dirty="0" smtClean="0"/>
              <a:t>方式</a:t>
            </a:r>
            <a:endParaRPr lang="en-US" altLang="ja-JP" sz="1800" dirty="0"/>
          </a:p>
          <a:p>
            <a:pPr eaLnBrk="1" hangingPunct="1"/>
            <a:r>
              <a:rPr lang="ja-JP" altLang="en-US" sz="1800" dirty="0" smtClean="0"/>
              <a:t>　　単純決定性プッシュダウンオートマトンと同様の方式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・</a:t>
            </a:r>
            <a:r>
              <a:rPr lang="ja-JP" altLang="en-US" sz="1800" b="1" dirty="0"/>
              <a:t>最終状態受理</a:t>
            </a:r>
            <a:r>
              <a:rPr lang="ja-JP" altLang="en-US" sz="1800" dirty="0"/>
              <a:t>の方式</a:t>
            </a:r>
            <a:endParaRPr lang="en-US" altLang="ja-JP" sz="1800" dirty="0"/>
          </a:p>
          <a:p>
            <a:pPr eaLnBrk="1" hangingPunct="1"/>
            <a:r>
              <a:rPr lang="ja-JP" altLang="en-US" sz="1800" dirty="0" smtClean="0"/>
              <a:t>　　決定性有限オートマトンと同様の方式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 smtClean="0"/>
              <a:t>の２つの方式がある。</a:t>
            </a:r>
            <a:endParaRPr lang="en-US" altLang="ja-JP" sz="1800" dirty="0" smtClean="0"/>
          </a:p>
          <a:p>
            <a:pPr eaLnBrk="1" hangingPunct="1"/>
            <a:endParaRPr lang="ja-JP" altLang="en-US" sz="1800" dirty="0"/>
          </a:p>
          <a:p>
            <a:pPr eaLnBrk="1" hangingPunct="1"/>
            <a:r>
              <a:rPr lang="ja-JP" altLang="en-US" sz="1800" b="1" dirty="0"/>
              <a:t>（１）空スタック</a:t>
            </a:r>
            <a:r>
              <a:rPr lang="ja-JP" altLang="en-US" sz="1800" b="1" dirty="0" smtClean="0"/>
              <a:t>受理の方式</a:t>
            </a:r>
            <a:endParaRPr lang="ja-JP" altLang="en-US" sz="1800" b="1" dirty="0"/>
          </a:p>
          <a:p>
            <a:pPr eaLnBrk="1" hangingPunct="1"/>
            <a:r>
              <a:rPr lang="ja-JP" altLang="en-US" sz="1800" dirty="0"/>
              <a:t>　　</a:t>
            </a:r>
            <a:r>
              <a:rPr lang="ja-JP" altLang="en-US" sz="1800" dirty="0" smtClean="0"/>
              <a:t>・初期計算状況（</a:t>
            </a:r>
            <a:r>
              <a:rPr lang="en-US" altLang="ja-JP" sz="1800" dirty="0" smtClean="0"/>
              <a:t>q0</a:t>
            </a:r>
            <a:r>
              <a:rPr lang="ja-JP" altLang="en-US" sz="1800" dirty="0" err="1" smtClean="0"/>
              <a:t>，</a:t>
            </a:r>
            <a:r>
              <a:rPr lang="en-US" altLang="ja-JP" sz="1800" dirty="0" smtClean="0"/>
              <a:t>Z0</a:t>
            </a:r>
            <a:r>
              <a:rPr lang="ja-JP" altLang="en-US" sz="1800" dirty="0" smtClean="0"/>
              <a:t>）と状態</a:t>
            </a:r>
            <a:r>
              <a:rPr lang="en-US" altLang="ja-JP" sz="1800" dirty="0" smtClean="0"/>
              <a:t>q</a:t>
            </a:r>
            <a:r>
              <a:rPr lang="ja-JP" altLang="en-US" sz="1800" dirty="0" smtClean="0"/>
              <a:t>（∈</a:t>
            </a:r>
            <a:r>
              <a:rPr lang="en-US" altLang="ja-JP" sz="1800" dirty="0" smtClean="0"/>
              <a:t>Q</a:t>
            </a:r>
            <a:r>
              <a:rPr lang="ja-JP" altLang="en-US" sz="1800" dirty="0" smtClean="0"/>
              <a:t>）に対して、</a:t>
            </a:r>
            <a:endParaRPr lang="en-US" altLang="ja-JP" sz="1800" dirty="0"/>
          </a:p>
          <a:p>
            <a:pPr eaLnBrk="1" hangingPunct="1"/>
            <a:endParaRPr lang="en-US" altLang="ja-JP" sz="1800" dirty="0"/>
          </a:p>
          <a:p>
            <a:pPr eaLnBrk="1" hangingPunct="1"/>
            <a:r>
              <a:rPr lang="ja-JP" altLang="en-US" sz="1800" dirty="0" smtClean="0"/>
              <a:t>　　　（</a:t>
            </a:r>
            <a:r>
              <a:rPr lang="en-US" altLang="ja-JP" sz="1800" dirty="0" smtClean="0"/>
              <a:t>q0</a:t>
            </a:r>
            <a:r>
              <a:rPr lang="ja-JP" altLang="en-US" sz="1800" dirty="0" err="1" smtClean="0"/>
              <a:t>，</a:t>
            </a:r>
            <a:r>
              <a:rPr lang="en-US" altLang="ja-JP" sz="1800" dirty="0" smtClean="0"/>
              <a:t>Z0</a:t>
            </a:r>
            <a:r>
              <a:rPr lang="ja-JP" altLang="en-US" sz="1800" dirty="0" smtClean="0"/>
              <a:t>）　⇒*　（</a:t>
            </a:r>
            <a:r>
              <a:rPr lang="en-US" altLang="ja-JP" sz="1800" dirty="0" smtClean="0"/>
              <a:t>q</a:t>
            </a:r>
            <a:r>
              <a:rPr lang="ja-JP" altLang="en-US" sz="1800" dirty="0" err="1" smtClean="0"/>
              <a:t>，</a:t>
            </a:r>
            <a:r>
              <a:rPr lang="en-US" altLang="ja-JP" sz="1800" dirty="0" smtClean="0"/>
              <a:t>ε</a:t>
            </a:r>
            <a:r>
              <a:rPr lang="ja-JP" altLang="en-US" sz="1800" dirty="0" smtClean="0"/>
              <a:t>）　　　　　・・・状態は</a:t>
            </a:r>
            <a:r>
              <a:rPr lang="en-US" altLang="ja-JP" sz="1800" b="1" dirty="0" smtClean="0"/>
              <a:t>q</a:t>
            </a:r>
            <a:r>
              <a:rPr lang="ja-JP" altLang="en-US" sz="1800" dirty="0" err="1" smtClean="0"/>
              <a:t>、</a:t>
            </a:r>
            <a:r>
              <a:rPr lang="ja-JP" altLang="en-US" sz="1800" dirty="0" smtClean="0"/>
              <a:t>　スタックは</a:t>
            </a:r>
            <a:r>
              <a:rPr lang="ja-JP" altLang="en-US" sz="1800" b="1" dirty="0" smtClean="0"/>
              <a:t>空</a:t>
            </a:r>
            <a:endParaRPr lang="ja-JP" altLang="en-US" sz="1800" b="1" dirty="0"/>
          </a:p>
          <a:p>
            <a:pPr eaLnBrk="1" hangingPunct="1"/>
            <a:r>
              <a:rPr lang="ja-JP" altLang="en-US" sz="1800" dirty="0"/>
              <a:t>　　　</a:t>
            </a:r>
          </a:p>
          <a:p>
            <a:pPr eaLnBrk="1" hangingPunct="1"/>
            <a:r>
              <a:rPr lang="ja-JP" altLang="en-US" sz="1800" dirty="0"/>
              <a:t>　　　</a:t>
            </a:r>
            <a:r>
              <a:rPr lang="ja-JP" altLang="en-US" sz="1800" dirty="0" smtClean="0"/>
              <a:t>であるとき、</a:t>
            </a:r>
            <a:r>
              <a:rPr lang="en-US" altLang="ja-JP" sz="1800" dirty="0" smtClean="0"/>
              <a:t>x</a:t>
            </a:r>
            <a:r>
              <a:rPr lang="ja-JP" altLang="en-US" sz="1800" dirty="0" smtClean="0"/>
              <a:t>（∈</a:t>
            </a:r>
            <a:r>
              <a:rPr lang="en-US" altLang="ja-JP" sz="1800" dirty="0" smtClean="0"/>
              <a:t>Σ</a:t>
            </a:r>
            <a:r>
              <a:rPr lang="ja-JP" altLang="en-US" sz="1800" dirty="0" smtClean="0"/>
              <a:t>*）は</a:t>
            </a:r>
            <a:r>
              <a:rPr lang="en-US" altLang="ja-JP" sz="1800" dirty="0" smtClean="0"/>
              <a:t>M</a:t>
            </a:r>
            <a:r>
              <a:rPr lang="ja-JP" altLang="en-US" sz="1800" dirty="0" smtClean="0"/>
              <a:t>に空きスタック受理されるという。</a:t>
            </a:r>
            <a:endParaRPr lang="en-US" altLang="ja-JP" sz="1800" dirty="0" smtClean="0"/>
          </a:p>
          <a:p>
            <a:pPr eaLnBrk="1" hangingPunct="1"/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　・また、　　　　　　　　　　　　　　　　　　　　　　　を</a:t>
            </a:r>
            <a:r>
              <a:rPr lang="en-US" altLang="ja-JP" sz="1800" dirty="0" smtClean="0"/>
              <a:t>M</a:t>
            </a:r>
            <a:r>
              <a:rPr lang="ja-JP" altLang="en-US" sz="1800" dirty="0" smtClean="0"/>
              <a:t>が空スタック受理する言語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　　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　　と呼び、</a:t>
            </a:r>
            <a:r>
              <a:rPr lang="en-US" altLang="ja-JP" sz="1800" dirty="0" smtClean="0"/>
              <a:t>L(M)</a:t>
            </a:r>
            <a:r>
              <a:rPr lang="ja-JP" altLang="en-US" sz="1800" dirty="0" smtClean="0"/>
              <a:t>あるいは、</a:t>
            </a:r>
            <a:r>
              <a:rPr lang="en-US" altLang="ja-JP" sz="1800" dirty="0" smtClean="0"/>
              <a:t>N(M)</a:t>
            </a:r>
            <a:r>
              <a:rPr lang="ja-JP" altLang="en-US" sz="1800" dirty="0" smtClean="0"/>
              <a:t>で表す。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 smtClean="0"/>
              <a:t>　　　</a:t>
            </a:r>
            <a:endParaRPr lang="en-US" altLang="ja-JP" sz="1800" dirty="0"/>
          </a:p>
          <a:p>
            <a:pPr eaLnBrk="1" hangingPunct="1"/>
            <a:r>
              <a:rPr lang="ja-JP" altLang="en-US" sz="1800" dirty="0" smtClean="0"/>
              <a:t>　「空スタック受理」の動作では、最終状態の集合</a:t>
            </a:r>
            <a:r>
              <a:rPr lang="en-US" altLang="ja-JP" sz="1800" dirty="0" smtClean="0"/>
              <a:t>F</a:t>
            </a:r>
            <a:r>
              <a:rPr lang="ja-JP" altLang="en-US" sz="1800" dirty="0" smtClean="0"/>
              <a:t>は何ら意味を持たない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ので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F=φ</a:t>
            </a:r>
            <a:r>
              <a:rPr lang="ja-JP" altLang="en-US" sz="1800" dirty="0" smtClean="0"/>
              <a:t>（最終状態はない）とすることもある。</a:t>
            </a:r>
            <a:endParaRPr lang="ja-JP" altLang="en-US" dirty="0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1778901" y="3958459"/>
            <a:ext cx="3511550" cy="723900"/>
            <a:chOff x="917" y="2886"/>
            <a:chExt cx="2212" cy="456"/>
          </a:xfrm>
        </p:grpSpPr>
        <p:sp>
          <p:nvSpPr>
            <p:cNvPr id="21520" name="Text Box 4"/>
            <p:cNvSpPr txBox="1">
              <a:spLocks noChangeArrowheads="1"/>
            </p:cNvSpPr>
            <p:nvPr/>
          </p:nvSpPr>
          <p:spPr bwMode="auto">
            <a:xfrm>
              <a:off x="917" y="3004"/>
              <a:ext cx="22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 dirty="0"/>
                <a:t>｛</a:t>
              </a:r>
              <a:r>
                <a:rPr lang="en-US" altLang="ja-JP" dirty="0" err="1"/>
                <a:t>x∈Σ</a:t>
              </a:r>
              <a:r>
                <a:rPr lang="en-US" altLang="ja-JP" dirty="0"/>
                <a:t>*</a:t>
              </a:r>
              <a:r>
                <a:rPr lang="ja-JP" altLang="en-US" dirty="0"/>
                <a:t>　（</a:t>
              </a:r>
              <a:r>
                <a:rPr lang="en-US" altLang="ja-JP" dirty="0"/>
                <a:t>q0</a:t>
              </a:r>
              <a:r>
                <a:rPr lang="ja-JP" altLang="en-US" dirty="0" err="1"/>
                <a:t>、</a:t>
              </a:r>
              <a:r>
                <a:rPr lang="en-US" altLang="ja-JP" dirty="0"/>
                <a:t>Z0</a:t>
              </a:r>
              <a:r>
                <a:rPr lang="ja-JP" altLang="en-US" dirty="0"/>
                <a:t>）⇒（</a:t>
              </a:r>
              <a:r>
                <a:rPr lang="en-US" altLang="ja-JP" dirty="0"/>
                <a:t>q</a:t>
              </a:r>
              <a:r>
                <a:rPr lang="ja-JP" altLang="en-US" dirty="0" err="1"/>
                <a:t>、</a:t>
              </a:r>
              <a:r>
                <a:rPr lang="en-US" altLang="ja-JP" dirty="0">
                  <a:solidFill>
                    <a:srgbClr val="0000FF"/>
                  </a:solidFill>
                </a:rPr>
                <a:t>ε</a:t>
              </a:r>
              <a:r>
                <a:rPr lang="ja-JP" altLang="en-US" dirty="0"/>
                <a:t>）、　</a:t>
              </a:r>
              <a:r>
                <a:rPr lang="en-US" altLang="ja-JP" dirty="0" err="1"/>
                <a:t>q∈Q</a:t>
              </a:r>
              <a:r>
                <a:rPr lang="ja-JP" altLang="en-US" dirty="0"/>
                <a:t>｝</a:t>
              </a:r>
            </a:p>
          </p:txBody>
        </p:sp>
        <p:sp>
          <p:nvSpPr>
            <p:cNvPr id="21521" name="Text Box 5"/>
            <p:cNvSpPr txBox="1">
              <a:spLocks noChangeArrowheads="1"/>
            </p:cNvSpPr>
            <p:nvPr/>
          </p:nvSpPr>
          <p:spPr bwMode="auto">
            <a:xfrm>
              <a:off x="1904" y="288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/>
                <a:t>x</a:t>
              </a:r>
            </a:p>
          </p:txBody>
        </p:sp>
        <p:sp>
          <p:nvSpPr>
            <p:cNvPr id="21522" name="Text Box 6"/>
            <p:cNvSpPr txBox="1">
              <a:spLocks noChangeArrowheads="1"/>
            </p:cNvSpPr>
            <p:nvPr/>
          </p:nvSpPr>
          <p:spPr bwMode="auto">
            <a:xfrm>
              <a:off x="1908" y="3130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dirty="0"/>
                <a:t>M</a:t>
              </a:r>
            </a:p>
          </p:txBody>
        </p:sp>
        <p:sp>
          <p:nvSpPr>
            <p:cNvPr id="21523" name="Line 7"/>
            <p:cNvSpPr>
              <a:spLocks noChangeShapeType="1"/>
            </p:cNvSpPr>
            <p:nvPr/>
          </p:nvSpPr>
          <p:spPr bwMode="auto">
            <a:xfrm>
              <a:off x="1406" y="3001"/>
              <a:ext cx="0" cy="227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2271596" y="2908354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</a:t>
            </a:r>
          </a:p>
          <a:p>
            <a:endParaRPr lang="en-US" altLang="ja-JP" sz="800" dirty="0"/>
          </a:p>
          <a:p>
            <a:r>
              <a:rPr kumimoji="1" lang="en-US" altLang="ja-JP" dirty="0" smtClean="0"/>
              <a:t>M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553200" y="6019226"/>
            <a:ext cx="2133600" cy="476250"/>
          </a:xfrm>
          <a:noFill/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DECAB3C7-19E7-4D6A-9C9A-C2E7C98A77A0}" type="slidenum">
              <a:rPr lang="en-US" altLang="ja-JP" sz="1400" smtClean="0"/>
              <a:pPr eaLnBrk="1" hangingPunct="1"/>
              <a:t>21</a:t>
            </a:fld>
            <a:endParaRPr lang="en-US" altLang="ja-JP" sz="140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827584" y="836712"/>
            <a:ext cx="758092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800" dirty="0" smtClean="0"/>
              <a:t>　　　</a:t>
            </a:r>
            <a:endParaRPr lang="en-US" altLang="ja-JP" sz="1800" dirty="0"/>
          </a:p>
          <a:p>
            <a:pPr eaLnBrk="1" hangingPunct="1"/>
            <a:r>
              <a:rPr lang="ja-JP" altLang="en-US" sz="1800" dirty="0" smtClean="0"/>
              <a:t>　　・</a:t>
            </a:r>
            <a:r>
              <a:rPr lang="ja-JP" altLang="en-US" sz="1800" dirty="0"/>
              <a:t>（</a:t>
            </a:r>
            <a:r>
              <a:rPr lang="en-US" altLang="ja-JP" sz="1800" dirty="0">
                <a:solidFill>
                  <a:srgbClr val="FF0000"/>
                </a:solidFill>
              </a:rPr>
              <a:t>q0</a:t>
            </a:r>
            <a:r>
              <a:rPr lang="ja-JP" altLang="en-US" sz="1800" dirty="0" err="1"/>
              <a:t>、</a:t>
            </a:r>
            <a:r>
              <a:rPr lang="en-US" altLang="ja-JP" sz="1800" dirty="0">
                <a:solidFill>
                  <a:srgbClr val="0000FF"/>
                </a:solidFill>
              </a:rPr>
              <a:t>Z0</a:t>
            </a:r>
            <a:r>
              <a:rPr lang="ja-JP" altLang="en-US" sz="1800" dirty="0"/>
              <a:t>）⇒（</a:t>
            </a:r>
            <a:r>
              <a:rPr lang="en-US" altLang="ja-JP" sz="1800" dirty="0">
                <a:solidFill>
                  <a:srgbClr val="FF0000"/>
                </a:solidFill>
              </a:rPr>
              <a:t>q0</a:t>
            </a:r>
            <a:r>
              <a:rPr lang="ja-JP" altLang="en-US" sz="1800" dirty="0" err="1"/>
              <a:t>、</a:t>
            </a:r>
            <a:r>
              <a:rPr lang="en-US" altLang="ja-JP" sz="1800" dirty="0">
                <a:solidFill>
                  <a:srgbClr val="0000FF"/>
                </a:solidFill>
              </a:rPr>
              <a:t>ε</a:t>
            </a:r>
            <a:r>
              <a:rPr lang="ja-JP" altLang="en-US" sz="1800" dirty="0"/>
              <a:t>）　　</a:t>
            </a:r>
            <a:endParaRPr lang="en-US" altLang="ja-JP" sz="1800" dirty="0" smtClean="0"/>
          </a:p>
          <a:p>
            <a:pPr eaLnBrk="1" hangingPunct="1"/>
            <a:endParaRPr lang="en-US" altLang="ja-JP" sz="1800" dirty="0"/>
          </a:p>
          <a:p>
            <a:pPr eaLnBrk="1" hangingPunct="1"/>
            <a:r>
              <a:rPr lang="ja-JP" altLang="en-US" sz="1800" dirty="0" smtClean="0"/>
              <a:t>　　　状態</a:t>
            </a:r>
            <a:r>
              <a:rPr lang="ja-JP" altLang="en-US" sz="1800" dirty="0"/>
              <a:t>が</a:t>
            </a:r>
            <a:r>
              <a:rPr lang="en-US" altLang="ja-JP" sz="1800" b="1" dirty="0" smtClean="0">
                <a:solidFill>
                  <a:srgbClr val="FF0000"/>
                </a:solidFill>
              </a:rPr>
              <a:t>q0</a:t>
            </a:r>
            <a:r>
              <a:rPr lang="ja-JP" altLang="en-US" sz="1800" b="1" dirty="0" smtClean="0"/>
              <a:t>のまま</a:t>
            </a:r>
            <a:r>
              <a:rPr lang="ja-JP" altLang="en-US" sz="1800" dirty="0" smtClean="0"/>
              <a:t>（</a:t>
            </a:r>
            <a:r>
              <a:rPr lang="ja-JP" altLang="en-US" sz="1800" b="1" dirty="0" smtClean="0"/>
              <a:t>状態数が１個だけ</a:t>
            </a:r>
            <a:r>
              <a:rPr lang="ja-JP" altLang="en-US" sz="1800" dirty="0" smtClean="0"/>
              <a:t>）の</a:t>
            </a:r>
            <a:r>
              <a:rPr lang="ja-JP" altLang="en-US" sz="1800" b="1" dirty="0" smtClean="0"/>
              <a:t>実時間</a:t>
            </a:r>
            <a:r>
              <a:rPr lang="ja-JP" altLang="en-US" sz="1800" b="1" dirty="0" smtClean="0">
                <a:solidFill>
                  <a:srgbClr val="0000FF"/>
                </a:solidFill>
              </a:rPr>
              <a:t>空スタック受理式</a:t>
            </a:r>
            <a:r>
              <a:rPr lang="ja-JP" altLang="en-US" sz="1800" b="1" dirty="0" smtClean="0"/>
              <a:t>決定性</a:t>
            </a:r>
            <a:endParaRPr lang="en-US" altLang="ja-JP" sz="1800" b="1" dirty="0" smtClean="0"/>
          </a:p>
          <a:p>
            <a:pPr eaLnBrk="1" hangingPunct="1"/>
            <a:r>
              <a:rPr lang="ja-JP" altLang="en-US" sz="1800" b="1" dirty="0"/>
              <a:t>　</a:t>
            </a:r>
            <a:r>
              <a:rPr lang="ja-JP" altLang="en-US" sz="1800" b="1" dirty="0" smtClean="0"/>
              <a:t>　　プッシュダウンオートマトン</a:t>
            </a:r>
            <a:r>
              <a:rPr lang="ja-JP" altLang="en-US" sz="1800" dirty="0" smtClean="0"/>
              <a:t>では、状態を変えずに、スタック記号の変化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　　だけで計算状況が推移することになり、</a:t>
            </a:r>
            <a:r>
              <a:rPr lang="ja-JP" altLang="en-US" sz="1800" b="1" dirty="0" smtClean="0">
                <a:solidFill>
                  <a:srgbClr val="990000"/>
                </a:solidFill>
              </a:rPr>
              <a:t>単純決定性プッシュダウン </a:t>
            </a:r>
            <a:endParaRPr lang="en-US" altLang="ja-JP" sz="1800" b="1" dirty="0" smtClean="0">
              <a:solidFill>
                <a:srgbClr val="990000"/>
              </a:solidFill>
            </a:endParaRPr>
          </a:p>
          <a:p>
            <a:pPr eaLnBrk="1" hangingPunct="1"/>
            <a:r>
              <a:rPr lang="ja-JP" altLang="en-US" sz="1800" b="1" dirty="0">
                <a:solidFill>
                  <a:srgbClr val="990000"/>
                </a:solidFill>
              </a:rPr>
              <a:t>　</a:t>
            </a:r>
            <a:r>
              <a:rPr lang="ja-JP" altLang="en-US" sz="1800" b="1" dirty="0" smtClean="0">
                <a:solidFill>
                  <a:srgbClr val="990000"/>
                </a:solidFill>
              </a:rPr>
              <a:t>　　オートマトン</a:t>
            </a:r>
            <a:r>
              <a:rPr lang="ja-JP" altLang="en-US" sz="1800" dirty="0" smtClean="0"/>
              <a:t>と実質的に同じとなる。</a:t>
            </a: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46689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DECAB3C7-19E7-4D6A-9C9A-C2E7C98A77A0}" type="slidenum">
              <a:rPr lang="en-US" altLang="ja-JP" sz="1400" smtClean="0"/>
              <a:pPr eaLnBrk="1" hangingPunct="1"/>
              <a:t>22</a:t>
            </a:fld>
            <a:endParaRPr lang="en-US" altLang="ja-JP" sz="1400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553884" y="404664"/>
            <a:ext cx="801213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800" b="1" dirty="0" smtClean="0"/>
              <a:t>（</a:t>
            </a:r>
            <a:r>
              <a:rPr lang="ja-JP" altLang="en-US" sz="1800" b="1" dirty="0"/>
              <a:t>２）最終状態</a:t>
            </a:r>
            <a:r>
              <a:rPr lang="ja-JP" altLang="en-US" sz="1800" b="1" dirty="0" smtClean="0"/>
              <a:t>受理の方式</a:t>
            </a:r>
            <a:endParaRPr lang="ja-JP" altLang="en-US" sz="1800" b="1" dirty="0"/>
          </a:p>
          <a:p>
            <a:pPr eaLnBrk="1" hangingPunct="1"/>
            <a:r>
              <a:rPr lang="ja-JP" altLang="en-US" sz="1800" dirty="0"/>
              <a:t>　　</a:t>
            </a:r>
            <a:r>
              <a:rPr lang="ja-JP" altLang="en-US" sz="1800" dirty="0" smtClean="0"/>
              <a:t>・初期計算状況（</a:t>
            </a:r>
            <a:r>
              <a:rPr lang="en-US" altLang="ja-JP" sz="1800" dirty="0" smtClean="0"/>
              <a:t>q0,Z0</a:t>
            </a:r>
            <a:r>
              <a:rPr lang="ja-JP" altLang="en-US" sz="1800" dirty="0" smtClean="0"/>
              <a:t>）と最終状態　</a:t>
            </a:r>
            <a:r>
              <a:rPr lang="en-US" altLang="ja-JP" sz="1800" dirty="0" smtClean="0"/>
              <a:t>r</a:t>
            </a:r>
            <a:r>
              <a:rPr lang="ja-JP" altLang="en-US" sz="1800" dirty="0" smtClean="0"/>
              <a:t>　（∈</a:t>
            </a:r>
            <a:r>
              <a:rPr lang="en-US" altLang="ja-JP" sz="1800" dirty="0" smtClean="0"/>
              <a:t>F</a:t>
            </a:r>
            <a:r>
              <a:rPr lang="ja-JP" altLang="en-US" sz="1800" dirty="0" smtClean="0"/>
              <a:t>）および</a:t>
            </a:r>
            <a:r>
              <a:rPr lang="en-US" altLang="ja-JP" sz="1800" dirty="0" smtClean="0"/>
              <a:t>γ</a:t>
            </a:r>
            <a:r>
              <a:rPr lang="ja-JP" altLang="en-US" sz="1800" dirty="0" smtClean="0"/>
              <a:t>（∈</a:t>
            </a:r>
            <a:r>
              <a:rPr lang="en-US" altLang="ja-JP" sz="1800" dirty="0" smtClean="0"/>
              <a:t>Γ</a:t>
            </a:r>
            <a:r>
              <a:rPr lang="ja-JP" altLang="en-US" sz="1800" dirty="0" smtClean="0"/>
              <a:t>*）に対して、</a:t>
            </a:r>
            <a:endParaRPr lang="ja-JP" altLang="en-US" sz="1800" dirty="0"/>
          </a:p>
          <a:p>
            <a:pPr eaLnBrk="1" hangingPunct="1"/>
            <a:endParaRPr lang="ja-JP" altLang="en-US" sz="1800" dirty="0"/>
          </a:p>
          <a:p>
            <a:pPr eaLnBrk="1" hangingPunct="1"/>
            <a:r>
              <a:rPr lang="ja-JP" altLang="en-US" sz="1800" dirty="0"/>
              <a:t>　　</a:t>
            </a:r>
            <a:r>
              <a:rPr lang="ja-JP" altLang="en-US" sz="1800" dirty="0" smtClean="0"/>
              <a:t>　（</a:t>
            </a:r>
            <a:r>
              <a:rPr lang="en-US" altLang="ja-JP" sz="1800" dirty="0" smtClean="0"/>
              <a:t>q0</a:t>
            </a:r>
            <a:r>
              <a:rPr lang="ja-JP" altLang="en-US" sz="1800" dirty="0" err="1" smtClean="0"/>
              <a:t>、</a:t>
            </a:r>
            <a:r>
              <a:rPr lang="en-US" altLang="ja-JP" sz="1800" dirty="0" smtClean="0"/>
              <a:t>Z0</a:t>
            </a:r>
            <a:r>
              <a:rPr lang="ja-JP" altLang="en-US" sz="1800" dirty="0" smtClean="0"/>
              <a:t>）</a:t>
            </a:r>
            <a:r>
              <a:rPr lang="ja-JP" altLang="en-US" sz="1800" dirty="0"/>
              <a:t>　</a:t>
            </a:r>
            <a:r>
              <a:rPr lang="ja-JP" altLang="en-US" sz="1800" dirty="0" smtClean="0"/>
              <a:t>⇒*　（</a:t>
            </a:r>
            <a:r>
              <a:rPr lang="en-US" altLang="ja-JP" sz="1800" b="1" dirty="0">
                <a:solidFill>
                  <a:srgbClr val="0000FF"/>
                </a:solidFill>
              </a:rPr>
              <a:t>r</a:t>
            </a:r>
            <a:r>
              <a:rPr lang="ja-JP" altLang="en-US" sz="1800" dirty="0" err="1" smtClean="0"/>
              <a:t>、</a:t>
            </a:r>
            <a:r>
              <a:rPr lang="en-US" altLang="ja-JP" sz="1800" dirty="0"/>
              <a:t>γ</a:t>
            </a:r>
            <a:r>
              <a:rPr lang="ja-JP" altLang="en-US" sz="1800" dirty="0" smtClean="0"/>
              <a:t>）</a:t>
            </a:r>
            <a:endParaRPr lang="en-US" altLang="ja-JP" sz="1800" dirty="0" smtClean="0"/>
          </a:p>
          <a:p>
            <a:pPr eaLnBrk="1" hangingPunct="1"/>
            <a:endParaRPr lang="en-US" altLang="ja-JP" sz="1800" dirty="0"/>
          </a:p>
          <a:p>
            <a:pPr eaLnBrk="1" hangingPunct="1"/>
            <a:r>
              <a:rPr lang="ja-JP" altLang="en-US" sz="1800" dirty="0" smtClean="0"/>
              <a:t>　　　であるとき、</a:t>
            </a:r>
            <a:r>
              <a:rPr lang="en-US" altLang="ja-JP" sz="1800" dirty="0" smtClean="0"/>
              <a:t>x</a:t>
            </a:r>
            <a:r>
              <a:rPr lang="ja-JP" altLang="en-US" sz="1800" dirty="0" smtClean="0"/>
              <a:t>（∈</a:t>
            </a:r>
            <a:r>
              <a:rPr lang="en-US" altLang="ja-JP" sz="1800" dirty="0" smtClean="0"/>
              <a:t>Σ</a:t>
            </a:r>
            <a:r>
              <a:rPr lang="ja-JP" altLang="en-US" sz="1800" dirty="0" smtClean="0"/>
              <a:t>*）は</a:t>
            </a:r>
            <a:r>
              <a:rPr lang="en-US" altLang="ja-JP" sz="1800" dirty="0" smtClean="0"/>
              <a:t>M</a:t>
            </a:r>
            <a:r>
              <a:rPr lang="ja-JP" altLang="en-US" sz="1800" dirty="0" smtClean="0"/>
              <a:t>に最終状態受理されるという。</a:t>
            </a:r>
            <a:endParaRPr lang="en-US" altLang="ja-JP" sz="1800" dirty="0" smtClean="0"/>
          </a:p>
          <a:p>
            <a:pPr eaLnBrk="1" hangingPunct="1"/>
            <a:endParaRPr lang="en-US" altLang="ja-JP" sz="1800" dirty="0"/>
          </a:p>
          <a:p>
            <a:pPr eaLnBrk="1" hangingPunct="1"/>
            <a:r>
              <a:rPr lang="ja-JP" altLang="en-US" sz="1800" dirty="0" smtClean="0"/>
              <a:t>　　・また、　　　　　　　　　　　　　　　　　　　　　　　　　　</a:t>
            </a:r>
            <a:endParaRPr lang="en-US" altLang="ja-JP" sz="1800" dirty="0"/>
          </a:p>
          <a:p>
            <a:pPr eaLnBrk="1" hangingPunct="1"/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　　を、「</a:t>
            </a:r>
            <a:r>
              <a:rPr lang="en-US" altLang="ja-JP" sz="1800" dirty="0" smtClean="0"/>
              <a:t>M</a:t>
            </a:r>
            <a:r>
              <a:rPr lang="ja-JP" altLang="en-US" sz="1800" dirty="0" smtClean="0"/>
              <a:t>が最終状態受理する言語」と呼び、</a:t>
            </a:r>
            <a:r>
              <a:rPr lang="en-US" altLang="ja-JP" sz="1800" dirty="0" smtClean="0"/>
              <a:t>L(M) </a:t>
            </a:r>
            <a:r>
              <a:rPr lang="ja-JP" altLang="en-US" sz="1800" dirty="0" smtClean="0"/>
              <a:t>あるいは</a:t>
            </a:r>
            <a:r>
              <a:rPr lang="en-US" altLang="ja-JP" sz="1800" dirty="0" smtClean="0"/>
              <a:t>,T(M)</a:t>
            </a:r>
            <a:r>
              <a:rPr lang="ja-JP" altLang="en-US" sz="1800" dirty="0" smtClean="0"/>
              <a:t>で表す。</a:t>
            </a:r>
            <a:endParaRPr lang="en-US" altLang="ja-JP" sz="1800" dirty="0" smtClean="0"/>
          </a:p>
          <a:p>
            <a:pPr eaLnBrk="1" hangingPunct="1"/>
            <a:endParaRPr lang="ja-JP" altLang="en-US" sz="1800" dirty="0"/>
          </a:p>
          <a:p>
            <a:pPr eaLnBrk="1" hangingPunct="1"/>
            <a:r>
              <a:rPr lang="ja-JP" altLang="en-US" sz="1800" dirty="0"/>
              <a:t>　　</a:t>
            </a:r>
            <a:r>
              <a:rPr lang="ja-JP" altLang="en-US" sz="1800" dirty="0" smtClean="0"/>
              <a:t>・スタック</a:t>
            </a:r>
            <a:r>
              <a:rPr lang="ja-JP" altLang="en-US" sz="1800" dirty="0"/>
              <a:t>記号は</a:t>
            </a:r>
            <a:r>
              <a:rPr lang="en-US" altLang="ja-JP" sz="1800" dirty="0" smtClean="0"/>
              <a:t>Z0</a:t>
            </a:r>
            <a:r>
              <a:rPr lang="ja-JP" altLang="en-US" sz="1800" dirty="0" smtClean="0"/>
              <a:t>が１個だけ（すなわち、</a:t>
            </a:r>
            <a:r>
              <a:rPr lang="en-US" altLang="ja-JP" sz="1800" dirty="0" smtClean="0"/>
              <a:t>Γ</a:t>
            </a:r>
            <a:r>
              <a:rPr lang="ja-JP" altLang="en-US" sz="1800" dirty="0" smtClean="0"/>
              <a:t>＝｛</a:t>
            </a:r>
            <a:r>
              <a:rPr lang="en-US" altLang="ja-JP" sz="1800" dirty="0" smtClean="0"/>
              <a:t>Z0</a:t>
            </a:r>
            <a:r>
              <a:rPr lang="ja-JP" altLang="en-US" sz="1800" dirty="0" smtClean="0"/>
              <a:t>｝）の実時間</a:t>
            </a:r>
            <a:r>
              <a:rPr lang="ja-JP" altLang="en-US" sz="1800" b="1" dirty="0" smtClean="0">
                <a:solidFill>
                  <a:srgbClr val="0000FF"/>
                </a:solidFill>
              </a:rPr>
              <a:t>最終状態受理式</a:t>
            </a:r>
            <a:endParaRPr lang="en-US" altLang="ja-JP" sz="1800" b="1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ja-JP" altLang="en-US" sz="1800" b="1" dirty="0">
                <a:solidFill>
                  <a:srgbClr val="0000FF"/>
                </a:solidFill>
              </a:rPr>
              <a:t>　</a:t>
            </a:r>
            <a:r>
              <a:rPr lang="ja-JP" altLang="en-US" sz="1800" b="1" dirty="0" smtClean="0">
                <a:solidFill>
                  <a:srgbClr val="0000FF"/>
                </a:solidFill>
              </a:rPr>
              <a:t>　　決定性</a:t>
            </a:r>
            <a:r>
              <a:rPr lang="ja-JP" altLang="en-US" sz="1800" dirty="0" smtClean="0"/>
              <a:t>プッシュダウンオートマトンで、推移規則が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 smtClean="0"/>
              <a:t>　　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　　（</a:t>
            </a:r>
            <a:r>
              <a:rPr lang="en-US" altLang="ja-JP" sz="1800" dirty="0" smtClean="0"/>
              <a:t>p</a:t>
            </a:r>
            <a:r>
              <a:rPr lang="ja-JP" altLang="en-US" sz="1800" dirty="0" err="1" smtClean="0"/>
              <a:t>、</a:t>
            </a:r>
            <a:r>
              <a:rPr lang="en-US" altLang="ja-JP" sz="1800" dirty="0" smtClean="0"/>
              <a:t>Z0</a:t>
            </a:r>
            <a:r>
              <a:rPr lang="ja-JP" altLang="en-US" sz="1800" dirty="0" smtClean="0"/>
              <a:t>）→（</a:t>
            </a:r>
            <a:r>
              <a:rPr lang="en-US" altLang="ja-JP" sz="1800" dirty="0" smtClean="0"/>
              <a:t>q</a:t>
            </a:r>
            <a:r>
              <a:rPr lang="ja-JP" altLang="en-US" sz="1800" dirty="0" err="1" smtClean="0"/>
              <a:t>、</a:t>
            </a:r>
            <a:r>
              <a:rPr lang="en-US" altLang="ja-JP" sz="1800" dirty="0" smtClean="0"/>
              <a:t>Z0</a:t>
            </a:r>
            <a:r>
              <a:rPr lang="ja-JP" altLang="en-US" sz="1800" dirty="0" smtClean="0"/>
              <a:t>）なる形式のものは、</a:t>
            </a:r>
            <a:r>
              <a:rPr lang="ja-JP" altLang="en-US" sz="1800" b="1" dirty="0" smtClean="0">
                <a:solidFill>
                  <a:srgbClr val="990000"/>
                </a:solidFill>
              </a:rPr>
              <a:t>決定性有限オートマトン</a:t>
            </a:r>
            <a:r>
              <a:rPr lang="ja-JP" altLang="en-US" sz="1800" dirty="0" smtClean="0"/>
              <a:t>と実質的に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　　同じである。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　　</a:t>
            </a:r>
            <a:endParaRPr lang="en-US" altLang="ja-JP" sz="1800" dirty="0" smtClean="0"/>
          </a:p>
          <a:p>
            <a:pPr eaLnBrk="1" hangingPunct="1"/>
            <a:endParaRPr lang="ja-JP" altLang="en-US" sz="1800" dirty="0"/>
          </a:p>
        </p:txBody>
      </p:sp>
      <p:grpSp>
        <p:nvGrpSpPr>
          <p:cNvPr id="21509" name="Group 8"/>
          <p:cNvGrpSpPr>
            <a:grpSpLocks/>
          </p:cNvGrpSpPr>
          <p:nvPr/>
        </p:nvGrpSpPr>
        <p:grpSpPr bwMode="auto">
          <a:xfrm>
            <a:off x="1535588" y="2132856"/>
            <a:ext cx="4092575" cy="723900"/>
            <a:chOff x="917" y="2886"/>
            <a:chExt cx="2578" cy="456"/>
          </a:xfrm>
        </p:grpSpPr>
        <p:sp>
          <p:nvSpPr>
            <p:cNvPr id="21516" name="Text Box 9"/>
            <p:cNvSpPr txBox="1">
              <a:spLocks noChangeArrowheads="1"/>
            </p:cNvSpPr>
            <p:nvPr/>
          </p:nvSpPr>
          <p:spPr bwMode="auto">
            <a:xfrm>
              <a:off x="917" y="3004"/>
              <a:ext cx="257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 dirty="0"/>
                <a:t>｛</a:t>
              </a:r>
              <a:r>
                <a:rPr lang="en-US" altLang="ja-JP" dirty="0" err="1"/>
                <a:t>x∈Σ</a:t>
              </a:r>
              <a:r>
                <a:rPr lang="en-US" altLang="ja-JP" dirty="0"/>
                <a:t>*</a:t>
              </a:r>
              <a:r>
                <a:rPr lang="ja-JP" altLang="en-US" dirty="0"/>
                <a:t>　（</a:t>
              </a:r>
              <a:r>
                <a:rPr lang="en-US" altLang="ja-JP" dirty="0"/>
                <a:t>q0</a:t>
              </a:r>
              <a:r>
                <a:rPr lang="ja-JP" altLang="en-US" dirty="0" err="1"/>
                <a:t>、</a:t>
              </a:r>
              <a:r>
                <a:rPr lang="en-US" altLang="ja-JP" dirty="0"/>
                <a:t>Z0</a:t>
              </a:r>
              <a:r>
                <a:rPr lang="ja-JP" altLang="en-US" dirty="0"/>
                <a:t>）</a:t>
              </a:r>
              <a:r>
                <a:rPr lang="ja-JP" altLang="en-US" dirty="0" smtClean="0"/>
                <a:t>⇒*（</a:t>
              </a:r>
              <a:r>
                <a:rPr lang="en-US" altLang="ja-JP" dirty="0">
                  <a:solidFill>
                    <a:srgbClr val="0000FF"/>
                  </a:solidFill>
                </a:rPr>
                <a:t>r</a:t>
              </a:r>
              <a:r>
                <a:rPr lang="ja-JP" altLang="en-US" dirty="0" err="1"/>
                <a:t>、</a:t>
              </a:r>
              <a:r>
                <a:rPr lang="en-US" altLang="ja-JP" dirty="0"/>
                <a:t>γ</a:t>
              </a:r>
              <a:r>
                <a:rPr lang="ja-JP" altLang="en-US" dirty="0"/>
                <a:t>）、　</a:t>
              </a:r>
              <a:r>
                <a:rPr lang="en-US" altLang="ja-JP" dirty="0" err="1">
                  <a:solidFill>
                    <a:srgbClr val="0000FF"/>
                  </a:solidFill>
                </a:rPr>
                <a:t>r∈F</a:t>
              </a:r>
              <a:r>
                <a:rPr lang="ja-JP" altLang="en-US" dirty="0" err="1"/>
                <a:t>、</a:t>
              </a:r>
              <a:r>
                <a:rPr lang="en-US" altLang="ja-JP" dirty="0" err="1"/>
                <a:t>γ∈Γ</a:t>
              </a:r>
              <a:r>
                <a:rPr lang="en-US" altLang="ja-JP" dirty="0"/>
                <a:t>*</a:t>
              </a:r>
              <a:r>
                <a:rPr lang="ja-JP" altLang="en-US" dirty="0"/>
                <a:t>　｝</a:t>
              </a:r>
            </a:p>
          </p:txBody>
        </p:sp>
        <p:sp>
          <p:nvSpPr>
            <p:cNvPr id="21517" name="Text Box 10"/>
            <p:cNvSpPr txBox="1">
              <a:spLocks noChangeArrowheads="1"/>
            </p:cNvSpPr>
            <p:nvPr/>
          </p:nvSpPr>
          <p:spPr bwMode="auto">
            <a:xfrm>
              <a:off x="1915" y="288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/>
                <a:t>x</a:t>
              </a:r>
            </a:p>
          </p:txBody>
        </p:sp>
        <p:sp>
          <p:nvSpPr>
            <p:cNvPr id="21518" name="Text Box 11"/>
            <p:cNvSpPr txBox="1">
              <a:spLocks noChangeArrowheads="1"/>
            </p:cNvSpPr>
            <p:nvPr/>
          </p:nvSpPr>
          <p:spPr bwMode="auto">
            <a:xfrm>
              <a:off x="1870" y="3130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/>
                <a:t>M</a:t>
              </a:r>
            </a:p>
          </p:txBody>
        </p:sp>
        <p:sp>
          <p:nvSpPr>
            <p:cNvPr id="21519" name="Line 12"/>
            <p:cNvSpPr>
              <a:spLocks noChangeShapeType="1"/>
            </p:cNvSpPr>
            <p:nvPr/>
          </p:nvSpPr>
          <p:spPr bwMode="auto">
            <a:xfrm>
              <a:off x="1416" y="2977"/>
              <a:ext cx="0" cy="227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1510" name="Text Box 13"/>
          <p:cNvSpPr txBox="1">
            <a:spLocks noChangeArrowheads="1"/>
          </p:cNvSpPr>
          <p:nvPr/>
        </p:nvSpPr>
        <p:spPr bwMode="auto">
          <a:xfrm>
            <a:off x="2127580" y="1066383"/>
            <a:ext cx="3561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dirty="0" smtClean="0"/>
              <a:t>x</a:t>
            </a:r>
          </a:p>
          <a:p>
            <a:pPr eaLnBrk="1" hangingPunct="1"/>
            <a:endParaRPr lang="en-US" altLang="ja-JP" sz="800" dirty="0"/>
          </a:p>
          <a:p>
            <a:pPr eaLnBrk="1" hangingPunct="1"/>
            <a:r>
              <a:rPr lang="en-US" altLang="ja-JP" dirty="0" smtClean="0"/>
              <a:t>M</a:t>
            </a:r>
            <a:endParaRPr lang="en-US" altLang="ja-JP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36502" y="417056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581875" y="1127938"/>
            <a:ext cx="5168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・状態は</a:t>
            </a:r>
            <a:r>
              <a:rPr kumimoji="1" lang="en-US" altLang="ja-JP" dirty="0" smtClean="0"/>
              <a:t>q0</a:t>
            </a:r>
            <a:r>
              <a:rPr kumimoji="1" lang="ja-JP" altLang="en-US" dirty="0" smtClean="0"/>
              <a:t>から、最終状態であることを示す</a:t>
            </a:r>
            <a:r>
              <a:rPr kumimoji="1" lang="en-US" altLang="ja-JP" b="1" dirty="0" smtClean="0">
                <a:solidFill>
                  <a:srgbClr val="0000FF"/>
                </a:solidFill>
              </a:rPr>
              <a:t>r</a:t>
            </a:r>
            <a:r>
              <a:rPr kumimoji="1" lang="ja-JP" altLang="en-US" dirty="0" err="1" smtClean="0"/>
              <a:t>にに</a:t>
            </a:r>
            <a:r>
              <a:rPr kumimoji="1" lang="ja-JP" altLang="en-US" dirty="0" smtClean="0"/>
              <a:t>推移する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・スタックは初期値</a:t>
            </a:r>
            <a:r>
              <a:rPr kumimoji="1" lang="en-US" altLang="ja-JP" dirty="0" smtClean="0"/>
              <a:t>Z0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γ</a:t>
            </a:r>
            <a:r>
              <a:rPr kumimoji="1" lang="ja-JP" altLang="en-US" dirty="0" smtClean="0"/>
              <a:t>に変化する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03814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8"/>
          <p:cNvSpPr txBox="1">
            <a:spLocks noChangeArrowheads="1"/>
          </p:cNvSpPr>
          <p:nvPr/>
        </p:nvSpPr>
        <p:spPr bwMode="auto">
          <a:xfrm>
            <a:off x="1455738" y="3496479"/>
            <a:ext cx="4192587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dirty="0"/>
              <a:t>(</a:t>
            </a:r>
            <a:r>
              <a:rPr lang="en-US" altLang="ja-JP" dirty="0" err="1"/>
              <a:t>p,S</a:t>
            </a:r>
            <a:r>
              <a:rPr lang="en-US" altLang="ja-JP" dirty="0"/>
              <a:t>)</a:t>
            </a:r>
          </a:p>
          <a:p>
            <a:pPr eaLnBrk="1" hangingPunct="1"/>
            <a:r>
              <a:rPr lang="en-US" altLang="ja-JP" dirty="0"/>
              <a:t>    a</a:t>
            </a:r>
            <a:r>
              <a:rPr lang="ja-JP" altLang="en-US" dirty="0"/>
              <a:t>①</a:t>
            </a:r>
          </a:p>
          <a:p>
            <a:pPr eaLnBrk="1" hangingPunct="1"/>
            <a:r>
              <a:rPr lang="en-US" altLang="ja-JP" dirty="0"/>
              <a:t>(</a:t>
            </a:r>
            <a:r>
              <a:rPr lang="en-US" altLang="ja-JP" dirty="0" err="1"/>
              <a:t>p,A</a:t>
            </a:r>
            <a:r>
              <a:rPr lang="en-US" altLang="ja-JP" dirty="0"/>
              <a:t>)             (</a:t>
            </a:r>
            <a:r>
              <a:rPr lang="en-US" altLang="ja-JP" dirty="0" err="1"/>
              <a:t>p,AB</a:t>
            </a:r>
            <a:r>
              <a:rPr lang="en-US" altLang="ja-JP" dirty="0"/>
              <a:t>)               (p,AB</a:t>
            </a:r>
            <a:r>
              <a:rPr lang="en-US" altLang="ja-JP" baseline="30000" dirty="0"/>
              <a:t>2</a:t>
            </a:r>
            <a:r>
              <a:rPr lang="en-US" altLang="ja-JP" dirty="0"/>
              <a:t>) </a:t>
            </a:r>
          </a:p>
          <a:p>
            <a:pPr eaLnBrk="1" hangingPunct="1"/>
            <a:r>
              <a:rPr lang="ja-JP" altLang="en-US" dirty="0"/>
              <a:t>　　</a:t>
            </a:r>
            <a:r>
              <a:rPr lang="en-US" altLang="ja-JP" dirty="0"/>
              <a:t>b </a:t>
            </a:r>
            <a:r>
              <a:rPr lang="ja-JP" altLang="en-US" dirty="0"/>
              <a:t>②              </a:t>
            </a:r>
            <a:r>
              <a:rPr lang="en-US" altLang="ja-JP" dirty="0"/>
              <a:t>b                       </a:t>
            </a:r>
            <a:r>
              <a:rPr lang="en-US" altLang="ja-JP" dirty="0" err="1"/>
              <a:t>b</a:t>
            </a:r>
            <a:endParaRPr lang="en-US" altLang="ja-JP" dirty="0"/>
          </a:p>
          <a:p>
            <a:pPr eaLnBrk="1" hangingPunct="1"/>
            <a:r>
              <a:rPr lang="en-US" altLang="ja-JP" dirty="0"/>
              <a:t>(</a:t>
            </a:r>
            <a:r>
              <a:rPr lang="en-US" altLang="ja-JP" dirty="0" err="1"/>
              <a:t>p,</a:t>
            </a:r>
            <a:r>
              <a:rPr lang="en-US" altLang="ja-JP" dirty="0" err="1">
                <a:solidFill>
                  <a:srgbClr val="009900"/>
                </a:solidFill>
              </a:rPr>
              <a:t>ε</a:t>
            </a:r>
            <a:r>
              <a:rPr lang="en-US" altLang="ja-JP" dirty="0"/>
              <a:t>)</a:t>
            </a:r>
            <a:r>
              <a:rPr lang="ja-JP" altLang="en-US" dirty="0"/>
              <a:t>　　　　　  </a:t>
            </a:r>
            <a:r>
              <a:rPr lang="en-US" altLang="ja-JP" dirty="0"/>
              <a:t>(</a:t>
            </a:r>
            <a:r>
              <a:rPr lang="en-US" altLang="ja-JP" dirty="0" err="1"/>
              <a:t>p,B</a:t>
            </a:r>
            <a:r>
              <a:rPr lang="en-US" altLang="ja-JP" dirty="0"/>
              <a:t>)</a:t>
            </a:r>
            <a:r>
              <a:rPr lang="ja-JP" altLang="en-US" dirty="0"/>
              <a:t> 	　　　　　　</a:t>
            </a:r>
            <a:r>
              <a:rPr lang="en-US" altLang="ja-JP" dirty="0"/>
              <a:t>(p,B</a:t>
            </a:r>
            <a:r>
              <a:rPr lang="en-US" altLang="ja-JP" baseline="30000" dirty="0"/>
              <a:t>2</a:t>
            </a:r>
            <a:r>
              <a:rPr lang="en-US" altLang="ja-JP" dirty="0"/>
              <a:t>) </a:t>
            </a:r>
          </a:p>
          <a:p>
            <a:pPr eaLnBrk="1" hangingPunct="1"/>
            <a:endParaRPr lang="en-US" altLang="ja-JP" dirty="0"/>
          </a:p>
          <a:p>
            <a:pPr eaLnBrk="1" hangingPunct="1"/>
            <a:r>
              <a:rPr lang="en-US" altLang="ja-JP" dirty="0"/>
              <a:t>               c</a:t>
            </a:r>
            <a:r>
              <a:rPr lang="ja-JP" altLang="en-US" dirty="0"/>
              <a:t>⑤              </a:t>
            </a:r>
            <a:r>
              <a:rPr lang="en-US" altLang="ja-JP" dirty="0"/>
              <a:t>c                         </a:t>
            </a:r>
            <a:r>
              <a:rPr lang="en-US" altLang="ja-JP" dirty="0" err="1"/>
              <a:t>c</a:t>
            </a:r>
            <a:endParaRPr lang="en-US" altLang="ja-JP" dirty="0"/>
          </a:p>
          <a:p>
            <a:pPr eaLnBrk="1" hangingPunct="1"/>
            <a:r>
              <a:rPr lang="en-US" altLang="ja-JP" dirty="0"/>
              <a:t>          (</a:t>
            </a:r>
            <a:r>
              <a:rPr lang="en-US" altLang="ja-JP" dirty="0" err="1"/>
              <a:t>q,</a:t>
            </a:r>
            <a:r>
              <a:rPr lang="en-US" altLang="ja-JP" dirty="0" err="1">
                <a:solidFill>
                  <a:srgbClr val="009900"/>
                </a:solidFill>
              </a:rPr>
              <a:t>ε</a:t>
            </a:r>
            <a:r>
              <a:rPr lang="en-US" altLang="ja-JP" dirty="0"/>
              <a:t>)</a:t>
            </a:r>
            <a:r>
              <a:rPr lang="ja-JP" altLang="en-US" dirty="0"/>
              <a:t>　　　　　</a:t>
            </a:r>
            <a:r>
              <a:rPr lang="en-US" altLang="ja-JP" dirty="0"/>
              <a:t>(</a:t>
            </a:r>
            <a:r>
              <a:rPr lang="en-US" altLang="ja-JP" dirty="0" err="1"/>
              <a:t>q,B</a:t>
            </a:r>
            <a:r>
              <a:rPr lang="en-US" altLang="ja-JP" dirty="0"/>
              <a:t>)                  (q,B</a:t>
            </a:r>
            <a:r>
              <a:rPr lang="en-US" altLang="ja-JP" baseline="30000" dirty="0"/>
              <a:t>2</a:t>
            </a:r>
            <a:r>
              <a:rPr lang="en-US" altLang="ja-JP" dirty="0"/>
              <a:t>)    </a:t>
            </a:r>
          </a:p>
        </p:txBody>
      </p:sp>
      <p:sp>
        <p:nvSpPr>
          <p:cNvPr id="22531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7CD10DBF-79C9-4C9D-8D35-9DFFFBFBD14E}" type="slidenum">
              <a:rPr lang="en-US" altLang="ja-JP" sz="1400" smtClean="0"/>
              <a:pPr eaLnBrk="1" hangingPunct="1"/>
              <a:t>23</a:t>
            </a:fld>
            <a:endParaRPr lang="en-US" altLang="ja-JP" sz="1400" smtClean="0"/>
          </a:p>
        </p:txBody>
      </p:sp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521973" y="343499"/>
            <a:ext cx="70904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800" dirty="0" smtClean="0"/>
              <a:t>例</a:t>
            </a:r>
            <a:r>
              <a:rPr lang="en-US" altLang="ja-JP" sz="1800" dirty="0" smtClean="0"/>
              <a:t>4.12</a:t>
            </a:r>
            <a:r>
              <a:rPr lang="ja-JP" altLang="en-US" sz="1800" dirty="0" smtClean="0"/>
              <a:t>　実時間</a:t>
            </a:r>
            <a:r>
              <a:rPr lang="ja-JP" altLang="en-US" sz="1800" b="1" dirty="0" smtClean="0">
                <a:solidFill>
                  <a:srgbClr val="0000FF"/>
                </a:solidFill>
              </a:rPr>
              <a:t>空スタック受理式</a:t>
            </a:r>
            <a:r>
              <a:rPr lang="ja-JP" altLang="en-US" sz="1800" dirty="0" smtClean="0"/>
              <a:t>決定性プッシュダウンオートマトン　</a:t>
            </a:r>
            <a:r>
              <a:rPr lang="en-US" altLang="ja-JP" sz="1800" dirty="0" smtClean="0"/>
              <a:t>M1</a:t>
            </a:r>
            <a:endParaRPr lang="ja-JP" altLang="en-US" sz="1800" dirty="0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900113" y="1084609"/>
            <a:ext cx="440377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dirty="0"/>
              <a:t>M1={Q1,Γ1,Σ1,δ1,p,S,</a:t>
            </a:r>
            <a:r>
              <a:rPr lang="en-US" altLang="ja-JP" b="1" dirty="0">
                <a:solidFill>
                  <a:srgbClr val="990000"/>
                </a:solidFill>
              </a:rPr>
              <a:t>φ</a:t>
            </a:r>
            <a:r>
              <a:rPr lang="en-US" altLang="ja-JP" dirty="0"/>
              <a:t>}</a:t>
            </a:r>
          </a:p>
          <a:p>
            <a:pPr eaLnBrk="1" hangingPunct="1"/>
            <a:r>
              <a:rPr lang="ja-JP" altLang="en-US" dirty="0"/>
              <a:t>　　　</a:t>
            </a:r>
            <a:r>
              <a:rPr lang="en-US" altLang="ja-JP" dirty="0"/>
              <a:t>Q1={</a:t>
            </a:r>
            <a:r>
              <a:rPr lang="en-US" altLang="ja-JP" dirty="0" err="1"/>
              <a:t>p,q</a:t>
            </a:r>
            <a:r>
              <a:rPr lang="en-US" altLang="ja-JP" dirty="0"/>
              <a:t>}    Γ1={S,A,B}     Σ1={</a:t>
            </a:r>
            <a:r>
              <a:rPr lang="en-US" altLang="ja-JP" dirty="0" err="1"/>
              <a:t>a,b,c</a:t>
            </a:r>
            <a:r>
              <a:rPr lang="en-US" altLang="ja-JP" dirty="0"/>
              <a:t>}</a:t>
            </a:r>
          </a:p>
          <a:p>
            <a:pPr eaLnBrk="1" hangingPunct="1"/>
            <a:endParaRPr lang="en-US" altLang="ja-JP" sz="800" dirty="0"/>
          </a:p>
          <a:p>
            <a:pPr eaLnBrk="1" hangingPunct="1"/>
            <a:r>
              <a:rPr lang="en-US" altLang="ja-JP" dirty="0"/>
              <a:t>       δ1={	 </a:t>
            </a:r>
            <a:r>
              <a:rPr lang="ja-JP" altLang="en-US" dirty="0"/>
              <a:t>① </a:t>
            </a:r>
            <a:r>
              <a:rPr lang="en-US" altLang="ja-JP" dirty="0"/>
              <a:t>(</a:t>
            </a:r>
            <a:r>
              <a:rPr lang="en-US" altLang="ja-JP" dirty="0" err="1"/>
              <a:t>p,S</a:t>
            </a:r>
            <a:r>
              <a:rPr lang="en-US" altLang="ja-JP" dirty="0"/>
              <a:t>)</a:t>
            </a:r>
            <a:r>
              <a:rPr lang="ja-JP" altLang="en-US" dirty="0"/>
              <a:t>→</a:t>
            </a:r>
            <a:r>
              <a:rPr lang="en-US" altLang="ja-JP" dirty="0"/>
              <a:t>(</a:t>
            </a:r>
            <a:r>
              <a:rPr lang="en-US" altLang="ja-JP" dirty="0" err="1"/>
              <a:t>p,A</a:t>
            </a:r>
            <a:r>
              <a:rPr lang="en-US" altLang="ja-JP" dirty="0"/>
              <a:t>), </a:t>
            </a:r>
            <a:r>
              <a:rPr lang="ja-JP" altLang="en-US" dirty="0"/>
              <a:t>　 ② </a:t>
            </a:r>
            <a:r>
              <a:rPr lang="en-US" altLang="ja-JP" dirty="0"/>
              <a:t>(</a:t>
            </a:r>
            <a:r>
              <a:rPr lang="en-US" altLang="ja-JP" dirty="0" err="1"/>
              <a:t>p,A</a:t>
            </a:r>
            <a:r>
              <a:rPr lang="en-US" altLang="ja-JP" dirty="0"/>
              <a:t>)</a:t>
            </a:r>
            <a:r>
              <a:rPr lang="ja-JP" altLang="en-US" dirty="0"/>
              <a:t>→</a:t>
            </a:r>
            <a:r>
              <a:rPr lang="en-US" altLang="ja-JP" dirty="0"/>
              <a:t>(</a:t>
            </a:r>
            <a:r>
              <a:rPr lang="en-US" altLang="ja-JP" dirty="0" err="1"/>
              <a:t>p,</a:t>
            </a:r>
            <a:r>
              <a:rPr lang="en-US" altLang="ja-JP" dirty="0" err="1">
                <a:solidFill>
                  <a:srgbClr val="009900"/>
                </a:solidFill>
              </a:rPr>
              <a:t>ε</a:t>
            </a:r>
            <a:r>
              <a:rPr lang="en-US" altLang="ja-JP" dirty="0"/>
              <a:t>), </a:t>
            </a:r>
          </a:p>
          <a:p>
            <a:pPr eaLnBrk="1" hangingPunct="1"/>
            <a:endParaRPr lang="en-US" altLang="ja-JP" sz="800" dirty="0"/>
          </a:p>
          <a:p>
            <a:pPr eaLnBrk="1" hangingPunct="1"/>
            <a:r>
              <a:rPr lang="ja-JP" altLang="en-US" dirty="0"/>
              <a:t>　　　　　　	 ③ </a:t>
            </a:r>
            <a:r>
              <a:rPr lang="en-US" altLang="ja-JP" dirty="0"/>
              <a:t>(</a:t>
            </a:r>
            <a:r>
              <a:rPr lang="en-US" altLang="ja-JP" dirty="0" err="1"/>
              <a:t>p,A</a:t>
            </a:r>
            <a:r>
              <a:rPr lang="en-US" altLang="ja-JP" dirty="0"/>
              <a:t>)</a:t>
            </a:r>
            <a:r>
              <a:rPr lang="ja-JP" altLang="en-US" dirty="0"/>
              <a:t>→</a:t>
            </a:r>
            <a:r>
              <a:rPr lang="en-US" altLang="ja-JP" dirty="0"/>
              <a:t>(</a:t>
            </a:r>
            <a:r>
              <a:rPr lang="en-US" altLang="ja-JP" dirty="0" err="1"/>
              <a:t>p,AB</a:t>
            </a:r>
            <a:r>
              <a:rPr lang="en-US" altLang="ja-JP" dirty="0"/>
              <a:t>),  </a:t>
            </a:r>
            <a:r>
              <a:rPr lang="ja-JP" altLang="en-US" dirty="0"/>
              <a:t>④ </a:t>
            </a:r>
            <a:r>
              <a:rPr lang="en-US" altLang="ja-JP" dirty="0"/>
              <a:t>(</a:t>
            </a:r>
            <a:r>
              <a:rPr lang="en-US" altLang="ja-JP" dirty="0" err="1"/>
              <a:t>p,B</a:t>
            </a:r>
            <a:r>
              <a:rPr lang="en-US" altLang="ja-JP" dirty="0"/>
              <a:t>)</a:t>
            </a:r>
            <a:r>
              <a:rPr lang="ja-JP" altLang="en-US" dirty="0"/>
              <a:t>→</a:t>
            </a:r>
            <a:r>
              <a:rPr lang="en-US" altLang="ja-JP" dirty="0"/>
              <a:t>(</a:t>
            </a:r>
            <a:r>
              <a:rPr lang="en-US" altLang="ja-JP" dirty="0" err="1"/>
              <a:t>p,</a:t>
            </a:r>
            <a:r>
              <a:rPr lang="en-US" altLang="ja-JP" dirty="0" err="1">
                <a:solidFill>
                  <a:srgbClr val="009900"/>
                </a:solidFill>
              </a:rPr>
              <a:t>ε</a:t>
            </a:r>
            <a:r>
              <a:rPr lang="en-US" altLang="ja-JP" dirty="0"/>
              <a:t>), </a:t>
            </a:r>
          </a:p>
          <a:p>
            <a:pPr eaLnBrk="1" hangingPunct="1"/>
            <a:endParaRPr lang="ja-JP" altLang="en-US" sz="800" dirty="0"/>
          </a:p>
          <a:p>
            <a:pPr eaLnBrk="1" hangingPunct="1"/>
            <a:r>
              <a:rPr lang="ja-JP" altLang="en-US" dirty="0"/>
              <a:t>　　　　　　	 ⑤ </a:t>
            </a:r>
            <a:r>
              <a:rPr lang="en-US" altLang="ja-JP" dirty="0"/>
              <a:t>(</a:t>
            </a:r>
            <a:r>
              <a:rPr lang="en-US" altLang="ja-JP" dirty="0" err="1"/>
              <a:t>p,A</a:t>
            </a:r>
            <a:r>
              <a:rPr lang="en-US" altLang="ja-JP" dirty="0"/>
              <a:t>)</a:t>
            </a:r>
            <a:r>
              <a:rPr lang="ja-JP" altLang="en-US" dirty="0"/>
              <a:t>→</a:t>
            </a:r>
            <a:r>
              <a:rPr lang="en-US" altLang="ja-JP" dirty="0"/>
              <a:t>(</a:t>
            </a:r>
            <a:r>
              <a:rPr lang="en-US" altLang="ja-JP" dirty="0" err="1"/>
              <a:t>q,</a:t>
            </a:r>
            <a:r>
              <a:rPr lang="en-US" altLang="ja-JP" dirty="0" err="1">
                <a:solidFill>
                  <a:srgbClr val="009900"/>
                </a:solidFill>
              </a:rPr>
              <a:t>ε</a:t>
            </a:r>
            <a:r>
              <a:rPr lang="en-US" altLang="ja-JP" dirty="0"/>
              <a:t>),   </a:t>
            </a:r>
            <a:r>
              <a:rPr lang="ja-JP" altLang="en-US" dirty="0" smtClean="0"/>
              <a:t>　⑥ </a:t>
            </a:r>
            <a:r>
              <a:rPr lang="en-US" altLang="ja-JP" dirty="0"/>
              <a:t>(</a:t>
            </a:r>
            <a:r>
              <a:rPr lang="en-US" altLang="ja-JP" dirty="0" err="1"/>
              <a:t>q,B</a:t>
            </a:r>
            <a:r>
              <a:rPr lang="en-US" altLang="ja-JP" dirty="0"/>
              <a:t>)</a:t>
            </a:r>
            <a:r>
              <a:rPr lang="ja-JP" altLang="en-US" dirty="0"/>
              <a:t>→</a:t>
            </a:r>
            <a:r>
              <a:rPr lang="en-US" altLang="ja-JP" dirty="0"/>
              <a:t>(</a:t>
            </a:r>
            <a:r>
              <a:rPr lang="en-US" altLang="ja-JP" dirty="0" err="1"/>
              <a:t>q,</a:t>
            </a:r>
            <a:r>
              <a:rPr lang="en-US" altLang="ja-JP" dirty="0" err="1">
                <a:solidFill>
                  <a:srgbClr val="009900"/>
                </a:solidFill>
              </a:rPr>
              <a:t>ε</a:t>
            </a:r>
            <a:r>
              <a:rPr lang="en-US" altLang="ja-JP" dirty="0"/>
              <a:t>)   }</a:t>
            </a:r>
            <a:endParaRPr lang="ja-JP" altLang="en-US" dirty="0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563938" y="830609"/>
            <a:ext cx="2952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>
                <a:solidFill>
                  <a:srgbClr val="990000"/>
                </a:solidFill>
              </a:rPr>
              <a:t>最終状態はないことを示す</a:t>
            </a: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H="1">
            <a:off x="3125788" y="1046509"/>
            <a:ext cx="438150" cy="144463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2627313" y="1551334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/>
              <a:t>a</a:t>
            </a:r>
          </a:p>
        </p:txBody>
      </p:sp>
      <p:sp>
        <p:nvSpPr>
          <p:cNvPr id="22537" name="Text Box 10"/>
          <p:cNvSpPr txBox="1">
            <a:spLocks noChangeArrowheads="1"/>
          </p:cNvSpPr>
          <p:nvPr/>
        </p:nvSpPr>
        <p:spPr bwMode="auto">
          <a:xfrm>
            <a:off x="2627313" y="1911697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/>
              <a:t>a</a:t>
            </a:r>
          </a:p>
        </p:txBody>
      </p:sp>
      <p:sp>
        <p:nvSpPr>
          <p:cNvPr id="22538" name="Text Box 11"/>
          <p:cNvSpPr txBox="1">
            <a:spLocks noChangeArrowheads="1"/>
          </p:cNvSpPr>
          <p:nvPr/>
        </p:nvSpPr>
        <p:spPr bwMode="auto">
          <a:xfrm>
            <a:off x="3492500" y="3885417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/>
              <a:t>a</a:t>
            </a:r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2124075" y="3885417"/>
            <a:ext cx="500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/>
              <a:t>a</a:t>
            </a:r>
            <a:r>
              <a:rPr lang="ja-JP" altLang="en-US"/>
              <a:t>③</a:t>
            </a: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4932363" y="3885417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/>
              <a:t>a</a:t>
            </a:r>
          </a:p>
        </p:txBody>
      </p:sp>
      <p:sp>
        <p:nvSpPr>
          <p:cNvPr id="22541" name="Text Box 15"/>
          <p:cNvSpPr txBox="1">
            <a:spLocks noChangeArrowheads="1"/>
          </p:cNvSpPr>
          <p:nvPr/>
        </p:nvSpPr>
        <p:spPr bwMode="auto">
          <a:xfrm>
            <a:off x="4275138" y="1551334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/>
              <a:t>b</a:t>
            </a:r>
          </a:p>
        </p:txBody>
      </p:sp>
      <p:sp>
        <p:nvSpPr>
          <p:cNvPr id="22542" name="Text Box 16"/>
          <p:cNvSpPr txBox="1">
            <a:spLocks noChangeArrowheads="1"/>
          </p:cNvSpPr>
          <p:nvPr/>
        </p:nvSpPr>
        <p:spPr bwMode="auto">
          <a:xfrm>
            <a:off x="4284663" y="1911697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/>
              <a:t>b</a:t>
            </a:r>
          </a:p>
        </p:txBody>
      </p:sp>
      <p:sp>
        <p:nvSpPr>
          <p:cNvPr id="22543" name="Text Box 18"/>
          <p:cNvSpPr txBox="1">
            <a:spLocks noChangeArrowheads="1"/>
          </p:cNvSpPr>
          <p:nvPr/>
        </p:nvSpPr>
        <p:spPr bwMode="auto">
          <a:xfrm>
            <a:off x="2268538" y="4388654"/>
            <a:ext cx="500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/>
              <a:t>b</a:t>
            </a:r>
            <a:r>
              <a:rPr lang="ja-JP" altLang="en-US"/>
              <a:t>④</a:t>
            </a:r>
          </a:p>
        </p:txBody>
      </p:sp>
      <p:sp>
        <p:nvSpPr>
          <p:cNvPr id="22544" name="Text Box 19"/>
          <p:cNvSpPr txBox="1">
            <a:spLocks noChangeArrowheads="1"/>
          </p:cNvSpPr>
          <p:nvPr/>
        </p:nvSpPr>
        <p:spPr bwMode="auto">
          <a:xfrm>
            <a:off x="3563938" y="4388654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/>
              <a:t>b</a:t>
            </a:r>
          </a:p>
        </p:txBody>
      </p:sp>
      <p:sp>
        <p:nvSpPr>
          <p:cNvPr id="22545" name="Text Box 20"/>
          <p:cNvSpPr txBox="1">
            <a:spLocks noChangeArrowheads="1"/>
          </p:cNvSpPr>
          <p:nvPr/>
        </p:nvSpPr>
        <p:spPr bwMode="auto">
          <a:xfrm>
            <a:off x="4932363" y="4388654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/>
              <a:t>b</a:t>
            </a:r>
          </a:p>
        </p:txBody>
      </p:sp>
      <p:sp>
        <p:nvSpPr>
          <p:cNvPr id="22546" name="Text Box 23"/>
          <p:cNvSpPr txBox="1">
            <a:spLocks noChangeArrowheads="1"/>
          </p:cNvSpPr>
          <p:nvPr/>
        </p:nvSpPr>
        <p:spPr bwMode="auto">
          <a:xfrm>
            <a:off x="4286250" y="2343497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dirty="0"/>
              <a:t>c</a:t>
            </a:r>
          </a:p>
        </p:txBody>
      </p:sp>
      <p:sp>
        <p:nvSpPr>
          <p:cNvPr id="22547" name="Text Box 24"/>
          <p:cNvSpPr txBox="1">
            <a:spLocks noChangeArrowheads="1"/>
          </p:cNvSpPr>
          <p:nvPr/>
        </p:nvSpPr>
        <p:spPr bwMode="auto">
          <a:xfrm>
            <a:off x="2627313" y="2343497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/>
              <a:t>c</a:t>
            </a:r>
          </a:p>
        </p:txBody>
      </p:sp>
      <p:sp>
        <p:nvSpPr>
          <p:cNvPr id="22548" name="Text Box 25"/>
          <p:cNvSpPr txBox="1">
            <a:spLocks noChangeArrowheads="1"/>
          </p:cNvSpPr>
          <p:nvPr/>
        </p:nvSpPr>
        <p:spPr bwMode="auto">
          <a:xfrm>
            <a:off x="4067175" y="5109379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/>
              <a:t>c</a:t>
            </a:r>
          </a:p>
        </p:txBody>
      </p:sp>
      <p:sp>
        <p:nvSpPr>
          <p:cNvPr id="22549" name="Text Box 26"/>
          <p:cNvSpPr txBox="1">
            <a:spLocks noChangeArrowheads="1"/>
          </p:cNvSpPr>
          <p:nvPr/>
        </p:nvSpPr>
        <p:spPr bwMode="auto">
          <a:xfrm>
            <a:off x="2700338" y="5109379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/>
              <a:t>c</a:t>
            </a:r>
            <a:r>
              <a:rPr lang="ja-JP" altLang="en-US"/>
              <a:t>⑥</a:t>
            </a:r>
          </a:p>
        </p:txBody>
      </p:sp>
      <p:sp>
        <p:nvSpPr>
          <p:cNvPr id="22550" name="Text Box 27"/>
          <p:cNvSpPr txBox="1">
            <a:spLocks noChangeArrowheads="1"/>
          </p:cNvSpPr>
          <p:nvPr/>
        </p:nvSpPr>
        <p:spPr bwMode="auto">
          <a:xfrm>
            <a:off x="5508625" y="5109379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/>
              <a:t>c</a:t>
            </a:r>
          </a:p>
        </p:txBody>
      </p:sp>
      <p:sp>
        <p:nvSpPr>
          <p:cNvPr id="22551" name="Line 29"/>
          <p:cNvSpPr>
            <a:spLocks noChangeShapeType="1"/>
          </p:cNvSpPr>
          <p:nvPr/>
        </p:nvSpPr>
        <p:spPr bwMode="auto">
          <a:xfrm>
            <a:off x="1763713" y="3812392"/>
            <a:ext cx="0" cy="2889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52" name="Line 30"/>
          <p:cNvSpPr>
            <a:spLocks noChangeShapeType="1"/>
          </p:cNvSpPr>
          <p:nvPr/>
        </p:nvSpPr>
        <p:spPr bwMode="auto">
          <a:xfrm>
            <a:off x="2051050" y="4172754"/>
            <a:ext cx="6492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53" name="Line 31"/>
          <p:cNvSpPr>
            <a:spLocks noChangeShapeType="1"/>
          </p:cNvSpPr>
          <p:nvPr/>
        </p:nvSpPr>
        <p:spPr bwMode="auto">
          <a:xfrm>
            <a:off x="3348038" y="4172754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54" name="Line 32"/>
          <p:cNvSpPr>
            <a:spLocks noChangeShapeType="1"/>
          </p:cNvSpPr>
          <p:nvPr/>
        </p:nvSpPr>
        <p:spPr bwMode="auto">
          <a:xfrm>
            <a:off x="4859338" y="4172754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55" name="Line 33"/>
          <p:cNvSpPr>
            <a:spLocks noChangeShapeType="1"/>
          </p:cNvSpPr>
          <p:nvPr/>
        </p:nvSpPr>
        <p:spPr bwMode="auto">
          <a:xfrm flipH="1">
            <a:off x="2124075" y="4677579"/>
            <a:ext cx="5762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56" name="Line 34"/>
          <p:cNvSpPr>
            <a:spLocks noChangeShapeType="1"/>
          </p:cNvSpPr>
          <p:nvPr/>
        </p:nvSpPr>
        <p:spPr bwMode="auto">
          <a:xfrm flipH="1">
            <a:off x="3276600" y="4677579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57" name="Line 35"/>
          <p:cNvSpPr>
            <a:spLocks noChangeShapeType="1"/>
          </p:cNvSpPr>
          <p:nvPr/>
        </p:nvSpPr>
        <p:spPr bwMode="auto">
          <a:xfrm flipH="1">
            <a:off x="4716463" y="4677579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58" name="Line 36"/>
          <p:cNvSpPr>
            <a:spLocks noChangeShapeType="1"/>
          </p:cNvSpPr>
          <p:nvPr/>
        </p:nvSpPr>
        <p:spPr bwMode="auto">
          <a:xfrm>
            <a:off x="1763713" y="4317217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59" name="Line 37"/>
          <p:cNvSpPr>
            <a:spLocks noChangeShapeType="1"/>
          </p:cNvSpPr>
          <p:nvPr/>
        </p:nvSpPr>
        <p:spPr bwMode="auto">
          <a:xfrm>
            <a:off x="2916238" y="4317217"/>
            <a:ext cx="0" cy="2873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60" name="Line 38"/>
          <p:cNvSpPr>
            <a:spLocks noChangeShapeType="1"/>
          </p:cNvSpPr>
          <p:nvPr/>
        </p:nvSpPr>
        <p:spPr bwMode="auto">
          <a:xfrm>
            <a:off x="4356100" y="4317217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61" name="Freeform 39"/>
          <p:cNvSpPr>
            <a:spLocks/>
          </p:cNvSpPr>
          <p:nvPr/>
        </p:nvSpPr>
        <p:spPr bwMode="auto">
          <a:xfrm>
            <a:off x="1908175" y="4245779"/>
            <a:ext cx="431800" cy="1008063"/>
          </a:xfrm>
          <a:custGeom>
            <a:avLst/>
            <a:gdLst>
              <a:gd name="T0" fmla="*/ 0 w 325"/>
              <a:gd name="T1" fmla="*/ 0 h 635"/>
              <a:gd name="T2" fmla="*/ 2147483647 w 325"/>
              <a:gd name="T3" fmla="*/ 2147483647 h 635"/>
              <a:gd name="T4" fmla="*/ 2147483647 w 325"/>
              <a:gd name="T5" fmla="*/ 2147483647 h 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5" h="635">
                <a:moveTo>
                  <a:pt x="0" y="0"/>
                </a:moveTo>
                <a:cubicBezTo>
                  <a:pt x="109" y="60"/>
                  <a:pt x="219" y="120"/>
                  <a:pt x="272" y="226"/>
                </a:cubicBezTo>
                <a:cubicBezTo>
                  <a:pt x="325" y="332"/>
                  <a:pt x="321" y="483"/>
                  <a:pt x="317" y="63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62" name="Freeform 41"/>
          <p:cNvSpPr>
            <a:spLocks/>
          </p:cNvSpPr>
          <p:nvPr/>
        </p:nvSpPr>
        <p:spPr bwMode="auto">
          <a:xfrm>
            <a:off x="2987675" y="4245779"/>
            <a:ext cx="431800" cy="1008063"/>
          </a:xfrm>
          <a:custGeom>
            <a:avLst/>
            <a:gdLst>
              <a:gd name="T0" fmla="*/ 0 w 325"/>
              <a:gd name="T1" fmla="*/ 0 h 635"/>
              <a:gd name="T2" fmla="*/ 2147483647 w 325"/>
              <a:gd name="T3" fmla="*/ 2147483647 h 635"/>
              <a:gd name="T4" fmla="*/ 2147483647 w 325"/>
              <a:gd name="T5" fmla="*/ 2147483647 h 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5" h="635">
                <a:moveTo>
                  <a:pt x="0" y="0"/>
                </a:moveTo>
                <a:cubicBezTo>
                  <a:pt x="109" y="60"/>
                  <a:pt x="219" y="120"/>
                  <a:pt x="272" y="226"/>
                </a:cubicBezTo>
                <a:cubicBezTo>
                  <a:pt x="325" y="332"/>
                  <a:pt x="321" y="483"/>
                  <a:pt x="317" y="63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63" name="Freeform 42"/>
          <p:cNvSpPr>
            <a:spLocks/>
          </p:cNvSpPr>
          <p:nvPr/>
        </p:nvSpPr>
        <p:spPr bwMode="auto">
          <a:xfrm>
            <a:off x="4572000" y="4317217"/>
            <a:ext cx="431800" cy="1008062"/>
          </a:xfrm>
          <a:custGeom>
            <a:avLst/>
            <a:gdLst>
              <a:gd name="T0" fmla="*/ 0 w 325"/>
              <a:gd name="T1" fmla="*/ 0 h 635"/>
              <a:gd name="T2" fmla="*/ 2147483647 w 325"/>
              <a:gd name="T3" fmla="*/ 2147483647 h 635"/>
              <a:gd name="T4" fmla="*/ 2147483647 w 325"/>
              <a:gd name="T5" fmla="*/ 2147483647 h 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5" h="635">
                <a:moveTo>
                  <a:pt x="0" y="0"/>
                </a:moveTo>
                <a:cubicBezTo>
                  <a:pt x="109" y="60"/>
                  <a:pt x="219" y="120"/>
                  <a:pt x="272" y="226"/>
                </a:cubicBezTo>
                <a:cubicBezTo>
                  <a:pt x="325" y="332"/>
                  <a:pt x="321" y="483"/>
                  <a:pt x="317" y="635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64" name="Line 43"/>
          <p:cNvSpPr>
            <a:spLocks noChangeShapeType="1"/>
          </p:cNvSpPr>
          <p:nvPr/>
        </p:nvSpPr>
        <p:spPr bwMode="auto">
          <a:xfrm flipH="1">
            <a:off x="2700338" y="5396717"/>
            <a:ext cx="503237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65" name="Line 44"/>
          <p:cNvSpPr>
            <a:spLocks noChangeShapeType="1"/>
          </p:cNvSpPr>
          <p:nvPr/>
        </p:nvSpPr>
        <p:spPr bwMode="auto">
          <a:xfrm flipH="1">
            <a:off x="3779838" y="5396717"/>
            <a:ext cx="801687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66" name="Line 45"/>
          <p:cNvSpPr>
            <a:spLocks noChangeShapeType="1"/>
          </p:cNvSpPr>
          <p:nvPr/>
        </p:nvSpPr>
        <p:spPr bwMode="auto">
          <a:xfrm flipH="1">
            <a:off x="5229225" y="5396717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67" name="Line 46"/>
          <p:cNvSpPr>
            <a:spLocks noChangeShapeType="1"/>
          </p:cNvSpPr>
          <p:nvPr/>
        </p:nvSpPr>
        <p:spPr bwMode="auto">
          <a:xfrm>
            <a:off x="1692275" y="3812392"/>
            <a:ext cx="0" cy="2889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68" name="Line 47"/>
          <p:cNvSpPr>
            <a:spLocks noChangeShapeType="1"/>
          </p:cNvSpPr>
          <p:nvPr/>
        </p:nvSpPr>
        <p:spPr bwMode="auto">
          <a:xfrm>
            <a:off x="2051050" y="4245779"/>
            <a:ext cx="576263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69" name="Line 48"/>
          <p:cNvSpPr>
            <a:spLocks noChangeShapeType="1"/>
          </p:cNvSpPr>
          <p:nvPr/>
        </p:nvSpPr>
        <p:spPr bwMode="auto">
          <a:xfrm>
            <a:off x="3419475" y="4245779"/>
            <a:ext cx="576263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70" name="Text Box 49"/>
          <p:cNvSpPr txBox="1">
            <a:spLocks noChangeArrowheads="1"/>
          </p:cNvSpPr>
          <p:nvPr/>
        </p:nvSpPr>
        <p:spPr bwMode="auto">
          <a:xfrm>
            <a:off x="2355056" y="5944319"/>
            <a:ext cx="8270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>
                <a:solidFill>
                  <a:srgbClr val="FF0000"/>
                </a:solidFill>
              </a:rPr>
              <a:t>aabb</a:t>
            </a:r>
          </a:p>
          <a:p>
            <a:pPr eaLnBrk="1" hangingPunct="1"/>
            <a:r>
              <a:rPr lang="en-US" altLang="ja-JP">
                <a:solidFill>
                  <a:srgbClr val="0000FF"/>
                </a:solidFill>
              </a:rPr>
              <a:t>aaaccc</a:t>
            </a:r>
          </a:p>
        </p:txBody>
      </p:sp>
      <p:sp>
        <p:nvSpPr>
          <p:cNvPr id="22572" name="Text Box 51"/>
          <p:cNvSpPr txBox="1">
            <a:spLocks noChangeArrowheads="1"/>
          </p:cNvSpPr>
          <p:nvPr/>
        </p:nvSpPr>
        <p:spPr bwMode="auto">
          <a:xfrm>
            <a:off x="4067175" y="5799942"/>
            <a:ext cx="3275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/>
              <a:t>L(M1)={a</a:t>
            </a:r>
            <a:r>
              <a:rPr lang="en-US" altLang="ja-JP" baseline="30000"/>
              <a:t>i</a:t>
            </a:r>
            <a:r>
              <a:rPr lang="en-US" altLang="ja-JP"/>
              <a:t>b</a:t>
            </a:r>
            <a:r>
              <a:rPr lang="en-US" altLang="ja-JP" baseline="30000"/>
              <a:t>i</a:t>
            </a:r>
            <a:r>
              <a:rPr lang="ja-JP" altLang="en-US"/>
              <a:t>｜</a:t>
            </a:r>
            <a:r>
              <a:rPr lang="en-US" altLang="ja-JP"/>
              <a:t>i</a:t>
            </a:r>
            <a:r>
              <a:rPr lang="ja-JP" altLang="en-US"/>
              <a:t>≧</a:t>
            </a:r>
            <a:r>
              <a:rPr lang="en-US" altLang="ja-JP"/>
              <a:t>1}</a:t>
            </a:r>
            <a:r>
              <a:rPr lang="ja-JP" altLang="en-US"/>
              <a:t>　∪　</a:t>
            </a:r>
            <a:r>
              <a:rPr lang="en-US" altLang="ja-JP"/>
              <a:t>{a</a:t>
            </a:r>
            <a:r>
              <a:rPr lang="en-US" altLang="ja-JP" baseline="30000"/>
              <a:t>j</a:t>
            </a:r>
            <a:r>
              <a:rPr lang="en-US" altLang="ja-JP"/>
              <a:t>c</a:t>
            </a:r>
            <a:r>
              <a:rPr lang="en-US" altLang="ja-JP" baseline="30000"/>
              <a:t>j</a:t>
            </a:r>
            <a:r>
              <a:rPr lang="ja-JP" altLang="en-US"/>
              <a:t>｜</a:t>
            </a:r>
            <a:r>
              <a:rPr lang="en-US" altLang="ja-JP"/>
              <a:t>j≧1}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64997" y="318709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推移図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D1736ED4-50BC-43DC-A345-35ED813C3903}" type="slidenum">
              <a:rPr lang="en-US" altLang="ja-JP" sz="1400" smtClean="0"/>
              <a:pPr eaLnBrk="1" hangingPunct="1"/>
              <a:t>24</a:t>
            </a:fld>
            <a:endParaRPr lang="en-US" altLang="ja-JP" sz="1400" smtClean="0"/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755576" y="595291"/>
            <a:ext cx="20056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800" b="1" dirty="0" smtClean="0"/>
              <a:t>4.9.2</a:t>
            </a:r>
            <a:r>
              <a:rPr lang="ja-JP" altLang="en-US" sz="1800" b="1" dirty="0" smtClean="0"/>
              <a:t>　決定性言語</a:t>
            </a:r>
            <a:endParaRPr lang="en-US" altLang="ja-JP" sz="18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76745" y="1075816"/>
            <a:ext cx="810510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 smtClean="0"/>
              <a:t>・</a:t>
            </a:r>
            <a:r>
              <a:rPr kumimoji="1" lang="ja-JP" altLang="en-US" sz="1800" b="1" dirty="0" smtClean="0"/>
              <a:t>最終状態受理式決定性プッシュダウンオートマトン</a:t>
            </a:r>
            <a:r>
              <a:rPr kumimoji="1" lang="ja-JP" altLang="en-US" sz="1800" dirty="0" smtClean="0"/>
              <a:t>により受理される言語を</a:t>
            </a:r>
            <a:endParaRPr kumimoji="1" lang="en-US" altLang="ja-JP" sz="1800" dirty="0" smtClean="0"/>
          </a:p>
          <a:p>
            <a:r>
              <a:rPr kumimoji="1" lang="ja-JP" altLang="en-US" sz="1800" dirty="0" smtClean="0"/>
              <a:t>　</a:t>
            </a:r>
            <a:r>
              <a:rPr kumimoji="1" lang="ja-JP" altLang="en-US" sz="1800" b="1" dirty="0" smtClean="0"/>
              <a:t>決定性言語</a:t>
            </a:r>
            <a:r>
              <a:rPr kumimoji="1" lang="ja-JP" altLang="en-US" sz="1800" dirty="0" smtClean="0"/>
              <a:t>と呼ぶ。</a:t>
            </a:r>
            <a:endParaRPr kumimoji="1" lang="en-US" altLang="ja-JP" sz="1800" dirty="0" smtClean="0"/>
          </a:p>
          <a:p>
            <a:endParaRPr lang="en-US" altLang="ja-JP" sz="1800" dirty="0"/>
          </a:p>
          <a:p>
            <a:r>
              <a:rPr kumimoji="1" lang="ja-JP" altLang="en-US" sz="1800" dirty="0" smtClean="0"/>
              <a:t>・</a:t>
            </a:r>
            <a:r>
              <a:rPr kumimoji="1" lang="ja-JP" altLang="en-US" sz="1800" b="1" dirty="0" smtClean="0"/>
              <a:t>空スタック受理式決定性プッシュダウンオートマトン</a:t>
            </a:r>
            <a:r>
              <a:rPr kumimoji="1" lang="ja-JP" altLang="en-US" sz="1800" dirty="0" smtClean="0"/>
              <a:t>は容易に等価な</a:t>
            </a:r>
            <a:endParaRPr kumimoji="1" lang="en-US" altLang="ja-JP" sz="1800" dirty="0" smtClean="0"/>
          </a:p>
          <a:p>
            <a:r>
              <a:rPr lang="ja-JP" altLang="en-US" sz="1800" b="1" dirty="0"/>
              <a:t>　</a:t>
            </a:r>
            <a:r>
              <a:rPr lang="ja-JP" altLang="en-US" sz="1800" b="1" dirty="0" smtClean="0"/>
              <a:t>最終状態受理式決定性プッシュダウンオートマトン</a:t>
            </a:r>
            <a:r>
              <a:rPr lang="ja-JP" altLang="en-US" sz="1800" dirty="0" smtClean="0"/>
              <a:t>に変換することができるので、</a:t>
            </a:r>
            <a:endParaRPr lang="en-US" altLang="ja-JP" sz="1800" dirty="0" smtClean="0"/>
          </a:p>
          <a:p>
            <a:r>
              <a:rPr lang="ja-JP" altLang="en-US" sz="1800" b="1" dirty="0"/>
              <a:t>　</a:t>
            </a:r>
            <a:r>
              <a:rPr lang="ja-JP" altLang="en-US" sz="1800" b="1" dirty="0" smtClean="0"/>
              <a:t>空</a:t>
            </a:r>
            <a:r>
              <a:rPr lang="ja-JP" altLang="en-US" sz="1800" b="1" dirty="0"/>
              <a:t>スタック</a:t>
            </a:r>
            <a:r>
              <a:rPr lang="ja-JP" altLang="en-US" sz="1800" b="1" dirty="0" smtClean="0"/>
              <a:t>受理式決定性</a:t>
            </a:r>
            <a:r>
              <a:rPr lang="ja-JP" altLang="en-US" sz="1800" b="1" dirty="0"/>
              <a:t>プッシュダウン</a:t>
            </a:r>
            <a:r>
              <a:rPr lang="ja-JP" altLang="en-US" sz="1800" b="1" dirty="0" smtClean="0"/>
              <a:t>オートマトン</a:t>
            </a:r>
            <a:r>
              <a:rPr lang="ja-JP" altLang="en-US" sz="1800" dirty="0"/>
              <a:t>により受理される言語は</a:t>
            </a:r>
            <a:r>
              <a:rPr lang="ja-JP" altLang="en-US" sz="1800" dirty="0" smtClean="0"/>
              <a:t>、</a:t>
            </a:r>
            <a:endParaRPr lang="en-US" altLang="ja-JP" sz="1800" dirty="0" smtClean="0"/>
          </a:p>
          <a:p>
            <a:r>
              <a:rPr lang="ja-JP" altLang="en-US" sz="1800" b="1" dirty="0"/>
              <a:t>　</a:t>
            </a:r>
            <a:r>
              <a:rPr lang="ja-JP" altLang="en-US" sz="1800" b="1" dirty="0" smtClean="0"/>
              <a:t>決定性</a:t>
            </a:r>
            <a:r>
              <a:rPr lang="ja-JP" altLang="en-US" sz="1800" b="1" dirty="0"/>
              <a:t>言語</a:t>
            </a:r>
            <a:r>
              <a:rPr lang="ja-JP" altLang="en-US" sz="1800" dirty="0"/>
              <a:t>と呼ぶ</a:t>
            </a:r>
            <a:r>
              <a:rPr lang="ja-JP" altLang="en-US" sz="1800" dirty="0" smtClean="0"/>
              <a:t>。</a:t>
            </a:r>
            <a:endParaRPr lang="en-US" altLang="ja-JP" sz="1800" dirty="0" smtClean="0"/>
          </a:p>
          <a:p>
            <a:r>
              <a:rPr lang="ja-JP" altLang="en-US" sz="1800" dirty="0" smtClean="0"/>
              <a:t>　しかし、単純決定性言語の場合と同様に、接頭辞性質を持つ言語に限られる。</a:t>
            </a:r>
            <a:endParaRPr lang="en-US" altLang="ja-JP" sz="1800" dirty="0" smtClean="0"/>
          </a:p>
          <a:p>
            <a:endParaRPr kumimoji="1" lang="en-US" altLang="ja-JP" sz="1800" dirty="0"/>
          </a:p>
          <a:p>
            <a:r>
              <a:rPr lang="ja-JP" altLang="en-US" sz="1800" dirty="0" smtClean="0"/>
              <a:t>・一般に、</a:t>
            </a:r>
            <a:r>
              <a:rPr lang="en-US" altLang="ja-JP" sz="1800" dirty="0" smtClean="0"/>
              <a:t>Σ</a:t>
            </a:r>
            <a:r>
              <a:rPr lang="ja-JP" altLang="en-US" sz="1800" dirty="0" smtClean="0"/>
              <a:t>上の任意の決定性言語</a:t>
            </a:r>
            <a:r>
              <a:rPr lang="en-US" altLang="ja-JP" sz="1800" dirty="0" smtClean="0"/>
              <a:t>L</a:t>
            </a:r>
            <a:r>
              <a:rPr lang="ja-JP" altLang="en-US" sz="1800" dirty="0" smtClean="0"/>
              <a:t>に対して、終止記号♯（∈</a:t>
            </a:r>
            <a:r>
              <a:rPr lang="en-US" altLang="ja-JP" sz="1800" dirty="0" smtClean="0"/>
              <a:t>Σ</a:t>
            </a:r>
            <a:r>
              <a:rPr lang="ja-JP" altLang="en-US" sz="1800" dirty="0" smtClean="0"/>
              <a:t>）を付けた</a:t>
            </a:r>
            <a:endParaRPr lang="en-US" altLang="ja-JP" sz="1800" dirty="0" smtClean="0"/>
          </a:p>
          <a:p>
            <a:r>
              <a:rPr kumimoji="1" lang="ja-JP" altLang="en-US" sz="1800" dirty="0"/>
              <a:t>　</a:t>
            </a:r>
            <a:r>
              <a:rPr kumimoji="1" lang="ja-JP" altLang="en-US" sz="1800" dirty="0" smtClean="0"/>
              <a:t>言語</a:t>
            </a:r>
            <a:r>
              <a:rPr kumimoji="1" lang="en-US" altLang="ja-JP" sz="1800" dirty="0" smtClean="0"/>
              <a:t>L</a:t>
            </a:r>
            <a:r>
              <a:rPr kumimoji="1" lang="ja-JP" altLang="en-US" sz="1800" dirty="0" smtClean="0"/>
              <a:t>｛♯｝＝｛</a:t>
            </a:r>
            <a:r>
              <a:rPr kumimoji="1" lang="en-US" altLang="ja-JP" sz="1800" dirty="0" smtClean="0"/>
              <a:t>x</a:t>
            </a:r>
            <a:r>
              <a:rPr kumimoji="1" lang="ja-JP" altLang="en-US" sz="1800" dirty="0" smtClean="0"/>
              <a:t>♯｜</a:t>
            </a:r>
            <a:r>
              <a:rPr kumimoji="1" lang="en-US" altLang="ja-JP" sz="1800" dirty="0" smtClean="0"/>
              <a:t>x</a:t>
            </a:r>
            <a:r>
              <a:rPr kumimoji="1" lang="ja-JP" altLang="en-US" sz="1800" dirty="0" smtClean="0"/>
              <a:t>∈</a:t>
            </a:r>
            <a:r>
              <a:rPr kumimoji="1" lang="en-US" altLang="ja-JP" sz="1800" dirty="0" smtClean="0"/>
              <a:t>L</a:t>
            </a:r>
            <a:r>
              <a:rPr kumimoji="1" lang="ja-JP" altLang="en-US" sz="1800" dirty="0" smtClean="0"/>
              <a:t>｝ならば、</a:t>
            </a:r>
            <a:r>
              <a:rPr kumimoji="1" lang="ja-JP" altLang="en-US" sz="1800" b="1" dirty="0" smtClean="0"/>
              <a:t>空スタック受理式決定性</a:t>
            </a:r>
            <a:r>
              <a:rPr lang="ja-JP" altLang="en-US" sz="1800" b="1" dirty="0" smtClean="0"/>
              <a:t>プッシュダウン</a:t>
            </a:r>
            <a:endParaRPr lang="en-US" altLang="ja-JP" sz="1800" b="1" dirty="0" smtClean="0"/>
          </a:p>
          <a:p>
            <a:r>
              <a:rPr kumimoji="1" lang="ja-JP" altLang="en-US" sz="1800" b="1" dirty="0"/>
              <a:t>　</a:t>
            </a:r>
            <a:r>
              <a:rPr lang="ja-JP" altLang="en-US" sz="1800" b="1" dirty="0" smtClean="0"/>
              <a:t>オートマトン</a:t>
            </a:r>
            <a:r>
              <a:rPr lang="ja-JP" altLang="en-US" sz="1800" dirty="0" smtClean="0"/>
              <a:t>により受理することが可能となる。</a:t>
            </a:r>
            <a:endParaRPr kumimoji="1" lang="en-US" altLang="ja-JP" sz="1800" dirty="0" smtClean="0"/>
          </a:p>
          <a:p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41375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D1736ED4-50BC-43DC-A345-35ED813C3903}" type="slidenum">
              <a:rPr lang="en-US" altLang="ja-JP" sz="1400" smtClean="0"/>
              <a:pPr eaLnBrk="1" hangingPunct="1"/>
              <a:t>25</a:t>
            </a:fld>
            <a:r>
              <a:rPr lang="en-US" altLang="ja-JP" sz="1400" dirty="0" smtClean="0"/>
              <a:t>/25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83568" y="692696"/>
            <a:ext cx="74606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 smtClean="0"/>
              <a:t>例　</a:t>
            </a:r>
            <a:r>
              <a:rPr kumimoji="1" lang="en-US" altLang="ja-JP" sz="1800" dirty="0" smtClean="0"/>
              <a:t>4.13</a:t>
            </a:r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例</a:t>
            </a:r>
            <a:r>
              <a:rPr lang="en-US" altLang="ja-JP" sz="1800" dirty="0" smtClean="0"/>
              <a:t>4.12</a:t>
            </a:r>
            <a:r>
              <a:rPr lang="ja-JP" altLang="en-US" sz="1800" dirty="0" smtClean="0"/>
              <a:t>の</a:t>
            </a:r>
            <a:r>
              <a:rPr lang="ja-JP" altLang="en-US" sz="1800" b="1" dirty="0" smtClean="0"/>
              <a:t>実時間空スタック受理式決定性プッシュダウンオートマトン</a:t>
            </a:r>
            <a:r>
              <a:rPr lang="en-US" altLang="ja-JP" sz="1800" dirty="0" smtClean="0"/>
              <a:t>M1</a:t>
            </a:r>
            <a:r>
              <a:rPr lang="ja-JP" altLang="en-US" sz="1800" dirty="0" smtClean="0"/>
              <a:t>は</a:t>
            </a:r>
            <a:endParaRPr lang="en-US" altLang="ja-JP" sz="1800" dirty="0" smtClean="0"/>
          </a:p>
          <a:p>
            <a:r>
              <a:rPr kumimoji="1" lang="ja-JP" altLang="en-US" sz="1800" dirty="0"/>
              <a:t>　</a:t>
            </a:r>
            <a:r>
              <a:rPr kumimoji="1" lang="ja-JP" altLang="en-US" sz="1800" dirty="0" smtClean="0"/>
              <a:t>以下のよう、等価な</a:t>
            </a:r>
            <a:r>
              <a:rPr kumimoji="1" lang="ja-JP" altLang="en-US" sz="1800" b="1" dirty="0" smtClean="0"/>
              <a:t>最終状態受理式決定性</a:t>
            </a:r>
            <a:r>
              <a:rPr lang="ja-JP" altLang="en-US" sz="1800" b="1" dirty="0" smtClean="0"/>
              <a:t>プッシュダウンオートマトン</a:t>
            </a:r>
            <a:r>
              <a:rPr kumimoji="1" lang="en-US" altLang="ja-JP" sz="1800" dirty="0" smtClean="0"/>
              <a:t>M1'</a:t>
            </a:r>
          </a:p>
          <a:p>
            <a:r>
              <a:rPr kumimoji="1" lang="ja-JP" altLang="en-US" sz="1800" dirty="0" smtClean="0"/>
              <a:t>に変換できる。</a:t>
            </a: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00113" y="2024261"/>
            <a:ext cx="440377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dirty="0"/>
              <a:t>M1={Q1,Γ1,Σ1,δ1,p,S,</a:t>
            </a:r>
            <a:r>
              <a:rPr lang="en-US" altLang="ja-JP" b="1" dirty="0"/>
              <a:t>φ</a:t>
            </a:r>
            <a:r>
              <a:rPr lang="en-US" altLang="ja-JP" dirty="0"/>
              <a:t>}</a:t>
            </a:r>
          </a:p>
          <a:p>
            <a:pPr eaLnBrk="1" hangingPunct="1"/>
            <a:r>
              <a:rPr lang="ja-JP" altLang="en-US" dirty="0"/>
              <a:t>　　　</a:t>
            </a:r>
            <a:r>
              <a:rPr lang="en-US" altLang="ja-JP" dirty="0"/>
              <a:t>Q1={</a:t>
            </a:r>
            <a:r>
              <a:rPr lang="en-US" altLang="ja-JP" dirty="0" err="1"/>
              <a:t>p,q</a:t>
            </a:r>
            <a:r>
              <a:rPr lang="en-US" altLang="ja-JP" dirty="0"/>
              <a:t>}    Γ1={S,A,B}     Σ1={</a:t>
            </a:r>
            <a:r>
              <a:rPr lang="en-US" altLang="ja-JP" dirty="0" err="1"/>
              <a:t>a,b,c</a:t>
            </a:r>
            <a:r>
              <a:rPr lang="en-US" altLang="ja-JP" dirty="0"/>
              <a:t>}</a:t>
            </a:r>
          </a:p>
          <a:p>
            <a:pPr eaLnBrk="1" hangingPunct="1"/>
            <a:endParaRPr lang="en-US" altLang="ja-JP" sz="800" dirty="0"/>
          </a:p>
          <a:p>
            <a:pPr eaLnBrk="1" hangingPunct="1"/>
            <a:r>
              <a:rPr lang="en-US" altLang="ja-JP" dirty="0"/>
              <a:t>       δ1={	 </a:t>
            </a:r>
            <a:r>
              <a:rPr lang="ja-JP" altLang="en-US" dirty="0"/>
              <a:t>① </a:t>
            </a:r>
            <a:r>
              <a:rPr lang="en-US" altLang="ja-JP" dirty="0"/>
              <a:t>(</a:t>
            </a:r>
            <a:r>
              <a:rPr lang="en-US" altLang="ja-JP" dirty="0" err="1"/>
              <a:t>p,S</a:t>
            </a:r>
            <a:r>
              <a:rPr lang="en-US" altLang="ja-JP" dirty="0"/>
              <a:t>)</a:t>
            </a:r>
            <a:r>
              <a:rPr lang="ja-JP" altLang="en-US" dirty="0"/>
              <a:t>→</a:t>
            </a:r>
            <a:r>
              <a:rPr lang="en-US" altLang="ja-JP" dirty="0"/>
              <a:t>(</a:t>
            </a:r>
            <a:r>
              <a:rPr lang="en-US" altLang="ja-JP" dirty="0" err="1"/>
              <a:t>p,A</a:t>
            </a:r>
            <a:r>
              <a:rPr lang="en-US" altLang="ja-JP" dirty="0"/>
              <a:t>), </a:t>
            </a:r>
            <a:r>
              <a:rPr lang="ja-JP" altLang="en-US" dirty="0"/>
              <a:t>　 ② </a:t>
            </a:r>
            <a:r>
              <a:rPr lang="en-US" altLang="ja-JP" dirty="0"/>
              <a:t>(</a:t>
            </a:r>
            <a:r>
              <a:rPr lang="en-US" altLang="ja-JP" dirty="0" err="1"/>
              <a:t>p,A</a:t>
            </a:r>
            <a:r>
              <a:rPr lang="en-US" altLang="ja-JP" dirty="0"/>
              <a:t>)</a:t>
            </a:r>
            <a:r>
              <a:rPr lang="ja-JP" altLang="en-US" dirty="0"/>
              <a:t>→</a:t>
            </a:r>
            <a:r>
              <a:rPr lang="en-US" altLang="ja-JP" dirty="0"/>
              <a:t>(</a:t>
            </a:r>
            <a:r>
              <a:rPr lang="en-US" altLang="ja-JP" dirty="0" err="1"/>
              <a:t>p,</a:t>
            </a:r>
            <a:r>
              <a:rPr lang="en-US" altLang="ja-JP" dirty="0" err="1">
                <a:solidFill>
                  <a:srgbClr val="009900"/>
                </a:solidFill>
              </a:rPr>
              <a:t>ε</a:t>
            </a:r>
            <a:r>
              <a:rPr lang="en-US" altLang="ja-JP" dirty="0"/>
              <a:t>), </a:t>
            </a:r>
          </a:p>
          <a:p>
            <a:pPr eaLnBrk="1" hangingPunct="1"/>
            <a:endParaRPr lang="en-US" altLang="ja-JP" sz="800" dirty="0"/>
          </a:p>
          <a:p>
            <a:pPr eaLnBrk="1" hangingPunct="1"/>
            <a:r>
              <a:rPr lang="ja-JP" altLang="en-US" dirty="0"/>
              <a:t>　　　　　　	 ③ </a:t>
            </a:r>
            <a:r>
              <a:rPr lang="en-US" altLang="ja-JP" dirty="0"/>
              <a:t>(</a:t>
            </a:r>
            <a:r>
              <a:rPr lang="en-US" altLang="ja-JP" dirty="0" err="1"/>
              <a:t>p,A</a:t>
            </a:r>
            <a:r>
              <a:rPr lang="en-US" altLang="ja-JP" dirty="0"/>
              <a:t>)</a:t>
            </a:r>
            <a:r>
              <a:rPr lang="ja-JP" altLang="en-US" dirty="0"/>
              <a:t>→</a:t>
            </a:r>
            <a:r>
              <a:rPr lang="en-US" altLang="ja-JP" dirty="0"/>
              <a:t>(</a:t>
            </a:r>
            <a:r>
              <a:rPr lang="en-US" altLang="ja-JP" dirty="0" err="1"/>
              <a:t>p,AB</a:t>
            </a:r>
            <a:r>
              <a:rPr lang="en-US" altLang="ja-JP" dirty="0"/>
              <a:t>),  </a:t>
            </a:r>
            <a:r>
              <a:rPr lang="ja-JP" altLang="en-US" dirty="0"/>
              <a:t>④ </a:t>
            </a:r>
            <a:r>
              <a:rPr lang="en-US" altLang="ja-JP" dirty="0"/>
              <a:t>(</a:t>
            </a:r>
            <a:r>
              <a:rPr lang="en-US" altLang="ja-JP" dirty="0" err="1"/>
              <a:t>p,B</a:t>
            </a:r>
            <a:r>
              <a:rPr lang="en-US" altLang="ja-JP" dirty="0"/>
              <a:t>)</a:t>
            </a:r>
            <a:r>
              <a:rPr lang="ja-JP" altLang="en-US" dirty="0"/>
              <a:t>→</a:t>
            </a:r>
            <a:r>
              <a:rPr lang="en-US" altLang="ja-JP" dirty="0"/>
              <a:t>(</a:t>
            </a:r>
            <a:r>
              <a:rPr lang="en-US" altLang="ja-JP" dirty="0" err="1"/>
              <a:t>p,</a:t>
            </a:r>
            <a:r>
              <a:rPr lang="en-US" altLang="ja-JP" dirty="0" err="1">
                <a:solidFill>
                  <a:srgbClr val="009900"/>
                </a:solidFill>
              </a:rPr>
              <a:t>ε</a:t>
            </a:r>
            <a:r>
              <a:rPr lang="en-US" altLang="ja-JP" dirty="0"/>
              <a:t>), </a:t>
            </a:r>
          </a:p>
          <a:p>
            <a:pPr eaLnBrk="1" hangingPunct="1"/>
            <a:endParaRPr lang="ja-JP" altLang="en-US" sz="800" dirty="0"/>
          </a:p>
          <a:p>
            <a:pPr eaLnBrk="1" hangingPunct="1"/>
            <a:r>
              <a:rPr lang="ja-JP" altLang="en-US" dirty="0"/>
              <a:t>　　　　　　	 ⑤ </a:t>
            </a:r>
            <a:r>
              <a:rPr lang="en-US" altLang="ja-JP" dirty="0"/>
              <a:t>(</a:t>
            </a:r>
            <a:r>
              <a:rPr lang="en-US" altLang="ja-JP" dirty="0" err="1"/>
              <a:t>p,A</a:t>
            </a:r>
            <a:r>
              <a:rPr lang="en-US" altLang="ja-JP" dirty="0"/>
              <a:t>)</a:t>
            </a:r>
            <a:r>
              <a:rPr lang="ja-JP" altLang="en-US" dirty="0"/>
              <a:t>→</a:t>
            </a:r>
            <a:r>
              <a:rPr lang="en-US" altLang="ja-JP" dirty="0"/>
              <a:t>(</a:t>
            </a:r>
            <a:r>
              <a:rPr lang="en-US" altLang="ja-JP" dirty="0" err="1"/>
              <a:t>q,</a:t>
            </a:r>
            <a:r>
              <a:rPr lang="en-US" altLang="ja-JP" dirty="0" err="1">
                <a:solidFill>
                  <a:srgbClr val="009900"/>
                </a:solidFill>
              </a:rPr>
              <a:t>ε</a:t>
            </a:r>
            <a:r>
              <a:rPr lang="en-US" altLang="ja-JP" dirty="0"/>
              <a:t>),   </a:t>
            </a:r>
            <a:r>
              <a:rPr lang="ja-JP" altLang="en-US" dirty="0" smtClean="0"/>
              <a:t>　⑥ </a:t>
            </a:r>
            <a:r>
              <a:rPr lang="en-US" altLang="ja-JP" dirty="0"/>
              <a:t>(</a:t>
            </a:r>
            <a:r>
              <a:rPr lang="en-US" altLang="ja-JP" dirty="0" err="1"/>
              <a:t>q,B</a:t>
            </a:r>
            <a:r>
              <a:rPr lang="en-US" altLang="ja-JP" dirty="0"/>
              <a:t>)</a:t>
            </a:r>
            <a:r>
              <a:rPr lang="ja-JP" altLang="en-US" dirty="0"/>
              <a:t>→</a:t>
            </a:r>
            <a:r>
              <a:rPr lang="en-US" altLang="ja-JP" dirty="0"/>
              <a:t>(</a:t>
            </a:r>
            <a:r>
              <a:rPr lang="en-US" altLang="ja-JP" dirty="0" err="1"/>
              <a:t>q,</a:t>
            </a:r>
            <a:r>
              <a:rPr lang="en-US" altLang="ja-JP" dirty="0" err="1">
                <a:solidFill>
                  <a:srgbClr val="009900"/>
                </a:solidFill>
              </a:rPr>
              <a:t>ε</a:t>
            </a:r>
            <a:r>
              <a:rPr lang="en-US" altLang="ja-JP" dirty="0"/>
              <a:t>)   }</a:t>
            </a:r>
            <a:endParaRPr lang="ja-JP" altLang="en-US" dirty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627313" y="2490986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/>
              <a:t>a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627313" y="2851349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/>
              <a:t>a</a:t>
            </a: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4275138" y="2490986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/>
              <a:t>b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4284663" y="2851349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/>
              <a:t>b</a:t>
            </a: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4286250" y="3283149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dirty="0"/>
              <a:t>c</a:t>
            </a: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2627313" y="3283149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/>
              <a:t>c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894821" y="3861048"/>
            <a:ext cx="4681090" cy="232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dirty="0" smtClean="0"/>
              <a:t>M1</a:t>
            </a:r>
            <a:r>
              <a:rPr lang="ja-JP" altLang="en-US" dirty="0" smtClean="0"/>
              <a:t>’</a:t>
            </a:r>
            <a:r>
              <a:rPr lang="en-US" altLang="ja-JP" dirty="0" smtClean="0"/>
              <a:t>={Q1</a:t>
            </a:r>
            <a:r>
              <a:rPr lang="ja-JP" altLang="en-US" dirty="0" smtClean="0">
                <a:solidFill>
                  <a:srgbClr val="0000FF"/>
                </a:solidFill>
              </a:rPr>
              <a:t>∪</a:t>
            </a:r>
            <a:r>
              <a:rPr lang="en-US" altLang="ja-JP" dirty="0" smtClean="0">
                <a:solidFill>
                  <a:srgbClr val="0000FF"/>
                </a:solidFill>
              </a:rPr>
              <a:t>{</a:t>
            </a:r>
            <a:r>
              <a:rPr lang="en-US" altLang="ja-JP" dirty="0" err="1" smtClean="0">
                <a:solidFill>
                  <a:srgbClr val="0000FF"/>
                </a:solidFill>
              </a:rPr>
              <a:t>qf</a:t>
            </a:r>
            <a:r>
              <a:rPr lang="en-US" altLang="ja-JP" dirty="0" smtClean="0">
                <a:solidFill>
                  <a:srgbClr val="0000FF"/>
                </a:solidFill>
              </a:rPr>
              <a:t>},</a:t>
            </a:r>
            <a:r>
              <a:rPr lang="ja-JP" altLang="en-US" dirty="0" smtClean="0"/>
              <a:t>　</a:t>
            </a:r>
            <a:r>
              <a:rPr lang="en-US" altLang="ja-JP" dirty="0" smtClean="0"/>
              <a:t>Γ1</a:t>
            </a:r>
            <a:r>
              <a:rPr lang="ja-JP" altLang="en-US" dirty="0" smtClean="0">
                <a:solidFill>
                  <a:srgbClr val="0000FF"/>
                </a:solidFill>
              </a:rPr>
              <a:t>∪</a:t>
            </a:r>
            <a:r>
              <a:rPr lang="en-US" altLang="ja-JP" dirty="0" smtClean="0">
                <a:solidFill>
                  <a:srgbClr val="0000FF"/>
                </a:solidFill>
              </a:rPr>
              <a:t>{Z}</a:t>
            </a:r>
            <a:r>
              <a:rPr lang="en-US" altLang="ja-JP" dirty="0" smtClean="0"/>
              <a:t>,</a:t>
            </a:r>
            <a:r>
              <a:rPr lang="ja-JP" altLang="en-US" dirty="0" smtClean="0"/>
              <a:t>　</a:t>
            </a:r>
            <a:r>
              <a:rPr lang="en-US" altLang="ja-JP" dirty="0" smtClean="0"/>
              <a:t>Σ1,</a:t>
            </a:r>
            <a:r>
              <a:rPr lang="ja-JP" altLang="en-US" dirty="0" smtClean="0"/>
              <a:t>　</a:t>
            </a:r>
            <a:r>
              <a:rPr lang="en-US" altLang="ja-JP" dirty="0" smtClean="0">
                <a:solidFill>
                  <a:srgbClr val="0000FF"/>
                </a:solidFill>
              </a:rPr>
              <a:t>δ1</a:t>
            </a:r>
            <a:r>
              <a:rPr lang="en-US" altLang="ja-JP" dirty="0" smtClean="0"/>
              <a:t>',</a:t>
            </a:r>
            <a:r>
              <a:rPr lang="ja-JP" altLang="en-US" dirty="0" smtClean="0"/>
              <a:t>　</a:t>
            </a:r>
            <a:r>
              <a:rPr lang="en-US" altLang="ja-JP" dirty="0" smtClean="0"/>
              <a:t>p,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S,</a:t>
            </a:r>
            <a:r>
              <a:rPr lang="ja-JP" altLang="en-US" dirty="0" smtClean="0"/>
              <a:t>　</a:t>
            </a:r>
            <a:r>
              <a:rPr lang="en-US" altLang="ja-JP" dirty="0" smtClean="0">
                <a:solidFill>
                  <a:srgbClr val="0000FF"/>
                </a:solidFill>
              </a:rPr>
              <a:t>{</a:t>
            </a:r>
            <a:r>
              <a:rPr lang="en-US" altLang="ja-JP" dirty="0" err="1" smtClean="0">
                <a:solidFill>
                  <a:srgbClr val="0000FF"/>
                </a:solidFill>
              </a:rPr>
              <a:t>qf</a:t>
            </a:r>
            <a:r>
              <a:rPr lang="en-US" altLang="ja-JP" dirty="0" smtClean="0">
                <a:solidFill>
                  <a:srgbClr val="0000FF"/>
                </a:solidFill>
              </a:rPr>
              <a:t>}</a:t>
            </a:r>
            <a:r>
              <a:rPr lang="ja-JP" altLang="en-US" dirty="0" smtClean="0"/>
              <a:t>　</a:t>
            </a:r>
            <a:r>
              <a:rPr lang="en-US" altLang="ja-JP" dirty="0" smtClean="0"/>
              <a:t>}</a:t>
            </a:r>
            <a:endParaRPr lang="en-US" altLang="ja-JP" dirty="0"/>
          </a:p>
          <a:p>
            <a:pPr eaLnBrk="1" hangingPunct="1"/>
            <a:r>
              <a:rPr lang="ja-JP" altLang="en-US" dirty="0"/>
              <a:t>　　　</a:t>
            </a:r>
            <a:r>
              <a:rPr lang="en-US" altLang="ja-JP" dirty="0"/>
              <a:t>Q1={</a:t>
            </a:r>
            <a:r>
              <a:rPr lang="en-US" altLang="ja-JP" dirty="0" err="1"/>
              <a:t>p,q</a:t>
            </a:r>
            <a:r>
              <a:rPr lang="en-US" altLang="ja-JP" dirty="0"/>
              <a:t>}    Γ1={S,A,B}     Σ1={</a:t>
            </a:r>
            <a:r>
              <a:rPr lang="en-US" altLang="ja-JP" dirty="0" err="1"/>
              <a:t>a,b,c</a:t>
            </a:r>
            <a:r>
              <a:rPr lang="en-US" altLang="ja-JP" dirty="0"/>
              <a:t>}</a:t>
            </a:r>
          </a:p>
          <a:p>
            <a:pPr eaLnBrk="1" hangingPunct="1"/>
            <a:endParaRPr lang="en-US" altLang="ja-JP" sz="800" dirty="0"/>
          </a:p>
          <a:p>
            <a:pPr eaLnBrk="1" hangingPunct="1"/>
            <a:r>
              <a:rPr lang="en-US" altLang="ja-JP" dirty="0"/>
              <a:t>       δ1={	 </a:t>
            </a:r>
            <a:r>
              <a:rPr lang="ja-JP" altLang="en-US" dirty="0"/>
              <a:t>① </a:t>
            </a:r>
            <a:r>
              <a:rPr lang="en-US" altLang="ja-JP" dirty="0"/>
              <a:t>(</a:t>
            </a:r>
            <a:r>
              <a:rPr lang="en-US" altLang="ja-JP" dirty="0" err="1"/>
              <a:t>p,S</a:t>
            </a:r>
            <a:r>
              <a:rPr lang="en-US" altLang="ja-JP" dirty="0"/>
              <a:t>)</a:t>
            </a:r>
            <a:r>
              <a:rPr lang="ja-JP" altLang="en-US" dirty="0"/>
              <a:t>→</a:t>
            </a:r>
            <a:r>
              <a:rPr lang="en-US" altLang="ja-JP" dirty="0"/>
              <a:t>(</a:t>
            </a:r>
            <a:r>
              <a:rPr lang="en-US" altLang="ja-JP" dirty="0" err="1" smtClean="0"/>
              <a:t>p,A</a:t>
            </a:r>
            <a:r>
              <a:rPr lang="en-US" altLang="ja-JP" dirty="0" err="1" smtClean="0">
                <a:solidFill>
                  <a:srgbClr val="0000FF"/>
                </a:solidFill>
              </a:rPr>
              <a:t>Z</a:t>
            </a:r>
            <a:r>
              <a:rPr lang="en-US" altLang="ja-JP" dirty="0" smtClean="0"/>
              <a:t>), </a:t>
            </a:r>
            <a:r>
              <a:rPr lang="ja-JP" altLang="en-US" dirty="0"/>
              <a:t>　 ② </a:t>
            </a:r>
            <a:r>
              <a:rPr lang="en-US" altLang="ja-JP" dirty="0"/>
              <a:t>(</a:t>
            </a:r>
            <a:r>
              <a:rPr lang="en-US" altLang="ja-JP" dirty="0" err="1"/>
              <a:t>p,A</a:t>
            </a:r>
            <a:r>
              <a:rPr lang="en-US" altLang="ja-JP" dirty="0"/>
              <a:t>)</a:t>
            </a:r>
            <a:r>
              <a:rPr lang="ja-JP" altLang="en-US" dirty="0"/>
              <a:t>→</a:t>
            </a:r>
            <a:r>
              <a:rPr lang="en-US" altLang="ja-JP" dirty="0"/>
              <a:t>(</a:t>
            </a:r>
            <a:r>
              <a:rPr lang="en-US" altLang="ja-JP" dirty="0" err="1"/>
              <a:t>p,</a:t>
            </a:r>
            <a:r>
              <a:rPr lang="en-US" altLang="ja-JP" dirty="0" err="1">
                <a:solidFill>
                  <a:srgbClr val="009900"/>
                </a:solidFill>
              </a:rPr>
              <a:t>ε</a:t>
            </a:r>
            <a:r>
              <a:rPr lang="en-US" altLang="ja-JP" dirty="0"/>
              <a:t>), </a:t>
            </a:r>
          </a:p>
          <a:p>
            <a:pPr eaLnBrk="1" hangingPunct="1"/>
            <a:endParaRPr lang="en-US" altLang="ja-JP" sz="800" dirty="0"/>
          </a:p>
          <a:p>
            <a:pPr eaLnBrk="1" hangingPunct="1"/>
            <a:r>
              <a:rPr lang="ja-JP" altLang="en-US" dirty="0"/>
              <a:t>　　　　　　	 ③ </a:t>
            </a:r>
            <a:r>
              <a:rPr lang="en-US" altLang="ja-JP" dirty="0"/>
              <a:t>(</a:t>
            </a:r>
            <a:r>
              <a:rPr lang="en-US" altLang="ja-JP" dirty="0" err="1"/>
              <a:t>p,A</a:t>
            </a:r>
            <a:r>
              <a:rPr lang="en-US" altLang="ja-JP" dirty="0"/>
              <a:t>)</a:t>
            </a:r>
            <a:r>
              <a:rPr lang="ja-JP" altLang="en-US" dirty="0"/>
              <a:t>→</a:t>
            </a:r>
            <a:r>
              <a:rPr lang="en-US" altLang="ja-JP" dirty="0"/>
              <a:t>(</a:t>
            </a:r>
            <a:r>
              <a:rPr lang="en-US" altLang="ja-JP" dirty="0" err="1"/>
              <a:t>p,AB</a:t>
            </a:r>
            <a:r>
              <a:rPr lang="en-US" altLang="ja-JP" dirty="0"/>
              <a:t>),  </a:t>
            </a:r>
            <a:r>
              <a:rPr lang="ja-JP" altLang="en-US" dirty="0"/>
              <a:t>④ </a:t>
            </a:r>
            <a:r>
              <a:rPr lang="en-US" altLang="ja-JP" dirty="0"/>
              <a:t>(</a:t>
            </a:r>
            <a:r>
              <a:rPr lang="en-US" altLang="ja-JP" dirty="0" err="1"/>
              <a:t>p,B</a:t>
            </a:r>
            <a:r>
              <a:rPr lang="en-US" altLang="ja-JP" dirty="0"/>
              <a:t>)</a:t>
            </a:r>
            <a:r>
              <a:rPr lang="ja-JP" altLang="en-US" dirty="0"/>
              <a:t>→</a:t>
            </a:r>
            <a:r>
              <a:rPr lang="en-US" altLang="ja-JP" dirty="0"/>
              <a:t>(</a:t>
            </a:r>
            <a:r>
              <a:rPr lang="en-US" altLang="ja-JP" dirty="0" err="1"/>
              <a:t>p,</a:t>
            </a:r>
            <a:r>
              <a:rPr lang="en-US" altLang="ja-JP" dirty="0" err="1">
                <a:solidFill>
                  <a:srgbClr val="009900"/>
                </a:solidFill>
              </a:rPr>
              <a:t>ε</a:t>
            </a:r>
            <a:r>
              <a:rPr lang="en-US" altLang="ja-JP" dirty="0"/>
              <a:t>), </a:t>
            </a:r>
          </a:p>
          <a:p>
            <a:pPr eaLnBrk="1" hangingPunct="1"/>
            <a:endParaRPr lang="ja-JP" altLang="en-US" sz="800" dirty="0"/>
          </a:p>
          <a:p>
            <a:pPr eaLnBrk="1" hangingPunct="1"/>
            <a:r>
              <a:rPr lang="ja-JP" altLang="en-US" dirty="0"/>
              <a:t>　　　　　　	 ⑤ </a:t>
            </a:r>
            <a:r>
              <a:rPr lang="en-US" altLang="ja-JP" dirty="0"/>
              <a:t>(</a:t>
            </a:r>
            <a:r>
              <a:rPr lang="en-US" altLang="ja-JP" dirty="0" err="1"/>
              <a:t>p,A</a:t>
            </a:r>
            <a:r>
              <a:rPr lang="en-US" altLang="ja-JP" dirty="0"/>
              <a:t>)</a:t>
            </a:r>
            <a:r>
              <a:rPr lang="ja-JP" altLang="en-US" dirty="0"/>
              <a:t>→</a:t>
            </a:r>
            <a:r>
              <a:rPr lang="en-US" altLang="ja-JP" dirty="0"/>
              <a:t>(</a:t>
            </a:r>
            <a:r>
              <a:rPr lang="en-US" altLang="ja-JP" dirty="0" err="1"/>
              <a:t>q,</a:t>
            </a:r>
            <a:r>
              <a:rPr lang="en-US" altLang="ja-JP" dirty="0" err="1">
                <a:solidFill>
                  <a:srgbClr val="009900"/>
                </a:solidFill>
              </a:rPr>
              <a:t>ε</a:t>
            </a:r>
            <a:r>
              <a:rPr lang="en-US" altLang="ja-JP" dirty="0"/>
              <a:t>),   </a:t>
            </a:r>
            <a:r>
              <a:rPr lang="ja-JP" altLang="en-US" dirty="0" smtClean="0"/>
              <a:t>　⑥ </a:t>
            </a:r>
            <a:r>
              <a:rPr lang="en-US" altLang="ja-JP" dirty="0"/>
              <a:t>(</a:t>
            </a:r>
            <a:r>
              <a:rPr lang="en-US" altLang="ja-JP" dirty="0" err="1"/>
              <a:t>q,B</a:t>
            </a:r>
            <a:r>
              <a:rPr lang="en-US" altLang="ja-JP" dirty="0"/>
              <a:t>)</a:t>
            </a:r>
            <a:r>
              <a:rPr lang="ja-JP" altLang="en-US" dirty="0"/>
              <a:t>→</a:t>
            </a:r>
            <a:r>
              <a:rPr lang="en-US" altLang="ja-JP" dirty="0"/>
              <a:t>(</a:t>
            </a:r>
            <a:r>
              <a:rPr lang="en-US" altLang="ja-JP" dirty="0" err="1"/>
              <a:t>q,</a:t>
            </a:r>
            <a:r>
              <a:rPr lang="en-US" altLang="ja-JP" dirty="0" err="1">
                <a:solidFill>
                  <a:srgbClr val="009900"/>
                </a:solidFill>
              </a:rPr>
              <a:t>ε</a:t>
            </a:r>
            <a:r>
              <a:rPr lang="en-US" altLang="ja-JP" dirty="0"/>
              <a:t>)   </a:t>
            </a:r>
            <a:endParaRPr lang="en-US" altLang="ja-JP" dirty="0" smtClean="0"/>
          </a:p>
          <a:p>
            <a:pPr eaLnBrk="1" hangingPunct="1"/>
            <a:endParaRPr lang="en-US" altLang="ja-JP" sz="900" dirty="0" smtClean="0"/>
          </a:p>
          <a:p>
            <a:pPr eaLnBrk="1" hangingPunct="1"/>
            <a:r>
              <a:rPr lang="ja-JP" altLang="en-US" dirty="0"/>
              <a:t>　</a:t>
            </a:r>
            <a:r>
              <a:rPr lang="ja-JP" altLang="en-US" dirty="0" smtClean="0"/>
              <a:t>　　　　　　 </a:t>
            </a:r>
            <a:r>
              <a:rPr lang="ja-JP" altLang="en-US" dirty="0" smtClean="0">
                <a:solidFill>
                  <a:srgbClr val="0000FF"/>
                </a:solidFill>
              </a:rPr>
              <a:t>⑦</a:t>
            </a:r>
            <a:r>
              <a:rPr lang="en-US" altLang="ja-JP" dirty="0" smtClean="0">
                <a:solidFill>
                  <a:srgbClr val="0000FF"/>
                </a:solidFill>
              </a:rPr>
              <a:t>(</a:t>
            </a:r>
            <a:r>
              <a:rPr lang="en-US" altLang="ja-JP" dirty="0" err="1" smtClean="0">
                <a:solidFill>
                  <a:srgbClr val="0000FF"/>
                </a:solidFill>
              </a:rPr>
              <a:t>p,Z</a:t>
            </a:r>
            <a:r>
              <a:rPr lang="en-US" altLang="ja-JP" dirty="0" smtClean="0">
                <a:solidFill>
                  <a:srgbClr val="0000FF"/>
                </a:solidFill>
              </a:rPr>
              <a:t>)</a:t>
            </a:r>
            <a:r>
              <a:rPr lang="ja-JP" altLang="en-US" dirty="0" smtClean="0">
                <a:solidFill>
                  <a:srgbClr val="0000FF"/>
                </a:solidFill>
              </a:rPr>
              <a:t>→（</a:t>
            </a:r>
            <a:r>
              <a:rPr lang="en-US" altLang="ja-JP" dirty="0" err="1" smtClean="0">
                <a:solidFill>
                  <a:srgbClr val="0000FF"/>
                </a:solidFill>
              </a:rPr>
              <a:t>qf,ε</a:t>
            </a:r>
            <a:r>
              <a:rPr lang="ja-JP" altLang="en-US" dirty="0" smtClean="0">
                <a:solidFill>
                  <a:srgbClr val="0000FF"/>
                </a:solidFill>
              </a:rPr>
              <a:t>）　　⑧（</a:t>
            </a:r>
            <a:r>
              <a:rPr lang="en-US" altLang="ja-JP" dirty="0" err="1" smtClean="0">
                <a:solidFill>
                  <a:srgbClr val="0000FF"/>
                </a:solidFill>
              </a:rPr>
              <a:t>q,Z</a:t>
            </a:r>
            <a:r>
              <a:rPr lang="ja-JP" altLang="en-US" dirty="0" smtClean="0">
                <a:solidFill>
                  <a:srgbClr val="0000FF"/>
                </a:solidFill>
              </a:rPr>
              <a:t>）→（</a:t>
            </a:r>
            <a:r>
              <a:rPr lang="en-US" altLang="ja-JP" dirty="0" err="1" smtClean="0">
                <a:solidFill>
                  <a:srgbClr val="0000FF"/>
                </a:solidFill>
              </a:rPr>
              <a:t>qf,ε</a:t>
            </a:r>
            <a:r>
              <a:rPr lang="ja-JP" altLang="en-US" dirty="0" smtClean="0">
                <a:solidFill>
                  <a:srgbClr val="0000FF"/>
                </a:solidFill>
              </a:rPr>
              <a:t>）</a:t>
            </a:r>
            <a:endParaRPr lang="en-US" altLang="ja-JP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en-US" altLang="ja-JP" dirty="0" smtClean="0"/>
              <a:t>}</a:t>
            </a:r>
            <a:endParaRPr lang="ja-JP" altLang="en-US" dirty="0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622021" y="432777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/>
              <a:t>a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2622021" y="4688136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/>
              <a:t>a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269846" y="432777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/>
              <a:t>b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279371" y="4688136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/>
              <a:t>b</a:t>
            </a: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4280958" y="5119936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dirty="0"/>
              <a:t>c</a:t>
            </a:r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2622021" y="5119936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/>
              <a:t>c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262043" y="5511009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00FF"/>
                </a:solidFill>
              </a:rPr>
              <a:t>ε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576127" y="5517232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00FF"/>
                </a:solidFill>
              </a:rPr>
              <a:t>ε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48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02DCF815-65EA-4128-B57C-CEFDDA4066CF}" type="slidenum">
              <a:rPr lang="en-US" altLang="ja-JP" sz="1400" smtClean="0"/>
              <a:pPr eaLnBrk="1" hangingPunct="1"/>
              <a:t>3</a:t>
            </a:fld>
            <a:endParaRPr lang="en-US" altLang="ja-JP" sz="1400" smtClean="0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956718" y="333375"/>
            <a:ext cx="41953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800" b="1" dirty="0" smtClean="0"/>
              <a:t>有限</a:t>
            </a:r>
            <a:r>
              <a:rPr lang="ja-JP" altLang="en-US" sz="1800" b="1" dirty="0"/>
              <a:t>オートマトン</a:t>
            </a:r>
            <a:r>
              <a:rPr lang="ja-JP" altLang="en-US" sz="1800" dirty="0"/>
              <a:t>　　　　　　　　　</a:t>
            </a:r>
            <a:r>
              <a:rPr lang="ja-JP" altLang="en-US" sz="1800" b="1" dirty="0" smtClean="0"/>
              <a:t>ＳＤＰＤＡ</a:t>
            </a:r>
            <a:r>
              <a:rPr lang="ja-JP" altLang="en-US" sz="1800" dirty="0"/>
              <a:t>　</a:t>
            </a: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1418406" y="720725"/>
            <a:ext cx="662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548705" y="765175"/>
            <a:ext cx="27352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800" dirty="0" smtClean="0"/>
              <a:t>状態の推移</a:t>
            </a:r>
            <a:r>
              <a:rPr lang="ja-JP" altLang="en-US" sz="1800" dirty="0"/>
              <a:t>　　　　　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4789066" y="692696"/>
            <a:ext cx="27352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800" dirty="0" smtClean="0"/>
              <a:t>スタックに格納された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 smtClean="0"/>
              <a:t>スタック記号の変化</a:t>
            </a:r>
            <a:r>
              <a:rPr lang="ja-JP" altLang="en-US" sz="1800" dirty="0"/>
              <a:t>　　　　　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557953" y="1486932"/>
            <a:ext cx="1423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800" dirty="0"/>
              <a:t>初期状態：</a:t>
            </a:r>
            <a:r>
              <a:rPr lang="en-US" altLang="ja-JP" sz="1800" dirty="0"/>
              <a:t>q</a:t>
            </a:r>
            <a:r>
              <a:rPr lang="en-US" altLang="ja-JP" sz="1800" baseline="-25000" dirty="0"/>
              <a:t>0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770064" y="1484313"/>
            <a:ext cx="376237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800" dirty="0"/>
              <a:t>初期スタック記号：</a:t>
            </a:r>
            <a:r>
              <a:rPr lang="en-US" altLang="ja-JP" sz="1800" dirty="0" smtClean="0"/>
              <a:t>Z</a:t>
            </a:r>
            <a:r>
              <a:rPr lang="en-US" altLang="ja-JP" sz="1800" baseline="-25000" dirty="0" smtClean="0"/>
              <a:t>0</a:t>
            </a:r>
            <a:r>
              <a:rPr lang="ja-JP" altLang="en-US" sz="1800" baseline="-25000" dirty="0" smtClean="0"/>
              <a:t>　</a:t>
            </a:r>
            <a:r>
              <a:rPr lang="ja-JP" altLang="en-US" sz="1800" dirty="0" smtClean="0"/>
              <a:t>（前もって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スタックの底に格納されている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記号（</a:t>
            </a:r>
            <a:r>
              <a:rPr lang="en-US" altLang="ja-JP" sz="1800" dirty="0" smtClean="0"/>
              <a:t>Z</a:t>
            </a:r>
            <a:r>
              <a:rPr lang="en-US" altLang="ja-JP" sz="1800" baseline="-25000" dirty="0" smtClean="0"/>
              <a:t>0</a:t>
            </a:r>
            <a:r>
              <a:rPr lang="ja-JP" altLang="en-US" sz="1800" dirty="0"/>
              <a:t>だけが</a:t>
            </a:r>
            <a:r>
              <a:rPr lang="ja-JP" altLang="en-US" sz="1800" dirty="0" smtClean="0"/>
              <a:t>置かれている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 smtClean="0"/>
              <a:t>　初期</a:t>
            </a:r>
            <a:r>
              <a:rPr lang="ja-JP" altLang="en-US" sz="1800" dirty="0"/>
              <a:t>計算</a:t>
            </a:r>
            <a:r>
              <a:rPr lang="ja-JP" altLang="en-US" sz="1800" dirty="0" smtClean="0"/>
              <a:t>状況と呼ばれる））</a:t>
            </a:r>
            <a:endParaRPr lang="ja-JP" altLang="en-US" sz="1800" dirty="0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1557953" y="3445779"/>
            <a:ext cx="3273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800" dirty="0" smtClean="0"/>
              <a:t>Σ</a:t>
            </a:r>
            <a:endParaRPr lang="en-US" altLang="ja-JP" sz="1800" dirty="0"/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4731518" y="3457634"/>
            <a:ext cx="3273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800" dirty="0" smtClean="0"/>
              <a:t>Σ</a:t>
            </a:r>
            <a:endParaRPr lang="en-US" altLang="ja-JP" sz="1800" dirty="0"/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1557624" y="3893930"/>
            <a:ext cx="320953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800" b="1" dirty="0" smtClean="0">
                <a:solidFill>
                  <a:srgbClr val="0000FF"/>
                </a:solidFill>
              </a:rPr>
              <a:t>状態</a:t>
            </a:r>
            <a:r>
              <a:rPr lang="ja-JP" altLang="en-US" sz="1800" dirty="0" smtClean="0"/>
              <a:t>の推移</a:t>
            </a:r>
            <a:r>
              <a:rPr lang="ja-JP" altLang="en-US" sz="1800" dirty="0"/>
              <a:t>規則：</a:t>
            </a:r>
            <a:r>
              <a:rPr lang="en-US" altLang="ja-JP" sz="1800" dirty="0"/>
              <a:t>δ</a:t>
            </a:r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入力記号</a:t>
            </a:r>
            <a:r>
              <a:rPr lang="en-US" altLang="ja-JP" sz="1800" dirty="0"/>
              <a:t>a</a:t>
            </a:r>
            <a:r>
              <a:rPr lang="ja-JP" altLang="en-US" sz="1800" dirty="0"/>
              <a:t>を読み、状態</a:t>
            </a:r>
            <a:r>
              <a:rPr lang="en-US" altLang="ja-JP" sz="1800" dirty="0"/>
              <a:t>p</a:t>
            </a:r>
            <a:r>
              <a:rPr lang="ja-JP" altLang="en-US" sz="1800" dirty="0"/>
              <a:t>から</a:t>
            </a:r>
            <a:endParaRPr lang="en-US" altLang="ja-JP" sz="1800" dirty="0"/>
          </a:p>
          <a:p>
            <a:pPr eaLnBrk="1" hangingPunct="1"/>
            <a:r>
              <a:rPr lang="ja-JP" altLang="en-US" sz="1800" dirty="0"/>
              <a:t>　次の状態</a:t>
            </a:r>
            <a:r>
              <a:rPr lang="en-US" altLang="ja-JP" sz="1800" dirty="0"/>
              <a:t>q</a:t>
            </a:r>
            <a:r>
              <a:rPr lang="ja-JP" altLang="en-US" sz="1800" dirty="0"/>
              <a:t>へ推移</a:t>
            </a:r>
          </a:p>
          <a:p>
            <a:pPr eaLnBrk="1" hangingPunct="1"/>
            <a:r>
              <a:rPr lang="ja-JP" altLang="en-US" sz="1800" dirty="0"/>
              <a:t>　</a:t>
            </a:r>
            <a:r>
              <a:rPr lang="en-US" altLang="ja-JP" sz="1800" dirty="0"/>
              <a:t>δ(</a:t>
            </a:r>
            <a:r>
              <a:rPr lang="en-US" altLang="ja-JP" sz="1800" dirty="0" err="1"/>
              <a:t>p,a</a:t>
            </a:r>
            <a:r>
              <a:rPr lang="en-US" altLang="ja-JP" sz="1800" dirty="0"/>
              <a:t>)=</a:t>
            </a:r>
            <a:r>
              <a:rPr lang="en-US" altLang="ja-JP" sz="1800" dirty="0" smtClean="0"/>
              <a:t>q</a:t>
            </a:r>
            <a:endParaRPr lang="en-US" altLang="ja-JP" sz="1800" dirty="0"/>
          </a:p>
          <a:p>
            <a:pPr eaLnBrk="1" hangingPunct="1"/>
            <a:endParaRPr lang="en-US" altLang="ja-JP" sz="1800" dirty="0"/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4756400" y="2710661"/>
            <a:ext cx="37737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800" dirty="0" smtClean="0"/>
              <a:t>スタック</a:t>
            </a:r>
            <a:r>
              <a:rPr lang="ja-JP" altLang="en-US" sz="1800" dirty="0"/>
              <a:t>に格納</a:t>
            </a:r>
            <a:r>
              <a:rPr lang="ja-JP" altLang="en-US" sz="1800" dirty="0" smtClean="0"/>
              <a:t>されたスタック記号列</a:t>
            </a:r>
            <a:endParaRPr lang="ja-JP" altLang="en-US" sz="1800" dirty="0"/>
          </a:p>
          <a:p>
            <a:pPr eaLnBrk="1" hangingPunct="1"/>
            <a:r>
              <a:rPr lang="ja-JP" altLang="en-US" sz="1800" dirty="0" smtClean="0"/>
              <a:t>の推移状況により表現</a:t>
            </a:r>
            <a:endParaRPr lang="ja-JP" altLang="en-US" sz="1800" dirty="0"/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1577524" y="2706187"/>
            <a:ext cx="28504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800" dirty="0" smtClean="0"/>
              <a:t>状態推移の状況により表現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 </a:t>
            </a:r>
            <a:r>
              <a:rPr lang="ja-JP" altLang="en-US" sz="1800" dirty="0" smtClean="0"/>
              <a:t>（例　状態推移図）</a:t>
            </a:r>
            <a:endParaRPr lang="ja-JP" altLang="en-US" sz="1800" dirty="0"/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4731518" y="3861048"/>
            <a:ext cx="378661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800" b="1" dirty="0" smtClean="0">
                <a:solidFill>
                  <a:srgbClr val="0000FF"/>
                </a:solidFill>
              </a:rPr>
              <a:t>計算状況</a:t>
            </a:r>
            <a:r>
              <a:rPr lang="ja-JP" altLang="en-US" sz="1800" dirty="0" smtClean="0"/>
              <a:t>の推移</a:t>
            </a:r>
            <a:r>
              <a:rPr lang="ja-JP" altLang="en-US" sz="1800" dirty="0"/>
              <a:t>規則：</a:t>
            </a:r>
            <a:r>
              <a:rPr lang="en-US" altLang="ja-JP" sz="1800" dirty="0"/>
              <a:t>δ</a:t>
            </a:r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入力記号</a:t>
            </a:r>
            <a:r>
              <a:rPr lang="en-US" altLang="ja-JP" sz="1800" dirty="0"/>
              <a:t>a</a:t>
            </a:r>
            <a:r>
              <a:rPr lang="ja-JP" altLang="en-US" sz="1800" dirty="0"/>
              <a:t>を読み</a:t>
            </a:r>
            <a:r>
              <a:rPr lang="ja-JP" altLang="en-US" sz="1800" dirty="0" smtClean="0"/>
              <a:t>、スタックに格納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された計算</a:t>
            </a:r>
            <a:r>
              <a:rPr lang="ja-JP" altLang="en-US" sz="1800" dirty="0"/>
              <a:t>状況</a:t>
            </a:r>
            <a:r>
              <a:rPr lang="en-US" altLang="ja-JP" sz="1800" dirty="0" err="1"/>
              <a:t>Aγ</a:t>
            </a:r>
            <a:r>
              <a:rPr lang="ja-JP" altLang="en-US" sz="1800" dirty="0" smtClean="0"/>
              <a:t>から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を取り出し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en-US" altLang="ja-JP" sz="1800" dirty="0" smtClean="0"/>
              <a:t>α</a:t>
            </a:r>
            <a:r>
              <a:rPr lang="ja-JP" altLang="en-US" sz="1800" dirty="0" smtClean="0"/>
              <a:t>を追加し、次の計算状況</a:t>
            </a:r>
            <a:r>
              <a:rPr lang="en-US" altLang="ja-JP" sz="1800" dirty="0"/>
              <a:t>αγ</a:t>
            </a:r>
            <a:r>
              <a:rPr lang="ja-JP" altLang="en-US" sz="1800" dirty="0"/>
              <a:t>へ推移</a:t>
            </a:r>
          </a:p>
          <a:p>
            <a:pPr eaLnBrk="1" hangingPunct="1"/>
            <a:r>
              <a:rPr lang="ja-JP" altLang="en-US" sz="1800" dirty="0"/>
              <a:t>  </a:t>
            </a:r>
            <a:r>
              <a:rPr lang="en-US" altLang="ja-JP" sz="1800" dirty="0"/>
              <a:t>δ(</a:t>
            </a:r>
            <a:r>
              <a:rPr lang="en-US" altLang="ja-JP" sz="1800" dirty="0" err="1"/>
              <a:t>Aγ,a</a:t>
            </a:r>
            <a:r>
              <a:rPr lang="en-US" altLang="ja-JP" sz="1800" dirty="0"/>
              <a:t>)=</a:t>
            </a:r>
            <a:r>
              <a:rPr lang="en-US" altLang="ja-JP" sz="1800" dirty="0" smtClean="0"/>
              <a:t>αγ</a:t>
            </a:r>
            <a:r>
              <a:rPr lang="ja-JP" altLang="en-US" sz="1800" baseline="30000" dirty="0" smtClean="0"/>
              <a:t>（注）</a:t>
            </a:r>
            <a:r>
              <a:rPr lang="ja-JP" altLang="en-US" sz="1800" dirty="0"/>
              <a:t>　　　</a:t>
            </a:r>
            <a:endParaRPr lang="en-US" altLang="ja-JP" sz="1800" dirty="0" smtClean="0"/>
          </a:p>
        </p:txBody>
      </p:sp>
      <p:sp>
        <p:nvSpPr>
          <p:cNvPr id="6160" name="Line 17"/>
          <p:cNvSpPr>
            <a:spLocks noChangeShapeType="1"/>
          </p:cNvSpPr>
          <p:nvPr/>
        </p:nvSpPr>
        <p:spPr bwMode="auto">
          <a:xfrm>
            <a:off x="1458093" y="1412776"/>
            <a:ext cx="6624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61" name="Line 18"/>
          <p:cNvSpPr>
            <a:spLocks noChangeShapeType="1"/>
          </p:cNvSpPr>
          <p:nvPr/>
        </p:nvSpPr>
        <p:spPr bwMode="auto">
          <a:xfrm>
            <a:off x="1458093" y="2706187"/>
            <a:ext cx="6624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62" name="Line 19"/>
          <p:cNvSpPr>
            <a:spLocks noChangeShapeType="1"/>
          </p:cNvSpPr>
          <p:nvPr/>
        </p:nvSpPr>
        <p:spPr bwMode="auto">
          <a:xfrm>
            <a:off x="1458093" y="3429000"/>
            <a:ext cx="6624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63" name="Line 20"/>
          <p:cNvSpPr>
            <a:spLocks noChangeShapeType="1"/>
          </p:cNvSpPr>
          <p:nvPr/>
        </p:nvSpPr>
        <p:spPr bwMode="auto">
          <a:xfrm>
            <a:off x="1458093" y="3861048"/>
            <a:ext cx="6624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64" name="Line 21"/>
          <p:cNvSpPr>
            <a:spLocks noChangeShapeType="1"/>
          </p:cNvSpPr>
          <p:nvPr/>
        </p:nvSpPr>
        <p:spPr bwMode="auto">
          <a:xfrm>
            <a:off x="1529531" y="5589588"/>
            <a:ext cx="6515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804" y="71385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 smtClean="0"/>
              <a:t>動作過程</a:t>
            </a:r>
            <a:endParaRPr lang="en-US" altLang="ja-JP" sz="1800" dirty="0" smtClean="0"/>
          </a:p>
          <a:p>
            <a:r>
              <a:rPr kumimoji="1" lang="ja-JP" altLang="en-US" sz="1800" dirty="0" smtClean="0"/>
              <a:t>の表現</a:t>
            </a:r>
            <a:endParaRPr kumimoji="1" lang="ja-JP" altLang="en-US" sz="18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92461" y="561732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 smtClean="0"/>
              <a:t>動作過程</a:t>
            </a:r>
            <a:endParaRPr lang="en-US" altLang="ja-JP" sz="1800" dirty="0" smtClean="0"/>
          </a:p>
          <a:p>
            <a:r>
              <a:rPr kumimoji="1" lang="ja-JP" altLang="en-US" sz="1800" dirty="0" smtClean="0"/>
              <a:t>の終了</a:t>
            </a:r>
            <a:endParaRPr kumimoji="1" lang="ja-JP" altLang="en-US" sz="18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97931" y="3929802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 smtClean="0"/>
              <a:t>動作過程</a:t>
            </a:r>
            <a:endParaRPr lang="en-US" altLang="ja-JP" sz="1800" dirty="0" smtClean="0"/>
          </a:p>
          <a:p>
            <a:r>
              <a:rPr kumimoji="1" lang="ja-JP" altLang="en-US" sz="1800" dirty="0" smtClean="0"/>
              <a:t>の推移規</a:t>
            </a:r>
            <a:endParaRPr kumimoji="1" lang="en-US" altLang="ja-JP" sz="1800" dirty="0" smtClean="0"/>
          </a:p>
          <a:p>
            <a:r>
              <a:rPr kumimoji="1" lang="ja-JP" altLang="en-US" sz="1800" dirty="0" smtClean="0"/>
              <a:t>則</a:t>
            </a:r>
            <a:endParaRPr kumimoji="1" lang="ja-JP" altLang="en-US" sz="18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11804" y="26819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 smtClean="0"/>
              <a:t>動作過程</a:t>
            </a:r>
            <a:endParaRPr kumimoji="1" lang="ja-JP" altLang="en-US" sz="18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92461" y="34914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/>
              <a:t>入力記号</a:t>
            </a:r>
            <a:endParaRPr kumimoji="1" lang="ja-JP" altLang="en-US" sz="18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01798" y="14843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 smtClean="0"/>
              <a:t>動作開始</a:t>
            </a:r>
            <a:endParaRPr kumimoji="1" lang="ja-JP" altLang="en-US" sz="1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48705" y="5617328"/>
            <a:ext cx="2844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 smtClean="0"/>
              <a:t>最後の入力記号</a:t>
            </a:r>
            <a:r>
              <a:rPr lang="ja-JP" altLang="en-US" sz="1800" dirty="0" smtClean="0"/>
              <a:t>を読込</a:t>
            </a:r>
            <a:r>
              <a:rPr lang="ja-JP" altLang="en-US" sz="1800" dirty="0"/>
              <a:t>み</a:t>
            </a:r>
            <a:r>
              <a:rPr lang="ja-JP" altLang="en-US" sz="1800" dirty="0" smtClean="0"/>
              <a:t>、</a:t>
            </a:r>
            <a:endParaRPr kumimoji="1" lang="en-US" altLang="ja-JP" sz="1800" dirty="0" smtClean="0"/>
          </a:p>
          <a:p>
            <a:r>
              <a:rPr lang="ja-JP" altLang="en-US" sz="1800" dirty="0" smtClean="0"/>
              <a:t>最終状態に到達したとき</a:t>
            </a:r>
            <a:endParaRPr kumimoji="1" lang="en-US" altLang="ja-JP" sz="1800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766284" y="5622543"/>
            <a:ext cx="3054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 smtClean="0"/>
              <a:t>最後の入力記号が入力され、</a:t>
            </a:r>
            <a:endParaRPr kumimoji="1" lang="en-US" altLang="ja-JP" sz="1800" dirty="0" smtClean="0"/>
          </a:p>
          <a:p>
            <a:r>
              <a:rPr lang="ja-JP" altLang="en-US" sz="1800" dirty="0" smtClean="0"/>
              <a:t>スタックが空（停止状態）に</a:t>
            </a:r>
            <a:endParaRPr lang="en-US" altLang="ja-JP" sz="1800" dirty="0" smtClean="0"/>
          </a:p>
          <a:p>
            <a:r>
              <a:rPr lang="ja-JP" altLang="en-US" sz="1800" dirty="0" smtClean="0"/>
              <a:t>到達したとき</a:t>
            </a:r>
            <a:endParaRPr kumimoji="1" lang="en-US" altLang="ja-JP" sz="1800" dirty="0" smtClean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977394" y="5251034"/>
            <a:ext cx="3456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aseline="30000" dirty="0"/>
              <a:t>（注） </a:t>
            </a:r>
            <a:r>
              <a:rPr kumimoji="1" lang="en-US" altLang="ja-JP" dirty="0" smtClean="0"/>
              <a:t>α</a:t>
            </a:r>
            <a:r>
              <a:rPr lang="en-US" altLang="ja-JP" dirty="0" smtClean="0"/>
              <a:t>γ</a:t>
            </a:r>
            <a:r>
              <a:rPr lang="ja-JP" altLang="en-US" dirty="0" smtClean="0"/>
              <a:t>の長さを計算状況の高さと呼ぶ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20072" y="3506857"/>
            <a:ext cx="3642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009900"/>
                </a:solidFill>
              </a:rPr>
              <a:t>スタックに格納されているスッタク記号列</a:t>
            </a:r>
            <a:endParaRPr kumimoji="1" lang="ja-JP" altLang="en-US" b="1" dirty="0">
              <a:solidFill>
                <a:srgbClr val="009900"/>
              </a:solidFill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5580112" y="3751396"/>
            <a:ext cx="0" cy="2536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ADEBAD8A-69A6-470E-BE1F-F5A94AF3A3B2}" type="slidenum">
              <a:rPr lang="en-US" altLang="ja-JP" sz="1400" smtClean="0"/>
              <a:pPr eaLnBrk="1" hangingPunct="1"/>
              <a:t>4</a:t>
            </a:fld>
            <a:endParaRPr lang="en-US" altLang="ja-JP" sz="1400" smtClean="0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297781" y="661605"/>
            <a:ext cx="273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800" b="1" dirty="0"/>
              <a:t>計算</a:t>
            </a:r>
            <a:r>
              <a:rPr lang="ja-JP" altLang="en-US" sz="1800" b="1" dirty="0">
                <a:solidFill>
                  <a:srgbClr val="FF0000"/>
                </a:solidFill>
              </a:rPr>
              <a:t>状況</a:t>
            </a:r>
            <a:r>
              <a:rPr lang="ja-JP" altLang="en-US" sz="1800" b="1" dirty="0"/>
              <a:t>の推移規則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311275" y="1129557"/>
            <a:ext cx="672652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800" dirty="0">
                <a:solidFill>
                  <a:srgbClr val="0000FF"/>
                </a:solidFill>
              </a:rPr>
              <a:t>A</a:t>
            </a:r>
            <a:r>
              <a:rPr lang="ja-JP" altLang="en-US" sz="1800" dirty="0"/>
              <a:t>　　　　　</a:t>
            </a:r>
            <a:r>
              <a:rPr lang="en-US" altLang="ja-JP" sz="1800" dirty="0">
                <a:solidFill>
                  <a:srgbClr val="0000FF"/>
                </a:solidFill>
              </a:rPr>
              <a:t>α</a:t>
            </a:r>
            <a:r>
              <a:rPr lang="ja-JP" altLang="en-US" sz="1800" dirty="0"/>
              <a:t>　　（</a:t>
            </a:r>
            <a:r>
              <a:rPr lang="en-US" altLang="ja-JP" sz="1800" dirty="0"/>
              <a:t>A∈Γ</a:t>
            </a:r>
            <a:r>
              <a:rPr lang="ja-JP" altLang="en-US" sz="1800" dirty="0" err="1"/>
              <a:t>、</a:t>
            </a:r>
            <a:r>
              <a:rPr lang="en-US" altLang="ja-JP" sz="1800" dirty="0" err="1"/>
              <a:t>a∈Σ</a:t>
            </a:r>
            <a:r>
              <a:rPr lang="ja-JP" altLang="en-US" sz="1800" dirty="0" err="1"/>
              <a:t>、</a:t>
            </a:r>
            <a:r>
              <a:rPr lang="ja-JP" altLang="en-US" sz="1800" dirty="0"/>
              <a:t>　</a:t>
            </a:r>
            <a:r>
              <a:rPr lang="en-US" altLang="ja-JP" sz="1800" dirty="0"/>
              <a:t>α∈Γ*</a:t>
            </a:r>
            <a:r>
              <a:rPr lang="ja-JP" altLang="en-US" sz="1800" dirty="0"/>
              <a:t>　</a:t>
            </a:r>
            <a:r>
              <a:rPr lang="ja-JP" altLang="en-US" sz="1800" dirty="0" smtClean="0"/>
              <a:t>）</a:t>
            </a:r>
            <a:endParaRPr lang="en-US" altLang="ja-JP" sz="1800" dirty="0" smtClean="0"/>
          </a:p>
          <a:p>
            <a:pPr eaLnBrk="1" hangingPunct="1"/>
            <a:endParaRPr lang="en-US" altLang="ja-JP" sz="1800" dirty="0"/>
          </a:p>
          <a:p>
            <a:pPr eaLnBrk="1" hangingPunct="1"/>
            <a:r>
              <a:rPr lang="ja-JP" altLang="en-US" sz="1800" dirty="0" smtClean="0"/>
              <a:t>スタックのトップが</a:t>
            </a:r>
            <a:r>
              <a:rPr lang="en-US" altLang="ja-JP" sz="1800" dirty="0" smtClean="0"/>
              <a:t>A</a:t>
            </a:r>
            <a:r>
              <a:rPr lang="ja-JP" altLang="en-US" sz="1800" dirty="0"/>
              <a:t>で</a:t>
            </a:r>
            <a:r>
              <a:rPr lang="ja-JP" altLang="en-US" sz="1800" dirty="0" smtClean="0"/>
              <a:t>、入力記号が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のとき、</a:t>
            </a:r>
            <a:r>
              <a:rPr lang="ja-JP" altLang="en-US" sz="1800" dirty="0"/>
              <a:t>スタック</a:t>
            </a:r>
            <a:r>
              <a:rPr lang="ja-JP" altLang="en-US" sz="1800" dirty="0" smtClean="0"/>
              <a:t>のトップから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を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 smtClean="0"/>
              <a:t>削除して</a:t>
            </a:r>
            <a:r>
              <a:rPr lang="ja-JP" altLang="en-US" sz="1800" dirty="0" smtClean="0">
                <a:solidFill>
                  <a:srgbClr val="0000FF"/>
                </a:solidFill>
              </a:rPr>
              <a:t>スタック記号列</a:t>
            </a:r>
            <a:r>
              <a:rPr lang="en-US" altLang="ja-JP" sz="1800" dirty="0" smtClean="0">
                <a:solidFill>
                  <a:srgbClr val="0000FF"/>
                </a:solidFill>
              </a:rPr>
              <a:t>α</a:t>
            </a:r>
            <a:r>
              <a:rPr lang="ja-JP" altLang="en-US" sz="1800" dirty="0" smtClean="0">
                <a:solidFill>
                  <a:srgbClr val="0000FF"/>
                </a:solidFill>
              </a:rPr>
              <a:t>（上から順に</a:t>
            </a:r>
            <a:r>
              <a:rPr lang="en-US" altLang="ja-JP" sz="1800" dirty="0" smtClean="0">
                <a:solidFill>
                  <a:srgbClr val="0000FF"/>
                </a:solidFill>
              </a:rPr>
              <a:t>BCD</a:t>
            </a:r>
            <a:r>
              <a:rPr lang="ja-JP" altLang="en-US" sz="1800" dirty="0" smtClean="0">
                <a:solidFill>
                  <a:srgbClr val="0000FF"/>
                </a:solidFill>
              </a:rPr>
              <a:t>）</a:t>
            </a:r>
            <a:r>
              <a:rPr lang="ja-JP" altLang="en-US" sz="1800" dirty="0" smtClean="0"/>
              <a:t>を追加する。</a:t>
            </a:r>
            <a:endParaRPr lang="ja-JP" altLang="en-US" sz="1800" dirty="0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1763713" y="1324819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835150" y="964457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800"/>
              <a:t>a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1979613" y="3629596"/>
            <a:ext cx="720725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ja-JP" sz="1200"/>
              <a:t>P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1979613" y="3918521"/>
            <a:ext cx="720725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ja-JP" sz="1200"/>
              <a:t>Z</a:t>
            </a:r>
            <a:r>
              <a:rPr lang="en-US" altLang="ja-JP" sz="1200" baseline="-25000"/>
              <a:t>0</a:t>
            </a:r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 flipV="1">
            <a:off x="1979613" y="2332609"/>
            <a:ext cx="0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 flipV="1">
            <a:off x="2700338" y="2332609"/>
            <a:ext cx="0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1979613" y="3340671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1979613" y="3053334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1979613" y="2764409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2185988" y="3353371"/>
            <a:ext cx="285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200"/>
              <a:t>A</a:t>
            </a: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2195513" y="3053334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20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4283075" y="3629596"/>
            <a:ext cx="720725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ja-JP" sz="1200"/>
              <a:t>P</a:t>
            </a: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4283075" y="3918521"/>
            <a:ext cx="720725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ja-JP" sz="1200"/>
              <a:t>Z</a:t>
            </a:r>
            <a:r>
              <a:rPr lang="en-US" altLang="ja-JP" sz="1200" baseline="-25000"/>
              <a:t>0</a:t>
            </a:r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 flipV="1">
            <a:off x="4283075" y="2332609"/>
            <a:ext cx="0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 flipV="1">
            <a:off x="5003800" y="2332609"/>
            <a:ext cx="0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4283075" y="3340671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4283075" y="3053334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>
            <a:off x="4283075" y="2764409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4489450" y="3353371"/>
            <a:ext cx="285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200"/>
              <a:t>A</a:t>
            </a: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4498975" y="3053334"/>
            <a:ext cx="293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200" b="1">
                <a:solidFill>
                  <a:srgbClr val="0000FF"/>
                </a:solidFill>
              </a:rPr>
              <a:t>D</a:t>
            </a: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4500563" y="2765996"/>
            <a:ext cx="9028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200" b="1" dirty="0">
                <a:solidFill>
                  <a:srgbClr val="0000FF"/>
                </a:solidFill>
              </a:rPr>
              <a:t>C</a:t>
            </a:r>
            <a:r>
              <a:rPr lang="ja-JP" altLang="en-US" sz="1200" b="1" dirty="0">
                <a:solidFill>
                  <a:srgbClr val="0000FF"/>
                </a:solidFill>
              </a:rPr>
              <a:t>　　　　　</a:t>
            </a:r>
            <a:r>
              <a:rPr lang="en-US" altLang="ja-JP" sz="1200" b="1" dirty="0">
                <a:solidFill>
                  <a:srgbClr val="0000FF"/>
                </a:solidFill>
              </a:rPr>
              <a:t>α</a:t>
            </a:r>
          </a:p>
        </p:txBody>
      </p:sp>
      <p:sp>
        <p:nvSpPr>
          <p:cNvPr id="7195" name="Line 27"/>
          <p:cNvSpPr>
            <a:spLocks noChangeShapeType="1"/>
          </p:cNvSpPr>
          <p:nvPr/>
        </p:nvSpPr>
        <p:spPr bwMode="auto">
          <a:xfrm>
            <a:off x="4284663" y="2477071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4500563" y="2477071"/>
            <a:ext cx="2936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200" b="1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7197" name="Text Box 29"/>
          <p:cNvSpPr txBox="1">
            <a:spLocks noChangeArrowheads="1"/>
          </p:cNvSpPr>
          <p:nvPr/>
        </p:nvSpPr>
        <p:spPr bwMode="auto">
          <a:xfrm>
            <a:off x="1547813" y="4276825"/>
            <a:ext cx="4264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800" dirty="0">
                <a:solidFill>
                  <a:srgbClr val="0000FF"/>
                </a:solidFill>
              </a:rPr>
              <a:t>a</a:t>
            </a:r>
            <a:r>
              <a:rPr lang="ja-JP" altLang="en-US" sz="1800" dirty="0"/>
              <a:t>が入力されたときトップのスタック記号</a:t>
            </a:r>
            <a:r>
              <a:rPr lang="en-US" altLang="ja-JP" sz="1800" dirty="0">
                <a:solidFill>
                  <a:srgbClr val="0000FF"/>
                </a:solidFill>
              </a:rPr>
              <a:t>A</a:t>
            </a:r>
            <a:r>
              <a:rPr lang="ja-JP" altLang="en-US" sz="1800" dirty="0"/>
              <a:t>を</a:t>
            </a:r>
          </a:p>
          <a:p>
            <a:pPr eaLnBrk="1" hangingPunct="1"/>
            <a:r>
              <a:rPr lang="ja-JP" altLang="en-US" sz="1800" dirty="0"/>
              <a:t>スタック記号列</a:t>
            </a:r>
            <a:r>
              <a:rPr lang="en-US" altLang="ja-JP" sz="1800" dirty="0">
                <a:solidFill>
                  <a:srgbClr val="0000FF"/>
                </a:solidFill>
              </a:rPr>
              <a:t>α</a:t>
            </a:r>
            <a:r>
              <a:rPr lang="en-US" altLang="ja-JP" sz="1800" dirty="0"/>
              <a:t>=</a:t>
            </a:r>
            <a:r>
              <a:rPr lang="en-US" altLang="ja-JP" sz="1800" b="1" dirty="0">
                <a:solidFill>
                  <a:srgbClr val="0000FF"/>
                </a:solidFill>
              </a:rPr>
              <a:t>BCD</a:t>
            </a:r>
            <a:r>
              <a:rPr lang="ja-JP" altLang="en-US" sz="1800" dirty="0"/>
              <a:t>に置き換える</a:t>
            </a:r>
          </a:p>
        </p:txBody>
      </p:sp>
      <p:sp>
        <p:nvSpPr>
          <p:cNvPr id="7198" name="Line 30"/>
          <p:cNvSpPr>
            <a:spLocks noChangeShapeType="1"/>
          </p:cNvSpPr>
          <p:nvPr/>
        </p:nvSpPr>
        <p:spPr bwMode="auto">
          <a:xfrm>
            <a:off x="2843213" y="3340671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99" name="Line 31"/>
          <p:cNvSpPr>
            <a:spLocks noChangeShapeType="1"/>
          </p:cNvSpPr>
          <p:nvPr/>
        </p:nvSpPr>
        <p:spPr bwMode="auto">
          <a:xfrm flipV="1">
            <a:off x="2771775" y="2477071"/>
            <a:ext cx="13684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200" name="AutoShape 42"/>
          <p:cNvSpPr>
            <a:spLocks/>
          </p:cNvSpPr>
          <p:nvPr/>
        </p:nvSpPr>
        <p:spPr bwMode="auto">
          <a:xfrm>
            <a:off x="5076825" y="2477071"/>
            <a:ext cx="71438" cy="863600"/>
          </a:xfrm>
          <a:prstGeom prst="rightBrace">
            <a:avLst>
              <a:gd name="adj1" fmla="val 100740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5821363" y="2477071"/>
            <a:ext cx="0" cy="1725613"/>
          </a:xfrm>
          <a:prstGeom prst="straightConnector1">
            <a:avLst/>
          </a:prstGeom>
          <a:ln w="2540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02" name="テキスト ボックス 1"/>
          <p:cNvSpPr txBox="1">
            <a:spLocks noChangeArrowheads="1"/>
          </p:cNvSpPr>
          <p:nvPr/>
        </p:nvSpPr>
        <p:spPr bwMode="auto">
          <a:xfrm>
            <a:off x="5454650" y="3158109"/>
            <a:ext cx="1573213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>
                <a:solidFill>
                  <a:srgbClr val="0000FF"/>
                </a:solidFill>
              </a:rPr>
              <a:t>計算状況の高さ</a:t>
            </a:r>
          </a:p>
        </p:txBody>
      </p:sp>
      <p:cxnSp>
        <p:nvCxnSpPr>
          <p:cNvPr id="7" name="直線コネクタ 6"/>
          <p:cNvCxnSpPr/>
          <p:nvPr/>
        </p:nvCxnSpPr>
        <p:spPr>
          <a:xfrm>
            <a:off x="5292725" y="2477071"/>
            <a:ext cx="947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5337175" y="4202684"/>
            <a:ext cx="94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3269222" y="260648"/>
            <a:ext cx="1879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注意：</a:t>
            </a:r>
            <a:r>
              <a:rPr kumimoji="1" lang="ja-JP" altLang="en-US" dirty="0" smtClean="0">
                <a:solidFill>
                  <a:srgbClr val="FF0000"/>
                </a:solidFill>
              </a:rPr>
              <a:t>状態</a:t>
            </a:r>
            <a:r>
              <a:rPr kumimoji="1" lang="ja-JP" altLang="en-US" dirty="0" smtClean="0"/>
              <a:t>ではない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>
            <a:stCxn id="2" idx="1"/>
          </p:cNvCxnSpPr>
          <p:nvPr/>
        </p:nvCxnSpPr>
        <p:spPr>
          <a:xfrm flipH="1">
            <a:off x="2195513" y="429925"/>
            <a:ext cx="1073709" cy="231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1331640" y="5734997"/>
            <a:ext cx="64427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800" dirty="0">
                <a:solidFill>
                  <a:srgbClr val="0000FF"/>
                </a:solidFill>
              </a:rPr>
              <a:t>A</a:t>
            </a:r>
            <a:r>
              <a:rPr lang="ja-JP" altLang="en-US" sz="1800" dirty="0"/>
              <a:t>　　　　　</a:t>
            </a:r>
            <a:r>
              <a:rPr lang="en-US" altLang="ja-JP" sz="1800" dirty="0">
                <a:solidFill>
                  <a:srgbClr val="0000FF"/>
                </a:solidFill>
              </a:rPr>
              <a:t>β</a:t>
            </a:r>
            <a:r>
              <a:rPr lang="ja-JP" altLang="en-US" sz="1800" dirty="0"/>
              <a:t>　　（</a:t>
            </a:r>
            <a:r>
              <a:rPr lang="en-US" altLang="ja-JP" sz="1800" dirty="0"/>
              <a:t>A∈Γ</a:t>
            </a:r>
            <a:r>
              <a:rPr lang="ja-JP" altLang="en-US" sz="1800" dirty="0" err="1"/>
              <a:t>、</a:t>
            </a:r>
            <a:r>
              <a:rPr lang="en-US" altLang="ja-JP" sz="1800" dirty="0" err="1"/>
              <a:t>a∈Σ</a:t>
            </a:r>
            <a:r>
              <a:rPr lang="ja-JP" altLang="en-US" sz="1800" dirty="0" err="1"/>
              <a:t>、</a:t>
            </a:r>
            <a:r>
              <a:rPr lang="ja-JP" altLang="en-US" sz="1800" dirty="0"/>
              <a:t>　</a:t>
            </a:r>
            <a:r>
              <a:rPr lang="en-US" altLang="ja-JP" sz="1800" dirty="0"/>
              <a:t>β∈Γ*</a:t>
            </a:r>
            <a:r>
              <a:rPr lang="ja-JP" altLang="en-US" sz="1800" dirty="0"/>
              <a:t>　）</a:t>
            </a:r>
            <a:endParaRPr lang="en-US" altLang="ja-JP" sz="1800" dirty="0"/>
          </a:p>
          <a:p>
            <a:pPr eaLnBrk="1" hangingPunct="1"/>
            <a:r>
              <a:rPr lang="ja-JP" altLang="en-US" sz="1800" dirty="0"/>
              <a:t>なる推移規則</a:t>
            </a:r>
            <a:r>
              <a:rPr lang="ja-JP" altLang="en-US" sz="1800" dirty="0" smtClean="0"/>
              <a:t>は</a:t>
            </a:r>
            <a:r>
              <a:rPr lang="en-US" altLang="ja-JP" sz="1800" dirty="0" smtClean="0"/>
              <a:t>SDPDA</a:t>
            </a:r>
            <a:r>
              <a:rPr lang="ja-JP" altLang="en-US" sz="1800" dirty="0" smtClean="0"/>
              <a:t>の推移規則</a:t>
            </a:r>
            <a:r>
              <a:rPr lang="ja-JP" altLang="en-US" sz="1800" dirty="0"/>
              <a:t>の集合</a:t>
            </a:r>
            <a:r>
              <a:rPr lang="en-US" altLang="ja-JP" sz="1800" dirty="0"/>
              <a:t>δ</a:t>
            </a:r>
            <a:r>
              <a:rPr lang="ja-JP" altLang="en-US" sz="1800" dirty="0" err="1"/>
              <a:t>には</a:t>
            </a:r>
            <a:r>
              <a:rPr lang="ja-JP" altLang="en-US" sz="1800" dirty="0"/>
              <a:t>含まれない。</a:t>
            </a:r>
          </a:p>
        </p:txBody>
      </p:sp>
      <p:sp>
        <p:nvSpPr>
          <p:cNvPr id="43" name="Line 5"/>
          <p:cNvSpPr>
            <a:spLocks noChangeShapeType="1"/>
          </p:cNvSpPr>
          <p:nvPr/>
        </p:nvSpPr>
        <p:spPr bwMode="auto">
          <a:xfrm>
            <a:off x="1691680" y="5930259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1763688" y="5615290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800" dirty="0"/>
              <a:t>a</a:t>
            </a: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1331640" y="5427022"/>
            <a:ext cx="45942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800" dirty="0">
                <a:solidFill>
                  <a:srgbClr val="0000FF"/>
                </a:solidFill>
              </a:rPr>
              <a:t>A</a:t>
            </a:r>
            <a:r>
              <a:rPr lang="ja-JP" altLang="en-US" sz="1800" dirty="0"/>
              <a:t>　　　　　</a:t>
            </a:r>
            <a:r>
              <a:rPr lang="en-US" altLang="ja-JP" sz="1800" dirty="0">
                <a:solidFill>
                  <a:srgbClr val="0000FF"/>
                </a:solidFill>
              </a:rPr>
              <a:t>α</a:t>
            </a:r>
            <a:r>
              <a:rPr lang="ja-JP" altLang="en-US" sz="1800" dirty="0"/>
              <a:t>　　（</a:t>
            </a:r>
            <a:r>
              <a:rPr lang="en-US" altLang="ja-JP" sz="1800" dirty="0"/>
              <a:t>A∈Γ</a:t>
            </a:r>
            <a:r>
              <a:rPr lang="ja-JP" altLang="en-US" sz="1800" dirty="0" err="1"/>
              <a:t>、</a:t>
            </a:r>
            <a:r>
              <a:rPr lang="en-US" altLang="ja-JP" sz="1800" dirty="0" err="1"/>
              <a:t>a∈Σ</a:t>
            </a:r>
            <a:r>
              <a:rPr lang="ja-JP" altLang="en-US" sz="1800" dirty="0" err="1"/>
              <a:t>、</a:t>
            </a:r>
            <a:r>
              <a:rPr lang="ja-JP" altLang="en-US" sz="1800" dirty="0"/>
              <a:t>　</a:t>
            </a:r>
            <a:r>
              <a:rPr lang="en-US" altLang="ja-JP" sz="1800" dirty="0"/>
              <a:t>α∈Γ*</a:t>
            </a:r>
            <a:r>
              <a:rPr lang="ja-JP" altLang="en-US" sz="1800" dirty="0"/>
              <a:t>　）　かつ</a:t>
            </a:r>
          </a:p>
        </p:txBody>
      </p:sp>
      <p:sp>
        <p:nvSpPr>
          <p:cNvPr id="46" name="Line 5"/>
          <p:cNvSpPr>
            <a:spLocks noChangeShapeType="1"/>
          </p:cNvSpPr>
          <p:nvPr/>
        </p:nvSpPr>
        <p:spPr bwMode="auto">
          <a:xfrm>
            <a:off x="1691680" y="5622284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1763688" y="5261922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800" dirty="0"/>
              <a:t>a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94979" y="5087452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上　　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 flipV="1">
            <a:off x="3377466" y="4818248"/>
            <a:ext cx="0" cy="286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" name="Line 5"/>
          <p:cNvSpPr>
            <a:spLocks noChangeShapeType="1"/>
          </p:cNvSpPr>
          <p:nvPr/>
        </p:nvSpPr>
        <p:spPr bwMode="auto">
          <a:xfrm flipH="1" flipV="1">
            <a:off x="3765870" y="4818248"/>
            <a:ext cx="86048" cy="295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8576" y="557567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重要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475656" y="358170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γ</a:t>
            </a:r>
            <a:endParaRPr kumimoji="1" lang="ja-JP" altLang="en-US" dirty="0"/>
          </a:p>
        </p:txBody>
      </p:sp>
      <p:sp>
        <p:nvSpPr>
          <p:cNvPr id="9" name="左中かっこ 8"/>
          <p:cNvSpPr/>
          <p:nvPr/>
        </p:nvSpPr>
        <p:spPr>
          <a:xfrm>
            <a:off x="1708477" y="3429781"/>
            <a:ext cx="210786" cy="772903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717704" y="358532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γ</a:t>
            </a:r>
            <a:endParaRPr kumimoji="1" lang="ja-JP" altLang="en-US" dirty="0"/>
          </a:p>
        </p:txBody>
      </p:sp>
      <p:sp>
        <p:nvSpPr>
          <p:cNvPr id="52" name="左中かっこ 51"/>
          <p:cNvSpPr/>
          <p:nvPr/>
        </p:nvSpPr>
        <p:spPr>
          <a:xfrm>
            <a:off x="3950525" y="3429781"/>
            <a:ext cx="258217" cy="715615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867844" y="2772217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１つの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記号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1502142" y="3064604"/>
            <a:ext cx="417121" cy="1260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ABA3B014-2D92-45C7-B46F-CD41E96C7F8D}" type="slidenum">
              <a:rPr lang="en-US" altLang="ja-JP" sz="1400" smtClean="0"/>
              <a:pPr eaLnBrk="1" hangingPunct="1"/>
              <a:t>5</a:t>
            </a:fld>
            <a:endParaRPr lang="en-US" altLang="ja-JP" sz="1400" smtClean="0"/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899592" y="1073150"/>
            <a:ext cx="744626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800" dirty="0" smtClean="0"/>
              <a:t>　</a:t>
            </a:r>
            <a:r>
              <a:rPr lang="en-US" altLang="ja-JP" sz="1800" dirty="0" err="1" smtClean="0"/>
              <a:t>Aγ</a:t>
            </a:r>
            <a:r>
              <a:rPr lang="ja-JP" altLang="en-US" sz="1800" dirty="0" smtClean="0"/>
              <a:t>’</a:t>
            </a:r>
            <a:r>
              <a:rPr lang="ja-JP" altLang="en-US" sz="1800" dirty="0"/>
              <a:t>　　　</a:t>
            </a:r>
            <a:r>
              <a:rPr lang="en-US" altLang="ja-JP" sz="1800" dirty="0"/>
              <a:t>αγ</a:t>
            </a:r>
            <a:r>
              <a:rPr lang="ja-JP" altLang="en-US" sz="1800" dirty="0"/>
              <a:t>’　</a:t>
            </a:r>
            <a:r>
              <a:rPr lang="ja-JP" altLang="en-US" sz="1800" dirty="0" smtClean="0"/>
              <a:t>　</a:t>
            </a:r>
            <a:r>
              <a:rPr lang="ja-JP" altLang="en-US" sz="1800" dirty="0"/>
              <a:t>　</a:t>
            </a:r>
            <a:r>
              <a:rPr lang="ja-JP" altLang="en-US" sz="1800" dirty="0" smtClean="0"/>
              <a:t>（</a:t>
            </a:r>
            <a:r>
              <a:rPr lang="en-US" altLang="ja-JP" sz="1800" dirty="0"/>
              <a:t>A∈Γ</a:t>
            </a:r>
            <a:r>
              <a:rPr lang="ja-JP" altLang="en-US" sz="1800" dirty="0" err="1"/>
              <a:t>、</a:t>
            </a:r>
            <a:r>
              <a:rPr lang="en-US" altLang="ja-JP" sz="1800" dirty="0" err="1"/>
              <a:t>a∈Σ</a:t>
            </a:r>
            <a:r>
              <a:rPr lang="ja-JP" altLang="en-US" sz="1800" dirty="0" err="1"/>
              <a:t>、</a:t>
            </a:r>
            <a:r>
              <a:rPr lang="ja-JP" altLang="en-US" sz="1800" dirty="0"/>
              <a:t>　</a:t>
            </a:r>
            <a:r>
              <a:rPr lang="ja-JP" altLang="en-US" sz="1800" dirty="0" smtClean="0"/>
              <a:t>　　</a:t>
            </a:r>
            <a:r>
              <a:rPr lang="en-US" altLang="ja-JP" sz="1800" dirty="0" smtClean="0"/>
              <a:t>γ</a:t>
            </a:r>
            <a:r>
              <a:rPr lang="ja-JP" altLang="en-US" sz="1800" dirty="0" smtClean="0"/>
              <a:t>’、</a:t>
            </a:r>
            <a:r>
              <a:rPr lang="en-US" altLang="ja-JP" sz="1800" dirty="0" smtClean="0"/>
              <a:t>α</a:t>
            </a:r>
            <a:r>
              <a:rPr lang="en-US" altLang="ja-JP" sz="1800" dirty="0"/>
              <a:t>∈Γ*</a:t>
            </a:r>
            <a:r>
              <a:rPr lang="ja-JP" altLang="en-US" sz="1800" dirty="0"/>
              <a:t>　）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　　　　　　　　　　　　　・プッシュダウンスタックの最上部から取りだした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 smtClean="0"/>
              <a:t>　　　　　　　　　　　　　　　スタック記号が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で、かつ、読込んだ入力記号が</a:t>
            </a:r>
            <a:r>
              <a:rPr lang="en-US" altLang="ja-JP" sz="1800" dirty="0" smtClean="0"/>
              <a:t>a</a:t>
            </a:r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　　　　　　　　　　　　　　であるとき、プッシュダウンスタックの最上部の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を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　　　　　　　　　　　　　　</a:t>
            </a:r>
            <a:r>
              <a:rPr lang="en-US" altLang="ja-JP" sz="1800" dirty="0" smtClean="0"/>
              <a:t>α</a:t>
            </a:r>
            <a:r>
              <a:rPr lang="ja-JP" altLang="en-US" sz="1800" dirty="0" smtClean="0"/>
              <a:t>に置き換えることを、プッシュダウンオートマトン</a:t>
            </a:r>
            <a:r>
              <a:rPr lang="en-US" altLang="ja-JP" sz="1800" dirty="0" smtClean="0"/>
              <a:t>M</a:t>
            </a:r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　　　　　　　　　　　　　　の</a:t>
            </a:r>
            <a:r>
              <a:rPr lang="ja-JP" altLang="en-US" sz="1800" dirty="0"/>
              <a:t>動作、または、</a:t>
            </a:r>
            <a:r>
              <a:rPr lang="ja-JP" altLang="en-US" sz="1800" dirty="0" smtClean="0"/>
              <a:t>推移という。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　　　　　　　　　　　　　・この動作の後では、スタックの内容は</a:t>
            </a:r>
            <a:r>
              <a:rPr lang="en-US" altLang="ja-JP" sz="1800" dirty="0" smtClean="0"/>
              <a:t>αγ</a:t>
            </a:r>
            <a:r>
              <a:rPr lang="ja-JP" altLang="en-US" sz="1800" dirty="0" smtClean="0"/>
              <a:t>’に変わる。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　　　　　　　　　　　　　　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はスタック記号　</a:t>
            </a:r>
            <a:r>
              <a:rPr lang="en-US" altLang="ja-JP" sz="1800" dirty="0" smtClean="0"/>
              <a:t>α</a:t>
            </a:r>
            <a:r>
              <a:rPr lang="ja-JP" altLang="en-US" sz="1800" dirty="0" smtClean="0"/>
              <a:t>はスタック記号列</a:t>
            </a:r>
            <a:endParaRPr lang="en-US" altLang="ja-JP" sz="1800" dirty="0" smtClean="0"/>
          </a:p>
          <a:p>
            <a:pPr eaLnBrk="1" hangingPunct="1"/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　　　　　　　　　　　　</a:t>
            </a:r>
            <a:endParaRPr lang="ja-JP" altLang="en-US" sz="1800" dirty="0"/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1043608" y="3496940"/>
            <a:ext cx="740138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800" dirty="0">
                <a:solidFill>
                  <a:srgbClr val="0000FF"/>
                </a:solidFill>
              </a:rPr>
              <a:t>A</a:t>
            </a:r>
            <a:r>
              <a:rPr lang="ja-JP" altLang="en-US" sz="1800" dirty="0"/>
              <a:t>　　　　　</a:t>
            </a:r>
            <a:r>
              <a:rPr lang="en-US" altLang="ja-JP" sz="1800" dirty="0">
                <a:solidFill>
                  <a:srgbClr val="0000FF"/>
                </a:solidFill>
              </a:rPr>
              <a:t>α</a:t>
            </a:r>
            <a:r>
              <a:rPr lang="ja-JP" altLang="en-US" sz="1800" dirty="0"/>
              <a:t>　　</a:t>
            </a:r>
            <a:r>
              <a:rPr lang="ja-JP" altLang="en-US" sz="1800" dirty="0" smtClean="0"/>
              <a:t>　　（</a:t>
            </a:r>
            <a:r>
              <a:rPr lang="en-US" altLang="ja-JP" sz="1800" dirty="0"/>
              <a:t>A∈Γ</a:t>
            </a:r>
            <a:r>
              <a:rPr lang="ja-JP" altLang="en-US" sz="1800" dirty="0" err="1"/>
              <a:t>、</a:t>
            </a:r>
            <a:r>
              <a:rPr lang="en-US" altLang="ja-JP" sz="1800" dirty="0" err="1"/>
              <a:t>a∈Σ</a:t>
            </a:r>
            <a:r>
              <a:rPr lang="ja-JP" altLang="en-US" sz="1800" dirty="0" err="1"/>
              <a:t>、</a:t>
            </a:r>
            <a:r>
              <a:rPr lang="ja-JP" altLang="en-US" sz="1800" dirty="0"/>
              <a:t>　</a:t>
            </a:r>
            <a:r>
              <a:rPr lang="en-US" altLang="ja-JP" sz="1800" dirty="0"/>
              <a:t>α∈Γ*</a:t>
            </a:r>
            <a:r>
              <a:rPr lang="ja-JP" altLang="en-US" sz="1800" dirty="0"/>
              <a:t>　</a:t>
            </a:r>
            <a:r>
              <a:rPr lang="ja-JP" altLang="en-US" sz="1800" dirty="0" smtClean="0"/>
              <a:t>）</a:t>
            </a:r>
            <a:endParaRPr lang="en-US" altLang="ja-JP" sz="1800" dirty="0" smtClean="0"/>
          </a:p>
          <a:p>
            <a:pPr eaLnBrk="1" hangingPunct="1"/>
            <a:endParaRPr lang="en-US" altLang="ja-JP" sz="1800" dirty="0" smtClean="0"/>
          </a:p>
          <a:p>
            <a:pPr eaLnBrk="1" hangingPunct="1"/>
            <a:r>
              <a:rPr lang="ja-JP" altLang="en-US" sz="1800" dirty="0" smtClean="0"/>
              <a:t>・</a:t>
            </a:r>
            <a:r>
              <a:rPr lang="en-US" altLang="ja-JP" sz="1800" dirty="0" smtClean="0">
                <a:solidFill>
                  <a:srgbClr val="0000FF"/>
                </a:solidFill>
              </a:rPr>
              <a:t>α</a:t>
            </a:r>
            <a:r>
              <a:rPr lang="ja-JP" altLang="en-US" sz="1800" dirty="0" smtClean="0"/>
              <a:t>　が</a:t>
            </a:r>
            <a:r>
              <a:rPr lang="en-US" altLang="ja-JP" sz="1800" dirty="0" smtClean="0"/>
              <a:t>ε</a:t>
            </a:r>
            <a:r>
              <a:rPr lang="ja-JP" altLang="en-US" sz="1800" dirty="0" smtClean="0"/>
              <a:t>のとき、</a:t>
            </a:r>
            <a:r>
              <a:rPr lang="ja-JP" altLang="en-US" sz="1800" dirty="0"/>
              <a:t>スタックからスタック記号</a:t>
            </a:r>
            <a:r>
              <a:rPr lang="en-US" altLang="ja-JP" sz="1800" dirty="0" smtClean="0"/>
              <a:t>A</a:t>
            </a:r>
            <a:r>
              <a:rPr lang="ja-JP" altLang="en-US" sz="1800" dirty="0"/>
              <a:t>をポップアップすることを示す</a:t>
            </a:r>
            <a:r>
              <a:rPr lang="ja-JP" altLang="en-US" sz="1800" dirty="0" smtClean="0"/>
              <a:t>。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すなわち</a:t>
            </a:r>
            <a:r>
              <a:rPr lang="ja-JP" altLang="en-US" sz="1800" dirty="0" smtClean="0"/>
              <a:t>、計算状況の高さは１だけ減少する。</a:t>
            </a:r>
            <a:endParaRPr lang="en-US" altLang="ja-JP" sz="1800" dirty="0"/>
          </a:p>
          <a:p>
            <a:pPr eaLnBrk="1" hangingPunct="1"/>
            <a:r>
              <a:rPr lang="ja-JP" altLang="en-US" sz="1800" dirty="0" smtClean="0"/>
              <a:t>・</a:t>
            </a:r>
            <a:r>
              <a:rPr lang="en-US" altLang="ja-JP" sz="1800" dirty="0" smtClean="0">
                <a:solidFill>
                  <a:srgbClr val="0000FF"/>
                </a:solidFill>
              </a:rPr>
              <a:t>α</a:t>
            </a:r>
            <a:r>
              <a:rPr lang="ja-JP" altLang="en-US" sz="1800" dirty="0"/>
              <a:t>　</a:t>
            </a:r>
            <a:r>
              <a:rPr lang="ja-JP" altLang="en-US" sz="1800" dirty="0" smtClean="0"/>
              <a:t>が</a:t>
            </a:r>
            <a:r>
              <a:rPr lang="en-US" altLang="ja-JP" sz="1800" dirty="0" smtClean="0"/>
              <a:t>PQ</a:t>
            </a:r>
            <a:r>
              <a:rPr lang="ja-JP" altLang="en-US" sz="1800" dirty="0" smtClean="0"/>
              <a:t>のとき、スタックの</a:t>
            </a:r>
            <a:r>
              <a:rPr lang="ja-JP" altLang="en-US" sz="1800" dirty="0"/>
              <a:t>トップ</a:t>
            </a:r>
            <a:r>
              <a:rPr lang="ja-JP" altLang="en-US" sz="1800" dirty="0" smtClean="0"/>
              <a:t>に</a:t>
            </a:r>
            <a:r>
              <a:rPr lang="ja-JP" altLang="en-US" sz="1800" dirty="0"/>
              <a:t>あるスタック</a:t>
            </a:r>
            <a:r>
              <a:rPr lang="ja-JP" altLang="en-US" sz="1800" dirty="0" smtClean="0"/>
              <a:t>記号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を</a:t>
            </a:r>
            <a:r>
              <a:rPr lang="ja-JP" altLang="en-US" sz="1800" dirty="0"/>
              <a:t>取り出し、</a:t>
            </a:r>
            <a:endParaRPr lang="en-US" altLang="ja-JP" sz="1800" dirty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はじめに、</a:t>
            </a:r>
            <a:r>
              <a:rPr lang="en-US" altLang="ja-JP" sz="1800" dirty="0" smtClean="0"/>
              <a:t>Q</a:t>
            </a:r>
            <a:r>
              <a:rPr lang="ja-JP" altLang="en-US" sz="1800" dirty="0"/>
              <a:t>をスタックに</a:t>
            </a:r>
            <a:r>
              <a:rPr lang="en-US" altLang="ja-JP" sz="1800" dirty="0"/>
              <a:t>push</a:t>
            </a:r>
            <a:r>
              <a:rPr lang="ja-JP" altLang="en-US" sz="1800" dirty="0"/>
              <a:t>し、さらに</a:t>
            </a:r>
            <a:r>
              <a:rPr lang="en-US" altLang="ja-JP" sz="1800" dirty="0"/>
              <a:t>Q</a:t>
            </a:r>
            <a:r>
              <a:rPr lang="ja-JP" altLang="en-US" sz="1800" dirty="0"/>
              <a:t>の上に</a:t>
            </a:r>
            <a:r>
              <a:rPr lang="en-US" altLang="ja-JP" sz="1800" dirty="0"/>
              <a:t>P</a:t>
            </a:r>
            <a:r>
              <a:rPr lang="ja-JP" altLang="en-US" sz="1800" dirty="0"/>
              <a:t>を</a:t>
            </a:r>
            <a:r>
              <a:rPr lang="en-US" altLang="ja-JP" sz="1800" dirty="0" smtClean="0"/>
              <a:t>push</a:t>
            </a:r>
            <a:r>
              <a:rPr lang="ja-JP" altLang="en-US" sz="1800" dirty="0" smtClean="0"/>
              <a:t>する</a:t>
            </a:r>
            <a:r>
              <a:rPr lang="ja-JP" altLang="en-US" sz="1800" dirty="0"/>
              <a:t>ことを示す</a:t>
            </a:r>
            <a:r>
              <a:rPr lang="ja-JP" altLang="en-US" sz="1800" dirty="0" smtClean="0"/>
              <a:t>。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これにより、スタックの高さは、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を取りだす前にくらべ、１だけ増加する。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 smtClean="0"/>
              <a:t>・いったんプッシュダウンスタックが空になると、その推移状況からの推移は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　</a:t>
            </a:r>
            <a:r>
              <a:rPr lang="ja-JP" altLang="en-US" sz="1800" dirty="0" smtClean="0"/>
              <a:t>定義されていないので、プッシュダウンオートマトンは停止する。</a:t>
            </a:r>
            <a:endParaRPr lang="en-US" altLang="ja-JP" sz="1800" dirty="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581846" y="950039"/>
            <a:ext cx="39786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000" dirty="0"/>
              <a:t>a</a:t>
            </a:r>
          </a:p>
          <a:p>
            <a:pPr eaLnBrk="1" hangingPunct="1"/>
            <a:r>
              <a:rPr lang="en-US" altLang="ja-JP" sz="2000" dirty="0"/>
              <a:t>M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517220" y="107315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⇒</a:t>
            </a:r>
            <a:endParaRPr kumimoji="1"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91996" y="1970919"/>
            <a:ext cx="389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γ</a:t>
            </a:r>
            <a:r>
              <a:rPr kumimoji="1" lang="ja-JP" altLang="en-US" dirty="0" smtClean="0"/>
              <a:t>’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076450" y="1688703"/>
            <a:ext cx="3898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α</a:t>
            </a:r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γ</a:t>
            </a:r>
            <a:r>
              <a:rPr kumimoji="1" lang="ja-JP" altLang="en-US" dirty="0" smtClean="0"/>
              <a:t>’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1161138" y="2227312"/>
            <a:ext cx="389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1161138" y="1970919"/>
            <a:ext cx="389850" cy="10650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2065338" y="1672617"/>
            <a:ext cx="389850" cy="13633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/>
          <p:nvPr/>
        </p:nvCxnSpPr>
        <p:spPr>
          <a:xfrm>
            <a:off x="2056150" y="2227312"/>
            <a:ext cx="389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1550988" y="1688703"/>
            <a:ext cx="525462" cy="282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1562895" y="2227312"/>
            <a:ext cx="513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1423398" y="34290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⇒</a:t>
            </a:r>
            <a:endParaRPr kumimoji="1" lang="ja-JP" altLang="en-US" sz="2400" dirty="0"/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1475656" y="3305889"/>
            <a:ext cx="39786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000" dirty="0"/>
              <a:t>a</a:t>
            </a:r>
          </a:p>
          <a:p>
            <a:pPr eaLnBrk="1" hangingPunct="1"/>
            <a:r>
              <a:rPr lang="en-US" altLang="ja-JP" sz="2000" dirty="0"/>
              <a:t>M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00372" y="365264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ja-JP" altLang="en-US" sz="1800" b="1" dirty="0"/>
              <a:t>プッシュダウンオートマトン</a:t>
            </a:r>
            <a:r>
              <a:rPr lang="en-US" altLang="ja-JP" sz="1800" b="1" dirty="0" smtClean="0"/>
              <a:t>M</a:t>
            </a:r>
            <a:r>
              <a:rPr lang="ja-JP" altLang="en-US" sz="1800" b="1" dirty="0" smtClean="0"/>
              <a:t>の動作（推移）</a:t>
            </a:r>
            <a:endParaRPr kumimoji="1" lang="ja-JP" altLang="en-US" sz="1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9245B7-EC07-4926-B85F-7A1736F43F78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99592" y="764704"/>
            <a:ext cx="6797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/>
              <a:t>入力記号列</a:t>
            </a:r>
            <a:r>
              <a:rPr lang="en-US" altLang="ja-JP" sz="1800" dirty="0" smtClean="0"/>
              <a:t>x</a:t>
            </a:r>
            <a:r>
              <a:rPr lang="ja-JP" altLang="en-US" sz="1800" dirty="0"/>
              <a:t>により、</a:t>
            </a:r>
            <a:r>
              <a:rPr kumimoji="1" lang="ja-JP" altLang="en-US" sz="1800" dirty="0" smtClean="0"/>
              <a:t>計算状況を</a:t>
            </a:r>
            <a:r>
              <a:rPr kumimoji="1" lang="en-US" altLang="ja-JP" sz="1800" dirty="0" smtClean="0"/>
              <a:t>α</a:t>
            </a:r>
            <a:r>
              <a:rPr kumimoji="1" lang="en-US" altLang="ja-JP" sz="1800" baseline="-25000" dirty="0" smtClean="0"/>
              <a:t>1</a:t>
            </a:r>
            <a:r>
              <a:rPr kumimoji="1" lang="ja-JP" altLang="en-US" sz="1800" dirty="0" smtClean="0"/>
              <a:t>から</a:t>
            </a:r>
            <a:r>
              <a:rPr kumimoji="1" lang="en-US" altLang="ja-JP" sz="1800" dirty="0" smtClean="0"/>
              <a:t>α</a:t>
            </a:r>
            <a:r>
              <a:rPr kumimoji="1" lang="en-US" altLang="ja-JP" sz="1800" baseline="-25000" dirty="0" smtClean="0"/>
              <a:t>n+1</a:t>
            </a:r>
            <a:r>
              <a:rPr lang="ja-JP" altLang="en-US" sz="1800" dirty="0" err="1" smtClean="0"/>
              <a:t>へ</a:t>
            </a:r>
            <a:r>
              <a:rPr kumimoji="1" lang="ja-JP" altLang="en-US" sz="1800" dirty="0" err="1" smtClean="0"/>
              <a:t>推</a:t>
            </a:r>
            <a:r>
              <a:rPr kumimoji="1" lang="ja-JP" altLang="en-US" sz="1800" dirty="0" smtClean="0"/>
              <a:t>移させる単純決定性</a:t>
            </a:r>
            <a:endParaRPr kumimoji="1" lang="en-US" altLang="ja-JP" sz="1800" dirty="0" smtClean="0"/>
          </a:p>
          <a:p>
            <a:r>
              <a:rPr kumimoji="1" lang="ja-JP" altLang="en-US" sz="1800" dirty="0" smtClean="0"/>
              <a:t>プッシュダウンオートマトン（</a:t>
            </a:r>
            <a:r>
              <a:rPr kumimoji="1" lang="en-US" altLang="ja-JP" sz="1800" dirty="0" smtClean="0"/>
              <a:t>SDPDA</a:t>
            </a:r>
            <a:r>
              <a:rPr kumimoji="1" lang="ja-JP" altLang="en-US" sz="1800" dirty="0" smtClean="0"/>
              <a:t>）の表現は、以下の通り。</a:t>
            </a:r>
            <a:endParaRPr kumimoji="1" lang="en-US" altLang="ja-JP" sz="1800" dirty="0" smtClean="0"/>
          </a:p>
          <a:p>
            <a:endParaRPr lang="en-US" altLang="ja-JP" sz="1800" dirty="0" smtClean="0"/>
          </a:p>
          <a:p>
            <a:r>
              <a:rPr lang="ja-JP" altLang="en-US" sz="1800" dirty="0" smtClean="0"/>
              <a:t>　</a:t>
            </a:r>
            <a:r>
              <a:rPr lang="en-US" altLang="ja-JP" sz="1800" dirty="0" smtClean="0"/>
              <a:t>x=a</a:t>
            </a:r>
            <a:r>
              <a:rPr lang="en-US" altLang="ja-JP" sz="1800" baseline="-25000" dirty="0" smtClean="0"/>
              <a:t>1</a:t>
            </a:r>
            <a:r>
              <a:rPr lang="en-US" altLang="ja-JP" sz="1800" dirty="0" smtClean="0"/>
              <a:t>a</a:t>
            </a:r>
            <a:r>
              <a:rPr lang="en-US" altLang="ja-JP" sz="1800" baseline="-25000" dirty="0" smtClean="0"/>
              <a:t>2</a:t>
            </a:r>
            <a:r>
              <a:rPr lang="ja-JP" altLang="en-US" sz="1800" dirty="0"/>
              <a:t>・・・</a:t>
            </a:r>
            <a:r>
              <a:rPr lang="en-US" altLang="ja-JP" sz="1800" dirty="0" smtClean="0"/>
              <a:t>a</a:t>
            </a:r>
            <a:r>
              <a:rPr lang="en-US" altLang="ja-JP" sz="1800" baseline="-25000" dirty="0" smtClean="0"/>
              <a:t>n</a:t>
            </a:r>
            <a:endParaRPr lang="en-US" altLang="ja-JP" sz="1800" baseline="-25000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1043608" y="1937737"/>
            <a:ext cx="1050288" cy="584775"/>
            <a:chOff x="1115616" y="1937737"/>
            <a:chExt cx="1050288" cy="584775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1115616" y="2060848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α</a:t>
              </a:r>
              <a:r>
                <a:rPr kumimoji="1" lang="en-US" altLang="ja-JP" baseline="-25000" dirty="0" smtClean="0"/>
                <a:t>1</a:t>
              </a:r>
              <a:r>
                <a:rPr kumimoji="1" lang="ja-JP" altLang="en-US" dirty="0" smtClean="0"/>
                <a:t>　⇒　</a:t>
              </a:r>
              <a:r>
                <a:rPr kumimoji="1" lang="en-US" altLang="ja-JP" dirty="0" smtClean="0"/>
                <a:t>α</a:t>
              </a:r>
              <a:r>
                <a:rPr kumimoji="1" lang="en-US" altLang="ja-JP" baseline="-25000" dirty="0" smtClean="0"/>
                <a:t>2</a:t>
              </a:r>
              <a:endParaRPr kumimoji="1" lang="ja-JP" altLang="en-US" baseline="-25000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1473086" y="1937737"/>
              <a:ext cx="3858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a</a:t>
              </a:r>
              <a:r>
                <a:rPr kumimoji="1" lang="en-US" altLang="ja-JP" baseline="-25000" dirty="0" smtClean="0"/>
                <a:t>1</a:t>
              </a:r>
            </a:p>
            <a:p>
              <a:pPr algn="ctr"/>
              <a:r>
                <a:rPr lang="en-US" altLang="ja-JP" dirty="0"/>
                <a:t>M</a:t>
              </a:r>
              <a:endParaRPr kumimoji="1" lang="ja-JP" altLang="en-US" dirty="0"/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2843808" y="1949279"/>
            <a:ext cx="1050288" cy="584775"/>
            <a:chOff x="1115616" y="1937737"/>
            <a:chExt cx="1050288" cy="584775"/>
          </a:xfrm>
        </p:grpSpPr>
        <p:sp>
          <p:nvSpPr>
            <p:cNvPr id="9" name="テキスト ボックス 8"/>
            <p:cNvSpPr txBox="1"/>
            <p:nvPr/>
          </p:nvSpPr>
          <p:spPr>
            <a:xfrm>
              <a:off x="1115616" y="2060848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α</a:t>
              </a:r>
              <a:r>
                <a:rPr kumimoji="1" lang="en-US" altLang="ja-JP" baseline="-25000" dirty="0" smtClean="0"/>
                <a:t>2</a:t>
              </a:r>
              <a:r>
                <a:rPr kumimoji="1" lang="ja-JP" altLang="en-US" dirty="0" smtClean="0"/>
                <a:t>　⇒　</a:t>
              </a:r>
              <a:r>
                <a:rPr kumimoji="1" lang="en-US" altLang="ja-JP" dirty="0" smtClean="0"/>
                <a:t>α</a:t>
              </a:r>
              <a:r>
                <a:rPr kumimoji="1" lang="en-US" altLang="ja-JP" baseline="-25000" dirty="0" smtClean="0"/>
                <a:t>3</a:t>
              </a:r>
              <a:endParaRPr kumimoji="1" lang="ja-JP" altLang="en-US" baseline="-25000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1473086" y="1937737"/>
              <a:ext cx="3858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a</a:t>
              </a:r>
              <a:r>
                <a:rPr kumimoji="1" lang="en-US" altLang="ja-JP" baseline="-25000" dirty="0" smtClean="0"/>
                <a:t>2</a:t>
              </a:r>
            </a:p>
            <a:p>
              <a:pPr algn="ctr"/>
              <a:r>
                <a:rPr lang="en-US" altLang="ja-JP" dirty="0"/>
                <a:t>M</a:t>
              </a:r>
              <a:endParaRPr kumimoji="1" lang="ja-JP" altLang="en-US" dirty="0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5747329" y="1980129"/>
            <a:ext cx="1205779" cy="584775"/>
            <a:chOff x="1115616" y="1933962"/>
            <a:chExt cx="1205779" cy="584775"/>
          </a:xfrm>
        </p:grpSpPr>
        <p:sp>
          <p:nvSpPr>
            <p:cNvPr id="12" name="テキスト ボックス 11"/>
            <p:cNvSpPr txBox="1"/>
            <p:nvPr/>
          </p:nvSpPr>
          <p:spPr>
            <a:xfrm>
              <a:off x="1115616" y="2060848"/>
              <a:ext cx="12057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α</a:t>
              </a:r>
              <a:r>
                <a:rPr kumimoji="1" lang="en-US" altLang="ja-JP" baseline="-25000" dirty="0" smtClean="0"/>
                <a:t>n</a:t>
              </a:r>
              <a:r>
                <a:rPr kumimoji="1" lang="ja-JP" altLang="en-US" dirty="0" smtClean="0"/>
                <a:t>　⇒　</a:t>
              </a:r>
              <a:r>
                <a:rPr kumimoji="1" lang="en-US" altLang="ja-JP" dirty="0" smtClean="0"/>
                <a:t>α</a:t>
              </a:r>
              <a:r>
                <a:rPr kumimoji="1" lang="en-US" altLang="ja-JP" baseline="-25000" dirty="0" smtClean="0"/>
                <a:t>n+1</a:t>
              </a:r>
              <a:endParaRPr kumimoji="1" lang="ja-JP" altLang="en-US" baseline="-25000" dirty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1498692" y="1933962"/>
              <a:ext cx="3858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a</a:t>
              </a:r>
              <a:r>
                <a:rPr kumimoji="1" lang="en-US" altLang="ja-JP" baseline="-25000" dirty="0" smtClean="0"/>
                <a:t>n</a:t>
              </a:r>
            </a:p>
            <a:p>
              <a:pPr algn="ctr"/>
              <a:r>
                <a:rPr lang="en-US" altLang="ja-JP" dirty="0"/>
                <a:t>M</a:t>
              </a:r>
              <a:endParaRPr kumimoji="1" lang="ja-JP" altLang="en-US" dirty="0"/>
            </a:p>
          </p:txBody>
        </p:sp>
      </p:grpSp>
      <p:sp>
        <p:nvSpPr>
          <p:cNvPr id="17" name="テキスト ボックス 16"/>
          <p:cNvSpPr txBox="1"/>
          <p:nvPr/>
        </p:nvSpPr>
        <p:spPr>
          <a:xfrm>
            <a:off x="542122" y="2866790"/>
            <a:ext cx="50148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/>
              <a:t>A</a:t>
            </a:r>
            <a:r>
              <a:rPr lang="en-US" altLang="ja-JP" dirty="0" smtClean="0"/>
              <a:t>1</a:t>
            </a:r>
          </a:p>
          <a:p>
            <a:r>
              <a:rPr lang="en-US" altLang="ja-JP" dirty="0" smtClean="0"/>
              <a:t>A6</a:t>
            </a:r>
            <a:endParaRPr lang="en-US" altLang="ja-JP" dirty="0"/>
          </a:p>
          <a:p>
            <a:r>
              <a:rPr lang="en-US" altLang="ja-JP" dirty="0"/>
              <a:t>Z</a:t>
            </a:r>
            <a:r>
              <a:rPr kumimoji="1" lang="en-US" altLang="ja-JP" dirty="0" smtClean="0"/>
              <a:t>0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067944" y="2866790"/>
            <a:ext cx="50148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A4</a:t>
            </a:r>
            <a:endParaRPr kumimoji="1" lang="en-US" altLang="ja-JP" dirty="0" smtClean="0"/>
          </a:p>
          <a:p>
            <a:r>
              <a:rPr lang="en-US" altLang="ja-JP" dirty="0" smtClean="0"/>
              <a:t>A5</a:t>
            </a:r>
          </a:p>
          <a:p>
            <a:r>
              <a:rPr lang="en-US" altLang="ja-JP" dirty="0" smtClean="0"/>
              <a:t>A3</a:t>
            </a:r>
            <a:endParaRPr kumimoji="1" lang="en-US" altLang="ja-JP" dirty="0" smtClean="0"/>
          </a:p>
          <a:p>
            <a:r>
              <a:rPr lang="en-US" altLang="ja-JP" dirty="0" smtClean="0"/>
              <a:t>A6</a:t>
            </a:r>
            <a:endParaRPr lang="en-US" altLang="ja-JP" dirty="0"/>
          </a:p>
          <a:p>
            <a:r>
              <a:rPr lang="en-US" altLang="ja-JP" dirty="0"/>
              <a:t>Z</a:t>
            </a:r>
            <a:r>
              <a:rPr kumimoji="1" lang="en-US" altLang="ja-JP" dirty="0" smtClean="0"/>
              <a:t>0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123728" y="2866790"/>
            <a:ext cx="50148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en-US" altLang="ja-JP" dirty="0" smtClean="0"/>
              <a:t>A2</a:t>
            </a:r>
          </a:p>
          <a:p>
            <a:r>
              <a:rPr lang="en-US" altLang="ja-JP" dirty="0"/>
              <a:t>A</a:t>
            </a:r>
            <a:r>
              <a:rPr kumimoji="1" lang="en-US" altLang="ja-JP" dirty="0" smtClean="0"/>
              <a:t>3</a:t>
            </a:r>
          </a:p>
          <a:p>
            <a:r>
              <a:rPr lang="en-US" altLang="ja-JP" dirty="0" smtClean="0"/>
              <a:t>A6</a:t>
            </a:r>
            <a:endParaRPr lang="en-US" altLang="ja-JP" dirty="0"/>
          </a:p>
          <a:p>
            <a:r>
              <a:rPr kumimoji="1" lang="en-US" altLang="ja-JP" dirty="0" smtClean="0"/>
              <a:t>Z0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702365" y="2866790"/>
            <a:ext cx="50148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022275" y="2866790"/>
            <a:ext cx="50148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smtClean="0"/>
              <a:t>A3</a:t>
            </a:r>
          </a:p>
          <a:p>
            <a:r>
              <a:rPr lang="en-US" altLang="ja-JP" dirty="0" smtClean="0"/>
              <a:t>A6</a:t>
            </a:r>
            <a:endParaRPr lang="en-US" altLang="ja-JP" dirty="0"/>
          </a:p>
          <a:p>
            <a:r>
              <a:rPr lang="en-US" altLang="ja-JP" dirty="0"/>
              <a:t>Z0</a:t>
            </a:r>
            <a:endParaRPr kumimoji="1" lang="en-US" altLang="ja-JP" dirty="0" smtClean="0"/>
          </a:p>
        </p:txBody>
      </p:sp>
      <p:cxnSp>
        <p:nvCxnSpPr>
          <p:cNvPr id="26" name="直線コネクタ 25"/>
          <p:cNvCxnSpPr/>
          <p:nvPr/>
        </p:nvCxnSpPr>
        <p:spPr>
          <a:xfrm>
            <a:off x="542122" y="4149080"/>
            <a:ext cx="5014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542122" y="3933056"/>
            <a:ext cx="5014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2123728" y="4149080"/>
            <a:ext cx="5014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2123728" y="3645024"/>
            <a:ext cx="5014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4070514" y="3861048"/>
            <a:ext cx="5014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4070514" y="3429000"/>
            <a:ext cx="5014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133483" y="2564904"/>
            <a:ext cx="745182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4" name="直線コネクタ 33"/>
          <p:cNvCxnSpPr/>
          <p:nvPr/>
        </p:nvCxnSpPr>
        <p:spPr>
          <a:xfrm flipV="1">
            <a:off x="1043608" y="3645024"/>
            <a:ext cx="1080120" cy="2880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1043608" y="4149080"/>
            <a:ext cx="108012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V="1">
            <a:off x="2625214" y="3429002"/>
            <a:ext cx="1445300" cy="2160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2604655" y="3861048"/>
            <a:ext cx="146585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2103169" y="3859948"/>
            <a:ext cx="501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5026478" y="4130855"/>
            <a:ext cx="5014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40"/>
          <p:cNvSpPr txBox="1">
            <a:spLocks noChangeArrowheads="1"/>
          </p:cNvSpPr>
          <p:nvPr/>
        </p:nvSpPr>
        <p:spPr bwMode="auto">
          <a:xfrm>
            <a:off x="2676140" y="5656287"/>
            <a:ext cx="45656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800" dirty="0" smtClean="0"/>
              <a:t>入力記号列</a:t>
            </a:r>
            <a:r>
              <a:rPr lang="en-US" altLang="ja-JP" sz="1800" dirty="0" smtClean="0">
                <a:solidFill>
                  <a:srgbClr val="0000FF"/>
                </a:solidFill>
              </a:rPr>
              <a:t>x</a:t>
            </a:r>
            <a:r>
              <a:rPr lang="ja-JP" altLang="en-US" sz="1800" dirty="0" smtClean="0"/>
              <a:t>を読込み、スタック記号列</a:t>
            </a:r>
            <a:r>
              <a:rPr lang="en-US" altLang="ja-JP" sz="1800" dirty="0" smtClean="0"/>
              <a:t>α</a:t>
            </a:r>
            <a:r>
              <a:rPr lang="en-US" altLang="ja-JP" sz="1800" baseline="-25000" dirty="0" smtClean="0"/>
              <a:t>1</a:t>
            </a:r>
            <a:r>
              <a:rPr lang="ja-JP" altLang="en-US" sz="1800" dirty="0" smtClean="0"/>
              <a:t>から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 smtClean="0"/>
              <a:t>スタック記号列</a:t>
            </a:r>
            <a:r>
              <a:rPr lang="en-US" altLang="ja-JP" sz="1800" dirty="0" smtClean="0"/>
              <a:t>α</a:t>
            </a:r>
            <a:r>
              <a:rPr lang="en-US" altLang="ja-JP" sz="1800" baseline="-25000" dirty="0" smtClean="0"/>
              <a:t>n+1</a:t>
            </a:r>
            <a:r>
              <a:rPr lang="ja-JP" altLang="en-US" sz="1800" dirty="0" smtClean="0"/>
              <a:t>に計算状況が推移する</a:t>
            </a:r>
            <a:endParaRPr lang="ja-JP" altLang="en-US" sz="1800" dirty="0"/>
          </a:p>
        </p:txBody>
      </p:sp>
      <p:grpSp>
        <p:nvGrpSpPr>
          <p:cNvPr id="48" name="グループ化 47"/>
          <p:cNvGrpSpPr/>
          <p:nvPr/>
        </p:nvGrpSpPr>
        <p:grpSpPr>
          <a:xfrm>
            <a:off x="1043608" y="5511825"/>
            <a:ext cx="1592262" cy="725487"/>
            <a:chOff x="755576" y="1562894"/>
            <a:chExt cx="1592262" cy="725487"/>
          </a:xfrm>
        </p:grpSpPr>
        <p:sp>
          <p:nvSpPr>
            <p:cNvPr id="49" name="Text Box 32"/>
            <p:cNvSpPr txBox="1">
              <a:spLocks noChangeArrowheads="1"/>
            </p:cNvSpPr>
            <p:nvPr/>
          </p:nvSpPr>
          <p:spPr bwMode="auto">
            <a:xfrm>
              <a:off x="755576" y="1707356"/>
              <a:ext cx="159226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800" dirty="0"/>
                <a:t>α</a:t>
              </a:r>
              <a:r>
                <a:rPr lang="en-US" altLang="ja-JP" sz="1800" baseline="-25000" dirty="0"/>
                <a:t>1</a:t>
              </a:r>
              <a:r>
                <a:rPr lang="ja-JP" altLang="en-US" sz="1800" dirty="0"/>
                <a:t>　　　　</a:t>
              </a:r>
              <a:r>
                <a:rPr lang="en-US" altLang="ja-JP" sz="1800" dirty="0"/>
                <a:t>α</a:t>
              </a:r>
              <a:r>
                <a:rPr lang="en-US" altLang="ja-JP" sz="1800" baseline="-25000" dirty="0"/>
                <a:t>n+1</a:t>
              </a:r>
            </a:p>
          </p:txBody>
        </p:sp>
        <p:sp>
          <p:nvSpPr>
            <p:cNvPr id="50" name="Line 33"/>
            <p:cNvSpPr>
              <a:spLocks noChangeShapeType="1"/>
            </p:cNvSpPr>
            <p:nvPr/>
          </p:nvSpPr>
          <p:spPr bwMode="auto">
            <a:xfrm>
              <a:off x="1187376" y="1923256"/>
              <a:ext cx="433387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Text Box 34"/>
            <p:cNvSpPr txBox="1">
              <a:spLocks noChangeArrowheads="1"/>
            </p:cNvSpPr>
            <p:nvPr/>
          </p:nvSpPr>
          <p:spPr bwMode="auto">
            <a:xfrm>
              <a:off x="1187376" y="1562894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80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52" name="テキスト ボックス 1"/>
            <p:cNvSpPr txBox="1">
              <a:spLocks noChangeArrowheads="1"/>
            </p:cNvSpPr>
            <p:nvPr/>
          </p:nvSpPr>
          <p:spPr bwMode="auto">
            <a:xfrm>
              <a:off x="1192138" y="1948656"/>
              <a:ext cx="3556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>
                  <a:solidFill>
                    <a:srgbClr val="0000FF"/>
                  </a:solidFill>
                </a:rPr>
                <a:t>M</a:t>
              </a:r>
              <a:endParaRPr lang="ja-JP" altLang="en-US">
                <a:solidFill>
                  <a:srgbClr val="0000FF"/>
                </a:solidFill>
              </a:endParaRPr>
            </a:p>
          </p:txBody>
        </p:sp>
      </p:grpSp>
      <p:cxnSp>
        <p:nvCxnSpPr>
          <p:cNvPr id="40" name="直線コネクタ 39"/>
          <p:cNvCxnSpPr/>
          <p:nvPr/>
        </p:nvCxnSpPr>
        <p:spPr>
          <a:xfrm>
            <a:off x="5523761" y="3859948"/>
            <a:ext cx="1194557" cy="3175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657357" y="3861048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α2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2954" y="3904249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α1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419872" y="3904249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α3</a:t>
            </a:r>
            <a:endParaRPr kumimoji="1" lang="ja-JP" altLang="en-US" dirty="0"/>
          </a:p>
        </p:txBody>
      </p:sp>
      <p:cxnSp>
        <p:nvCxnSpPr>
          <p:cNvPr id="55" name="直線コネクタ 54"/>
          <p:cNvCxnSpPr/>
          <p:nvPr/>
        </p:nvCxnSpPr>
        <p:spPr>
          <a:xfrm>
            <a:off x="4660338" y="3212976"/>
            <a:ext cx="298639" cy="0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4427984" y="2299102"/>
            <a:ext cx="845034" cy="0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1259632" y="3212976"/>
            <a:ext cx="60627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2980813" y="3203313"/>
            <a:ext cx="60627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5801948" y="3212976"/>
            <a:ext cx="60627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左中かっこ 40"/>
          <p:cNvSpPr/>
          <p:nvPr/>
        </p:nvSpPr>
        <p:spPr>
          <a:xfrm>
            <a:off x="333571" y="3933056"/>
            <a:ext cx="208551" cy="7496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左中かっこ 58"/>
          <p:cNvSpPr/>
          <p:nvPr/>
        </p:nvSpPr>
        <p:spPr>
          <a:xfrm>
            <a:off x="1915177" y="3645024"/>
            <a:ext cx="208551" cy="10376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左中かっこ 59"/>
          <p:cNvSpPr/>
          <p:nvPr/>
        </p:nvSpPr>
        <p:spPr>
          <a:xfrm>
            <a:off x="3787385" y="3429002"/>
            <a:ext cx="208551" cy="12536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09236" y="2852539"/>
            <a:ext cx="4955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a1</a:t>
            </a:r>
            <a:r>
              <a:rPr kumimoji="1" lang="ja-JP" altLang="en-US" dirty="0" smtClean="0"/>
              <a:t>　　　　　　　　　　　</a:t>
            </a:r>
            <a:r>
              <a:rPr kumimoji="1" lang="en-US" altLang="ja-JP" dirty="0" smtClean="0"/>
              <a:t>a2</a:t>
            </a:r>
            <a:r>
              <a:rPr kumimoji="1" lang="ja-JP" altLang="en-US" dirty="0" smtClean="0"/>
              <a:t>　　　　　　　　　　　　　　　　　　  </a:t>
            </a:r>
            <a:r>
              <a:rPr kumimoji="1" lang="en-US" altLang="ja-JP" dirty="0" smtClean="0"/>
              <a:t>an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42258" y="4820514"/>
            <a:ext cx="2364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スタック記号</a:t>
            </a:r>
            <a:r>
              <a:rPr lang="en-US" altLang="ja-JP" dirty="0" smtClean="0"/>
              <a:t>A1</a:t>
            </a:r>
            <a:r>
              <a:rPr lang="ja-JP" altLang="en-US" dirty="0" smtClean="0"/>
              <a:t>をポップし</a:t>
            </a:r>
            <a:endParaRPr lang="en-US" altLang="ja-JP" dirty="0" smtClean="0"/>
          </a:p>
          <a:p>
            <a:r>
              <a:rPr kumimoji="1" lang="ja-JP" altLang="en-US" dirty="0" smtClean="0"/>
              <a:t>スタック記号列</a:t>
            </a:r>
            <a:r>
              <a:rPr kumimoji="1" lang="en-US" altLang="ja-JP" dirty="0" smtClean="0"/>
              <a:t>A2A3</a:t>
            </a:r>
            <a:r>
              <a:rPr kumimoji="1" lang="ja-JP" altLang="en-US" dirty="0" smtClean="0"/>
              <a:t>を</a:t>
            </a:r>
            <a:endParaRPr kumimoji="1" lang="en-US" altLang="ja-JP" dirty="0" smtClean="0"/>
          </a:p>
          <a:p>
            <a:r>
              <a:rPr lang="ja-JP" altLang="en-US" dirty="0"/>
              <a:t>プッシュ</a:t>
            </a:r>
            <a:endParaRPr kumimoji="1" lang="en-US" altLang="ja-JP" dirty="0" smtClean="0"/>
          </a:p>
        </p:txBody>
      </p:sp>
      <p:cxnSp>
        <p:nvCxnSpPr>
          <p:cNvPr id="53" name="直線コネクタ 52"/>
          <p:cNvCxnSpPr/>
          <p:nvPr/>
        </p:nvCxnSpPr>
        <p:spPr>
          <a:xfrm>
            <a:off x="5026478" y="3859948"/>
            <a:ext cx="5014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6702365" y="4125989"/>
            <a:ext cx="5733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A6</a:t>
            </a:r>
          </a:p>
          <a:p>
            <a:r>
              <a:rPr lang="en-US" altLang="ja-JP" dirty="0"/>
              <a:t>Z0</a:t>
            </a:r>
          </a:p>
        </p:txBody>
      </p:sp>
      <p:cxnSp>
        <p:nvCxnSpPr>
          <p:cNvPr id="61" name="直線コネクタ 60"/>
          <p:cNvCxnSpPr/>
          <p:nvPr/>
        </p:nvCxnSpPr>
        <p:spPr>
          <a:xfrm>
            <a:off x="6701004" y="4187948"/>
            <a:ext cx="5014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 flipH="1">
            <a:off x="5707101" y="4163848"/>
            <a:ext cx="57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α</a:t>
            </a:r>
            <a:r>
              <a:rPr kumimoji="1" lang="en-US" altLang="ja-JP" baseline="-25000" dirty="0" smtClean="0"/>
              <a:t>n</a:t>
            </a:r>
            <a:endParaRPr kumimoji="1" lang="ja-JP" altLang="en-US" baseline="-250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7275689" y="4249099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α</a:t>
            </a:r>
            <a:r>
              <a:rPr kumimoji="1" lang="en-US" altLang="ja-JP" baseline="-25000" dirty="0" smtClean="0"/>
              <a:t>n+1</a:t>
            </a:r>
            <a:endParaRPr kumimoji="1" lang="ja-JP" altLang="en-US" baseline="-25000" dirty="0"/>
          </a:p>
        </p:txBody>
      </p:sp>
      <p:sp>
        <p:nvSpPr>
          <p:cNvPr id="65" name="左中かっこ 64"/>
          <p:cNvSpPr/>
          <p:nvPr/>
        </p:nvSpPr>
        <p:spPr>
          <a:xfrm flipH="1">
            <a:off x="5580112" y="3933056"/>
            <a:ext cx="196465" cy="7496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66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6F70C520-7230-4C82-B38D-87B95528BA1D}" type="slidenum">
              <a:rPr lang="en-US" altLang="ja-JP" sz="1400" smtClean="0"/>
              <a:pPr eaLnBrk="1" hangingPunct="1"/>
              <a:t>7</a:t>
            </a:fld>
            <a:endParaRPr lang="en-US" altLang="ja-JP" sz="1400" dirty="0" smtClean="0"/>
          </a:p>
        </p:txBody>
      </p:sp>
      <p:sp>
        <p:nvSpPr>
          <p:cNvPr id="10246" name="Text Box 39"/>
          <p:cNvSpPr txBox="1">
            <a:spLocks noChangeArrowheads="1"/>
          </p:cNvSpPr>
          <p:nvPr/>
        </p:nvSpPr>
        <p:spPr bwMode="auto">
          <a:xfrm>
            <a:off x="2769530" y="857136"/>
            <a:ext cx="521168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800" u="sng" dirty="0" smtClean="0">
                <a:solidFill>
                  <a:srgbClr val="0000FF"/>
                </a:solidFill>
              </a:rPr>
              <a:t>・</a:t>
            </a:r>
            <a:r>
              <a:rPr lang="en-US" altLang="ja-JP" sz="1800" u="sng" dirty="0" smtClean="0">
                <a:solidFill>
                  <a:srgbClr val="0000FF"/>
                </a:solidFill>
              </a:rPr>
              <a:t>x</a:t>
            </a:r>
            <a:r>
              <a:rPr lang="ja-JP" altLang="en-US" sz="1800" u="sng" dirty="0"/>
              <a:t>の最後の入力記号</a:t>
            </a:r>
            <a:r>
              <a:rPr lang="ja-JP" altLang="en-US" sz="1800" dirty="0"/>
              <a:t>を</a:t>
            </a:r>
            <a:r>
              <a:rPr lang="ja-JP" altLang="en-US" sz="1800" dirty="0" smtClean="0"/>
              <a:t>読込</a:t>
            </a:r>
            <a:r>
              <a:rPr lang="ja-JP" altLang="en-US" sz="1800" dirty="0"/>
              <a:t>み</a:t>
            </a:r>
            <a:r>
              <a:rPr lang="ja-JP" altLang="en-US" sz="1800" dirty="0" smtClean="0"/>
              <a:t>、スタックが</a:t>
            </a:r>
            <a:endParaRPr lang="en-US" altLang="ja-JP" sz="1800" dirty="0" smtClean="0"/>
          </a:p>
          <a:p>
            <a:pPr eaLnBrk="1" hangingPunct="1"/>
            <a:r>
              <a:rPr lang="en-US" altLang="ja-JP" sz="1800" dirty="0" smtClean="0"/>
              <a:t>ε</a:t>
            </a:r>
            <a:r>
              <a:rPr lang="ja-JP" altLang="en-US" sz="1800" dirty="0"/>
              <a:t>（空の記号列になる）に推移</a:t>
            </a:r>
            <a:r>
              <a:rPr lang="ja-JP" altLang="en-US" sz="1800" dirty="0" smtClean="0"/>
              <a:t>した</a:t>
            </a:r>
            <a:r>
              <a:rPr lang="ja-JP" altLang="en-US" sz="1800" dirty="0"/>
              <a:t>とき</a:t>
            </a:r>
            <a:r>
              <a:rPr lang="ja-JP" altLang="en-US" sz="1800" dirty="0" smtClean="0"/>
              <a:t>、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 smtClean="0"/>
              <a:t>入力記号列</a:t>
            </a:r>
            <a:r>
              <a:rPr lang="en-US" altLang="ja-JP" sz="1800" dirty="0">
                <a:solidFill>
                  <a:srgbClr val="0000FF"/>
                </a:solidFill>
              </a:rPr>
              <a:t>x</a:t>
            </a:r>
            <a:r>
              <a:rPr lang="ja-JP" altLang="en-US" sz="1800" dirty="0"/>
              <a:t>は</a:t>
            </a:r>
            <a:r>
              <a:rPr lang="en-US" altLang="ja-JP" sz="1800" dirty="0"/>
              <a:t>SDPDA</a:t>
            </a:r>
            <a:r>
              <a:rPr lang="ja-JP" altLang="en-US" sz="1800" dirty="0"/>
              <a:t>に</a:t>
            </a:r>
            <a:r>
              <a:rPr lang="ja-JP" altLang="en-US" sz="1800" b="1" dirty="0">
                <a:solidFill>
                  <a:srgbClr val="FF0000"/>
                </a:solidFill>
              </a:rPr>
              <a:t>受理</a:t>
            </a:r>
            <a:r>
              <a:rPr lang="ja-JP" altLang="en-US" sz="1800" dirty="0" smtClean="0"/>
              <a:t>されると</a:t>
            </a:r>
            <a:r>
              <a:rPr lang="ja-JP" altLang="en-US" sz="1800" dirty="0"/>
              <a:t>いう。</a:t>
            </a:r>
            <a:r>
              <a:rPr lang="en-US" altLang="ja-JP" sz="1800" dirty="0"/>
              <a:t> </a:t>
            </a:r>
            <a:endParaRPr lang="en-US" altLang="ja-JP" sz="1800" dirty="0" smtClean="0"/>
          </a:p>
          <a:p>
            <a:pPr eaLnBrk="1" hangingPunct="1"/>
            <a:r>
              <a:rPr lang="en-US" altLang="ja-JP" sz="1800" dirty="0" smtClean="0"/>
              <a:t>SDPDA(M)</a:t>
            </a:r>
            <a:r>
              <a:rPr lang="ja-JP" altLang="en-US" sz="1800" dirty="0" smtClean="0"/>
              <a:t>は</a:t>
            </a:r>
            <a:r>
              <a:rPr lang="ja-JP" altLang="en-US" sz="1800" dirty="0"/>
              <a:t>停止する。</a:t>
            </a:r>
            <a:endParaRPr lang="en-US" altLang="ja-JP" sz="1800" dirty="0"/>
          </a:p>
          <a:p>
            <a:pPr eaLnBrk="1" hangingPunct="1"/>
            <a:endParaRPr lang="ja-JP" altLang="en-US" sz="1800" dirty="0"/>
          </a:p>
          <a:p>
            <a:pPr eaLnBrk="1" hangingPunct="1"/>
            <a:r>
              <a:rPr lang="ja-JP" altLang="en-US" sz="1800" dirty="0" smtClean="0"/>
              <a:t>・スタック</a:t>
            </a:r>
            <a:r>
              <a:rPr lang="ja-JP" altLang="en-US" sz="1800" dirty="0"/>
              <a:t>が</a:t>
            </a:r>
            <a:r>
              <a:rPr lang="en-US" altLang="ja-JP" sz="1800" dirty="0"/>
              <a:t>ε</a:t>
            </a:r>
            <a:r>
              <a:rPr lang="ja-JP" altLang="en-US" sz="1800" dirty="0" err="1"/>
              <a:t>に推</a:t>
            </a:r>
            <a:r>
              <a:rPr lang="ja-JP" altLang="en-US" sz="1800" dirty="0" smtClean="0"/>
              <a:t>移しても、</a:t>
            </a:r>
            <a:r>
              <a:rPr lang="ja-JP" altLang="en-US" sz="1800" dirty="0"/>
              <a:t>まだ、</a:t>
            </a:r>
            <a:r>
              <a:rPr lang="ja-JP" altLang="en-US" sz="1800" dirty="0" smtClean="0"/>
              <a:t>入力記号が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 smtClean="0"/>
              <a:t>残って</a:t>
            </a:r>
            <a:r>
              <a:rPr lang="ja-JP" altLang="en-US" sz="1800" dirty="0"/>
              <a:t>いるとき</a:t>
            </a:r>
            <a:r>
              <a:rPr lang="ja-JP" altLang="en-US" sz="1800" dirty="0" smtClean="0"/>
              <a:t>、</a:t>
            </a:r>
            <a:r>
              <a:rPr lang="ja-JP" altLang="en-US" sz="1800" dirty="0" smtClean="0">
                <a:solidFill>
                  <a:srgbClr val="FF0000"/>
                </a:solidFill>
              </a:rPr>
              <a:t>入力記号列</a:t>
            </a:r>
            <a:r>
              <a:rPr lang="ja-JP" altLang="en-US" sz="1800" dirty="0">
                <a:solidFill>
                  <a:srgbClr val="FF0000"/>
                </a:solidFill>
              </a:rPr>
              <a:t>は受理</a:t>
            </a:r>
            <a:r>
              <a:rPr lang="ja-JP" altLang="en-US" sz="1800" dirty="0" smtClean="0">
                <a:solidFill>
                  <a:srgbClr val="FF0000"/>
                </a:solidFill>
              </a:rPr>
              <a:t>されない</a:t>
            </a:r>
            <a:r>
              <a:rPr lang="ja-JP" altLang="en-US" sz="1800" dirty="0"/>
              <a:t>という。</a:t>
            </a:r>
            <a:r>
              <a:rPr lang="en-US" altLang="ja-JP" sz="1800" dirty="0"/>
              <a:t> </a:t>
            </a:r>
            <a:endParaRPr lang="en-US" altLang="ja-JP" sz="1800" dirty="0" smtClean="0"/>
          </a:p>
          <a:p>
            <a:pPr eaLnBrk="1" hangingPunct="1"/>
            <a:r>
              <a:rPr lang="en-US" altLang="ja-JP" sz="1800" dirty="0" smtClean="0"/>
              <a:t>SDPDA</a:t>
            </a:r>
            <a:r>
              <a:rPr lang="ja-JP" altLang="en-US" sz="1800" dirty="0" smtClean="0"/>
              <a:t>（</a:t>
            </a:r>
            <a:r>
              <a:rPr lang="en-US" altLang="ja-JP" sz="1800" dirty="0" smtClean="0"/>
              <a:t>M</a:t>
            </a:r>
            <a:r>
              <a:rPr lang="ja-JP" altLang="en-US" sz="1800" dirty="0" smtClean="0"/>
              <a:t>）は、</a:t>
            </a:r>
            <a:r>
              <a:rPr lang="ja-JP" altLang="en-US" sz="1800" u="sng" dirty="0" smtClean="0"/>
              <a:t>一度スタックが空になる（</a:t>
            </a:r>
            <a:r>
              <a:rPr lang="en-US" altLang="ja-JP" sz="1800" u="sng" dirty="0" smtClean="0"/>
              <a:t>ε</a:t>
            </a:r>
            <a:r>
              <a:rPr lang="ja-JP" altLang="en-US" sz="1800" u="sng" dirty="0" smtClean="0"/>
              <a:t>になる）と</a:t>
            </a:r>
            <a:endParaRPr lang="en-US" altLang="ja-JP" sz="1800" u="sng" dirty="0" smtClean="0"/>
          </a:p>
          <a:p>
            <a:pPr eaLnBrk="1" hangingPunct="1"/>
            <a:r>
              <a:rPr lang="ja-JP" altLang="en-US" sz="1800" dirty="0" smtClean="0"/>
              <a:t>停止</a:t>
            </a:r>
            <a:r>
              <a:rPr lang="ja-JP" altLang="en-US" sz="1800" dirty="0"/>
              <a:t>するため</a:t>
            </a:r>
            <a:r>
              <a:rPr lang="ja-JP" altLang="en-US" sz="1800" dirty="0" smtClean="0"/>
              <a:t>、残った</a:t>
            </a:r>
            <a:r>
              <a:rPr lang="ja-JP" altLang="en-US" sz="1800" dirty="0"/>
              <a:t>入力記号</a:t>
            </a:r>
            <a:r>
              <a:rPr lang="ja-JP" altLang="en-US" sz="1800" dirty="0" smtClean="0"/>
              <a:t>は読込めない</a:t>
            </a:r>
            <a:r>
              <a:rPr lang="ja-JP" altLang="en-US" sz="1800" dirty="0"/>
              <a:t>。</a:t>
            </a:r>
          </a:p>
        </p:txBody>
      </p:sp>
      <p:sp>
        <p:nvSpPr>
          <p:cNvPr id="10254" name="テキスト ボックス 1"/>
          <p:cNvSpPr txBox="1">
            <a:spLocks noChangeArrowheads="1"/>
          </p:cNvSpPr>
          <p:nvPr/>
        </p:nvSpPr>
        <p:spPr bwMode="auto">
          <a:xfrm>
            <a:off x="462763" y="1747866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 smtClean="0"/>
              <a:t>初期計算状況</a:t>
            </a:r>
            <a:endParaRPr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745428" y="836712"/>
            <a:ext cx="1616008" cy="917287"/>
            <a:chOff x="742943" y="3032125"/>
            <a:chExt cx="1616008" cy="917287"/>
          </a:xfrm>
        </p:grpSpPr>
        <p:sp>
          <p:nvSpPr>
            <p:cNvPr id="10243" name="Text Box 36"/>
            <p:cNvSpPr txBox="1">
              <a:spLocks noChangeArrowheads="1"/>
            </p:cNvSpPr>
            <p:nvPr/>
          </p:nvSpPr>
          <p:spPr bwMode="auto">
            <a:xfrm>
              <a:off x="755576" y="3175000"/>
              <a:ext cx="16033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800" dirty="0"/>
                <a:t>Z</a:t>
              </a:r>
              <a:r>
                <a:rPr lang="en-US" altLang="ja-JP" sz="1800" baseline="-25000" dirty="0"/>
                <a:t>0</a:t>
              </a:r>
              <a:r>
                <a:rPr lang="ja-JP" altLang="en-US" sz="1800" dirty="0"/>
                <a:t>　　　　</a:t>
              </a:r>
              <a:r>
                <a:rPr lang="en-US" altLang="ja-JP" sz="1800" dirty="0"/>
                <a:t>ε</a:t>
              </a:r>
            </a:p>
          </p:txBody>
        </p:sp>
        <p:sp>
          <p:nvSpPr>
            <p:cNvPr id="10244" name="Line 37"/>
            <p:cNvSpPr>
              <a:spLocks noChangeShapeType="1"/>
            </p:cNvSpPr>
            <p:nvPr/>
          </p:nvSpPr>
          <p:spPr bwMode="auto">
            <a:xfrm>
              <a:off x="1187376" y="3390900"/>
              <a:ext cx="433387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45" name="Text Box 38"/>
            <p:cNvSpPr txBox="1">
              <a:spLocks noChangeArrowheads="1"/>
            </p:cNvSpPr>
            <p:nvPr/>
          </p:nvSpPr>
          <p:spPr bwMode="auto">
            <a:xfrm>
              <a:off x="1117526" y="3032125"/>
              <a:ext cx="30162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80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0253" name="テキスト ボックス 47"/>
            <p:cNvSpPr txBox="1">
              <a:spLocks noChangeArrowheads="1"/>
            </p:cNvSpPr>
            <p:nvPr/>
          </p:nvSpPr>
          <p:spPr bwMode="auto">
            <a:xfrm>
              <a:off x="1142926" y="3405188"/>
              <a:ext cx="35560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>
                  <a:solidFill>
                    <a:srgbClr val="0000FF"/>
                  </a:solidFill>
                </a:rPr>
                <a:t>M</a:t>
              </a:r>
              <a:endParaRPr lang="ja-JP" altLang="en-US">
                <a:solidFill>
                  <a:srgbClr val="0000FF"/>
                </a:solidFill>
              </a:endParaRPr>
            </a:p>
          </p:txBody>
        </p:sp>
        <p:cxnSp>
          <p:nvCxnSpPr>
            <p:cNvPr id="4" name="直線矢印コネクタ 3"/>
            <p:cNvCxnSpPr/>
            <p:nvPr/>
          </p:nvCxnSpPr>
          <p:spPr>
            <a:xfrm flipV="1">
              <a:off x="742943" y="3498562"/>
              <a:ext cx="150813" cy="4508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テキスト ボックス 2"/>
          <p:cNvSpPr txBox="1"/>
          <p:nvPr/>
        </p:nvSpPr>
        <p:spPr>
          <a:xfrm>
            <a:off x="733625" y="37236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 smtClean="0"/>
              <a:t>入力記号列の受理</a:t>
            </a:r>
            <a:endParaRPr kumimoji="1" lang="ja-JP" altLang="en-US" sz="1800" dirty="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834739" y="3469447"/>
            <a:ext cx="65293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800" dirty="0"/>
              <a:t>受理される入力</a:t>
            </a:r>
            <a:r>
              <a:rPr lang="ja-JP" altLang="en-US" sz="1800" dirty="0" smtClean="0"/>
              <a:t>記号列 ｘ 全体</a:t>
            </a:r>
            <a:r>
              <a:rPr lang="ja-JP" altLang="en-US" sz="1800" dirty="0"/>
              <a:t>の</a:t>
            </a:r>
            <a:r>
              <a:rPr lang="ja-JP" altLang="en-US" sz="1800" dirty="0" smtClean="0"/>
              <a:t>集合を、</a:t>
            </a:r>
            <a:r>
              <a:rPr lang="en-US" altLang="ja-JP" sz="1800" dirty="0" smtClean="0"/>
              <a:t>L(M)</a:t>
            </a:r>
            <a:r>
              <a:rPr lang="ja-JP" altLang="en-US" sz="1800" dirty="0" smtClean="0"/>
              <a:t>また</a:t>
            </a:r>
            <a:r>
              <a:rPr lang="ja-JP" altLang="en-US" sz="1800" dirty="0"/>
              <a:t>は</a:t>
            </a:r>
            <a:r>
              <a:rPr lang="en-US" altLang="ja-JP" sz="1800" dirty="0"/>
              <a:t>L(Z</a:t>
            </a:r>
            <a:r>
              <a:rPr lang="en-US" altLang="ja-JP" sz="1800" baseline="-25000" dirty="0"/>
              <a:t>0</a:t>
            </a:r>
            <a:r>
              <a:rPr lang="en-US" altLang="ja-JP" sz="1800" dirty="0" smtClean="0"/>
              <a:t>)</a:t>
            </a:r>
            <a:r>
              <a:rPr lang="ja-JP" altLang="en-US" sz="1800" dirty="0" smtClean="0"/>
              <a:t>と表し、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/>
              <a:t>「</a:t>
            </a:r>
            <a:r>
              <a:rPr lang="en-US" altLang="ja-JP" sz="1800" dirty="0" smtClean="0"/>
              <a:t>M</a:t>
            </a:r>
            <a:r>
              <a:rPr lang="ja-JP" altLang="en-US" sz="1800" dirty="0" smtClean="0"/>
              <a:t>が受理する言語」という。</a:t>
            </a:r>
            <a:endParaRPr lang="en-US" altLang="ja-JP" sz="1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20834" y="4131157"/>
            <a:ext cx="81644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 smtClean="0"/>
              <a:t>プッシュダウンスタックが「空」の計算状況は、有限オートマトンにおける最終状態</a:t>
            </a:r>
            <a:endParaRPr lang="en-US" altLang="ja-JP" sz="1800" dirty="0" smtClean="0"/>
          </a:p>
          <a:p>
            <a:r>
              <a:rPr kumimoji="1" lang="ja-JP" altLang="en-US" sz="1800" dirty="0" err="1" smtClean="0"/>
              <a:t>に到</a:t>
            </a:r>
            <a:r>
              <a:rPr kumimoji="1" lang="ja-JP" altLang="en-US" sz="1800" dirty="0" smtClean="0"/>
              <a:t>達したことに相当する。ただし、単純決定性プッシュダウンオートマトンの場合、</a:t>
            </a:r>
            <a:endParaRPr kumimoji="1" lang="en-US" altLang="ja-JP" sz="1800" dirty="0" smtClean="0"/>
          </a:p>
          <a:p>
            <a:r>
              <a:rPr kumimoji="1" lang="ja-JP" altLang="en-US" sz="1800" dirty="0" smtClean="0"/>
              <a:t>一旦</a:t>
            </a:r>
            <a:r>
              <a:rPr lang="ja-JP" altLang="en-US" sz="1800" dirty="0" smtClean="0"/>
              <a:t>プッシュダウンスタックが空の受理計算状況へ到達すると、それ以上入力記号</a:t>
            </a:r>
            <a:endParaRPr lang="en-US" altLang="ja-JP" sz="1800" dirty="0" smtClean="0"/>
          </a:p>
          <a:p>
            <a:r>
              <a:rPr lang="ja-JP" altLang="en-US" sz="1800" dirty="0" err="1" smtClean="0"/>
              <a:t>の</a:t>
            </a:r>
            <a:r>
              <a:rPr kumimoji="1" lang="ja-JP" altLang="en-US" sz="1800" dirty="0" err="1" smtClean="0"/>
              <a:t>読</a:t>
            </a:r>
            <a:r>
              <a:rPr kumimoji="1" lang="ja-JP" altLang="en-US" sz="1800" dirty="0"/>
              <a:t>込</a:t>
            </a:r>
            <a:r>
              <a:rPr kumimoji="1" lang="ja-JP" altLang="en-US" sz="1800" dirty="0" smtClean="0"/>
              <a:t>を続けることができなくなる。</a:t>
            </a:r>
            <a:endParaRPr kumimoji="1" lang="ja-JP" altLang="en-US" sz="18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70459" y="5531321"/>
            <a:ext cx="41905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800" dirty="0" smtClean="0"/>
              <a:t>L(M)=L(Z</a:t>
            </a:r>
            <a:r>
              <a:rPr lang="en-US" altLang="ja-JP" sz="1800" baseline="-25000" dirty="0" smtClean="0"/>
              <a:t>0</a:t>
            </a:r>
            <a:r>
              <a:rPr lang="en-US" altLang="ja-JP" sz="1800" dirty="0"/>
              <a:t>)=</a:t>
            </a:r>
            <a:r>
              <a:rPr lang="ja-JP" altLang="en-US" sz="1800" dirty="0"/>
              <a:t>｛　</a:t>
            </a:r>
            <a:r>
              <a:rPr lang="en-US" altLang="ja-JP" sz="1800" dirty="0" err="1">
                <a:solidFill>
                  <a:srgbClr val="0000FF"/>
                </a:solidFill>
              </a:rPr>
              <a:t>x</a:t>
            </a:r>
            <a:r>
              <a:rPr lang="en-US" altLang="ja-JP" sz="1800" dirty="0" err="1"/>
              <a:t>∈Σ</a:t>
            </a:r>
            <a:r>
              <a:rPr lang="en-US" altLang="ja-JP" sz="1800" dirty="0"/>
              <a:t>*</a:t>
            </a:r>
            <a:r>
              <a:rPr lang="ja-JP" altLang="en-US" sz="1800" dirty="0"/>
              <a:t>　｜　</a:t>
            </a:r>
            <a:r>
              <a:rPr lang="en-US" altLang="ja-JP" sz="1800" dirty="0"/>
              <a:t>Z</a:t>
            </a:r>
            <a:r>
              <a:rPr lang="en-US" altLang="ja-JP" sz="1800" baseline="-25000" dirty="0"/>
              <a:t>0</a:t>
            </a:r>
            <a:r>
              <a:rPr lang="ja-JP" altLang="en-US" sz="1800" dirty="0"/>
              <a:t>　　　　　</a:t>
            </a:r>
            <a:r>
              <a:rPr lang="en-US" altLang="ja-JP" sz="1800" dirty="0"/>
              <a:t>ε</a:t>
            </a:r>
            <a:r>
              <a:rPr lang="ja-JP" altLang="en-US" sz="1800" dirty="0"/>
              <a:t>　｝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4067175" y="5726584"/>
            <a:ext cx="504825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129534" y="5366221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800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125342" y="5726584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800"/>
              <a:t>M</a:t>
            </a:r>
          </a:p>
        </p:txBody>
      </p:sp>
      <p:sp>
        <p:nvSpPr>
          <p:cNvPr id="18" name="Text Box 105"/>
          <p:cNvSpPr txBox="1">
            <a:spLocks noChangeArrowheads="1"/>
          </p:cNvSpPr>
          <p:nvPr/>
        </p:nvSpPr>
        <p:spPr bwMode="auto">
          <a:xfrm>
            <a:off x="5218609" y="5532909"/>
            <a:ext cx="28055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800" dirty="0" smtClean="0"/>
              <a:t>　　　　</a:t>
            </a:r>
            <a:r>
              <a:rPr lang="en-US" altLang="ja-JP" sz="1800" dirty="0" smtClean="0"/>
              <a:t>Z</a:t>
            </a:r>
            <a:r>
              <a:rPr lang="en-US" altLang="ja-JP" sz="1800" baseline="-25000" dirty="0" smtClean="0"/>
              <a:t>0</a:t>
            </a:r>
            <a:r>
              <a:rPr lang="ja-JP" altLang="en-US" sz="1800" dirty="0"/>
              <a:t>：初期スタック</a:t>
            </a:r>
            <a:r>
              <a:rPr lang="ja-JP" altLang="en-US" sz="1800" dirty="0" smtClean="0"/>
              <a:t>記号</a:t>
            </a:r>
            <a:endParaRPr lang="ja-JP" alt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127C1C14-B6DC-4588-A7FF-BF08024BBD73}" type="slidenum">
              <a:rPr lang="en-US" altLang="ja-JP" sz="1400" smtClean="0"/>
              <a:pPr eaLnBrk="1" hangingPunct="1"/>
              <a:t>8</a:t>
            </a:fld>
            <a:endParaRPr lang="en-US" altLang="ja-JP" sz="1400" smtClean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69908" y="629128"/>
            <a:ext cx="4283075" cy="1754188"/>
            <a:chOff x="720973" y="1916832"/>
            <a:chExt cx="4283075" cy="1754188"/>
          </a:xfrm>
        </p:grpSpPr>
        <p:sp>
          <p:nvSpPr>
            <p:cNvPr id="11272" name="Text Box 8"/>
            <p:cNvSpPr txBox="1">
              <a:spLocks noChangeArrowheads="1"/>
            </p:cNvSpPr>
            <p:nvPr/>
          </p:nvSpPr>
          <p:spPr bwMode="auto">
            <a:xfrm>
              <a:off x="2103438" y="2427214"/>
              <a:ext cx="184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ja-JP" sz="1800"/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720973" y="1916832"/>
              <a:ext cx="4283075" cy="1754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 sz="1800" dirty="0" smtClean="0"/>
                <a:t>例</a:t>
              </a:r>
              <a:r>
                <a:rPr lang="en-US" altLang="ja-JP" sz="1800" dirty="0" smtClean="0"/>
                <a:t>4.9</a:t>
              </a:r>
              <a:r>
                <a:rPr lang="ja-JP" altLang="en-US" sz="1800" dirty="0"/>
                <a:t>　　</a:t>
              </a:r>
              <a:r>
                <a:rPr lang="en-US" altLang="ja-JP" sz="1800" dirty="0"/>
                <a:t>SDPDA</a:t>
              </a:r>
              <a:r>
                <a:rPr lang="ja-JP" altLang="en-US" sz="1800" dirty="0"/>
                <a:t>　</a:t>
              </a:r>
              <a:r>
                <a:rPr lang="en-US" altLang="ja-JP" sz="1800" dirty="0"/>
                <a:t>M</a:t>
              </a:r>
              <a:r>
                <a:rPr lang="ja-JP" altLang="en-US" sz="1800" dirty="0"/>
                <a:t>１</a:t>
              </a:r>
              <a:r>
                <a:rPr lang="en-US" altLang="ja-JP" sz="1800" dirty="0"/>
                <a:t>=</a:t>
              </a:r>
              <a:r>
                <a:rPr lang="ja-JP" altLang="en-US" sz="1800" dirty="0"/>
                <a:t>｛</a:t>
              </a:r>
              <a:r>
                <a:rPr lang="en-US" altLang="ja-JP" sz="1800" dirty="0"/>
                <a:t>Γ</a:t>
              </a:r>
              <a:r>
                <a:rPr lang="ja-JP" altLang="en-US" sz="1800" dirty="0" err="1"/>
                <a:t>、</a:t>
              </a:r>
              <a:r>
                <a:rPr lang="en-US" altLang="ja-JP" sz="1800" dirty="0"/>
                <a:t>Σ</a:t>
              </a:r>
              <a:r>
                <a:rPr lang="ja-JP" altLang="en-US" sz="1800" dirty="0" err="1"/>
                <a:t>、</a:t>
              </a:r>
              <a:r>
                <a:rPr lang="en-US" altLang="ja-JP" sz="1800" dirty="0"/>
                <a:t>δ</a:t>
              </a:r>
              <a:r>
                <a:rPr lang="ja-JP" altLang="en-US" sz="1800" dirty="0" err="1"/>
                <a:t>、</a:t>
              </a:r>
              <a:r>
                <a:rPr lang="en-US" altLang="ja-JP" sz="1800" dirty="0"/>
                <a:t>Z</a:t>
              </a:r>
              <a:r>
                <a:rPr lang="en-US" altLang="ja-JP" sz="1800" baseline="-25000" dirty="0"/>
                <a:t>0</a:t>
              </a:r>
              <a:r>
                <a:rPr lang="ja-JP" altLang="en-US" sz="1800" dirty="0"/>
                <a:t>｝</a:t>
              </a:r>
            </a:p>
            <a:p>
              <a:pPr eaLnBrk="1" hangingPunct="1"/>
              <a:r>
                <a:rPr lang="ja-JP" altLang="en-US" sz="1800" dirty="0"/>
                <a:t>　　　　　</a:t>
              </a:r>
              <a:r>
                <a:rPr lang="en-US" altLang="ja-JP" sz="1800" dirty="0"/>
                <a:t>Γ</a:t>
              </a:r>
              <a:r>
                <a:rPr lang="ja-JP" altLang="en-US" sz="1800" dirty="0"/>
                <a:t>＝｛</a:t>
              </a:r>
              <a:r>
                <a:rPr lang="en-US" altLang="ja-JP" sz="1800" dirty="0"/>
                <a:t>S,A,B</a:t>
              </a:r>
              <a:r>
                <a:rPr lang="ja-JP" altLang="en-US" sz="1800" dirty="0"/>
                <a:t>｝　　</a:t>
              </a:r>
              <a:r>
                <a:rPr lang="en-US" altLang="ja-JP" sz="1800" dirty="0"/>
                <a:t>Σ</a:t>
              </a:r>
              <a:r>
                <a:rPr lang="ja-JP" altLang="en-US" sz="1800" dirty="0"/>
                <a:t>＝｛</a:t>
              </a:r>
              <a:r>
                <a:rPr lang="en-US" altLang="ja-JP" sz="1800" dirty="0" err="1"/>
                <a:t>a,b</a:t>
              </a:r>
              <a:r>
                <a:rPr lang="ja-JP" altLang="en-US" sz="1800" dirty="0"/>
                <a:t>｝　　</a:t>
              </a:r>
              <a:r>
                <a:rPr lang="en-US" altLang="ja-JP" sz="1800" dirty="0"/>
                <a:t>Z</a:t>
              </a:r>
              <a:r>
                <a:rPr lang="en-US" altLang="ja-JP" sz="1800" baseline="-25000" dirty="0"/>
                <a:t>0</a:t>
              </a:r>
              <a:r>
                <a:rPr lang="ja-JP" altLang="en-US" sz="1800" dirty="0"/>
                <a:t>＝</a:t>
              </a:r>
              <a:r>
                <a:rPr lang="en-US" altLang="ja-JP" sz="1800" dirty="0"/>
                <a:t>S</a:t>
              </a:r>
            </a:p>
            <a:p>
              <a:pPr eaLnBrk="1" hangingPunct="1"/>
              <a:r>
                <a:rPr lang="ja-JP" altLang="en-US" sz="1800" dirty="0"/>
                <a:t>　　　　　</a:t>
              </a:r>
              <a:r>
                <a:rPr lang="en-US" altLang="ja-JP" sz="1800" dirty="0"/>
                <a:t>δ</a:t>
              </a:r>
              <a:r>
                <a:rPr lang="ja-JP" altLang="en-US" sz="1800" dirty="0"/>
                <a:t>＝｛	①　</a:t>
              </a:r>
              <a:r>
                <a:rPr lang="en-US" altLang="ja-JP" sz="1800" dirty="0"/>
                <a:t>S→A</a:t>
              </a:r>
              <a:r>
                <a:rPr lang="ja-JP" altLang="en-US" sz="1800" dirty="0" err="1"/>
                <a:t>、</a:t>
              </a:r>
              <a:endParaRPr lang="ja-JP" altLang="en-US" sz="1800" dirty="0"/>
            </a:p>
            <a:p>
              <a:pPr eaLnBrk="1" hangingPunct="1"/>
              <a:r>
                <a:rPr lang="ja-JP" altLang="en-US" sz="1800" dirty="0"/>
                <a:t>　　　　　　　　　	②　</a:t>
              </a:r>
              <a:r>
                <a:rPr lang="en-US" altLang="ja-JP" sz="1800" dirty="0" err="1"/>
                <a:t>A→ε</a:t>
              </a:r>
              <a:r>
                <a:rPr lang="ja-JP" altLang="en-US" sz="1800" dirty="0" err="1"/>
                <a:t>、</a:t>
              </a:r>
              <a:endParaRPr lang="ja-JP" altLang="en-US" sz="1800" dirty="0"/>
            </a:p>
            <a:p>
              <a:pPr eaLnBrk="1" hangingPunct="1"/>
              <a:r>
                <a:rPr lang="ja-JP" altLang="en-US" sz="1800" dirty="0"/>
                <a:t>　　　　		③　</a:t>
              </a:r>
              <a:r>
                <a:rPr lang="en-US" altLang="ja-JP" sz="1800" dirty="0"/>
                <a:t>A→AB</a:t>
              </a:r>
              <a:r>
                <a:rPr lang="ja-JP" altLang="en-US" sz="1800" dirty="0" err="1"/>
                <a:t>、</a:t>
              </a:r>
              <a:endParaRPr lang="ja-JP" altLang="en-US" sz="1800" dirty="0"/>
            </a:p>
            <a:p>
              <a:pPr eaLnBrk="1" hangingPunct="1"/>
              <a:r>
                <a:rPr lang="ja-JP" altLang="en-US" sz="1800" dirty="0"/>
                <a:t>　　　　		④　</a:t>
              </a:r>
              <a:r>
                <a:rPr lang="en-US" altLang="ja-JP" sz="1800" dirty="0" err="1"/>
                <a:t>B→ε</a:t>
              </a:r>
              <a:r>
                <a:rPr lang="ja-JP" altLang="en-US" sz="1800" dirty="0"/>
                <a:t>　　　｝</a:t>
              </a:r>
            </a:p>
          </p:txBody>
        </p:sp>
        <p:sp>
          <p:nvSpPr>
            <p:cNvPr id="11280" name="Text Box 40"/>
            <p:cNvSpPr txBox="1">
              <a:spLocks noChangeArrowheads="1"/>
            </p:cNvSpPr>
            <p:nvPr/>
          </p:nvSpPr>
          <p:spPr bwMode="auto">
            <a:xfrm>
              <a:off x="3151188" y="2420888"/>
              <a:ext cx="2825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400" dirty="0"/>
                <a:t>a</a:t>
              </a:r>
            </a:p>
          </p:txBody>
        </p:sp>
        <p:sp>
          <p:nvSpPr>
            <p:cNvPr id="11281" name="Text Box 41"/>
            <p:cNvSpPr txBox="1">
              <a:spLocks noChangeArrowheads="1"/>
            </p:cNvSpPr>
            <p:nvPr/>
          </p:nvSpPr>
          <p:spPr bwMode="auto">
            <a:xfrm>
              <a:off x="3139954" y="2960113"/>
              <a:ext cx="2825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400" dirty="0"/>
                <a:t>a</a:t>
              </a:r>
            </a:p>
          </p:txBody>
        </p:sp>
        <p:sp>
          <p:nvSpPr>
            <p:cNvPr id="11282" name="Text Box 42"/>
            <p:cNvSpPr txBox="1">
              <a:spLocks noChangeArrowheads="1"/>
            </p:cNvSpPr>
            <p:nvPr/>
          </p:nvSpPr>
          <p:spPr bwMode="auto">
            <a:xfrm>
              <a:off x="3162300" y="2708920"/>
              <a:ext cx="2825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400"/>
                <a:t>b</a:t>
              </a:r>
            </a:p>
          </p:txBody>
        </p:sp>
        <p:sp>
          <p:nvSpPr>
            <p:cNvPr id="11283" name="Text Box 43"/>
            <p:cNvSpPr txBox="1">
              <a:spLocks noChangeArrowheads="1"/>
            </p:cNvSpPr>
            <p:nvPr/>
          </p:nvSpPr>
          <p:spPr bwMode="auto">
            <a:xfrm>
              <a:off x="3144715" y="3248145"/>
              <a:ext cx="2825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400" dirty="0"/>
                <a:t>b</a:t>
              </a:r>
            </a:p>
          </p:txBody>
        </p:sp>
      </p:grpSp>
      <p:sp>
        <p:nvSpPr>
          <p:cNvPr id="11303" name="テキスト ボックス 1"/>
          <p:cNvSpPr txBox="1">
            <a:spLocks noChangeArrowheads="1"/>
          </p:cNvSpPr>
          <p:nvPr/>
        </p:nvSpPr>
        <p:spPr bwMode="auto">
          <a:xfrm>
            <a:off x="851152" y="2780928"/>
            <a:ext cx="61863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800" dirty="0"/>
              <a:t>記号列</a:t>
            </a:r>
            <a:r>
              <a:rPr lang="en-US" altLang="ja-JP" sz="1800" dirty="0"/>
              <a:t>ab</a:t>
            </a:r>
            <a:r>
              <a:rPr lang="ja-JP" altLang="en-US" sz="1800" dirty="0" err="1"/>
              <a:t>の読</a:t>
            </a:r>
            <a:r>
              <a:rPr lang="ja-JP" altLang="en-US" sz="1800" dirty="0"/>
              <a:t>込　　　　　　</a:t>
            </a:r>
            <a:r>
              <a:rPr lang="ja-JP" altLang="en-US" sz="1800" dirty="0" smtClean="0"/>
              <a:t>　　　　　　　　　　記号列</a:t>
            </a:r>
            <a:r>
              <a:rPr lang="en-US" altLang="ja-JP" sz="1800" dirty="0" err="1"/>
              <a:t>aabb</a:t>
            </a:r>
            <a:r>
              <a:rPr lang="ja-JP" altLang="en-US" sz="1800" dirty="0" err="1"/>
              <a:t>の読</a:t>
            </a:r>
            <a:r>
              <a:rPr lang="ja-JP" altLang="en-US" sz="1800" dirty="0"/>
              <a:t>込</a:t>
            </a:r>
          </a:p>
        </p:txBody>
      </p:sp>
      <p:grpSp>
        <p:nvGrpSpPr>
          <p:cNvPr id="6" name="グループ化 5"/>
          <p:cNvGrpSpPr/>
          <p:nvPr/>
        </p:nvGrpSpPr>
        <p:grpSpPr>
          <a:xfrm>
            <a:off x="5479760" y="1235979"/>
            <a:ext cx="2678555" cy="1256917"/>
            <a:chOff x="5542506" y="1052736"/>
            <a:chExt cx="2678555" cy="1256917"/>
          </a:xfrm>
        </p:grpSpPr>
        <p:grpSp>
          <p:nvGrpSpPr>
            <p:cNvPr id="164" name="グループ化 163"/>
            <p:cNvGrpSpPr/>
            <p:nvPr/>
          </p:nvGrpSpPr>
          <p:grpSpPr>
            <a:xfrm>
              <a:off x="6474596" y="1052736"/>
              <a:ext cx="668483" cy="304800"/>
              <a:chOff x="6234544" y="2521744"/>
              <a:chExt cx="668483" cy="318438"/>
            </a:xfrm>
          </p:grpSpPr>
          <p:sp>
            <p:nvSpPr>
              <p:cNvPr id="165" name="正方形/長方形 164"/>
              <p:cNvSpPr/>
              <p:nvPr/>
            </p:nvSpPr>
            <p:spPr>
              <a:xfrm>
                <a:off x="6234544" y="2521744"/>
                <a:ext cx="668483" cy="3184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6" name="直線コネクタ 165"/>
              <p:cNvCxnSpPr/>
              <p:nvPr/>
            </p:nvCxnSpPr>
            <p:spPr>
              <a:xfrm>
                <a:off x="6679120" y="2521744"/>
                <a:ext cx="0" cy="304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コネクタ 166"/>
              <p:cNvCxnSpPr/>
              <p:nvPr/>
            </p:nvCxnSpPr>
            <p:spPr>
              <a:xfrm>
                <a:off x="6443663" y="2521744"/>
                <a:ext cx="0" cy="3048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テキスト ボックス 8"/>
            <p:cNvSpPr txBox="1"/>
            <p:nvPr/>
          </p:nvSpPr>
          <p:spPr>
            <a:xfrm>
              <a:off x="5542506" y="1522177"/>
              <a:ext cx="649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トップ</a:t>
              </a:r>
              <a:endParaRPr kumimoji="1" lang="ja-JP" altLang="en-US" dirty="0"/>
            </a:p>
          </p:txBody>
        </p:sp>
        <p:grpSp>
          <p:nvGrpSpPr>
            <p:cNvPr id="157" name="グループ化 156"/>
            <p:cNvGrpSpPr/>
            <p:nvPr/>
          </p:nvGrpSpPr>
          <p:grpSpPr>
            <a:xfrm rot="5400000">
              <a:off x="6552070" y="1823012"/>
              <a:ext cx="668483" cy="304800"/>
              <a:chOff x="6234544" y="2521744"/>
              <a:chExt cx="668483" cy="318438"/>
            </a:xfrm>
          </p:grpSpPr>
          <p:sp>
            <p:nvSpPr>
              <p:cNvPr id="158" name="正方形/長方形 157"/>
              <p:cNvSpPr/>
              <p:nvPr/>
            </p:nvSpPr>
            <p:spPr>
              <a:xfrm>
                <a:off x="6234544" y="2521744"/>
                <a:ext cx="668483" cy="3184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59" name="直線コネクタ 158"/>
              <p:cNvCxnSpPr/>
              <p:nvPr/>
            </p:nvCxnSpPr>
            <p:spPr>
              <a:xfrm>
                <a:off x="6679120" y="2521744"/>
                <a:ext cx="0" cy="304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線コネクタ 159"/>
              <p:cNvCxnSpPr/>
              <p:nvPr/>
            </p:nvCxnSpPr>
            <p:spPr>
              <a:xfrm>
                <a:off x="6443663" y="2521744"/>
                <a:ext cx="0" cy="3048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テキスト ボックス 167"/>
            <p:cNvSpPr txBox="1"/>
            <p:nvPr/>
          </p:nvSpPr>
          <p:spPr>
            <a:xfrm>
              <a:off x="7507404" y="1357536"/>
              <a:ext cx="7136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ボトム</a:t>
              </a:r>
              <a:endParaRPr kumimoji="1" lang="ja-JP" altLang="en-US" dirty="0"/>
            </a:p>
          </p:txBody>
        </p:sp>
        <p:cxnSp>
          <p:nvCxnSpPr>
            <p:cNvPr id="169" name="直線矢印コネクタ 168"/>
            <p:cNvCxnSpPr>
              <a:endCxn id="165" idx="1"/>
            </p:cNvCxnSpPr>
            <p:nvPr/>
          </p:nvCxnSpPr>
          <p:spPr>
            <a:xfrm flipV="1">
              <a:off x="6116637" y="1205136"/>
              <a:ext cx="357959" cy="38127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矢印コネクタ 169"/>
            <p:cNvCxnSpPr/>
            <p:nvPr/>
          </p:nvCxnSpPr>
          <p:spPr>
            <a:xfrm>
              <a:off x="6177917" y="1717450"/>
              <a:ext cx="55599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矢印コネクタ 170"/>
            <p:cNvCxnSpPr>
              <a:stCxn id="168" idx="1"/>
              <a:endCxn id="165" idx="3"/>
            </p:cNvCxnSpPr>
            <p:nvPr/>
          </p:nvCxnSpPr>
          <p:spPr>
            <a:xfrm flipH="1" flipV="1">
              <a:off x="7143079" y="1205136"/>
              <a:ext cx="364325" cy="3216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矢印コネクタ 171"/>
            <p:cNvCxnSpPr/>
            <p:nvPr/>
          </p:nvCxnSpPr>
          <p:spPr>
            <a:xfrm flipH="1">
              <a:off x="7038711" y="1555822"/>
              <a:ext cx="470083" cy="6748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グループ化 7"/>
          <p:cNvGrpSpPr/>
          <p:nvPr/>
        </p:nvGrpSpPr>
        <p:grpSpPr>
          <a:xfrm>
            <a:off x="759418" y="3429520"/>
            <a:ext cx="2585909" cy="2382912"/>
            <a:chOff x="744464" y="4221088"/>
            <a:chExt cx="2585909" cy="2382912"/>
          </a:xfrm>
        </p:grpSpPr>
        <p:grpSp>
          <p:nvGrpSpPr>
            <p:cNvPr id="11274" name="Group 10"/>
            <p:cNvGrpSpPr>
              <a:grpSpLocks/>
            </p:cNvGrpSpPr>
            <p:nvPr/>
          </p:nvGrpSpPr>
          <p:grpSpPr bwMode="auto">
            <a:xfrm>
              <a:off x="827088" y="4593232"/>
              <a:ext cx="503237" cy="1657350"/>
              <a:chOff x="930" y="2976"/>
              <a:chExt cx="317" cy="1044"/>
            </a:xfrm>
          </p:grpSpPr>
          <p:sp>
            <p:nvSpPr>
              <p:cNvPr id="11361" name="Line 11"/>
              <p:cNvSpPr>
                <a:spLocks noChangeShapeType="1"/>
              </p:cNvSpPr>
              <p:nvPr/>
            </p:nvSpPr>
            <p:spPr bwMode="auto">
              <a:xfrm>
                <a:off x="930" y="2976"/>
                <a:ext cx="0" cy="10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62" name="Line 12"/>
              <p:cNvSpPr>
                <a:spLocks noChangeShapeType="1"/>
              </p:cNvSpPr>
              <p:nvPr/>
            </p:nvSpPr>
            <p:spPr bwMode="auto">
              <a:xfrm>
                <a:off x="930" y="4020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63" name="Line 13"/>
              <p:cNvSpPr>
                <a:spLocks noChangeShapeType="1"/>
              </p:cNvSpPr>
              <p:nvPr/>
            </p:nvSpPr>
            <p:spPr bwMode="auto">
              <a:xfrm flipV="1">
                <a:off x="1247" y="2976"/>
                <a:ext cx="0" cy="10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64" name="Line 14"/>
              <p:cNvSpPr>
                <a:spLocks noChangeShapeType="1"/>
              </p:cNvSpPr>
              <p:nvPr/>
            </p:nvSpPr>
            <p:spPr bwMode="auto">
              <a:xfrm>
                <a:off x="930" y="3884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65" name="Line 15"/>
              <p:cNvSpPr>
                <a:spLocks noChangeShapeType="1"/>
              </p:cNvSpPr>
              <p:nvPr/>
            </p:nvSpPr>
            <p:spPr bwMode="auto">
              <a:xfrm>
                <a:off x="930" y="3748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66" name="Line 16"/>
              <p:cNvSpPr>
                <a:spLocks noChangeShapeType="1"/>
              </p:cNvSpPr>
              <p:nvPr/>
            </p:nvSpPr>
            <p:spPr bwMode="auto">
              <a:xfrm>
                <a:off x="930" y="3612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67" name="Line 17"/>
              <p:cNvSpPr>
                <a:spLocks noChangeShapeType="1"/>
              </p:cNvSpPr>
              <p:nvPr/>
            </p:nvSpPr>
            <p:spPr bwMode="auto">
              <a:xfrm>
                <a:off x="930" y="3475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68" name="Line 18"/>
              <p:cNvSpPr>
                <a:spLocks noChangeShapeType="1"/>
              </p:cNvSpPr>
              <p:nvPr/>
            </p:nvSpPr>
            <p:spPr bwMode="auto">
              <a:xfrm>
                <a:off x="930" y="3339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11275" name="Group 19"/>
            <p:cNvGrpSpPr>
              <a:grpSpLocks/>
            </p:cNvGrpSpPr>
            <p:nvPr/>
          </p:nvGrpSpPr>
          <p:grpSpPr bwMode="auto">
            <a:xfrm>
              <a:off x="1763713" y="4593232"/>
              <a:ext cx="503237" cy="1657350"/>
              <a:chOff x="930" y="2976"/>
              <a:chExt cx="317" cy="1044"/>
            </a:xfrm>
          </p:grpSpPr>
          <p:sp>
            <p:nvSpPr>
              <p:cNvPr id="11353" name="Line 20"/>
              <p:cNvSpPr>
                <a:spLocks noChangeShapeType="1"/>
              </p:cNvSpPr>
              <p:nvPr/>
            </p:nvSpPr>
            <p:spPr bwMode="auto">
              <a:xfrm>
                <a:off x="930" y="2976"/>
                <a:ext cx="0" cy="10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54" name="Line 21"/>
              <p:cNvSpPr>
                <a:spLocks noChangeShapeType="1"/>
              </p:cNvSpPr>
              <p:nvPr/>
            </p:nvSpPr>
            <p:spPr bwMode="auto">
              <a:xfrm>
                <a:off x="930" y="4020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55" name="Line 22"/>
              <p:cNvSpPr>
                <a:spLocks noChangeShapeType="1"/>
              </p:cNvSpPr>
              <p:nvPr/>
            </p:nvSpPr>
            <p:spPr bwMode="auto">
              <a:xfrm flipV="1">
                <a:off x="1247" y="2976"/>
                <a:ext cx="0" cy="10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56" name="Line 23"/>
              <p:cNvSpPr>
                <a:spLocks noChangeShapeType="1"/>
              </p:cNvSpPr>
              <p:nvPr/>
            </p:nvSpPr>
            <p:spPr bwMode="auto">
              <a:xfrm>
                <a:off x="930" y="3884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57" name="Line 24"/>
              <p:cNvSpPr>
                <a:spLocks noChangeShapeType="1"/>
              </p:cNvSpPr>
              <p:nvPr/>
            </p:nvSpPr>
            <p:spPr bwMode="auto">
              <a:xfrm>
                <a:off x="930" y="3748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58" name="Line 25"/>
              <p:cNvSpPr>
                <a:spLocks noChangeShapeType="1"/>
              </p:cNvSpPr>
              <p:nvPr/>
            </p:nvSpPr>
            <p:spPr bwMode="auto">
              <a:xfrm>
                <a:off x="930" y="3612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59" name="Line 26"/>
              <p:cNvSpPr>
                <a:spLocks noChangeShapeType="1"/>
              </p:cNvSpPr>
              <p:nvPr/>
            </p:nvSpPr>
            <p:spPr bwMode="auto">
              <a:xfrm>
                <a:off x="930" y="3475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60" name="Line 27"/>
              <p:cNvSpPr>
                <a:spLocks noChangeShapeType="1"/>
              </p:cNvSpPr>
              <p:nvPr/>
            </p:nvSpPr>
            <p:spPr bwMode="auto">
              <a:xfrm>
                <a:off x="930" y="3339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1276" name="Text Box 28"/>
            <p:cNvSpPr txBox="1">
              <a:spLocks noChangeArrowheads="1"/>
            </p:cNvSpPr>
            <p:nvPr/>
          </p:nvSpPr>
          <p:spPr bwMode="auto">
            <a:xfrm>
              <a:off x="917575" y="6004520"/>
              <a:ext cx="30321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400"/>
                <a:t>S</a:t>
              </a:r>
            </a:p>
          </p:txBody>
        </p:sp>
        <p:sp>
          <p:nvSpPr>
            <p:cNvPr id="11277" name="Text Box 29"/>
            <p:cNvSpPr txBox="1">
              <a:spLocks noChangeArrowheads="1"/>
            </p:cNvSpPr>
            <p:nvPr/>
          </p:nvSpPr>
          <p:spPr bwMode="auto">
            <a:xfrm>
              <a:off x="2813050" y="5991820"/>
              <a:ext cx="3619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400"/>
                <a:t>ε</a:t>
              </a:r>
            </a:p>
          </p:txBody>
        </p:sp>
        <p:sp>
          <p:nvSpPr>
            <p:cNvPr id="11278" name="Text Box 30"/>
            <p:cNvSpPr txBox="1">
              <a:spLocks noChangeArrowheads="1"/>
            </p:cNvSpPr>
            <p:nvPr/>
          </p:nvSpPr>
          <p:spPr bwMode="auto">
            <a:xfrm>
              <a:off x="1854200" y="5985470"/>
              <a:ext cx="30321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400"/>
                <a:t>A</a:t>
              </a:r>
            </a:p>
          </p:txBody>
        </p:sp>
        <p:grpSp>
          <p:nvGrpSpPr>
            <p:cNvPr id="11279" name="Group 31"/>
            <p:cNvGrpSpPr>
              <a:grpSpLocks/>
            </p:cNvGrpSpPr>
            <p:nvPr/>
          </p:nvGrpSpPr>
          <p:grpSpPr bwMode="auto">
            <a:xfrm>
              <a:off x="2700338" y="4593232"/>
              <a:ext cx="503237" cy="1657350"/>
              <a:chOff x="930" y="2976"/>
              <a:chExt cx="317" cy="1044"/>
            </a:xfrm>
          </p:grpSpPr>
          <p:sp>
            <p:nvSpPr>
              <p:cNvPr id="11345" name="Line 32"/>
              <p:cNvSpPr>
                <a:spLocks noChangeShapeType="1"/>
              </p:cNvSpPr>
              <p:nvPr/>
            </p:nvSpPr>
            <p:spPr bwMode="auto">
              <a:xfrm>
                <a:off x="930" y="2976"/>
                <a:ext cx="0" cy="10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46" name="Line 33"/>
              <p:cNvSpPr>
                <a:spLocks noChangeShapeType="1"/>
              </p:cNvSpPr>
              <p:nvPr/>
            </p:nvSpPr>
            <p:spPr bwMode="auto">
              <a:xfrm>
                <a:off x="930" y="4020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47" name="Line 34"/>
              <p:cNvSpPr>
                <a:spLocks noChangeShapeType="1"/>
              </p:cNvSpPr>
              <p:nvPr/>
            </p:nvSpPr>
            <p:spPr bwMode="auto">
              <a:xfrm flipV="1">
                <a:off x="1247" y="2976"/>
                <a:ext cx="0" cy="10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48" name="Line 35"/>
              <p:cNvSpPr>
                <a:spLocks noChangeShapeType="1"/>
              </p:cNvSpPr>
              <p:nvPr/>
            </p:nvSpPr>
            <p:spPr bwMode="auto">
              <a:xfrm>
                <a:off x="930" y="3884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49" name="Line 36"/>
              <p:cNvSpPr>
                <a:spLocks noChangeShapeType="1"/>
              </p:cNvSpPr>
              <p:nvPr/>
            </p:nvSpPr>
            <p:spPr bwMode="auto">
              <a:xfrm>
                <a:off x="930" y="3748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50" name="Line 37"/>
              <p:cNvSpPr>
                <a:spLocks noChangeShapeType="1"/>
              </p:cNvSpPr>
              <p:nvPr/>
            </p:nvSpPr>
            <p:spPr bwMode="auto">
              <a:xfrm>
                <a:off x="930" y="3612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51" name="Line 38"/>
              <p:cNvSpPr>
                <a:spLocks noChangeShapeType="1"/>
              </p:cNvSpPr>
              <p:nvPr/>
            </p:nvSpPr>
            <p:spPr bwMode="auto">
              <a:xfrm>
                <a:off x="930" y="3475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52" name="Line 39"/>
              <p:cNvSpPr>
                <a:spLocks noChangeShapeType="1"/>
              </p:cNvSpPr>
              <p:nvPr/>
            </p:nvSpPr>
            <p:spPr bwMode="auto">
              <a:xfrm>
                <a:off x="930" y="3339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1284" name="Text Box 44"/>
            <p:cNvSpPr txBox="1">
              <a:spLocks noChangeArrowheads="1"/>
            </p:cNvSpPr>
            <p:nvPr/>
          </p:nvSpPr>
          <p:spPr bwMode="auto">
            <a:xfrm>
              <a:off x="1331913" y="5242520"/>
              <a:ext cx="4127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800"/>
                <a:t>①</a:t>
              </a:r>
            </a:p>
            <a:p>
              <a:pPr eaLnBrk="1" hangingPunct="1"/>
              <a:r>
                <a:rPr lang="en-US" altLang="ja-JP" sz="1800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11285" name="Text Box 45"/>
            <p:cNvSpPr txBox="1">
              <a:spLocks noChangeArrowheads="1"/>
            </p:cNvSpPr>
            <p:nvPr/>
          </p:nvSpPr>
          <p:spPr bwMode="auto">
            <a:xfrm>
              <a:off x="2268538" y="5242520"/>
              <a:ext cx="4127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800"/>
                <a:t>②</a:t>
              </a:r>
            </a:p>
            <a:p>
              <a:pPr eaLnBrk="1" hangingPunct="1"/>
              <a:r>
                <a:rPr lang="en-US" altLang="ja-JP" sz="1800">
                  <a:solidFill>
                    <a:srgbClr val="990000"/>
                  </a:solidFill>
                </a:rPr>
                <a:t>b</a:t>
              </a:r>
            </a:p>
          </p:txBody>
        </p:sp>
        <p:sp>
          <p:nvSpPr>
            <p:cNvPr id="11286" name="Text Box 46"/>
            <p:cNvSpPr txBox="1">
              <a:spLocks noChangeArrowheads="1"/>
            </p:cNvSpPr>
            <p:nvPr/>
          </p:nvSpPr>
          <p:spPr bwMode="auto">
            <a:xfrm>
              <a:off x="1403350" y="6237288"/>
              <a:ext cx="172402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800">
                  <a:solidFill>
                    <a:srgbClr val="0000FF"/>
                  </a:solidFill>
                </a:rPr>
                <a:t>a</a:t>
              </a:r>
              <a:r>
                <a:rPr lang="en-US" altLang="ja-JP" sz="1800">
                  <a:solidFill>
                    <a:srgbClr val="990000"/>
                  </a:solidFill>
                </a:rPr>
                <a:t>b</a:t>
              </a:r>
              <a:r>
                <a:rPr lang="ja-JP" altLang="en-US" sz="1800"/>
                <a:t>は受理される</a:t>
              </a:r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1176885" y="4320897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S</a:t>
              </a:r>
              <a:endParaRPr kumimoji="1" lang="ja-JP" altLang="en-US" sz="1200" dirty="0"/>
            </a:p>
          </p:txBody>
        </p:sp>
        <p:grpSp>
          <p:nvGrpSpPr>
            <p:cNvPr id="7" name="グループ化 6"/>
            <p:cNvGrpSpPr/>
            <p:nvPr/>
          </p:nvGrpSpPr>
          <p:grpSpPr>
            <a:xfrm>
              <a:off x="744464" y="4221088"/>
              <a:ext cx="668483" cy="318438"/>
              <a:chOff x="6234544" y="2521744"/>
              <a:chExt cx="668483" cy="318438"/>
            </a:xfrm>
          </p:grpSpPr>
          <p:sp>
            <p:nvSpPr>
              <p:cNvPr id="2" name="正方形/長方形 1"/>
              <p:cNvSpPr/>
              <p:nvPr/>
            </p:nvSpPr>
            <p:spPr>
              <a:xfrm>
                <a:off x="6234544" y="2521744"/>
                <a:ext cx="668483" cy="3184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" name="直線コネクタ 4"/>
              <p:cNvCxnSpPr/>
              <p:nvPr/>
            </p:nvCxnSpPr>
            <p:spPr>
              <a:xfrm>
                <a:off x="6679120" y="2521744"/>
                <a:ext cx="0" cy="304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/>
              <p:cNvCxnSpPr/>
              <p:nvPr/>
            </p:nvCxnSpPr>
            <p:spPr>
              <a:xfrm>
                <a:off x="6443663" y="2521744"/>
                <a:ext cx="0" cy="3048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グループ化 113"/>
            <p:cNvGrpSpPr/>
            <p:nvPr/>
          </p:nvGrpSpPr>
          <p:grpSpPr>
            <a:xfrm>
              <a:off x="1708078" y="4221088"/>
              <a:ext cx="668483" cy="318438"/>
              <a:chOff x="6234544" y="2521744"/>
              <a:chExt cx="668483" cy="318438"/>
            </a:xfrm>
          </p:grpSpPr>
          <p:sp>
            <p:nvSpPr>
              <p:cNvPr id="115" name="正方形/長方形 114"/>
              <p:cNvSpPr/>
              <p:nvPr/>
            </p:nvSpPr>
            <p:spPr>
              <a:xfrm>
                <a:off x="6234544" y="2521744"/>
                <a:ext cx="668483" cy="3184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6" name="直線コネクタ 115"/>
              <p:cNvCxnSpPr/>
              <p:nvPr/>
            </p:nvCxnSpPr>
            <p:spPr>
              <a:xfrm>
                <a:off x="6679120" y="2521744"/>
                <a:ext cx="0" cy="304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/>
              <p:cNvCxnSpPr/>
              <p:nvPr/>
            </p:nvCxnSpPr>
            <p:spPr>
              <a:xfrm>
                <a:off x="6443663" y="2521744"/>
                <a:ext cx="0" cy="3048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グループ化 117"/>
            <p:cNvGrpSpPr/>
            <p:nvPr/>
          </p:nvGrpSpPr>
          <p:grpSpPr>
            <a:xfrm>
              <a:off x="2644050" y="4221088"/>
              <a:ext cx="668483" cy="318438"/>
              <a:chOff x="6234544" y="2521744"/>
              <a:chExt cx="668483" cy="318438"/>
            </a:xfrm>
          </p:grpSpPr>
          <p:sp>
            <p:nvSpPr>
              <p:cNvPr id="119" name="正方形/長方形 118"/>
              <p:cNvSpPr/>
              <p:nvPr/>
            </p:nvSpPr>
            <p:spPr>
              <a:xfrm>
                <a:off x="6234544" y="2521744"/>
                <a:ext cx="668483" cy="3184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0" name="直線コネクタ 119"/>
              <p:cNvCxnSpPr/>
              <p:nvPr/>
            </p:nvCxnSpPr>
            <p:spPr>
              <a:xfrm>
                <a:off x="6679120" y="2521744"/>
                <a:ext cx="0" cy="304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線コネクタ 120"/>
              <p:cNvCxnSpPr/>
              <p:nvPr/>
            </p:nvCxnSpPr>
            <p:spPr>
              <a:xfrm>
                <a:off x="6443663" y="2521744"/>
                <a:ext cx="0" cy="3048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テキスト ボックス 129"/>
            <p:cNvSpPr txBox="1"/>
            <p:nvPr/>
          </p:nvSpPr>
          <p:spPr>
            <a:xfrm>
              <a:off x="3076777" y="4293096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ε</a:t>
              </a:r>
              <a:endParaRPr kumimoji="1" lang="ja-JP" altLang="en-US" sz="1200" dirty="0"/>
            </a:p>
          </p:txBody>
        </p:sp>
        <p:sp>
          <p:nvSpPr>
            <p:cNvPr id="131" name="テキスト ボックス 130"/>
            <p:cNvSpPr txBox="1"/>
            <p:nvPr/>
          </p:nvSpPr>
          <p:spPr>
            <a:xfrm>
              <a:off x="2135445" y="432089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A</a:t>
              </a:r>
              <a:endParaRPr kumimoji="1" lang="ja-JP" altLang="en-US" sz="1200" dirty="0"/>
            </a:p>
          </p:txBody>
        </p:sp>
        <p:cxnSp>
          <p:nvCxnSpPr>
            <p:cNvPr id="173" name="直線矢印コネクタ 172"/>
            <p:cNvCxnSpPr/>
            <p:nvPr/>
          </p:nvCxnSpPr>
          <p:spPr>
            <a:xfrm>
              <a:off x="1376607" y="5850623"/>
              <a:ext cx="3413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矢印コネクタ 173"/>
            <p:cNvCxnSpPr/>
            <p:nvPr/>
          </p:nvCxnSpPr>
          <p:spPr>
            <a:xfrm>
              <a:off x="2339975" y="5869933"/>
              <a:ext cx="3413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グループ化 9"/>
          <p:cNvGrpSpPr/>
          <p:nvPr/>
        </p:nvGrpSpPr>
        <p:grpSpPr>
          <a:xfrm>
            <a:off x="4015284" y="3466562"/>
            <a:ext cx="4366938" cy="2454920"/>
            <a:chOff x="4015284" y="4149080"/>
            <a:chExt cx="4366938" cy="2454920"/>
          </a:xfrm>
        </p:grpSpPr>
        <p:grpSp>
          <p:nvGrpSpPr>
            <p:cNvPr id="11287" name="Group 47"/>
            <p:cNvGrpSpPr>
              <a:grpSpLocks/>
            </p:cNvGrpSpPr>
            <p:nvPr/>
          </p:nvGrpSpPr>
          <p:grpSpPr bwMode="auto">
            <a:xfrm>
              <a:off x="4067175" y="4521795"/>
              <a:ext cx="503238" cy="1657350"/>
              <a:chOff x="930" y="2976"/>
              <a:chExt cx="317" cy="1044"/>
            </a:xfrm>
          </p:grpSpPr>
          <p:sp>
            <p:nvSpPr>
              <p:cNvPr id="11337" name="Line 48"/>
              <p:cNvSpPr>
                <a:spLocks noChangeShapeType="1"/>
              </p:cNvSpPr>
              <p:nvPr/>
            </p:nvSpPr>
            <p:spPr bwMode="auto">
              <a:xfrm>
                <a:off x="930" y="2976"/>
                <a:ext cx="0" cy="10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38" name="Line 49"/>
              <p:cNvSpPr>
                <a:spLocks noChangeShapeType="1"/>
              </p:cNvSpPr>
              <p:nvPr/>
            </p:nvSpPr>
            <p:spPr bwMode="auto">
              <a:xfrm>
                <a:off x="930" y="4020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39" name="Line 50"/>
              <p:cNvSpPr>
                <a:spLocks noChangeShapeType="1"/>
              </p:cNvSpPr>
              <p:nvPr/>
            </p:nvSpPr>
            <p:spPr bwMode="auto">
              <a:xfrm flipV="1">
                <a:off x="1247" y="2976"/>
                <a:ext cx="0" cy="10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40" name="Line 51"/>
              <p:cNvSpPr>
                <a:spLocks noChangeShapeType="1"/>
              </p:cNvSpPr>
              <p:nvPr/>
            </p:nvSpPr>
            <p:spPr bwMode="auto">
              <a:xfrm>
                <a:off x="930" y="3884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41" name="Line 52"/>
              <p:cNvSpPr>
                <a:spLocks noChangeShapeType="1"/>
              </p:cNvSpPr>
              <p:nvPr/>
            </p:nvSpPr>
            <p:spPr bwMode="auto">
              <a:xfrm>
                <a:off x="930" y="3748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42" name="Line 53"/>
              <p:cNvSpPr>
                <a:spLocks noChangeShapeType="1"/>
              </p:cNvSpPr>
              <p:nvPr/>
            </p:nvSpPr>
            <p:spPr bwMode="auto">
              <a:xfrm>
                <a:off x="930" y="3612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43" name="Line 54"/>
              <p:cNvSpPr>
                <a:spLocks noChangeShapeType="1"/>
              </p:cNvSpPr>
              <p:nvPr/>
            </p:nvSpPr>
            <p:spPr bwMode="auto">
              <a:xfrm>
                <a:off x="930" y="3475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44" name="Line 55"/>
              <p:cNvSpPr>
                <a:spLocks noChangeShapeType="1"/>
              </p:cNvSpPr>
              <p:nvPr/>
            </p:nvSpPr>
            <p:spPr bwMode="auto">
              <a:xfrm>
                <a:off x="930" y="3339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grpSp>
          <p:nvGrpSpPr>
            <p:cNvPr id="11288" name="Group 56"/>
            <p:cNvGrpSpPr>
              <a:grpSpLocks/>
            </p:cNvGrpSpPr>
            <p:nvPr/>
          </p:nvGrpSpPr>
          <p:grpSpPr bwMode="auto">
            <a:xfrm>
              <a:off x="5003800" y="4521795"/>
              <a:ext cx="503238" cy="1657350"/>
              <a:chOff x="930" y="2976"/>
              <a:chExt cx="317" cy="1044"/>
            </a:xfrm>
          </p:grpSpPr>
          <p:sp>
            <p:nvSpPr>
              <p:cNvPr id="11329" name="Line 57"/>
              <p:cNvSpPr>
                <a:spLocks noChangeShapeType="1"/>
              </p:cNvSpPr>
              <p:nvPr/>
            </p:nvSpPr>
            <p:spPr bwMode="auto">
              <a:xfrm>
                <a:off x="930" y="2976"/>
                <a:ext cx="0" cy="10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30" name="Line 58"/>
              <p:cNvSpPr>
                <a:spLocks noChangeShapeType="1"/>
              </p:cNvSpPr>
              <p:nvPr/>
            </p:nvSpPr>
            <p:spPr bwMode="auto">
              <a:xfrm>
                <a:off x="930" y="4020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31" name="Line 59"/>
              <p:cNvSpPr>
                <a:spLocks noChangeShapeType="1"/>
              </p:cNvSpPr>
              <p:nvPr/>
            </p:nvSpPr>
            <p:spPr bwMode="auto">
              <a:xfrm flipV="1">
                <a:off x="1247" y="2976"/>
                <a:ext cx="0" cy="10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32" name="Line 60"/>
              <p:cNvSpPr>
                <a:spLocks noChangeShapeType="1"/>
              </p:cNvSpPr>
              <p:nvPr/>
            </p:nvSpPr>
            <p:spPr bwMode="auto">
              <a:xfrm>
                <a:off x="930" y="3884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33" name="Line 61"/>
              <p:cNvSpPr>
                <a:spLocks noChangeShapeType="1"/>
              </p:cNvSpPr>
              <p:nvPr/>
            </p:nvSpPr>
            <p:spPr bwMode="auto">
              <a:xfrm>
                <a:off x="930" y="3748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34" name="Line 62"/>
              <p:cNvSpPr>
                <a:spLocks noChangeShapeType="1"/>
              </p:cNvSpPr>
              <p:nvPr/>
            </p:nvSpPr>
            <p:spPr bwMode="auto">
              <a:xfrm>
                <a:off x="930" y="3612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35" name="Line 63"/>
              <p:cNvSpPr>
                <a:spLocks noChangeShapeType="1"/>
              </p:cNvSpPr>
              <p:nvPr/>
            </p:nvSpPr>
            <p:spPr bwMode="auto">
              <a:xfrm>
                <a:off x="930" y="3475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36" name="Line 64"/>
              <p:cNvSpPr>
                <a:spLocks noChangeShapeType="1"/>
              </p:cNvSpPr>
              <p:nvPr/>
            </p:nvSpPr>
            <p:spPr bwMode="auto">
              <a:xfrm>
                <a:off x="930" y="3339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1289" name="Text Box 65"/>
            <p:cNvSpPr txBox="1">
              <a:spLocks noChangeArrowheads="1"/>
            </p:cNvSpPr>
            <p:nvPr/>
          </p:nvSpPr>
          <p:spPr bwMode="auto">
            <a:xfrm>
              <a:off x="4157663" y="5933082"/>
              <a:ext cx="30321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400"/>
                <a:t>S</a:t>
              </a:r>
            </a:p>
          </p:txBody>
        </p:sp>
        <p:sp>
          <p:nvSpPr>
            <p:cNvPr id="11290" name="Text Box 66"/>
            <p:cNvSpPr txBox="1">
              <a:spLocks noChangeArrowheads="1"/>
            </p:cNvSpPr>
            <p:nvPr/>
          </p:nvSpPr>
          <p:spPr bwMode="auto">
            <a:xfrm>
              <a:off x="6018213" y="5725120"/>
              <a:ext cx="30321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400"/>
                <a:t>A</a:t>
              </a:r>
            </a:p>
          </p:txBody>
        </p:sp>
        <p:sp>
          <p:nvSpPr>
            <p:cNvPr id="11291" name="Text Box 67"/>
            <p:cNvSpPr txBox="1">
              <a:spLocks noChangeArrowheads="1"/>
            </p:cNvSpPr>
            <p:nvPr/>
          </p:nvSpPr>
          <p:spPr bwMode="auto">
            <a:xfrm>
              <a:off x="5094288" y="5914032"/>
              <a:ext cx="30321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400"/>
                <a:t>A</a:t>
              </a:r>
            </a:p>
          </p:txBody>
        </p:sp>
        <p:grpSp>
          <p:nvGrpSpPr>
            <p:cNvPr id="11292" name="Group 68"/>
            <p:cNvGrpSpPr>
              <a:grpSpLocks/>
            </p:cNvGrpSpPr>
            <p:nvPr/>
          </p:nvGrpSpPr>
          <p:grpSpPr bwMode="auto">
            <a:xfrm>
              <a:off x="5940425" y="4521795"/>
              <a:ext cx="503238" cy="1657350"/>
              <a:chOff x="930" y="2976"/>
              <a:chExt cx="317" cy="1044"/>
            </a:xfrm>
          </p:grpSpPr>
          <p:sp>
            <p:nvSpPr>
              <p:cNvPr id="11321" name="Line 69"/>
              <p:cNvSpPr>
                <a:spLocks noChangeShapeType="1"/>
              </p:cNvSpPr>
              <p:nvPr/>
            </p:nvSpPr>
            <p:spPr bwMode="auto">
              <a:xfrm>
                <a:off x="930" y="2976"/>
                <a:ext cx="0" cy="10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22" name="Line 70"/>
              <p:cNvSpPr>
                <a:spLocks noChangeShapeType="1"/>
              </p:cNvSpPr>
              <p:nvPr/>
            </p:nvSpPr>
            <p:spPr bwMode="auto">
              <a:xfrm>
                <a:off x="930" y="4020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23" name="Line 71"/>
              <p:cNvSpPr>
                <a:spLocks noChangeShapeType="1"/>
              </p:cNvSpPr>
              <p:nvPr/>
            </p:nvSpPr>
            <p:spPr bwMode="auto">
              <a:xfrm flipV="1">
                <a:off x="1247" y="2976"/>
                <a:ext cx="0" cy="10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24" name="Line 72"/>
              <p:cNvSpPr>
                <a:spLocks noChangeShapeType="1"/>
              </p:cNvSpPr>
              <p:nvPr/>
            </p:nvSpPr>
            <p:spPr bwMode="auto">
              <a:xfrm>
                <a:off x="930" y="3884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25" name="Line 73"/>
              <p:cNvSpPr>
                <a:spLocks noChangeShapeType="1"/>
              </p:cNvSpPr>
              <p:nvPr/>
            </p:nvSpPr>
            <p:spPr bwMode="auto">
              <a:xfrm>
                <a:off x="930" y="3748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26" name="Line 74"/>
              <p:cNvSpPr>
                <a:spLocks noChangeShapeType="1"/>
              </p:cNvSpPr>
              <p:nvPr/>
            </p:nvSpPr>
            <p:spPr bwMode="auto">
              <a:xfrm>
                <a:off x="930" y="3612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27" name="Line 75"/>
              <p:cNvSpPr>
                <a:spLocks noChangeShapeType="1"/>
              </p:cNvSpPr>
              <p:nvPr/>
            </p:nvSpPr>
            <p:spPr bwMode="auto">
              <a:xfrm>
                <a:off x="930" y="3475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28" name="Line 76"/>
              <p:cNvSpPr>
                <a:spLocks noChangeShapeType="1"/>
              </p:cNvSpPr>
              <p:nvPr/>
            </p:nvSpPr>
            <p:spPr bwMode="auto">
              <a:xfrm>
                <a:off x="930" y="3339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1293" name="Text Box 77"/>
            <p:cNvSpPr txBox="1">
              <a:spLocks noChangeArrowheads="1"/>
            </p:cNvSpPr>
            <p:nvPr/>
          </p:nvSpPr>
          <p:spPr bwMode="auto">
            <a:xfrm>
              <a:off x="4572000" y="5171082"/>
              <a:ext cx="4127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800"/>
                <a:t>①</a:t>
              </a:r>
            </a:p>
            <a:p>
              <a:pPr eaLnBrk="1" hangingPunct="1"/>
              <a:r>
                <a:rPr lang="en-US" altLang="ja-JP" sz="1800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11294" name="Text Box 78"/>
            <p:cNvSpPr txBox="1">
              <a:spLocks noChangeArrowheads="1"/>
            </p:cNvSpPr>
            <p:nvPr/>
          </p:nvSpPr>
          <p:spPr bwMode="auto">
            <a:xfrm>
              <a:off x="5508625" y="5171082"/>
              <a:ext cx="4127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800"/>
                <a:t>③</a:t>
              </a:r>
            </a:p>
            <a:p>
              <a:pPr eaLnBrk="1" hangingPunct="1"/>
              <a:r>
                <a:rPr lang="en-US" altLang="ja-JP" sz="1800">
                  <a:solidFill>
                    <a:srgbClr val="990000"/>
                  </a:solidFill>
                </a:rPr>
                <a:t>a</a:t>
              </a:r>
            </a:p>
          </p:txBody>
        </p:sp>
        <p:grpSp>
          <p:nvGrpSpPr>
            <p:cNvPr id="11295" name="Group 79"/>
            <p:cNvGrpSpPr>
              <a:grpSpLocks/>
            </p:cNvGrpSpPr>
            <p:nvPr/>
          </p:nvGrpSpPr>
          <p:grpSpPr bwMode="auto">
            <a:xfrm>
              <a:off x="6875463" y="4521795"/>
              <a:ext cx="503237" cy="1657350"/>
              <a:chOff x="930" y="2976"/>
              <a:chExt cx="317" cy="1044"/>
            </a:xfrm>
          </p:grpSpPr>
          <p:sp>
            <p:nvSpPr>
              <p:cNvPr id="11313" name="Line 80"/>
              <p:cNvSpPr>
                <a:spLocks noChangeShapeType="1"/>
              </p:cNvSpPr>
              <p:nvPr/>
            </p:nvSpPr>
            <p:spPr bwMode="auto">
              <a:xfrm>
                <a:off x="930" y="2976"/>
                <a:ext cx="0" cy="10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14" name="Line 81"/>
              <p:cNvSpPr>
                <a:spLocks noChangeShapeType="1"/>
              </p:cNvSpPr>
              <p:nvPr/>
            </p:nvSpPr>
            <p:spPr bwMode="auto">
              <a:xfrm>
                <a:off x="930" y="4020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15" name="Line 82"/>
              <p:cNvSpPr>
                <a:spLocks noChangeShapeType="1"/>
              </p:cNvSpPr>
              <p:nvPr/>
            </p:nvSpPr>
            <p:spPr bwMode="auto">
              <a:xfrm flipV="1">
                <a:off x="1247" y="2976"/>
                <a:ext cx="0" cy="10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16" name="Line 83"/>
              <p:cNvSpPr>
                <a:spLocks noChangeShapeType="1"/>
              </p:cNvSpPr>
              <p:nvPr/>
            </p:nvSpPr>
            <p:spPr bwMode="auto">
              <a:xfrm>
                <a:off x="930" y="3884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17" name="Line 84"/>
              <p:cNvSpPr>
                <a:spLocks noChangeShapeType="1"/>
              </p:cNvSpPr>
              <p:nvPr/>
            </p:nvSpPr>
            <p:spPr bwMode="auto">
              <a:xfrm>
                <a:off x="930" y="3748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18" name="Line 85"/>
              <p:cNvSpPr>
                <a:spLocks noChangeShapeType="1"/>
              </p:cNvSpPr>
              <p:nvPr/>
            </p:nvSpPr>
            <p:spPr bwMode="auto">
              <a:xfrm>
                <a:off x="930" y="3612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19" name="Line 86"/>
              <p:cNvSpPr>
                <a:spLocks noChangeShapeType="1"/>
              </p:cNvSpPr>
              <p:nvPr/>
            </p:nvSpPr>
            <p:spPr bwMode="auto">
              <a:xfrm>
                <a:off x="930" y="3475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20" name="Line 87"/>
              <p:cNvSpPr>
                <a:spLocks noChangeShapeType="1"/>
              </p:cNvSpPr>
              <p:nvPr/>
            </p:nvSpPr>
            <p:spPr bwMode="auto">
              <a:xfrm>
                <a:off x="930" y="3339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1296" name="Text Box 88"/>
            <p:cNvSpPr txBox="1">
              <a:spLocks noChangeArrowheads="1"/>
            </p:cNvSpPr>
            <p:nvPr/>
          </p:nvSpPr>
          <p:spPr bwMode="auto">
            <a:xfrm>
              <a:off x="7924800" y="5920382"/>
              <a:ext cx="3619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400"/>
                <a:t>ε</a:t>
              </a:r>
            </a:p>
          </p:txBody>
        </p:sp>
        <p:sp>
          <p:nvSpPr>
            <p:cNvPr id="11297" name="Text Box 89"/>
            <p:cNvSpPr txBox="1">
              <a:spLocks noChangeArrowheads="1"/>
            </p:cNvSpPr>
            <p:nvPr/>
          </p:nvSpPr>
          <p:spPr bwMode="auto">
            <a:xfrm>
              <a:off x="6965950" y="5914032"/>
              <a:ext cx="30321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400"/>
                <a:t>B</a:t>
              </a:r>
            </a:p>
          </p:txBody>
        </p:sp>
        <p:grpSp>
          <p:nvGrpSpPr>
            <p:cNvPr id="11298" name="Group 90"/>
            <p:cNvGrpSpPr>
              <a:grpSpLocks/>
            </p:cNvGrpSpPr>
            <p:nvPr/>
          </p:nvGrpSpPr>
          <p:grpSpPr bwMode="auto">
            <a:xfrm>
              <a:off x="7812088" y="4521795"/>
              <a:ext cx="503237" cy="1657350"/>
              <a:chOff x="930" y="2976"/>
              <a:chExt cx="317" cy="1044"/>
            </a:xfrm>
          </p:grpSpPr>
          <p:sp>
            <p:nvSpPr>
              <p:cNvPr id="11305" name="Line 91"/>
              <p:cNvSpPr>
                <a:spLocks noChangeShapeType="1"/>
              </p:cNvSpPr>
              <p:nvPr/>
            </p:nvSpPr>
            <p:spPr bwMode="auto">
              <a:xfrm>
                <a:off x="930" y="2976"/>
                <a:ext cx="0" cy="10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06" name="Line 92"/>
              <p:cNvSpPr>
                <a:spLocks noChangeShapeType="1"/>
              </p:cNvSpPr>
              <p:nvPr/>
            </p:nvSpPr>
            <p:spPr bwMode="auto">
              <a:xfrm>
                <a:off x="930" y="4020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07" name="Line 93"/>
              <p:cNvSpPr>
                <a:spLocks noChangeShapeType="1"/>
              </p:cNvSpPr>
              <p:nvPr/>
            </p:nvSpPr>
            <p:spPr bwMode="auto">
              <a:xfrm flipV="1">
                <a:off x="1247" y="2976"/>
                <a:ext cx="0" cy="10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08" name="Line 94"/>
              <p:cNvSpPr>
                <a:spLocks noChangeShapeType="1"/>
              </p:cNvSpPr>
              <p:nvPr/>
            </p:nvSpPr>
            <p:spPr bwMode="auto">
              <a:xfrm>
                <a:off x="930" y="3884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09" name="Line 95"/>
              <p:cNvSpPr>
                <a:spLocks noChangeShapeType="1"/>
              </p:cNvSpPr>
              <p:nvPr/>
            </p:nvSpPr>
            <p:spPr bwMode="auto">
              <a:xfrm>
                <a:off x="930" y="3748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10" name="Line 96"/>
              <p:cNvSpPr>
                <a:spLocks noChangeShapeType="1"/>
              </p:cNvSpPr>
              <p:nvPr/>
            </p:nvSpPr>
            <p:spPr bwMode="auto">
              <a:xfrm>
                <a:off x="930" y="3612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11" name="Line 97"/>
              <p:cNvSpPr>
                <a:spLocks noChangeShapeType="1"/>
              </p:cNvSpPr>
              <p:nvPr/>
            </p:nvSpPr>
            <p:spPr bwMode="auto">
              <a:xfrm>
                <a:off x="930" y="3475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12" name="Line 98"/>
              <p:cNvSpPr>
                <a:spLocks noChangeShapeType="1"/>
              </p:cNvSpPr>
              <p:nvPr/>
            </p:nvSpPr>
            <p:spPr bwMode="auto">
              <a:xfrm>
                <a:off x="930" y="3339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1299" name="Text Box 99"/>
            <p:cNvSpPr txBox="1">
              <a:spLocks noChangeArrowheads="1"/>
            </p:cNvSpPr>
            <p:nvPr/>
          </p:nvSpPr>
          <p:spPr bwMode="auto">
            <a:xfrm>
              <a:off x="7380288" y="5171082"/>
              <a:ext cx="4127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800"/>
                <a:t>④</a:t>
              </a:r>
            </a:p>
            <a:p>
              <a:pPr eaLnBrk="1" hangingPunct="1"/>
              <a:r>
                <a:rPr lang="en-US" altLang="ja-JP" sz="1800">
                  <a:solidFill>
                    <a:srgbClr val="009900"/>
                  </a:solidFill>
                </a:rPr>
                <a:t>b</a:t>
              </a:r>
            </a:p>
          </p:txBody>
        </p:sp>
        <p:sp>
          <p:nvSpPr>
            <p:cNvPr id="11300" name="Text Box 100"/>
            <p:cNvSpPr txBox="1">
              <a:spLocks noChangeArrowheads="1"/>
            </p:cNvSpPr>
            <p:nvPr/>
          </p:nvSpPr>
          <p:spPr bwMode="auto">
            <a:xfrm>
              <a:off x="6040438" y="5929907"/>
              <a:ext cx="30321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400"/>
                <a:t>B</a:t>
              </a:r>
            </a:p>
          </p:txBody>
        </p:sp>
        <p:sp>
          <p:nvSpPr>
            <p:cNvPr id="11301" name="Text Box 101"/>
            <p:cNvSpPr txBox="1">
              <a:spLocks noChangeArrowheads="1"/>
            </p:cNvSpPr>
            <p:nvPr/>
          </p:nvSpPr>
          <p:spPr bwMode="auto">
            <a:xfrm>
              <a:off x="6443663" y="5169495"/>
              <a:ext cx="4127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800"/>
                <a:t>②</a:t>
              </a:r>
            </a:p>
            <a:p>
              <a:pPr eaLnBrk="1" hangingPunct="1"/>
              <a:r>
                <a:rPr lang="en-US" altLang="ja-JP" sz="1800"/>
                <a:t>b</a:t>
              </a:r>
            </a:p>
          </p:txBody>
        </p:sp>
        <p:sp>
          <p:nvSpPr>
            <p:cNvPr id="11302" name="Text Box 102"/>
            <p:cNvSpPr txBox="1">
              <a:spLocks noChangeArrowheads="1"/>
            </p:cNvSpPr>
            <p:nvPr/>
          </p:nvSpPr>
          <p:spPr bwMode="auto">
            <a:xfrm>
              <a:off x="4932363" y="6237288"/>
              <a:ext cx="197802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800">
                  <a:solidFill>
                    <a:srgbClr val="0000FF"/>
                  </a:solidFill>
                </a:rPr>
                <a:t>a</a:t>
              </a:r>
              <a:r>
                <a:rPr lang="en-US" altLang="ja-JP" sz="1800">
                  <a:solidFill>
                    <a:srgbClr val="990000"/>
                  </a:solidFill>
                </a:rPr>
                <a:t>a</a:t>
              </a:r>
              <a:r>
                <a:rPr lang="en-US" altLang="ja-JP" sz="1800"/>
                <a:t>b</a:t>
              </a:r>
              <a:r>
                <a:rPr lang="en-US" altLang="ja-JP" sz="1800">
                  <a:solidFill>
                    <a:srgbClr val="009900"/>
                  </a:solidFill>
                </a:rPr>
                <a:t>b</a:t>
              </a:r>
              <a:r>
                <a:rPr lang="ja-JP" altLang="en-US" sz="1800"/>
                <a:t>は受理される</a:t>
              </a:r>
            </a:p>
          </p:txBody>
        </p:sp>
        <p:grpSp>
          <p:nvGrpSpPr>
            <p:cNvPr id="126" name="グループ化 125"/>
            <p:cNvGrpSpPr/>
            <p:nvPr/>
          </p:nvGrpSpPr>
          <p:grpSpPr>
            <a:xfrm>
              <a:off x="7713739" y="4149080"/>
              <a:ext cx="668483" cy="318438"/>
              <a:chOff x="6234544" y="2521744"/>
              <a:chExt cx="668483" cy="318438"/>
            </a:xfrm>
          </p:grpSpPr>
          <p:sp>
            <p:nvSpPr>
              <p:cNvPr id="127" name="正方形/長方形 126"/>
              <p:cNvSpPr/>
              <p:nvPr/>
            </p:nvSpPr>
            <p:spPr>
              <a:xfrm>
                <a:off x="6234544" y="2521744"/>
                <a:ext cx="668483" cy="3184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8" name="直線コネクタ 127"/>
              <p:cNvCxnSpPr/>
              <p:nvPr/>
            </p:nvCxnSpPr>
            <p:spPr>
              <a:xfrm>
                <a:off x="6679120" y="2521744"/>
                <a:ext cx="0" cy="304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/>
              <p:nvPr/>
            </p:nvCxnSpPr>
            <p:spPr>
              <a:xfrm>
                <a:off x="6443663" y="2521744"/>
                <a:ext cx="0" cy="3048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テキスト ボックス 131"/>
            <p:cNvSpPr txBox="1"/>
            <p:nvPr/>
          </p:nvSpPr>
          <p:spPr>
            <a:xfrm>
              <a:off x="5355070" y="4221354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A</a:t>
              </a:r>
              <a:endParaRPr kumimoji="1" lang="ja-JP" altLang="en-US" sz="1200" dirty="0"/>
            </a:p>
          </p:txBody>
        </p:sp>
        <p:sp>
          <p:nvSpPr>
            <p:cNvPr id="133" name="テキスト ボックス 132"/>
            <p:cNvSpPr txBox="1"/>
            <p:nvPr/>
          </p:nvSpPr>
          <p:spPr>
            <a:xfrm>
              <a:off x="4426784" y="423516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S</a:t>
              </a:r>
              <a:endParaRPr kumimoji="1" lang="ja-JP" altLang="en-US" sz="1200" dirty="0"/>
            </a:p>
          </p:txBody>
        </p:sp>
        <p:sp>
          <p:nvSpPr>
            <p:cNvPr id="134" name="テキスト ボックス 133"/>
            <p:cNvSpPr txBox="1"/>
            <p:nvPr/>
          </p:nvSpPr>
          <p:spPr>
            <a:xfrm>
              <a:off x="8124153" y="4196538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ε</a:t>
              </a:r>
              <a:endParaRPr kumimoji="1" lang="ja-JP" altLang="en-US" sz="1200" dirty="0"/>
            </a:p>
          </p:txBody>
        </p:sp>
        <p:grpSp>
          <p:nvGrpSpPr>
            <p:cNvPr id="141" name="グループ化 140"/>
            <p:cNvGrpSpPr/>
            <p:nvPr/>
          </p:nvGrpSpPr>
          <p:grpSpPr>
            <a:xfrm>
              <a:off x="6792839" y="4162718"/>
              <a:ext cx="668483" cy="318438"/>
              <a:chOff x="6234544" y="2521744"/>
              <a:chExt cx="668483" cy="318438"/>
            </a:xfrm>
          </p:grpSpPr>
          <p:sp>
            <p:nvSpPr>
              <p:cNvPr id="142" name="正方形/長方形 141"/>
              <p:cNvSpPr/>
              <p:nvPr/>
            </p:nvSpPr>
            <p:spPr>
              <a:xfrm>
                <a:off x="6234544" y="2521744"/>
                <a:ext cx="668483" cy="3184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3" name="直線コネクタ 142"/>
              <p:cNvCxnSpPr/>
              <p:nvPr/>
            </p:nvCxnSpPr>
            <p:spPr>
              <a:xfrm>
                <a:off x="6679120" y="2521744"/>
                <a:ext cx="0" cy="304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線コネクタ 143"/>
              <p:cNvCxnSpPr/>
              <p:nvPr/>
            </p:nvCxnSpPr>
            <p:spPr>
              <a:xfrm>
                <a:off x="6443663" y="2521744"/>
                <a:ext cx="0" cy="3048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グループ化 144"/>
            <p:cNvGrpSpPr/>
            <p:nvPr/>
          </p:nvGrpSpPr>
          <p:grpSpPr>
            <a:xfrm>
              <a:off x="4963021" y="4162718"/>
              <a:ext cx="668483" cy="318438"/>
              <a:chOff x="6234544" y="2521744"/>
              <a:chExt cx="668483" cy="318438"/>
            </a:xfrm>
          </p:grpSpPr>
          <p:sp>
            <p:nvSpPr>
              <p:cNvPr id="146" name="正方形/長方形 145"/>
              <p:cNvSpPr/>
              <p:nvPr/>
            </p:nvSpPr>
            <p:spPr>
              <a:xfrm>
                <a:off x="6234544" y="2521744"/>
                <a:ext cx="668483" cy="3184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7" name="直線コネクタ 146"/>
              <p:cNvCxnSpPr/>
              <p:nvPr/>
            </p:nvCxnSpPr>
            <p:spPr>
              <a:xfrm>
                <a:off x="6679120" y="2521744"/>
                <a:ext cx="0" cy="304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線コネクタ 147"/>
              <p:cNvCxnSpPr/>
              <p:nvPr/>
            </p:nvCxnSpPr>
            <p:spPr>
              <a:xfrm>
                <a:off x="6443663" y="2521744"/>
                <a:ext cx="0" cy="3048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グループ化 148"/>
            <p:cNvGrpSpPr/>
            <p:nvPr/>
          </p:nvGrpSpPr>
          <p:grpSpPr>
            <a:xfrm>
              <a:off x="5857802" y="4169537"/>
              <a:ext cx="668483" cy="318438"/>
              <a:chOff x="6234544" y="2521744"/>
              <a:chExt cx="668483" cy="318438"/>
            </a:xfrm>
          </p:grpSpPr>
          <p:sp>
            <p:nvSpPr>
              <p:cNvPr id="150" name="正方形/長方形 149"/>
              <p:cNvSpPr/>
              <p:nvPr/>
            </p:nvSpPr>
            <p:spPr>
              <a:xfrm>
                <a:off x="6234544" y="2521744"/>
                <a:ext cx="668483" cy="3184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51" name="直線コネクタ 150"/>
              <p:cNvCxnSpPr/>
              <p:nvPr/>
            </p:nvCxnSpPr>
            <p:spPr>
              <a:xfrm>
                <a:off x="6679120" y="2521744"/>
                <a:ext cx="0" cy="304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線コネクタ 151"/>
              <p:cNvCxnSpPr/>
              <p:nvPr/>
            </p:nvCxnSpPr>
            <p:spPr>
              <a:xfrm>
                <a:off x="6443663" y="2521744"/>
                <a:ext cx="0" cy="3048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グループ化 152"/>
            <p:cNvGrpSpPr/>
            <p:nvPr/>
          </p:nvGrpSpPr>
          <p:grpSpPr>
            <a:xfrm>
              <a:off x="4015284" y="4149080"/>
              <a:ext cx="668483" cy="318438"/>
              <a:chOff x="6234544" y="2521744"/>
              <a:chExt cx="668483" cy="318438"/>
            </a:xfrm>
          </p:grpSpPr>
          <p:sp>
            <p:nvSpPr>
              <p:cNvPr id="154" name="正方形/長方形 153"/>
              <p:cNvSpPr/>
              <p:nvPr/>
            </p:nvSpPr>
            <p:spPr>
              <a:xfrm>
                <a:off x="6234544" y="2521744"/>
                <a:ext cx="668483" cy="3184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55" name="直線コネクタ 154"/>
              <p:cNvCxnSpPr/>
              <p:nvPr/>
            </p:nvCxnSpPr>
            <p:spPr>
              <a:xfrm>
                <a:off x="6679120" y="2521744"/>
                <a:ext cx="0" cy="304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6443663" y="2521744"/>
                <a:ext cx="0" cy="3048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テキスト ボックス 160"/>
            <p:cNvSpPr txBox="1"/>
            <p:nvPr/>
          </p:nvSpPr>
          <p:spPr>
            <a:xfrm>
              <a:off x="7196145" y="422178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B</a:t>
              </a:r>
              <a:endParaRPr kumimoji="1" lang="ja-JP" altLang="en-US" sz="1200" dirty="0"/>
            </a:p>
          </p:txBody>
        </p:sp>
        <p:sp>
          <p:nvSpPr>
            <p:cNvPr id="162" name="テキスト ボックス 161"/>
            <p:cNvSpPr txBox="1"/>
            <p:nvPr/>
          </p:nvSpPr>
          <p:spPr>
            <a:xfrm>
              <a:off x="6044991" y="422407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/>
                <a:t>A</a:t>
              </a:r>
              <a:endParaRPr kumimoji="1" lang="ja-JP" altLang="en-US" sz="1200" dirty="0"/>
            </a:p>
          </p:txBody>
        </p:sp>
        <p:sp>
          <p:nvSpPr>
            <p:cNvPr id="163" name="テキスト ボックス 162"/>
            <p:cNvSpPr txBox="1"/>
            <p:nvPr/>
          </p:nvSpPr>
          <p:spPr>
            <a:xfrm>
              <a:off x="6300966" y="422407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B</a:t>
              </a:r>
              <a:endParaRPr kumimoji="1" lang="ja-JP" altLang="en-US" sz="1200" dirty="0"/>
            </a:p>
          </p:txBody>
        </p:sp>
        <p:cxnSp>
          <p:nvCxnSpPr>
            <p:cNvPr id="175" name="直線矢印コネクタ 174"/>
            <p:cNvCxnSpPr/>
            <p:nvPr/>
          </p:nvCxnSpPr>
          <p:spPr>
            <a:xfrm>
              <a:off x="4621708" y="5797396"/>
              <a:ext cx="3413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矢印コネクタ 175"/>
            <p:cNvCxnSpPr/>
            <p:nvPr/>
          </p:nvCxnSpPr>
          <p:spPr>
            <a:xfrm>
              <a:off x="5542506" y="5799472"/>
              <a:ext cx="3413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矢印コネクタ 176"/>
            <p:cNvCxnSpPr/>
            <p:nvPr/>
          </p:nvCxnSpPr>
          <p:spPr>
            <a:xfrm>
              <a:off x="6467524" y="5747345"/>
              <a:ext cx="3413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矢印コネクタ 177"/>
            <p:cNvCxnSpPr/>
            <p:nvPr/>
          </p:nvCxnSpPr>
          <p:spPr>
            <a:xfrm>
              <a:off x="7442567" y="5747345"/>
              <a:ext cx="3413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Text Box 105"/>
          <p:cNvSpPr txBox="1">
            <a:spLocks noChangeArrowheads="1"/>
          </p:cNvSpPr>
          <p:nvPr/>
        </p:nvSpPr>
        <p:spPr bwMode="auto">
          <a:xfrm>
            <a:off x="5185436" y="611396"/>
            <a:ext cx="28055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800" dirty="0" smtClean="0"/>
              <a:t>　　　　</a:t>
            </a:r>
            <a:r>
              <a:rPr lang="en-US" altLang="ja-JP" sz="1800" dirty="0" smtClean="0"/>
              <a:t>Z</a:t>
            </a:r>
            <a:r>
              <a:rPr lang="en-US" altLang="ja-JP" sz="1800" baseline="-25000" dirty="0" smtClean="0"/>
              <a:t>0</a:t>
            </a:r>
            <a:r>
              <a:rPr lang="ja-JP" altLang="en-US" sz="1800" dirty="0"/>
              <a:t>：初期スタック</a:t>
            </a:r>
            <a:r>
              <a:rPr lang="ja-JP" altLang="en-US" sz="1800" dirty="0" smtClean="0"/>
              <a:t>記号</a:t>
            </a:r>
            <a:endParaRPr lang="ja-JP" alt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DE4F2C28-EFEF-42FD-8356-573CC4B497F1}" type="slidenum">
              <a:rPr lang="en-US" altLang="ja-JP" sz="1400" smtClean="0"/>
              <a:pPr eaLnBrk="1" hangingPunct="1"/>
              <a:t>9</a:t>
            </a:fld>
            <a:endParaRPr lang="en-US" altLang="ja-JP" sz="1400" smtClean="0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23144" y="519341"/>
            <a:ext cx="808130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800" dirty="0" smtClean="0"/>
              <a:t>＜例</a:t>
            </a:r>
            <a:r>
              <a:rPr lang="en-US" altLang="ja-JP" sz="1800" dirty="0" smtClean="0"/>
              <a:t>4.9</a:t>
            </a:r>
            <a:r>
              <a:rPr lang="ja-JP" altLang="en-US" sz="1800" dirty="0" smtClean="0"/>
              <a:t>　つづき＞</a:t>
            </a:r>
            <a:endParaRPr lang="en-US" altLang="ja-JP" sz="1800" dirty="0" smtClean="0"/>
          </a:p>
          <a:p>
            <a:pPr eaLnBrk="1" hangingPunct="1"/>
            <a:r>
              <a:rPr lang="ja-JP" altLang="en-US" sz="1800" dirty="0" smtClean="0"/>
              <a:t>　　</a:t>
            </a:r>
            <a:r>
              <a:rPr lang="en-US" altLang="ja-JP" sz="1800" dirty="0" smtClean="0"/>
              <a:t>SDPDA</a:t>
            </a:r>
            <a:r>
              <a:rPr lang="ja-JP" altLang="en-US" sz="1800" dirty="0"/>
              <a:t>の</a:t>
            </a:r>
            <a:r>
              <a:rPr lang="ja-JP" altLang="en-US" sz="1800" dirty="0" smtClean="0"/>
              <a:t>推移図：</a:t>
            </a:r>
            <a:r>
              <a:rPr lang="ja-JP" altLang="en-US" sz="1800" b="1" dirty="0" smtClean="0"/>
              <a:t>プッシュダウンスタック</a:t>
            </a:r>
            <a:r>
              <a:rPr lang="ja-JP" altLang="en-US" sz="1800" b="1" dirty="0"/>
              <a:t>の</a:t>
            </a:r>
            <a:r>
              <a:rPr lang="ja-JP" altLang="en-US" sz="1800" b="1" dirty="0" smtClean="0"/>
              <a:t>内容、すなわち</a:t>
            </a:r>
            <a:r>
              <a:rPr lang="ja-JP" altLang="en-US" sz="1800" b="1" dirty="0"/>
              <a:t>、計算</a:t>
            </a:r>
            <a:r>
              <a:rPr lang="ja-JP" altLang="en-US" sz="1800" b="1" dirty="0" smtClean="0"/>
              <a:t>状況で示す。</a:t>
            </a:r>
            <a:endParaRPr lang="ja-JP" altLang="en-US" sz="1800" b="1" dirty="0"/>
          </a:p>
          <a:p>
            <a:pPr eaLnBrk="1" hangingPunct="1"/>
            <a:endParaRPr lang="ja-JP" altLang="en-US" sz="1800" dirty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178543" y="2139429"/>
            <a:ext cx="281679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800" dirty="0"/>
              <a:t>S</a:t>
            </a:r>
          </a:p>
          <a:p>
            <a:pPr eaLnBrk="1" hangingPunct="1"/>
            <a:endParaRPr lang="en-US" altLang="ja-JP" sz="1800" dirty="0"/>
          </a:p>
          <a:p>
            <a:pPr eaLnBrk="1" hangingPunct="1"/>
            <a:r>
              <a:rPr lang="en-US" altLang="ja-JP" sz="1800" dirty="0"/>
              <a:t>A</a:t>
            </a:r>
            <a:r>
              <a:rPr lang="ja-JP" altLang="en-US" sz="1800" dirty="0"/>
              <a:t>　　　</a:t>
            </a:r>
            <a:r>
              <a:rPr lang="en-US" altLang="ja-JP" sz="1800" dirty="0"/>
              <a:t>AB</a:t>
            </a:r>
            <a:r>
              <a:rPr lang="ja-JP" altLang="en-US" sz="1800" dirty="0"/>
              <a:t>　　　</a:t>
            </a:r>
            <a:r>
              <a:rPr lang="en-US" altLang="ja-JP" sz="1800" dirty="0"/>
              <a:t>AB</a:t>
            </a:r>
            <a:r>
              <a:rPr lang="en-US" altLang="ja-JP" sz="1800" baseline="30000" dirty="0"/>
              <a:t>2</a:t>
            </a:r>
            <a:r>
              <a:rPr lang="ja-JP" altLang="en-US" sz="1800" dirty="0"/>
              <a:t>　　　</a:t>
            </a:r>
            <a:r>
              <a:rPr lang="en-US" altLang="ja-JP" sz="1800" dirty="0"/>
              <a:t>AB</a:t>
            </a:r>
            <a:r>
              <a:rPr lang="en-US" altLang="ja-JP" sz="1800" baseline="30000" dirty="0"/>
              <a:t>3</a:t>
            </a:r>
          </a:p>
          <a:p>
            <a:pPr eaLnBrk="1" hangingPunct="1"/>
            <a:endParaRPr lang="en-US" altLang="ja-JP" sz="1800" dirty="0"/>
          </a:p>
          <a:p>
            <a:pPr eaLnBrk="1" hangingPunct="1"/>
            <a:r>
              <a:rPr lang="en-US" altLang="ja-JP" sz="1800" dirty="0" smtClean="0"/>
              <a:t>ε</a:t>
            </a:r>
            <a:r>
              <a:rPr lang="ja-JP" altLang="en-US" sz="1800" dirty="0" smtClean="0"/>
              <a:t>　　 </a:t>
            </a:r>
            <a:r>
              <a:rPr lang="ja-JP" altLang="en-US" sz="1800" dirty="0"/>
              <a:t>　</a:t>
            </a:r>
            <a:r>
              <a:rPr lang="en-US" altLang="ja-JP" sz="1800" dirty="0" smtClean="0"/>
              <a:t>B</a:t>
            </a:r>
            <a:r>
              <a:rPr lang="ja-JP" altLang="en-US" sz="1800" dirty="0"/>
              <a:t>　　　　</a:t>
            </a:r>
            <a:r>
              <a:rPr lang="en-US" altLang="ja-JP" sz="1800" dirty="0"/>
              <a:t>B</a:t>
            </a:r>
            <a:r>
              <a:rPr lang="en-US" altLang="ja-JP" sz="1800" baseline="30000" dirty="0"/>
              <a:t>2</a:t>
            </a:r>
            <a:r>
              <a:rPr lang="ja-JP" altLang="en-US" sz="1800" dirty="0"/>
              <a:t>　　　　</a:t>
            </a:r>
            <a:r>
              <a:rPr lang="en-US" altLang="ja-JP" sz="1800" dirty="0"/>
              <a:t>B</a:t>
            </a:r>
            <a:r>
              <a:rPr lang="en-US" altLang="ja-JP" sz="1800" baseline="30000" dirty="0"/>
              <a:t>3</a:t>
            </a:r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1343643" y="2407717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1343643" y="2983979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1486518" y="2910954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2207243" y="2910954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2999406" y="291095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3647106" y="2983979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2783506" y="2983979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1991343" y="2983979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 flipH="1">
            <a:off x="2855340" y="3415779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 flipH="1">
            <a:off x="2109973" y="3440024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H="1">
            <a:off x="1486518" y="3415779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1343643" y="2407717"/>
            <a:ext cx="42351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200" dirty="0" smtClean="0"/>
              <a:t>①</a:t>
            </a:r>
            <a:r>
              <a:rPr lang="en-US" altLang="ja-JP" sz="1200" dirty="0" smtClean="0"/>
              <a:t>a</a:t>
            </a:r>
            <a:endParaRPr lang="en-US" altLang="ja-JP" sz="1200" dirty="0"/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1486518" y="2695054"/>
            <a:ext cx="42351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200" dirty="0" smtClean="0"/>
              <a:t>③</a:t>
            </a:r>
            <a:r>
              <a:rPr lang="en-US" altLang="ja-JP" sz="1200" dirty="0" smtClean="0"/>
              <a:t>a</a:t>
            </a:r>
            <a:endParaRPr lang="en-US" altLang="ja-JP" sz="1200" dirty="0"/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2207243" y="2695054"/>
            <a:ext cx="42351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200" dirty="0" smtClean="0"/>
              <a:t>③</a:t>
            </a:r>
            <a:r>
              <a:rPr lang="en-US" altLang="ja-JP" sz="1200" dirty="0" smtClean="0"/>
              <a:t>a</a:t>
            </a:r>
            <a:endParaRPr lang="en-US" altLang="ja-JP" sz="1200" dirty="0"/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3070843" y="2695054"/>
            <a:ext cx="42351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200" dirty="0" smtClean="0"/>
              <a:t>③</a:t>
            </a:r>
            <a:r>
              <a:rPr lang="en-US" altLang="ja-JP" sz="1200" dirty="0" smtClean="0"/>
              <a:t>a</a:t>
            </a:r>
            <a:endParaRPr lang="en-US" altLang="ja-JP" sz="1200" dirty="0"/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3647106" y="2983979"/>
            <a:ext cx="42351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200" dirty="0" smtClean="0"/>
              <a:t>②</a:t>
            </a:r>
            <a:r>
              <a:rPr lang="en-US" altLang="ja-JP" sz="1200" dirty="0" smtClean="0"/>
              <a:t>b</a:t>
            </a:r>
            <a:endParaRPr lang="en-US" altLang="ja-JP" sz="1200" dirty="0"/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2712068" y="2983979"/>
            <a:ext cx="42351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200" dirty="0" smtClean="0"/>
              <a:t>②</a:t>
            </a:r>
            <a:r>
              <a:rPr lang="en-US" altLang="ja-JP" sz="1200" dirty="0" smtClean="0"/>
              <a:t>b</a:t>
            </a:r>
            <a:endParaRPr lang="en-US" altLang="ja-JP" sz="1200" dirty="0"/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1919906" y="2983979"/>
            <a:ext cx="42351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200" dirty="0" smtClean="0"/>
              <a:t>②</a:t>
            </a:r>
            <a:r>
              <a:rPr lang="en-US" altLang="ja-JP" sz="1200" dirty="0" smtClean="0"/>
              <a:t>b</a:t>
            </a:r>
            <a:endParaRPr lang="en-US" altLang="ja-JP" sz="1200" dirty="0"/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1343643" y="2983979"/>
            <a:ext cx="42351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200" dirty="0" smtClean="0"/>
              <a:t>②</a:t>
            </a:r>
            <a:r>
              <a:rPr lang="en-US" altLang="ja-JP" sz="1200" dirty="0" smtClean="0"/>
              <a:t>b</a:t>
            </a:r>
            <a:endParaRPr lang="en-US" altLang="ja-JP" sz="1200" dirty="0"/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2927348" y="3212976"/>
            <a:ext cx="42351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200" dirty="0" smtClean="0"/>
              <a:t>④</a:t>
            </a:r>
            <a:r>
              <a:rPr lang="en-US" altLang="ja-JP" sz="1200" dirty="0" smtClean="0"/>
              <a:t>b</a:t>
            </a:r>
            <a:endParaRPr lang="en-US" altLang="ja-JP" sz="1200" dirty="0"/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2207268" y="3212976"/>
            <a:ext cx="42351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200" dirty="0" smtClean="0"/>
              <a:t>④</a:t>
            </a:r>
            <a:r>
              <a:rPr lang="en-US" altLang="ja-JP" sz="1200" dirty="0" smtClean="0"/>
              <a:t>b</a:t>
            </a:r>
            <a:endParaRPr lang="en-US" altLang="ja-JP" sz="1200" dirty="0"/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1487188" y="3212976"/>
            <a:ext cx="42351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200" dirty="0" smtClean="0"/>
              <a:t>④</a:t>
            </a:r>
            <a:r>
              <a:rPr lang="en-US" altLang="ja-JP" sz="1200" dirty="0" smtClean="0"/>
              <a:t>b</a:t>
            </a:r>
            <a:endParaRPr lang="en-US" altLang="ja-JP" sz="1200" dirty="0"/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4307604" y="2990279"/>
            <a:ext cx="1716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800" dirty="0"/>
              <a:t>・・・　無限に続く</a:t>
            </a:r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1107106" y="3723754"/>
            <a:ext cx="52054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800" dirty="0"/>
              <a:t>L(M1)</a:t>
            </a:r>
            <a:r>
              <a:rPr lang="ja-JP" altLang="en-US" sz="1800" dirty="0"/>
              <a:t>＝｛　</a:t>
            </a:r>
            <a:r>
              <a:rPr lang="en-US" altLang="ja-JP" sz="1800" dirty="0" err="1"/>
              <a:t>a</a:t>
            </a:r>
            <a:r>
              <a:rPr lang="en-US" altLang="ja-JP" sz="1800" baseline="30000" dirty="0" err="1"/>
              <a:t>i</a:t>
            </a:r>
            <a:r>
              <a:rPr lang="en-US" altLang="ja-JP" sz="1800" dirty="0" err="1"/>
              <a:t>b</a:t>
            </a:r>
            <a:r>
              <a:rPr lang="en-US" altLang="ja-JP" sz="1800" baseline="30000" dirty="0" err="1"/>
              <a:t>i</a:t>
            </a:r>
            <a:r>
              <a:rPr lang="ja-JP" altLang="en-US" sz="1800" dirty="0"/>
              <a:t>　｜　</a:t>
            </a:r>
            <a:r>
              <a:rPr lang="en-US" altLang="ja-JP" sz="1800" dirty="0"/>
              <a:t>i≧1</a:t>
            </a:r>
            <a:r>
              <a:rPr lang="ja-JP" altLang="en-US" sz="1800" dirty="0"/>
              <a:t>　｝　は</a:t>
            </a:r>
            <a:r>
              <a:rPr lang="en-US" altLang="ja-JP" sz="1800" dirty="0"/>
              <a:t>M1</a:t>
            </a:r>
            <a:r>
              <a:rPr lang="ja-JP" altLang="en-US" sz="1800" dirty="0"/>
              <a:t>に受理される、</a:t>
            </a:r>
          </a:p>
          <a:p>
            <a:pPr eaLnBrk="1" hangingPunct="1"/>
            <a:r>
              <a:rPr lang="ja-JP" altLang="en-US" sz="1800" dirty="0"/>
              <a:t>単純文脈自由</a:t>
            </a:r>
            <a:r>
              <a:rPr lang="ja-JP" altLang="en-US" sz="1800" dirty="0" smtClean="0"/>
              <a:t>文法</a:t>
            </a:r>
            <a:endParaRPr lang="ja-JP" altLang="en-US" sz="1800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251520" y="1949432"/>
            <a:ext cx="668483" cy="318438"/>
            <a:chOff x="6234544" y="2521744"/>
            <a:chExt cx="668483" cy="318438"/>
          </a:xfrm>
        </p:grpSpPr>
        <p:sp>
          <p:nvSpPr>
            <p:cNvPr id="31" name="正方形/長方形 30"/>
            <p:cNvSpPr/>
            <p:nvPr/>
          </p:nvSpPr>
          <p:spPr>
            <a:xfrm>
              <a:off x="6234544" y="2521744"/>
              <a:ext cx="668483" cy="31843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" name="直線コネクタ 31"/>
            <p:cNvCxnSpPr/>
            <p:nvPr/>
          </p:nvCxnSpPr>
          <p:spPr>
            <a:xfrm>
              <a:off x="6679120" y="2521744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6443663" y="2521744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テキスト ボックス 1"/>
          <p:cNvSpPr txBox="1"/>
          <p:nvPr/>
        </p:nvSpPr>
        <p:spPr>
          <a:xfrm>
            <a:off x="2856213" y="1636995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solidFill>
                  <a:srgbClr val="0000FF"/>
                </a:solidFill>
              </a:rPr>
              <a:t>B</a:t>
            </a:r>
          </a:p>
        </p:txBody>
      </p:sp>
      <p:grpSp>
        <p:nvGrpSpPr>
          <p:cNvPr id="12" name="グループ化 11"/>
          <p:cNvGrpSpPr/>
          <p:nvPr/>
        </p:nvGrpSpPr>
        <p:grpSpPr>
          <a:xfrm>
            <a:off x="565974" y="2407295"/>
            <a:ext cx="345150" cy="603160"/>
            <a:chOff x="1038354" y="1772816"/>
            <a:chExt cx="345150" cy="603160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1046181" y="1772816"/>
              <a:ext cx="337323" cy="541150"/>
              <a:chOff x="684361" y="2243614"/>
              <a:chExt cx="285458" cy="541150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684361" y="2243614"/>
                <a:ext cx="271603" cy="541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" name="直線コネクタ 4"/>
              <p:cNvCxnSpPr/>
              <p:nvPr/>
            </p:nvCxnSpPr>
            <p:spPr>
              <a:xfrm>
                <a:off x="698216" y="2431062"/>
                <a:ext cx="27160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/>
              <p:cNvCxnSpPr/>
              <p:nvPr/>
            </p:nvCxnSpPr>
            <p:spPr>
              <a:xfrm>
                <a:off x="687104" y="2622983"/>
                <a:ext cx="27160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テキスト ボックス 60"/>
            <p:cNvSpPr txBox="1"/>
            <p:nvPr/>
          </p:nvSpPr>
          <p:spPr>
            <a:xfrm>
              <a:off x="1038354" y="2098977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>
                  <a:solidFill>
                    <a:srgbClr val="0000FF"/>
                  </a:solidFill>
                </a:rPr>
                <a:t>S</a:t>
              </a:r>
              <a:endParaRPr kumimoji="1" lang="ja-JP" altLang="en-US" sz="1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63" name="グループ化 62"/>
          <p:cNvGrpSpPr/>
          <p:nvPr/>
        </p:nvGrpSpPr>
        <p:grpSpPr>
          <a:xfrm>
            <a:off x="2449264" y="1610322"/>
            <a:ext cx="668483" cy="318438"/>
            <a:chOff x="6234544" y="2521744"/>
            <a:chExt cx="668483" cy="318438"/>
          </a:xfrm>
        </p:grpSpPr>
        <p:sp>
          <p:nvSpPr>
            <p:cNvPr id="64" name="正方形/長方形 63"/>
            <p:cNvSpPr/>
            <p:nvPr/>
          </p:nvSpPr>
          <p:spPr>
            <a:xfrm>
              <a:off x="6234544" y="2521744"/>
              <a:ext cx="668483" cy="31843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5" name="直線コネクタ 64"/>
            <p:cNvCxnSpPr/>
            <p:nvPr/>
          </p:nvCxnSpPr>
          <p:spPr>
            <a:xfrm>
              <a:off x="6679120" y="2521744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>
              <a:off x="6443663" y="2521744"/>
              <a:ext cx="0" cy="304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グループ化 66"/>
          <p:cNvGrpSpPr/>
          <p:nvPr/>
        </p:nvGrpSpPr>
        <p:grpSpPr>
          <a:xfrm>
            <a:off x="2763718" y="2068185"/>
            <a:ext cx="345150" cy="603160"/>
            <a:chOff x="1038354" y="1772816"/>
            <a:chExt cx="345150" cy="603160"/>
          </a:xfrm>
        </p:grpSpPr>
        <p:grpSp>
          <p:nvGrpSpPr>
            <p:cNvPr id="68" name="グループ化 67"/>
            <p:cNvGrpSpPr/>
            <p:nvPr/>
          </p:nvGrpSpPr>
          <p:grpSpPr>
            <a:xfrm>
              <a:off x="1046181" y="1772816"/>
              <a:ext cx="337323" cy="541150"/>
              <a:chOff x="684361" y="2243614"/>
              <a:chExt cx="285458" cy="541150"/>
            </a:xfrm>
          </p:grpSpPr>
          <p:sp>
            <p:nvSpPr>
              <p:cNvPr id="70" name="正方形/長方形 69"/>
              <p:cNvSpPr/>
              <p:nvPr/>
            </p:nvSpPr>
            <p:spPr>
              <a:xfrm>
                <a:off x="684361" y="2243614"/>
                <a:ext cx="271603" cy="541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1" name="直線コネクタ 70"/>
              <p:cNvCxnSpPr/>
              <p:nvPr/>
            </p:nvCxnSpPr>
            <p:spPr>
              <a:xfrm>
                <a:off x="698216" y="2431062"/>
                <a:ext cx="27160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/>
              <p:cNvCxnSpPr/>
              <p:nvPr/>
            </p:nvCxnSpPr>
            <p:spPr>
              <a:xfrm>
                <a:off x="687104" y="2622983"/>
                <a:ext cx="27160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テキスト ボックス 68"/>
            <p:cNvSpPr txBox="1"/>
            <p:nvPr/>
          </p:nvSpPr>
          <p:spPr>
            <a:xfrm>
              <a:off x="1038354" y="2098977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>
                  <a:solidFill>
                    <a:srgbClr val="0000FF"/>
                  </a:solidFill>
                </a:rPr>
                <a:t>B</a:t>
              </a:r>
              <a:endParaRPr kumimoji="1" lang="ja-JP" altLang="en-US" sz="1200" dirty="0">
                <a:solidFill>
                  <a:srgbClr val="0000FF"/>
                </a:solidFill>
              </a:endParaRPr>
            </a:p>
          </p:txBody>
        </p:sp>
      </p:grpSp>
      <p:sp>
        <p:nvSpPr>
          <p:cNvPr id="73" name="テキスト ボックス 72"/>
          <p:cNvSpPr txBox="1"/>
          <p:nvPr/>
        </p:nvSpPr>
        <p:spPr>
          <a:xfrm>
            <a:off x="681163" y="199087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</a:rPr>
              <a:t>S</a:t>
            </a:r>
            <a:endParaRPr kumimoji="1" lang="ja-JP" altLang="en-US" sz="1200" dirty="0">
              <a:solidFill>
                <a:srgbClr val="0000FF"/>
              </a:solidFill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2783332" y="219127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B</a:t>
            </a:r>
            <a:endParaRPr kumimoji="1" lang="ja-JP" altLang="en-US" sz="1200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797960" y="203058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A</a:t>
            </a:r>
            <a:endParaRPr kumimoji="1" lang="ja-JP" altLang="en-US" sz="12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627916" y="165176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B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2414937" y="163699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A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422870" y="1575420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000FF"/>
                </a:solidFill>
              </a:rPr>
              <a:t>ボトム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cxnSp>
        <p:nvCxnSpPr>
          <p:cNvPr id="15" name="直線矢印コネクタ 14"/>
          <p:cNvCxnSpPr>
            <a:stCxn id="13" idx="1"/>
          </p:cNvCxnSpPr>
          <p:nvPr/>
        </p:nvCxnSpPr>
        <p:spPr>
          <a:xfrm flipH="1">
            <a:off x="3085218" y="1744697"/>
            <a:ext cx="337652" cy="8432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H="1">
            <a:off x="3070137" y="1744697"/>
            <a:ext cx="32094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Line 14"/>
          <p:cNvSpPr>
            <a:spLocks noChangeShapeType="1"/>
          </p:cNvSpPr>
          <p:nvPr/>
        </p:nvSpPr>
        <p:spPr bwMode="auto">
          <a:xfrm flipH="1">
            <a:off x="3779698" y="3415779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2" name="Line 14"/>
          <p:cNvSpPr>
            <a:spLocks noChangeShapeType="1"/>
          </p:cNvSpPr>
          <p:nvPr/>
        </p:nvSpPr>
        <p:spPr bwMode="auto">
          <a:xfrm>
            <a:off x="3917656" y="2893370"/>
            <a:ext cx="43774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78" name="グループ化 77"/>
          <p:cNvGrpSpPr/>
          <p:nvPr/>
        </p:nvGrpSpPr>
        <p:grpSpPr>
          <a:xfrm>
            <a:off x="4355397" y="1229791"/>
            <a:ext cx="4283075" cy="1754188"/>
            <a:chOff x="720973" y="1916832"/>
            <a:chExt cx="4283075" cy="1754188"/>
          </a:xfrm>
        </p:grpSpPr>
        <p:sp>
          <p:nvSpPr>
            <p:cNvPr id="79" name="Text Box 8"/>
            <p:cNvSpPr txBox="1">
              <a:spLocks noChangeArrowheads="1"/>
            </p:cNvSpPr>
            <p:nvPr/>
          </p:nvSpPr>
          <p:spPr bwMode="auto">
            <a:xfrm>
              <a:off x="2103438" y="2427214"/>
              <a:ext cx="184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ja-JP" sz="1800"/>
            </a:p>
          </p:txBody>
        </p:sp>
        <p:sp>
          <p:nvSpPr>
            <p:cNvPr id="80" name="Text Box 9"/>
            <p:cNvSpPr txBox="1">
              <a:spLocks noChangeArrowheads="1"/>
            </p:cNvSpPr>
            <p:nvPr/>
          </p:nvSpPr>
          <p:spPr bwMode="auto">
            <a:xfrm>
              <a:off x="720973" y="1916832"/>
              <a:ext cx="4283075" cy="1754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ja-JP" altLang="en-US" sz="1800" dirty="0" smtClean="0"/>
                <a:t>例</a:t>
              </a:r>
              <a:r>
                <a:rPr lang="en-US" altLang="ja-JP" sz="1800" dirty="0" smtClean="0"/>
                <a:t>4.9</a:t>
              </a:r>
              <a:r>
                <a:rPr lang="ja-JP" altLang="en-US" sz="1800" dirty="0"/>
                <a:t>　　</a:t>
              </a:r>
              <a:r>
                <a:rPr lang="en-US" altLang="ja-JP" sz="1800" dirty="0"/>
                <a:t>SDPDA</a:t>
              </a:r>
              <a:r>
                <a:rPr lang="ja-JP" altLang="en-US" sz="1800" dirty="0"/>
                <a:t>　</a:t>
              </a:r>
              <a:r>
                <a:rPr lang="en-US" altLang="ja-JP" sz="1800" dirty="0"/>
                <a:t>M</a:t>
              </a:r>
              <a:r>
                <a:rPr lang="ja-JP" altLang="en-US" sz="1800" dirty="0"/>
                <a:t>１</a:t>
              </a:r>
              <a:r>
                <a:rPr lang="en-US" altLang="ja-JP" sz="1800" dirty="0"/>
                <a:t>=</a:t>
              </a:r>
              <a:r>
                <a:rPr lang="ja-JP" altLang="en-US" sz="1800" dirty="0"/>
                <a:t>｛</a:t>
              </a:r>
              <a:r>
                <a:rPr lang="en-US" altLang="ja-JP" sz="1800" dirty="0"/>
                <a:t>Γ</a:t>
              </a:r>
              <a:r>
                <a:rPr lang="ja-JP" altLang="en-US" sz="1800" dirty="0" err="1"/>
                <a:t>、</a:t>
              </a:r>
              <a:r>
                <a:rPr lang="en-US" altLang="ja-JP" sz="1800" dirty="0"/>
                <a:t>Σ</a:t>
              </a:r>
              <a:r>
                <a:rPr lang="ja-JP" altLang="en-US" sz="1800" dirty="0" err="1"/>
                <a:t>、</a:t>
              </a:r>
              <a:r>
                <a:rPr lang="en-US" altLang="ja-JP" sz="1800" dirty="0"/>
                <a:t>δ</a:t>
              </a:r>
              <a:r>
                <a:rPr lang="ja-JP" altLang="en-US" sz="1800" dirty="0" err="1"/>
                <a:t>、</a:t>
              </a:r>
              <a:r>
                <a:rPr lang="en-US" altLang="ja-JP" sz="1800" dirty="0"/>
                <a:t>Z</a:t>
              </a:r>
              <a:r>
                <a:rPr lang="en-US" altLang="ja-JP" sz="1800" baseline="-25000" dirty="0"/>
                <a:t>0</a:t>
              </a:r>
              <a:r>
                <a:rPr lang="ja-JP" altLang="en-US" sz="1800" dirty="0"/>
                <a:t>｝</a:t>
              </a:r>
            </a:p>
            <a:p>
              <a:pPr eaLnBrk="1" hangingPunct="1"/>
              <a:r>
                <a:rPr lang="ja-JP" altLang="en-US" sz="1800" dirty="0"/>
                <a:t>　　　　　</a:t>
              </a:r>
              <a:r>
                <a:rPr lang="en-US" altLang="ja-JP" sz="1800" dirty="0"/>
                <a:t>Γ</a:t>
              </a:r>
              <a:r>
                <a:rPr lang="ja-JP" altLang="en-US" sz="1800" dirty="0"/>
                <a:t>＝｛</a:t>
              </a:r>
              <a:r>
                <a:rPr lang="en-US" altLang="ja-JP" sz="1800" dirty="0"/>
                <a:t>S,A,B</a:t>
              </a:r>
              <a:r>
                <a:rPr lang="ja-JP" altLang="en-US" sz="1800" dirty="0"/>
                <a:t>｝　　</a:t>
              </a:r>
              <a:r>
                <a:rPr lang="en-US" altLang="ja-JP" sz="1800" dirty="0"/>
                <a:t>Σ</a:t>
              </a:r>
              <a:r>
                <a:rPr lang="ja-JP" altLang="en-US" sz="1800" dirty="0"/>
                <a:t>＝｛</a:t>
              </a:r>
              <a:r>
                <a:rPr lang="en-US" altLang="ja-JP" sz="1800" dirty="0" err="1"/>
                <a:t>a,b</a:t>
              </a:r>
              <a:r>
                <a:rPr lang="ja-JP" altLang="en-US" sz="1800" dirty="0"/>
                <a:t>｝　　</a:t>
              </a:r>
              <a:r>
                <a:rPr lang="en-US" altLang="ja-JP" sz="1800" dirty="0"/>
                <a:t>Z</a:t>
              </a:r>
              <a:r>
                <a:rPr lang="en-US" altLang="ja-JP" sz="1800" baseline="-25000" dirty="0"/>
                <a:t>0</a:t>
              </a:r>
              <a:r>
                <a:rPr lang="ja-JP" altLang="en-US" sz="1800" dirty="0"/>
                <a:t>＝</a:t>
              </a:r>
              <a:r>
                <a:rPr lang="en-US" altLang="ja-JP" sz="1800" dirty="0"/>
                <a:t>S</a:t>
              </a:r>
            </a:p>
            <a:p>
              <a:pPr eaLnBrk="1" hangingPunct="1"/>
              <a:r>
                <a:rPr lang="ja-JP" altLang="en-US" sz="1800" dirty="0"/>
                <a:t>　　　　　</a:t>
              </a:r>
              <a:r>
                <a:rPr lang="en-US" altLang="ja-JP" sz="1800" dirty="0"/>
                <a:t>δ</a:t>
              </a:r>
              <a:r>
                <a:rPr lang="ja-JP" altLang="en-US" sz="1800" dirty="0"/>
                <a:t>＝｛	①　</a:t>
              </a:r>
              <a:r>
                <a:rPr lang="en-US" altLang="ja-JP" sz="1800" dirty="0"/>
                <a:t>S→A</a:t>
              </a:r>
              <a:r>
                <a:rPr lang="ja-JP" altLang="en-US" sz="1800" dirty="0" err="1"/>
                <a:t>、</a:t>
              </a:r>
              <a:endParaRPr lang="ja-JP" altLang="en-US" sz="1800" dirty="0"/>
            </a:p>
            <a:p>
              <a:pPr eaLnBrk="1" hangingPunct="1"/>
              <a:r>
                <a:rPr lang="ja-JP" altLang="en-US" sz="1800" dirty="0"/>
                <a:t>　　　　　　　　　	②　</a:t>
              </a:r>
              <a:r>
                <a:rPr lang="en-US" altLang="ja-JP" sz="1800" dirty="0" err="1"/>
                <a:t>A→ε</a:t>
              </a:r>
              <a:r>
                <a:rPr lang="ja-JP" altLang="en-US" sz="1800" dirty="0" err="1"/>
                <a:t>、</a:t>
              </a:r>
              <a:endParaRPr lang="ja-JP" altLang="en-US" sz="1800" dirty="0"/>
            </a:p>
            <a:p>
              <a:pPr eaLnBrk="1" hangingPunct="1"/>
              <a:r>
                <a:rPr lang="ja-JP" altLang="en-US" sz="1800" dirty="0"/>
                <a:t>　　　　		③　</a:t>
              </a:r>
              <a:r>
                <a:rPr lang="en-US" altLang="ja-JP" sz="1800" dirty="0"/>
                <a:t>A→AB</a:t>
              </a:r>
              <a:r>
                <a:rPr lang="ja-JP" altLang="en-US" sz="1800" dirty="0" err="1"/>
                <a:t>、</a:t>
              </a:r>
              <a:endParaRPr lang="ja-JP" altLang="en-US" sz="1800" dirty="0"/>
            </a:p>
            <a:p>
              <a:pPr eaLnBrk="1" hangingPunct="1"/>
              <a:r>
                <a:rPr lang="ja-JP" altLang="en-US" sz="1800" dirty="0"/>
                <a:t>　　　　		④　</a:t>
              </a:r>
              <a:r>
                <a:rPr lang="en-US" altLang="ja-JP" sz="1800" dirty="0" err="1"/>
                <a:t>B→ε</a:t>
              </a:r>
              <a:r>
                <a:rPr lang="ja-JP" altLang="en-US" sz="1800" dirty="0"/>
                <a:t>　　　｝</a:t>
              </a:r>
            </a:p>
          </p:txBody>
        </p: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3151188" y="2420888"/>
              <a:ext cx="2825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400" dirty="0"/>
                <a:t>a</a:t>
              </a:r>
            </a:p>
          </p:txBody>
        </p:sp>
        <p:sp>
          <p:nvSpPr>
            <p:cNvPr id="83" name="Text Box 41"/>
            <p:cNvSpPr txBox="1">
              <a:spLocks noChangeArrowheads="1"/>
            </p:cNvSpPr>
            <p:nvPr/>
          </p:nvSpPr>
          <p:spPr bwMode="auto">
            <a:xfrm>
              <a:off x="3139954" y="2960113"/>
              <a:ext cx="2825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400" dirty="0"/>
                <a:t>a</a:t>
              </a:r>
            </a:p>
          </p:txBody>
        </p:sp>
        <p:sp>
          <p:nvSpPr>
            <p:cNvPr id="84" name="Text Box 42"/>
            <p:cNvSpPr txBox="1">
              <a:spLocks noChangeArrowheads="1"/>
            </p:cNvSpPr>
            <p:nvPr/>
          </p:nvSpPr>
          <p:spPr bwMode="auto">
            <a:xfrm>
              <a:off x="3162300" y="2708920"/>
              <a:ext cx="2825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400"/>
                <a:t>b</a:t>
              </a:r>
            </a:p>
          </p:txBody>
        </p:sp>
        <p:sp>
          <p:nvSpPr>
            <p:cNvPr id="85" name="Text Box 43"/>
            <p:cNvSpPr txBox="1">
              <a:spLocks noChangeArrowheads="1"/>
            </p:cNvSpPr>
            <p:nvPr/>
          </p:nvSpPr>
          <p:spPr bwMode="auto">
            <a:xfrm>
              <a:off x="3144715" y="3248145"/>
              <a:ext cx="2825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r>
                <a:rPr lang="en-US" altLang="ja-JP" sz="1400" dirty="0"/>
                <a:t>b</a:t>
              </a:r>
            </a:p>
          </p:txBody>
        </p:sp>
      </p:grpSp>
      <p:sp>
        <p:nvSpPr>
          <p:cNvPr id="4" name="テキスト ボックス 3"/>
          <p:cNvSpPr txBox="1"/>
          <p:nvPr/>
        </p:nvSpPr>
        <p:spPr>
          <a:xfrm>
            <a:off x="1178543" y="4797152"/>
            <a:ext cx="37429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例</a:t>
            </a:r>
            <a:endParaRPr kumimoji="1" lang="en-US" altLang="ja-JP" dirty="0" smtClean="0"/>
          </a:p>
          <a:p>
            <a:r>
              <a:rPr lang="ja-JP" altLang="en-US" dirty="0" smtClean="0"/>
              <a:t>　　</a:t>
            </a:r>
            <a:r>
              <a:rPr lang="en-US" altLang="ja-JP" dirty="0" smtClean="0"/>
              <a:t>S </a:t>
            </a:r>
            <a:r>
              <a:rPr lang="ja-JP" altLang="en-US" dirty="0" smtClean="0"/>
              <a:t>⇒ </a:t>
            </a:r>
            <a:r>
              <a:rPr lang="en-US" altLang="ja-JP" dirty="0" smtClean="0"/>
              <a:t>A </a:t>
            </a:r>
            <a:r>
              <a:rPr lang="ja-JP" altLang="en-US" dirty="0" smtClean="0"/>
              <a:t>⇒ </a:t>
            </a:r>
            <a:r>
              <a:rPr lang="en-US" altLang="ja-JP" dirty="0" smtClean="0"/>
              <a:t>ε</a:t>
            </a:r>
          </a:p>
          <a:p>
            <a:endParaRPr kumimoji="1" lang="en-US" altLang="ja-JP" dirty="0"/>
          </a:p>
          <a:p>
            <a:r>
              <a:rPr lang="ja-JP" altLang="en-US" dirty="0" smtClean="0"/>
              <a:t>　　</a:t>
            </a:r>
            <a:r>
              <a:rPr lang="en-US" altLang="ja-JP" dirty="0" smtClean="0"/>
              <a:t>S </a:t>
            </a:r>
            <a:r>
              <a:rPr lang="ja-JP" altLang="en-US" dirty="0" smtClean="0"/>
              <a:t>⇒ </a:t>
            </a:r>
            <a:r>
              <a:rPr lang="en-US" altLang="ja-JP" dirty="0" smtClean="0"/>
              <a:t>A </a:t>
            </a:r>
            <a:r>
              <a:rPr lang="ja-JP" altLang="en-US" dirty="0" smtClean="0"/>
              <a:t>⇒</a:t>
            </a:r>
            <a:r>
              <a:rPr lang="en-US" altLang="ja-JP" dirty="0" smtClean="0"/>
              <a:t>AB </a:t>
            </a:r>
            <a:r>
              <a:rPr lang="ja-JP" altLang="en-US" dirty="0" smtClean="0"/>
              <a:t>⇒ </a:t>
            </a:r>
            <a:r>
              <a:rPr lang="en-US" altLang="ja-JP" dirty="0" smtClean="0"/>
              <a:t>ABB </a:t>
            </a:r>
            <a:r>
              <a:rPr lang="ja-JP" altLang="en-US" dirty="0" smtClean="0"/>
              <a:t>⇒ </a:t>
            </a:r>
            <a:r>
              <a:rPr lang="en-US" altLang="ja-JP" dirty="0" smtClean="0"/>
              <a:t>BB </a:t>
            </a:r>
            <a:r>
              <a:rPr lang="ja-JP" altLang="en-US" dirty="0" smtClean="0"/>
              <a:t>⇒ </a:t>
            </a:r>
            <a:r>
              <a:rPr lang="en-US" altLang="ja-JP" dirty="0" smtClean="0"/>
              <a:t>B </a:t>
            </a:r>
            <a:r>
              <a:rPr lang="ja-JP" altLang="en-US" dirty="0" smtClean="0"/>
              <a:t>⇒ </a:t>
            </a:r>
            <a:r>
              <a:rPr lang="en-US" altLang="ja-JP" dirty="0" smtClean="0"/>
              <a:t>ε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41919" y="4952201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①</a:t>
            </a:r>
            <a:r>
              <a:rPr lang="en-US" altLang="ja-JP" sz="1200" dirty="0" smtClean="0"/>
              <a:t>a</a:t>
            </a:r>
            <a:r>
              <a:rPr lang="ja-JP" altLang="en-US" sz="1200" dirty="0" smtClean="0"/>
              <a:t>　　②</a:t>
            </a:r>
            <a:r>
              <a:rPr lang="en-US" altLang="ja-JP" sz="1200" dirty="0" smtClean="0"/>
              <a:t>b</a:t>
            </a: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671813" y="5456257"/>
            <a:ext cx="3103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①</a:t>
            </a:r>
            <a:r>
              <a:rPr lang="en-US" altLang="ja-JP" sz="1200" dirty="0" smtClean="0"/>
              <a:t>a</a:t>
            </a:r>
            <a:r>
              <a:rPr lang="ja-JP" altLang="en-US" sz="1200" dirty="0" smtClean="0"/>
              <a:t>　  ③</a:t>
            </a:r>
            <a:r>
              <a:rPr lang="en-US" altLang="ja-JP" sz="1200" dirty="0" smtClean="0"/>
              <a:t>a</a:t>
            </a:r>
            <a:r>
              <a:rPr lang="ja-JP" altLang="en-US" sz="1200" dirty="0" smtClean="0"/>
              <a:t>　　  ③</a:t>
            </a:r>
            <a:r>
              <a:rPr lang="en-US" altLang="ja-JP" sz="1200" dirty="0" smtClean="0"/>
              <a:t>a</a:t>
            </a:r>
            <a:r>
              <a:rPr lang="ja-JP" altLang="en-US" sz="1200" dirty="0" smtClean="0"/>
              <a:t>　　     ②</a:t>
            </a:r>
            <a:r>
              <a:rPr lang="en-US" altLang="ja-JP" sz="1200" dirty="0" smtClean="0"/>
              <a:t>b </a:t>
            </a:r>
            <a:r>
              <a:rPr lang="ja-JP" altLang="en-US" sz="1200" dirty="0" smtClean="0"/>
              <a:t>　　　④</a:t>
            </a:r>
            <a:r>
              <a:rPr lang="en-US" altLang="ja-JP" sz="1200" dirty="0" smtClean="0"/>
              <a:t>b   </a:t>
            </a:r>
            <a:r>
              <a:rPr lang="ja-JP" altLang="en-US" sz="1200" dirty="0" smtClean="0"/>
              <a:t>　④</a:t>
            </a:r>
            <a:r>
              <a:rPr lang="en-US" altLang="ja-JP" sz="1200" dirty="0" smtClean="0"/>
              <a:t>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3689</TotalTime>
  <Words>1382</Words>
  <Application>Microsoft Office PowerPoint</Application>
  <PresentationFormat>画面に合わせる (4:3)</PresentationFormat>
  <Paragraphs>846</Paragraphs>
  <Slides>25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25</vt:i4>
      </vt:variant>
    </vt:vector>
  </HeadingPairs>
  <TitlesOfParts>
    <vt:vector size="27" baseType="lpstr">
      <vt:lpstr>標準デザイン</vt:lpstr>
      <vt:lpstr>1_標準デザイン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情報工学科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takeuchi</dc:creator>
  <cp:lastModifiedBy>takeuti</cp:lastModifiedBy>
  <cp:revision>198</cp:revision>
  <cp:lastPrinted>2015-06-29T07:50:39Z</cp:lastPrinted>
  <dcterms:created xsi:type="dcterms:W3CDTF">2006-06-26T05:56:58Z</dcterms:created>
  <dcterms:modified xsi:type="dcterms:W3CDTF">2015-07-03T00:52:33Z</dcterms:modified>
</cp:coreProperties>
</file>